
<file path=[Content_Types].xml><?xml version="1.0" encoding="utf-8"?>
<Types xmlns="http://schemas.openxmlformats.org/package/2006/content-types">
  <Override PartName="/ppt/slides/slide29.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27.xml" ContentType="application/vnd.openxmlformats-officedocument.presentationml.notesSlide+xml"/>
  <Override PartName="/ppt/ink/ink6.xml" ContentType="application/inkml+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4.xml" ContentType="application/vnd.openxmlformats-officedocument.presentationml.slideLayout+xml"/>
  <Override PartName="/ppt/notesSlides/notesSlide16.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20.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32.xml" ContentType="application/vnd.openxmlformats-officedocument.presentationml.notesSlide+xml"/>
  <Override PartName="/ppt/ink/ink2.xml" ContentType="application/inkml+xml"/>
  <Override PartName="/ppt/ink/ink12.xml" ContentType="application/inkml+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30.xml" ContentType="application/vnd.openxmlformats-officedocument.presentationml.notesSlide+xml"/>
  <Override PartName="/ppt/ink/ink10.xml" ContentType="application/inkml+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ink/ink9.xml" ContentType="application/inkml+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Override PartName="/ppt/slideLayouts/slideLayout25.xml" ContentType="application/vnd.openxmlformats-officedocument.presentationml.slideLayout+xml"/>
  <Default Extension="emf" ContentType="image/x-emf"/>
  <Override PartName="/ppt/notesSlides/notesSlide17.xml" ContentType="application/vnd.openxmlformats-officedocument.presentationml.notesSlide+xml"/>
  <Override PartName="/ppt/notesSlides/notesSlide28.xml" ContentType="application/vnd.openxmlformats-officedocument.presentationml.notesSlide+xml"/>
  <Default Extension="jpeg" ContentType="image/jpeg"/>
  <Override PartName="/ppt/ink/ink7.xml" ContentType="application/inkml+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slideLayouts/slideLayout23.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docProps/app.xml" ContentType="application/vnd.openxmlformats-officedocument.extended-properties+xml"/>
  <Override PartName="/ppt/ink/ink3.xml" ContentType="application/inkml+xml"/>
  <Override PartName="/ppt/ink/ink5.xml" ContentType="application/inkml+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slideLayouts/slideLayout21.xml" ContentType="application/vnd.openxmlformats-officedocument.presentationml.slideLayout+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ink/ink1.xml" ContentType="application/inkml+xml"/>
  <Override PartName="/ppt/ink/ink13.xml" ContentType="application/inkml+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ink/ink11.xml" ContentType="application/inkml+xml"/>
  <Override PartName="/ppt/notesSlides/notesSlide6.xml" ContentType="application/vnd.openxmlformats-officedocument.presentationml.notesSlide+xml"/>
  <Override PartName="/ppt/slides/slide8.xml" ContentType="application/vnd.openxmlformats-officedocument.presentationml.slide+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Override PartName="/ppt/notesSlides/notesSlide29.xml" ContentType="application/vnd.openxmlformats-officedocument.presentationml.notesSlide+xml"/>
  <Override PartName="/ppt/ink/ink8.xml" ContentType="application/inkml+xml"/>
  <Override PartName="/ppt/slides/slide2.xml" ContentType="application/vnd.openxmlformats-officedocument.presentationml.slide+xml"/>
  <Override PartName="/ppt/slides/slide16.xml" ContentType="application/vnd.openxmlformats-officedocument.presentationml.slide+xml"/>
  <Override PartName="/ppt/slideLayouts/slideLayout15.xml" ContentType="application/vnd.openxmlformats-officedocument.presentationml.slideLayout+xml"/>
  <Override PartName="/ppt/slideLayouts/slideLayout26.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Override PartName="/ppt/slides/slide23.xml" ContentType="application/vnd.openxmlformats-officedocument.presentationml.slide+xml"/>
  <Override PartName="/ppt/slideLayouts/slideLayout22.xml" ContentType="application/vnd.openxmlformats-officedocument.presentationml.slideLayout+xml"/>
  <Override PartName="/ppt/notesSlides/notesSlide25.xml" ContentType="application/vnd.openxmlformats-officedocument.presentationml.notesSlide+xml"/>
  <Override PartName="/ppt/ink/ink4.xml" ContentType="application/inkml+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 id="2147483660" r:id="rId2"/>
  </p:sldMasterIdLst>
  <p:notesMasterIdLst>
    <p:notesMasterId r:id="rId35"/>
  </p:notesMasterIdLst>
  <p:sldIdLst>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7" r:id="rId22"/>
    <p:sldId id="278" r:id="rId23"/>
    <p:sldId id="279" r:id="rId24"/>
    <p:sldId id="276" r:id="rId25"/>
    <p:sldId id="280" r:id="rId26"/>
    <p:sldId id="281" r:id="rId27"/>
    <p:sldId id="282" r:id="rId28"/>
    <p:sldId id="283" r:id="rId29"/>
    <p:sldId id="284" r:id="rId30"/>
    <p:sldId id="285" r:id="rId31"/>
    <p:sldId id="286" r:id="rId32"/>
    <p:sldId id="287" r:id="rId33"/>
    <p:sldId id="288" r:id="rId34"/>
  </p:sldIdLst>
  <p:sldSz cx="9144000" cy="6858000" type="screen4x3"/>
  <p:notesSz cx="7099300" cy="10234613"/>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 uri="{2D200454-40CA-4A62-9FC3-DE9A4176ACB9}">
      <p15:notesGuideLst xmlns="" xmlns:p15="http://schemas.microsoft.com/office/powerpoint/2012/main">
        <p15:guide id="1" orient="horz" pos="3224" userDrawn="1">
          <p15:clr>
            <a:srgbClr val="A4A3A4"/>
          </p15:clr>
        </p15:guide>
        <p15:guide id="2" pos="2240" userDrawn="1">
          <p15:clr>
            <a:srgbClr val="A4A3A4"/>
          </p15:clr>
        </p15:guide>
        <p15:guide id="3" pos="2238"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p:restoredLeft sz="15635" autoAdjust="0"/>
    <p:restoredTop sz="58832" autoAdjust="0"/>
  </p:normalViewPr>
  <p:slideViewPr>
    <p:cSldViewPr>
      <p:cViewPr varScale="1">
        <p:scale>
          <a:sx n="54" d="100"/>
          <a:sy n="54" d="100"/>
        </p:scale>
        <p:origin x="-2986" y="-62"/>
      </p:cViewPr>
      <p:guideLst>
        <p:guide orient="horz" pos="2160"/>
        <p:guide pos="2880"/>
      </p:guideLst>
    </p:cSldViewPr>
  </p:slideViewPr>
  <p:outlineViewPr>
    <p:cViewPr>
      <p:scale>
        <a:sx n="33" d="100"/>
        <a:sy n="33" d="100"/>
      </p:scale>
      <p:origin x="0" y="-401"/>
    </p:cViewPr>
  </p:outlineViewPr>
  <p:notesTextViewPr>
    <p:cViewPr>
      <p:scale>
        <a:sx n="100" d="100"/>
        <a:sy n="100" d="100"/>
      </p:scale>
      <p:origin x="0" y="0"/>
    </p:cViewPr>
  </p:notesTextViewPr>
  <p:notesViewPr>
    <p:cSldViewPr>
      <p:cViewPr varScale="1">
        <p:scale>
          <a:sx n="63" d="100"/>
          <a:sy n="63" d="100"/>
        </p:scale>
        <p:origin x="-3144" y="-72"/>
      </p:cViewPr>
      <p:guideLst>
        <p:guide orient="horz" pos="3224"/>
        <p:guide pos="2238"/>
        <p:guide pos="2236"/>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tableStyles" Target="tableStyles.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presProps" Target="presProp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notesMaster" Target="notesMasters/notesMaster1.xml"/></Relationships>
</file>

<file path=ppt/ink/ink1.xml><?xml version="1.0" encoding="utf-8"?>
<inkml:ink xmlns:inkml="http://www.w3.org/2003/InkML">
  <inkml:definitions>
    <inkml:context xml:id="ctx0">
      <inkml:inkSource xml:id="inkSrc0">
        <inkml:traceFormat>
          <inkml:channel name="X" type="integer" max="12800" units="cm"/>
          <inkml:channel name="Y" type="integer" max="4480" units="cm"/>
          <inkml:channel name="T" type="integer" max="2.14748E9" units="dev"/>
        </inkml:traceFormat>
        <inkml:channelProperties>
          <inkml:channelProperty channel="X" name="resolution" value="435.37415" units="1/cm"/>
          <inkml:channelProperty channel="Y" name="resolution" value="271.51514" units="1/cm"/>
          <inkml:channelProperty channel="T" name="resolution" value="1" units="1/dev"/>
        </inkml:channelProperties>
      </inkml:inkSource>
      <inkml:timestamp xml:id="ts0" timeString="2020-05-04T12:38:54.531"/>
    </inkml:context>
    <inkml:brush xml:id="br0">
      <inkml:brushProperty name="width" value="0.07938" units="cm"/>
      <inkml:brushProperty name="height" value="0.07938" units="cm"/>
      <inkml:brushProperty name="color" value="#ED1C24"/>
      <inkml:brushProperty name="fitToCurve" value="1"/>
    </inkml:brush>
  </inkml:definitions>
  <inkml:traceGroup>
    <inkml:annotationXML>
      <emma:emma xmlns:emma="http://www.w3.org/2003/04/emma" version="1.0">
        <emma:interpretation id="{5C0C8B6C-52CC-4200-A604-ECEBBBBD1C9C}" emma:medium="tactile" emma:mode="ink">
          <msink:context xmlns:msink="http://schemas.microsoft.com/ink/2010/main" type="writingRegion" rotatedBoundingBox="15835,4023 24870,3900 24886,5098 15851,5220"/>
        </emma:interpretation>
      </emma:emma>
    </inkml:annotationXML>
    <inkml:traceGroup>
      <inkml:annotationXML>
        <emma:emma xmlns:emma="http://www.w3.org/2003/04/emma" version="1.0">
          <emma:interpretation id="{F0CE383F-2733-405B-9E57-685ADFB2857A}" emma:medium="tactile" emma:mode="ink">
            <msink:context xmlns:msink="http://schemas.microsoft.com/ink/2010/main" type="paragraph" rotatedBoundingBox="15835,4023 24870,3900 24886,5098 15851,5220" alignmentLevel="1"/>
          </emma:interpretation>
        </emma:emma>
      </inkml:annotationXML>
      <inkml:traceGroup>
        <inkml:annotationXML>
          <emma:emma xmlns:emma="http://www.w3.org/2003/04/emma" version="1.0">
            <emma:interpretation id="{205A1651-04A5-4202-B2E1-FBBBDE9662E2}" emma:medium="tactile" emma:mode="ink">
              <msink:context xmlns:msink="http://schemas.microsoft.com/ink/2010/main" type="line" rotatedBoundingBox="15835,4023 24870,3900 24886,5098 15851,5220"/>
            </emma:interpretation>
          </emma:emma>
        </inkml:annotationXML>
        <inkml:traceGroup>
          <inkml:annotationXML>
            <emma:emma xmlns:emma="http://www.w3.org/2003/04/emma" version="1.0">
              <emma:interpretation id="{6630EAF0-D822-42A0-B5BD-B6D3E7CFFB53}" emma:medium="tactile" emma:mode="ink">
                <msink:context xmlns:msink="http://schemas.microsoft.com/ink/2010/main" type="inkWord" rotatedBoundingBox="15842,4515 16640,4504 16649,5209 15851,5220"/>
              </emma:interpretation>
              <emma:one-of disjunction-type="recognition" id="oneOf0">
                <emma:interpretation id="interp0" emma:lang="" emma:confidence="1">
                  <emma:literal/>
                </emma:interpretation>
              </emma:one-of>
            </emma:emma>
          </inkml:annotationXML>
          <inkml:trace contextRef="#ctx0" brushRef="#br0">-767-741 0,'53'79'47,"-106"0"-31,27-12-1,26-1 16,79-79 16,-158 52 47,26 41-78,26-14-1,-12 13 17,39-13-1,66-66-31,13-39 15</inkml:trace>
          <inkml:trace contextRef="#ctx0" brushRef="#br0" timeOffset="-516.2578">-846-728 0,'-66'13'63,"13"67"-32,0-1 0,53-13 0,79-39 16,-13-54-31,14-26-16,-1 27 15,-39-40 1,-40-14 15,-27 14-15,-39 40 0,0 26 15</inkml:trace>
          <inkml:trace contextRef="#ctx0" brushRef="#br0" timeOffset="-1217.4025">-1018-781 0,'-66'-53'47,"-14"53"0,14 27-16,-13 26 0,158 13 79,-13-66-79,-13 79 31,-53-13-30,-79-13-1,13 0-15,-14-27 15,14-26-16,0 0 17</inkml:trace>
        </inkml:traceGroup>
        <inkml:traceGroup>
          <inkml:annotationXML>
            <emma:emma xmlns:emma="http://www.w3.org/2003/04/emma" version="1.0">
              <emma:interpretation id="{418FFAEF-8696-4CFC-81B5-0D05BB2AC9C7}" emma:medium="tactile" emma:mode="ink">
                <msink:context xmlns:msink="http://schemas.microsoft.com/ink/2010/main" type="inkWord" rotatedBoundingBox="17053,4006 20257,3963 20270,4888 17065,4931"/>
              </emma:interpretation>
              <emma:one-of disjunction-type="recognition" id="oneOf1">
                <emma:interpretation id="interp1" emma:lang="" emma:confidence="1">
                  <emma:literal/>
                </emma:interpretation>
              </emma:one-of>
            </emma:emma>
          </inkml:annotationXML>
          <inkml:trace contextRef="#ctx0" brushRef="#br0" timeOffset="3075.5856">1046-821 0,'-80'-26'78,"54"105"-47,12-13-15,-12 14 15,0-14-15,-27 13-1,132-52 63,-13-80-62,-39-27 0,26 14-1,-27-13 17,40 0-1,13 12 0,1 81 47,-54 65-62,-26-13 15,-26 14-15,-1-14 15,-26 13 16,106-158 15,0 13-62,13-14 32,-13 1-1,27 39-16,-14 14 1,-13 92 62,-53 13-78,-53-13 31,0 14 1,13-1-17,106-79 32</inkml:trace>
          <inkml:trace contextRef="#ctx0" brushRef="#br0" timeOffset="3639.5002">1839-715 0,'-79'13'78,"52"67"-63,54-14 17,39-66-1,13-13-16,-26-67 17,-53 14-1,-53 132 94,27 14-109,-1-14 15,107-66 0</inkml:trace>
          <inkml:trace contextRef="#ctx0" brushRef="#br0" timeOffset="918.1049">-185-807 0,'66'0'46,"14"-14"-14,-14 14-17,0 0 1,-66 67 46,-66-15-46,-14-12 15,1 13-15,13 26 0,13-12 15,159-41 0,-40-26-15,0 0-1,14-40 1</inkml:trace>
          <inkml:trace contextRef="#ctx0" brushRef="#br0" timeOffset="1603.1597">384-702 0,'0'-66'0,"-79"93"47,13 12-16,-14 14-15,27 27-1,133-41 32,-14-39-16,13-13-15,-13-40-16,14 27 16,-80-40 15,-80 13 16,160 106 46,-107 13-77,1 13 15,-1-13-15,107-13 15,-14-53 0,-13-79-31</inkml:trace>
          <inkml:trace contextRef="#ctx0" brushRef="#br0" timeOffset="4078.6922">2421-1085 0,'-66'39'62,"40"67"-46,-27-26 0,0 26-1,0-40 1,40 13-1,-14-13-15,27 14 16,66-67 15,14-13-15,-14-13 0,-13-67 15</inkml:trace>
          <inkml:trace contextRef="#ctx0" brushRef="#br0" timeOffset="4410.6751">2196-1244 0,'80'-79'16,"-14"52"15,13 27-15,14-26-1,-14 26-15,-13 0 32,1 26-32,12 1 31</inkml:trace>
          <inkml:trace contextRef="#ctx0" brushRef="#br0" timeOffset="4927.8872">2726-781 0,'-67'13'47,"-12"67"-32,26-1 1,53-13 15,53 14-15,26-80-1,-12 0 1,-1-27 0,13-26-16,-26-13 15,-26-13 1,-80-1-1,-27 14 17,14 66-17,-13 27 1</inkml:trace>
        </inkml:traceGroup>
        <inkml:traceGroup>
          <inkml:annotationXML>
            <emma:emma xmlns:emma="http://www.w3.org/2003/04/emma" version="1.0">
              <emma:interpretation id="{ED746082-89F9-432F-9623-48348A9C9E6A}" emma:medium="tactile" emma:mode="ink">
                <msink:context xmlns:msink="http://schemas.microsoft.com/ink/2010/main" type="inkWord" rotatedBoundingBox="20956,3974 24130,3931 24144,4935 20970,4978"/>
              </emma:interpretation>
              <emma:one-of disjunction-type="recognition" id="oneOf2">
                <emma:interpretation id="interp2" emma:lang="" emma:confidence="1">
                  <emma:literal/>
                </emma:interpretation>
              </emma:one-of>
            </emma:emma>
          </inkml:annotationXML>
          <inkml:trace contextRef="#ctx0" brushRef="#br0" timeOffset="6923.9396">4009-807 0,'-80'0'78,"54"79"-63,13-13 1,26 13 0,66-26-1,-12-53 1,38 0 0,1-53-1,-40 1 1,-39-28 15,-67 14-31,-13-13 16,-26 52-1,13 27 1</inkml:trace>
          <inkml:trace contextRef="#ctx0" brushRef="#br0" timeOffset="7507.0161">4789-887 0,'-79'-66'16,"13"66"15,-14 13-15,14 40 15,66 13 0,66-39 1,14 26-1,-1 0-16,-66 13 17,-158 40 15,79-106-32,-14 26 1,54-105 15</inkml:trace>
          <inkml:trace contextRef="#ctx0" brushRef="#br0" timeOffset="7933.9772">5001-768 0,'-79'0'63,"52"66"-48,27 14 1,80-1 31,-1-105-32,-13 26 1,0-27 0,14-52-1,-80 13 1,-80-14-1,14 1 1,-13 53 0,13 26-1</inkml:trace>
          <inkml:trace contextRef="#ctx0" brushRef="#br0" timeOffset="6467.7684">4035-1376 0,'-79'66'94,"52"13"-79,14-13-15,-13 14 16,-27 26-16,26-1 16,-26 1-1,1-26-15,25-14 0,1 0 16,105-40 31</inkml:trace>
          <inkml:trace contextRef="#ctx0" brushRef="#br0" timeOffset="8604.036">5411-754 0,'-79'79'31,"26"0"-15,53-13-1,26 1 17,40-67-17,14-14 1,-1-65 15,-13 105 63,14-26-79,-14 0 1,0-26 0,-40-53-1,-52 12 1,-40-12 15</inkml:trace>
          <inkml:trace contextRef="#ctx0" brushRef="#br0" timeOffset="9089.6868">6033-675 0,'66'-27'32,"0"27"-1,14 0 0,-14-52-15,-40-15-1,-26-12 17,-66 53-1,-13 52-15,-1 53 15,14 1-16,-13-14 1,26 13-16,53-13 31,79-13-15,14-26-16,-14-27 16,14 0-16,-14-27 15</inkml:trace>
          <inkml:trace contextRef="#ctx0" brushRef="#br0" timeOffset="9742.9684">6813-424 0</inkml:trace>
        </inkml:traceGroup>
        <inkml:traceGroup>
          <inkml:annotationXML>
            <emma:emma xmlns:emma="http://www.w3.org/2003/04/emma" version="1.0">
              <emma:interpretation id="{FBB56F11-C26C-4854-AEC6-C0B55FD901C4}" emma:medium="tactile" emma:mode="ink">
                <msink:context xmlns:msink="http://schemas.microsoft.com/ink/2010/main" type="inkWord" rotatedBoundingBox="24500,4948 24579,4973 24574,4988 24495,4962"/>
              </emma:interpretation>
              <emma:one-of disjunction-type="recognition" id="oneOf3">
                <emma:interpretation id="interp3" emma:lang="" emma:confidence="0">
                  <emma:literal>-</emma:literal>
                </emma:interpretation>
                <emma:interpretation id="interp4" emma:lang="" emma:confidence="0">
                  <emma:literal>_</emma:literal>
                </emma:interpretation>
                <emma:interpretation id="interp5" emma:lang="" emma:confidence="0">
                  <emma:literal>.</emma:literal>
                </emma:interpretation>
                <emma:interpretation id="interp6" emma:lang="" emma:confidence="0">
                  <emma:literal>'</emma:literal>
                </emma:interpretation>
                <emma:interpretation id="interp7" emma:lang="" emma:confidence="0">
                  <emma:literal>z</emma:literal>
                </emma:interpretation>
              </emma:one-of>
            </emma:emma>
          </inkml:annotationXML>
          <inkml:trace contextRef="#ctx0" brushRef="#br0" timeOffset="10228.669">7184-397 0,'79'26'94</inkml:trace>
        </inkml:traceGroup>
        <inkml:traceGroup>
          <inkml:annotationXML>
            <emma:emma xmlns:emma="http://www.w3.org/2003/04/emma" version="1.0">
              <emma:interpretation id="{8F60603C-022E-4802-812A-C3E5210456B4}" emma:medium="tactile" emma:mode="ink">
                <msink:context xmlns:msink="http://schemas.microsoft.com/ink/2010/main" type="inkWord" rotatedBoundingBox="24870,4876 24896,4942 24883,4947 24857,4882"/>
              </emma:interpretation>
              <emma:one-of disjunction-type="recognition" id="oneOf4">
                <emma:interpretation id="interp8" emma:lang="" emma:confidence="0">
                  <emma:literal>\</emma:literal>
                </emma:interpretation>
                <emma:interpretation id="interp9" emma:lang="" emma:confidence="0">
                  <emma:literal>.</emma:literal>
                </emma:interpretation>
                <emma:interpretation id="interp10" emma:lang="" emma:confidence="0">
                  <emma:literal>'</emma:literal>
                </emma:interpretation>
                <emma:interpretation id="interp11" emma:lang="" emma:confidence="0">
                  <emma:literal>,</emma:literal>
                </emma:interpretation>
                <emma:interpretation id="interp12" emma:lang="" emma:confidence="0">
                  <emma:literal>i</emma:literal>
                </emma:interpretation>
              </emma:one-of>
            </emma:emma>
          </inkml:annotationXML>
          <inkml:trace contextRef="#ctx0" brushRef="#br0" timeOffset="10553.7461">7567-397 0,'-26'-66'79</inkml:trace>
        </inkml:traceGroup>
      </inkml:traceGroup>
    </inkml:traceGroup>
  </inkml:traceGroup>
</inkml:ink>
</file>

<file path=ppt/ink/ink10.xml><?xml version="1.0" encoding="utf-8"?>
<inkml:ink xmlns:inkml="http://www.w3.org/2003/InkML">
  <inkml:definitions>
    <inkml:context xml:id="ctx0">
      <inkml:inkSource xml:id="inkSrc0">
        <inkml:traceFormat>
          <inkml:channel name="X" type="integer" max="12800" units="cm"/>
          <inkml:channel name="Y" type="integer" max="2700" units="cm"/>
          <inkml:channel name="T" type="integer" max="2.14748E9" units="dev"/>
        </inkml:traceFormat>
        <inkml:channelProperties>
          <inkml:channelProperty channel="X" name="resolution" value="435.37415" units="1/cm"/>
          <inkml:channelProperty channel="Y" name="resolution" value="163.63637" units="1/cm"/>
          <inkml:channelProperty channel="T" name="resolution" value="1" units="1/dev"/>
        </inkml:channelProperties>
      </inkml:inkSource>
      <inkml:timestamp xml:id="ts0" timeString="2020-05-07T22:00:57.085"/>
    </inkml:context>
    <inkml:brush xml:id="br0">
      <inkml:brushProperty name="width" value="0.05292" units="cm"/>
      <inkml:brushProperty name="height" value="0.05292" units="cm"/>
      <inkml:brushProperty name="color" value="#ED1C24"/>
      <inkml:brushProperty name="fitToCurve" value="1"/>
    </inkml:brush>
  </inkml:definitions>
  <inkml:traceGroup>
    <inkml:annotationXML>
      <emma:emma xmlns:emma="http://www.w3.org/2003/04/emma" version="1.0">
        <emma:interpretation id="{5A584B1E-F41F-4D90-A51D-E39091993822}" emma:medium="tactile" emma:mode="ink">
          <msink:context xmlns:msink="http://schemas.microsoft.com/ink/2010/main" type="inkDrawing" rotatedBoundingBox="16387,9966 16727,13555 15451,13676 15110,10087" semanticType="verticalRange" shapeName="Other">
            <msink:sourceLink direction="with" ref="{DF632769-2F58-4ADE-9712-0221C795E0F6}"/>
            <msink:destinationLink direction="with" ref="{14CCF57C-80AB-4CF0-85A7-0E4FEC15D158}"/>
          </msink:context>
        </emma:interpretation>
      </emma:emma>
    </inkml:annotationXML>
    <inkml:trace contextRef="#ctx0" brushRef="#br0">256 0 0,'32'53'172,"-32"11"-156,-21-11-1,21-1 1,0 12 15,0-11-15,0 0-16,0 10 15,0-10 1,0 0 0,0 11-1,0-11 1,0-1-1,-11 12-15,11-11 16,0 10 0,0-10 15,0 0-15,-21 11-16,21-11 31,0 10-16,0-10 1,0 0 0,0 11 15,-21-12-31,21 1 16,0 11-1,-21-11-15,21 10 16,0-10-1,0 0 1,0 11 0,-21-11-1,21-1 1,-21 12 0,21-11-1,0 10 1,-11-10-1,11 0 17,0 11-17,-21-11 1,21 10 0,0-10 15,0 0-16,0 10 1,0-10 0,0 0-1,-21 11 1,21-11 0,-22 10-1,22-10 16,0 0-15,0 10 0,0-10 15,0 0-15,-21 11 15,21-11-16,-21 10 1,11-10 0,10 0-1,-22 11 1,22-12 0,53-73 171,11 11-171,-11 10-1,0 0-15,10 0 16,11-21 0,43 21-16,-64 0 15,-1 0-15,12 0 16,-11 0-16,32 0 15,-33 0-15,1 21 16,32-21 0,-32 0-16,32 10 15,-32 11 1,10-21 0,-10 0-1,-53-74 63,-21 11-62</inkml:trace>
  </inkml:traceGroup>
</inkml:ink>
</file>

<file path=ppt/ink/ink11.xml><?xml version="1.0" encoding="utf-8"?>
<inkml:ink xmlns:inkml="http://www.w3.org/2003/InkML">
  <inkml:definitions>
    <inkml:context xml:id="ctx0">
      <inkml:inkSource xml:id="inkSrc0">
        <inkml:traceFormat>
          <inkml:channel name="X" type="integer" max="12800" units="cm"/>
          <inkml:channel name="Y" type="integer" max="2700" units="cm"/>
          <inkml:channel name="T" type="integer" max="2.14748E9" units="dev"/>
        </inkml:traceFormat>
        <inkml:channelProperties>
          <inkml:channelProperty channel="X" name="resolution" value="435.37415" units="1/cm"/>
          <inkml:channelProperty channel="Y" name="resolution" value="163.63637" units="1/cm"/>
          <inkml:channelProperty channel="T" name="resolution" value="1" units="1/dev"/>
        </inkml:channelProperties>
      </inkml:inkSource>
      <inkml:timestamp xml:id="ts0" timeString="2020-05-07T22:00:58.833"/>
    </inkml:context>
    <inkml:brush xml:id="br0">
      <inkml:brushProperty name="width" value="0.05292" units="cm"/>
      <inkml:brushProperty name="height" value="0.05292" units="cm"/>
      <inkml:brushProperty name="color" value="#ED1C24"/>
      <inkml:brushProperty name="fitToCurve" value="1"/>
    </inkml:brush>
  </inkml:definitions>
  <inkml:traceGroup>
    <inkml:annotationXML>
      <emma:emma xmlns:emma="http://www.w3.org/2003/04/emma" version="1.0">
        <emma:interpretation id="{14CCF57C-80AB-4CF0-85A7-0E4FEC15D158}" emma:medium="tactile" emma:mode="ink">
          <msink:context xmlns:msink="http://schemas.microsoft.com/ink/2010/main" type="inkDrawing" rotatedBoundingBox="15560,13402 15794,9887 16932,9962 16698,13478" semanticType="callout" shapeName="Other">
            <msink:sourceLink direction="with" ref="{5A584B1E-F41F-4D90-A51D-E39091993822}"/>
          </msink:context>
        </emma:interpretation>
      </emma:emma>
    </inkml:annotationXML>
    <inkml:trace contextRef="#ctx0" brushRef="#br0">318 64 0,'-21'-64'62,"0"128"63,21-12-109,-21 33 0,21-32-16,-22 32 15,1-1 1,21-10-16,-21 11 15,21-11 1,-11 11-16,-10 0 16,21-11-16,-21 10 15,21-31-15,-21 32 16,21-32 0,-21 31-16,21-31 15,0 0 1,0 11-16,0-11 15,0 0 1,0 10-16,0 11 16,0-10-1,0-11-15,0 0 16,-21 10 0,21-10-16,0 32 15,0-32 16,21-1-31,-21 12 16,0-11 0,21 10-1,-21-10 1,0 0 0,-21 11-1,21-11-15,0 0 16,-21 10-1,21-10 17,0 10-32,0-10 15,-22 0 17,22 11-17,0-11 1,-21 10-1,21-10 1,0 0 0,-10 10-1,-11-10-15,21 11 16,0-11 15,21-117 32,0-42-48,-21 1 1</inkml:trace>
    <inkml:trace contextRef="#ctx0" brushRef="#br0" timeOffset="980.223">-825 53 0,'21'-53'15,"43"11"48,-11 20-47,10 22-1,-10 0 1,21 0-16,-10 0 15,41 0-15,12-21 16,-64 21-16,53 0 16,-1 0-16,-20-21 15,-32 21 1,11 0-16</inkml:trace>
  </inkml:traceGroup>
</inkml:ink>
</file>

<file path=ppt/ink/ink12.xml><?xml version="1.0" encoding="utf-8"?>
<inkml:ink xmlns:inkml="http://www.w3.org/2003/InkML">
  <inkml:definitions>
    <inkml:context xml:id="ctx0">
      <inkml:inkSource xml:id="inkSrc0">
        <inkml:traceFormat>
          <inkml:channel name="X" type="integer" max="12800" units="cm"/>
          <inkml:channel name="Y" type="integer" max="2700" units="cm"/>
          <inkml:channel name="T" type="integer" max="2.14748E9" units="dev"/>
        </inkml:traceFormat>
        <inkml:channelProperties>
          <inkml:channelProperty channel="X" name="resolution" value="435.37415" units="1/cm"/>
          <inkml:channelProperty channel="Y" name="resolution" value="163.63637" units="1/cm"/>
          <inkml:channelProperty channel="T" name="resolution" value="1" units="1/dev"/>
        </inkml:channelProperties>
      </inkml:inkSource>
      <inkml:timestamp xml:id="ts0" timeString="2020-05-07T22:01:03.317"/>
    </inkml:context>
    <inkml:brush xml:id="br0">
      <inkml:brushProperty name="width" value="0.05292" units="cm"/>
      <inkml:brushProperty name="height" value="0.05292" units="cm"/>
      <inkml:brushProperty name="color" value="#ED1C24"/>
      <inkml:brushProperty name="fitToCurve" value="1"/>
    </inkml:brush>
  </inkml:definitions>
  <inkml:traceGroup>
    <inkml:annotationXML>
      <emma:emma xmlns:emma="http://www.w3.org/2003/04/emma" version="1.0">
        <emma:interpretation id="{DF632769-2F58-4ADE-9712-0221C795E0F6}" emma:medium="tactile" emma:mode="ink">
          <msink:context xmlns:msink="http://schemas.microsoft.com/ink/2010/main" type="writingRegion" rotatedBoundingBox="16065,11567 16361,11567 16361,12149 16065,12149">
            <msink:destinationLink direction="with" ref="{5A584B1E-F41F-4D90-A51D-E39091993822}"/>
          </msink:context>
        </emma:interpretation>
      </emma:emma>
    </inkml:annotationXML>
    <inkml:traceGroup>
      <inkml:annotationXML>
        <emma:emma xmlns:emma="http://www.w3.org/2003/04/emma" version="1.0">
          <emma:interpretation id="{2B0CF9C1-B41F-4F25-8C77-06C3C33F6FEA}" emma:medium="tactile" emma:mode="ink">
            <msink:context xmlns:msink="http://schemas.microsoft.com/ink/2010/main" type="paragraph" rotatedBoundingBox="16065,11567 16361,11567 16361,12149 16065,12149" alignmentLevel="1"/>
          </emma:interpretation>
        </emma:emma>
      </inkml:annotationXML>
      <inkml:traceGroup>
        <inkml:annotationXML>
          <emma:emma xmlns:emma="http://www.w3.org/2003/04/emma" version="1.0">
            <emma:interpretation id="{20D31CB8-DC47-447F-9438-0AC26201BC7D}" emma:medium="tactile" emma:mode="ink">
              <msink:context xmlns:msink="http://schemas.microsoft.com/ink/2010/main" type="line" rotatedBoundingBox="16065,11567 16361,11567 16361,12149 16065,12149"/>
            </emma:interpretation>
          </emma:emma>
        </inkml:annotationXML>
        <inkml:traceGroup>
          <inkml:annotationXML>
            <emma:emma xmlns:emma="http://www.w3.org/2003/04/emma" version="1.0">
              <emma:interpretation id="{AE71A1FB-188F-4C6D-8670-0A3D792D8EF5}" emma:medium="tactile" emma:mode="ink">
                <msink:context xmlns:msink="http://schemas.microsoft.com/ink/2010/main" type="inkWord" rotatedBoundingBox="16065,11567 16361,11567 16361,12149 16065,12149"/>
              </emma:interpretation>
              <emma:one-of disjunction-type="recognition" id="oneOf0">
                <emma:interpretation id="interp0" emma:lang="" emma:confidence="0">
                  <emma:literal>.</emma:literal>
                </emma:interpretation>
                <emma:interpretation id="interp1" emma:lang="" emma:confidence="0">
                  <emma:literal>$</emma:literal>
                </emma:interpretation>
                <emma:interpretation id="interp2" emma:lang="" emma:confidence="0">
                  <emma:literal>ś</emma:literal>
                </emma:interpretation>
                <emma:interpretation id="interp3" emma:lang="" emma:confidence="0">
                  <emma:literal>&amp;</emma:literal>
                </emma:interpretation>
                <emma:interpretation id="interp4" emma:lang="" emma:confidence="0">
                  <emma:literal>6</emma:literal>
                </emma:interpretation>
              </emma:one-of>
            </emma:emma>
          </inkml:annotationXML>
          <inkml:trace contextRef="#ctx0" brushRef="#br0">183 47 0,'-53'43'47,"-11"20"0,22 1-16,21-11 0,21-1-15,21 12 0,21-11-1,11-11 1,11 1 15,-11-43-15,10-22 15,-116 22 63,-10-21-79,-1-10 1,32-33 0,-10 0-1,21 12 1,21-12-1,0 11 1,42 0 15,11 32 1,11 0-1,-11 21-16,10-21 1,-126 42 62,10 0-47,-11 0-15,1 32 31,31 11-16,32-11-15,0 10 15,0-10-15,32 11-1,31-33 17,1 33 14,-85-128 79,-22-10-109,1-21 0,21 42-1,0-10-15,-1 10 32,44-11-17,41 32 16,-10-10 1,10 42-17,-10-21 1,-106 63 78,-10 11-63,21 11 0,-1-1-15,33-10-1,10 10 1,0-10 0,10 0-1,11 11 1,22-11 31,10-32-16,-85-74 0</inkml:trace>
        </inkml:traceGroup>
      </inkml:traceGroup>
    </inkml:traceGroup>
  </inkml:traceGroup>
</inkml:ink>
</file>

<file path=ppt/ink/ink13.xml><?xml version="1.0" encoding="utf-8"?>
<inkml:ink xmlns:inkml="http://www.w3.org/2003/InkML">
  <inkml:definitions>
    <inkml:context xml:id="ctx0">
      <inkml:inkSource xml:id="inkSrc0">
        <inkml:traceFormat>
          <inkml:channel name="X" type="integer" max="12800" units="cm"/>
          <inkml:channel name="Y" type="integer" max="4480" units="cm"/>
          <inkml:channel name="T" type="integer" max="2.14748E9" units="dev"/>
        </inkml:traceFormat>
        <inkml:channelProperties>
          <inkml:channelProperty channel="X" name="resolution" value="435.37415" units="1/cm"/>
          <inkml:channelProperty channel="Y" name="resolution" value="271.51514" units="1/cm"/>
          <inkml:channelProperty channel="T" name="resolution" value="1" units="1/dev"/>
        </inkml:channelProperties>
      </inkml:inkSource>
      <inkml:timestamp xml:id="ts0" timeString="2020-05-09T12:20:58.374"/>
    </inkml:context>
    <inkml:brush xml:id="br0">
      <inkml:brushProperty name="width" value="0.05292" units="cm"/>
      <inkml:brushProperty name="height" value="0.05292" units="cm"/>
      <inkml:brushProperty name="color" value="#ED1C24"/>
      <inkml:brushProperty name="fitToCurve" value="1"/>
    </inkml:brush>
  </inkml:definitions>
  <inkml:traceGroup>
    <inkml:annotationXML>
      <emma:emma xmlns:emma="http://www.w3.org/2003/04/emma" version="1.0">
        <emma:interpretation id="{4000377B-AD49-4137-B573-8CF84AADEF78}" emma:medium="tactile" emma:mode="ink">
          <msink:context xmlns:msink="http://schemas.microsoft.com/ink/2010/main" type="writingRegion" rotatedBoundingBox="16336,4534 19327,3675 19601,4627 16610,5486"/>
        </emma:interpretation>
      </emma:emma>
    </inkml:annotationXML>
    <inkml:traceGroup>
      <inkml:annotationXML>
        <emma:emma xmlns:emma="http://www.w3.org/2003/04/emma" version="1.0">
          <emma:interpretation id="{B3274A8B-6967-4DCF-9D92-335532E4F288}" emma:medium="tactile" emma:mode="ink">
            <msink:context xmlns:msink="http://schemas.microsoft.com/ink/2010/main" type="paragraph" rotatedBoundingBox="16336,4534 19327,3675 19601,4627 16610,5486" alignmentLevel="1"/>
          </emma:interpretation>
        </emma:emma>
      </inkml:annotationXML>
      <inkml:traceGroup>
        <inkml:annotationXML>
          <emma:emma xmlns:emma="http://www.w3.org/2003/04/emma" version="1.0">
            <emma:interpretation id="{C9D523D6-3D94-4F3C-96F4-21DD3B3D5C8A}" emma:medium="tactile" emma:mode="ink">
              <msink:context xmlns:msink="http://schemas.microsoft.com/ink/2010/main" type="line" rotatedBoundingBox="16336,4534 19327,3675 19601,4627 16610,5486"/>
            </emma:interpretation>
          </emma:emma>
        </inkml:annotationXML>
        <inkml:traceGroup>
          <inkml:annotationXML>
            <emma:emma xmlns:emma="http://www.w3.org/2003/04/emma" version="1.0">
              <emma:interpretation id="{6C903A5C-371C-4FD0-8281-B2BB6FCC3963}" emma:medium="tactile" emma:mode="ink">
                <msink:context xmlns:msink="http://schemas.microsoft.com/ink/2010/main" type="inkWord" rotatedBoundingBox="16336,4534 18905,3797 19179,4748 16610,5486"/>
              </emma:interpretation>
              <emma:one-of disjunction-type="recognition" id="oneOf0">
                <emma:interpretation id="interp0" emma:lang="" emma:confidence="1">
                  <emma:literal/>
                </emma:interpretation>
              </emma:one-of>
            </emma:emma>
          </inkml:annotationXML>
          <inkml:trace contextRef="#ctx0" brushRef="#br0">675 466 0,'81'0'31,"15"-32"-16,-15 32 1,15-32 15,-16 32 1</inkml:trace>
          <inkml:trace contextRef="#ctx0" brushRef="#br0" timeOffset="-432.5228">691 305 0,'81'-64'78,"-1"64"-47,17-16-31,-17-16 16,16 32-1</inkml:trace>
          <inkml:trace contextRef="#ctx0" brushRef="#br0" timeOffset="-1122.9971">579 96 0,'-16'-96'78,"-81"96"-47,17 32 16,-16 32-31,-1 0 31,81 17 15,96-17-31,17 0 1,-17-15 14,-48 47-14,-64-16-17,-48 17 32,-17-65-31,17-32-1,0 0 1,-17 0 0,97-80 31</inkml:trace>
          <inkml:trace contextRef="#ctx0" brushRef="#br0" timeOffset="5344.8048">1511 80 0,'97'-32'1093,"-17"-16"-1014,17 15-33,-17 33 1,-16 81 63,-96 15-79,-32 1 0,-17-17-15,17 17 15,-32-33-15,15-16 31,-15-16 46,96 65-61,96-49-1,-15-48 0,15-32-15,-48-49-1</inkml:trace>
          <inkml:trace contextRef="#ctx0" brushRef="#br0" timeOffset="6384.3974">2347-402 0,'97'-48'31,"-194"128"79,1 16-79,32 1 0,160-49 63,-16-48-78,17-16 46</inkml:trace>
          <inkml:trace contextRef="#ctx0" brushRef="#br0" timeOffset="6688.0316">2492-241 0,'-97'96'63,"65"-16"-48,-32 17 32,48-17-16</inkml:trace>
        </inkml:traceGroup>
        <inkml:traceGroup>
          <inkml:annotationXML>
            <emma:emma xmlns:emma="http://www.w3.org/2003/04/emma" version="1.0">
              <emma:interpretation id="{BADEF563-3C32-4BDA-BE72-A84FF2E18C5B}" emma:medium="tactile" emma:mode="ink">
                <msink:context xmlns:msink="http://schemas.microsoft.com/ink/2010/main" type="inkWord" rotatedBoundingBox="18991,3954 19375,3843 19527,4370 19142,4481"/>
              </emma:interpretation>
              <emma:one-of disjunction-type="recognition" id="oneOf1">
                <emma:interpretation id="interp1" emma:lang="" emma:confidence="0">
                  <emma:literal>Z</emma:literal>
                </emma:interpretation>
                <emma:interpretation id="interp2" emma:lang="" emma:confidence="0">
                  <emma:literal>z</emma:literal>
                </emma:interpretation>
                <emma:interpretation id="interp3" emma:lang="" emma:confidence="0">
                  <emma:literal>r</emma:literal>
                </emma:interpretation>
                <emma:interpretation id="interp4" emma:lang="" emma:confidence="0">
                  <emma:literal>2</emma:literal>
                </emma:interpretation>
                <emma:interpretation id="interp5" emma:lang="" emma:confidence="0">
                  <emma:literal>?</emma:literal>
                </emma:interpretation>
              </emma:one-of>
            </emma:emma>
          </inkml:annotationXML>
          <inkml:trace contextRef="#ctx0" brushRef="#br0" timeOffset="7570.5319">2701-418 0,'80'-65'31,"17"49"16,-65 97 16,-64 15-48,-33-15 17,-31-17-17,16 0 17,47 16 30,130-15-15,-17-33-31,1-32-1</inkml:trace>
        </inkml:traceGroup>
      </inkml:traceGroup>
    </inkml:traceGroup>
  </inkml:traceGroup>
</inkml:ink>
</file>

<file path=ppt/ink/ink2.xml><?xml version="1.0" encoding="utf-8"?>
<inkml:ink xmlns:inkml="http://www.w3.org/2003/InkML">
  <inkml:definitions>
    <inkml:context xml:id="ctx0">
      <inkml:inkSource xml:id="inkSrc0">
        <inkml:traceFormat>
          <inkml:channel name="X" type="integer" max="12800" units="cm"/>
          <inkml:channel name="Y" type="integer" max="4480" units="cm"/>
          <inkml:channel name="T" type="integer" max="2.14748E9" units="dev"/>
        </inkml:traceFormat>
        <inkml:channelProperties>
          <inkml:channelProperty channel="X" name="resolution" value="435.37415" units="1/cm"/>
          <inkml:channelProperty channel="Y" name="resolution" value="271.51514" units="1/cm"/>
          <inkml:channelProperty channel="T" name="resolution" value="1" units="1/dev"/>
        </inkml:channelProperties>
      </inkml:inkSource>
      <inkml:timestamp xml:id="ts0" timeString="2020-05-04T12:38:46.004"/>
    </inkml:context>
    <inkml:brush xml:id="br0">
      <inkml:brushProperty name="width" value="0.07938" units="cm"/>
      <inkml:brushProperty name="height" value="0.07938" units="cm"/>
      <inkml:brushProperty name="color" value="#ED1C24"/>
      <inkml:brushProperty name="fitToCurve" value="1"/>
    </inkml:brush>
  </inkml:definitions>
  <inkml:traceGroup>
    <inkml:annotationXML>
      <emma:emma xmlns:emma="http://www.w3.org/2003/04/emma" version="1.0">
        <emma:interpretation id="{FE91D4BC-B55D-4A4B-A238-C5AE0FD8D4C8}" emma:medium="tactile" emma:mode="ink">
          <msink:context xmlns:msink="http://schemas.microsoft.com/ink/2010/main" type="writingRegion" rotatedBoundingBox="16853,5345 18203,5345 18203,6271 16853,6271"/>
        </emma:interpretation>
      </emma:emma>
    </inkml:annotationXML>
    <inkml:traceGroup>
      <inkml:annotationXML>
        <emma:emma xmlns:emma="http://www.w3.org/2003/04/emma" version="1.0">
          <emma:interpretation id="{9B01F05E-D99E-48F8-AF87-5917D7F27542}" emma:medium="tactile" emma:mode="ink">
            <msink:context xmlns:msink="http://schemas.microsoft.com/ink/2010/main" type="paragraph" rotatedBoundingBox="16853,5345 18203,5345 18203,6271 16853,6271" alignmentLevel="1"/>
          </emma:interpretation>
        </emma:emma>
      </inkml:annotationXML>
      <inkml:traceGroup>
        <inkml:annotationXML>
          <emma:emma xmlns:emma="http://www.w3.org/2003/04/emma" version="1.0">
            <emma:interpretation id="{6B35AC33-73B9-4401-803C-1E52AC638A20}" emma:medium="tactile" emma:mode="ink">
              <msink:context xmlns:msink="http://schemas.microsoft.com/ink/2010/main" type="line" rotatedBoundingBox="16853,5345 18203,5345 18203,6271 16853,6271"/>
            </emma:interpretation>
          </emma:emma>
        </inkml:annotationXML>
        <inkml:traceGroup>
          <inkml:annotationXML>
            <emma:emma xmlns:emma="http://www.w3.org/2003/04/emma" version="1.0">
              <emma:interpretation id="{94444096-D9F5-4F10-9040-36992D7FF17F}" emma:medium="tactile" emma:mode="ink">
                <msink:context xmlns:msink="http://schemas.microsoft.com/ink/2010/main" type="inkWord" rotatedBoundingBox="16853,5345 18203,5345 18203,6271 16853,6271"/>
              </emma:interpretation>
            </emma:emma>
          </inkml:annotationXML>
          <inkml:trace contextRef="#ctx0" brushRef="#br0">53 277 0,'-79'0'15,"0"80"1,26 26 0,-13-27-1,-1 27 1,1-27-1,13 1 1,0-14 0,159-13 62,-26-80-63,12 14 1,-12 13-16,-14-27 0,66 1 16,-53 26-16,54-26 15,-27-1-15,-40 1 16,13-1 15</inkml:trace>
          <inkml:trace contextRef="#ctx0" brushRef="#br0" timeOffset="-622.2461">847 66 0,'40'-66'31,"-106"105"157,-14 14-173,14 0 1,-13 0 0,-1 13-1,14-13-15,-13 0 16,-1 0 0,14 13-1,-13-13-15,0 0 16,12 0-1</inkml:trace>
        </inkml:traceGroup>
      </inkml:traceGroup>
    </inkml:traceGroup>
  </inkml:traceGroup>
</inkml:ink>
</file>

<file path=ppt/ink/ink3.xml><?xml version="1.0" encoding="utf-8"?>
<inkml:ink xmlns:inkml="http://www.w3.org/2003/InkML">
  <inkml:definitions>
    <inkml:context xml:id="ctx0">
      <inkml:inkSource xml:id="inkSrc0">
        <inkml:traceFormat>
          <inkml:channel name="X" type="integer" max="12800" units="cm"/>
          <inkml:channel name="Y" type="integer" max="2700" units="cm"/>
          <inkml:channel name="T" type="integer" max="2.14748E9" units="dev"/>
        </inkml:traceFormat>
        <inkml:channelProperties>
          <inkml:channelProperty channel="X" name="resolution" value="435.37415" units="1/cm"/>
          <inkml:channelProperty channel="Y" name="resolution" value="163.63637" units="1/cm"/>
          <inkml:channelProperty channel="T" name="resolution" value="1" units="1/dev"/>
        </inkml:channelProperties>
      </inkml:inkSource>
      <inkml:timestamp xml:id="ts0" timeString="2020-05-04T18:36:12.616"/>
    </inkml:context>
    <inkml:brush xml:id="br0">
      <inkml:brushProperty name="width" value="0.05292" units="cm"/>
      <inkml:brushProperty name="height" value="0.05292" units="cm"/>
      <inkml:brushProperty name="color" value="#3165BB"/>
      <inkml:brushProperty name="fitToCurve" value="1"/>
    </inkml:brush>
  </inkml:definitions>
  <inkml:traceGroup>
    <inkml:annotationXML>
      <emma:emma xmlns:emma="http://www.w3.org/2003/04/emma" version="1.0">
        <emma:interpretation id="{7EEACDD6-8CAD-4F86-9F7D-D80D27063F74}" emma:medium="tactile" emma:mode="ink">
          <msink:context xmlns:msink="http://schemas.microsoft.com/ink/2010/main" type="writingRegion" rotatedBoundingBox="5442,13334 5457,13334 5457,13349 5442,13349"/>
        </emma:interpretation>
      </emma:emma>
    </inkml:annotationXML>
    <inkml:traceGroup>
      <inkml:annotationXML>
        <emma:emma xmlns:emma="http://www.w3.org/2003/04/emma" version="1.0">
          <emma:interpretation id="{A59590F0-E532-485D-8B09-23CFE0EBEAE8}" emma:medium="tactile" emma:mode="ink">
            <msink:context xmlns:msink="http://schemas.microsoft.com/ink/2010/main" type="paragraph" rotatedBoundingBox="5442,13334 5457,13334 5457,13349 5442,13349" alignmentLevel="1"/>
          </emma:interpretation>
        </emma:emma>
      </inkml:annotationXML>
      <inkml:traceGroup>
        <inkml:annotationXML>
          <emma:emma xmlns:emma="http://www.w3.org/2003/04/emma" version="1.0">
            <emma:interpretation id="{02875443-16F8-49EE-984D-4B19A791F5A5}" emma:medium="tactile" emma:mode="ink">
              <msink:context xmlns:msink="http://schemas.microsoft.com/ink/2010/main" type="line" rotatedBoundingBox="5442,13334 5457,13334 5457,13349 5442,13349"/>
            </emma:interpretation>
          </emma:emma>
        </inkml:annotationXML>
        <inkml:traceGroup>
          <inkml:annotationXML>
            <emma:emma xmlns:emma="http://www.w3.org/2003/04/emma" version="1.0">
              <emma:interpretation id="{3D0992B8-8EFE-4311-B661-DDD51FDF5EDE}" emma:medium="tactile" emma:mode="ink">
                <msink:context xmlns:msink="http://schemas.microsoft.com/ink/2010/main" type="inkWord" rotatedBoundingBox="5442,13334 5457,13334 5457,13349 5442,13349"/>
              </emma:interpretation>
              <emma:one-of disjunction-type="recognition" id="oneOf0">
                <emma:interpretation id="interp0" emma:lang="" emma:confidence="0">
                  <emma:literal>.</emma:literal>
                </emma:interpretation>
                <emma:interpretation id="interp1" emma:lang="" emma:confidence="0">
                  <emma:literal>'</emma:literal>
                </emma:interpretation>
                <emma:interpretation id="interp2" emma:lang="" emma:confidence="0">
                  <emma:literal>;</emma:literal>
                </emma:interpretation>
                <emma:interpretation id="interp3" emma:lang="" emma:confidence="0">
                  <emma:literal>,</emma:literal>
                </emma:interpretation>
                <emma:interpretation id="interp4" emma:lang="" emma:confidence="0">
                  <emma:literal>:</emma:literal>
                </emma:interpretation>
              </emma:one-of>
            </emma:emma>
          </inkml:annotationXML>
          <inkml:trace contextRef="#ctx0" brushRef="#br0">0 0 0</inkml:trace>
        </inkml:traceGroup>
      </inkml:traceGroup>
    </inkml:traceGroup>
  </inkml:traceGroup>
</inkml:ink>
</file>

<file path=ppt/ink/ink4.xml><?xml version="1.0" encoding="utf-8"?>
<inkml:ink xmlns:inkml="http://www.w3.org/2003/InkML">
  <inkml:definitions>
    <inkml:context xml:id="ctx0">
      <inkml:inkSource xml:id="inkSrc0">
        <inkml:traceFormat>
          <inkml:channel name="X" type="integer" max="12800" units="cm"/>
          <inkml:channel name="Y" type="integer" max="2700" units="cm"/>
          <inkml:channel name="T" type="integer" max="2.14748E9" units="dev"/>
        </inkml:traceFormat>
        <inkml:channelProperties>
          <inkml:channelProperty channel="X" name="resolution" value="435.37415" units="1/cm"/>
          <inkml:channelProperty channel="Y" name="resolution" value="163.63637" units="1/cm"/>
          <inkml:channelProperty channel="T" name="resolution" value="1" units="1/dev"/>
        </inkml:channelProperties>
      </inkml:inkSource>
      <inkml:timestamp xml:id="ts0" timeString="2020-05-04T18:50:12.946"/>
    </inkml:context>
    <inkml:brush xml:id="br0">
      <inkml:brushProperty name="width" value="0.11667" units="cm"/>
      <inkml:brushProperty name="height" value="0.11667" units="cm"/>
      <inkml:brushProperty name="color" value="#3165BB"/>
      <inkml:brushProperty name="fitToCurve" value="1"/>
    </inkml:brush>
  </inkml:definitions>
  <inkml:traceGroup>
    <inkml:annotationXML>
      <emma:emma xmlns:emma="http://www.w3.org/2003/04/emma" version="1.0">
        <emma:interpretation id="{66AE35F0-A808-4BB5-8E30-F2409CB8670D}" emma:medium="tactile" emma:mode="ink">
          <msink:context xmlns:msink="http://schemas.microsoft.com/ink/2010/main" type="inkDrawing" rotatedBoundingBox="11599,11702 12088,6005 12701,6057 12212,11754" semanticType="verticalRange" shapeName="Other">
            <msink:sourceLink direction="with" ref="{162DE2C0-7806-4DE2-ABD0-F3619A964F77}"/>
          </msink:context>
        </emma:interpretation>
      </emma:emma>
    </inkml:annotationXML>
    <inkml:trace contextRef="#ctx0" brushRef="#br0">1013 72 0,'-76'0'109,"0"30"-77,-14-30-17,14 0 17,-15-60-1,16 29-16,-16 31 17,46 91 77,45-15-78,30 14 1,-30-14-32,0 0 31,0 14-16,15-14 17,-15 0-17,0 14 1,30-14 0,-30 15 15,0-16-16,0 1 1,-30 14 0,15-14 15,15 15-15,0-16-1,-30 1 1,30 15 15,0-16-15,30 16-1,-30-15 1,0-1 0,-30 16-1,30-16 1,0 1-16,0 15 15,0-16 1,-30 16 0,30-15-16,-31 45 15,31-16 1,0 16 0,0-15-1,-30-15 1,30-15-16,0-1 15,0 16 1,0-16 0,-30 1 15,30 15-15,-30-16 15,30 16-16,-16-15 1,16-1-16,0 16 16,0-15-1,-30 14 1,30-14 15,-30-1-31,30 16 16,0-15 15,-30 15-15,30-16-1,0 1 1,0 14 0,0-14-1,0 0 1,-31 14-1,31-14 1,-30 15 0,30-16 15,0 1-15,-15 15-1,-15-16 32,30 16 0,0-16-31,-30 1 30,105-46 111,16-30-142,15-30 1,15 30 0,-46-15 15</inkml:trace>
  </inkml:traceGroup>
</inkml:ink>
</file>

<file path=ppt/ink/ink5.xml><?xml version="1.0" encoding="utf-8"?>
<inkml:ink xmlns:inkml="http://www.w3.org/2003/InkML">
  <inkml:definitions>
    <inkml:context xml:id="ctx0">
      <inkml:inkSource xml:id="inkSrc0">
        <inkml:traceFormat>
          <inkml:channel name="X" type="integer" max="12800" units="cm"/>
          <inkml:channel name="Y" type="integer" max="2700" units="cm"/>
          <inkml:channel name="T" type="integer" max="2.14748E9" units="dev"/>
        </inkml:traceFormat>
        <inkml:channelProperties>
          <inkml:channelProperty channel="X" name="resolution" value="435.37415" units="1/cm"/>
          <inkml:channelProperty channel="Y" name="resolution" value="163.63637" units="1/cm"/>
          <inkml:channelProperty channel="T" name="resolution" value="1" units="1/dev"/>
        </inkml:channelProperties>
      </inkml:inkSource>
      <inkml:timestamp xml:id="ts0" timeString="2020-05-04T18:50:28.500"/>
    </inkml:context>
    <inkml:brush xml:id="br0">
      <inkml:brushProperty name="width" value="0.11667" units="cm"/>
      <inkml:brushProperty name="height" value="0.11667" units="cm"/>
      <inkml:brushProperty name="color" value="#3165BB"/>
      <inkml:brushProperty name="fitToCurve" value="1"/>
    </inkml:brush>
  </inkml:definitions>
  <inkml:traceGroup>
    <inkml:annotationXML>
      <emma:emma xmlns:emma="http://www.w3.org/2003/04/emma" version="1.0">
        <emma:interpretation id="{162DE2C0-7806-4DE2-ABD0-F3619A964F77}" emma:medium="tactile" emma:mode="ink">
          <msink:context xmlns:msink="http://schemas.microsoft.com/ink/2010/main" type="writingRegion" rotatedBoundingBox="12565,5986 21474,5903 21530,11926 12622,12010">
            <msink:destinationLink direction="with" ref="{66AE35F0-A808-4BB5-8E30-F2409CB8670D}"/>
          </msink:context>
        </emma:interpretation>
      </emma:emma>
    </inkml:annotationXML>
    <inkml:traceGroup>
      <inkml:annotationXML>
        <emma:emma xmlns:emma="http://www.w3.org/2003/04/emma" version="1.0">
          <emma:interpretation id="{FF03A796-A965-442A-83AF-2AB0E50F1B1C}" emma:medium="tactile" emma:mode="ink">
            <msink:context xmlns:msink="http://schemas.microsoft.com/ink/2010/main" type="paragraph" rotatedBoundingBox="12753,5958 19484,5923 19493,7638 12761,7673" alignmentLevel="1"/>
          </emma:interpretation>
        </emma:emma>
      </inkml:annotationXML>
      <inkml:traceGroup>
        <inkml:annotationXML>
          <emma:emma xmlns:emma="http://www.w3.org/2003/04/emma" version="1.0">
            <emma:interpretation id="{E19243A4-166F-4281-8ACB-274F4F32F1B1}" emma:medium="tactile" emma:mode="ink">
              <msink:context xmlns:msink="http://schemas.microsoft.com/ink/2010/main" type="inkBullet" rotatedBoundingBox="12757,6833 13273,6830 13276,7299 12760,7302"/>
            </emma:interpretation>
            <emma:one-of disjunction-type="recognition" id="oneOf0">
              <emma:interpretation id="interp0" emma:lang="" emma:confidence="0">
                <emma:literal>•</emma:literal>
              </emma:interpretation>
            </emma:one-of>
          </emma:emma>
        </inkml:annotationXML>
        <inkml:trace contextRef="#ctx0" brushRef="#br0">-2072 560 0,'-30'121'62,"30"-46"-46,0 16-16,0 15 15,0-30 1,76-76 31,-46-76-31,-30-45-1,0 45-15,0 1 16,76 45 31,14 60-16,-14-30-15,15 0-1,-16-91 1</inkml:trace>
      </inkml:traceGroup>
      <inkml:traceGroup>
        <inkml:annotationXML>
          <emma:emma xmlns:emma="http://www.w3.org/2003/04/emma" version="1.0">
            <emma:interpretation id="{E5ED6D33-825B-4875-9908-C19040E9AAD2}" emma:medium="tactile" emma:mode="ink">
              <msink:context xmlns:msink="http://schemas.microsoft.com/ink/2010/main" type="line" rotatedBoundingBox="13843,5952 19484,5923 19493,7638 13852,7667"/>
            </emma:interpretation>
          </emma:emma>
        </inkml:annotationXML>
        <inkml:traceGroup>
          <inkml:annotationXML>
            <emma:emma xmlns:emma="http://www.w3.org/2003/04/emma" version="1.0">
              <emma:interpretation id="{C2C2BE8C-B563-46F2-A60E-0810B3CE3085}" emma:medium="tactile" emma:mode="ink">
                <msink:context xmlns:msink="http://schemas.microsoft.com/ink/2010/main" type="inkWord" rotatedBoundingBox="13843,5952 19484,5923 19493,7638 13852,7667"/>
              </emma:interpretation>
              <emma:one-of disjunction-type="recognition" id="oneOf1">
                <emma:interpretation id="interp1" emma:lang="" emma:confidence="1">
                  <emma:literal/>
                </emma:interpretation>
              </emma:one-of>
            </emma:emma>
          </inkml:annotationXML>
          <inkml:trace contextRef="#ctx0" brushRef="#br0" timeOffset="-10064.327">0 560 0,'90'-30'31,"-14"30"-15,15-16 0,-16 16-1,1 16 1,15-16-1</inkml:trace>
          <inkml:trace contextRef="#ctx0" brushRef="#br0" timeOffset="-10527.8408">105 76 0,'91'-60'63,"-15"44"-48,15-14 1,-16 0-16,1 30 15,14 30 32,-150 46-15</inkml:trace>
          <inkml:trace contextRef="#ctx0" brushRef="#br0" timeOffset="-8069.8329">1300-90 0,'-76'0'125,"1"60"-62,44 31-48,-59-46 32,60 46-31,-1-15 15,16 14 16,-15-14-16,0 15-15,30-16 15,-31 16 0,31-15 1,31 14-1,29-14-15,16-16 15,14 1 0,-14-61-31,15-61 31</inkml:trace>
          <inkml:trace contextRef="#ctx0" brushRef="#br0" timeOffset="-7211.325">1678-45 0,'0'76'78,"0"-1"-62,0 16 15,0-15-16,-30-1 1,30 16-16,0-16 16,-31 16-1,31-15-15,-15-1 16,-15 16 0</inkml:trace>
          <inkml:trace contextRef="#ctx0" brushRef="#br0" timeOffset="-6741.3443">1965 363 0,'-75'-30'46,"-16"91"-30,30 14 15,16 16-15,15 0 62,120-16-47,-14-14-15,15 29 0</inkml:trace>
          <inkml:trace contextRef="#ctx0" brushRef="#br0" timeOffset="-5971.5508">2026 953 0,'90'-76'15,"-14"16"17,-16-31-17,1 16 1,-61 150 93,-30 1-93,-1 14-16,31-14 31,-30 15-15</inkml:trace>
          <inkml:trace contextRef="#ctx0" brushRef="#br0" timeOffset="-5512.8544">2706 772 0,'60'90'62,"-60"-14"-62,0-1 16,-30 16-16,30-15 15,-60 45 1,60-46 15</inkml:trace>
          <inkml:trace contextRef="#ctx0" brushRef="#br0" timeOffset="-3820.0902">3160 424 0,'0'90'110,"-31"-14"-95,31 0 16,0 14-15,0-14 0,31 15-1,14-182 79,-15 0-78,0 16-1,31-16 17,-1 15-32,-14-14 31,44 59 31,-59 122-30,-31-15-17,0-1 1,-31 16-1,31-15 1,76-122 47,-16-44-48,-29-1-15,29 15 16,16 76 62,-46 76-47,0 15-15,-30 14-16,0-14 15,30-15 17,-14-152-17</inkml:trace>
          <inkml:trace contextRef="#ctx0" brushRef="#br0" timeOffset="-2002.063">-802 620 0,'91'0'16,"-15"-30"0,14 30-16,16-30 15,-15 30 1,-15-30 0</inkml:trace>
          <inkml:trace contextRef="#ctx0" brushRef="#br0" timeOffset="-3081.3617">4173-347 0,'75'90'47,"16"1"-32,0-30 1,-31 14 0,-15 16-1,-14-16-15,-1 16 16,0-15-1,-30 45 1,0-15-16,0-16 16,-30-14-16,0 15 31,-1-16-31,1 16 16,-15-15-1,15 14 32,-1-180-31</inkml:trace>
          <inkml:trace contextRef="#ctx0" brushRef="#br0" timeOffset="-1433.4124">-666 288 0,'-90'15'31,"-1"76"0,46-1-15,-46 1-16,61-15 31,30-1-15,90-45 15,-14-30 0,0-30-15,14 30-1,-59-75 1</inkml:trace>
          <inkml:trace contextRef="#ctx0" brushRef="#br0" timeOffset="-11035.0281">166 0 0,'-30'91'156,"-1"-15"-140,31 14 15,-30 16-31,30-15 16,-30-15-1,30 45 1,-30-46 0,30 16-1,0-16 1,-15 1-1,30-152 48,15-44-47</inkml:trace>
        </inkml:traceGroup>
      </inkml:traceGroup>
    </inkml:traceGroup>
    <inkml:traceGroup>
      <inkml:annotationXML>
        <emma:emma xmlns:emma="http://www.w3.org/2003/04/emma" version="1.0">
          <emma:interpretation id="{FE98A613-4864-4586-89BD-B65DD762A679}" emma:medium="tactile" emma:mode="ink">
            <msink:context xmlns:msink="http://schemas.microsoft.com/ink/2010/main" type="paragraph" rotatedBoundingBox="12670,7775 21490,7692 21511,9880 12691,9963" alignmentLevel="1"/>
          </emma:interpretation>
        </emma:emma>
      </inkml:annotationXML>
      <inkml:traceGroup>
        <inkml:annotationXML>
          <emma:emma xmlns:emma="http://www.w3.org/2003/04/emma" version="1.0">
            <emma:interpretation id="{72C78011-E0D5-4929-A8D8-31EEEC31E438}" emma:medium="tactile" emma:mode="ink">
              <msink:context xmlns:msink="http://schemas.microsoft.com/ink/2010/main" type="line" rotatedBoundingBox="12670,7775 21490,7692 21511,9880 12691,9963"/>
            </emma:interpretation>
          </emma:emma>
        </inkml:annotationXML>
        <inkml:traceGroup>
          <inkml:annotationXML>
            <emma:emma xmlns:emma="http://www.w3.org/2003/04/emma" version="1.0">
              <emma:interpretation id="{2437200E-4634-402F-9F8B-098747234BB0}" emma:medium="tactile" emma:mode="ink">
                <msink:context xmlns:msink="http://schemas.microsoft.com/ink/2010/main" type="inkWord" rotatedBoundingBox="12678,8606 13236,8600 13244,9477 12686,9482"/>
              </emma:interpretation>
              <emma:one-of disjunction-type="recognition" id="oneOf2">
                <emma:interpretation id="interp2" emma:lang="" emma:confidence="1">
                  <emma:literal/>
                </emma:interpretation>
              </emma:one-of>
            </emma:emma>
          </inkml:annotationXML>
          <inkml:trace contextRef="#ctx0" brushRef="#br0" timeOffset="15375.8062">-1663 2329 0,'-76'0'47,"-15"90"-32,-15 47 1,16-17-1,29 17 1,31-62-16,-30 46 16,90-30-1,-15-16 1,76-44-16,60-31 16,-45 0-1,-16-31 1,-14 1-1</inkml:trace>
        </inkml:traceGroup>
        <inkml:traceGroup>
          <inkml:annotationXML>
            <emma:emma xmlns:emma="http://www.w3.org/2003/04/emma" version="1.0">
              <emma:interpretation id="{D62D357A-05AA-4BB2-85F2-7239424FF61C}" emma:medium="tactile" emma:mode="ink">
                <msink:context xmlns:msink="http://schemas.microsoft.com/ink/2010/main" type="inkWord" rotatedBoundingBox="13885,8153 17418,8120 17432,9674 13900,9708"/>
              </emma:interpretation>
              <emma:one-of disjunction-type="recognition" id="oneOf3">
                <emma:interpretation id="interp3" emma:lang="" emma:confidence="1">
                  <emma:literal/>
                </emma:interpretation>
              </emma:one-of>
            </emma:emma>
          </inkml:annotationXML>
          <inkml:trace contextRef="#ctx0" brushRef="#br0" timeOffset="5134.5493">136 2616 0,'90'-30'15,"1"-31"1,15 31 0,-15 15-1,-16 15 1,1 0 15</inkml:trace>
          <inkml:trace contextRef="#ctx0" brushRef="#br0" timeOffset="5430.133">121 3009 0,'90'30'47,"-14"-30"-31,15-30-1,-16 30-15,46-15 32,-45-15-32,14-61 15</inkml:trace>
          <inkml:trace contextRef="#ctx0" brushRef="#br0" timeOffset="6229.9381">1194 1860 0,'0'76'157,"-30"14"-142,0 16 1,-1 61-16,1-1 16,0-45-16,0-46 15,30 46 1,0-45-16,30 45 15,0-46-15,31 46 16,-1-30 0,31-15 15,-16-76-15,-44-76-1,-1-15-15</inkml:trace>
          <inkml:trace contextRef="#ctx0" brushRef="#br0" timeOffset="6817.7287">1769 2072 0,'-31'90'78,"31"-14"-62,0 0-16,-30 45 15,30-16-15,-30 16 16,0 0 15,15-45-31,-16 15 16,31-16-1,31 16 1,44-152 15,-14-59-15</inkml:trace>
          <inkml:trace contextRef="#ctx0" brushRef="#br0" timeOffset="7152.7198">2086 2419 0,'-91'-30'62,"16"91"-46,14 29-1,1-14 1,30 15 0,30-16-1,60 16 17,31-30-17,-16-61 1,16 15-1</inkml:trace>
          <inkml:trace contextRef="#ctx0" brushRef="#br0" timeOffset="7616.8837">2328 2813 0,'91'-61'47,"-31"152"-16,-45-16 0,-60 16 0,-46 0-31,1-46 16,14 16 0,106 29 46,46-44-62,14 14 31,-14-60-15,15 0 0,-76-75-1</inkml:trace>
          <inkml:trace contextRef="#ctx0" brushRef="#br0" timeOffset="14208.0545">-530 2359 0,'-90'-30'15,"14"90"17,-60 31-32,61-31 15,44 16 1,1 15 15,30-16-15,91-44-1,-16-31 1,1 0 15,15 0-31</inkml:trace>
          <inkml:trace contextRef="#ctx0" brushRef="#br0" timeOffset="13707.4083">-787 2616 0,'91'30'62,"-15"-30"-62,14 0 16,-14 0-16,45-30 15,-45 30 1,-1 0 0</inkml:trace>
          <inkml:trace contextRef="#ctx0" brushRef="#br0" timeOffset="4814.883">105 2072 0,'76'-30'15,"15"-16"1,30 16 0,-46 0-1,16-1-15,-15 31 16,-1 0 15,-75 76 16</inkml:trace>
          <inkml:trace contextRef="#ctx0" brushRef="#br0" timeOffset="4447.5742">242 2057 0,'0'75'46,"0"16"-30,0 15 0,0-31-1,-31 16-15,31-15 16,-30 45 0,0 0-1,0-46 1,30 1 15,30-182 16</inkml:trace>
        </inkml:traceGroup>
        <inkml:traceGroup>
          <inkml:annotationXML>
            <emma:emma xmlns:emma="http://www.w3.org/2003/04/emma" version="1.0">
              <emma:interpretation id="{8047C522-9FC1-474B-AF9F-39ADE324626D}" emma:medium="tactile" emma:mode="ink">
                <msink:context xmlns:msink="http://schemas.microsoft.com/ink/2010/main" type="inkWord" rotatedBoundingBox="17853,7726 21490,7692 21511,9880 17873,9914"/>
              </emma:interpretation>
              <emma:one-of disjunction-type="recognition" id="oneOf4">
                <emma:interpretation id="interp4" emma:lang="" emma:confidence="1">
                  <emma:literal/>
                </emma:interpretation>
              </emma:one-of>
            </emma:emma>
          </inkml:annotationXML>
          <inkml:trace contextRef="#ctx0" brushRef="#br0" timeOffset="10783.8406">4762 3054 0,'-30'91'15,"-31"-15"1,1 45 0,30-31-16,-61-14 15,76 15 1,-76-61 31</inkml:trace>
          <inkml:trace contextRef="#ctx0" brushRef="#br0" timeOffset="10582.7394">4762 2404 0,'0'76'109,"0"15"-93</inkml:trace>
          <inkml:trace contextRef="#ctx0" brushRef="#br0" timeOffset="9013.9995">3129 2782 0,'0'76'78,"-30"45"-63,0-46 1,0 16-16,-1-15 0,62 15 31,29-182 0</inkml:trace>
          <inkml:trace contextRef="#ctx0" brushRef="#br0" timeOffset="9890.9648">3583 2435 0,'0'90'78,"0"16"-63,0 15 1,-30-45 0,30-1-1,75-75 16,-14-75 1,-1-46-17,1 30-15,-46 15 16,15-14 0,-60 180 46,30-14-46,0 0 15,90-16-15,-14-90-1,15-61 16,-61 16-31,-30 150 63,0 16-47,91-61-1,-16-121 1</inkml:trace>
          <inkml:trace contextRef="#ctx0" brushRef="#br0" timeOffset="11604.5413">5231 2465 0,'30'121'47,"-30"0"-31,30-46-1,1 16 1,44-76 15,16-90 1,-61-16-17,0-30-15,1 45 16,-16-14 15,75 90-15,-14-16-1,15 16 1,-16-30-16,-14-60 16</inkml:trace>
          <inkml:trace contextRef="#ctx0" brushRef="#br0" timeOffset="12327.7006">6244 1452 0,'75'-30'62,"-44"120"-46,59 31-1,-29 0-15,-31 46 16,46-1-16,-76-45 16,30-46-16,-30 46 0,0-45 0,0 0 15,-30 14-15,30-14 0,-61 90 16,61-90-16,-60 45 15,-1-31 1,31-14-16,0 15 31,-46-182-15</inkml:trace>
        </inkml:traceGroup>
      </inkml:traceGroup>
    </inkml:traceGroup>
    <inkml:traceGroup>
      <inkml:annotationXML>
        <emma:emma xmlns:emma="http://www.w3.org/2003/04/emma" version="1.0">
          <emma:interpretation id="{483CDD89-95AD-4862-8966-615E64B88067}" emma:medium="tactile" emma:mode="ink">
            <msink:context xmlns:msink="http://schemas.microsoft.com/ink/2010/main" type="paragraph" rotatedBoundingBox="12565,9963 18594,9538 18740,11618 12711,12043" alignmentLevel="1"/>
          </emma:interpretation>
        </emma:emma>
      </inkml:annotationXML>
      <inkml:traceGroup>
        <inkml:annotationXML>
          <emma:emma xmlns:emma="http://www.w3.org/2003/04/emma" version="1.0">
            <emma:interpretation id="{6383572B-52BF-4C2C-A990-CDBDDD875996}" emma:medium="tactile" emma:mode="ink">
              <msink:context xmlns:msink="http://schemas.microsoft.com/ink/2010/main" type="line" rotatedBoundingBox="12565,9963 18594,9538 18740,11618 12711,12043"/>
            </emma:interpretation>
          </emma:emma>
        </inkml:annotationXML>
        <inkml:traceGroup>
          <inkml:annotationXML>
            <emma:emma xmlns:emma="http://www.w3.org/2003/04/emma" version="1.0">
              <emma:interpretation id="{FE62EDCC-43B3-4C47-A2B3-FF1C3EB2BE26}" emma:medium="tactile" emma:mode="ink">
                <msink:context xmlns:msink="http://schemas.microsoft.com/ink/2010/main" type="inkWord" rotatedBoundingBox="12565,9963 16325,9698 16472,11778 12711,12043"/>
              </emma:interpretation>
              <emma:one-of disjunction-type="recognition" id="oneOf5">
                <emma:interpretation id="interp5" emma:lang="" emma:confidence="1">
                  <emma:literal/>
                </emma:interpretation>
              </emma:one-of>
            </emma:emma>
          </inkml:annotationXML>
          <inkml:trace contextRef="#ctx0" brushRef="#br0" timeOffset="19626.5703">-31 4143 0,'-60'-91'16,"-16"122"31,-14 29-32,59 16 1,-14 14 15,121-90 47,-1 0-62,16 0 0,-15 31-1,-16 44 32,-90 16-31,-31 0-1,-14-46 17,-16-15-17,46-105 16</inkml:trace>
          <inkml:trace contextRef="#ctx0" brushRef="#br0" timeOffset="19838.8474">-182 3629 0,'-30'106'47,"30"-15"-31,0-16-16,0 1 16,30 45-16</inkml:trace>
          <inkml:trace contextRef="#ctx0" brushRef="#br0" timeOffset="20441.0885">544 4128 0,'-91'-61'0,"16"122"47,14 30-31,1-16-1,29 16 1,31-15 0,0 14-1,91-75 16,15-15-15,-15-15 0,-16-15-1</inkml:trace>
          <inkml:trace contextRef="#ctx0" brushRef="#br0" timeOffset="17180.4063">-2253 4309 0,'0'-90'16,"30"14"31,-30 152 31,0-1-78,30 16 16,-30-15-1,-30 14-15,30-14 16,30 15 0,46-122 46,-46-59-46,31 180 62,14-29-47,16-61-15,-15-91 15,-16 0-15,-30 16-16,-60-16 15,0 15 1,-46 16-1,-14 60 17</inkml:trace>
          <inkml:trace contextRef="#ctx0" brushRef="#br0" timeOffset="18051.1388">-1346 4234 0,'-45'90'47,"45"-14"-16,75-46 0,16 1-15,-15-122-1,-16 0 1,-151 152 78,91 14-79,-15 16 1,15-15 0,-30 14-16,30-14 15,0-1 1,0 16-1,0-15-15,0 30 16,-30 14 15,-31 1-15,1 16 0,-1-62-1,1 16-15,-31 0 16,16-122 15,44-90-15,-29 0-16,60-30 15,0-15 1,60 90-16,-45-14 16,76 59-1,-15 1 16,14 30-15,-14-15-16,15-15 16,-16-31-1,-14-29-15</inkml:trace>
          <inkml:trace contextRef="#ctx0" brushRef="#br0" timeOffset="18568.5483">-696 4294 0,'91'-15'16,"-91"91"-1,30-1 1,-30 16 0,0 15-1,0 15-15,-30-15 16,30-16-16,-30 62 16,-1-32-16,1-14 15,0 15 1,0-30-1,-1-212 48,62 0-63</inkml:trace>
          <inkml:trace contextRef="#ctx0" brushRef="#br0" timeOffset="18768.8204">-787 3584 0,'61'90'47,"-46"-14"-32</inkml:trace>
          <inkml:trace contextRef="#ctx0" brushRef="#br0" timeOffset="20710.9642">816 4098 0,'-30'121'63,"0"75"-32,-1-120-31,31-1 16,-15 16-1,91-121 1,-46-46 0</inkml:trace>
          <inkml:trace contextRef="#ctx0" brushRef="#br0" timeOffset="20873.6581">816 3795 0,'-76'31'0,"107"59"32</inkml:trace>
          <inkml:trace contextRef="#ctx0" brushRef="#br0" timeOffset="21383.7344">1270 4370 0,'90'-30'15,"-14"-1"32,-46-59-31,0 14 31,-120 16-16,14 90-15,16 61 15,-1-16-16,16 16-15,15-16 16,-1 16 0,62-15-1,44-16 1,16-60 15,-16-30-31,16 0 16,-15-46-1</inkml:trace>
        </inkml:traceGroup>
        <inkml:traceGroup>
          <inkml:annotationXML>
            <emma:emma xmlns:emma="http://www.w3.org/2003/04/emma" version="1.0">
              <emma:interpretation id="{D7F9C22F-12EF-42C5-9E71-2FE7049EA741}" emma:medium="tactile" emma:mode="ink">
                <msink:context xmlns:msink="http://schemas.microsoft.com/ink/2010/main" type="inkWord" rotatedBoundingBox="16930,10401 17009,10395 17045,10897 16966,10903"/>
              </emma:interpretation>
              <emma:one-of disjunction-type="recognition" id="oneOf6">
                <emma:interpretation id="interp6" emma:lang="" emma:confidence="1">
                  <emma:literal/>
                </emma:interpretation>
              </emma:one-of>
            </emma:emma>
          </inkml:annotationXML>
          <inkml:trace contextRef="#ctx0" brushRef="#br0" timeOffset="21702.6616">2071 4128 0,'30'76'62</inkml:trace>
          <inkml:trace contextRef="#ctx0" brushRef="#br0" timeOffset="21874.9292">2177 4536 0,'-30'91'15</inkml:trace>
        </inkml:traceGroup>
        <inkml:traceGroup>
          <inkml:annotationXML>
            <emma:emma xmlns:emma="http://www.w3.org/2003/04/emma" version="1.0">
              <emma:interpretation id="{46D7EF22-9E04-4725-A523-F231625D2A3E}" emma:medium="tactile" emma:mode="ink">
                <msink:context xmlns:msink="http://schemas.microsoft.com/ink/2010/main" type="inkWord" rotatedBoundingBox="18087,10269 18643,10230 18695,10972 18140,11011"/>
              </emma:interpretation>
              <emma:one-of disjunction-type="recognition" id="oneOf7">
                <emma:interpretation id="interp7" emma:lang="" emma:confidence="0">
                  <emma:literal>S</emma:literal>
                </emma:interpretation>
                <emma:interpretation id="interp8" emma:lang="" emma:confidence="0">
                  <emma:literal>8</emma:literal>
                </emma:interpretation>
                <emma:interpretation id="interp9" emma:lang="" emma:confidence="0">
                  <emma:literal>s</emma:literal>
                </emma:interpretation>
                <emma:interpretation id="interp10" emma:lang="" emma:confidence="0">
                  <emma:literal>0</emma:literal>
                </emma:interpretation>
                <emma:interpretation id="interp11" emma:lang="" emma:confidence="0">
                  <emma:literal>G</emma:literal>
                </emma:interpretation>
              </emma:one-of>
            </emma:emma>
          </inkml:annotationXML>
          <inkml:trace contextRef="#ctx0" brushRef="#br0" timeOffset="24870.3576">3704 4128 0,'45'-76'15,"-75"-14"63,-46 120-62,-14 30 15,14 16-15,-15 15 15,31-1-15,30-14 31,-1 15-32,31-16 16,61 16 1,30-31-1,-16-60-15,1 0 15,14 0-16,-14-60 1,15 0 15,-182 120 157,15 0-173,-14-44 17,14-32-1,-15-44 0,61-31-15,0 16 31,60-16 0,-30 15-16,61-14 0,-1 14-15,16 46 15,-16-61 16</inkml:trace>
        </inkml:traceGroup>
      </inkml:traceGroup>
    </inkml:traceGroup>
  </inkml:traceGroup>
</inkml:ink>
</file>

<file path=ppt/ink/ink6.xml><?xml version="1.0" encoding="utf-8"?>
<inkml:ink xmlns:inkml="http://www.w3.org/2003/InkML">
  <inkml:definitions>
    <inkml:context xml:id="ctx0">
      <inkml:inkSource xml:id="inkSrc0">
        <inkml:traceFormat>
          <inkml:channel name="X" type="integer" max="12800" units="cm"/>
          <inkml:channel name="Y" type="integer" max="4480" units="cm"/>
          <inkml:channel name="T" type="integer" max="2.14748E9" units="dev"/>
        </inkml:traceFormat>
        <inkml:channelProperties>
          <inkml:channelProperty channel="X" name="resolution" value="435.37415" units="1/cm"/>
          <inkml:channelProperty channel="Y" name="resolution" value="271.51514" units="1/cm"/>
          <inkml:channelProperty channel="T" name="resolution" value="1" units="1/dev"/>
        </inkml:channelProperties>
      </inkml:inkSource>
      <inkml:timestamp xml:id="ts0" timeString="2020-05-06T13:03:29.796"/>
    </inkml:context>
    <inkml:brush xml:id="br0">
      <inkml:brushProperty name="width" value="0.11667" units="cm"/>
      <inkml:brushProperty name="height" value="0.11667" units="cm"/>
      <inkml:brushProperty name="color" value="#ED1C24"/>
      <inkml:brushProperty name="fitToCurve" value="1"/>
    </inkml:brush>
  </inkml:definitions>
  <inkml:traceGroup>
    <inkml:annotationXML>
      <emma:emma xmlns:emma="http://www.w3.org/2003/04/emma" version="1.0">
        <emma:interpretation id="{EEB98A6F-0DF6-47E1-9756-D2A5E32D7E69}" emma:medium="tactile" emma:mode="ink">
          <msink:context xmlns:msink="http://schemas.microsoft.com/ink/2010/main" type="inkDrawing" rotatedBoundingBox="1480,9199 1724,10246 1240,10358 997,9312" shapeName="Other"/>
        </emma:interpretation>
      </emma:emma>
    </inkml:annotationXML>
    <inkml:trace contextRef="#ctx0" brushRef="#br0">0 45 0,'61'76'141,"-61"15"-110,15-16-15,15 16 15,1-15 0,59-16 141,-59-151-156,14 16-1,15-16 1,1 15-1,-31-14 17,15-1-1,-75 182 141,30-16-157,0 16 1,-15 136 15,15-152-15,-30 16-16,30-15 31,0-1-15,30 16-1,-30-15 173,0-1-157</inkml:trace>
  </inkml:traceGroup>
</inkml:ink>
</file>

<file path=ppt/ink/ink7.xml><?xml version="1.0" encoding="utf-8"?>
<inkml:ink xmlns:inkml="http://www.w3.org/2003/InkML">
  <inkml:definitions>
    <inkml:context xml:id="ctx0">
      <inkml:inkSource xml:id="inkSrc0">
        <inkml:traceFormat>
          <inkml:channel name="X" type="integer" max="12800" units="cm"/>
          <inkml:channel name="Y" type="integer" max="4480" units="cm"/>
          <inkml:channel name="T" type="integer" max="2.14748E9" units="dev"/>
        </inkml:traceFormat>
        <inkml:channelProperties>
          <inkml:channelProperty channel="X" name="resolution" value="435.37415" units="1/cm"/>
          <inkml:channelProperty channel="Y" name="resolution" value="271.51514" units="1/cm"/>
          <inkml:channelProperty channel="T" name="resolution" value="1" units="1/dev"/>
        </inkml:channelProperties>
      </inkml:inkSource>
      <inkml:timestamp xml:id="ts0" timeString="2020-05-06T12:46:58.786"/>
    </inkml:context>
    <inkml:brush xml:id="br0">
      <inkml:brushProperty name="width" value="0.11667" units="cm"/>
      <inkml:brushProperty name="height" value="0.11667" units="cm"/>
      <inkml:brushProperty name="color" value="#ED1C24"/>
      <inkml:brushProperty name="fitToCurve" value="1"/>
    </inkml:brush>
    <inkml:brush xml:id="br1">
      <inkml:brushProperty name="width" value="0.11667" units="cm"/>
      <inkml:brushProperty name="height" value="0.11667" units="cm"/>
      <inkml:brushProperty name="color" value="#3165BB"/>
      <inkml:brushProperty name="fitToCurve" value="1"/>
    </inkml:brush>
  </inkml:definitions>
  <inkml:traceGroup>
    <inkml:annotationXML>
      <emma:emma xmlns:emma="http://www.w3.org/2003/04/emma" version="1.0">
        <emma:interpretation id="{4237ECF3-C5CE-4298-9B19-FE74AF2C5E21}" emma:medium="tactile" emma:mode="ink">
          <msink:context xmlns:msink="http://schemas.microsoft.com/ink/2010/main" type="writingRegion" rotatedBoundingBox="678,7386 24682,6117 25158,15137 1154,16405"/>
        </emma:interpretation>
      </emma:emma>
    </inkml:annotationXML>
    <inkml:traceGroup>
      <inkml:annotationXML>
        <emma:emma xmlns:emma="http://www.w3.org/2003/04/emma" version="1.0">
          <emma:interpretation id="{83A9B1F5-30D0-4E46-BE01-1AE423ECF8B1}" emma:medium="tactile" emma:mode="ink">
            <msink:context xmlns:msink="http://schemas.microsoft.com/ink/2010/main" type="paragraph" rotatedBoundingBox="713,7399 6638,6870 6834,9065 909,9593" alignmentLevel="1"/>
          </emma:interpretation>
        </emma:emma>
      </inkml:annotationXML>
      <inkml:traceGroup>
        <inkml:annotationXML>
          <emma:emma xmlns:emma="http://www.w3.org/2003/04/emma" version="1.0">
            <emma:interpretation id="{80997A80-4401-4A64-A51D-0F9B0306B292}" emma:medium="tactile" emma:mode="ink">
              <msink:context xmlns:msink="http://schemas.microsoft.com/ink/2010/main" type="line" rotatedBoundingBox="713,7399 6638,6870 6834,9065 909,9593"/>
            </emma:interpretation>
          </emma:emma>
        </inkml:annotationXML>
        <inkml:traceGroup>
          <inkml:annotationXML>
            <emma:emma xmlns:emma="http://www.w3.org/2003/04/emma" version="1.0">
              <emma:interpretation id="{F4307DCC-32FD-45CC-8E52-3CADB6597E03}" emma:medium="tactile" emma:mode="ink">
                <msink:context xmlns:msink="http://schemas.microsoft.com/ink/2010/main" type="inkWord" rotatedBoundingBox="713,7399 6638,6870 6834,9065 909,9593"/>
              </emma:interpretation>
              <emma:one-of disjunction-type="recognition" id="oneOf0">
                <emma:interpretation id="interp0" emma:lang="" emma:confidence="1">
                  <emma:literal/>
                </emma:interpretation>
              </emma:one-of>
            </emma:emma>
          </inkml:annotationXML>
          <inkml:trace contextRef="#ctx0" brushRef="#br0">388 0 0,'-90'46'94,"14"14"-78,-15 1-1,1-1 1,44 16 78,92 14-63,44-29 0,1-16 1</inkml:trace>
          <inkml:trace contextRef="#ctx0" brushRef="#br0" timeOffset="738.604">645 242 0,'76'30'31,"15"-60"-16,-16-45 17,-45-16-1,-105 30 31,-16 92-30,31 59-1,14-14-15,-14 15-1,30-1 1,-1-14-1,31-1 1,31 16 15,59-61 1,-14-60-1,15-30-16,-16-31 1</inkml:trace>
          <inkml:trace contextRef="#ctx0" brushRef="#br0" timeOffset="1603.1443">1144 182 0,'-90'60'31,"74"31"-15,32-16 15,74-44-15,-14-31-16,15-61 16,-16 1-1,-14-16 1,-31-15-1,-91 182 64,1 0-48,60-16-31,0 31 31,-15-15-31,15-15 16,0 14-1,-30-14-15,-1-1 16,1 16-16,0-15 16,0 45-1,-16-31-15,-14 31 31,-31-30-31,31-15 16,-31 14 0,15-29-1,-14-91 1,44-61 0,46 15-1,15-14 1,-15 14-16,31 0 15,-31-14-15,0 14 16,60-15 0,31 1-1,-16 44 1,16-14 0,-15 30-1,14-1-15,31-59 16,-60 14-1</inkml:trace>
          <inkml:trace contextRef="#ctx0" brushRef="#br0" timeOffset="3306.6845">1689 363 0,'75'0'31,"1"0"-16,14 0 1,-14 0 0,0 0-1,14 0 1</inkml:trace>
          <inkml:trace contextRef="#ctx0" brushRef="#br0" timeOffset="2906.0334">1794 106 0,'91'-30'109,"15"30"-93,-15-30-1,-16 30 1,16-31-1</inkml:trace>
          <inkml:trace contextRef="#ctx0" brushRef="#br0" timeOffset="6226.0222">3064-453 0,'-75'0'141,"14"90"-110,1-14 0,30 15-15,-1-16 15,16 16-15,-15-15 15,0 14 0,30-14-31,0-1 47,-30 16-16,30-15-15,30 14 15,0-14-15,15 15 15,46-31 16</inkml:trace>
          <inkml:trace contextRef="#ctx0" brushRef="#br0" timeOffset="7157.5924">3488-453 0,'0'75'94,"0"1"-78,0 15-16,-31-16 15,1 16 1,-15-16-1,45 16 1,-30 15 0,-31-15-1,31-1 1,0-14 0,15 0-1,-46 14 16,61-165 16</inkml:trace>
          <inkml:trace contextRef="#ctx0" brushRef="#br0" timeOffset="7770.1573">4002-363 0,'-76'46'63,"16"44"-48,-31-29 1,15-16 0,-45 61-1,61-30 1,-1 14 62,122-14-47,15-16-15,14 1 15,1-31-15,-46 46 15</inkml:trace>
          <inkml:trace contextRef="#ctx0" brushRef="#br0" timeOffset="8163.1869">4047 348 0,'61'76'16,"-61"14"-1,0 16 1,-61-15-1,-45 75 1,31-45 0,-1-60-1</inkml:trace>
          <inkml:trace contextRef="#ctx0" brushRef="#br0" timeOffset="-818.7474">41-408 0,'-31'91'297,"31"-16"-265,-30 1-1,0 15 0,15-16 0,15 16 1,-31-15-1,1 14-16,0-14 17,30 15-17,-30-16 17,0 16-1,-46-76 47</inkml:trace>
          <inkml:trace contextRef="#ctx0" brushRef="#br0" timeOffset="9381.2825">4637-242 0,'-30'91'110,"-31"-15"-95,31 14 1,15-14 0,-16 15-16,1-16 15,0 16-15,0-15 16,120-46 78,-14-30-79,0 0 1,14 0 0,-14-30-16,15 30 0,-46-76 78</inkml:trace>
          <inkml:trace contextRef="#ctx0" brushRef="#br0" timeOffset="10198.8413">5272-665 0,'60'91'110,"16"-31"-79,-16 16-16,31 60 1,-61-30 0,0 15-1,-30 0-15,-30-16 16,-30 16 0,30-30-16,-31 30 15,1 0-15,-1 0 16,31-30-16,-31-16 15,-14-45 48</inkml:trace>
        </inkml:traceGroup>
      </inkml:traceGroup>
    </inkml:traceGroup>
    <inkml:traceGroup>
      <inkml:annotationXML>
        <emma:emma xmlns:emma="http://www.w3.org/2003/04/emma" version="1.0">
          <emma:interpretation id="{2C4FC9E4-C852-4C89-B1D3-DB4A7E70F003}" emma:medium="tactile" emma:mode="ink">
            <msink:context xmlns:msink="http://schemas.microsoft.com/ink/2010/main" type="paragraph" rotatedBoundingBox="762,8989 24766,7721 25158,15137 1154,16405" alignmentLevel="1"/>
          </emma:interpretation>
        </emma:emma>
      </inkml:annotationXML>
      <inkml:traceGroup>
        <inkml:annotationXML>
          <emma:emma xmlns:emma="http://www.w3.org/2003/04/emma" version="1.0">
            <emma:interpretation id="{270D4F48-408F-4B24-B78D-0D9746365BA8}" emma:medium="tactile" emma:mode="ink">
              <msink:context xmlns:msink="http://schemas.microsoft.com/ink/2010/main" type="line" rotatedBoundingBox="762,8989 23298,7798 23401,9748 865,10939"/>
            </emma:interpretation>
          </emma:emma>
        </inkml:annotationXML>
        <inkml:traceGroup>
          <inkml:annotationXML>
            <emma:emma xmlns:emma="http://www.w3.org/2003/04/emma" version="1.0">
              <emma:interpretation id="{456F3F0C-57FF-4071-9E07-0A69CED6860C}" emma:medium="tactile" emma:mode="ink">
                <msink:context xmlns:msink="http://schemas.microsoft.com/ink/2010/main" type="inkWord" rotatedBoundingBox="14664,8815 15736,8759 15739,8810 14667,8867"/>
              </emma:interpretation>
              <emma:one-of disjunction-type="recognition" id="oneOf1">
                <emma:interpretation id="interp1" emma:lang="" emma:confidence="0">
                  <emma:literal>I</emma:literal>
                </emma:interpretation>
                <emma:interpretation id="interp2" emma:lang="" emma:confidence="0">
                  <emma:literal>l</emma:literal>
                </emma:interpretation>
                <emma:interpretation id="interp3" emma:lang="" emma:confidence="0">
                  <emma:literal>i</emma:literal>
                </emma:interpretation>
                <emma:interpretation id="interp4" emma:lang="" emma:confidence="0">
                  <emma:literal>/</emma:literal>
                </emma:interpretation>
                <emma:interpretation id="interp5" emma:lang="" emma:confidence="0">
                  <emma:literal>'</emma:literal>
                </emma:interpretation>
              </emma:one-of>
            </emma:emma>
          </inkml:annotationXML>
          <inkml:trace contextRef="#ctx0" brushRef="#br0" timeOffset="64929.2461">13572 1059 0,'91'0'203,"-16"30"-140,16-60 15,-15 30-31,-1 0 31,16 0-16,-15-31-30,14 31 30,-14 0 1,0 0 15,14-30-16,-14 30 126,15 30 15</inkml:trace>
        </inkml:traceGroup>
        <inkml:traceGroup>
          <inkml:annotationXML>
            <emma:emma xmlns:emma="http://www.w3.org/2003/04/emma" version="1.0">
              <emma:interpretation id="{35DDBFC5-407D-4DC3-A32A-3495E8F80D0F}" emma:medium="tactile" emma:mode="ink">
                <msink:context xmlns:msink="http://schemas.microsoft.com/ink/2010/main" type="inkWord" rotatedBoundingBox="12474,8370 19744,7986 19828,9579 12559,9963"/>
              </emma:interpretation>
              <emma:one-of disjunction-type="recognition" id="oneOf2">
                <emma:interpretation id="interp6" emma:lang="" emma:confidence="1">
                  <emma:literal/>
                </emma:interpretation>
              </emma:one-of>
            </emma:emma>
          </inkml:annotationXML>
          <inkml:trace contextRef="#ctx0" brushRef="#br0" timeOffset="59654.2512">14993 469 0,'0'91'437,"-30"-16"-359,30 1-15,0 15 46</inkml:trace>
          <inkml:trace contextRef="#ctx0" brushRef="#br0" timeOffset="61150.5612">14993 1331 0,'-30'75'266,"30"1"-219,-15 15-16,15-16 0,0 16 16,0-16 16</inkml:trace>
          <inkml:trace contextRef="#ctx0" brushRef="#br0" timeOffset="67532.3367">11622 650 0,'-30'91'109,"-1"-15"-77,31 14-17,-30-14-15,30 45 16,0-45 0,-30 14-1,0-14 1,14 15-1</inkml:trace>
          <inkml:trace contextRef="#ctx0" brushRef="#br0" timeOffset="68405.0637">11395 847 0,'60'-91'63,"16"46"-32,15-16 0,-16 31 1,16 0 15,-15 15 15,-16 90 1,-30 16-17,-60-15-30,0 14 15,-61-14 1,16-46-1,-16 0-16,15-60 1,1 30 15</inkml:trace>
          <inkml:trace contextRef="#ctx0" brushRef="#br0" timeOffset="69350.6384">12363 605 0,'-76'45'78,"46"46"-46,-31 0-17,31-16 1,30 1 0,-30 15-1,30-16 16,-15 16-15,15-15 0,0-1-1,15 16 1,45 0 15,31-122-15</inkml:trace>
          <inkml:trace contextRef="#ctx0" brushRef="#br0" timeOffset="70151.1678">12529 786 0,'60'91'125,"-90"-15"-109,15 14 0,-15-14-1,-31 15 1,31-16 0,121 16 93,-16-121-93,16 30 15,-15 0 16</inkml:trace>
          <inkml:trace contextRef="#ctx0" brushRef="#br0" timeOffset="70625.8141">13058 1210 0,'-30'90'63,"15"-14"-48,-46 90 1,31-75-16,0 15 15</inkml:trace>
          <inkml:trace contextRef="#ctx0" brushRef="#br0" timeOffset="71462.3894">13255 726 0,'30'76'31,"-60"14"0,-1-14-15,1 15 0,15-16 15,-15 16-16,30-16 1,60 1 0,16-46 31,15-60-32,-16-46 1,-45-14 15,-30 14-31,-60-15 16,-16 16-1,-60-31 1,46 166 15</inkml:trace>
          <inkml:trace contextRef="#ctx0" brushRef="#br0" timeOffset="71970.1713">13512 650 0,'30'76'31,"0"15"-15,0 14-1,1-14-15,-31-15 16,-31 45-16,1-15 16,0-16-16,0-14 0,-1 15 15,-105 75-15,121-91 16,-76 16-16,-14 45 15</inkml:trace>
          <inkml:trace contextRef="#ctx0" brushRef="#br0" timeOffset="73931.4914">18667 514 0,'0'76'234,"0"15"-203,0-16-15</inkml:trace>
          <inkml:trace contextRef="#ctx0" brushRef="#br0" timeOffset="74935.8051">18652 1285 0,'30'91'31,"-30"-15"-16,0 14 1,0-14 0,0 30-16,-30-16 15</inkml:trace>
        </inkml:traceGroup>
        <inkml:traceGroup>
          <inkml:annotationXML>
            <emma:emma xmlns:emma="http://www.w3.org/2003/04/emma" version="1.0">
              <emma:interpretation id="{FCF9EDED-5704-4EEF-96FB-4566C43E646A}" emma:medium="tactile" emma:mode="ink">
                <msink:context xmlns:msink="http://schemas.microsoft.com/ink/2010/main" type="inkWord" rotatedBoundingBox="17283,8421 19791,8289 19850,9404 17342,9537"/>
              </emma:interpretation>
              <emma:one-of disjunction-type="recognition" id="oneOf3">
                <emma:interpretation id="interp7" emma:lang="" emma:confidence="1">
                  <emma:literal/>
                </emma:interpretation>
              </emma:one-of>
            </emma:emma>
          </inkml:annotationXML>
          <inkml:trace contextRef="#ctx0" brushRef="#br0" timeOffset="78807.8512">18652 786 0,'30'91'78,"1"-182"32</inkml:trace>
          <inkml:trace contextRef="#ctx0" brushRef="#br0" timeOffset="80365.6677">17095 1043 0</inkml:trace>
          <inkml:trace contextRef="#ctx0" brushRef="#br0" timeOffset="81497.2749">17851 1134 0,'75'-30'141,"16"30"-110,-15 0-31,-1 0 15,16-30 1,-15 30 31,14 0-16</inkml:trace>
          <inkml:trace contextRef="#ctx0" brushRef="#br0" timeOffset="82913.7783">16369 802 0,'-30'75'125,"0"16"-109,30-16 15,0 1-15,-15 15-1,15-16 1,-31 16-1,1-15 17,30-152-1</inkml:trace>
          <inkml:trace contextRef="#ctx0" brushRef="#br0" timeOffset="83670.6296">16294 802 0,'45'-91'78,"46"61"-47,-16-16 16,16 46-31,-15 46 31,-46 44 0,-91 1-1,-14-46-30,-16 16 15,15-31-15</inkml:trace>
          <inkml:trace contextRef="#ctx0" brushRef="#br0" timeOffset="84657.3774">16929 756 0,'-31'76'141,"1"14"-125,0 16-1,0 15-15,-1-30 16,31-15-1,0 29 1,0-14-16</inkml:trace>
          <inkml:trace contextRef="#ctx0" brushRef="#br0" timeOffset="85374.5399">17186 817 0,'-31'75'63,"-29"16"-47,30-15-1,-1 14 1,-14 1 15,45-15-31,76-16 78,-1-60-47</inkml:trace>
          <inkml:trace contextRef="#ctx0" brushRef="#br0" timeOffset="85690.6102">17307 1346 0,'-46'75'31,"16"16"-15,0-15-1,30 14 1</inkml:trace>
          <inkml:trace contextRef="#ctx0" brushRef="#br0" timeOffset="86461.6121">17427 1134 0,'91'-45'16,"-30"-46"15,-16 0-16,-15 16 17,-60 150 61,0 16-61,30-15-32,-15 14 15,15-14 1,-31 0 0</inkml:trace>
          <inkml:trace contextRef="#ctx0" brushRef="#br0" timeOffset="86947.8089">17745 605 0,'60'76'32,"1"14"14,-46-14-46,-15 15 0,-30 14 16,30 16 0,0-15-1,-15-15 1,-16 30-16,1-46 16,-30 16-1,-16-45 1</inkml:trace>
        </inkml:traceGroup>
        <inkml:traceGroup>
          <inkml:annotationXML>
            <emma:emma xmlns:emma="http://www.w3.org/2003/04/emma" version="1.0">
              <emma:interpretation id="{2AEE14D2-A9BB-4ADD-ABF4-5ABC6AD1A4A7}" emma:medium="tactile" emma:mode="ink">
                <msink:context xmlns:msink="http://schemas.microsoft.com/ink/2010/main" type="inkWord" rotatedBoundingBox="3307,9315 23323,8258 23401,9748 3386,10806"/>
              </emma:interpretation>
              <emma:one-of disjunction-type="recognition" id="oneOf4">
                <emma:interpretation id="interp8" emma:lang="" emma:confidence="1">
                  <emma:literal/>
                </emma:interpretation>
              </emma:one-of>
            </emma:emma>
          </inkml:annotationXML>
          <inkml:trace contextRef="#ctx0" brushRef="#br0" timeOffset="76342.7131">22160 575 0,'0'90'250,"0"-14"-234,0 0 15</inkml:trace>
          <inkml:trace contextRef="#ctx0" brushRef="#br0" timeOffset="77366.2471">22250 1376 0,'31'76'94,"-31"14"-78,0-14-1,-31 0-15,31 14 16,-30-14 15</inkml:trace>
          <inkml:trace contextRef="#ctx0" brushRef="#br0" timeOffset="88685.2423">21283 1164 0,'75'-60'63,"16"60"-32,-15 0-16,30 0 1,-16-30-16,16 30 16,-15-15-1,-16 15 1,16 15 0</inkml:trace>
          <inkml:trace contextRef="#ctx0" brushRef="#br0" timeOffset="90245.9947">19756 771 0,'30'76'32,"-30"45"-17,0-46 1,0 46 0,-30-45-1,15 15 1</inkml:trace>
          <inkml:trace contextRef="#ctx0" brushRef="#br0" timeOffset="90758.7546">19816 832 0,'61'-91'31,"14"91"0,16 30 16,-15 61 0,-91 0-31,-76-46-1,0 46 16,16-91-15</inkml:trace>
          <inkml:trace contextRef="#ctx0" brushRef="#br0" timeOffset="91936.3521">20466 650 0,'-75'15'266,"14"76"-235,1 30 0,14 76-15,16-107-1,0-14 1,30 15-16,0-16 16,91 16 15,-16-151 0</inkml:trace>
          <inkml:trace contextRef="#ctx0" brushRef="#br0" timeOffset="92435.2614">20557 847 0,'0'91'93,"-30"-16"-77,0 16 0,15-15-16,-16 14 15,62-14 48,44-46-48,1-30 17</inkml:trace>
          <inkml:trace contextRef="#ctx0" brushRef="#br0" timeOffset="92783.4559">20784 1210 0,'30'75'15,"-60"16"1,0-15-16,-1 14 15,31-14 1</inkml:trace>
          <inkml:trace contextRef="#ctx0" brushRef="#br0" timeOffset="93231.8045">20980 983 0,'76'30'47,"-76"46"-16,-15-1 0,-76 16-15,31 0 0,29-16 15,122-44 0,-15-31 0,15-61-15</inkml:trace>
          <inkml:trace contextRef="#ctx0" brushRef="#br0" timeOffset="93667.085">21253 726 0,'60'91'31,"-45"-16"-15,-15 1-1,0 45 1,0-15 0,-60 60-16,-1 0 15,31-75-15,-76 75 16,0 1-16,-15-62 16</inkml:trace>
          <inkml:trace contextRef="#ctx0" brushRef="#br0" timeOffset="971333.7575">2460 1633 0,'-31'91'328,"1"-16"-313,30 16 17,-15-15-1,15-1 0,-30 16 16,0-15 0,-1 14-16,1-14 16,30 15-16,0-182 79,0 15-79,30 1-15,1-16 15,-31 15-16,0-14 32,30 14-15,0-15 14,-15 16 1,76 14 0,0 1 16,-16 90 30,-75 61-77,0-16 15,-30 1 1,30 15-1,-15-16 16,30-150 46,-15-16-77,30 15 15,0-14-15,1 14 15,29-15 16,16 61 0,14 60 15,-74 61-30,14-15-1,-30 14 0,30-14 0,-30 0-15,0 14 15,-30-14 1,30 15-17,0-16 1,-30 1 31,-46 15-16</inkml:trace>
          <inkml:trace contextRef="#ctx0" brushRef="#br0" timeOffset="972979.4516">3442 1678 0,'-30'76'188,"30"15"-173,0 15 1,0-16-1,-30-14-15,30 45 16,-30-46 0,30 1-1,-31 15 17,62-182 30</inkml:trace>
        </inkml:traceGroup>
        <inkml:traceGroup>
          <inkml:annotationXML>
            <emma:emma xmlns:emma="http://www.w3.org/2003/04/emma" version="1.0">
              <emma:interpretation id="{C8B3EA3B-E12D-4811-A92B-B8761BFA49BF}" emma:medium="tactile" emma:mode="ink">
                <msink:context xmlns:msink="http://schemas.microsoft.com/ink/2010/main" type="inkWord" rotatedBoundingBox="783,9382 7410,9032 7470,10161 843,10511"/>
              </emma:interpretation>
              <emma:one-of disjunction-type="recognition" id="oneOf5">
                <emma:interpretation id="interp9" emma:lang="" emma:confidence="1">
                  <emma:literal/>
                </emma:interpretation>
              </emma:one-of>
            </emma:emma>
          </inkml:annotationXML>
          <inkml:trace contextRef="#ctx0" brushRef="#br0" timeOffset="973900.4859">3291 1648 0,'61'-91'47,"29"31"0,-14 15 0,15 45-16,-16 0 0,16 45 16,-15 46 15,-46-1-15,-30-14-31,-61 15 0,-14-46-1,-16 16 1,15-31-1,-14-30 1,14-30 0</inkml:trace>
          <inkml:trace contextRef="#ctx0" brushRef="#br0" timeOffset="978392.8971">4380 1845 0,'-91'-61'141,"15"91"-79,-14 16-15,59 45-16,16-16 0,-15 16 1,30-16 15,0 16 15,76-45-15,14-16-16,-14-30 0,15 0 1,-16-30-1,16-1 0,-76-44 16,15-16-16,1 15 1,-31 1 14,0-16-14,-61 15-1,-14 16-15,-16 0 15,30 150 0,46-14-15</inkml:trace>
          <inkml:trace contextRef="#ctx0" brushRef="#br0" timeOffset="979604.6654">4123 2072 0,'75'-61'31,"16"61"-15,-15 30 0,-1-30-1,16 31 16</inkml:trace>
          <inkml:trace contextRef="#ctx0" brushRef="#br0" timeOffset="979152.619">4455 1754 0,'0'76'140,"-30"14"-108,30-14-1,-30 0-15,30 14-1,-30-14 1,30 15 15</inkml:trace>
          <inkml:trace contextRef="#ctx0" brushRef="#br0" timeOffset="981307.465">5090 1573 0,'-30'75'172,"15"16"-140,15-16-17,0 1 16,-30 15-15,30-16 0,0 16-1,0-15 1,0-1 0,-31 16-1,31-15 32,0-152 16</inkml:trace>
          <inkml:trace contextRef="#ctx0" brushRef="#br0" timeOffset="982362.698">5211 1452 0,'15'90'47,"-15"-14"-31,0 0 15,0 14 0,31-14-15,-31 15 15,90-122 63,-59-59-63,14 14-31,-15-15 16,31 1-1,-31 14 17,-30 0-17,30 152 110,-30 0-109,0 14 0,0-14-1,0-1-15,0 16 16,-30-15-16,60 15 15,-30-16 17,0 1-17,15 14 1</inkml:trace>
          <inkml:trace contextRef="#ctx0" brushRef="#br0" timeOffset="983218.2856">6330 1497 0,'-91'-45'31,"16"60"0,-16 75 1,31 1-1,29-15-16,16 14 1,-15-14 15,0 15-15,0-16 15,30 16-15,0-15-1,90 14 17,-14-74-1,15-32-15,-16 16-1,16-60 1</inkml:trace>
          <inkml:trace contextRef="#ctx0" brushRef="#br0" timeOffset="986783.465">1371 2102 0,'76'60'234,"-1"-60"-203,16-30-15,-15 30 15,14 0 32,-14-30-1</inkml:trace>
          <inkml:trace contextRef="#ctx0" brushRef="#br0" timeOffset="987585.1896">1658 1845 0,'-75'-15'78,"-46"45"-62,-46 15 15,92 16-15,-16-31 0,16 15 46,75 46 16,75-31-31,16-14-31,-16-16-16,16 0 15,-15 1 17,14-31-17</inkml:trace>
          <inkml:trace contextRef="#ctx0" brushRef="#br0" timeOffset="989472.1675">-65 1694 0,'-61'-91'15,"31"182"220,0-16-220,0 16-15,30-16 32,0 16-17,-16-15 1,16-1 0,0 16-16,0-15 31,-30 14-16,30-14 48,30-167-16,-30-15-32</inkml:trace>
        </inkml:traceGroup>
      </inkml:traceGroup>
      <inkml:traceGroup>
        <inkml:annotationXML>
          <emma:emma xmlns:emma="http://www.w3.org/2003/04/emma" version="1.0">
            <emma:interpretation id="{F0D42DF0-1D4D-4BEF-8968-65371751E666}" emma:medium="tactile" emma:mode="ink">
              <msink:context xmlns:msink="http://schemas.microsoft.com/ink/2010/main" type="line" rotatedBoundingBox="11913,9459 24989,9942 24910,12086 11834,11603"/>
            </emma:interpretation>
          </emma:emma>
        </inkml:annotationXML>
        <inkml:traceGroup>
          <inkml:annotationXML>
            <emma:emma xmlns:emma="http://www.w3.org/2003/04/emma" version="1.0">
              <emma:interpretation id="{A63CBE2E-7C8F-4AA8-BE14-11751E25C290}" emma:medium="tactile" emma:mode="ink">
                <msink:context xmlns:msink="http://schemas.microsoft.com/ink/2010/main" type="inkWord" rotatedBoundingBox="11913,9459 16298,9621 16219,11765 11834,11603"/>
              </emma:interpretation>
              <emma:one-of disjunction-type="recognition" id="oneOf6">
                <emma:interpretation id="interp10" emma:lang="" emma:confidence="1">
                  <emma:literal/>
                </emma:interpretation>
              </emma:one-of>
            </emma:emma>
          </inkml:annotationXML>
          <inkml:trace contextRef="#ctx0" brushRef="#br1" timeOffset="584533.2163">12332 1860 0,'-75'60'390,"-16"-45"-327,0 46-16,16-1-1,-16-29-14,15-1-1,152-15 219,15 15-219,-16-30 0,16 0 16,-15 0 31,-167 30 157,15 31-204,-14-31 0,14 16 1,-15 14-1,1 1 31,180-61 329,-14 0-344,-1 0-16,16 0-15,-15 0 46,-1 0 16,16 0 0</inkml:trace>
          <inkml:trace contextRef="#ctx0" brushRef="#br1" timeOffset="578929.1198">12650 2752 0,'30'75'468,"-30"16"-390,-30-15 16,30-1 31,0 16-15,0-15 30,-91-167-30</inkml:trace>
          <inkml:trace contextRef="#ctx0" brushRef="#br1" timeOffset="585798.3736">12801 1935 0,'-30'91'125,"0"-15"-94,-1 14 16,16-14-31,-15 15 15,0-16 16</inkml:trace>
          <inkml:trace contextRef="#ctx0" brushRef="#br1" timeOffset="586638.4556">12741 2026 0,'30'-91'0,"61"76"78,-16-15-47,16-30 47,-91 135 0,-30 16-31,-31-15 0,-14-76-16</inkml:trace>
          <inkml:trace contextRef="#ctx0" brushRef="#br1" timeOffset="588005.6224">13255 1996 0,'-91'60'62,"61"31"-30,15-15-17,-46 14 16,31-14 1,0 15-1,60-182 94,30 15-109,-29-14-1,-31 14 1,15-15 15,45 16 0,1-16 16,29 31 16,-14 29-1,-46 122 16,-60-15-46,-61-16-17,16-30 16</inkml:trace>
          <inkml:trace contextRef="#ctx0" brushRef="#br1" timeOffset="589260.3739">13527 1981 0,'0'75'31,"-30"1"0,14 15 0,-14-16 1,0 16-17,0-15 1,90-152 93,-30-15-93,-14 16 15,-16-1 0,30-15-15,0 16 15,30-16 16,16 61-16,15-31 16,-31 152 47,-60-15-63,-30 14 1,-61-29-1,16-61-16,-16 15 17,15-30-17</inkml:trace>
          <inkml:trace contextRef="#ctx0" brushRef="#br1" timeOffset="591599.2714">13814 2465 0,'-60'75'187,"-16"16"-155,46 0 15,-1-16 15,122-14 1,-15-152-17</inkml:trace>
          <inkml:trace contextRef="#ctx0" brushRef="#br1" timeOffset="592133.1213">13905 2283 0</inkml:trace>
          <inkml:trace contextRef="#ctx0" brushRef="#br1" timeOffset="843949.8386">11002 2737 0,'-76'15'156,"46"76"-109,0-16-16,30 16 1,-30-16-1,14 16 0,-14-15 0,0 15-15,60-182 203,-30 15-188,30-15 0,-14 16 16,-16-1 0,30-14 0,30-1 31,31 151 47,-91 31-94,0-15 16,-30-1 0,30 16-16,30-182 110,-30 16-110,15-16-15,15 15 46,31-14 1,14 120-16,-75 45 0,0 16-1,0-15-14,0-1-1,-15 16 0,-15-15-15,30 14 15,-30-14-15</inkml:trace>
          <inkml:trace contextRef="#ctx0" brushRef="#br1" timeOffset="844971.8191">11501 2797 0,'-30'91'63,"30"-15"-48,0-1 17,-16 16-17,16-16 1,0 1-16,-30 15 31,0-16 0,0 16 16,60-182-31</inkml:trace>
          <inkml:trace contextRef="#ctx0" brushRef="#br1" timeOffset="845924.7128">11501 2873 0,'-30'-76'32,"120"16"14,1 30 1,-15-1 47,-46 122-31,0-15-1,-30 14-31,0-14 16,-91 15 0,16-61-31,-16-30 15</inkml:trace>
          <inkml:trace contextRef="#ctx0" brushRef="#br1" timeOffset="525900.797">14177 3478 0,'0'75'203,"-30"16"-172,-1-15 0,1 14 1</inkml:trace>
          <inkml:trace contextRef="#ctx0" brushRef="#br1" timeOffset="526734.764">14207 3478 0,'0'-91'47,"76"76"31,14-15-46,-59 105 46,-16 16-31,-91-46 15,-15-15-46,16 1 15</inkml:trace>
          <inkml:trace contextRef="#ctx0" brushRef="#br1" timeOffset="528291.3042">14555 3447 0,'0'76'141,"-30"15"-110,-1-16-16,16 16 17,-15-15-1,30-152 110,30-15-126,-15 16 1,16-16 15,-1 15 0,30-14 32,16 59 31,-16 122-16,-60-15-31,-75-16-1,-16-30-14</inkml:trace>
          <inkml:trace contextRef="#ctx0" brushRef="#br1" timeOffset="529782.2988">14857 3417 0,'-30'91'63,"0"-16"-48,0 16 17,-1-15-17,16-1 16,30-150 126,16-1-126,-1-15 0,0 16 0,61-16 16,-16 31 31,16 90 16,-31 45 0,-150-14-47,-1-31-16,15 31-15</inkml:trace>
          <inkml:trace contextRef="#ctx0" brushRef="#br1" timeOffset="531108.3439">15084 3720 0,'-76'0'125,"16"90"-62,30-14-16,60 15 46,46-76-30,14-15 15,-75-76-16,-15 0-46,-15-14 15,-75 120 32</inkml:trace>
          <inkml:trace contextRef="#ctx0" brushRef="#br1" timeOffset="517549.8147">15039 3175 0,'0'76'515,"-31"15"-390,16-16-15,-15 16-17</inkml:trace>
        </inkml:traceGroup>
        <inkml:traceGroup>
          <inkml:annotationXML>
            <emma:emma xmlns:emma="http://www.w3.org/2003/04/emma" version="1.0">
              <emma:interpretation id="{B82C658B-37EF-4BC5-A58F-9D5CE847EB22}" emma:medium="tactile" emma:mode="ink">
                <msink:context xmlns:msink="http://schemas.microsoft.com/ink/2010/main" type="inkWord" rotatedBoundingBox="19769,10604 21217,10657 21186,11495 19738,11442"/>
              </emma:interpretation>
              <emma:one-of disjunction-type="recognition" id="oneOf7">
                <emma:interpretation id="interp11" emma:lang="" emma:confidence="1">
                  <emma:literal/>
                </emma:interpretation>
              </emma:one-of>
            </emma:emma>
          </inkml:annotationXML>
          <inkml:trace contextRef="#ctx0" brushRef="#br1" timeOffset="538769.2794">19514 2994 0,'-61'75'47,"31"16"-15,-30 0-1,45-16 0,30-150 94,45-16-109,-30 0 15,31 16 16,-16-16 0,46 61-16,-15 30 47,-46 91-31,-91-16 0,-14-45-16,-16 1-15</inkml:trace>
          <inkml:trace contextRef="#ctx0" brushRef="#br1" timeOffset="539992.4584">19922 2964 0,'-91'60'0,"61"16"31,0 14 16,15-14 0,30-152 109,45-14-125,1-1 16,-1 15-16,16 76 47,15 91 16,-122-15-47,-59-46-16,14-30 0,1 0-31</inkml:trace>
          <inkml:trace contextRef="#ctx0" brushRef="#br1" timeOffset="541414.5898">19877 3462 0,'75'-30'172,"16"-15"-125,-91 120 344,-30 1-376,-31 15 16,46 0 16</inkml:trace>
          <inkml:trace contextRef="#ctx0" brushRef="#br1" timeOffset="519685.838">18667 3100 0,'0'75'313,"30"16"-235,-30-15-15,-30 14 124</inkml:trace>
          <inkml:trace contextRef="#ctx0" brushRef="#br1" timeOffset="536992.7812">19196 2933 0,'-75'61'250,"45"14"-203,-1 16-31,1-15 31</inkml:trace>
          <inkml:trace contextRef="#ctx0" brushRef="#br1" timeOffset="537678.8153">19091 2994 0,'75'-61'63,"16"16"-1,0 90 32,-91 46-31,-91-61-17,15-15-14,-14-15-17</inkml:trace>
        </inkml:traceGroup>
        <inkml:traceGroup>
          <inkml:annotationXML>
            <emma:emma xmlns:emma="http://www.w3.org/2003/04/emma" version="1.0">
              <emma:interpretation id="{280C21B9-00B5-4782-A65B-F21AD097D72A}" emma:medium="tactile" emma:mode="ink">
                <msink:context xmlns:msink="http://schemas.microsoft.com/ink/2010/main" type="inkWord" rotatedBoundingBox="23296,10499 24966,10560 24937,11341 23267,11279"/>
              </emma:interpretation>
              <emma:one-of disjunction-type="recognition" id="oneOf8">
                <emma:interpretation id="interp12" emma:lang="" emma:confidence="1">
                  <emma:literal/>
                </emma:interpretation>
              </emma:one-of>
            </emma:emma>
          </inkml:annotationXML>
          <inkml:trace contextRef="#ctx0" brushRef="#br1" timeOffset="521394.0179">22266 3160 0,'-31'76'281,"1"14"-234,30-14-16,-30 15 63</inkml:trace>
          <inkml:trace contextRef="#ctx0" brushRef="#br1" timeOffset="543113.9345">22764 2873 0,'-30'91'109,"-15"-1"-93,15-14 15,-31 15 0</inkml:trace>
          <inkml:trace contextRef="#ctx0" brushRef="#br1" timeOffset="543779.0741">22734 2797 0,'91'-45'78,"-15"60"-31,-16 76 31,-90-16-62,-46-14 30,-15-61-14,76-76-1</inkml:trace>
          <inkml:trace contextRef="#ctx0" brushRef="#br1" timeOffset="545015.0763">23127 2827 0,'0'91'62,"-30"-15"-31,0 14-15,-15-14 0,60-152 171,15-14-171,30 14 15,31 16 47,-15-1-15,14 91 46,-90 46-62,-60 15-16,-31-31 0,16-60-15,-1 0 0</inkml:trace>
          <inkml:trace contextRef="#ctx0" brushRef="#br1" timeOffset="546361.7084">23581 2858 0,'-30'75'47,"-1"16"-32,1-15 17,0 14-1,0-14 47,60-152 47,0-14-109,0 14 15,31-15 16,-16 16-16,46 14 63,-15 61-47,-46 76 31,-60 15-31,-46-31-32,-15-60 1,16 0-1</inkml:trace>
          <inkml:trace contextRef="#ctx0" brushRef="#br1" timeOffset="548245.999">23717 3251 0,'76'0'172,"-16"91"-78,-151-46-47,16 15-32,-16 1 1,182-31 62,-16 0-47,-14-120 16</inkml:trace>
        </inkml:traceGroup>
      </inkml:traceGroup>
      <inkml:traceGroup>
        <inkml:annotationXML>
          <emma:emma xmlns:emma="http://www.w3.org/2003/04/emma" version="1.0">
            <emma:interpretation id="{F4833C13-0D34-4DF7-A2D4-D9DEEC684295}" emma:medium="tactile" emma:mode="ink">
              <msink:context xmlns:msink="http://schemas.microsoft.com/ink/2010/main" type="line" rotatedBoundingBox="9967,11648 24814,10534 25004,13068 10157,14183"/>
            </emma:interpretation>
          </emma:emma>
        </inkml:annotationXML>
        <inkml:traceGroup>
          <inkml:annotationXML>
            <emma:emma xmlns:emma="http://www.w3.org/2003/04/emma" version="1.0">
              <emma:interpretation id="{0DA275DF-06E6-4F7C-A4FA-F225795C584C}" emma:medium="tactile" emma:mode="ink">
                <msink:context xmlns:msink="http://schemas.microsoft.com/ink/2010/main" type="inkWord" rotatedBoundingBox="9999,12080 13649,11806 13792,13707 10142,13981"/>
              </emma:interpretation>
              <emma:one-of disjunction-type="recognition" id="oneOf9">
                <emma:interpretation id="interp13" emma:lang="" emma:confidence="1">
                  <emma:literal/>
                </emma:interpretation>
              </emma:one-of>
            </emma:emma>
          </inkml:annotationXML>
          <inkml:trace contextRef="#ctx0" brushRef="#br1" timeOffset="848991.2977">10715 4203 0,'60'91'235,"-90"-15"-204,30-1-16,-30 16 17,30-15-17,-31 14 17,31-14-1,-30 15 31,15-182 48,30 15-79,-15-14 0,30 14-31,1-15 16,-31 16 15,30-16 0,30 15 32,16 46 31,-46 121-48,-30-16 1,0 1-15,-30 15 14,90-182 111,-60 15-126,31-14 0,44 44 32,16-14-16,-61 135 31,0 16-63,-60-15 17,30 14-1,0-14 16,0 0-32,-30 14 32</inkml:trace>
          <inkml:trace contextRef="#ctx0" brushRef="#br1" timeOffset="1.07905E6">9777 5156 0,'-75'-30'219,"-16"60"-188,15 0 0,-14 0 0,14 31 1,-15-46-1,16 45 0,-16-29 16,182 29 140,-16-30-140,16-15-31,-15 16 0,14-31 30,-14 0 1,-152 0 156,-14 30-187,-1 30 15,15-14 1,-14 14-1,14 1 0,-15-1 16,182-30 172,-15-30-188,-1 0-15,16 0 15,-16 0-16,1 0 17,15 0-1,-16 0 0</inkml:trace>
          <inkml:trace contextRef="#ctx0" brushRef="#br1" timeOffset="1.08193E6">10155 5337 0,'-91'0'172,"46"76"-109,-46 15 15,61-1-47,30-14 16,30-1 0,46-44-32,15-31 1</inkml:trace>
          <inkml:trace contextRef="#ctx0" brushRef="#br1" timeOffset="1.08315E6">10533 5413 0,'-91'-46'141,"16"92"-48,45 45 1,-31-16-47,61 16 16,30-16-17,1 16-30</inkml:trace>
          <inkml:trace contextRef="#ctx0" brushRef="#br1" timeOffset="1.08429E6">10896 5458 0,'-60'-75'32,"-16"75"124,-15 60-141,61 16 32,-15 14 0,14-14 47,31 0-47,61 14-16,14-29 0</inkml:trace>
          <inkml:trace contextRef="#ctx0" brushRef="#br1" timeOffset="1.08518E6">11017 5715 0,'-30'76'109,"0"15"-62,30-16-16,0 1 0,75-46 48</inkml:trace>
          <inkml:trace contextRef="#ctx0" brushRef="#br1" timeOffset="1.08565E6">11032 5549 0</inkml:trace>
          <inkml:trace contextRef="#ctx0" brushRef="#br1" timeOffset="1.06845E6">11365 5488 0,'75'-30'515,"16"15"-390,-15 15-47,14-30 0,-14 30 16,0 0-31,14 0-1,-14-30 1,15 30 15,-16 0 0,1 0 47,14 0 0,-14 0 47</inkml:trace>
          <inkml:trace contextRef="#ctx0" brushRef="#br1" timeOffset="850185.0284">11637 4218 0,'-76'-30'94,"16"121"-32,-31-46-15,61 46 0,15-15 0,15 14 15,15-14-15,76-16 31,-16-60-62,16-30 15</inkml:trace>
          <inkml:trace contextRef="#ctx0" brushRef="#br1" timeOffset="854155.4629">12604 4672 0,'0'76'360,"0"14"-251,0-14-31,0 0 31,0 14 1,-30-14 202</inkml:trace>
        </inkml:traceGroup>
        <inkml:traceGroup>
          <inkml:annotationXML>
            <emma:emma xmlns:emma="http://www.w3.org/2003/04/emma" version="1.0">
              <emma:interpretation id="{18435679-CDCA-4311-AFA7-EF4DCDF6312B}" emma:medium="tactile" emma:mode="ink">
                <msink:context xmlns:msink="http://schemas.microsoft.com/ink/2010/main" type="inkWord" rotatedBoundingBox="13944,11350 19745,10914 19904,13044 14104,13480"/>
              </emma:interpretation>
              <emma:one-of disjunction-type="recognition" id="oneOf10">
                <emma:interpretation id="interp14" emma:lang="" emma:confidence="1">
                  <emma:literal/>
                </emma:interpretation>
              </emma:one-of>
            </emma:emma>
          </inkml:annotationXML>
          <inkml:trace contextRef="#ctx0" brushRef="#br0" timeOffset="1.00078E6">16445 3674 0,'-76'-30'203,"46"121"-171,30-16-17,-30 16 16,-1-15-15,1 14 0,30-14-1,0-1 1,-30 16 15</inkml:trace>
          <inkml:trace contextRef="#ctx0" brushRef="#br0" timeOffset="1.00208E6">16248 3810 0,'-30'-75'94,"90"-16"-16,31 30-15,-15 31-1,14 15 32,-44 91 31,-46 14-78,-15-14 47,-46 15-16,-30-76-47,16 45 0</inkml:trace>
          <inkml:trace contextRef="#ctx0" brushRef="#br0" timeOffset="1.0033E6">16838 3629 0,'-91'75'156,"61"16"-109,0-15-16,30 14 0,-15-14 16,-16 15-15,1-16-17,0 16 16,60-15 1,61 14-17</inkml:trace>
          <inkml:trace contextRef="#ctx0" brushRef="#br0" timeOffset="1.00738E6">17004 3916 0,'-30'-76'79,"-46"137"92,46 15-124,30-1-15,-30 16-1,30-16 31,-30 16 1</inkml:trace>
          <inkml:trace contextRef="#ctx0" brushRef="#br0" timeOffset="1.00822E6">16944 3886 0,'30'91'78,"-30"-16"-63,91-45 95,-46-120-95,-15 14 17,31-15-1,-61 182 109,0-15-124,0-1 15,-31 16-15,31-15-16,-30 14 31</inkml:trace>
          <inkml:trace contextRef="#ctx0" brushRef="#br0" timeOffset="1.0091E6">17291 4400 0,'0'75'94,"-30"16"-63,-30-15-31</inkml:trace>
          <inkml:trace contextRef="#ctx0" brushRef="#br0" timeOffset="1.00999E6">17397 3992 0,'91'0'15,"-46"-91"16,-14 15 1,-31 228 108,0-62-140,-31-14 16,1 45 0,30-46-1,-15 16 16,-15-15-15</inkml:trace>
          <inkml:trace contextRef="#ctx0" brushRef="#br0" timeOffset="1.01096E6">17624 3538 0,'0'91'78,"30"-16"-47,-30 1 0,0 15 16,30-16-16,-30 16 1,31-15-1,-31-1 0,-31 16-15,31-16 15,-30 16 16,0 76 0,-30-92-47,29 16 31,-44-16 0</inkml:trace>
          <inkml:trace contextRef="#ctx0" brushRef="#br0" timeOffset="998714.9709">17745 4082 0,'91'-30'312,"-16"30"-234,16 0-15,-15-30-1,-1 30 16,16 0 16,-16 0 47</inkml:trace>
          <inkml:trace contextRef="#ctx0" brushRef="#br0" timeOffset="929510.2998">18592 4445 0,'-31'76'485,"31"-1"-392,0 16 1,0-15-31,0-1 15,31 16 31,-31-15 94</inkml:trace>
          <inkml:trace contextRef="#ctx0" brushRef="#br0" timeOffset="920762.4422">18652 3145 0,'-30'91'688,"30"-16"-501,-30 1-15,30 15-47,-31-16 0,31 16-15,0-15 46,31-1 78</inkml:trace>
          <inkml:trace contextRef="#ctx0" brushRef="#br1" timeOffset="1.10026E6">12982 5322 0,'76'30'390,"0"-30"-311,14 31-17,-14-31 1,15-31-32,-16 31 125,16 31-31,-15-62-16,-46-59 95,-60 14-158,30-15 17,0 16-1,30-1 1,0-15-1,15 1 32,-14 14-47,-1-15 0,0 16 0,0-16 62,46 91 219,0 0-281,14-15 16,-14-15-16,15 30 31,-16-31-16,16 31 16,-16 31 0,1-31-15,15 0-16,-16-31 31,16 31-31,-15 0 78,-16 91 547,-90-15-563,30-1-31,-30 16-31,-1-15 47,31 14 0,0-14-16</inkml:trace>
          <inkml:trace contextRef="#ctx0" brushRef="#br1" timeOffset="1.10127E6">14676 4763 0,'15'-76'16,"15"152"109,0 14-94,1-14 0,-1 15 32,45-76 109,-14-91-125,-1-14-32</inkml:trace>
          <inkml:trace contextRef="#ctx0" brushRef="#br1" timeOffset="1.10475E6">15447 4717 0,'30'-90'47,"-121"120"47,46 61-63,-15-16 16,29 16-16,1-15 0,30-1-15,61 16 15,29-31 16</inkml:trace>
          <inkml:trace contextRef="#ctx0" brushRef="#br1" timeOffset="1.10557E6">15885 4748 0,'-75'-61'94,"14"152"-16,1-16-31,14 16-16,46-15-15,16 14 15,44-14-15</inkml:trace>
          <inkml:trace contextRef="#ctx0" brushRef="#br1" timeOffset="1.10635E6">16278 4657 0,'-75'60'141,"14"31"-94,31-15-32,0-1 32,15 16-31,15-15 15,15 14-15,76-29 15</inkml:trace>
          <inkml:trace contextRef="#ctx0" brushRef="#br1" timeOffset="1.10736E6">16399 5020 0,'-60'75'63,"30"16"-32,-16-15 16,46 14 0,15-14-16,76-46 31,-15-60-62,14-61 32,-29 16-17,-91-16 17,-61 46-17,15 45 1,1 15-1,-16 45-15</inkml:trace>
        </inkml:traceGroup>
        <inkml:traceGroup>
          <inkml:annotationXML>
            <emma:emma xmlns:emma="http://www.w3.org/2003/04/emma" version="1.0">
              <emma:interpretation id="{669EED7A-E3FD-4C22-BFD4-6650B4CD45F5}" emma:medium="tactile" emma:mode="ink">
                <msink:context xmlns:msink="http://schemas.microsoft.com/ink/2010/main" type="inkWord" rotatedBoundingBox="20046,11180 24836,10821 25004,13068 20214,13428"/>
              </emma:interpretation>
              <emma:one-of disjunction-type="recognition" id="oneOf11">
                <emma:interpretation id="interp15" emma:lang="" emma:confidence="1">
                  <emma:literal/>
                </emma:interpretation>
              </emma:one-of>
            </emma:emma>
          </inkml:annotationXML>
          <inkml:trace contextRef="#ctx0" brushRef="#br0" timeOffset="1.01445E6">20270 3689 0,'-91'61'156,"91"14"-140,0 1-1,-30 15 1,30-16-1,-30 16-15,-1-15 32,31-1 15</inkml:trace>
          <inkml:trace contextRef="#ctx0" brushRef="#br0" timeOffset="1.01515E6">20149 3735 0,'30'-76'47,"46"46"-16,-16-61 16,31 91 15,-46 91-15,-45-16 0,-90 16-31,14-61-1,0 1 17</inkml:trace>
          <inkml:trace contextRef="#ctx0" brushRef="#br0" timeOffset="1.01579E6">20602 3629 0,'-30'75'78,"0"16"-62,0 30 15,-31 76-31,31-107 15,0-14 1,30-1 0</inkml:trace>
          <inkml:trace contextRef="#ctx0" brushRef="#br0" timeOffset="1.01676E6">20739 3750 0,'-31'75'62,"31"16"-31,-30-15-15,0 14-16,0-14 16,-1 15-1,16-16 32</inkml:trace>
          <inkml:trace contextRef="#ctx0" brushRef="#br0" timeOffset="1.018E6">20980 4294 0,'0'76'47,"-30"14"0,15-14-32</inkml:trace>
          <inkml:trace contextRef="#ctx0" brushRef="#br0" timeOffset="1.01857E6">21147 3871 0,'90'-91'32,"1"121"-17,-76 61 16,-15-15-15,-15-1 15,-45 16-15,-1 0 0,1-16 62,150-45-47,-14-60-15</inkml:trace>
          <inkml:trace contextRef="#ctx0" brushRef="#br0" timeOffset="1.01904E6">21434 3614 0,'91'60'47,"-61"16"-31,-30-1 0,0 16-1,0-15 1,0 14-16,-30-14 15,-31 45-15,1-30 16,-1-16-16,16 16 16,-16-15-1</inkml:trace>
          <inkml:trace contextRef="#ctx0" brushRef="#br1" timeOffset="1.04735E6">19438 4808 0,'-90'-60'344,"14"120"-250,-15 1 15,31 14-15,14 16-32,62-16 32,44 16-32,31-61 17,-16-60-64</inkml:trace>
          <inkml:trace contextRef="#ctx0" brushRef="#br1" timeOffset="1.04861E6">19710 4808 0,'-75'-30'93,"-16"60"32,31 61-93,45-16 30,-16 16-15,31-15 0,76-46 0</inkml:trace>
          <inkml:trace contextRef="#ctx0" brushRef="#br1" timeOffset="1.04988E6">19967 4808 0,'-90'91'172,"29"-16"-94,31 16 0,0-15-15,15 14-16,90-44-16,46-46-16,-75-76 1</inkml:trace>
          <inkml:trace contextRef="#ctx0" brushRef="#br1" timeOffset="1.05082E6">20043 5367 0,'91'-60'47,"-16"0"-16,16-16 1,-61-15 15,-60 182 62,-30-15-78,60 14 0,-31-14-15,31-1 0,-30 16 15</inkml:trace>
          <inkml:trace contextRef="#ctx0" brushRef="#br0" timeOffset="1.01765E6">20648 3916 0,'60'-91'47,"16"76"-15,15-45-1,-122 135 78,31 16-62,-30-15-31,121-137 109,-61-14-125,-15-16 47,-15 182 31,-15-16-31,-45 91-32,29-75 1,1-15-1,30 14 17</inkml:trace>
          <inkml:trace contextRef="#ctx0" brushRef="#br0" timeOffset="1.01303E6">21328 4007 0,'76'15'266,"14"-15"-251,-14 0 1,0 0 0,14-15 15,-14 15 0,15 0 16,-16 15-16,1-15 16</inkml:trace>
          <inkml:trace contextRef="#ctx0" brushRef="#br0" timeOffset="931307.4121">22235 4279 0,'-30'75'328,"60"16"-218,-30-15-32,0 15-16,-30-16 32,30 1-16,0 14 16,-30-14 0,105-106 15</inkml:trace>
          <inkml:trace contextRef="#ctx0" brushRef="#br0" timeOffset="923677.2144">22296 3160 0,'-46'76'453,"46"14"-328,-30-14-15,0 15-32,30-16 31,-30 16-15,30-15 78</inkml:trace>
          <inkml:trace contextRef="#ctx0" brushRef="#br1" timeOffset="1.05383E6">22916 4642 0,'-76'-15'156,"16"90"-109,-1 16 0,16-15-31,15 14 31,90-14 0,16-76-32</inkml:trace>
          <inkml:trace contextRef="#ctx0" brushRef="#br1" timeOffset="1.05475E6">23248 4627 0,'-75'0'125,"-16"45"-62,76 46-32,-46-16 0,31 16 0,30-15 1,61 14 14</inkml:trace>
          <inkml:trace contextRef="#ctx0" brushRef="#br1" timeOffset="1.0557E6">23626 4612 0,'-90'30'110,"44"60"-63,-14-14 0,29 15 15,1-16 16,30 16-15,91-46-16,-15-90-32</inkml:trace>
          <inkml:trace contextRef="#ctx0" brushRef="#br1" timeOffset="1.05658E6">23717 5005 0,'76'-61'62,"14"31"32,-90 121-63,-60-16-15,-31-14-1,16-1 17,150-14 77</inkml:trace>
        </inkml:traceGroup>
      </inkml:traceGroup>
      <inkml:traceGroup>
        <inkml:annotationXML>
          <emma:emma xmlns:emma="http://www.w3.org/2003/04/emma" version="1.0">
            <emma:interpretation id="{023D2AC4-03D2-4177-85D1-8289F8B52CE3}" emma:medium="tactile" emma:mode="ink">
              <msink:context xmlns:msink="http://schemas.microsoft.com/ink/2010/main" type="line" rotatedBoundingBox="12823,13922 23531,13975 23524,15224 12817,15171"/>
            </emma:interpretation>
          </emma:emma>
        </inkml:annotationXML>
        <inkml:traceGroup>
          <inkml:annotationXML>
            <emma:emma xmlns:emma="http://www.w3.org/2003/04/emma" version="1.0">
              <emma:interpretation id="{80D12168-5D80-4098-B98C-1929A63A1296}" emma:medium="tactile" emma:mode="ink">
                <msink:context xmlns:msink="http://schemas.microsoft.com/ink/2010/main" type="inkWord" rotatedBoundingBox="12823,14004 16167,14020 16162,15132 12817,15116"/>
              </emma:interpretation>
              <emma:one-of disjunction-type="recognition" id="oneOf12">
                <emma:interpretation id="interp16" emma:lang="" emma:confidence="1">
                  <emma:literal/>
                </emma:interpretation>
              </emma:one-of>
            </emma:emma>
          </inkml:annotationXML>
          <inkml:trace contextRef="#ctx0" brushRef="#br0" timeOffset="1.45554E6">15069 7000 0,'-30'76'234,"60"15"-218,-60 30 0,60-46-1</inkml:trace>
          <inkml:trace contextRef="#ctx0" brushRef="#br0" timeOffset="1.47901E6">11743 6471 0,'30'-75'63,"30"-16"-16,31 61-1,-15 30 1,-1 30 16,-44 61-1,-92-16-30,-15-14-1,-14-1 0</inkml:trace>
          <inkml:trace contextRef="#ctx0" brushRef="#br0" timeOffset="1.47825E6">11833 6275 0,'-30'121'125,"0"-46"-110,15 91 1,-15-75 0,60-15 15,-15 14-16</inkml:trace>
          <inkml:trace contextRef="#ctx0" brushRef="#br0" timeOffset="1.47972E6">12468 6244 0,'-60'91'78,"30"0"-46,30-16-32,-31 1 15,16 45 1,15-45-16,-30 14 16,60-14-1,-15 15 1</inkml:trace>
          <inkml:trace contextRef="#ctx0" brushRef="#br0" timeOffset="1.48043E6">12771 6335 0,'-30'76'63,"14"14"-32,-74 77 0,59-92-15,31 16 15,0-15 16,91-46-16,-15 0-15,15-30-1</inkml:trace>
          <inkml:trace contextRef="#ctx0" brushRef="#br0" timeOffset="1.48081E6">13028 6743 0,'0'76'15,"-30"15"17,30-16-17,-61 1 1,61 15 0</inkml:trace>
          <inkml:trace contextRef="#ctx0" brushRef="#br0" timeOffset="1.48147E6">13421 6426 0,'-61'75'31,"31"16"0,0-15-15,30 90 15,60-75-15,31-76-1,-15-30 1,14-46 0,-29-29 15,-61 14-15,-91 15-1,1 1 1</inkml:trace>
          <inkml:trace contextRef="#ctx0" brushRef="#br0" timeOffset="1.482E6">13754 6244 0,'90'91'31,"-60"-15"-15,-14 14-1,14-14 1,-30 90 0,-30-45-1,-16-45 1,-14 15-1,-1 30-15,-29-61 32</inkml:trace>
          <inkml:trace contextRef="#ctx0" brushRef="#br0" timeOffset="1.4766E6">14268 6713 0,'90'-60'281,"1"90"-156,-15 0 32,14 0-64,-14 16 48,15 14-32</inkml:trace>
          <inkml:trace contextRef="#ctx0" brushRef="#br0" timeOffset="1.4501E6">15024 6305 0,'0'75'469,"0"16"-375,0-15-47</inkml:trace>
        </inkml:traceGroup>
        <inkml:traceGroup>
          <inkml:annotationXML>
            <emma:emma xmlns:emma="http://www.w3.org/2003/04/emma" version="1.0">
              <emma:interpretation id="{3640191F-B2F3-4EFE-BCF4-933C03A1AEF0}" emma:medium="tactile" emma:mode="ink">
                <msink:context xmlns:msink="http://schemas.microsoft.com/ink/2010/main" type="inkWord" rotatedBoundingBox="17569,13991 19826,14002 19820,15108 17563,15097"/>
              </emma:interpretation>
              <emma:one-of disjunction-type="recognition" id="oneOf13">
                <emma:interpretation id="interp17" emma:lang="" emma:confidence="1">
                  <emma:literal/>
                </emma:interpretation>
              </emma:one-of>
            </emma:emma>
          </inkml:annotationXML>
          <inkml:trace contextRef="#ctx0" brushRef="#br0" timeOffset="1.48566E6">16475 6517 0,'91'-61'16,"-1"16"15,-14 14 1,0 31 14,14 61 17,-90 15-16,-90-16-32,14-15 1,-15-14 0,16-31-1</inkml:trace>
          <inkml:trace contextRef="#ctx0" brushRef="#br0" timeOffset="1.48511E6">16656 6441 0,'-90'76'125,"29"181"-109,31-182 0,30 16-1,0-16 16</inkml:trace>
          <inkml:trace contextRef="#ctx0" brushRef="#br0" timeOffset="1.48622E6">17080 6290 0,'-31'90'78,"-29"-14"-62,30 45-16,15-45 16,-16 45-1,1-46 1,30 16 0,0-16-1</inkml:trace>
          <inkml:trace contextRef="#ctx0" brushRef="#br0" timeOffset="1.4868E6">17216 6426 0,'0'91'31,"-30"-16"-16,14 16 1,16-16 0,-30 16-1,0-15 17,90 14 30,16-90-46,0 0 15</inkml:trace>
          <inkml:trace contextRef="#ctx0" brushRef="#br0" timeOffset="1.48759E6">17488 6849 0,'30'76'78,"-60"14"-62,15-14 15</inkml:trace>
          <inkml:trace contextRef="#ctx0" brushRef="#br0" timeOffset="1.48826E6">17624 6683 0,'91'-61'31,"-1"-29"0,-29 14 1,-61 152 93,0-1-110,-61 122 1,31-107-1,30-14 1</inkml:trace>
          <inkml:trace contextRef="#ctx0" brushRef="#br0" timeOffset="1.48871E6">17865 6261 0,'75'-32'16,"-15"126"15,-30 77 0,-30-16 0,-30 48-15,-30-79-16,30-31 16,-30 1-1,30-17-15,-30 17 0</inkml:trace>
          <inkml:trace contextRef="#ctx0" brushRef="#br0" timeOffset="1.48377E6">18138 6774 0,'-60'-76'62,"135"76"63,46 30-94,-45-60-15,14 60-16,-14-60 16</inkml:trace>
          <inkml:trace contextRef="#ctx0" brushRef="#br0" timeOffset="1.45185E6">18667 6380 0,'-45'76'219,"60"15"-188,-15-16-15</inkml:trace>
          <inkml:trace contextRef="#ctx0" brushRef="#br0" timeOffset="1.4571E6">18713 7000 0,'-31'91'219,"31"-15"-203,31 14-16,-16-14 15</inkml:trace>
        </inkml:traceGroup>
        <inkml:traceGroup>
          <inkml:annotationXML>
            <emma:emma xmlns:emma="http://www.w3.org/2003/04/emma" version="1.0">
              <emma:interpretation id="{DC5F2DE8-5EFA-471A-80D9-9079543D447F}" emma:medium="tactile" emma:mode="ink">
                <msink:context xmlns:msink="http://schemas.microsoft.com/ink/2010/main" type="inkWord" rotatedBoundingBox="21547,13965 22590,13970 22586,14906 21542,14901"/>
              </emma:interpretation>
              <emma:one-of disjunction-type="recognition" id="oneOf14">
                <emma:interpretation id="interp18" emma:lang="" emma:confidence="1">
                  <emma:literal/>
                </emma:interpretation>
              </emma:one-of>
            </emma:emma>
          </inkml:annotationXML>
          <inkml:trace contextRef="#ctx0" brushRef="#br0" timeOffset="1.49254E6">20512 6456 0,'60'-91'16,"16"46"0,15 15 30,-16 30 1,-45 75-15,-30 16-17,-30-15 16,-45-16-15,-16 1-16,-75-61 31</inkml:trace>
          <inkml:trace contextRef="#ctx0" brushRef="#br0" timeOffset="1.49352E6">21207 6199 0,'-30'91'31,"-30"-1"1,-77 198-17,77-122 16,30-60-15,30-15 0</inkml:trace>
          <inkml:trace contextRef="#ctx0" brushRef="#br0" timeOffset="1.49205E6">20602 6365 0,'-30'91'62,"30"-15"-46,-30-1-1,0 16 1,0-15 0,-1 14-1,62-14-15</inkml:trace>
          <inkml:trace contextRef="#ctx0" brushRef="#br0" timeOffset="1.49403E6">21237 6471 0,'-60'76'78,"30"14"-47,-61 77-15,46-92-1,90 16 32,46-91-16,-16-30 16</inkml:trace>
          <inkml:trace contextRef="#ctx0" brushRef="#br0" timeOffset="1.49534E6">21464 6894 0,'30'76'63,"-60"15"-32,15-16-15</inkml:trace>
        </inkml:traceGroup>
        <inkml:traceGroup>
          <inkml:annotationXML>
            <emma:emma xmlns:emma="http://www.w3.org/2003/04/emma" version="1.0">
              <emma:interpretation id="{2DFE19D1-FE70-46ED-A798-69DE9A6E99FD}" emma:medium="tactile" emma:mode="ink">
                <msink:context xmlns:msink="http://schemas.microsoft.com/ink/2010/main" type="inkWord" rotatedBoundingBox="22589,14012 23042,14014 23037,14998 22584,14996"/>
              </emma:interpretation>
              <emma:one-of disjunction-type="recognition" id="oneOf15">
                <emma:interpretation id="interp19" emma:lang="" emma:confidence="0">
                  <emma:literal>2)</emma:literal>
                </emma:interpretation>
                <emma:interpretation id="interp20" emma:lang="" emma:confidence="0">
                  <emma:literal>z)</emma:literal>
                </emma:interpretation>
                <emma:interpretation id="interp21" emma:lang="" emma:confidence="0">
                  <emma:literal>2}</emma:literal>
                </emma:interpretation>
                <emma:interpretation id="interp22" emma:lang="" emma:confidence="0">
                  <emma:literal>t)</emma:literal>
                </emma:interpretation>
                <emma:interpretation id="interp23" emma:lang="" emma:confidence="0">
                  <emma:literal>ź)</emma:literal>
                </emma:interpretation>
              </emma:one-of>
            </emma:emma>
          </inkml:annotationXML>
          <inkml:trace contextRef="#ctx0" brushRef="#br0" timeOffset="1.49664E6">21585 6501 0,'0'-75'63,"76"75"-32,-16 91 0,-90-16-15,-30 16 15,14-16-15,-45-14-1,182-1 48,-15-60-32</inkml:trace>
          <inkml:trace contextRef="#ctx0" brushRef="#br0" timeOffset="1.49708E6">21827 6244 0,'61'91'15,"-31"-15"1,0 45 15,-30-46-31,-30 16 16,-31 30 0,-60 75-1,31-59-15,-1-62 16</inkml:trace>
        </inkml:traceGroup>
        <inkml:traceGroup>
          <inkml:annotationXML>
            <emma:emma xmlns:emma="http://www.w3.org/2003/04/emma" version="1.0">
              <emma:interpretation id="{7A80AC65-8EA4-44D4-BF61-AE99E860068C}" emma:medium="tactile" emma:mode="ink">
                <msink:context xmlns:msink="http://schemas.microsoft.com/ink/2010/main" type="inkWord" rotatedBoundingBox="22816,13996 23531,13999 23525,15224 22810,15220"/>
              </emma:interpretation>
              <emma:one-of disjunction-type="recognition" id="oneOf16">
                <emma:interpretation id="interp24" emma:lang="" emma:confidence="1">
                  <emma:literal/>
                </emma:interpretation>
              </emma:one-of>
            </emma:emma>
          </inkml:annotationXML>
          <inkml:trace contextRef="#ctx0" brushRef="#br0" timeOffset="1.45334E6">22266 6320 0,'0'-91'47,"30"182"47,-30-15-63,30 14-15</inkml:trace>
          <inkml:trace contextRef="#ctx0" brushRef="#br0" timeOffset="1.45838E6">22341 7000 0,'30'91'188,"1"30"-173,-31-45-15,30-1 16,-30 16-16</inkml:trace>
          <inkml:trace contextRef="#ctx0" brushRef="#br0" timeOffset="1.4904E6">21721 6728 0,'91'30'171,"90"-30"-155,-14 0 15,-77-60-31</inkml:trace>
        </inkml:traceGroup>
      </inkml:traceGroup>
    </inkml:traceGroup>
  </inkml:traceGroup>
</inkml:ink>
</file>

<file path=ppt/ink/ink8.xml><?xml version="1.0" encoding="utf-8"?>
<inkml:ink xmlns:inkml="http://www.w3.org/2003/InkML">
  <inkml:definitions>
    <inkml:context xml:id="ctx0">
      <inkml:inkSource xml:id="inkSrc0">
        <inkml:traceFormat>
          <inkml:channel name="X" type="integer" max="12800" units="cm"/>
          <inkml:channel name="Y" type="integer" max="2700" units="cm"/>
          <inkml:channel name="T" type="integer" max="2.14748E9" units="dev"/>
        </inkml:traceFormat>
        <inkml:channelProperties>
          <inkml:channelProperty channel="X" name="resolution" value="435.37415" units="1/cm"/>
          <inkml:channelProperty channel="Y" name="resolution" value="163.63637" units="1/cm"/>
          <inkml:channelProperty channel="T" name="resolution" value="1" units="1/dev"/>
        </inkml:channelProperties>
      </inkml:inkSource>
      <inkml:timestamp xml:id="ts0" timeString="2020-05-07T22:00:01.654"/>
    </inkml:context>
    <inkml:brush xml:id="br0">
      <inkml:brushProperty name="width" value="0.05292" units="cm"/>
      <inkml:brushProperty name="height" value="0.05292" units="cm"/>
      <inkml:brushProperty name="color" value="#ED1C24"/>
      <inkml:brushProperty name="fitToCurve" value="1"/>
    </inkml:brush>
  </inkml:definitions>
  <inkml:traceGroup>
    <inkml:annotationXML>
      <emma:emma xmlns:emma="http://www.w3.org/2003/04/emma" version="1.0">
        <emma:interpretation id="{3580C9CB-EECD-4A22-AA61-23466500DDCA}" emma:medium="tactile" emma:mode="ink">
          <msink:context xmlns:msink="http://schemas.microsoft.com/ink/2010/main" type="writingRegion" rotatedBoundingBox="4221,9300 15609,9073 15680,12606 4291,12833"/>
        </emma:interpretation>
      </emma:emma>
    </inkml:annotationXML>
    <inkml:traceGroup>
      <inkml:annotationXML>
        <emma:emma xmlns:emma="http://www.w3.org/2003/04/emma" version="1.0">
          <emma:interpretation id="{3ABFB406-EC7A-4866-B0DA-221493C335F1}" emma:medium="tactile" emma:mode="ink">
            <msink:context xmlns:msink="http://schemas.microsoft.com/ink/2010/main" type="paragraph" rotatedBoundingBox="5948,9290 15425,9076 15455,10393 5978,10606" alignmentLevel="2"/>
          </emma:interpretation>
        </emma:emma>
      </inkml:annotationXML>
      <inkml:traceGroup>
        <inkml:annotationXML>
          <emma:emma xmlns:emma="http://www.w3.org/2003/04/emma" version="1.0">
            <emma:interpretation id="{36F6C9D8-0FE8-4B0B-99AD-051248D8576C}" emma:medium="tactile" emma:mode="ink">
              <msink:context xmlns:msink="http://schemas.microsoft.com/ink/2010/main" type="line" rotatedBoundingBox="5948,9290 15425,9076 15455,10393 5978,10606"/>
            </emma:interpretation>
          </emma:emma>
        </inkml:annotationXML>
        <inkml:traceGroup>
          <inkml:annotationXML>
            <emma:emma xmlns:emma="http://www.w3.org/2003/04/emma" version="1.0">
              <emma:interpretation id="{2B9F454D-2079-46F9-B20B-02D68D3BE2D3}" emma:medium="tactile" emma:mode="ink">
                <msink:context xmlns:msink="http://schemas.microsoft.com/ink/2010/main" type="inkWord" rotatedBoundingBox="5951,9418 8488,9361 8513,10475 5976,10533"/>
              </emma:interpretation>
              <emma:one-of disjunction-type="recognition" id="oneOf0">
                <emma:interpretation id="interp0" emma:lang="" emma:confidence="1">
                  <emma:literal/>
                </emma:interpretation>
              </emma:one-of>
            </emma:emma>
          </inkml:annotationXML>
          <inkml:trace contextRef="#ctx0" brushRef="#br0">2879-2412 0,'-32'64'78,"-10"20"-63,20-20-15,1 10 16,0-10-16,0 10 16,0-11-1,10-10 1,11 11-16</inkml:trace>
          <inkml:trace contextRef="#ctx0" brushRef="#br0" timeOffset="585.6036">2783-2264 0,'0'53'47,"0"0"-32,22 11 1,-22-11-1,21 10-15,-21-10 16,21 11 15,0-11-15,-10 10 15,52-84 32,-42-43-48,11 11 1,-11-31 0,0-1-16,1 11 15,-1 10-15,21 1 16,-10-53 15</inkml:trace>
          <inkml:trace contextRef="#ctx0" brushRef="#br0" timeOffset="-3710.5732">1683-2221 0,'0'-53'0,"10"0"31,33-11 0,20 22 0,-10 10-15,11 32 15,-12 0-15,1 0 0,11 11 15,-22 52 0,-21-10-15,-21 11-1,-42-11 1,-21 42 0,-33-31-1,-20 20 32,52-105-31</inkml:trace>
          <inkml:trace contextRef="#ctx0" brushRef="#br0" timeOffset="-4417.003">1831-2359 0,'-11'64'78,"11"-11"-63,0-1 1,-21 12 0,21-11-16,-21 32 15,21-33 1,0 12-16,-21-11 16,0 10-1,21-10 1,0 0-1,-22 11 17,44-128 30</inkml:trace>
          <inkml:trace contextRef="#ctx0" brushRef="#br0" timeOffset="-665.376">2603-2486 0,'-63'21'15,"-1"22"32,33 20-15,-12-10-17,22 11 1,0-12-1,-11 12 1,32-11 0,-42 32-1,42-33 1,-21 12-16,21-11 16,-21 10-1,-1-10 1,22 11-16,0-11 15,0 0 17,22 10-17,41-31 17</inkml:trace>
          <inkml:trace contextRef="#ctx0" brushRef="#br0" timeOffset="2982.1536">3334-1840 0,'42'63'31,"-63"22"-15,0-11-1,0-10-15,-11-12 16,11 12 0</inkml:trace>
          <inkml:trace contextRef="#ctx0" brushRef="#br0" timeOffset="3898.0421">3672-2126 0,'-21'53'62,"0"10"-46,10-10-16,11 32 15,-21-32 1,42 10 15,32-52 0,11-64-15,-43-10 0</inkml:trace>
          <inkml:trace contextRef="#ctx0" brushRef="#br0" timeOffset="4187.1529">3757-2486 0</inkml:trace>
          <inkml:trace contextRef="#ctx0" brushRef="#br0" timeOffset="4873.2322">3958-2549 0,'64'-21'32,"-1"84"15,-31 0-32,10-10-15,-21 32 31,1-32-31,-1 63 16,-21-41 0,0 9-16,-21-10 15,-1-10-15,-20-11 16,10 10 0,-10 1-1,-22-11-15,12-32 16</inkml:trace>
        </inkml:traceGroup>
        <inkml:traceGroup>
          <inkml:annotationXML>
            <emma:emma xmlns:emma="http://www.w3.org/2003/04/emma" version="1.0">
              <emma:interpretation id="{74028512-32AE-4A8F-A3CE-C5E3436ED7B7}" emma:medium="tactile" emma:mode="ink">
                <msink:context xmlns:msink="http://schemas.microsoft.com/ink/2010/main" type="inkWord" rotatedBoundingBox="12949,9132 15425,9076 15455,10393 12979,10448"/>
              </emma:interpretation>
              <emma:one-of disjunction-type="recognition" id="oneOf1">
                <emma:interpretation id="interp1" emma:lang="" emma:confidence="1">
                  <emma:literal/>
                </emma:interpretation>
              </emma:one-of>
            </emma:emma>
          </inkml:annotationXML>
          <inkml:trace contextRef="#ctx0" brushRef="#br0" timeOffset="39963.5426">8816-2475 0,'-21'63'109,"21"-10"-93,0 32-1,-21 21-15,21 0 16,-22-22-1,1 1-15,11-32 16,10 0 0,-22 10-1,44-126 17</inkml:trace>
          <inkml:trace contextRef="#ctx0" brushRef="#br0" timeOffset="40521.1672">8699-2433 0,'11'-53'16,"53"-10"-1,-1 20 1,-10 1 15,10 31-15,-10 11 15,11 11-15,-43 53 15,11-12-15,-32 12-1,-21 52 1,-11-63 0,-32 11-1,1-1 1,10-20-1</inkml:trace>
          <inkml:trace contextRef="#ctx0" brushRef="#br0" timeOffset="41065.335">9472-2613 0,'-63'-42'16,"52"105"0,-95 329 46,53-276-46,43-63-16,-12 64 15,22-43-15,0 10 16,11-31-16,53-10 47,-1-86-31</inkml:trace>
          <inkml:trace contextRef="#ctx0" brushRef="#br0" timeOffset="41636.9571">9715-2570 0,'0'52'31,"0"12"-16,-21-11 1,0 32-16,0-1 16,-21 1-1,20 0 1,-20-1-16,0-20 16,31-11 15,22-106 0</inkml:trace>
          <inkml:trace contextRef="#ctx0" brushRef="#br0" timeOffset="42159.8087">9610-2369 0,'21'63'47,"-21"-10"-32,10 0-15,-10 10 0,0-10 16,22 11-1,-1-11 1,0 10 31,32-63-16,-11-63 0,22-1-15,-33 11-16,12-31 16,31-12-1,-53 33-15,0 10 0,21-63 0,-20 63 16,20-32-16,0 0 16,-63 138 62,0 11-63</inkml:trace>
          <inkml:trace contextRef="#ctx0" brushRef="#br0" timeOffset="42544.0496">10266-1978 0,'0'53'15,"-43"32"1,22-22-1,0-10 1,-21 32-16</inkml:trace>
          <inkml:trace contextRef="#ctx0" brushRef="#br0" timeOffset="46714.3232">10647-2338 0,'63'-42'31,"-126"106"110,63-12-125,-43 12-1,43-11 1,-21 10-1,21-10-15,21 11 32,43-54-17,-32-63 17</inkml:trace>
          <inkml:trace contextRef="#ctx0" brushRef="#br0" timeOffset="48215.7629">11017-2856 0,'53'21'94,"-11"42"-63,-20-10-15,-1 11-1,-21-11-15,0 0 16,-21 31 0,-1 1-1,22-11-15,-21 11 16,0-11 0,0 11-16,0-1 15,-22 1 1,22 0-16,-21-22 15,10-10 1,-31-11-16,20 11 0,1 11 31</inkml:trace>
          <inkml:trace contextRef="#ctx0" brushRef="#br0" timeOffset="47036.5519">10763-2581 0</inkml:trace>
        </inkml:traceGroup>
      </inkml:traceGroup>
    </inkml:traceGroup>
    <inkml:traceGroup>
      <inkml:annotationXML>
        <emma:emma xmlns:emma="http://www.w3.org/2003/04/emma" version="1.0">
          <emma:interpretation id="{387B6FB3-E9D1-4486-9C09-BD08C33D0479}" emma:medium="tactile" emma:mode="ink">
            <msink:context xmlns:msink="http://schemas.microsoft.com/ink/2010/main" type="paragraph" rotatedBoundingBox="4246,10562 15634,10336 15680,12606 4291,12833" alignmentLevel="1"/>
          </emma:interpretation>
        </emma:emma>
      </inkml:annotationXML>
      <inkml:traceGroup>
        <inkml:annotationXML>
          <emma:emma xmlns:emma="http://www.w3.org/2003/04/emma" version="1.0">
            <emma:interpretation id="{B51B7B87-650D-40EA-AB5C-CB7F6268EC96}" emma:medium="tactile" emma:mode="ink">
              <msink:context xmlns:msink="http://schemas.microsoft.com/ink/2010/main" type="inkBullet" rotatedBoundingBox="4274,11954 6273,11914 6275,12011 4276,12050"/>
            </emma:interpretation>
            <emma:one-of disjunction-type="recognition" id="oneOf2">
              <emma:interpretation id="interp2" emma:lang="" emma:confidence="0">
                <emma:literal>-</emma:literal>
              </emma:interpretation>
            </emma:one-of>
          </emma:emma>
        </inkml:annotationXML>
        <inkml:trace contextRef="#ctx0" brushRef="#br0" timeOffset="-12606.5465">116 44 0,'-63'0'140,"10"0"48,116 21 124,-10-11-281,11-20-15,-11 10 0,0 0 15,10 0 16,-10-21-32,0 21 17,11 0-17,-12 21 32,12-42-16,-11 21 1,10-22 30,-10 22-31,0-21-15,11 21 15,-11 0 16,0 0-16,10 0 16,-10 0-15,10 21-17,-10-21 16,0 0-15,11 0 15,-11 0-15,0 0 15,10 22 0,-10-22 1,0 0-1,10 21 16,-10-21 0,11 0-32,-11 0 17,0 0-1,10 10 16</inkml:trace>
      </inkml:traceGroup>
      <inkml:traceGroup>
        <inkml:annotationXML>
          <emma:emma xmlns:emma="http://www.w3.org/2003/04/emma" version="1.0">
            <emma:interpretation id="{5A2DA176-8B9B-4DB0-8392-F61F51679DB2}" emma:medium="tactile" emma:mode="ink">
              <msink:context xmlns:msink="http://schemas.microsoft.com/ink/2010/main" type="line" rotatedBoundingBox="6315,10521 15634,10336 15680,12606 6361,12791"/>
            </emma:interpretation>
          </emma:emma>
        </inkml:annotationXML>
        <inkml:traceGroup>
          <inkml:annotationXML>
            <emma:emma xmlns:emma="http://www.w3.org/2003/04/emma" version="1.0">
              <emma:interpretation id="{CE1ADD23-9F97-4A79-976A-F375AF5FDA22}" emma:medium="tactile" emma:mode="ink">
                <msink:context xmlns:msink="http://schemas.microsoft.com/ink/2010/main" type="inkWord" rotatedBoundingBox="6316,10530 8480,10487 8521,12559 6357,12602"/>
              </emma:interpretation>
              <emma:one-of disjunction-type="recognition" id="oneOf3">
                <emma:interpretation id="interp3" emma:lang="" emma:confidence="1">
                  <emma:literal/>
                </emma:interpretation>
              </emma:one-of>
            </emma:emma>
          </inkml:annotationXML>
          <inkml:trace contextRef="#ctx0" brushRef="#br0" timeOffset="-10702.8591">2360-284 0,'21'-53'15,"-74"63"32,-10 33 16,42 20-48,-11-10 63,-10 11-31,20-11 0,1 11 16,-21-11-16,31 10-1,11-10 1,0 11-31,32-11 31,32-10-16,-1-1 0,-10-10 1,10-11-17,-10 0 1,11 0-1,-11-21 1,0 0 15,10-21-15,-10 0 15,11-21-15,-22-11-1,-10-11 17,10 11-1,-21-11 0,-21 11-15,0-10-1,0 9 17,-21 1-1,-42-10 0,10-1 0,-11 43 16,11 0-31,-10 21 15,10-11-15,-11 11-1,11 53 17</inkml:trace>
          <inkml:trace contextRef="#ctx0" brushRef="#br0" timeOffset="-9532.1824">2254 96 0,'53'-21'94,"0"21"-79,11 0 1,10 0-16,-11 0 16,11 0-1,-21 0 1</inkml:trace>
          <inkml:trace contextRef="#ctx0" brushRef="#br0" timeOffset="-9987.026">2540-147 0,'-21'53'78,"0"11"-62,21-12-1,-22 12 16,22-11-15,0 0-16,0 10 31,0-10 1,43-116 30</inkml:trace>
          <inkml:trace contextRef="#ctx0" brushRef="#br0" timeOffset="-6227.4625">2603-1364 0,'0'-53'47,"0"106"93,-21 11-108,21-12-17,0 1 1,0 11-1,0-11 17,0 0-17,0 10 17,0-10-17,0 0 1,0 11 15,0-12-15,0 1-1,0 11 17,0-11-1,-21 0 0,21 10 0,0-10 1,0 0-1,0 11-16</inkml:trace>
          <inkml:trace contextRef="#ctx0" brushRef="#br0" timeOffset="-5672.0685">2413-634 0,'0'53'15,"11"0"1,10 11 0,21-1-1,-21-10 1,0 11 15,11-12-15,32-9 31,-22-107 0,0 11-32,-31-10-15,31 10 16,-21-11-16,1 12 15,-1-12 1</inkml:trace>
          <inkml:trace contextRef="#ctx0" brushRef="#br0" timeOffset="7555.5363">2942 96 0,'42'-63'47,"11"63"0,11 0-31,-11 0-1,31 0 1,-31 0-1,0 0 1,11-21 0,-11 21-16,0 0 15,10-11 1,-10 11-16,11 0 16,10-21-1,10 21 1,-10-21-1,-10 21 1,-11-21 0,10 42 62</inkml:trace>
          <inkml:trace contextRef="#ctx0" brushRef="#br0" timeOffset="10160.8033">4202-634 0,'21'64'156,"-42"-11"-140,21 10 0,0-10-1,0 0 1,0 11 0,0-12-1,-22 12 1,22-11-1,-10 0 1,10 10 15,0-10-15,-21 11 0,21-11-1,-22 0-15,22 10 31,-21-10-15,21 10-16,0-10 16,0 0-1,0 11 1,0-11 0,43-117 62,-43-42-63</inkml:trace>
        </inkml:traceGroup>
        <inkml:traceGroup>
          <inkml:annotationXML>
            <emma:emma xmlns:emma="http://www.w3.org/2003/04/emma" version="1.0">
              <emma:interpretation id="{E209825D-80D1-400C-97EB-0DD3756AEDA8}" emma:medium="tactile" emma:mode="ink">
                <msink:context xmlns:msink="http://schemas.microsoft.com/ink/2010/main" type="inkWord" rotatedBoundingBox="8555,10477 15634,10336 15680,12606 8600,12747">
                  <msink:destinationLink direction="with" ref="{B23D5E01-8748-4ADD-9812-D355E62CB49A}"/>
                </msink:context>
              </emma:interpretation>
              <emma:one-of disjunction-type="recognition" id="oneOf4">
                <emma:interpretation id="interp4" emma:lang="" emma:confidence="1">
                  <emma:literal/>
                </emma:interpretation>
              </emma:one-of>
            </emma:emma>
          </inkml:annotationXML>
          <inkml:trace contextRef="#ctx0" brushRef="#br0" timeOffset="14679.5958">4625-126 0,'53'-42'32,"10"21"-17,-10 21 1,11-11 0,-11-10-1,10 0-15,-10 0 16,-106 63 62</inkml:trace>
          <inkml:trace contextRef="#ctx0" brushRef="#br0" timeOffset="15080.5628">4635 54 0,'53'21'32,"11"-42"-1,-11 0-31,10 0 15,-10 21 17</inkml:trace>
          <inkml:trace contextRef="#ctx0" brushRef="#br0" timeOffset="15607.1286">4540 382 0,'64'11'62,"-11"-22"-46,31 11-1,-31 0 1,0 0-16,11-21 16,-11 21-1</inkml:trace>
          <inkml:trace contextRef="#ctx0" brushRef="#br0" timeOffset="14200.6215">4604-147 0,'0'53'125,"0"11"-109,0-12-16,0 1 15,-21 32 17,21-32-32,-22 10 15,22-10 1,22-106 78</inkml:trace>
          <inkml:trace contextRef="#ctx0" brushRef="#br0" timeOffset="11590.9275">4297-634 0,'53'0'63,"0"0"-32,10 0-15,-10 0 15,0 0-16,10-21 1,-10 21 0,11-21-1,-11 21 1,0 0 0,10 0-1,-10 0 1,0 0-1,11 0 1,-12 0 0,1 0-1,11-11 1,-11 11 0,0 0-1,10 0 16,-10 0-15,0 0 0,11 0-1,-12 0 1,33 0 0,-32-21-1,63 42 32,-63-21-31,11-21-1,-11 21 1,0 0-16,10 0 16,-10 0-1,11 21 1,-11-21 15,-1 0-15,12 0-1,-11 0-15,0 0 16,10 0 0,-10 0-1,0 0 1,11 0-1,10 0 1,10 0-16,-10 0 16,11 0 15,-32-21-15,0 21-1,10 0-15,-10-21 16,-127 42 62,11-21-62,10 21-1</inkml:trace>
          <inkml:trace contextRef="#ctx0" brushRef="#br0" timeOffset="18730.8108">5609-284 0,'0'-53'32,"-63"63"46,10 33-63,32 20 1,-22-10 0,1 32-1,21-1 17,10-31-17,-10 11-15,21 10 16,0-11-16,0-10 15,0 0 1,32 11 0,10-1-16,22-31 15,-12-11 17</inkml:trace>
          <inkml:trace contextRef="#ctx0" brushRef="#br0" timeOffset="19514.9455">5863-210 0,'0'52'110,"-21"33"-95,21-32 1,-21 11 0,21 10-16,-21 10 15,-1-31-15,1 11 16,11-11 0</inkml:trace>
          <inkml:trace contextRef="#ctx0" brushRef="#br0" timeOffset="19931.6933">6001 22 0,'-53'0'47,"-11"53"-16,1-10-15,42 20 0,21-10 31,42 11-32,21-33 16,-10-10-15</inkml:trace>
          <inkml:trace contextRef="#ctx0" brushRef="#br0" timeOffset="20725.5431">6001 446 0,'53'-11'31,"10"-31"-15,-10 21-1,11-22 1,-1-10 15,-21-10 0,-84 126 48,21-10-64,21 0-15,-21 11 0,0-11 16,21 10-1,-22-10 1,22 11 0</inkml:trace>
          <inkml:trace contextRef="#ctx0" brushRef="#br0" timeOffset="23571.2234">6646 276 0,'21'-63'16,"-42"126"93,21-10-109,0 11 16,-21-11-16,0 10 15,0-10-15,10 11 32,-10-11-32</inkml:trace>
          <inkml:trace contextRef="#ctx0" brushRef="#br0" timeOffset="24325.2319">7017 44 0,'-53'0'47,"32"63"-16,84-21 16,-10-63-16,-32-42 0,-74 52 0,-10 22 16,42 52-15,84-20 14,-21-107 1,-105 22-31</inkml:trace>
          <inkml:trace contextRef="#ctx0" brushRef="#br0" timeOffset="27775.5893">7207-676 0,'43'-64'125,"9"64"-78,12 0 0,-11 22-32,0-22 17,10 0-1,-10 21-15,11 0 15,-11-21-16,0 0 1,10 0 0,-10 21 15,10-21 0,-126 0 32</inkml:trace>
          <inkml:trace contextRef="#ctx0" brushRef="#br0" timeOffset="26339.8276">7228-263 0,'43'-53'31,"10"63"47,-32 54-62,0-11 0,0 10-16,0 22 15,-21-11 1,-21-21-1,21 10-15,-42-10 16,21 32-16,-1-22 16,12-10-16,-32 11 15</inkml:trace>
          <inkml:trace contextRef="#ctx0" brushRef="#br0" timeOffset="30814.8646">7969-591 0,'21'63'125,"-21"-10"-109,-21 10-1,21-10 1,-21 0-16,21 11 15,-21 10 1,0 11-16,10-22 16,11-10-1,0 0 1,0 10 0,0-10-1,0 0 16,0 11-15,-21-11 0,21 31-1,-21-31 1,0 11-16,21-11 16,-22 0 15,22 10 31</inkml:trace>
          <inkml:trace contextRef="#ctx0" brushRef="#br0" timeOffset="33818.5418">8043 54 0,'64'21'250,"-11"-21"-234,0 0-16,10 0 16,-10 0-16,0 0 15,32 0-15,-32 0 16,31 0 0,-10 0-16,-10-21 15,10 21 1,-11 0-16,-10 0 15,0 0 1,11 0-16,-11-21 16</inkml:trace>
          <inkml:trace contextRef="#ctx0" brushRef="#br0" timeOffset="35175.7648">9567-200 0,'21'-53'31,"-73"32"32,-12 42-48,11 0 16,-10-10 16,10 31-15,-11 22 14,22-11-14,0 10-1,31 1 0,11-11 0,11 0 1,52 74 15,1-75-32,-12-30 1,12-1-1,-11 0 17,10-42-17,11 0 1,22-22 15,-43-20-15,10-1-1,-21 11 1,-42-10-16,22 10 16,-22 0-1,0-10 1,0 10-16,-22-32 16,-20 0-1,-21 43 1,10 21-16,-32 21 15,32 21 1,-10 43 0,-1-1 15</inkml:trace>
          <inkml:trace contextRef="#ctx0" brushRef="#br0" timeOffset="35981.1922">9387 107 0,'53'-42'31,"11"42"-15,-11 0-16,0 0 16,10 0-1</inkml:trace>
          <inkml:trace contextRef="#ctx0" brushRef="#br0" timeOffset="35702.4235">9504-94 0,'32'64'62,"-54"-1"-46,22 11-1,-10-10 1,-11-11 0,-1 10-1</inkml:trace>
          <inkml:trace contextRef="#ctx0" brushRef="#br0" timeOffset="38199.646">9398-888 0,'-21'64'32,"21"-11"-17,21 31 1,-21-31-16,21 11 16,0-11-1,0 10-15,1-10 16,-12 11-1,54-54 48,-22-63-1,-10-10-46,-11 10-16,0-11 16,0-10-16,22 11 15,-12-1 1,-9 11 0</inkml:trace>
          <inkml:trace contextRef="#ctx0" brushRef="#br0" timeOffset="37641.7632">9610-1565 0,'-53'21'187,"53"32"-187,0 32 16,-21-32-16,21 10 15,0 11 1,-22 11-16,22-11 16,0-11-16,-21-10 15,21 0 16,-10 11-31,-12-11 16,22 10 0,-21-10-1,21 11 17,0-11-17</inkml:trace>
          <inkml:trace contextRef="#ctx0" brushRef="#br0" timeOffset="52520.4047">9927-41 0,'64'0'46,"10"-21"-30,-11 21-16,43-21 16,10-1-1,-10 22 1,-53-21-16,85 0 16,-75 21-16,11 0 15,11-21-15,-32 21 0,32 0 16,31-21-16,-42 21 15,11 0-15,-32 0 16,0 0 0</inkml:trace>
        </inkml:traceGroup>
      </inkml:traceGroup>
    </inkml:traceGroup>
  </inkml:traceGroup>
</inkml:ink>
</file>

<file path=ppt/ink/ink9.xml><?xml version="1.0" encoding="utf-8"?>
<inkml:ink xmlns:inkml="http://www.w3.org/2003/InkML">
  <inkml:definitions>
    <inkml:context xml:id="ctx0">
      <inkml:inkSource xml:id="inkSrc0">
        <inkml:traceFormat>
          <inkml:channel name="X" type="integer" max="12800" units="cm"/>
          <inkml:channel name="Y" type="integer" max="2700" units="cm"/>
          <inkml:channel name="T" type="integer" max="2.14748E9" units="dev"/>
        </inkml:traceFormat>
        <inkml:channelProperties>
          <inkml:channelProperty channel="X" name="resolution" value="435.37415" units="1/cm"/>
          <inkml:channelProperty channel="Y" name="resolution" value="163.63637" units="1/cm"/>
          <inkml:channelProperty channel="T" name="resolution" value="1" units="1/dev"/>
        </inkml:channelProperties>
      </inkml:inkSource>
      <inkml:timestamp xml:id="ts0" timeString="2020-05-07T22:00:31.466"/>
    </inkml:context>
    <inkml:brush xml:id="br0">
      <inkml:brushProperty name="width" value="0.05292" units="cm"/>
      <inkml:brushProperty name="height" value="0.05292" units="cm"/>
      <inkml:brushProperty name="color" value="#ED1C24"/>
      <inkml:brushProperty name="fitToCurve" value="1"/>
    </inkml:brush>
  </inkml:definitions>
  <inkml:traceGroup>
    <inkml:annotationXML>
      <emma:emma xmlns:emma="http://www.w3.org/2003/04/emma" version="1.0">
        <emma:interpretation id="{B23D5E01-8748-4ADD-9812-D355E62CB49A}" emma:medium="tactile" emma:mode="ink">
          <msink:context xmlns:msink="http://schemas.microsoft.com/ink/2010/main" type="inkDrawing" rotatedBoundingBox="8551,12575 12244,12593 12243,12749 8550,12731" semanticType="underline" shapeName="Other">
            <msink:sourceLink direction="with" ref="{E209825D-80D1-400C-97EB-0DD3756AEDA8}"/>
          </msink:context>
        </emma:interpretation>
      </emma:emma>
    </inkml:annotationXML>
    <inkml:trace contextRef="#ctx0" brushRef="#br0">4276 668 0,'53'21'125,"10"0"-109,-10-21-1,10 0 1,-10 0-1,0 22 1,11-22 0,-11 21-16,10-21 15,-10 10 1,0-10 0,11 0-1,-12 0 1,33 21 15,84-21 16,-116 0-31,11-10-1,-11 10-15,0 0 31,10 0-15,-10 0 0,0 0-1,11 0 1,-12-21 0,33 21-1,-11 0-15,-21 0 16,11 0-1,-11 21 1,10-21 0,-10 10-1,0-10 1,10 0-16,-10 0 16,11 22-1,10-22 1,-11-22-1,-10 22 1,21 0 0,11 0 15,-11 0-31,-10 0 16,-11 0-1,-1 0 1,12 0-1,-11 0 1,21 0-16,-11-10 16,12 10-1,9 0-15,-31 0 16,11-21 0,-11 21-1,-1 0 16,12-21-15,-11 21 0,10-22-1,-10 22 17,0 0 14,-63-53 17</inkml:trace>
  </inkml:traceGroup>
</inkml:ink>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2" y="3"/>
            <a:ext cx="3076363" cy="511731"/>
          </a:xfrm>
          <a:prstGeom prst="rect">
            <a:avLst/>
          </a:prstGeom>
        </p:spPr>
        <p:txBody>
          <a:bodyPr vert="horz" lIns="99075" tIns="49538" rIns="99075" bIns="49538" rtlCol="0"/>
          <a:lstStyle>
            <a:lvl1pPr algn="l">
              <a:defRPr sz="1300"/>
            </a:lvl1pPr>
          </a:lstStyle>
          <a:p>
            <a:endParaRPr lang="pl-PL"/>
          </a:p>
        </p:txBody>
      </p:sp>
      <p:sp>
        <p:nvSpPr>
          <p:cNvPr id="3" name="Symbol zastępczy daty 2"/>
          <p:cNvSpPr>
            <a:spLocks noGrp="1"/>
          </p:cNvSpPr>
          <p:nvPr>
            <p:ph type="dt" idx="1"/>
          </p:nvPr>
        </p:nvSpPr>
        <p:spPr>
          <a:xfrm>
            <a:off x="4021296" y="3"/>
            <a:ext cx="3076363" cy="511731"/>
          </a:xfrm>
          <a:prstGeom prst="rect">
            <a:avLst/>
          </a:prstGeom>
        </p:spPr>
        <p:txBody>
          <a:bodyPr vert="horz" lIns="99075" tIns="49538" rIns="99075" bIns="49538" rtlCol="0"/>
          <a:lstStyle>
            <a:lvl1pPr algn="r">
              <a:defRPr sz="1300"/>
            </a:lvl1pPr>
          </a:lstStyle>
          <a:p>
            <a:fld id="{FCB2EF67-3303-449F-B522-A67DB1C8A572}" type="datetimeFigureOut">
              <a:rPr lang="pl-PL" smtClean="0"/>
              <a:pPr/>
              <a:t>2020-05-11</a:t>
            </a:fld>
            <a:endParaRPr lang="pl-PL"/>
          </a:p>
        </p:txBody>
      </p:sp>
      <p:sp>
        <p:nvSpPr>
          <p:cNvPr id="4" name="Symbol zastępczy obrazu slajdu 3"/>
          <p:cNvSpPr>
            <a:spLocks noGrp="1" noRot="1" noChangeAspect="1"/>
          </p:cNvSpPr>
          <p:nvPr>
            <p:ph type="sldImg" idx="2"/>
          </p:nvPr>
        </p:nvSpPr>
        <p:spPr>
          <a:xfrm>
            <a:off x="992188" y="768350"/>
            <a:ext cx="5114925" cy="3836988"/>
          </a:xfrm>
          <a:prstGeom prst="rect">
            <a:avLst/>
          </a:prstGeom>
          <a:noFill/>
          <a:ln w="12700">
            <a:solidFill>
              <a:prstClr val="black"/>
            </a:solidFill>
          </a:ln>
        </p:spPr>
        <p:txBody>
          <a:bodyPr vert="horz" lIns="99075" tIns="49538" rIns="99075" bIns="49538" rtlCol="0" anchor="ctr"/>
          <a:lstStyle/>
          <a:p>
            <a:endParaRPr lang="pl-PL"/>
          </a:p>
        </p:txBody>
      </p:sp>
      <p:sp>
        <p:nvSpPr>
          <p:cNvPr id="5" name="Symbol zastępczy notatek 4"/>
          <p:cNvSpPr>
            <a:spLocks noGrp="1"/>
          </p:cNvSpPr>
          <p:nvPr>
            <p:ph type="body" sz="quarter" idx="3"/>
          </p:nvPr>
        </p:nvSpPr>
        <p:spPr>
          <a:xfrm>
            <a:off x="709930" y="4861441"/>
            <a:ext cx="5679440" cy="4605576"/>
          </a:xfrm>
          <a:prstGeom prst="rect">
            <a:avLst/>
          </a:prstGeom>
        </p:spPr>
        <p:txBody>
          <a:bodyPr vert="horz" lIns="99075" tIns="49538" rIns="99075" bIns="49538" rtlCol="0">
            <a:normAutofit/>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6" name="Symbol zastępczy stopki 5"/>
          <p:cNvSpPr>
            <a:spLocks noGrp="1"/>
          </p:cNvSpPr>
          <p:nvPr>
            <p:ph type="ftr" sz="quarter" idx="4"/>
          </p:nvPr>
        </p:nvSpPr>
        <p:spPr>
          <a:xfrm>
            <a:off x="2" y="9721109"/>
            <a:ext cx="3076363" cy="511731"/>
          </a:xfrm>
          <a:prstGeom prst="rect">
            <a:avLst/>
          </a:prstGeom>
        </p:spPr>
        <p:txBody>
          <a:bodyPr vert="horz" lIns="99075" tIns="49538" rIns="99075" bIns="49538" rtlCol="0" anchor="b"/>
          <a:lstStyle>
            <a:lvl1pPr algn="l">
              <a:defRPr sz="1300"/>
            </a:lvl1pPr>
          </a:lstStyle>
          <a:p>
            <a:endParaRPr lang="pl-PL"/>
          </a:p>
        </p:txBody>
      </p:sp>
      <p:sp>
        <p:nvSpPr>
          <p:cNvPr id="7" name="Symbol zastępczy numeru slajdu 6"/>
          <p:cNvSpPr>
            <a:spLocks noGrp="1"/>
          </p:cNvSpPr>
          <p:nvPr>
            <p:ph type="sldNum" sz="quarter" idx="5"/>
          </p:nvPr>
        </p:nvSpPr>
        <p:spPr>
          <a:xfrm>
            <a:off x="4021296" y="9721109"/>
            <a:ext cx="3076363" cy="511731"/>
          </a:xfrm>
          <a:prstGeom prst="rect">
            <a:avLst/>
          </a:prstGeom>
        </p:spPr>
        <p:txBody>
          <a:bodyPr vert="horz" lIns="99075" tIns="49538" rIns="99075" bIns="49538" rtlCol="0" anchor="b"/>
          <a:lstStyle>
            <a:lvl1pPr algn="r">
              <a:defRPr sz="1300"/>
            </a:lvl1pPr>
          </a:lstStyle>
          <a:p>
            <a:fld id="{63E3D6C2-9694-4371-A084-2525EFB38A76}" type="slidenum">
              <a:rPr lang="pl-PL" smtClean="0"/>
              <a:pPr/>
              <a:t>‹#›</a:t>
            </a:fld>
            <a:endParaRPr lang="pl-PL"/>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r>
              <a:rPr lang="pl-PL" dirty="0" smtClean="0"/>
              <a:t>W</a:t>
            </a:r>
            <a:r>
              <a:rPr lang="pl-PL" baseline="0" dirty="0" smtClean="0"/>
              <a:t> naszym wykładzie dochodzimy do końca dyskusji na temat szyfrowania z kluczem symetrycznym. Pozostało nam kilka zagadnień, które uzupełnią potrzebne informacje, aby zamknąć ten temat.</a:t>
            </a:r>
            <a:endParaRPr lang="pl-PL" dirty="0"/>
          </a:p>
        </p:txBody>
      </p:sp>
      <p:sp>
        <p:nvSpPr>
          <p:cNvPr id="4" name="Symbol zastępczy numeru slajdu 3"/>
          <p:cNvSpPr>
            <a:spLocks noGrp="1"/>
          </p:cNvSpPr>
          <p:nvPr>
            <p:ph type="sldNum" sz="quarter" idx="10"/>
          </p:nvPr>
        </p:nvSpPr>
        <p:spPr/>
        <p:txBody>
          <a:bodyPr/>
          <a:lstStyle/>
          <a:p>
            <a:fld id="{A1934D5E-0317-4942-A56D-0F7AA37EAAE4}" type="slidenum">
              <a:rPr lang="pl-PL" smtClean="0"/>
              <a:pPr/>
              <a:t>1</a:t>
            </a:fld>
            <a:endParaRPr lang="pl-PL"/>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r>
              <a:rPr lang="pl-PL" dirty="0" smtClean="0"/>
              <a:t>Takie rozwiązanie może być mylące, zawłaszcza dla nas, którzy wiedzą, że zastosowanie</a:t>
            </a:r>
            <a:r>
              <a:rPr lang="pl-PL" baseline="0" dirty="0" smtClean="0"/>
              <a:t> szyfrowania deterministycznego powoduje, że takie szyfrowanie nie jest odporne na atak z wybranym tekstem jawnym. Atakujący przeglądając szyfrogramy jeśli zauważy, że dwa z nich są identyczne, to oznacza, że zawierają te same wiadomości. W praktyce takie ataki mają znaczenie, jeśli przestrzeń wiadomości jest mała, np. jeśli przesyłamy kody klawiszy po każdym uderzeniu (zdalny terminal). Atakujący może szybko zbudować słownik ze wszystkich możliwych szyfrogramów (dla wiadomości równych pojedynczemu bajtowi będzie to tylko 256 możliwych szyfrogramów) i wiedząc jakie wiadomości kryją się pod każdym z szyfrogramów może w przyszłości łatwo deszyfrować kolejne depesze. </a:t>
            </a:r>
          </a:p>
          <a:p>
            <a:r>
              <a:rPr lang="pl-PL" baseline="0" dirty="0" smtClean="0"/>
              <a:t>W przypadku bazy danych atakujący może dostrzec, że dwa pola w dwóch różnych rekordach mają takie same szyfrogramy. I te pola powinny zawierać indeksy w bazie danych. Tutaj znowu, chociaż nie zna on treści indeksu, to dowiaduje się, że dwa indeksy są identyczne.</a:t>
            </a:r>
            <a:endParaRPr lang="pl-PL" dirty="0"/>
          </a:p>
        </p:txBody>
      </p:sp>
      <p:sp>
        <p:nvSpPr>
          <p:cNvPr id="4" name="Symbol zastępczy numeru slajdu 3"/>
          <p:cNvSpPr>
            <a:spLocks noGrp="1"/>
          </p:cNvSpPr>
          <p:nvPr>
            <p:ph type="sldNum" sz="quarter" idx="10"/>
          </p:nvPr>
        </p:nvSpPr>
        <p:spPr/>
        <p:txBody>
          <a:bodyPr/>
          <a:lstStyle/>
          <a:p>
            <a:fld id="{63E3D6C2-9694-4371-A084-2525EFB38A76}" type="slidenum">
              <a:rPr lang="pl-PL" smtClean="0"/>
              <a:pPr/>
              <a:t>10</a:t>
            </a:fld>
            <a:endParaRPr lang="pl-PL"/>
          </a:p>
        </p:txBody>
      </p:sp>
    </p:spTree>
    <p:extLst>
      <p:ext uri="{BB962C8B-B14F-4D97-AF65-F5344CB8AC3E}">
        <p14:creationId xmlns="" xmlns:p14="http://schemas.microsoft.com/office/powerpoint/2010/main" val="103448903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r>
              <a:rPr lang="pl-PL" dirty="0" smtClean="0"/>
              <a:t>Rozwiązaniem problemu jest nałożenie restrykcji na wiadomości szyfrowane za pomocą jednego klucza. Można przyjąć zasadę, że szyfrujący nigdy nie będzie szyfrował tej samej wiadomości dwukrotnie z zastosowaniem tego samego klucza,</a:t>
            </a:r>
            <a:r>
              <a:rPr lang="pl-PL" baseline="0" dirty="0" smtClean="0"/>
              <a:t> lub inaczej nigdy para (k, m) nie występuje dwa razy. W jednym procesie szyfrowania musi się zmienić klucz lub wiadomość. </a:t>
            </a:r>
          </a:p>
          <a:p>
            <a:r>
              <a:rPr lang="pl-PL" baseline="0" dirty="0" smtClean="0"/>
              <a:t>Okazuje się, że takie przypadki zachodzą w realnych rozwiązaniach. Przykładowo, baza danych przechowuje wiadomości losowe z dużej przestrzeni. Jakie wiadomości? Po prostu klucze szyfrowania. Czyli jednym kluczem bazy danych szyfrujemy zbiór kluczy szyfrujących, które z bardzo dużym prawdopodobieństwem są różne. Inny przypadek, to struktury danych z gwarancją, że każda jest inna. Tutaj wracając do baz danych można sobie przypomnieć, że indeks może korespondować z unikatowym identyfikatorem użytkownika. Stąd typowa relacyjna baza danych, gdzie każdy wiersz jest unikatowy spełnia kryterium różnych wartości wiadomości. </a:t>
            </a:r>
          </a:p>
          <a:p>
            <a:r>
              <a:rPr lang="pl-PL" baseline="0" dirty="0" smtClean="0"/>
              <a:t>Można zdefiniować pojęcie bezpieczeństwa na atak z wybranym tekstem jawnym dla szyfrowania deterministycznego. I warunkiem spełnienia bezpieczeństwa jest nieszyfrowanie dwukrotnie za pomocą tego samego klucza tej samej wiadomości. </a:t>
            </a:r>
            <a:endParaRPr lang="pl-PL" dirty="0"/>
          </a:p>
        </p:txBody>
      </p:sp>
      <p:sp>
        <p:nvSpPr>
          <p:cNvPr id="4" name="Symbol zastępczy numeru slajdu 3"/>
          <p:cNvSpPr>
            <a:spLocks noGrp="1"/>
          </p:cNvSpPr>
          <p:nvPr>
            <p:ph type="sldNum" sz="quarter" idx="10"/>
          </p:nvPr>
        </p:nvSpPr>
        <p:spPr/>
        <p:txBody>
          <a:bodyPr/>
          <a:lstStyle/>
          <a:p>
            <a:fld id="{63E3D6C2-9694-4371-A084-2525EFB38A76}" type="slidenum">
              <a:rPr lang="pl-PL" smtClean="0"/>
              <a:pPr/>
              <a:t>11</a:t>
            </a:fld>
            <a:endParaRPr lang="pl-PL"/>
          </a:p>
        </p:txBody>
      </p:sp>
    </p:spTree>
    <p:extLst>
      <p:ext uri="{BB962C8B-B14F-4D97-AF65-F5344CB8AC3E}">
        <p14:creationId xmlns="" xmlns:p14="http://schemas.microsoft.com/office/powerpoint/2010/main" val="203291634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endParaRPr lang="pl-PL"/>
          </a:p>
        </p:txBody>
      </p:sp>
      <p:sp>
        <p:nvSpPr>
          <p:cNvPr id="4" name="Symbol zastępczy numeru slajdu 3"/>
          <p:cNvSpPr>
            <a:spLocks noGrp="1"/>
          </p:cNvSpPr>
          <p:nvPr>
            <p:ph type="sldNum" sz="quarter" idx="10"/>
          </p:nvPr>
        </p:nvSpPr>
        <p:spPr/>
        <p:txBody>
          <a:bodyPr/>
          <a:lstStyle/>
          <a:p>
            <a:fld id="{63E3D6C2-9694-4371-A084-2525EFB38A76}" type="slidenum">
              <a:rPr lang="pl-PL" smtClean="0"/>
              <a:pPr/>
              <a:t>12</a:t>
            </a:fld>
            <a:endParaRPr lang="pl-PL"/>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r>
              <a:rPr lang="pl-PL" dirty="0" smtClean="0"/>
              <a:t>Przypominając wcześniejsze rozważania, szyfrowanie deterministyczne przydaje się do szyfrowania indeksów</a:t>
            </a:r>
            <a:r>
              <a:rPr lang="pl-PL" baseline="0" dirty="0" smtClean="0"/>
              <a:t> w bazach danych, ponieważ można ponownie wyliczyć szyfrogram indeksu i pobrać dany rekord z bazy danych, bez rozszyfrowywania go. Warunkiem bezpieczeństwa jest niedopuszczenie, żeby ta sama wiadomość była dwukrotnie szyfrowana z zastosowaniem tego samego klucza.</a:t>
            </a:r>
          </a:p>
          <a:p>
            <a:r>
              <a:rPr lang="pl-PL" baseline="0" dirty="0" smtClean="0"/>
              <a:t>Dalej poznamy kilka konstrukcji, które zapewniają bezpieczeństwo na atak z wybranym tekstem jawnym dla szyfrowania deterministycznego.</a:t>
            </a:r>
            <a:endParaRPr lang="pl-PL" dirty="0"/>
          </a:p>
        </p:txBody>
      </p:sp>
      <p:sp>
        <p:nvSpPr>
          <p:cNvPr id="4" name="Symbol zastępczy numeru slajdu 3"/>
          <p:cNvSpPr>
            <a:spLocks noGrp="1"/>
          </p:cNvSpPr>
          <p:nvPr>
            <p:ph type="sldNum" sz="quarter" idx="10"/>
          </p:nvPr>
        </p:nvSpPr>
        <p:spPr/>
        <p:txBody>
          <a:bodyPr/>
          <a:lstStyle/>
          <a:p>
            <a:fld id="{63E3D6C2-9694-4371-A084-2525EFB38A76}" type="slidenum">
              <a:rPr lang="pl-PL" smtClean="0"/>
              <a:pPr/>
              <a:t>13</a:t>
            </a:fld>
            <a:endParaRPr lang="pl-PL"/>
          </a:p>
        </p:txBody>
      </p:sp>
    </p:spTree>
    <p:extLst>
      <p:ext uri="{BB962C8B-B14F-4D97-AF65-F5344CB8AC3E}">
        <p14:creationId xmlns="" xmlns:p14="http://schemas.microsoft.com/office/powerpoint/2010/main" val="197038254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r>
              <a:rPr lang="pl-PL" dirty="0" smtClean="0"/>
              <a:t>Pierwsza konstrukcja wygląda następująco. Załóżmy, że dysponujemy systemem szyfrowania bezpiecznym</a:t>
            </a:r>
            <a:r>
              <a:rPr lang="pl-PL" baseline="0" dirty="0" smtClean="0"/>
              <a:t> ze wzglądu na CPA. Taka konstrukcja przyjmuje klucz k, wiadomość m, oraz „losowość” r (we wszystkich algorytmach bezpiecznych na CPA wprowadzaliśmy mechanizm losowości, który zapewniał właśnie odporność na CPA). W systemie mamy również bezpieczną PRF, która przekształca parę (k, m) w wartość losową należącą do przestrzeni R. Małe r należy do przestrzeni R. </a:t>
            </a:r>
          </a:p>
          <a:p>
            <a:r>
              <a:rPr lang="pl-PL" baseline="0" dirty="0" smtClean="0"/>
              <a:t>Algorytm SVI działa następująco. Dysponujemy dwoma kluczami k1 i k2. Na początku stosujemy funkcję F i wiadomość m z kluczem k1 do wytworzenia „losowości” w postaci ciągu r. Potem używamy otrzymaną wartość r do zaszyfrowania wiadomości m z kluczem k2. Schemat „wypracowuje” losowość na podstawie klucza k1 i wiadomości m, a następnie wprowadza tę losowość do algorytmu szyfrowania wiadomości m z kluczem k2.</a:t>
            </a:r>
          </a:p>
          <a:p>
            <a:r>
              <a:rPr lang="pl-PL" baseline="0" dirty="0" smtClean="0"/>
              <a:t>Podana konstrukcja jest deterministyczna, ponieważ dla danych m i k1 r jest zawsze takie same, ale równocześnie bezpieczna na atak z wybranym tekstem jawnym (pod warunkiem, że wiadomość będzie szyfrowana danym kluczem tylko raz).</a:t>
            </a:r>
          </a:p>
          <a:p>
            <a:r>
              <a:rPr lang="pl-PL" baseline="0" dirty="0" smtClean="0"/>
              <a:t>Warto zwrócić uwagę, że ta konstrukcja dobrze nadaje się do szyfrowania dłuższych niż jeden blok AES wiadomości. Do szyfrowania wiadomości krótszych stosuje się inną konstrukcję.</a:t>
            </a:r>
            <a:endParaRPr lang="pl-PL" dirty="0"/>
          </a:p>
        </p:txBody>
      </p:sp>
      <p:sp>
        <p:nvSpPr>
          <p:cNvPr id="4" name="Symbol zastępczy numeru slajdu 3"/>
          <p:cNvSpPr>
            <a:spLocks noGrp="1"/>
          </p:cNvSpPr>
          <p:nvPr>
            <p:ph type="sldNum" sz="quarter" idx="10"/>
          </p:nvPr>
        </p:nvSpPr>
        <p:spPr/>
        <p:txBody>
          <a:bodyPr/>
          <a:lstStyle/>
          <a:p>
            <a:fld id="{63E3D6C2-9694-4371-A084-2525EFB38A76}" type="slidenum">
              <a:rPr lang="pl-PL" smtClean="0"/>
              <a:pPr/>
              <a:t>14</a:t>
            </a:fld>
            <a:endParaRPr lang="pl-PL"/>
          </a:p>
        </p:txBody>
      </p:sp>
    </p:spTree>
    <p:extLst>
      <p:ext uri="{BB962C8B-B14F-4D97-AF65-F5344CB8AC3E}">
        <p14:creationId xmlns="" xmlns:p14="http://schemas.microsoft.com/office/powerpoint/2010/main" val="49144177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r>
              <a:rPr lang="pl-PL" dirty="0" smtClean="0"/>
              <a:t>Ciekawą właściwością</a:t>
            </a:r>
            <a:r>
              <a:rPr lang="pl-PL" baseline="0" dirty="0" smtClean="0"/>
              <a:t> zastosowania SIV jest otrzymanie szyfrowania z uwierzytelnieniem „za darmo”. Nie musimy wtedy dodawać obliczania MAC do zapewnienia integralności. Naszym celem jest opracowanie deterministyczne szyfrowanie z uwierzytelnianiem. </a:t>
            </a:r>
          </a:p>
          <a:p>
            <a:r>
              <a:rPr lang="pl-PL" baseline="0" dirty="0" smtClean="0"/>
              <a:t>Wystarczy rozważyć schemat szyfrowania SIV-CTR, czyli bazujący na syntetycznym generowaniu IV tryb licznikowy. Podobnie jak w ogólnym przypadku na podstawie wiadomości i k1, z zastosowaniem funkcji F następuje utworzenie IV. Potem to IV jest zastosowane do zaszyfrowania wiadomości z zastosowaniem trybu licznikowego. </a:t>
            </a:r>
            <a:endParaRPr lang="pl-PL" dirty="0"/>
          </a:p>
        </p:txBody>
      </p:sp>
      <p:sp>
        <p:nvSpPr>
          <p:cNvPr id="4" name="Symbol zastępczy numeru slajdu 3"/>
          <p:cNvSpPr>
            <a:spLocks noGrp="1"/>
          </p:cNvSpPr>
          <p:nvPr>
            <p:ph type="sldNum" sz="quarter" idx="10"/>
          </p:nvPr>
        </p:nvSpPr>
        <p:spPr/>
        <p:txBody>
          <a:bodyPr/>
          <a:lstStyle/>
          <a:p>
            <a:fld id="{63E3D6C2-9694-4371-A084-2525EFB38A76}" type="slidenum">
              <a:rPr lang="pl-PL" smtClean="0"/>
              <a:pPr/>
              <a:t>15</a:t>
            </a:fld>
            <a:endParaRPr lang="pl-PL"/>
          </a:p>
        </p:txBody>
      </p:sp>
    </p:spTree>
    <p:extLst>
      <p:ext uri="{BB962C8B-B14F-4D97-AF65-F5344CB8AC3E}">
        <p14:creationId xmlns="" xmlns:p14="http://schemas.microsoft.com/office/powerpoint/2010/main" val="392583483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r>
              <a:rPr lang="pl-PL" dirty="0" smtClean="0"/>
              <a:t>Rozważmy, jak może</a:t>
            </a:r>
            <a:r>
              <a:rPr lang="pl-PL" baseline="0" dirty="0" smtClean="0"/>
              <a:t> być przeprowadzone odszyfrowywanie. Szyfrogram składa się z IV i zaszyfrowanych danych. Algorytm deszyfrujący zwraca kandydata na wiadomość. Dla wiadomości możemy jeszcze raz przeliczyć funkcję F. Jeśli zwróci ona IV, to wiadomość zachowała integralność, jeśli nie, to zwracamy sygnał niepowodzenia odszyfrowywania.</a:t>
            </a:r>
          </a:p>
          <a:p>
            <a:r>
              <a:rPr lang="pl-PL" baseline="0" dirty="0" smtClean="0"/>
              <a:t>Udowodniono, że taka konstrukcja spełnia wymagania szyfrowania deterministycznego z uwierzytelnieniem.</a:t>
            </a:r>
          </a:p>
        </p:txBody>
      </p:sp>
      <p:sp>
        <p:nvSpPr>
          <p:cNvPr id="4" name="Symbol zastępczy numeru slajdu 3"/>
          <p:cNvSpPr>
            <a:spLocks noGrp="1"/>
          </p:cNvSpPr>
          <p:nvPr>
            <p:ph type="sldNum" sz="quarter" idx="10"/>
          </p:nvPr>
        </p:nvSpPr>
        <p:spPr/>
        <p:txBody>
          <a:bodyPr/>
          <a:lstStyle/>
          <a:p>
            <a:fld id="{63E3D6C2-9694-4371-A084-2525EFB38A76}" type="slidenum">
              <a:rPr lang="pl-PL" smtClean="0"/>
              <a:pPr/>
              <a:t>16</a:t>
            </a:fld>
            <a:endParaRPr lang="pl-PL"/>
          </a:p>
        </p:txBody>
      </p:sp>
    </p:spTree>
    <p:extLst>
      <p:ext uri="{BB962C8B-B14F-4D97-AF65-F5344CB8AC3E}">
        <p14:creationId xmlns="" xmlns:p14="http://schemas.microsoft.com/office/powerpoint/2010/main" val="69483643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r>
              <a:rPr lang="pl-PL" dirty="0" smtClean="0"/>
              <a:t>Poprzednie rozwiązanie</a:t>
            </a:r>
            <a:r>
              <a:rPr lang="pl-PL" baseline="0" dirty="0" smtClean="0"/>
              <a:t> jest dobre dla długich wiadomości. To, które będzie teraz omawiane nadaje się do wiadomości krótkich (np. do rozmiaru jednego bloku danych blokowego algorytmu szyfrującego). W tym rozwiązaniu stosujemy tylko PRP w bezpośredni sposób. Udowodniono twierdzenie, że zastosowanej bezpośrednio PRP do bloku danych jest bezpieczne ze względu na atak CPA w problemie szyfrowania deterministycznego.</a:t>
            </a:r>
          </a:p>
          <a:p>
            <a:r>
              <a:rPr lang="pl-PL" baseline="0" dirty="0" smtClean="0"/>
              <a:t>Ponieważ AES ma właściwość PRP, możemy przeprowadzić deterministyczne szyfrowanie 16 bajtów z tym algorytmem. Na razie nie zapewniamy integralności szyfrogramu, ale powiemy o tym za chwilę. Co, jeśli wiadomości są dłuższe? Pamiętamy, że budowaliśmy konstrukcje szyfrujące, które umożliwiały bezpieczne szyfrowanie dłuższych bloków danych, jeśli dysponowaliśmy bezpiecznymi metodami szyfrowania małych bloków danych. Spróbujmy więc opracować taką metodę dla szyfrowania deterministycznego…</a:t>
            </a:r>
            <a:endParaRPr lang="pl-PL" dirty="0"/>
          </a:p>
        </p:txBody>
      </p:sp>
      <p:sp>
        <p:nvSpPr>
          <p:cNvPr id="4" name="Symbol zastępczy numeru slajdu 3"/>
          <p:cNvSpPr>
            <a:spLocks noGrp="1"/>
          </p:cNvSpPr>
          <p:nvPr>
            <p:ph type="sldNum" sz="quarter" idx="10"/>
          </p:nvPr>
        </p:nvSpPr>
        <p:spPr/>
        <p:txBody>
          <a:bodyPr/>
          <a:lstStyle/>
          <a:p>
            <a:fld id="{63E3D6C2-9694-4371-A084-2525EFB38A76}" type="slidenum">
              <a:rPr lang="pl-PL" smtClean="0"/>
              <a:pPr/>
              <a:t>17</a:t>
            </a:fld>
            <a:endParaRPr lang="pl-PL"/>
          </a:p>
        </p:txBody>
      </p:sp>
    </p:spTree>
    <p:extLst>
      <p:ext uri="{BB962C8B-B14F-4D97-AF65-F5344CB8AC3E}">
        <p14:creationId xmlns="" xmlns:p14="http://schemas.microsoft.com/office/powerpoint/2010/main" val="155472357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fontScale="92500" lnSpcReduction="20000"/>
          </a:bodyPr>
          <a:lstStyle/>
          <a:p>
            <a:r>
              <a:rPr lang="pl-PL" dirty="0" smtClean="0"/>
              <a:t>Zakładamy, że mamy bezpieczny mechanizm PRP dla małych bloków danych. Konstruujemy</a:t>
            </a:r>
            <a:r>
              <a:rPr lang="pl-PL" baseline="0" dirty="0" smtClean="0"/>
              <a:t> mechanizm losowej permutacji dla bloków znacznie dłuższych niż bazowy. EME używa 2 kluczy K i L. Długa wiadomość jest dzielona na bloki. Dla każdego bloku z zastosowaniem pewnej funkcji P, której argumentami są klucz i licznik, oblicza się „pad”. Każdy blok ma inny pad. Następnie wykonuje się operację </a:t>
            </a:r>
            <a:r>
              <a:rPr lang="pl-PL" baseline="0" dirty="0" err="1" smtClean="0"/>
              <a:t>xor</a:t>
            </a:r>
            <a:r>
              <a:rPr lang="pl-PL" baseline="0" dirty="0" smtClean="0"/>
              <a:t> na blokach wiadomości z wartością wygenerowaną z wyjścia funkcji P. Tak przekształcone bloki danych są podawane na algorytm szyfrujący E z kluczem K (algorytm ma własność bezpiecznego PRP). Nazwijmy wyjścia z bloków szyfrujących PPP0, PPP1, PPP2 itd. Kolejną operacją jest wykonanie </a:t>
            </a:r>
            <a:r>
              <a:rPr lang="pl-PL" baseline="0" dirty="0" err="1" smtClean="0"/>
              <a:t>xor</a:t>
            </a:r>
            <a:r>
              <a:rPr lang="pl-PL" baseline="0" dirty="0" smtClean="0"/>
              <a:t> na wszystkich blokach </a:t>
            </a:r>
            <a:r>
              <a:rPr lang="pl-PL" baseline="0" dirty="0" err="1" smtClean="0"/>
              <a:t>PPPi</a:t>
            </a:r>
            <a:r>
              <a:rPr lang="pl-PL" baseline="0" dirty="0" smtClean="0"/>
              <a:t> i podane tej wartości na kolejny blok szyfrowania E. </a:t>
            </a:r>
            <a:r>
              <a:rPr lang="pl-PL" baseline="0" dirty="0" err="1" smtClean="0"/>
              <a:t>Xor</a:t>
            </a:r>
            <a:r>
              <a:rPr lang="pl-PL" baseline="0" dirty="0" smtClean="0"/>
              <a:t> wszystkich wartości </a:t>
            </a:r>
            <a:r>
              <a:rPr lang="pl-PL" baseline="0" dirty="0" err="1" smtClean="0"/>
              <a:t>PPPi</a:t>
            </a:r>
            <a:r>
              <a:rPr lang="pl-PL" baseline="0" dirty="0" smtClean="0"/>
              <a:t> nazywany jest MP, natomiast zaszyfrowane MP nazywane jest MC. Wykonując MP </a:t>
            </a:r>
            <a:r>
              <a:rPr lang="pl-PL" baseline="0" dirty="0" err="1" smtClean="0"/>
              <a:t>xor</a:t>
            </a:r>
            <a:r>
              <a:rPr lang="pl-PL" baseline="0" dirty="0" smtClean="0"/>
              <a:t> MC otrzymujemy klucz M. Wykorzystujemy go do wygenerowania następnej serii padów. Następnie wykonuje się </a:t>
            </a:r>
            <a:r>
              <a:rPr lang="pl-PL" baseline="0" dirty="0" err="1" smtClean="0"/>
              <a:t>xor</a:t>
            </a:r>
            <a:r>
              <a:rPr lang="pl-PL" baseline="0" dirty="0" smtClean="0"/>
              <a:t> pomiędzy wartościami </a:t>
            </a:r>
            <a:r>
              <a:rPr lang="pl-PL" baseline="0" dirty="0" err="1" smtClean="0"/>
              <a:t>PPPi</a:t>
            </a:r>
            <a:r>
              <a:rPr lang="pl-PL" baseline="0" dirty="0" smtClean="0"/>
              <a:t> (bez PPP0) i obliczonymi padami. Daje to serię wartości CCC1, CCC2 itd. Te wszystkich tych wartościach wykonuje się </a:t>
            </a:r>
            <a:r>
              <a:rPr lang="pl-PL" baseline="0" dirty="0" err="1" smtClean="0"/>
              <a:t>xor</a:t>
            </a:r>
            <a:r>
              <a:rPr lang="pl-PL" baseline="0" dirty="0" smtClean="0"/>
              <a:t>. Otrzymaną wartość dodaje się </a:t>
            </a:r>
            <a:r>
              <a:rPr lang="pl-PL" baseline="0" dirty="0" err="1" smtClean="0"/>
              <a:t>xoe</a:t>
            </a:r>
            <a:r>
              <a:rPr lang="pl-PL" baseline="0" dirty="0" smtClean="0"/>
              <a:t> do MC i w taki sposób powstaje CCC0. Wszystkie wartości </a:t>
            </a:r>
            <a:r>
              <a:rPr lang="pl-PL" baseline="0" dirty="0" err="1" smtClean="0"/>
              <a:t>CCCi</a:t>
            </a:r>
            <a:r>
              <a:rPr lang="pl-PL" baseline="0" dirty="0" smtClean="0"/>
              <a:t> szyfruje się z zastosowaniem algorytmu E. Kolejny raz oblicza się wartość </a:t>
            </a:r>
            <a:r>
              <a:rPr lang="pl-PL" baseline="0" dirty="0" err="1" smtClean="0"/>
              <a:t>paddingu</a:t>
            </a:r>
            <a:r>
              <a:rPr lang="pl-PL" baseline="0" dirty="0" smtClean="0"/>
              <a:t> dla każdego bloku danych z zastosowaniem funkcji P z kluczem L i licznikiem. Obliczony </a:t>
            </a:r>
            <a:r>
              <a:rPr lang="pl-PL" baseline="0" dirty="0" err="1" smtClean="0"/>
              <a:t>padding</a:t>
            </a:r>
            <a:r>
              <a:rPr lang="pl-PL" baseline="0" dirty="0" smtClean="0"/>
              <a:t> dodaje się </a:t>
            </a:r>
            <a:r>
              <a:rPr lang="pl-PL" baseline="0" dirty="0" err="1" smtClean="0"/>
              <a:t>xor</a:t>
            </a:r>
            <a:r>
              <a:rPr lang="pl-PL" baseline="0" dirty="0" smtClean="0"/>
              <a:t> z wyjściami bloków szyfrujących ostatecznie otrzymując bezpieczną pseudolosową permutację długiego ciągu danych, czyli rozszerzenie drugiej konstrukcji szyfrowania deterministycznego na dłuższe ciągi danych do zaszyfrowania. </a:t>
            </a:r>
          </a:p>
          <a:p>
            <a:r>
              <a:rPr lang="pl-PL" baseline="0" dirty="0" smtClean="0"/>
              <a:t>Jest udowodnione twierdzenie, że jeśli (E, D) jest bezpieczną PRP, to pokazana konstrukcja jest również bezpieczną PRP, pod warunkiem , że długość przetwarzanych danych (N) jest znacznie większa od pojedynczego bloku generującego „małe” PRP (np. pojedynczego bloku szyfrowania AES).</a:t>
            </a:r>
          </a:p>
          <a:p>
            <a:r>
              <a:rPr lang="pl-PL" baseline="0" dirty="0" smtClean="0"/>
              <a:t>Ważną własnością podanego rozwiązania jest to, że można je łatwo zrównoleglić. Widać w procesie obliczeniowym dwie fazy, kiedy obliczenia mogą być prowadzone współbieżnie, oraz jedną (środkową) fazę, kiedy trzeba przeprowadzić obliczenia sekwencyjnie. </a:t>
            </a:r>
          </a:p>
          <a:p>
            <a:r>
              <a:rPr lang="pl-PL" baseline="0" dirty="0" smtClean="0"/>
              <a:t>Jeśli chodzi o wydajność podanej metody, to trzeba wiedzieć, że funkcje P są proste i szybkie, tak, że często pomija się ich wpływ na czas obliczeń. Natomiast trzeba zauważyć, że dla każdego bloku danych dwukrotnie oblicza się algorytm E. W konsekwencji pokazana metoda, w porównaniu z prawidłowo oprogramowaną SIV będzie dwa razy wolniejsza. </a:t>
            </a:r>
          </a:p>
          <a:p>
            <a:r>
              <a:rPr lang="pl-PL" baseline="0" dirty="0" smtClean="0"/>
              <a:t>Podsumowując, można przyjąć, że PRP są dobrymi metodami szyfrowania deterministycznego dla krótkich porcji danych, podczas gdy SIV dobrze nadaje się do szyfrowania danych o większej długości.</a:t>
            </a:r>
            <a:endParaRPr lang="pl-PL" dirty="0"/>
          </a:p>
        </p:txBody>
      </p:sp>
      <p:sp>
        <p:nvSpPr>
          <p:cNvPr id="4" name="Symbol zastępczy numeru slajdu 3"/>
          <p:cNvSpPr>
            <a:spLocks noGrp="1"/>
          </p:cNvSpPr>
          <p:nvPr>
            <p:ph type="sldNum" sz="quarter" idx="10"/>
          </p:nvPr>
        </p:nvSpPr>
        <p:spPr/>
        <p:txBody>
          <a:bodyPr/>
          <a:lstStyle/>
          <a:p>
            <a:fld id="{63E3D6C2-9694-4371-A084-2525EFB38A76}" type="slidenum">
              <a:rPr lang="pl-PL" smtClean="0"/>
              <a:pPr/>
              <a:t>18</a:t>
            </a:fld>
            <a:endParaRPr lang="pl-PL"/>
          </a:p>
        </p:txBody>
      </p:sp>
    </p:spTree>
    <p:extLst>
      <p:ext uri="{BB962C8B-B14F-4D97-AF65-F5344CB8AC3E}">
        <p14:creationId xmlns="" xmlns:p14="http://schemas.microsoft.com/office/powerpoint/2010/main" val="159624549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r>
              <a:rPr lang="pl-PL" dirty="0" smtClean="0"/>
              <a:t>Jak dodać do szyfrowania deterministycznego opartego na PRP mechanizm zapewniający integralność? Rozwiązanie okazuje się proste. Wystarczy dodać na koniec wiadomości serie</a:t>
            </a:r>
            <a:r>
              <a:rPr lang="pl-PL" baseline="0" dirty="0" smtClean="0"/>
              <a:t> zer. Zaś po odszyfrowywaniu należy sprawdzić, czy ponownie ta seria zer z wiadomości odszyfrowanej się znalazła. Seria powinna być odpowiednio długa, na slajdzie zaproponowane jest 80. Okazuje się, że o bezpieczeństwie tego rozwiązania decyduje właśnie długość tego bloku z zerami. Twierdzenie o bezpieczeństwie mówi, że jeśli wartość 1/2</a:t>
            </a:r>
            <a:r>
              <a:rPr lang="pl-PL" baseline="30000" dirty="0" smtClean="0"/>
              <a:t>n</a:t>
            </a:r>
            <a:r>
              <a:rPr lang="pl-PL" baseline="0" dirty="0" smtClean="0"/>
              <a:t>, gdzie n to jest liczba zer dołączonych do wiadomości jest pomijalnie mała, to tak skonstruowany system szyfrowania deterministycznego spełnia warunki bezpiecznego szyfrowania z </a:t>
            </a:r>
            <a:r>
              <a:rPr lang="pl-PL" baseline="0" dirty="0" err="1" smtClean="0"/>
              <a:t>uwierzytelniniem</a:t>
            </a:r>
            <a:r>
              <a:rPr lang="pl-PL" baseline="0" dirty="0" smtClean="0"/>
              <a:t>.</a:t>
            </a:r>
            <a:endParaRPr lang="pl-PL" baseline="30000" dirty="0"/>
          </a:p>
        </p:txBody>
      </p:sp>
      <p:sp>
        <p:nvSpPr>
          <p:cNvPr id="4" name="Symbol zastępczy numeru slajdu 3"/>
          <p:cNvSpPr>
            <a:spLocks noGrp="1"/>
          </p:cNvSpPr>
          <p:nvPr>
            <p:ph type="sldNum" sz="quarter" idx="10"/>
          </p:nvPr>
        </p:nvSpPr>
        <p:spPr/>
        <p:txBody>
          <a:bodyPr/>
          <a:lstStyle/>
          <a:p>
            <a:fld id="{63E3D6C2-9694-4371-A084-2525EFB38A76}" type="slidenum">
              <a:rPr lang="pl-PL" smtClean="0"/>
              <a:pPr/>
              <a:t>19</a:t>
            </a:fld>
            <a:endParaRPr lang="pl-PL"/>
          </a:p>
        </p:txBody>
      </p:sp>
    </p:spTree>
    <p:extLst>
      <p:ext uri="{BB962C8B-B14F-4D97-AF65-F5344CB8AC3E}">
        <p14:creationId xmlns="" xmlns:p14="http://schemas.microsoft.com/office/powerpoint/2010/main" val="102643841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r>
              <a:rPr lang="pl-PL" dirty="0" smtClean="0"/>
              <a:t>Jednym z zagadnień, które jeszcze nie było omówione, jest sposób otrzymywania wielu kluczy na podstawie pewnego klucza</a:t>
            </a:r>
            <a:r>
              <a:rPr lang="pl-PL" baseline="0" dirty="0" smtClean="0"/>
              <a:t> źródłowego. Klucz źródłowy może być wygenerowany lokalnie z zastosowaniem sprzętowych generatorów liczb losowych, lub otrzymany z zewnątrz z zastosowaniem protokołu wymiany kluczy. Metody wymiany kluczy zostaną omówione później. Potrzeba generacji takich kluczy jest naturalna. Np. w protokole TLS potrzebujemy pary kluczy, każdego do szyfrowania transmisji w jedną stronę. A tak w zasadzie, to czterech kluczy, ponieważ potrzebujemy osobnych kluczy do szyfrowania i obliczania MAC. Podobnie, w schemacie szyfrowania CBC z wartością </a:t>
            </a:r>
            <a:r>
              <a:rPr lang="pl-PL" baseline="0" dirty="0" err="1" smtClean="0"/>
              <a:t>nonce</a:t>
            </a:r>
            <a:r>
              <a:rPr lang="pl-PL" baseline="0" dirty="0" smtClean="0"/>
              <a:t>, do przeprowadzenia prawidłowego szyfrowania potrzebujemy dwóch kluczy. </a:t>
            </a:r>
          </a:p>
          <a:p>
            <a:r>
              <a:rPr lang="pl-PL" baseline="0" dirty="0" smtClean="0"/>
              <a:t>W kryptografii opracowano więc osobny mechanizm nazywany „funkcją otrzymywania kluczy” (ang. </a:t>
            </a:r>
            <a:r>
              <a:rPr lang="pl-PL" baseline="0" dirty="0" err="1" smtClean="0"/>
              <a:t>Key</a:t>
            </a:r>
            <a:r>
              <a:rPr lang="pl-PL" baseline="0" dirty="0" smtClean="0"/>
              <a:t> </a:t>
            </a:r>
            <a:r>
              <a:rPr lang="pl-PL" baseline="0" dirty="0" err="1" smtClean="0"/>
              <a:t>Derivation</a:t>
            </a:r>
            <a:r>
              <a:rPr lang="pl-PL" baseline="0" dirty="0" smtClean="0"/>
              <a:t> </a:t>
            </a:r>
            <a:r>
              <a:rPr lang="pl-PL" baseline="0" dirty="0" err="1" smtClean="0"/>
              <a:t>Function</a:t>
            </a:r>
            <a:r>
              <a:rPr lang="pl-PL" baseline="0" dirty="0" smtClean="0"/>
              <a:t> – KDF).</a:t>
            </a:r>
            <a:endParaRPr lang="pl-PL" dirty="0"/>
          </a:p>
        </p:txBody>
      </p:sp>
      <p:sp>
        <p:nvSpPr>
          <p:cNvPr id="4" name="Symbol zastępczy numeru slajdu 3"/>
          <p:cNvSpPr>
            <a:spLocks noGrp="1"/>
          </p:cNvSpPr>
          <p:nvPr>
            <p:ph type="sldNum" sz="quarter" idx="10"/>
          </p:nvPr>
        </p:nvSpPr>
        <p:spPr/>
        <p:txBody>
          <a:bodyPr/>
          <a:lstStyle/>
          <a:p>
            <a:fld id="{63E3D6C2-9694-4371-A084-2525EFB38A76}" type="slidenum">
              <a:rPr lang="pl-PL" smtClean="0"/>
              <a:pPr/>
              <a:t>2</a:t>
            </a:fld>
            <a:endParaRPr lang="pl-PL"/>
          </a:p>
        </p:txBody>
      </p:sp>
    </p:spTree>
    <p:extLst>
      <p:ext uri="{BB962C8B-B14F-4D97-AF65-F5344CB8AC3E}">
        <p14:creationId xmlns="" xmlns:p14="http://schemas.microsoft.com/office/powerpoint/2010/main" val="5630532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r>
              <a:rPr lang="pl-PL" dirty="0" smtClean="0"/>
              <a:t>Gdyby się zastanowić nad</a:t>
            </a:r>
            <a:r>
              <a:rPr lang="pl-PL" baseline="0" dirty="0" smtClean="0"/>
              <a:t> zagadnieniem szyfrowania dysków na poziomie sektorów, to okazuje się, że napotykamy problem polegający na tym, że nie dysponujemy żadnym dodatkowym miejscem w sektorze do zapamiętania szyfrogramu. Musimy znaleźć taką metodę szyfrowania, w której długość szyfrogramu może być co najwyżej długości wiadomości. Technicznie rzecz biorąc możemy ustalić, że przestrzeń szyfrogramów jest równa przestrzeni wiadomości.</a:t>
            </a:r>
          </a:p>
          <a:p>
            <a:r>
              <a:rPr lang="pl-PL" baseline="0" dirty="0" smtClean="0"/>
              <a:t>W takim wypadku jesteśmy „skazani” na szyfrowanie deterministyczne, bo nie możemy zawrzeć w szyfrogramie żadnej dodatkowej informacji o losowości. Rozwiązanie, które musimy zaproponować nie może też zawierać możliwości sprawdzania integralności, bo znowu nie mamy „miejsca” na dodatkowe bity wiadomości zawierające MAC. Naszym celem jest więc „tylko” zapewnienie bezpieczeństwa na ataki z wybranym tekstem jawnym dla szyfrowania deterministycznego. </a:t>
            </a:r>
          </a:p>
          <a:p>
            <a:r>
              <a:rPr lang="pl-PL" baseline="0" dirty="0" smtClean="0"/>
              <a:t>Istnieje udowodnione twierdzenie mówiące, że jeśli istnieje bezpieczny szyfr deterministyczny, który przekształca wiadomość  w szyfrogram o takiej samej długości, to jest on PRP (</a:t>
            </a:r>
            <a:r>
              <a:rPr lang="pl-PL" baseline="0" dirty="0" err="1" smtClean="0"/>
              <a:t>Preudorandom</a:t>
            </a:r>
            <a:r>
              <a:rPr lang="pl-PL" baseline="0" dirty="0" smtClean="0"/>
              <a:t> </a:t>
            </a:r>
            <a:r>
              <a:rPr lang="pl-PL" baseline="0" dirty="0" err="1" smtClean="0"/>
              <a:t>Permutation</a:t>
            </a:r>
            <a:r>
              <a:rPr lang="pl-PL" baseline="0" dirty="0" smtClean="0"/>
              <a:t> – Pseudolosową permutacją). Wniosek z tego jest taki, że musimy szyfrować stosując PRP.</a:t>
            </a:r>
            <a:endParaRPr lang="pl-PL" dirty="0"/>
          </a:p>
        </p:txBody>
      </p:sp>
      <p:sp>
        <p:nvSpPr>
          <p:cNvPr id="4" name="Symbol zastępczy numeru slajdu 3"/>
          <p:cNvSpPr>
            <a:spLocks noGrp="1"/>
          </p:cNvSpPr>
          <p:nvPr>
            <p:ph type="sldNum" sz="quarter" idx="10"/>
          </p:nvPr>
        </p:nvSpPr>
        <p:spPr/>
        <p:txBody>
          <a:bodyPr/>
          <a:lstStyle/>
          <a:p>
            <a:fld id="{63E3D6C2-9694-4371-A084-2525EFB38A76}" type="slidenum">
              <a:rPr lang="pl-PL" smtClean="0"/>
              <a:pPr/>
              <a:t>20</a:t>
            </a:fld>
            <a:endParaRPr lang="pl-PL"/>
          </a:p>
        </p:txBody>
      </p:sp>
    </p:spTree>
    <p:extLst>
      <p:ext uri="{BB962C8B-B14F-4D97-AF65-F5344CB8AC3E}">
        <p14:creationId xmlns="" xmlns:p14="http://schemas.microsoft.com/office/powerpoint/2010/main" val="306427886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r>
              <a:rPr lang="pl-PL" dirty="0" smtClean="0"/>
              <a:t>Zastanówmy się więc, jak można by było zaszyfrować</a:t>
            </a:r>
            <a:r>
              <a:rPr lang="pl-PL" baseline="0" dirty="0" smtClean="0"/>
              <a:t> dysk? Podzielmy „dane do zaszyfrowania” na bloki równe sektorom dysku i każdy z nich zaszyfrujmy  zastosowaniem PRP i tego samego klucza. Powracamy tu do standardowego problemu z szyfrowaniem deterministycznym. Jeśli sektor 1 i 3 mają takie same dane, to ich szyfrogramy będą identyczne, co doprowadza to wycieku informacji, którego nie chcemy. W przypadku dysków łatwo by było wtedy zidentyfikować, które z sektorów są puste, a które nie.</a:t>
            </a:r>
          </a:p>
          <a:p>
            <a:r>
              <a:rPr lang="pl-PL" baseline="0" dirty="0" smtClean="0"/>
              <a:t>Powstaje pytanie, czy można to zaprojektować lepiej. Okazuje się, że tak…</a:t>
            </a:r>
            <a:endParaRPr lang="pl-PL" dirty="0"/>
          </a:p>
        </p:txBody>
      </p:sp>
      <p:sp>
        <p:nvSpPr>
          <p:cNvPr id="4" name="Symbol zastępczy numeru slajdu 3"/>
          <p:cNvSpPr>
            <a:spLocks noGrp="1"/>
          </p:cNvSpPr>
          <p:nvPr>
            <p:ph type="sldNum" sz="quarter" idx="10"/>
          </p:nvPr>
        </p:nvSpPr>
        <p:spPr/>
        <p:txBody>
          <a:bodyPr/>
          <a:lstStyle/>
          <a:p>
            <a:fld id="{63E3D6C2-9694-4371-A084-2525EFB38A76}" type="slidenum">
              <a:rPr lang="pl-PL" smtClean="0"/>
              <a:pPr/>
              <a:t>21</a:t>
            </a:fld>
            <a:endParaRPr lang="pl-PL"/>
          </a:p>
        </p:txBody>
      </p:sp>
    </p:spTree>
    <p:extLst>
      <p:ext uri="{BB962C8B-B14F-4D97-AF65-F5344CB8AC3E}">
        <p14:creationId xmlns="" xmlns:p14="http://schemas.microsoft.com/office/powerpoint/2010/main" val="187018580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r>
              <a:rPr lang="pl-PL" dirty="0" smtClean="0"/>
              <a:t>Pierwszym pomysłem mogłoby</a:t>
            </a:r>
            <a:r>
              <a:rPr lang="pl-PL" baseline="0" dirty="0" smtClean="0"/>
              <a:t> być szyfrowanie każdego sektora innym kluczem. Wtedy, nawet jeśli zawartość sektora 1 byłaby taka sama, jak sektora nr 3, to ich szyfrogramy byłyby różne. To powoduje uniknięcia wycieku informacji z rozwiązania na poprzednim slajdzie. W tym rozwiązaniu też istnieje pewien mankament. Jeśli użytkownik zmieni choćby jeden bit w sektorze, to zmianie ulegnie szyfrogram tego sektora, niestety, kiedy użytkownik z powrotem „przywróci” stan tego bitu, to szyfrogram tego sektora powróci do początkowego stanu. Atakujący może zauważyć taką sytuację. Żeby zapobiec wykryciu takich zdarzeń trzeba zaangażować znaczne moce obliczeniowe i zwykle, jeśli przyjmie się tą metodę, to razem ze świadomością, że taki wyciek informacji może nastąpić. Może się wydawać, że trzeba w takim układzie pamiętać wiele kluczy, ale tak nie jest. Klucze dla sektorów można wygenerować „na bieżąco”. Wystarczy posiadać jeden „bazowy” klucz k, i na jego podstawie wraz z pomocnicą zmienną t, oznaczającą numer sektora z zastosowaniem PRF (funkcji generującej wartości pseudolosowe) generować klucze dla poszczególnych sektorów. Takie generowanie kluczy jest bezpieczne, ponieważ funkcja generuje liczby pseudolosowe, a podanie na jej wejście różnych wartości numerów sektorów da zawsze liczby losowe i różne od siebie.</a:t>
            </a:r>
          </a:p>
          <a:p>
            <a:r>
              <a:rPr lang="pl-PL" dirty="0" smtClean="0"/>
              <a:t>Mamy więc bezpieczniejszą konstrukcję,</a:t>
            </a:r>
            <a:r>
              <a:rPr lang="pl-PL" baseline="0" dirty="0" smtClean="0"/>
              <a:t> która wymaga generowania tych dodatkowych kluczy i oczywiście powstaje pytanie, czy można to zaprojektować jeszcze lepiej? Okazuje się, że tak…</a:t>
            </a:r>
            <a:endParaRPr lang="pl-PL" dirty="0"/>
          </a:p>
        </p:txBody>
      </p:sp>
      <p:sp>
        <p:nvSpPr>
          <p:cNvPr id="4" name="Symbol zastępczy numeru slajdu 3"/>
          <p:cNvSpPr>
            <a:spLocks noGrp="1"/>
          </p:cNvSpPr>
          <p:nvPr>
            <p:ph type="sldNum" sz="quarter" idx="10"/>
          </p:nvPr>
        </p:nvSpPr>
        <p:spPr/>
        <p:txBody>
          <a:bodyPr/>
          <a:lstStyle/>
          <a:p>
            <a:fld id="{63E3D6C2-9694-4371-A084-2525EFB38A76}" type="slidenum">
              <a:rPr lang="pl-PL" smtClean="0"/>
              <a:pPr/>
              <a:t>22</a:t>
            </a:fld>
            <a:endParaRPr lang="pl-PL"/>
          </a:p>
        </p:txBody>
      </p:sp>
    </p:spTree>
    <p:extLst>
      <p:ext uri="{BB962C8B-B14F-4D97-AF65-F5344CB8AC3E}">
        <p14:creationId xmlns="" xmlns:p14="http://schemas.microsoft.com/office/powerpoint/2010/main" val="220177976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r>
              <a:rPr lang="pl-PL" dirty="0" smtClean="0"/>
              <a:t>Można postawić sobie nowy cel: mamy jeden klucz, ale chcemy z niego skonstruować wiele PRP.</a:t>
            </a:r>
            <a:r>
              <a:rPr lang="pl-PL" baseline="0" dirty="0" smtClean="0"/>
              <a:t> Można to uzyskać przez zaszyfrowanie klucza z zastosowaniem pseudolosowej liczby, ale istnieje bardziej efektywna metoda. Nowym elementem systemem jest „</a:t>
            </a:r>
            <a:r>
              <a:rPr lang="pl-PL" baseline="0" dirty="0" err="1" smtClean="0"/>
              <a:t>tweak</a:t>
            </a:r>
            <a:r>
              <a:rPr lang="pl-PL" baseline="0" dirty="0" smtClean="0"/>
              <a:t>” – ulepszenie i to wprowadza pojęcie </a:t>
            </a:r>
            <a:r>
              <a:rPr lang="pl-PL" baseline="0" dirty="0" err="1" smtClean="0"/>
              <a:t>dostrajalne</a:t>
            </a:r>
            <a:r>
              <a:rPr lang="pl-PL" baseline="0" dirty="0" smtClean="0"/>
              <a:t> szyfrowanie blokowe.</a:t>
            </a:r>
          </a:p>
          <a:p>
            <a:r>
              <a:rPr lang="pl-PL" baseline="0" dirty="0" smtClean="0"/>
              <a:t>W nowym trybie szyfrowania wejściem algorytmu jest zbiór kluczy, zbiór ulepszeń i zbiór wiadomości, wyjściem zaś zbiór wiadomości (szyfrogramów). Jeśli weźmiemy losowy klucz i polepszacz oraz ustalimy dany klucz dla danego polepszacza, to otrzymamy funkcję odwracalną. Czyli blokujemy wartość klucza ale zmieniamy polepszacze i otrzymujemy niezależne PRP przekształcające nam zbiór X (wiadomości) z zbiór X (szyfrogramów). </a:t>
            </a:r>
          </a:p>
          <a:p>
            <a:r>
              <a:rPr lang="pl-PL" baseline="0" dirty="0" smtClean="0"/>
              <a:t>W naszym przykładzie polepszaczem może być numer sektora. Wtedy każdy sektor otrzyma swoje własne przekształcenie PRP. </a:t>
            </a:r>
            <a:endParaRPr lang="pl-PL" dirty="0"/>
          </a:p>
        </p:txBody>
      </p:sp>
      <p:sp>
        <p:nvSpPr>
          <p:cNvPr id="4" name="Symbol zastępczy numeru slajdu 3"/>
          <p:cNvSpPr>
            <a:spLocks noGrp="1"/>
          </p:cNvSpPr>
          <p:nvPr>
            <p:ph type="sldNum" sz="quarter" idx="10"/>
          </p:nvPr>
        </p:nvSpPr>
        <p:spPr/>
        <p:txBody>
          <a:bodyPr/>
          <a:lstStyle/>
          <a:p>
            <a:fld id="{63E3D6C2-9694-4371-A084-2525EFB38A76}" type="slidenum">
              <a:rPr lang="pl-PL" smtClean="0"/>
              <a:pPr/>
              <a:t>23</a:t>
            </a:fld>
            <a:endParaRPr lang="pl-PL"/>
          </a:p>
        </p:txBody>
      </p:sp>
    </p:spTree>
    <p:extLst>
      <p:ext uri="{BB962C8B-B14F-4D97-AF65-F5344CB8AC3E}">
        <p14:creationId xmlns="" xmlns:p14="http://schemas.microsoft.com/office/powerpoint/2010/main" val="248461620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r>
              <a:rPr lang="pl-PL" dirty="0" smtClean="0"/>
              <a:t>W podstawowym rozwiązaniu szyfrowania z dostrajaniem</a:t>
            </a:r>
            <a:r>
              <a:rPr lang="pl-PL" baseline="0" dirty="0" smtClean="0"/>
              <a:t> możemy założyć, że przestrzeń kluczy jest równa przestrzenie wiadomości. Czyli funkcja szyfrująca bierze wiadomość o rozmiarze X, klucz o rozmiarze X i zwraca wyjście o rozmiarze X. (np. 128bitów x 128 bitów daje 128 bitów). Można wtedy rozwiązać problem szyfrowania z ulepszeniem w taki sposób, że najpierw szyfrowane jest ulepszenie za pomocą klucza ki ten szyfrogram jest brany jako klucz szyfrowania wiadomości x. Jeśli chodzi o wydajność takiego podejścia, można zauważyć, że zaszyfrowanie pojedynczego bloku danych wymaga dwukrotnego wykonania algorytmu szyfrowania, stąd szyfrowanie n bloków wymaga 2n uruchomień algorytmu E.</a:t>
            </a:r>
            <a:endParaRPr lang="pl-PL" dirty="0"/>
          </a:p>
        </p:txBody>
      </p:sp>
      <p:sp>
        <p:nvSpPr>
          <p:cNvPr id="4" name="Symbol zastępczy numeru slajdu 3"/>
          <p:cNvSpPr>
            <a:spLocks noGrp="1"/>
          </p:cNvSpPr>
          <p:nvPr>
            <p:ph type="sldNum" sz="quarter" idx="10"/>
          </p:nvPr>
        </p:nvSpPr>
        <p:spPr/>
        <p:txBody>
          <a:bodyPr/>
          <a:lstStyle/>
          <a:p>
            <a:fld id="{63E3D6C2-9694-4371-A084-2525EFB38A76}" type="slidenum">
              <a:rPr lang="pl-PL" smtClean="0"/>
              <a:pPr/>
              <a:t>24</a:t>
            </a:fld>
            <a:endParaRPr lang="pl-PL"/>
          </a:p>
        </p:txBody>
      </p:sp>
    </p:spTree>
    <p:extLst>
      <p:ext uri="{BB962C8B-B14F-4D97-AF65-F5344CB8AC3E}">
        <p14:creationId xmlns="" xmlns:p14="http://schemas.microsoft.com/office/powerpoint/2010/main" val="683307447"/>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r>
              <a:rPr lang="pl-PL" dirty="0" smtClean="0"/>
              <a:t>Można</a:t>
            </a:r>
            <a:r>
              <a:rPr lang="pl-PL" baseline="0" dirty="0" smtClean="0"/>
              <a:t> opracować schemat szyfrowania z dostrajaniem działający szybciej. Jednym z przykładów jest schemat XTS, wywodzący się ze schematu XEX. Załóżmy , że dysponujemy „normalnym” nie dostrajanym szyfrem E, który za pomocą klucza k szyfruje pewien (niekoniecznie mający długość klucza) ciąg bitowy. Na jego podstawie definiujemy szyfr z dostrajaniem w następujący sposób. Niech klucz składa się z pary kluczy k1 i k2, zaś ulepszenie jest opisane za pomocą dwóch wartości „t” i „i”. Ulepszacz powstaje ze złożenia tych dwóch wartości. x to blok, który chcemy zaszyfrować. Szyfrowanie rozpoczyna się od zaszyfrowania z zastosowaniem k2 części ulepszacza „t”. Wynik tego szyfrowania nazywamy N. Szyfrowanie rozpoczynamy od wykonania </a:t>
            </a:r>
            <a:r>
              <a:rPr lang="pl-PL" baseline="0" dirty="0" err="1" smtClean="0"/>
              <a:t>xor</a:t>
            </a:r>
            <a:r>
              <a:rPr lang="pl-PL" baseline="0" dirty="0" smtClean="0"/>
              <a:t> na wiadomości i wartości wyjściowej pewnej funkcji P (funkcja pad). Funkcja P bierze jako wejście wartość N oraz indeks i. Funkcja P jest bardzo szybka, tak że często pomija się czas jej wykonywania w ogólnej analizie czasowej omawianego systemu. Następnie wyjście operacji </a:t>
            </a:r>
            <a:r>
              <a:rPr lang="pl-PL" baseline="0" dirty="0" err="1" smtClean="0"/>
              <a:t>xor</a:t>
            </a:r>
            <a:r>
              <a:rPr lang="pl-PL" baseline="0" dirty="0" smtClean="0"/>
              <a:t> szyfruje się szyfrem E z kluczem k1. Z kolei otrzymane wyjście funkcji szyfrującej ponownie dodaje się </a:t>
            </a:r>
            <a:r>
              <a:rPr lang="pl-PL" baseline="0" dirty="0" err="1" smtClean="0"/>
              <a:t>xor</a:t>
            </a:r>
            <a:r>
              <a:rPr lang="pl-PL" baseline="0" dirty="0" smtClean="0"/>
              <a:t> z wywołaniem funkcji P, o takich samych parametrach jak wcześniej. W rezultacie otrzymujemy szyfrogram c. Ważną własnością pokazanego rozwiązania jest jego wydajność. W porównaniu z wcześniejszym przykładem, do zaszyfrowania n bloków danych wystarczy wykonać tylko n+1 szyfrowań z zastosowaniem algorytmu E. Wykonanie tego pierwszego szyfrowania wartości t jest kluczowe dla bezpieczeństwa tego systemu szyfrowania i nie wolno go pominąć.</a:t>
            </a:r>
            <a:endParaRPr lang="pl-PL" dirty="0"/>
          </a:p>
        </p:txBody>
      </p:sp>
      <p:sp>
        <p:nvSpPr>
          <p:cNvPr id="4" name="Symbol zastępczy numeru slajdu 3"/>
          <p:cNvSpPr>
            <a:spLocks noGrp="1"/>
          </p:cNvSpPr>
          <p:nvPr>
            <p:ph type="sldNum" sz="quarter" idx="10"/>
          </p:nvPr>
        </p:nvSpPr>
        <p:spPr/>
        <p:txBody>
          <a:bodyPr/>
          <a:lstStyle/>
          <a:p>
            <a:fld id="{63E3D6C2-9694-4371-A084-2525EFB38A76}" type="slidenum">
              <a:rPr lang="pl-PL" smtClean="0"/>
              <a:pPr/>
              <a:t>25</a:t>
            </a:fld>
            <a:endParaRPr lang="pl-PL"/>
          </a:p>
        </p:txBody>
      </p:sp>
    </p:spTree>
    <p:extLst>
      <p:ext uri="{BB962C8B-B14F-4D97-AF65-F5344CB8AC3E}">
        <p14:creationId xmlns="" xmlns:p14="http://schemas.microsoft.com/office/powerpoint/2010/main" val="51189870"/>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r>
              <a:rPr lang="pl-PL" dirty="0" smtClean="0"/>
              <a:t>Jak wygląda zastosowanie XTS w szyfrowaniu dysków?</a:t>
            </a:r>
            <a:r>
              <a:rPr lang="pl-PL" baseline="0" dirty="0" smtClean="0"/>
              <a:t> Brany jest pod uwagę numer sektora dysku. Sam sektor jest dzielony na 16 bajtowe bloki. Wtedy blok 1 jest szyfrowany z polepszaczem (t,1), blok drugi z polepszaczem (t,2) itd. Ostatecznie każdy blok otrzymuje własny PRP, a cały sektor jest kolekcją PRP poszczególnych bloków. Nie można powiedzieć, że każdy sektor ma swój PRP, ale, że każdy blok sektora. Wchodząc w szczegóły, to tak naprawdę gwarantowana jest tu odporność na atak CPC na poziome poszczególnych bloków.</a:t>
            </a:r>
          </a:p>
          <a:p>
            <a:r>
              <a:rPr lang="pl-PL" baseline="0" dirty="0" smtClean="0"/>
              <a:t>Pokazane rozwiązanie jest popularne w wielu systemach szyfrowania dysków, które zostały wymienione na slajdzie. </a:t>
            </a:r>
            <a:endParaRPr lang="pl-PL" dirty="0"/>
          </a:p>
        </p:txBody>
      </p:sp>
      <p:sp>
        <p:nvSpPr>
          <p:cNvPr id="4" name="Symbol zastępczy numeru slajdu 3"/>
          <p:cNvSpPr>
            <a:spLocks noGrp="1"/>
          </p:cNvSpPr>
          <p:nvPr>
            <p:ph type="sldNum" sz="quarter" idx="10"/>
          </p:nvPr>
        </p:nvSpPr>
        <p:spPr/>
        <p:txBody>
          <a:bodyPr/>
          <a:lstStyle/>
          <a:p>
            <a:fld id="{63E3D6C2-9694-4371-A084-2525EFB38A76}" type="slidenum">
              <a:rPr lang="pl-PL" smtClean="0"/>
              <a:pPr/>
              <a:t>26</a:t>
            </a:fld>
            <a:endParaRPr lang="pl-PL"/>
          </a:p>
        </p:txBody>
      </p:sp>
    </p:spTree>
    <p:extLst>
      <p:ext uri="{BB962C8B-B14F-4D97-AF65-F5344CB8AC3E}">
        <p14:creationId xmlns="" xmlns:p14="http://schemas.microsoft.com/office/powerpoint/2010/main" val="925174701"/>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endParaRPr lang="pl-PL"/>
          </a:p>
        </p:txBody>
      </p:sp>
      <p:sp>
        <p:nvSpPr>
          <p:cNvPr id="4" name="Symbol zastępczy numeru slajdu 3"/>
          <p:cNvSpPr>
            <a:spLocks noGrp="1"/>
          </p:cNvSpPr>
          <p:nvPr>
            <p:ph type="sldNum" sz="quarter" idx="10"/>
          </p:nvPr>
        </p:nvSpPr>
        <p:spPr/>
        <p:txBody>
          <a:bodyPr/>
          <a:lstStyle/>
          <a:p>
            <a:fld id="{63E3D6C2-9694-4371-A084-2525EFB38A76}" type="slidenum">
              <a:rPr lang="pl-PL" smtClean="0"/>
              <a:pPr/>
              <a:t>27</a:t>
            </a:fld>
            <a:endParaRPr lang="pl-PL"/>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r>
              <a:rPr lang="pl-PL" dirty="0" smtClean="0"/>
              <a:t>Kolejnym zagadnieniem</a:t>
            </a:r>
            <a:r>
              <a:rPr lang="pl-PL" baseline="0" dirty="0" smtClean="0"/>
              <a:t> powiązanym z szyfrowaniem symetrycznym jest szyfrowanie zachowujące format ukrywanych danych. Jest to kolejne zagadnienie kryptograficzne mające zastosowanie praktyczne, a mianowicie jest używane do szyfrowania numerów kart płatniczych. </a:t>
            </a:r>
          </a:p>
          <a:p>
            <a:r>
              <a:rPr lang="pl-PL" baseline="0" dirty="0" smtClean="0"/>
              <a:t>Typowa karta kredytowa ma numer składający się z 16 cyfr, podzielonych na 4 bloki po cztery liczby. Pierwsze 6 liczb to numer BIN opisujący wystawcę karty.  Przykładowo, karty wydane przez VISA zawsze zaczynają się od 4. Wszystkie karty wydane przez </a:t>
            </a:r>
            <a:r>
              <a:rPr lang="pl-PL" baseline="0" dirty="0" err="1" smtClean="0"/>
              <a:t>MasterCard</a:t>
            </a:r>
            <a:r>
              <a:rPr lang="pl-PL" baseline="0" dirty="0" smtClean="0"/>
              <a:t> zaczynają się od liczb 51 lub 55 itd. Następne dziewięć cyfr koduje numer konta powiązany z danym klientem. Ostatnia liczba to suma kontrolna z wcześniejszych 15 cyfr.  Jest więc około 20 000 numerów BIN. Jeśli chcemy zapisać numery kart kredytowych w kompaktowej formie co okazuje się potrzebujemy około 2</a:t>
            </a:r>
            <a:r>
              <a:rPr lang="pl-PL" baseline="30000" dirty="0" smtClean="0"/>
              <a:t>41</a:t>
            </a:r>
            <a:r>
              <a:rPr lang="pl-PL" baseline="0" dirty="0" smtClean="0"/>
              <a:t> wartości, co przekłada się na 42-bitów informacji do zakodowania. </a:t>
            </a:r>
          </a:p>
          <a:p>
            <a:r>
              <a:rPr lang="pl-PL" baseline="0" dirty="0" smtClean="0"/>
              <a:t>Załóżmy, że chcemy zaszyfrować numer karty kredytowej po dokonaniu transakcji w terminalu. Sposób szyfrowania musi być specyficzny. Ten numer będzie przechodził przez wiele komputerów, które go będą przetwarzały. Chcemy, żeby sam numer był ukryty, ale żeby poszczególne procesory dalej uważały dostarczone dane jako zwyczajny numer karty kredytowej. Miejscem odszyfrowania będzie nasz bank lub system VISA. Przy zastosowaniu zwyczajnego deterministycznego szyfrowania AES nie osiągamy zamierzonego celu, bo rezultatem szyfrowania są 128 bitowe bloki (16 bajtów danych) i wszystkie „procesory” przetwarzające operacje na kartach kredytowych musiałby być przeprogramowane. W naszym wypadku chcemy spowodować ew. przeprogramowanie tylko punktów końcowych: terminala i komputera w banku/systemie VISA.  Postawiony problem nazywa się szyfrowaniem z zachowaniem formatu. </a:t>
            </a:r>
          </a:p>
        </p:txBody>
      </p:sp>
      <p:sp>
        <p:nvSpPr>
          <p:cNvPr id="4" name="Symbol zastępczy numeru slajdu 3"/>
          <p:cNvSpPr>
            <a:spLocks noGrp="1"/>
          </p:cNvSpPr>
          <p:nvPr>
            <p:ph type="sldNum" sz="quarter" idx="10"/>
          </p:nvPr>
        </p:nvSpPr>
        <p:spPr/>
        <p:txBody>
          <a:bodyPr/>
          <a:lstStyle/>
          <a:p>
            <a:fld id="{63E3D6C2-9694-4371-A084-2525EFB38A76}" type="slidenum">
              <a:rPr lang="pl-PL" smtClean="0"/>
              <a:pPr/>
              <a:t>28</a:t>
            </a:fld>
            <a:endParaRPr lang="pl-PL"/>
          </a:p>
        </p:txBody>
      </p:sp>
    </p:spTree>
    <p:extLst>
      <p:ext uri="{BB962C8B-B14F-4D97-AF65-F5344CB8AC3E}">
        <p14:creationId xmlns="" xmlns:p14="http://schemas.microsoft.com/office/powerpoint/2010/main" val="534201062"/>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r>
              <a:rPr lang="pl-PL" dirty="0" smtClean="0"/>
              <a:t>Formalnie, chcemy zbudować PRP na ustalonym zbiorze wartości. Zbiór wartości dla numerów</a:t>
            </a:r>
            <a:r>
              <a:rPr lang="pl-PL" baseline="0" dirty="0" smtClean="0"/>
              <a:t> kart kredytowych nie może przekroczyć 2</a:t>
            </a:r>
            <a:r>
              <a:rPr lang="pl-PL" baseline="30000" dirty="0" smtClean="0"/>
              <a:t>42</a:t>
            </a:r>
            <a:r>
              <a:rPr lang="pl-PL" baseline="0" dirty="0" smtClean="0"/>
              <a:t> (około). Permutacja musi się mieścić w zakresie </a:t>
            </a:r>
            <a:r>
              <a:rPr kumimoji="0" lang="en-US" sz="1200" b="0" i="0" u="none" strike="noStrike" kern="1200" cap="none" spc="0" normalizeH="0" baseline="0" noProof="0" dirty="0" smtClean="0">
                <a:ln>
                  <a:noFill/>
                </a:ln>
                <a:solidFill>
                  <a:sysClr val="windowText" lastClr="000000"/>
                </a:solidFill>
                <a:effectLst/>
                <a:uLnTx/>
                <a:uFillTx/>
                <a:latin typeface="+mn-lt"/>
                <a:ea typeface="+mn-ea"/>
                <a:cs typeface="+mn-cs"/>
              </a:rPr>
              <a:t>{0,…,s-1}</a:t>
            </a:r>
            <a:r>
              <a:rPr kumimoji="0" lang="pl-PL" sz="1200" b="0" i="0" u="none" strike="noStrike" kern="1200" cap="none" spc="0" normalizeH="0" baseline="0" noProof="0" dirty="0" smtClean="0">
                <a:ln>
                  <a:noFill/>
                </a:ln>
                <a:solidFill>
                  <a:sysClr val="windowText" lastClr="000000"/>
                </a:solidFill>
                <a:effectLst/>
                <a:uLnTx/>
                <a:uFillTx/>
                <a:latin typeface="+mn-lt"/>
                <a:ea typeface="+mn-ea"/>
                <a:cs typeface="+mn-cs"/>
              </a:rPr>
              <a:t>. Do dyspozycji musimy mieć PRF (taka jak AES), ale działając na krótszym bloku danych. Jeśli to będziemy mieli, to szyfrowanie z zachowaniem formatu będzie polegało na mapowaniu numeru karty kredytowej na ciąg bitowy z zakresu 0…1-s, następnie wykonanie na tym ciągu pseudolosowej permutacji, i na koniec zamiana otrzymanej permutacji z powrotem na format numeru karty kredytowej. </a:t>
            </a:r>
          </a:p>
          <a:p>
            <a:r>
              <a:rPr kumimoji="0" lang="pl-PL" sz="1200" b="0" i="0" u="none" strike="noStrike" kern="1200" cap="none" spc="0" normalizeH="0" baseline="0" noProof="0" dirty="0" smtClean="0">
                <a:ln>
                  <a:noFill/>
                </a:ln>
                <a:solidFill>
                  <a:sysClr val="windowText" lastClr="000000"/>
                </a:solidFill>
                <a:effectLst/>
                <a:uLnTx/>
                <a:uFillTx/>
                <a:latin typeface="+mn-lt"/>
                <a:ea typeface="+mn-ea"/>
                <a:cs typeface="+mn-cs"/>
              </a:rPr>
              <a:t>Trudnością tu jest zbudowanie bezpiecznego systemu szyfrowania pracującego na bardzo krótkich (z punktu widzenia alg. szyfrowania) wartościach danych.</a:t>
            </a:r>
          </a:p>
        </p:txBody>
      </p:sp>
      <p:sp>
        <p:nvSpPr>
          <p:cNvPr id="4" name="Symbol zastępczy numeru slajdu 3"/>
          <p:cNvSpPr>
            <a:spLocks noGrp="1"/>
          </p:cNvSpPr>
          <p:nvPr>
            <p:ph type="sldNum" sz="quarter" idx="10"/>
          </p:nvPr>
        </p:nvSpPr>
        <p:spPr/>
        <p:txBody>
          <a:bodyPr/>
          <a:lstStyle/>
          <a:p>
            <a:fld id="{63E3D6C2-9694-4371-A084-2525EFB38A76}" type="slidenum">
              <a:rPr lang="pl-PL" smtClean="0"/>
              <a:pPr/>
              <a:t>29</a:t>
            </a:fld>
            <a:endParaRPr lang="pl-PL"/>
          </a:p>
        </p:txBody>
      </p:sp>
    </p:spTree>
    <p:extLst>
      <p:ext uri="{BB962C8B-B14F-4D97-AF65-F5344CB8AC3E}">
        <p14:creationId xmlns="" xmlns:p14="http://schemas.microsoft.com/office/powerpoint/2010/main" val="238843048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r>
              <a:rPr lang="pl-PL" dirty="0" smtClean="0"/>
              <a:t>Zakładamy, że mamy bezpieczną funkcję F generującą</a:t>
            </a:r>
            <a:r>
              <a:rPr lang="pl-PL" baseline="0" dirty="0" smtClean="0"/>
              <a:t> liczby pseudolosowe na bazie kluczy z pewnej przestrzeni K. Zakładamy też, że nasz klucz źródłowy (SK) ma jednolity rozkład prawdopodobieństwa w przestrzeni kluczy K. Możemy wtedy posłużyć się kluczem i funkcją do otrzymania wielu kluczy wprowadzając na wejście generatora klucz, parametr CTX (ang. </a:t>
            </a:r>
            <a:r>
              <a:rPr lang="pl-PL" baseline="0" dirty="0" err="1" smtClean="0"/>
              <a:t>Context</a:t>
            </a:r>
            <a:r>
              <a:rPr lang="pl-PL" baseline="0" dirty="0" smtClean="0"/>
              <a:t>) oraz długość. Funkcję F będziemy uruchamiać kolejno dla wartości licznika 0, 1, …, L. W ten sposób możemy wygenerować ciąg bitów o takiej długości, jaka nam odpowiada i „podzielić go” na zestaw potrzebnych nam kluczy. Metoda jest dosyć oczywista. Stosuje sią w niej bezpieczną funkcję generującą liczby pseudolosowe jako generator liczb pseudolosowych. Jaką wartość ma mieć CTX? Najprościej, unikatową dla każdej aplikacji. Ma on spowodować, że nawet jeśli kilka aplikacji, np. SSH, </a:t>
            </a:r>
            <a:r>
              <a:rPr lang="pl-PL" baseline="0" dirty="0" err="1" smtClean="0"/>
              <a:t>IPsec</a:t>
            </a:r>
            <a:r>
              <a:rPr lang="pl-PL" baseline="0" dirty="0" smtClean="0"/>
              <a:t>, czy HTTPS otrzymają ten sam losowy klucz, to ponieważ mają unikatowe CTX, wygenerują różne klucze dla przeprowadzenia swoich sesji szyfrowania. </a:t>
            </a:r>
            <a:endParaRPr lang="pl-PL" dirty="0"/>
          </a:p>
        </p:txBody>
      </p:sp>
      <p:sp>
        <p:nvSpPr>
          <p:cNvPr id="4" name="Symbol zastępczy numeru slajdu 3"/>
          <p:cNvSpPr>
            <a:spLocks noGrp="1"/>
          </p:cNvSpPr>
          <p:nvPr>
            <p:ph type="sldNum" sz="quarter" idx="10"/>
          </p:nvPr>
        </p:nvSpPr>
        <p:spPr/>
        <p:txBody>
          <a:bodyPr/>
          <a:lstStyle/>
          <a:p>
            <a:fld id="{63E3D6C2-9694-4371-A084-2525EFB38A76}" type="slidenum">
              <a:rPr lang="pl-PL" smtClean="0"/>
              <a:pPr/>
              <a:t>3</a:t>
            </a:fld>
            <a:endParaRPr lang="pl-PL"/>
          </a:p>
        </p:txBody>
      </p:sp>
    </p:spTree>
    <p:extLst>
      <p:ext uri="{BB962C8B-B14F-4D97-AF65-F5344CB8AC3E}">
        <p14:creationId xmlns="" xmlns:p14="http://schemas.microsoft.com/office/powerpoint/2010/main" val="195181839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pl-PL" dirty="0" smtClean="0"/>
              <a:t>Pierwszy krok w celu rozwiązania problemu</a:t>
            </a:r>
            <a:r>
              <a:rPr lang="pl-PL" baseline="0" dirty="0" smtClean="0"/>
              <a:t> polega na opracowaniu bezpiecznej metody „skracania” rezultatu PRP. Mamy więc ciąg pseudolosowy np. o długości 128 bitów (AES), a chcemy go skrócić do t bitów, tak, żeby spełnić zależność: </a:t>
            </a:r>
            <a:r>
              <a:rPr kumimoji="0" lang="en-US" sz="1200" b="0" i="0" u="none" strike="noStrike" kern="1200" cap="none" spc="0" normalizeH="0" baseline="0" noProof="0" dirty="0" smtClean="0">
                <a:ln>
                  <a:noFill/>
                </a:ln>
                <a:effectLst/>
                <a:uLnTx/>
                <a:uFillTx/>
                <a:latin typeface="+mn-lt"/>
                <a:ea typeface="+mn-ea"/>
                <a:cs typeface="+mn-cs"/>
              </a:rPr>
              <a:t>2</a:t>
            </a:r>
            <a:r>
              <a:rPr kumimoji="0" lang="en-US" sz="1200" b="0" i="0" u="none" strike="noStrike" kern="1200" cap="none" spc="0" normalizeH="0" baseline="30000" noProof="0" dirty="0" smtClean="0">
                <a:ln>
                  <a:noFill/>
                </a:ln>
                <a:effectLst/>
                <a:uLnTx/>
                <a:uFillTx/>
                <a:latin typeface="+mn-lt"/>
                <a:ea typeface="+mn-ea"/>
                <a:cs typeface="+mn-cs"/>
              </a:rPr>
              <a:t>t-1</a:t>
            </a:r>
            <a:r>
              <a:rPr kumimoji="0" lang="en-US" sz="1200" b="0" i="0" u="none" strike="noStrike" kern="1200" cap="none" spc="0" normalizeH="0" baseline="0" noProof="0" dirty="0" smtClean="0">
                <a:ln>
                  <a:noFill/>
                </a:ln>
                <a:effectLst/>
                <a:uLnTx/>
                <a:uFillTx/>
                <a:latin typeface="+mn-lt"/>
                <a:ea typeface="+mn-ea"/>
                <a:cs typeface="+mn-cs"/>
              </a:rPr>
              <a:t> &lt; s ≤ 2</a:t>
            </a:r>
            <a:r>
              <a:rPr kumimoji="0" lang="en-US" sz="1200" b="0" i="0" u="none" strike="noStrike" kern="1200" cap="none" spc="0" normalizeH="0" baseline="30000" noProof="0" dirty="0" smtClean="0">
                <a:ln>
                  <a:noFill/>
                </a:ln>
                <a:effectLst/>
                <a:uLnTx/>
                <a:uFillTx/>
                <a:latin typeface="+mn-lt"/>
                <a:ea typeface="+mn-ea"/>
                <a:cs typeface="+mn-cs"/>
              </a:rPr>
              <a:t>t</a:t>
            </a:r>
            <a:r>
              <a:rPr kumimoji="0" lang="pl-PL" sz="1200" b="0" i="0" u="none" strike="noStrike" kern="1200" cap="none" spc="0" normalizeH="0" baseline="0" noProof="0" dirty="0" smtClean="0">
                <a:ln>
                  <a:noFill/>
                </a:ln>
                <a:effectLst/>
                <a:uLnTx/>
                <a:uFillTx/>
                <a:latin typeface="+mn-lt"/>
                <a:ea typeface="+mn-ea"/>
                <a:cs typeface="+mn-cs"/>
              </a:rPr>
              <a:t>. Do skrócenia może posłużyć konstrukcja </a:t>
            </a:r>
            <a:r>
              <a:rPr kumimoji="0" lang="pl-PL" sz="1200" b="0" i="0" u="none" strike="noStrike" kern="1200" cap="none" spc="0" normalizeH="0" baseline="0" noProof="0" dirty="0" err="1" smtClean="0">
                <a:ln>
                  <a:noFill/>
                </a:ln>
                <a:effectLst/>
                <a:uLnTx/>
                <a:uFillTx/>
                <a:latin typeface="+mn-lt"/>
                <a:ea typeface="+mn-ea"/>
                <a:cs typeface="+mn-cs"/>
              </a:rPr>
              <a:t>Luby-Rackoff’a</a:t>
            </a:r>
            <a:r>
              <a:rPr kumimoji="0" lang="pl-PL" sz="1200" b="0" i="0" u="none" strike="noStrike" kern="1200" cap="none" spc="0" normalizeH="0" baseline="0" noProof="0" dirty="0" smtClean="0">
                <a:ln>
                  <a:noFill/>
                </a:ln>
                <a:effectLst/>
                <a:uLnTx/>
                <a:uFillTx/>
                <a:latin typeface="+mn-lt"/>
                <a:ea typeface="+mn-ea"/>
                <a:cs typeface="+mn-cs"/>
              </a:rPr>
              <a:t>. Do wykonania przycinania potrzebujemy PRF, która może być wykonywana na blokach </a:t>
            </a:r>
            <a:r>
              <a:rPr kumimoji="0" lang="en-US" sz="1200" b="1" i="0" u="none" strike="noStrike" kern="1200" cap="none" spc="0" normalizeH="0" baseline="0" noProof="0" dirty="0" smtClean="0">
                <a:ln>
                  <a:noFill/>
                </a:ln>
                <a:effectLst/>
                <a:uLnTx/>
                <a:uFillTx/>
                <a:latin typeface="+mn-lt"/>
                <a:ea typeface="+mn-ea"/>
                <a:cs typeface="+mn-cs"/>
              </a:rPr>
              <a:t>{0,1}</a:t>
            </a:r>
            <a:r>
              <a:rPr kumimoji="0" lang="en-US" sz="1200" b="1" i="0" u="none" strike="noStrike" kern="1200" cap="none" spc="0" normalizeH="0" baseline="30000" noProof="0" dirty="0" smtClean="0">
                <a:ln>
                  <a:noFill/>
                </a:ln>
                <a:effectLst/>
                <a:uLnTx/>
                <a:uFillTx/>
                <a:latin typeface="+mn-lt"/>
                <a:ea typeface="+mn-ea"/>
                <a:cs typeface="+mn-cs"/>
              </a:rPr>
              <a:t>t/2</a:t>
            </a:r>
            <a:r>
              <a:rPr kumimoji="0" lang="pl-PL" sz="1200" b="1" i="0" u="none" strike="noStrike" kern="1200" cap="none" spc="0" normalizeH="0" baseline="30000" noProof="0" dirty="0" smtClean="0">
                <a:ln>
                  <a:noFill/>
                </a:ln>
                <a:effectLst/>
                <a:uLnTx/>
                <a:uFillTx/>
                <a:latin typeface="+mn-lt"/>
                <a:ea typeface="+mn-ea"/>
                <a:cs typeface="+mn-cs"/>
              </a:rPr>
              <a:t> </a:t>
            </a:r>
            <a:r>
              <a:rPr kumimoji="0" lang="pl-PL" sz="1200" b="0" i="0" u="none" strike="noStrike" kern="1200" cap="none" spc="0" normalizeH="0" baseline="0" noProof="0" dirty="0" smtClean="0">
                <a:ln>
                  <a:noFill/>
                </a:ln>
                <a:effectLst/>
                <a:uLnTx/>
                <a:uFillTx/>
                <a:latin typeface="+mn-lt"/>
                <a:ea typeface="+mn-ea"/>
                <a:cs typeface="+mn-cs"/>
              </a:rPr>
              <a:t>. Jeśli założymy, że dla kart kredytowych t = 42 bitów, to potrzebujemy funkcji F’ działającej na 21 bitach. Do skracania będziemy używać AES, w którym będziemy odcinać wszystkie bity powyżej 21. Aby otrzymać PRP o ograniczonej długości z AES tworzymy konstrukcję </a:t>
            </a:r>
            <a:r>
              <a:rPr kumimoji="0" lang="pl-PL" sz="1200" b="0" i="0" u="none" strike="noStrike" kern="1200" cap="none" spc="0" normalizeH="0" baseline="0" noProof="0" dirty="0" err="1" smtClean="0">
                <a:ln>
                  <a:noFill/>
                </a:ln>
                <a:effectLst/>
                <a:uLnTx/>
                <a:uFillTx/>
                <a:latin typeface="+mn-lt"/>
                <a:ea typeface="+mn-ea"/>
                <a:cs typeface="+mn-cs"/>
              </a:rPr>
              <a:t>Luby-Rackoffa</a:t>
            </a:r>
            <a:r>
              <a:rPr kumimoji="0" lang="pl-PL" sz="1200" b="0" i="0" u="none" strike="noStrike" kern="1200" cap="none" spc="0" normalizeH="0" baseline="0" noProof="0" dirty="0" smtClean="0">
                <a:ln>
                  <a:noFill/>
                </a:ln>
                <a:effectLst/>
                <a:uLnTx/>
                <a:uFillTx/>
                <a:latin typeface="+mn-lt"/>
                <a:ea typeface="+mn-ea"/>
                <a:cs typeface="+mn-cs"/>
              </a:rPr>
              <a:t>, która jest również konstrukcją </a:t>
            </a:r>
            <a:r>
              <a:rPr kumimoji="0" lang="pl-PL" sz="1200" b="0" i="0" u="none" strike="noStrike" kern="1200" cap="none" spc="0" normalizeH="0" baseline="0" noProof="0" dirty="0" err="1" smtClean="0">
                <a:ln>
                  <a:noFill/>
                </a:ln>
                <a:effectLst/>
                <a:uLnTx/>
                <a:uFillTx/>
                <a:latin typeface="+mn-lt"/>
                <a:ea typeface="+mn-ea"/>
                <a:cs typeface="+mn-cs"/>
              </a:rPr>
              <a:t>Feistel’a</a:t>
            </a:r>
            <a:r>
              <a:rPr kumimoji="0" lang="pl-PL" sz="1200" b="0" i="0" u="none" strike="noStrike" kern="1200" cap="none" spc="0" normalizeH="0" baseline="0" noProof="0" dirty="0" smtClean="0">
                <a:ln>
                  <a:noFill/>
                </a:ln>
                <a:effectLst/>
                <a:uLnTx/>
                <a:uFillTx/>
                <a:latin typeface="+mn-lt"/>
                <a:ea typeface="+mn-ea"/>
                <a:cs typeface="+mn-cs"/>
              </a:rPr>
              <a:t> (omawianą przy okazji algorytmu DES). Wiemy, że taka konstrukcja przekształca bezpieczną PRF z bezpieczne PRP o rozmiarze bloku dwa razy większym. Startujemy od bloki o 21 bitach, a otrzymujemy 42 – bitowy PRF. Po głębszej analizie tej konstrukcji okazało się, że lepsze parametry PRP uzyskuje się po wykonaniu 7 rund (każda z innym kluczem) a nie tylko trzech. Ostatecznie uzyskujemy PRP o długości 2</a:t>
            </a:r>
            <a:r>
              <a:rPr kumimoji="0" lang="pl-PL" sz="1200" b="0" i="0" u="none" strike="noStrike" kern="1200" cap="none" spc="0" normalizeH="0" baseline="30000" noProof="0" dirty="0" smtClean="0">
                <a:ln>
                  <a:noFill/>
                </a:ln>
                <a:effectLst/>
                <a:uLnTx/>
                <a:uFillTx/>
                <a:latin typeface="+mn-lt"/>
                <a:ea typeface="+mn-ea"/>
                <a:cs typeface="+mn-cs"/>
              </a:rPr>
              <a:t>s</a:t>
            </a:r>
            <a:r>
              <a:rPr kumimoji="0" lang="pl-PL" sz="1200" b="0" i="0" u="none" strike="noStrike" kern="1200" cap="none" spc="0" normalizeH="0" baseline="0" noProof="0" dirty="0" smtClean="0">
                <a:ln>
                  <a:noFill/>
                </a:ln>
                <a:effectLst/>
                <a:uLnTx/>
                <a:uFillTx/>
                <a:latin typeface="+mn-lt"/>
                <a:ea typeface="+mn-ea"/>
                <a:cs typeface="+mn-cs"/>
              </a:rPr>
              <a:t>. Teraz jesteśmy zainteresowani przekształceniem tej permutacji na zbiór (0,…,s-1)</a:t>
            </a:r>
          </a:p>
          <a:p>
            <a:endParaRPr lang="pl-PL" baseline="0" dirty="0"/>
          </a:p>
        </p:txBody>
      </p:sp>
      <p:sp>
        <p:nvSpPr>
          <p:cNvPr id="4" name="Symbol zastępczy numeru slajdu 3"/>
          <p:cNvSpPr>
            <a:spLocks noGrp="1"/>
          </p:cNvSpPr>
          <p:nvPr>
            <p:ph type="sldNum" sz="quarter" idx="10"/>
          </p:nvPr>
        </p:nvSpPr>
        <p:spPr/>
        <p:txBody>
          <a:bodyPr/>
          <a:lstStyle/>
          <a:p>
            <a:fld id="{63E3D6C2-9694-4371-A084-2525EFB38A76}" type="slidenum">
              <a:rPr lang="pl-PL" smtClean="0"/>
              <a:pPr/>
              <a:t>30</a:t>
            </a:fld>
            <a:endParaRPr lang="pl-PL"/>
          </a:p>
        </p:txBody>
      </p:sp>
    </p:spTree>
    <p:extLst>
      <p:ext uri="{BB962C8B-B14F-4D97-AF65-F5344CB8AC3E}">
        <p14:creationId xmlns="" xmlns:p14="http://schemas.microsoft.com/office/powerpoint/2010/main" val="3724668758"/>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r>
              <a:rPr lang="pl-PL" dirty="0" smtClean="0"/>
              <a:t>Dysponujemy „skróconą” PRP przekształcającą</a:t>
            </a:r>
            <a:r>
              <a:rPr lang="pl-PL" baseline="0" dirty="0" smtClean="0"/>
              <a:t> </a:t>
            </a:r>
            <a:r>
              <a:rPr lang="en-US" b="1" dirty="0" smtClean="0">
                <a:solidFill>
                  <a:srgbClr val="FF0000"/>
                </a:solidFill>
              </a:rPr>
              <a:t>K × {0,1}</a:t>
            </a:r>
            <a:r>
              <a:rPr lang="en-US" sz="1100" b="1" baseline="30000" dirty="0" smtClean="0">
                <a:solidFill>
                  <a:srgbClr val="FF0000"/>
                </a:solidFill>
              </a:rPr>
              <a:t>t</a:t>
            </a:r>
            <a:r>
              <a:rPr lang="en-US" b="1" dirty="0" smtClean="0">
                <a:solidFill>
                  <a:srgbClr val="FF0000"/>
                </a:solidFill>
              </a:rPr>
              <a:t> ⟶ {0,1}</a:t>
            </a:r>
            <a:r>
              <a:rPr lang="en-US" sz="1100" b="1" baseline="30000" dirty="0" smtClean="0">
                <a:solidFill>
                  <a:srgbClr val="FF0000"/>
                </a:solidFill>
              </a:rPr>
              <a:t>t</a:t>
            </a:r>
            <a:r>
              <a:rPr lang="pl-PL" dirty="0" smtClean="0"/>
              <a:t> . Chcemy otrzymać przekształcenie szyfrujące liczby</a:t>
            </a:r>
            <a:r>
              <a:rPr lang="pl-PL" baseline="0" dirty="0" smtClean="0"/>
              <a:t> z zakresu {0,…, s-1} na liczby z takiego samego zakresu {0,…,s-1}.</a:t>
            </a:r>
          </a:p>
          <a:p>
            <a:r>
              <a:rPr lang="pl-PL" dirty="0" smtClean="0"/>
              <a:t>Wejściem naszego algorytmu jest liczba x</a:t>
            </a:r>
            <a:r>
              <a:rPr lang="pl-PL" baseline="0" dirty="0" smtClean="0"/>
              <a:t> z ustalonego przedziału. Zmiennej y przypisujemy wartość x. Następnie szyfrujemy algorytmem E z kluczem k wartość y i wynik zapisujemy do y. Jeśli wartość y mieści się w zadanym przedziale, to przerywamy obliczenia. Jeśli nie, to ponawiamy szyfrowanie y (wyniku z poprzedniej iteracji). Taki proces jest odwracalny, można więc „odszyfrować” zaszyfrowany numer karty kredytowej. Zwykle wystarczają 2 iteracje algorytmu, aby otrzymać szyfrowanie numeru karty kredytowej.</a:t>
            </a:r>
            <a:endParaRPr lang="pl-PL" dirty="0"/>
          </a:p>
        </p:txBody>
      </p:sp>
      <p:sp>
        <p:nvSpPr>
          <p:cNvPr id="4" name="Symbol zastępczy numeru slajdu 3"/>
          <p:cNvSpPr>
            <a:spLocks noGrp="1"/>
          </p:cNvSpPr>
          <p:nvPr>
            <p:ph type="sldNum" sz="quarter" idx="10"/>
          </p:nvPr>
        </p:nvSpPr>
        <p:spPr/>
        <p:txBody>
          <a:bodyPr/>
          <a:lstStyle/>
          <a:p>
            <a:fld id="{63E3D6C2-9694-4371-A084-2525EFB38A76}" type="slidenum">
              <a:rPr lang="pl-PL" smtClean="0"/>
              <a:pPr/>
              <a:t>31</a:t>
            </a:fld>
            <a:endParaRPr lang="pl-PL"/>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r>
              <a:rPr lang="pl-PL" dirty="0" smtClean="0"/>
              <a:t>Wiadomości można uzupełnić z podanych prac. Pierwsza</a:t>
            </a:r>
            <a:r>
              <a:rPr lang="pl-PL" baseline="0" dirty="0" smtClean="0"/>
              <a:t> dotyczy technik ekstrakcji kluczy. Druga praca omawia deterministyczne szyfrowanie z uwierzytelnieniem (SIV). EME jest przedstawione w pracy trzeciej. Z kolei praca czwarta omawia szyfrowanie z dostrajaniem. Ostatnia prac dyskutuje szyfrowanie z zachowanym formatem danych.</a:t>
            </a:r>
            <a:endParaRPr lang="pl-PL" dirty="0"/>
          </a:p>
        </p:txBody>
      </p:sp>
      <p:sp>
        <p:nvSpPr>
          <p:cNvPr id="4" name="Symbol zastępczy numeru slajdu 3"/>
          <p:cNvSpPr>
            <a:spLocks noGrp="1"/>
          </p:cNvSpPr>
          <p:nvPr>
            <p:ph type="sldNum" sz="quarter" idx="10"/>
          </p:nvPr>
        </p:nvSpPr>
        <p:spPr/>
        <p:txBody>
          <a:bodyPr/>
          <a:lstStyle/>
          <a:p>
            <a:fld id="{63E3D6C2-9694-4371-A084-2525EFB38A76}" type="slidenum">
              <a:rPr lang="pl-PL" smtClean="0"/>
              <a:pPr/>
              <a:t>32</a:t>
            </a:fld>
            <a:endParaRPr lang="pl-PL"/>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r>
              <a:rPr lang="pl-PL" dirty="0" smtClean="0"/>
              <a:t>Jeśli nasz klucz nie ma jednolitego rozkładu prawdopodobieństwa w przestrzeni kluczy K, to zastosowane</a:t>
            </a:r>
            <a:r>
              <a:rPr lang="pl-PL" baseline="0" dirty="0" smtClean="0"/>
              <a:t> go na wejście funkcji generującej liczby pseudolosowe nie gwarantuje otrzymania ciągu pseudolosowego. Pojawia się wtedy problem.</a:t>
            </a:r>
            <a:endParaRPr lang="pl-PL" dirty="0" smtClean="0"/>
          </a:p>
          <a:p>
            <a:r>
              <a:rPr lang="pl-PL" dirty="0" smtClean="0"/>
              <a:t>Tak na prawdę w</a:t>
            </a:r>
            <a:r>
              <a:rPr lang="pl-PL" baseline="0" dirty="0" smtClean="0"/>
              <a:t> wielu przypadkach klucz źródłowy, którym dysponujemy nie ma właściwości jednolitego rozkładu prawdopodobieństwa w przestrzeni K. W protokole wymiany kluczy otrzymujemy klucze losowe i różniące się, ale posiadający jednolity rozkład dla pewnego podzbioru przestrzeni kluczy K. Nie możemy też tak naprawdę polegać na sprzętowych generatorach liczb pseudolosowych, ponieważ podają wyniki nie zawsze dające się zakwalifikować jako w pełni losowe. W rezultacie, jedynie co możemy założyć, że dysponujemy klucz źródłowy wygenerowany jako bardzo mało powtarzalny ciąg bitów, być może przyjmujący pewne wartości w sposób bardziej stronniczy. Naszym zadaniem jest eliminacja </a:t>
            </a:r>
            <a:r>
              <a:rPr lang="pl-PL" baseline="0" smtClean="0"/>
              <a:t>tej stronniczości. </a:t>
            </a:r>
            <a:endParaRPr lang="pl-PL" dirty="0"/>
          </a:p>
        </p:txBody>
      </p:sp>
      <p:sp>
        <p:nvSpPr>
          <p:cNvPr id="4" name="Symbol zastępczy numeru slajdu 3"/>
          <p:cNvSpPr>
            <a:spLocks noGrp="1"/>
          </p:cNvSpPr>
          <p:nvPr>
            <p:ph type="sldNum" sz="quarter" idx="10"/>
          </p:nvPr>
        </p:nvSpPr>
        <p:spPr/>
        <p:txBody>
          <a:bodyPr/>
          <a:lstStyle/>
          <a:p>
            <a:fld id="{63E3D6C2-9694-4371-A084-2525EFB38A76}" type="slidenum">
              <a:rPr lang="pl-PL" smtClean="0"/>
              <a:pPr/>
              <a:t>4</a:t>
            </a:fld>
            <a:endParaRPr lang="pl-PL"/>
          </a:p>
        </p:txBody>
      </p:sp>
    </p:spTree>
    <p:extLst>
      <p:ext uri="{BB962C8B-B14F-4D97-AF65-F5344CB8AC3E}">
        <p14:creationId xmlns="" xmlns:p14="http://schemas.microsoft.com/office/powerpoint/2010/main" val="352064951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r>
              <a:rPr lang="pl-PL" dirty="0" smtClean="0"/>
              <a:t>Rozszerzanie</a:t>
            </a:r>
            <a:r>
              <a:rPr lang="pl-PL" baseline="0" dirty="0" smtClean="0"/>
              <a:t> kluczy, które nie mają jednolitego rozkładu w przestrzeni K odbywa się z zastosowaniem podejścia Wyodrębnij-potem-Rozszerz (ang. </a:t>
            </a:r>
            <a:r>
              <a:rPr lang="pl-PL" baseline="0" dirty="0" err="1" smtClean="0"/>
              <a:t>Extract</a:t>
            </a:r>
            <a:r>
              <a:rPr lang="pl-PL" baseline="0" dirty="0" smtClean="0"/>
              <a:t>-the-</a:t>
            </a:r>
            <a:r>
              <a:rPr lang="pl-PL" baseline="0" dirty="0" err="1" smtClean="0"/>
              <a:t>Expand</a:t>
            </a:r>
            <a:r>
              <a:rPr lang="pl-PL" baseline="0" dirty="0" smtClean="0"/>
              <a:t>). W pierwszym kroku następuje „wyodrębnienie” pseudolosowego klucza z klucza źródłowego. Ekstraktor przekształca nierównomierną funkcję prawdopodobieństwa wystąpienia poszczególnych kluczy w inną funkcję, tak naprawdę nieodróżnialną od jednolitego rozkładu. Zwykle do ekstraktora wprowadza się dodatkowy parametr nazywany po angielsku salt (sól?). Powoduje on wprowadzenie dodatkowego mieszania w kluczy podczas wykonywania ekstraktora, co w konsekwencji przekształca je w ciągi nierozróżnialne od losowych. Ten ciąg jest jawny, ustalany na pewną początkową wartość raz na zawsze. Jedyny warunkiem jest, że jego wybór odbywa się w sposób losowy. Ostatecznie ekstraktor wraz z salt potrafi przekształcić SK w klucz nieodróżnialny od losowego z jednolitym rozkładem prawdopodobieństwa.</a:t>
            </a:r>
          </a:p>
          <a:p>
            <a:r>
              <a:rPr lang="pl-PL" baseline="0" dirty="0" smtClean="0"/>
              <a:t>Jeśli wyodrębniliśmy taki klucz o odpowiednich parametrach w dziedzinie prawdopodobieństwa, to możemy posłużyć się metodą rozszerzania (KDF), którą wprowadziliśmy dla kluczy losowych z równomiernym rozkładem prawdopodobieństwa.</a:t>
            </a:r>
            <a:endParaRPr lang="pl-PL" dirty="0"/>
          </a:p>
        </p:txBody>
      </p:sp>
      <p:sp>
        <p:nvSpPr>
          <p:cNvPr id="4" name="Symbol zastępczy numeru slajdu 3"/>
          <p:cNvSpPr>
            <a:spLocks noGrp="1"/>
          </p:cNvSpPr>
          <p:nvPr>
            <p:ph type="sldNum" sz="quarter" idx="10"/>
          </p:nvPr>
        </p:nvSpPr>
        <p:spPr/>
        <p:txBody>
          <a:bodyPr/>
          <a:lstStyle/>
          <a:p>
            <a:fld id="{63E3D6C2-9694-4371-A084-2525EFB38A76}" type="slidenum">
              <a:rPr lang="pl-PL" smtClean="0"/>
              <a:pPr/>
              <a:t>5</a:t>
            </a:fld>
            <a:endParaRPr lang="pl-PL"/>
          </a:p>
        </p:txBody>
      </p:sp>
    </p:spTree>
    <p:extLst>
      <p:ext uri="{BB962C8B-B14F-4D97-AF65-F5344CB8AC3E}">
        <p14:creationId xmlns="" xmlns:p14="http://schemas.microsoft.com/office/powerpoint/2010/main" val="84951188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r>
              <a:rPr lang="pl-PL" dirty="0" smtClean="0"/>
              <a:t>Ustandaryzowana metoda rozszerzania klucza nosi nazwę HKDF.</a:t>
            </a:r>
            <a:r>
              <a:rPr lang="pl-PL" baseline="0" dirty="0" smtClean="0"/>
              <a:t> Jest to metoda otrzymania rozszerzonego klucza stosująca algorytm HMAC. Algorytm HMAC jest stosowany zarówno do wyodrębniania jak i rozszerzania klucza. W czasie wyodrębniania klucza salt (wartość znana publicznie) jest traktowany jako klucz algorytmu HMAC, a SK jako dane, które mają być przekształcone z zastosowaniem HMAC. Dysponując pseudolosowym kluczem metoda traktuje z kolei algorytm HMAC jako funkcję generującą ciąg pseudolosowy z kluczem k jak na slajdzie nr 3.</a:t>
            </a:r>
          </a:p>
          <a:p>
            <a:r>
              <a:rPr lang="pl-PL" baseline="0" dirty="0" smtClean="0"/>
              <a:t>Podsumowując, jeśli otrzyma się klucz źródłowy, to nie należy go bezpośrednio stosować do szyfrowania, czy obliczania MAC. Należy go przekształcić w klucz/klucze sesji z zastosowaniem KDF i dopiero wtedy je zastosować w przyjętej konstrukcji kryptograficznej. Zwykle rozszerzenie kluczy jest ustandaryzowane z zastosowaniem metody HKDF.</a:t>
            </a:r>
            <a:endParaRPr lang="pl-PL" dirty="0"/>
          </a:p>
        </p:txBody>
      </p:sp>
      <p:sp>
        <p:nvSpPr>
          <p:cNvPr id="4" name="Symbol zastępczy numeru slajdu 3"/>
          <p:cNvSpPr>
            <a:spLocks noGrp="1"/>
          </p:cNvSpPr>
          <p:nvPr>
            <p:ph type="sldNum" sz="quarter" idx="10"/>
          </p:nvPr>
        </p:nvSpPr>
        <p:spPr/>
        <p:txBody>
          <a:bodyPr/>
          <a:lstStyle/>
          <a:p>
            <a:fld id="{63E3D6C2-9694-4371-A084-2525EFB38A76}" type="slidenum">
              <a:rPr lang="pl-PL" smtClean="0"/>
              <a:pPr/>
              <a:t>6</a:t>
            </a:fld>
            <a:endParaRPr lang="pl-PL"/>
          </a:p>
        </p:txBody>
      </p:sp>
    </p:spTree>
    <p:extLst>
      <p:ext uri="{BB962C8B-B14F-4D97-AF65-F5344CB8AC3E}">
        <p14:creationId xmlns="" xmlns:p14="http://schemas.microsoft.com/office/powerpoint/2010/main" val="245079427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lnSpcReduction="10000"/>
          </a:bodyPr>
          <a:lstStyle/>
          <a:p>
            <a:r>
              <a:rPr lang="pl-PL" dirty="0" smtClean="0"/>
              <a:t>Można sobie wyobrazić, że źródłem kluczy do szyfrowania mogą być hasła zaproponowane</a:t>
            </a:r>
            <a:r>
              <a:rPr lang="pl-PL" baseline="0" dirty="0" smtClean="0"/>
              <a:t> przez użytkownika. Hasła same w sobie niestety mają zbyt mało entropi (to znaczy są za mało losowe, żeby można było na ich podstawie wytworzyć bezpieczny klucz), żeby na ich podstawie generować klucze (byłyby one np. zbyt podobne).  Dodatkowo, tak wygenerowane hasła byłyby podatne na atak słownikowy (będziemy go omawiać później). </a:t>
            </a:r>
          </a:p>
          <a:p>
            <a:r>
              <a:rPr lang="pl-PL" baseline="0" dirty="0" smtClean="0"/>
              <a:t>Z drugiej strony bardzo potrzebujemy takich mechanizmów generowania kluczy. Jak to należy robić? Po pierwsze, warto wiedzieć, że do generowania takich haseł nie wolno stosować schematu HKDF. Nie jest on zaprojektowany do pracy z hasłami i nie zapewnia odpowiedniej losowości wygenerowanych kluczy. Po drugie w generowaniu takich kluczy stosuje się znowu salt oraz specjalną wolna funkcję </a:t>
            </a:r>
            <a:r>
              <a:rPr lang="pl-PL" baseline="0" dirty="0" err="1" smtClean="0"/>
              <a:t>hash</a:t>
            </a:r>
            <a:r>
              <a:rPr lang="pl-PL" baseline="0" dirty="0" smtClean="0"/>
              <a:t>. Proces jest ustandaryzowany i opisany w dokumencie PKCS#5. Wersja, która będzie pokazana nosi nazwę PBKDF1 i jest zaimplementowana w większości bibliotek kryptograficznych (nie należy jej implementować samodzielnie). Stosowanie tej metody powinno polegać na wywołaniu odpowiedniej funkcji, która przyjmie Wasze hasło i zwróci klucz odpowiedniej jakości. W praktyce na wejście funkcji </a:t>
            </a:r>
            <a:r>
              <a:rPr lang="pl-PL" baseline="0" dirty="0" err="1" smtClean="0"/>
              <a:t>hash</a:t>
            </a:r>
            <a:r>
              <a:rPr lang="pl-PL" baseline="0" dirty="0" smtClean="0"/>
              <a:t> wprowadza się Wasze hasło połączone z wartością salt. Następnie proces obliczania </a:t>
            </a:r>
            <a:r>
              <a:rPr lang="pl-PL" baseline="0" dirty="0" err="1" smtClean="0"/>
              <a:t>hash</a:t>
            </a:r>
            <a:r>
              <a:rPr lang="pl-PL" baseline="0" dirty="0" smtClean="0"/>
              <a:t> powtarza się wiele razy (c-razy), np. 10 000 razy. W rezultacie wygenerowanie klucza z hasła trwa pewien znaczący ułamek sekundy, ale nie na tyle znaczący, żeby blokował pracę komputera na dłużej. System nie jest w dalszym ciągu zabezpieczony przed atakiem słownikowym, to znaczy próbą „zgadnięcia” Waszego hasła i przeliczenia z niego (wraz ze znanym salt) funkcji </a:t>
            </a:r>
            <a:r>
              <a:rPr lang="pl-PL" baseline="0" dirty="0" err="1" smtClean="0"/>
              <a:t>hash</a:t>
            </a:r>
            <a:r>
              <a:rPr lang="pl-PL" baseline="0" dirty="0" smtClean="0"/>
              <a:t> c razy. Rezultatem jest wtedy próba zgadnięcia klucza. Zabezpieczeniem tu jest właśnie „długość”/„wielokrotność” obliczania </a:t>
            </a:r>
            <a:r>
              <a:rPr lang="pl-PL" baseline="0" dirty="0" err="1" smtClean="0"/>
              <a:t>hash</a:t>
            </a:r>
            <a:r>
              <a:rPr lang="pl-PL" baseline="0" dirty="0" smtClean="0"/>
              <a:t>. Podanie kolejnego słowa do zgadnięcia, jako hasła zajmuje znaczącą część sekundy. Próba zgadnięcia hasła spośród 200 000 000 000 możliwości oznacza bardzo długi czas obliczeń…</a:t>
            </a:r>
          </a:p>
        </p:txBody>
      </p:sp>
      <p:sp>
        <p:nvSpPr>
          <p:cNvPr id="4" name="Symbol zastępczy numeru slajdu 3"/>
          <p:cNvSpPr>
            <a:spLocks noGrp="1"/>
          </p:cNvSpPr>
          <p:nvPr>
            <p:ph type="sldNum" sz="quarter" idx="10"/>
          </p:nvPr>
        </p:nvSpPr>
        <p:spPr/>
        <p:txBody>
          <a:bodyPr/>
          <a:lstStyle/>
          <a:p>
            <a:fld id="{63E3D6C2-9694-4371-A084-2525EFB38A76}" type="slidenum">
              <a:rPr lang="pl-PL" smtClean="0"/>
              <a:pPr/>
              <a:t>7</a:t>
            </a:fld>
            <a:endParaRPr lang="pl-PL"/>
          </a:p>
        </p:txBody>
      </p:sp>
    </p:spTree>
    <p:extLst>
      <p:ext uri="{BB962C8B-B14F-4D97-AF65-F5344CB8AC3E}">
        <p14:creationId xmlns="" xmlns:p14="http://schemas.microsoft.com/office/powerpoint/2010/main" val="132024647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r>
              <a:rPr lang="pl-PL" dirty="0" smtClean="0"/>
              <a:t>Okazuje się, że system szyfrowania deterministycznego</a:t>
            </a:r>
            <a:r>
              <a:rPr lang="pl-PL" baseline="0" dirty="0" smtClean="0"/>
              <a:t> (taki, który zawsze zamienia wiadomość dokładnie na ten sam szyfrogram i nie stosuje wartości </a:t>
            </a:r>
            <a:r>
              <a:rPr lang="pl-PL" baseline="0" dirty="0" err="1" smtClean="0"/>
              <a:t>nonce</a:t>
            </a:r>
            <a:r>
              <a:rPr lang="pl-PL" baseline="0" dirty="0" smtClean="0"/>
              <a:t>) ma wiele zastosowań. </a:t>
            </a:r>
          </a:p>
          <a:p>
            <a:r>
              <a:rPr lang="pl-PL" baseline="0" dirty="0" smtClean="0"/>
              <a:t>Załóżmy, że mamy serwer bazodanowy i chcemy przechowywać na nim zaszyfrowane dane. Rekord bazy danych ma postać indeksu (Alice, Bob, ….) oraz pola z danymi. Po zaktualizowaniu rekordu jest on szyfrowany. Indeks jest szyfrowany kluczem k1, a dane kluczem k2. Zaszyfrowane rekordy są przesyłane do bazy danych. </a:t>
            </a:r>
          </a:p>
          <a:p>
            <a:endParaRPr lang="pl-PL" baseline="0" dirty="0" smtClean="0"/>
          </a:p>
        </p:txBody>
      </p:sp>
      <p:sp>
        <p:nvSpPr>
          <p:cNvPr id="4" name="Symbol zastępczy numeru slajdu 3"/>
          <p:cNvSpPr>
            <a:spLocks noGrp="1"/>
          </p:cNvSpPr>
          <p:nvPr>
            <p:ph type="sldNum" sz="quarter" idx="10"/>
          </p:nvPr>
        </p:nvSpPr>
        <p:spPr/>
        <p:txBody>
          <a:bodyPr/>
          <a:lstStyle/>
          <a:p>
            <a:fld id="{63E3D6C2-9694-4371-A084-2525EFB38A76}" type="slidenum">
              <a:rPr lang="pl-PL" smtClean="0"/>
              <a:pPr/>
              <a:t>8</a:t>
            </a:fld>
            <a:endParaRPr lang="pl-PL"/>
          </a:p>
        </p:txBody>
      </p:sp>
    </p:spTree>
    <p:extLst>
      <p:ext uri="{BB962C8B-B14F-4D97-AF65-F5344CB8AC3E}">
        <p14:creationId xmlns="" xmlns:p14="http://schemas.microsoft.com/office/powerpoint/2010/main" val="364094338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pl-PL" sz="1200" b="0" i="0" u="none" strike="noStrike" kern="1200" cap="none" spc="0" normalizeH="0" baseline="0" noProof="0" dirty="0" smtClean="0">
                <a:ln>
                  <a:noFill/>
                </a:ln>
                <a:solidFill>
                  <a:prstClr val="black"/>
                </a:solidFill>
                <a:effectLst/>
                <a:uLnTx/>
                <a:uFillTx/>
                <a:latin typeface="+mn-lt"/>
                <a:ea typeface="+mn-ea"/>
                <a:cs typeface="+mn-cs"/>
              </a:rPr>
              <a:t>Przy takim podejściu do szyfrowania (deterministycznym), jeśli chcemy odzyskać dane, to wysyłamy do bazy danych polecenie zwróć nam rekord, ale taki, że jego pole indeksu jest równe zaszyfrowanej wartości „Alice”. Interesującą konsekwencją takiego podejścia jest fakt, że baza danych nie ma pojęcia, jakie dane przechowuje. Nawet zapytanie odbywa się poprzez porównanie zaszyfrowanych pól, a nie jawnych teksów. Godzimy się więc na szyfrowanie, które dla takich samych tekstów daje zawsze taki sam szyfrogram, ale uzyskujemy inny cel. Instytucja przechowująca dane, jeśli nie zna kluczy, to nie ma pojęcia, co jest przechowywane w bazie danych.</a:t>
            </a:r>
            <a:endParaRPr lang="pl-PL" dirty="0"/>
          </a:p>
        </p:txBody>
      </p:sp>
      <p:sp>
        <p:nvSpPr>
          <p:cNvPr id="4" name="Symbol zastępczy numeru slajdu 3"/>
          <p:cNvSpPr>
            <a:spLocks noGrp="1"/>
          </p:cNvSpPr>
          <p:nvPr>
            <p:ph type="sldNum" sz="quarter" idx="10"/>
          </p:nvPr>
        </p:nvSpPr>
        <p:spPr/>
        <p:txBody>
          <a:bodyPr/>
          <a:lstStyle/>
          <a:p>
            <a:fld id="{63E3D6C2-9694-4371-A084-2525EFB38A76}" type="slidenum">
              <a:rPr lang="pl-PL" smtClean="0"/>
              <a:pPr/>
              <a:t>9</a:t>
            </a:fld>
            <a:endParaRPr lang="pl-PL"/>
          </a:p>
        </p:txBody>
      </p:sp>
    </p:spTree>
    <p:extLst>
      <p:ext uri="{BB962C8B-B14F-4D97-AF65-F5344CB8AC3E}">
        <p14:creationId xmlns="" xmlns:p14="http://schemas.microsoft.com/office/powerpoint/2010/main" val="318504589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p:cNvSpPr>
            <a:spLocks noGrp="1"/>
          </p:cNvSpPr>
          <p:nvPr>
            <p:ph type="ctrTitle"/>
          </p:nvPr>
        </p:nvSpPr>
        <p:spPr>
          <a:xfrm>
            <a:off x="685800" y="2130425"/>
            <a:ext cx="7772400" cy="1470025"/>
          </a:xfrm>
        </p:spPr>
        <p:txBody>
          <a:bodyPr/>
          <a:lstStyle/>
          <a:p>
            <a:r>
              <a:rPr lang="pl-PL" smtClean="0"/>
              <a:t>Kliknij, aby edytować styl wzorca tytułu</a:t>
            </a:r>
            <a:endParaRPr lang="pl-PL"/>
          </a:p>
        </p:txBody>
      </p:sp>
      <p:sp>
        <p:nvSpPr>
          <p:cNvPr id="3" name="Podtytuł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l-PL" smtClean="0"/>
              <a:t>Kliknij, aby edytować styl wzorca podtytułu</a:t>
            </a:r>
            <a:endParaRPr lang="pl-PL"/>
          </a:p>
        </p:txBody>
      </p:sp>
      <p:sp>
        <p:nvSpPr>
          <p:cNvPr id="4" name="Symbol zastępczy daty 3"/>
          <p:cNvSpPr>
            <a:spLocks noGrp="1"/>
          </p:cNvSpPr>
          <p:nvPr>
            <p:ph type="dt" sz="half" idx="10"/>
          </p:nvPr>
        </p:nvSpPr>
        <p:spPr/>
        <p:txBody>
          <a:bodyPr/>
          <a:lstStyle/>
          <a:p>
            <a:fld id="{77721B28-2315-4038-B465-4FAC5B10B454}" type="datetime1">
              <a:rPr lang="pl-PL" smtClean="0"/>
              <a:pPr/>
              <a:t>2020-05-11</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589B7C76-EFF2-4CD8-A475-4750F11B4BC6}" type="slidenum">
              <a:rPr lang="pl-PL" smtClean="0"/>
              <a:pPr/>
              <a:t>‹#›</a:t>
            </a:fld>
            <a:endParaRPr lang="pl-P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 wzorca tytułu</a:t>
            </a:r>
            <a:endParaRPr lang="pl-PL"/>
          </a:p>
        </p:txBody>
      </p:sp>
      <p:sp>
        <p:nvSpPr>
          <p:cNvPr id="3" name="Symbol zastępczy tytułu pionowego 2"/>
          <p:cNvSpPr>
            <a:spLocks noGrp="1"/>
          </p:cNvSpPr>
          <p:nvPr>
            <p:ph type="body" orient="vert" idx="1"/>
          </p:nvPr>
        </p:nvSpPr>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5CB8C871-E136-46BF-A553-D01E921EED53}" type="datetime1">
              <a:rPr lang="pl-PL" smtClean="0"/>
              <a:pPr/>
              <a:t>2020-05-11</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589B7C76-EFF2-4CD8-A475-4750F11B4BC6}" type="slidenum">
              <a:rPr lang="pl-PL" smtClean="0"/>
              <a:pPr/>
              <a:t>‹#›</a:t>
            </a:fld>
            <a:endParaRPr lang="pl-P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6629400" y="274638"/>
            <a:ext cx="2057400" cy="5851525"/>
          </a:xfrm>
        </p:spPr>
        <p:txBody>
          <a:bodyPr vert="eaVert"/>
          <a:lstStyle/>
          <a:p>
            <a:r>
              <a:rPr lang="pl-PL" smtClean="0"/>
              <a:t>Kliknij, aby edytować styl wzorca tytułu</a:t>
            </a:r>
            <a:endParaRPr lang="pl-PL"/>
          </a:p>
        </p:txBody>
      </p:sp>
      <p:sp>
        <p:nvSpPr>
          <p:cNvPr id="3" name="Symbol zastępczy tytułu pionowego 2"/>
          <p:cNvSpPr>
            <a:spLocks noGrp="1"/>
          </p:cNvSpPr>
          <p:nvPr>
            <p:ph type="body" orient="vert" idx="1"/>
          </p:nvPr>
        </p:nvSpPr>
        <p:spPr>
          <a:xfrm>
            <a:off x="457200" y="274638"/>
            <a:ext cx="6019800" cy="5851525"/>
          </a:xfrm>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922D87DA-1D67-45DF-B82F-406BB1D4ECB1}" type="datetime1">
              <a:rPr lang="pl-PL" smtClean="0"/>
              <a:pPr/>
              <a:t>2020-05-11</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589B7C76-EFF2-4CD8-A475-4750F11B4BC6}" type="slidenum">
              <a:rPr lang="pl-PL" smtClean="0"/>
              <a:pPr/>
              <a:t>‹#›</a:t>
            </a:fld>
            <a:endParaRPr lang="pl-PL"/>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userDrawn="1"/>
        </p:nvSpPr>
        <p:spPr>
          <a:xfrm>
            <a:off x="8365066" y="6426200"/>
            <a:ext cx="762000" cy="4064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2" name="Title 1"/>
          <p:cNvSpPr>
            <a:spLocks noGrp="1"/>
          </p:cNvSpPr>
          <p:nvPr>
            <p:ph type="ctrTitle"/>
          </p:nvPr>
        </p:nvSpPr>
        <p:spPr>
          <a:xfrm>
            <a:off x="685800" y="2130426"/>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94CFE4B-17F2-49B1-A8CD-48A7230178BE}" type="datetimeFigureOut">
              <a:rPr lang="en-US" smtClean="0">
                <a:solidFill>
                  <a:prstClr val="black">
                    <a:tint val="75000"/>
                  </a:prstClr>
                </a:solidFill>
              </a:rPr>
              <a:pPr/>
              <a:t>5/11/2020</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F043A558-56C3-499B-89A2-59E5853E6BB4}"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 xmlns:p14="http://schemas.microsoft.com/office/powerpoint/2010/main" val="1280320954"/>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94CFE4B-17F2-49B1-A8CD-48A7230178BE}" type="datetimeFigureOut">
              <a:rPr lang="en-US" smtClean="0">
                <a:solidFill>
                  <a:prstClr val="black">
                    <a:tint val="75000"/>
                  </a:prstClr>
                </a:solidFill>
              </a:rPr>
              <a:pPr/>
              <a:t>5/11/2020</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F043A558-56C3-499B-89A2-59E5853E6BB4}"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 xmlns:p14="http://schemas.microsoft.com/office/powerpoint/2010/main" val="1054712963"/>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1"/>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94CFE4B-17F2-49B1-A8CD-48A7230178BE}" type="datetimeFigureOut">
              <a:rPr lang="en-US" smtClean="0">
                <a:solidFill>
                  <a:prstClr val="black">
                    <a:tint val="75000"/>
                  </a:prstClr>
                </a:solidFill>
              </a:rPr>
              <a:pPr/>
              <a:t>5/11/2020</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F043A558-56C3-499B-89A2-59E5853E6BB4}"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 xmlns:p14="http://schemas.microsoft.com/office/powerpoint/2010/main" val="257641710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94CFE4B-17F2-49B1-A8CD-48A7230178BE}" type="datetimeFigureOut">
              <a:rPr lang="en-US" smtClean="0">
                <a:solidFill>
                  <a:prstClr val="black">
                    <a:tint val="75000"/>
                  </a:prstClr>
                </a:solidFill>
              </a:rPr>
              <a:pPr/>
              <a:t>5/11/2020</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F043A558-56C3-499B-89A2-59E5853E6BB4}"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 xmlns:p14="http://schemas.microsoft.com/office/powerpoint/2010/main" val="187670333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7" y="1535113"/>
            <a:ext cx="4041775" cy="6397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7"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94CFE4B-17F2-49B1-A8CD-48A7230178BE}" type="datetimeFigureOut">
              <a:rPr lang="en-US" smtClean="0">
                <a:solidFill>
                  <a:prstClr val="black">
                    <a:tint val="75000"/>
                  </a:prstClr>
                </a:solidFill>
              </a:rPr>
              <a:pPr/>
              <a:t>5/11/2020</a:t>
            </a:fld>
            <a:endParaRPr lang="en-US" dirty="0">
              <a:solidFill>
                <a:prstClr val="black">
                  <a:tint val="75000"/>
                </a:prstClr>
              </a:solidFill>
            </a:endParaRPr>
          </a:p>
        </p:txBody>
      </p:sp>
      <p:sp>
        <p:nvSpPr>
          <p:cNvPr id="8" name="Footer Placeholder 7"/>
          <p:cNvSpPr>
            <a:spLocks noGrp="1"/>
          </p:cNvSpPr>
          <p:nvPr>
            <p:ph type="ftr" sz="quarter" idx="11"/>
          </p:nvPr>
        </p:nvSpPr>
        <p:spPr/>
        <p:txBody>
          <a:bodyPr/>
          <a:lstStyle/>
          <a:p>
            <a:endParaRPr lang="en-US" dirty="0">
              <a:solidFill>
                <a:prstClr val="black">
                  <a:tint val="75000"/>
                </a:prstClr>
              </a:solidFill>
            </a:endParaRPr>
          </a:p>
        </p:txBody>
      </p:sp>
      <p:sp>
        <p:nvSpPr>
          <p:cNvPr id="9" name="Slide Number Placeholder 8"/>
          <p:cNvSpPr>
            <a:spLocks noGrp="1"/>
          </p:cNvSpPr>
          <p:nvPr>
            <p:ph type="sldNum" sz="quarter" idx="12"/>
          </p:nvPr>
        </p:nvSpPr>
        <p:spPr/>
        <p:txBody>
          <a:bodyPr/>
          <a:lstStyle/>
          <a:p>
            <a:fld id="{F043A558-56C3-499B-89A2-59E5853E6BB4}"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 xmlns:p14="http://schemas.microsoft.com/office/powerpoint/2010/main" val="17050029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94CFE4B-17F2-49B1-A8CD-48A7230178BE}" type="datetimeFigureOut">
              <a:rPr lang="en-US" smtClean="0">
                <a:solidFill>
                  <a:prstClr val="black">
                    <a:tint val="75000"/>
                  </a:prstClr>
                </a:solidFill>
              </a:rPr>
              <a:pPr/>
              <a:t>5/11/2020</a:t>
            </a:fld>
            <a:endParaRPr lang="en-US" dirty="0">
              <a:solidFill>
                <a:prstClr val="black">
                  <a:tint val="75000"/>
                </a:prstClr>
              </a:solidFill>
            </a:endParaRPr>
          </a:p>
        </p:txBody>
      </p:sp>
      <p:sp>
        <p:nvSpPr>
          <p:cNvPr id="4" name="Footer Placeholder 3"/>
          <p:cNvSpPr>
            <a:spLocks noGrp="1"/>
          </p:cNvSpPr>
          <p:nvPr>
            <p:ph type="ftr" sz="quarter" idx="11"/>
          </p:nvPr>
        </p:nvSpPr>
        <p:spPr/>
        <p:txBody>
          <a:bodyPr/>
          <a:lstStyle/>
          <a:p>
            <a:endParaRPr lang="en-US" dirty="0">
              <a:solidFill>
                <a:prstClr val="black">
                  <a:tint val="75000"/>
                </a:prstClr>
              </a:solidFill>
            </a:endParaRPr>
          </a:p>
        </p:txBody>
      </p:sp>
      <p:sp>
        <p:nvSpPr>
          <p:cNvPr id="5" name="Slide Number Placeholder 4"/>
          <p:cNvSpPr>
            <a:spLocks noGrp="1"/>
          </p:cNvSpPr>
          <p:nvPr>
            <p:ph type="sldNum" sz="quarter" idx="12"/>
          </p:nvPr>
        </p:nvSpPr>
        <p:spPr/>
        <p:txBody>
          <a:bodyPr/>
          <a:lstStyle/>
          <a:p>
            <a:fld id="{F043A558-56C3-499B-89A2-59E5853E6BB4}"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 xmlns:p14="http://schemas.microsoft.com/office/powerpoint/2010/main" val="271093853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94CFE4B-17F2-49B1-A8CD-48A7230178BE}" type="datetimeFigureOut">
              <a:rPr lang="en-US" smtClean="0">
                <a:solidFill>
                  <a:prstClr val="black">
                    <a:tint val="75000"/>
                  </a:prstClr>
                </a:solidFill>
              </a:rPr>
              <a:pPr/>
              <a:t>5/11/2020</a:t>
            </a:fld>
            <a:endParaRPr lang="en-US" dirty="0">
              <a:solidFill>
                <a:prstClr val="black">
                  <a:tint val="75000"/>
                </a:prstClr>
              </a:solidFill>
            </a:endParaRPr>
          </a:p>
        </p:txBody>
      </p:sp>
      <p:sp>
        <p:nvSpPr>
          <p:cNvPr id="3" name="Footer Placeholder 2"/>
          <p:cNvSpPr>
            <a:spLocks noGrp="1"/>
          </p:cNvSpPr>
          <p:nvPr>
            <p:ph type="ftr" sz="quarter" idx="11"/>
          </p:nvPr>
        </p:nvSpPr>
        <p:spPr/>
        <p:txBody>
          <a:bodyPr/>
          <a:lstStyle/>
          <a:p>
            <a:endParaRPr lang="en-US" dirty="0">
              <a:solidFill>
                <a:prstClr val="black">
                  <a:tint val="75000"/>
                </a:prstClr>
              </a:solidFill>
            </a:endParaRPr>
          </a:p>
        </p:txBody>
      </p:sp>
      <p:sp>
        <p:nvSpPr>
          <p:cNvPr id="4" name="Slide Number Placeholder 3"/>
          <p:cNvSpPr>
            <a:spLocks noGrp="1"/>
          </p:cNvSpPr>
          <p:nvPr>
            <p:ph type="sldNum" sz="quarter" idx="12"/>
          </p:nvPr>
        </p:nvSpPr>
        <p:spPr/>
        <p:txBody>
          <a:bodyPr/>
          <a:lstStyle/>
          <a:p>
            <a:fld id="{F043A558-56C3-499B-89A2-59E5853E6BB4}"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 xmlns:p14="http://schemas.microsoft.com/office/powerpoint/2010/main" val="21915706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2" y="273049"/>
            <a:ext cx="3008313" cy="1162051"/>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2"/>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2" y="1435102"/>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94CFE4B-17F2-49B1-A8CD-48A7230178BE}" type="datetimeFigureOut">
              <a:rPr lang="en-US" smtClean="0">
                <a:solidFill>
                  <a:prstClr val="black">
                    <a:tint val="75000"/>
                  </a:prstClr>
                </a:solidFill>
              </a:rPr>
              <a:pPr/>
              <a:t>5/11/2020</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F043A558-56C3-499B-89A2-59E5853E6BB4}"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 xmlns:p14="http://schemas.microsoft.com/office/powerpoint/2010/main" val="42211378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 wzorca tytułu</a:t>
            </a:r>
            <a:endParaRPr lang="pl-PL"/>
          </a:p>
        </p:txBody>
      </p:sp>
      <p:sp>
        <p:nvSpPr>
          <p:cNvPr id="3" name="Symbol zastępczy zawartości 2"/>
          <p:cNvSpPr>
            <a:spLocks noGrp="1"/>
          </p:cNvSpPr>
          <p:nvPr>
            <p:ph idx="1"/>
          </p:nvPr>
        </p:nvSpPr>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FF7A5DAA-748A-4F7A-846D-4B599860028B}" type="datetime1">
              <a:rPr lang="pl-PL" smtClean="0"/>
              <a:pPr/>
              <a:t>2020-05-11</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589B7C76-EFF2-4CD8-A475-4750F11B4BC6}" type="slidenum">
              <a:rPr lang="pl-PL" smtClean="0"/>
              <a:pPr/>
              <a:t>‹#›</a:t>
            </a:fld>
            <a:endParaRPr lang="pl-PL"/>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9"/>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4" name="Text Placeholder 3"/>
          <p:cNvSpPr>
            <a:spLocks noGrp="1"/>
          </p:cNvSpPr>
          <p:nvPr>
            <p:ph type="body" sz="half" idx="2"/>
          </p:nvPr>
        </p:nvSpPr>
        <p:spPr>
          <a:xfrm>
            <a:off x="1792288" y="5367338"/>
            <a:ext cx="5486400" cy="8048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94CFE4B-17F2-49B1-A8CD-48A7230178BE}" type="datetimeFigureOut">
              <a:rPr lang="en-US" smtClean="0">
                <a:solidFill>
                  <a:prstClr val="black">
                    <a:tint val="75000"/>
                  </a:prstClr>
                </a:solidFill>
              </a:rPr>
              <a:pPr/>
              <a:t>5/11/2020</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F043A558-56C3-499B-89A2-59E5853E6BB4}"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 xmlns:p14="http://schemas.microsoft.com/office/powerpoint/2010/main" val="257954012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94CFE4B-17F2-49B1-A8CD-48A7230178BE}" type="datetimeFigureOut">
              <a:rPr lang="en-US" smtClean="0">
                <a:solidFill>
                  <a:prstClr val="black">
                    <a:tint val="75000"/>
                  </a:prstClr>
                </a:solidFill>
              </a:rPr>
              <a:pPr/>
              <a:t>5/11/2020</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F043A558-56C3-499B-89A2-59E5853E6BB4}"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 xmlns:p14="http://schemas.microsoft.com/office/powerpoint/2010/main" val="211887614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9"/>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94CFE4B-17F2-49B1-A8CD-48A7230178BE}" type="datetimeFigureOut">
              <a:rPr lang="en-US" smtClean="0">
                <a:solidFill>
                  <a:prstClr val="black">
                    <a:tint val="75000"/>
                  </a:prstClr>
                </a:solidFill>
              </a:rPr>
              <a:pPr/>
              <a:t>5/11/2020</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F043A558-56C3-499B-89A2-59E5853E6BB4}"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 xmlns:p14="http://schemas.microsoft.com/office/powerpoint/2010/main" val="263408056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Tree>
    <p:extLst>
      <p:ext uri="{BB962C8B-B14F-4D97-AF65-F5344CB8AC3E}">
        <p14:creationId xmlns="" xmlns:p14="http://schemas.microsoft.com/office/powerpoint/2010/main" val="2453308726"/>
      </p:ext>
    </p:extLst>
  </p:cSld>
  <p:clrMapOvr>
    <a:masterClrMapping/>
  </p:clrMapOvr>
  <p:timing>
    <p:tnLst>
      <p:par>
        <p:cTn id="1" dur="indefinite" restart="never" nodeType="tmRoot"/>
      </p:par>
    </p:tnLst>
  </p:timing>
</p:sldLayout>
</file>

<file path=ppt/slideLayouts/slideLayout24.xml><?xml version="1.0" encoding="utf-8"?>
<p:sldLayout xmlns:a="http://schemas.openxmlformats.org/drawingml/2006/main" xmlns:r="http://schemas.openxmlformats.org/officeDocument/2006/relationships" xmlns:p="http://schemas.openxmlformats.org/presentationml/2006/main" userDrawn="1">
  <p:cSld name="3_Title and Content">
    <p:spTree>
      <p:nvGrpSpPr>
        <p:cNvPr id="1" name=""/>
        <p:cNvGrpSpPr/>
        <p:nvPr/>
      </p:nvGrpSpPr>
      <p:grpSpPr>
        <a:xfrm>
          <a:off x="0" y="0"/>
          <a:ext cx="0" cy="0"/>
          <a:chOff x="0" y="0"/>
          <a:chExt cx="0" cy="0"/>
        </a:xfrm>
      </p:grpSpPr>
    </p:spTree>
    <p:extLst>
      <p:ext uri="{BB962C8B-B14F-4D97-AF65-F5344CB8AC3E}">
        <p14:creationId xmlns="" xmlns:p14="http://schemas.microsoft.com/office/powerpoint/2010/main" val="295583448"/>
      </p:ext>
    </p:extLst>
  </p:cSld>
  <p:clrMapOvr>
    <a:masterClrMapping/>
  </p:clrMapOvr>
  <p:timing>
    <p:tnLst>
      <p:par>
        <p:cTn id="1" dur="indefinite" restart="never" nodeType="tmRoot"/>
      </p:par>
    </p:tnLst>
  </p:timing>
</p:sldLayout>
</file>

<file path=ppt/slideLayouts/slideLayout25.xml><?xml version="1.0" encoding="utf-8"?>
<p:sldLayout xmlns:a="http://schemas.openxmlformats.org/drawingml/2006/main" xmlns:r="http://schemas.openxmlformats.org/officeDocument/2006/relationships" xmlns:p="http://schemas.openxmlformats.org/presentationml/2006/main" userDrawn="1">
  <p:cSld name="2_Title and Content">
    <p:spTree>
      <p:nvGrpSpPr>
        <p:cNvPr id="1" name=""/>
        <p:cNvGrpSpPr/>
        <p:nvPr/>
      </p:nvGrpSpPr>
      <p:grpSpPr>
        <a:xfrm>
          <a:off x="0" y="0"/>
          <a:ext cx="0" cy="0"/>
          <a:chOff x="0" y="0"/>
          <a:chExt cx="0" cy="0"/>
        </a:xfrm>
      </p:grpSpPr>
    </p:spTree>
    <p:extLst>
      <p:ext uri="{BB962C8B-B14F-4D97-AF65-F5344CB8AC3E}">
        <p14:creationId xmlns="" xmlns:p14="http://schemas.microsoft.com/office/powerpoint/2010/main" val="3203970785"/>
      </p:ext>
    </p:extLst>
  </p:cSld>
  <p:clrMapOvr>
    <a:masterClrMapping/>
  </p:clrMapOvr>
  <p:timing>
    <p:tnLst>
      <p:par>
        <p:cTn id="1" dur="indefinite" restart="never" nodeType="tmRoot"/>
      </p:par>
    </p:tnLst>
  </p:timing>
</p:sldLayout>
</file>

<file path=ppt/slideLayouts/slideLayout26.xml><?xml version="1.0" encoding="utf-8"?>
<p:sldLayout xmlns:a="http://schemas.openxmlformats.org/drawingml/2006/main" xmlns:r="http://schemas.openxmlformats.org/officeDocument/2006/relationships" xmlns:p="http://schemas.openxmlformats.org/presentationml/2006/main" userDrawn="1">
  <p:cSld name="6_Title and Content">
    <p:spTree>
      <p:nvGrpSpPr>
        <p:cNvPr id="1" name=""/>
        <p:cNvGrpSpPr/>
        <p:nvPr/>
      </p:nvGrpSpPr>
      <p:grpSpPr>
        <a:xfrm>
          <a:off x="0" y="0"/>
          <a:ext cx="0" cy="0"/>
          <a:chOff x="0" y="0"/>
          <a:chExt cx="0" cy="0"/>
        </a:xfrm>
      </p:grpSpPr>
    </p:spTree>
    <p:extLst>
      <p:ext uri="{BB962C8B-B14F-4D97-AF65-F5344CB8AC3E}">
        <p14:creationId xmlns="" xmlns:p14="http://schemas.microsoft.com/office/powerpoint/2010/main" val="2641420004"/>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p:cNvSpPr>
            <a:spLocks noGrp="1"/>
          </p:cNvSpPr>
          <p:nvPr>
            <p:ph type="title"/>
          </p:nvPr>
        </p:nvSpPr>
        <p:spPr>
          <a:xfrm>
            <a:off x="722313" y="4406900"/>
            <a:ext cx="7772400" cy="1362075"/>
          </a:xfrm>
        </p:spPr>
        <p:txBody>
          <a:bodyPr anchor="t"/>
          <a:lstStyle>
            <a:lvl1pPr algn="l">
              <a:defRPr sz="4000" b="1" cap="all"/>
            </a:lvl1pPr>
          </a:lstStyle>
          <a:p>
            <a:r>
              <a:rPr lang="pl-PL" smtClean="0"/>
              <a:t>Kliknij, aby edytować styl wzorca tytułu</a:t>
            </a:r>
            <a:endParaRPr lang="pl-PL"/>
          </a:p>
        </p:txBody>
      </p:sp>
      <p:sp>
        <p:nvSpPr>
          <p:cNvPr id="3" name="Symbol zastępczy tekst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smtClean="0"/>
              <a:t>Kliknij, aby edytować style wzorca tekstu</a:t>
            </a:r>
          </a:p>
        </p:txBody>
      </p:sp>
      <p:sp>
        <p:nvSpPr>
          <p:cNvPr id="4" name="Symbol zastępczy daty 3"/>
          <p:cNvSpPr>
            <a:spLocks noGrp="1"/>
          </p:cNvSpPr>
          <p:nvPr>
            <p:ph type="dt" sz="half" idx="10"/>
          </p:nvPr>
        </p:nvSpPr>
        <p:spPr/>
        <p:txBody>
          <a:bodyPr/>
          <a:lstStyle/>
          <a:p>
            <a:fld id="{793AB58D-58D2-4AE6-80D9-8D3DF8BAF14B}" type="datetime1">
              <a:rPr lang="pl-PL" smtClean="0"/>
              <a:pPr/>
              <a:t>2020-05-11</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589B7C76-EFF2-4CD8-A475-4750F11B4BC6}" type="slidenum">
              <a:rPr lang="pl-PL" smtClean="0"/>
              <a:pPr/>
              <a:t>‹#›</a:t>
            </a:fld>
            <a:endParaRPr lang="pl-PL"/>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 wzorca tytułu</a:t>
            </a:r>
            <a:endParaRPr lang="pl-PL"/>
          </a:p>
        </p:txBody>
      </p:sp>
      <p:sp>
        <p:nvSpPr>
          <p:cNvPr id="3" name="Symbol zastępczy zawartości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zawartości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daty 4"/>
          <p:cNvSpPr>
            <a:spLocks noGrp="1"/>
          </p:cNvSpPr>
          <p:nvPr>
            <p:ph type="dt" sz="half" idx="10"/>
          </p:nvPr>
        </p:nvSpPr>
        <p:spPr/>
        <p:txBody>
          <a:bodyPr/>
          <a:lstStyle/>
          <a:p>
            <a:fld id="{3762DABE-C89F-4876-874B-40737684B676}" type="datetime1">
              <a:rPr lang="pl-PL" smtClean="0"/>
              <a:pPr/>
              <a:t>2020-05-11</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589B7C76-EFF2-4CD8-A475-4750F11B4BC6}" type="slidenum">
              <a:rPr lang="pl-PL" smtClean="0"/>
              <a:pPr/>
              <a:t>‹#›</a:t>
            </a:fld>
            <a:endParaRPr lang="pl-P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lvl1pPr>
              <a:defRPr/>
            </a:lvl1pPr>
          </a:lstStyle>
          <a:p>
            <a:r>
              <a:rPr lang="pl-PL" smtClean="0"/>
              <a:t>Kliknij, aby edytować styl wzorca tytułu</a:t>
            </a:r>
            <a:endParaRPr lang="pl-PL"/>
          </a:p>
        </p:txBody>
      </p:sp>
      <p:sp>
        <p:nvSpPr>
          <p:cNvPr id="3" name="Symbol zastępczy tekst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4" name="Symbol zastępczy zawartości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tekst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6" name="Symbol zastępczy zawartości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7" name="Symbol zastępczy daty 6"/>
          <p:cNvSpPr>
            <a:spLocks noGrp="1"/>
          </p:cNvSpPr>
          <p:nvPr>
            <p:ph type="dt" sz="half" idx="10"/>
          </p:nvPr>
        </p:nvSpPr>
        <p:spPr/>
        <p:txBody>
          <a:bodyPr/>
          <a:lstStyle/>
          <a:p>
            <a:fld id="{29E3034B-4AD3-41CB-8B20-2F185E7F45AA}" type="datetime1">
              <a:rPr lang="pl-PL" smtClean="0"/>
              <a:pPr/>
              <a:t>2020-05-11</a:t>
            </a:fld>
            <a:endParaRPr lang="pl-PL"/>
          </a:p>
        </p:txBody>
      </p:sp>
      <p:sp>
        <p:nvSpPr>
          <p:cNvPr id="8" name="Symbol zastępczy stopki 7"/>
          <p:cNvSpPr>
            <a:spLocks noGrp="1"/>
          </p:cNvSpPr>
          <p:nvPr>
            <p:ph type="ftr" sz="quarter" idx="11"/>
          </p:nvPr>
        </p:nvSpPr>
        <p:spPr/>
        <p:txBody>
          <a:bodyPr/>
          <a:lstStyle/>
          <a:p>
            <a:endParaRPr lang="pl-PL"/>
          </a:p>
        </p:txBody>
      </p:sp>
      <p:sp>
        <p:nvSpPr>
          <p:cNvPr id="9" name="Symbol zastępczy numeru slajdu 8"/>
          <p:cNvSpPr>
            <a:spLocks noGrp="1"/>
          </p:cNvSpPr>
          <p:nvPr>
            <p:ph type="sldNum" sz="quarter" idx="12"/>
          </p:nvPr>
        </p:nvSpPr>
        <p:spPr/>
        <p:txBody>
          <a:bodyPr/>
          <a:lstStyle/>
          <a:p>
            <a:fld id="{589B7C76-EFF2-4CD8-A475-4750F11B4BC6}" type="slidenum">
              <a:rPr lang="pl-PL" smtClean="0"/>
              <a:pPr/>
              <a:t>‹#›</a:t>
            </a:fld>
            <a:endParaRPr lang="pl-P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 wzorca tytułu</a:t>
            </a:r>
            <a:endParaRPr lang="pl-PL"/>
          </a:p>
        </p:txBody>
      </p:sp>
      <p:sp>
        <p:nvSpPr>
          <p:cNvPr id="3" name="Symbol zastępczy daty 2"/>
          <p:cNvSpPr>
            <a:spLocks noGrp="1"/>
          </p:cNvSpPr>
          <p:nvPr>
            <p:ph type="dt" sz="half" idx="10"/>
          </p:nvPr>
        </p:nvSpPr>
        <p:spPr/>
        <p:txBody>
          <a:bodyPr/>
          <a:lstStyle/>
          <a:p>
            <a:fld id="{3769A7AB-59E2-4256-AA67-21347BBE9FE5}" type="datetime1">
              <a:rPr lang="pl-PL" smtClean="0"/>
              <a:pPr/>
              <a:t>2020-05-11</a:t>
            </a:fld>
            <a:endParaRPr lang="pl-PL"/>
          </a:p>
        </p:txBody>
      </p:sp>
      <p:sp>
        <p:nvSpPr>
          <p:cNvPr id="4" name="Symbol zastępczy stopki 3"/>
          <p:cNvSpPr>
            <a:spLocks noGrp="1"/>
          </p:cNvSpPr>
          <p:nvPr>
            <p:ph type="ftr" sz="quarter" idx="11"/>
          </p:nvPr>
        </p:nvSpPr>
        <p:spPr/>
        <p:txBody>
          <a:bodyPr/>
          <a:lstStyle/>
          <a:p>
            <a:endParaRPr lang="pl-PL"/>
          </a:p>
        </p:txBody>
      </p:sp>
      <p:sp>
        <p:nvSpPr>
          <p:cNvPr id="5" name="Symbol zastępczy numeru slajdu 4"/>
          <p:cNvSpPr>
            <a:spLocks noGrp="1"/>
          </p:cNvSpPr>
          <p:nvPr>
            <p:ph type="sldNum" sz="quarter" idx="12"/>
          </p:nvPr>
        </p:nvSpPr>
        <p:spPr/>
        <p:txBody>
          <a:bodyPr/>
          <a:lstStyle/>
          <a:p>
            <a:fld id="{589B7C76-EFF2-4CD8-A475-4750F11B4BC6}" type="slidenum">
              <a:rPr lang="pl-PL" smtClean="0"/>
              <a:pPr/>
              <a:t>‹#›</a:t>
            </a:fld>
            <a:endParaRPr lang="pl-P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p:cNvSpPr>
            <a:spLocks noGrp="1"/>
          </p:cNvSpPr>
          <p:nvPr>
            <p:ph type="dt" sz="half" idx="10"/>
          </p:nvPr>
        </p:nvSpPr>
        <p:spPr/>
        <p:txBody>
          <a:bodyPr/>
          <a:lstStyle/>
          <a:p>
            <a:fld id="{7B28064E-E6B1-4522-A7B8-5C69592EE5A8}" type="datetime1">
              <a:rPr lang="pl-PL" smtClean="0"/>
              <a:pPr/>
              <a:t>2020-05-11</a:t>
            </a:fld>
            <a:endParaRPr lang="pl-PL"/>
          </a:p>
        </p:txBody>
      </p:sp>
      <p:sp>
        <p:nvSpPr>
          <p:cNvPr id="3" name="Symbol zastępczy stopki 2"/>
          <p:cNvSpPr>
            <a:spLocks noGrp="1"/>
          </p:cNvSpPr>
          <p:nvPr>
            <p:ph type="ftr" sz="quarter" idx="11"/>
          </p:nvPr>
        </p:nvSpPr>
        <p:spPr/>
        <p:txBody>
          <a:bodyPr/>
          <a:lstStyle/>
          <a:p>
            <a:endParaRPr lang="pl-PL"/>
          </a:p>
        </p:txBody>
      </p:sp>
      <p:sp>
        <p:nvSpPr>
          <p:cNvPr id="4" name="Symbol zastępczy numeru slajdu 3"/>
          <p:cNvSpPr>
            <a:spLocks noGrp="1"/>
          </p:cNvSpPr>
          <p:nvPr>
            <p:ph type="sldNum" sz="quarter" idx="12"/>
          </p:nvPr>
        </p:nvSpPr>
        <p:spPr/>
        <p:txBody>
          <a:bodyPr/>
          <a:lstStyle/>
          <a:p>
            <a:fld id="{589B7C76-EFF2-4CD8-A475-4750F11B4BC6}" type="slidenum">
              <a:rPr lang="pl-PL" smtClean="0"/>
              <a:pPr/>
              <a:t>‹#›</a:t>
            </a:fld>
            <a:endParaRPr lang="pl-P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457200" y="273050"/>
            <a:ext cx="3008313" cy="1162050"/>
          </a:xfrm>
        </p:spPr>
        <p:txBody>
          <a:bodyPr anchor="b"/>
          <a:lstStyle>
            <a:lvl1pPr algn="l">
              <a:defRPr sz="2000" b="1"/>
            </a:lvl1pPr>
          </a:lstStyle>
          <a:p>
            <a:r>
              <a:rPr lang="pl-PL" smtClean="0"/>
              <a:t>Kliknij, aby edytować styl wzorca tytułu</a:t>
            </a:r>
            <a:endParaRPr lang="pl-PL"/>
          </a:p>
        </p:txBody>
      </p:sp>
      <p:sp>
        <p:nvSpPr>
          <p:cNvPr id="3" name="Symbol zastępczy zawartości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tekst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Symbol zastępczy daty 4"/>
          <p:cNvSpPr>
            <a:spLocks noGrp="1"/>
          </p:cNvSpPr>
          <p:nvPr>
            <p:ph type="dt" sz="half" idx="10"/>
          </p:nvPr>
        </p:nvSpPr>
        <p:spPr/>
        <p:txBody>
          <a:bodyPr/>
          <a:lstStyle/>
          <a:p>
            <a:fld id="{22DC994D-374A-4B89-997A-EE72F90ECB95}" type="datetime1">
              <a:rPr lang="pl-PL" smtClean="0"/>
              <a:pPr/>
              <a:t>2020-05-11</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589B7C76-EFF2-4CD8-A475-4750F11B4BC6}" type="slidenum">
              <a:rPr lang="pl-PL" smtClean="0"/>
              <a:pPr/>
              <a:t>‹#›</a:t>
            </a:fld>
            <a:endParaRPr lang="pl-P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1792288" y="4800600"/>
            <a:ext cx="5486400" cy="566738"/>
          </a:xfrm>
        </p:spPr>
        <p:txBody>
          <a:bodyPr anchor="b"/>
          <a:lstStyle>
            <a:lvl1pPr algn="l">
              <a:defRPr sz="2000" b="1"/>
            </a:lvl1pPr>
          </a:lstStyle>
          <a:p>
            <a:r>
              <a:rPr lang="pl-PL" smtClean="0"/>
              <a:t>Kliknij, aby edytować styl wzorca tytułu</a:t>
            </a:r>
            <a:endParaRPr lang="pl-PL"/>
          </a:p>
        </p:txBody>
      </p:sp>
      <p:sp>
        <p:nvSpPr>
          <p:cNvPr id="3" name="Symbol zastępczy obraz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l-PL"/>
          </a:p>
        </p:txBody>
      </p:sp>
      <p:sp>
        <p:nvSpPr>
          <p:cNvPr id="4" name="Symbol zastępczy tekst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Symbol zastępczy daty 4"/>
          <p:cNvSpPr>
            <a:spLocks noGrp="1"/>
          </p:cNvSpPr>
          <p:nvPr>
            <p:ph type="dt" sz="half" idx="10"/>
          </p:nvPr>
        </p:nvSpPr>
        <p:spPr/>
        <p:txBody>
          <a:bodyPr/>
          <a:lstStyle/>
          <a:p>
            <a:fld id="{41AF5160-A345-47DB-A4D1-A295F922454B}" type="datetime1">
              <a:rPr lang="pl-PL" smtClean="0"/>
              <a:pPr/>
              <a:t>2020-05-11</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589B7C76-EFF2-4CD8-A475-4750F11B4BC6}" type="slidenum">
              <a:rPr lang="pl-PL" smtClean="0"/>
              <a:pPr/>
              <a:t>‹#›</a:t>
            </a:fld>
            <a:endParaRPr lang="pl-PL"/>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6" Type="http://schemas.openxmlformats.org/officeDocument/2006/relationships/theme" Target="../theme/theme2.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slideLayout" Target="../slideLayouts/slideLayout2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slideLayout" Target="../slideLayouts/slideLayout2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tytuł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pl-PL" smtClean="0"/>
              <a:t>Kliknij, aby edytować styl wzorca tytułu</a:t>
            </a:r>
            <a:endParaRPr lang="pl-PL"/>
          </a:p>
        </p:txBody>
      </p:sp>
      <p:sp>
        <p:nvSpPr>
          <p:cNvPr id="3" name="Symbol zastępczy tekst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96AEB0A-0CA8-466B-8EA8-794AC25D5CDA}" type="datetime1">
              <a:rPr lang="pl-PL" smtClean="0"/>
              <a:pPr/>
              <a:t>2020-05-11</a:t>
            </a:fld>
            <a:endParaRPr lang="pl-PL"/>
          </a:p>
        </p:txBody>
      </p:sp>
      <p:sp>
        <p:nvSpPr>
          <p:cNvPr id="5" name="Symbol zastępczy stopki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a:p>
        </p:txBody>
      </p:sp>
      <p:sp>
        <p:nvSpPr>
          <p:cNvPr id="6" name="Symbol zastępczy numeru slajd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89B7C76-EFF2-4CD8-A475-4750F11B4BC6}" type="slidenum">
              <a:rPr lang="pl-PL" smtClean="0"/>
              <a:pPr/>
              <a:t>‹#›</a:t>
            </a:fld>
            <a:endParaRPr lang="pl-PL"/>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5400"/>
            <a:ext cx="8229600" cy="1143000"/>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1397000"/>
            <a:ext cx="8229600" cy="5461000"/>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457200" y="6356351"/>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94CFE4B-17F2-49B1-A8CD-48A7230178BE}" type="datetimeFigureOut">
              <a:rPr lang="en-US" smtClean="0">
                <a:solidFill>
                  <a:prstClr val="black">
                    <a:tint val="75000"/>
                  </a:prstClr>
                </a:solidFill>
              </a:rPr>
              <a:pPr/>
              <a:t>5/11/2020</a:t>
            </a:fld>
            <a:endParaRPr lang="en-US" dirty="0">
              <a:solidFill>
                <a:prstClr val="black">
                  <a:tint val="75000"/>
                </a:prstClr>
              </a:solidFill>
            </a:endParaRPr>
          </a:p>
        </p:txBody>
      </p:sp>
      <p:sp>
        <p:nvSpPr>
          <p:cNvPr id="5" name="Footer Placeholder 4"/>
          <p:cNvSpPr>
            <a:spLocks noGrp="1"/>
          </p:cNvSpPr>
          <p:nvPr>
            <p:ph type="ftr" sz="quarter" idx="3"/>
          </p:nvPr>
        </p:nvSpPr>
        <p:spPr>
          <a:xfrm>
            <a:off x="3124200" y="6356351"/>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solidFill>
                <a:prstClr val="black">
                  <a:tint val="75000"/>
                </a:prstClr>
              </a:solidFill>
            </a:endParaRPr>
          </a:p>
        </p:txBody>
      </p:sp>
      <p:sp>
        <p:nvSpPr>
          <p:cNvPr id="6" name="Slide Number Placeholder 5"/>
          <p:cNvSpPr>
            <a:spLocks noGrp="1"/>
          </p:cNvSpPr>
          <p:nvPr>
            <p:ph type="sldNum" sz="quarter" idx="4"/>
          </p:nvPr>
        </p:nvSpPr>
        <p:spPr>
          <a:xfrm>
            <a:off x="6553200" y="6356351"/>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043A558-56C3-499B-89A2-59E5853E6BB4}" type="slidenum">
              <a:rPr lang="en-US" smtClean="0">
                <a:solidFill>
                  <a:prstClr val="black">
                    <a:tint val="75000"/>
                  </a:prstClr>
                </a:solidFill>
              </a:rPr>
              <a:pPr/>
              <a:t>‹#›</a:t>
            </a:fld>
            <a:endParaRPr lang="en-US" dirty="0">
              <a:solidFill>
                <a:prstClr val="black">
                  <a:tint val="75000"/>
                </a:prstClr>
              </a:solidFill>
            </a:endParaRPr>
          </a:p>
        </p:txBody>
      </p:sp>
      <p:sp>
        <p:nvSpPr>
          <p:cNvPr id="7" name="TextBox 6"/>
          <p:cNvSpPr txBox="1"/>
          <p:nvPr userDrawn="1"/>
        </p:nvSpPr>
        <p:spPr>
          <a:xfrm>
            <a:off x="8495978" y="6589889"/>
            <a:ext cx="699230" cy="230832"/>
          </a:xfrm>
          <a:prstGeom prst="rect">
            <a:avLst/>
          </a:prstGeom>
          <a:noFill/>
        </p:spPr>
        <p:txBody>
          <a:bodyPr wrap="none" rtlCol="0">
            <a:spAutoFit/>
          </a:bodyPr>
          <a:lstStyle/>
          <a:p>
            <a:r>
              <a:rPr lang="en-US" sz="900" dirty="0" smtClean="0"/>
              <a:t>Dan Boneh</a:t>
            </a:r>
            <a:endParaRPr lang="en-US" sz="900" dirty="0"/>
          </a:p>
        </p:txBody>
      </p:sp>
    </p:spTree>
    <p:extLst>
      <p:ext uri="{BB962C8B-B14F-4D97-AF65-F5344CB8AC3E}">
        <p14:creationId xmlns="" xmlns:p14="http://schemas.microsoft.com/office/powerpoint/2010/main" val="99883304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Lst>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8" Type="http://schemas.openxmlformats.org/officeDocument/2006/relationships/image" Target="../media/image7.emf"/><Relationship Id="rId3" Type="http://schemas.openxmlformats.org/officeDocument/2006/relationships/customXml" Target="../ink/ink3.xml"/><Relationship Id="rId7" Type="http://schemas.openxmlformats.org/officeDocument/2006/relationships/customXml" Target="../ink/ink5.xml"/><Relationship Id="rId2" Type="http://schemas.openxmlformats.org/officeDocument/2006/relationships/notesSlide" Target="../notesSlides/notesSlide14.xml"/><Relationship Id="rId1" Type="http://schemas.openxmlformats.org/officeDocument/2006/relationships/slideLayout" Target="../slideLayouts/slideLayout2.xml"/><Relationship Id="rId6" Type="http://schemas.openxmlformats.org/officeDocument/2006/relationships/image" Target="../media/image6.emf"/><Relationship Id="rId5" Type="http://schemas.openxmlformats.org/officeDocument/2006/relationships/customXml" Target="../ink/ink4.xml"/><Relationship Id="rId4" Type="http://schemas.openxmlformats.org/officeDocument/2006/relationships/image" Target="../media/image5.emf"/></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customXml" Target="../ink/ink6.xml"/><Relationship Id="rId2" Type="http://schemas.openxmlformats.org/officeDocument/2006/relationships/notesSlide" Target="../notesSlides/notesSlide18.xml"/><Relationship Id="rId1" Type="http://schemas.openxmlformats.org/officeDocument/2006/relationships/slideLayout" Target="../slideLayouts/slideLayout2.xml"/><Relationship Id="rId6" Type="http://schemas.openxmlformats.org/officeDocument/2006/relationships/image" Target="../media/image9.emf"/><Relationship Id="rId5" Type="http://schemas.openxmlformats.org/officeDocument/2006/relationships/customXml" Target="../ink/ink7.xml"/><Relationship Id="rId4" Type="http://schemas.openxmlformats.org/officeDocument/2006/relationships/image" Target="../media/image8.emf"/></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8" Type="http://schemas.openxmlformats.org/officeDocument/2006/relationships/image" Target="../media/image12.emf"/><Relationship Id="rId3" Type="http://schemas.openxmlformats.org/officeDocument/2006/relationships/customXml" Target="../ink/ink8.xml"/><Relationship Id="rId7" Type="http://schemas.openxmlformats.org/officeDocument/2006/relationships/customXml" Target="../ink/ink10.xml"/><Relationship Id="rId12" Type="http://schemas.openxmlformats.org/officeDocument/2006/relationships/image" Target="../media/image14.emf"/><Relationship Id="rId2" Type="http://schemas.openxmlformats.org/officeDocument/2006/relationships/notesSlide" Target="../notesSlides/notesSlide25.xml"/><Relationship Id="rId1" Type="http://schemas.openxmlformats.org/officeDocument/2006/relationships/slideLayout" Target="../slideLayouts/slideLayout2.xml"/><Relationship Id="rId6" Type="http://schemas.openxmlformats.org/officeDocument/2006/relationships/image" Target="../media/image11.emf"/><Relationship Id="rId11" Type="http://schemas.openxmlformats.org/officeDocument/2006/relationships/customXml" Target="../ink/ink12.xml"/><Relationship Id="rId5" Type="http://schemas.openxmlformats.org/officeDocument/2006/relationships/customXml" Target="../ink/ink9.xml"/><Relationship Id="rId10" Type="http://schemas.openxmlformats.org/officeDocument/2006/relationships/image" Target="../media/image13.emf"/><Relationship Id="rId4" Type="http://schemas.openxmlformats.org/officeDocument/2006/relationships/image" Target="../media/image10.emf"/><Relationship Id="rId9" Type="http://schemas.openxmlformats.org/officeDocument/2006/relationships/customXml" Target="../ink/ink1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8.xml"/><Relationship Id="rId1" Type="http://schemas.openxmlformats.org/officeDocument/2006/relationships/slideLayout" Target="../slideLayouts/slideLayout2.xml"/><Relationship Id="rId4" Type="http://schemas.openxmlformats.org/officeDocument/2006/relationships/image" Target="../media/image15.png"/></Relationships>
</file>

<file path=ppt/slides/_rels/slide29.xml.rels><?xml version="1.0" encoding="UTF-8" standalone="yes"?>
<Relationships xmlns="http://schemas.openxmlformats.org/package/2006/relationships"><Relationship Id="rId3" Type="http://schemas.openxmlformats.org/officeDocument/2006/relationships/customXml" Target="../ink/ink13.xml"/><Relationship Id="rId2" Type="http://schemas.openxmlformats.org/officeDocument/2006/relationships/notesSlide" Target="../notesSlides/notesSlide29.xml"/><Relationship Id="rId1" Type="http://schemas.openxmlformats.org/officeDocument/2006/relationships/slideLayout" Target="../slideLayouts/slideLayout2.xml"/><Relationship Id="rId4" Type="http://schemas.openxmlformats.org/officeDocument/2006/relationships/image" Target="../media/image16.emf"/></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17.emf"/><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customXml" Target="../ink/ink1.xm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image" Target="../media/image2.emf"/><Relationship Id="rId5" Type="http://schemas.openxmlformats.org/officeDocument/2006/relationships/customXml" Target="../ink/ink2.xml"/><Relationship Id="rId4" Type="http://schemas.openxmlformats.org/officeDocument/2006/relationships/image" Target="../media/image1.emf"/></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a:xfrm>
            <a:off x="683568" y="1844824"/>
            <a:ext cx="7772400" cy="1470025"/>
          </a:xfrm>
        </p:spPr>
        <p:txBody>
          <a:bodyPr>
            <a:noAutofit/>
          </a:bodyPr>
          <a:lstStyle/>
          <a:p>
            <a:r>
              <a:rPr lang="pl-PL" sz="3600" dirty="0" smtClean="0"/>
              <a:t>Kryptografia i bezpieczeństwo danych </a:t>
            </a:r>
            <a:br>
              <a:rPr lang="pl-PL" sz="3600" dirty="0" smtClean="0"/>
            </a:br>
            <a:r>
              <a:rPr lang="pl-PL" sz="3600" dirty="0" smtClean="0"/>
              <a:t>- szyfrowanie z kluczem symetrycznym</a:t>
            </a:r>
            <a:br>
              <a:rPr lang="pl-PL" sz="3600" dirty="0" smtClean="0"/>
            </a:br>
            <a:r>
              <a:rPr lang="pl-PL" sz="3600" dirty="0" smtClean="0"/>
              <a:t>- uzupełnienie</a:t>
            </a:r>
            <a:endParaRPr lang="pl-PL" sz="3600" dirty="0"/>
          </a:p>
        </p:txBody>
      </p:sp>
      <p:sp>
        <p:nvSpPr>
          <p:cNvPr id="3" name="Podtytuł 2"/>
          <p:cNvSpPr>
            <a:spLocks noGrp="1"/>
          </p:cNvSpPr>
          <p:nvPr>
            <p:ph type="subTitle" idx="1"/>
          </p:nvPr>
        </p:nvSpPr>
        <p:spPr/>
        <p:txBody>
          <a:bodyPr/>
          <a:lstStyle/>
          <a:p>
            <a:r>
              <a:rPr lang="pl-PL" dirty="0" smtClean="0"/>
              <a:t>Sławomir </a:t>
            </a:r>
            <a:r>
              <a:rPr lang="pl-PL" dirty="0" err="1" smtClean="0"/>
              <a:t>Samolej</a:t>
            </a:r>
            <a:r>
              <a:rPr lang="pl-PL" dirty="0" smtClean="0"/>
              <a:t/>
            </a:r>
            <a:br>
              <a:rPr lang="pl-PL" dirty="0" smtClean="0"/>
            </a:br>
            <a:r>
              <a:rPr lang="pl-PL" dirty="0" err="1" smtClean="0"/>
              <a:t>ssamolej.kia.prz.edu.pl</a:t>
            </a:r>
            <a:r>
              <a:rPr lang="pl-PL" dirty="0" smtClean="0"/>
              <a:t/>
            </a:r>
            <a:br>
              <a:rPr lang="pl-PL" dirty="0" smtClean="0"/>
            </a:br>
            <a:r>
              <a:rPr lang="pl-PL" dirty="0" err="1" smtClean="0"/>
              <a:t>ssamolej@prz.edu.pl</a:t>
            </a:r>
            <a:endParaRPr lang="pl-PL" dirty="0" smtClean="0"/>
          </a:p>
          <a:p>
            <a:endParaRPr lang="pl-PL"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sz="3100" dirty="0" smtClean="0"/>
              <a:t>Problem: przecież szyfrowanie deterministyczne nie jest odporne na atak z wybranym tekstem jawnym</a:t>
            </a:r>
            <a:endParaRPr lang="pl-PL" dirty="0"/>
          </a:p>
        </p:txBody>
      </p:sp>
      <p:sp>
        <p:nvSpPr>
          <p:cNvPr id="4" name="Symbol zastępczy numeru slajdu 3"/>
          <p:cNvSpPr>
            <a:spLocks noGrp="1"/>
          </p:cNvSpPr>
          <p:nvPr>
            <p:ph type="sldNum" sz="quarter" idx="12"/>
          </p:nvPr>
        </p:nvSpPr>
        <p:spPr/>
        <p:txBody>
          <a:bodyPr/>
          <a:lstStyle/>
          <a:p>
            <a:fld id="{589B7C76-EFF2-4CD8-A475-4750F11B4BC6}" type="slidenum">
              <a:rPr lang="pl-PL" smtClean="0"/>
              <a:pPr/>
              <a:t>10</a:t>
            </a:fld>
            <a:endParaRPr lang="pl-PL"/>
          </a:p>
        </p:txBody>
      </p:sp>
      <p:sp>
        <p:nvSpPr>
          <p:cNvPr id="5" name="Content Placeholder 2"/>
          <p:cNvSpPr txBox="1">
            <a:spLocks/>
          </p:cNvSpPr>
          <p:nvPr/>
        </p:nvSpPr>
        <p:spPr>
          <a:xfrm>
            <a:off x="457200" y="1783432"/>
            <a:ext cx="8229600" cy="1828800"/>
          </a:xfrm>
          <a:prstGeom prst="rect">
            <a:avLst/>
          </a:prstGeom>
        </p:spPr>
        <p:txBody>
          <a:bodyPr vert="horz" lIns="91440" tIns="45720" rIns="91440" bIns="45720" rtlCol="0">
            <a:normAutofit lnSpcReduction="10000"/>
          </a:bodyPr>
          <a:lstStyle>
            <a:lvl1pPr marL="342900" indent="-3429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lvl="0" indent="0">
              <a:buNone/>
            </a:pP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Problem</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a:t>
            </a: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	atakujący może stwierdzić,</a:t>
            </a:r>
            <a:r>
              <a:rPr kumimoji="0" lang="pl-PL" sz="2400" b="0" i="0" u="none" strike="noStrike" kern="1200" cap="none" spc="0" normalizeH="0" noProof="0" dirty="0" smtClean="0">
                <a:ln>
                  <a:noFill/>
                </a:ln>
                <a:solidFill>
                  <a:sysClr val="windowText" lastClr="000000"/>
                </a:solidFill>
                <a:effectLst/>
                <a:uLnTx/>
                <a:uFillTx/>
                <a:latin typeface="Calibri"/>
                <a:ea typeface="+mn-ea"/>
                <a:cs typeface="+mn-cs"/>
              </a:rPr>
              <a:t> że dwa szyfrogramy 		szyfrują tę samą wiadomość</a:t>
            </a:r>
            <a:r>
              <a:rPr lang="en-US" dirty="0">
                <a:solidFill>
                  <a:sysClr val="windowText" lastClr="000000"/>
                </a:solidFill>
              </a:rPr>
              <a:t> </a:t>
            </a:r>
            <a:r>
              <a:rPr lang="en-US" dirty="0" smtClean="0">
                <a:solidFill>
                  <a:sysClr val="windowText" lastClr="000000"/>
                </a:solidFill>
              </a:rPr>
              <a:t>⇒</a:t>
            </a:r>
            <a:r>
              <a:rPr lang="pl-PL" dirty="0" smtClean="0">
                <a:solidFill>
                  <a:sysClr val="windowText" lastClr="000000"/>
                </a:solidFill>
              </a:rPr>
              <a:t> wyciek informacji</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a:r>
            <a:b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br>
            <a:endPar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endParaRPr>
          </a:p>
          <a:p>
            <a:pPr marL="0" lvl="0" indent="0">
              <a:buNone/>
            </a:pPr>
            <a:r>
              <a:rPr lang="pl-PL" noProof="0" dirty="0" smtClean="0">
                <a:solidFill>
                  <a:sysClr val="windowText" lastClr="000000"/>
                </a:solidFill>
                <a:latin typeface="Calibri"/>
              </a:rPr>
              <a:t>Prowadzi to do poważnych ataków, kiedy przestrzeń wiadomości </a:t>
            </a: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M jest mała</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a:t>
            </a:r>
            <a:endParaRPr kumimoji="0" lang="en-US" sz="2400" b="0" i="0" u="none" strike="noStrike" kern="1200" cap="none" spc="0" normalizeH="0" baseline="0" noProof="0" dirty="0">
              <a:ln>
                <a:noFill/>
              </a:ln>
              <a:solidFill>
                <a:sysClr val="windowText" lastClr="000000"/>
              </a:solidFill>
              <a:effectLst/>
              <a:uLnTx/>
              <a:uFillTx/>
              <a:latin typeface="Calibri"/>
              <a:ea typeface="+mn-ea"/>
              <a:cs typeface="+mn-cs"/>
            </a:endParaRPr>
          </a:p>
        </p:txBody>
      </p:sp>
      <p:grpSp>
        <p:nvGrpSpPr>
          <p:cNvPr id="6" name="Group 19"/>
          <p:cNvGrpSpPr/>
          <p:nvPr/>
        </p:nvGrpSpPr>
        <p:grpSpPr>
          <a:xfrm>
            <a:off x="3505200" y="3764632"/>
            <a:ext cx="2286000" cy="381000"/>
            <a:chOff x="4724400" y="1581150"/>
            <a:chExt cx="2286000" cy="381000"/>
          </a:xfrm>
          <a:pattFill prst="horzBrick">
            <a:fgClr>
              <a:srgbClr val="4BACC6">
                <a:lumMod val="75000"/>
              </a:srgbClr>
            </a:fgClr>
            <a:bgClr>
              <a:sysClr val="window" lastClr="FFFFFF">
                <a:lumMod val="85000"/>
              </a:sysClr>
            </a:bgClr>
          </a:pattFill>
        </p:grpSpPr>
        <p:sp>
          <p:nvSpPr>
            <p:cNvPr id="7" name="Rectangle 20"/>
            <p:cNvSpPr/>
            <p:nvPr/>
          </p:nvSpPr>
          <p:spPr>
            <a:xfrm>
              <a:off x="4724400" y="1581150"/>
              <a:ext cx="838200" cy="381000"/>
            </a:xfrm>
            <a:prstGeom prst="rect">
              <a:avLst/>
            </a:prstGeom>
            <a:grpFill/>
            <a:ln w="9525" cap="flat" cmpd="sng" algn="ctr">
              <a:solidFill>
                <a:sysClr val="windowText" lastClr="000000"/>
              </a:solidFill>
              <a:prstDash val="solid"/>
            </a:ln>
            <a:effectLst>
              <a:outerShdw blurRad="40000" dist="23000" dir="5400000" rotWithShape="0">
                <a:srgbClr val="000000">
                  <a:alpha val="35000"/>
                </a:srgbClr>
              </a:outerShdw>
            </a:effectLst>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2400" b="0" i="0" u="none" strike="noStrike" kern="0" cap="none" spc="0" normalizeH="0" baseline="0" noProof="0" dirty="0" smtClean="0">
                <a:ln>
                  <a:noFill/>
                </a:ln>
                <a:solidFill>
                  <a:prstClr val="black"/>
                </a:solidFill>
                <a:effectLst/>
                <a:uLnTx/>
                <a:uFillTx/>
                <a:latin typeface="Calibri"/>
                <a:ea typeface="+mn-ea"/>
                <a:cs typeface="+mn-cs"/>
              </a:endParaRPr>
            </a:p>
          </p:txBody>
        </p:sp>
        <p:sp>
          <p:nvSpPr>
            <p:cNvPr id="8" name="Rectangle 21"/>
            <p:cNvSpPr/>
            <p:nvPr/>
          </p:nvSpPr>
          <p:spPr>
            <a:xfrm>
              <a:off x="5562600" y="1581150"/>
              <a:ext cx="1447800" cy="381000"/>
            </a:xfrm>
            <a:prstGeom prst="rect">
              <a:avLst/>
            </a:prstGeom>
            <a:pattFill prst="horzBrick">
              <a:fgClr>
                <a:srgbClr val="4BACC6">
                  <a:lumMod val="75000"/>
                </a:srgbClr>
              </a:fgClr>
              <a:bgClr>
                <a:srgbClr val="4BACC6">
                  <a:lumMod val="20000"/>
                  <a:lumOff val="80000"/>
                </a:srgbClr>
              </a:bgClr>
            </a:pattFill>
            <a:ln w="9525" cap="flat" cmpd="sng" algn="ctr">
              <a:solidFill>
                <a:sysClr val="windowText" lastClr="000000"/>
              </a:solidFill>
              <a:prstDash val="solid"/>
            </a:ln>
            <a:effectLst>
              <a:outerShdw blurRad="40000" dist="23000" dir="5400000" rotWithShape="0">
                <a:srgbClr val="000000">
                  <a:alpha val="35000"/>
                </a:srgb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400" b="0" i="0" u="none" strike="noStrike" kern="0" cap="none" spc="0" normalizeH="0" baseline="0" noProof="0" dirty="0" smtClean="0">
                <a:ln>
                  <a:noFill/>
                </a:ln>
                <a:solidFill>
                  <a:prstClr val="black"/>
                </a:solidFill>
                <a:effectLst/>
                <a:uLnTx/>
                <a:uFillTx/>
                <a:latin typeface="Calibri"/>
                <a:ea typeface="+mn-ea"/>
                <a:cs typeface="+mn-cs"/>
              </a:endParaRPr>
            </a:p>
          </p:txBody>
        </p:sp>
      </p:grpSp>
      <p:pic>
        <p:nvPicPr>
          <p:cNvPr id="9" name="Picture 22"/>
          <p:cNvPicPr>
            <a:picLocks noChangeAspect="1"/>
          </p:cNvPicPr>
          <p:nvPr/>
        </p:nvPicPr>
        <p:blipFill>
          <a:blip r:embed="rId3" cstate="print"/>
          <a:stretch>
            <a:fillRect/>
          </a:stretch>
        </p:blipFill>
        <p:spPr>
          <a:xfrm>
            <a:off x="6705600" y="3764632"/>
            <a:ext cx="1511300" cy="1752600"/>
          </a:xfrm>
          <a:prstGeom prst="rect">
            <a:avLst/>
          </a:prstGeom>
        </p:spPr>
      </p:pic>
      <p:grpSp>
        <p:nvGrpSpPr>
          <p:cNvPr id="10" name="Group 23"/>
          <p:cNvGrpSpPr/>
          <p:nvPr/>
        </p:nvGrpSpPr>
        <p:grpSpPr>
          <a:xfrm>
            <a:off x="3505200" y="4221832"/>
            <a:ext cx="2286000" cy="381000"/>
            <a:chOff x="4724400" y="1581150"/>
            <a:chExt cx="2286000" cy="381000"/>
          </a:xfrm>
          <a:pattFill prst="horzBrick">
            <a:fgClr>
              <a:srgbClr val="4BACC6">
                <a:lumMod val="75000"/>
              </a:srgbClr>
            </a:fgClr>
            <a:bgClr>
              <a:srgbClr val="FFFFCC"/>
            </a:bgClr>
          </a:pattFill>
        </p:grpSpPr>
        <p:sp>
          <p:nvSpPr>
            <p:cNvPr id="11" name="Rectangle 24"/>
            <p:cNvSpPr/>
            <p:nvPr/>
          </p:nvSpPr>
          <p:spPr>
            <a:xfrm>
              <a:off x="4724400" y="1581150"/>
              <a:ext cx="838200" cy="381000"/>
            </a:xfrm>
            <a:prstGeom prst="rect">
              <a:avLst/>
            </a:prstGeom>
            <a:grpFill/>
            <a:ln w="9525" cap="flat" cmpd="sng" algn="ctr">
              <a:solidFill>
                <a:sysClr val="windowText" lastClr="000000"/>
              </a:solidFill>
              <a:prstDash val="solid"/>
            </a:ln>
            <a:effectLst>
              <a:outerShdw blurRad="40000" dist="23000" dir="5400000" rotWithShape="0">
                <a:srgbClr val="000000">
                  <a:alpha val="35000"/>
                </a:srgbClr>
              </a:outerShdw>
            </a:effectLst>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2400" b="0" i="0" u="none" strike="noStrike" kern="0" cap="none" spc="0" normalizeH="0" baseline="0" noProof="0" dirty="0" smtClean="0">
                <a:ln>
                  <a:noFill/>
                </a:ln>
                <a:solidFill>
                  <a:prstClr val="black"/>
                </a:solidFill>
                <a:effectLst/>
                <a:uLnTx/>
                <a:uFillTx/>
                <a:latin typeface="Calibri"/>
                <a:ea typeface="+mn-ea"/>
                <a:cs typeface="+mn-cs"/>
              </a:endParaRPr>
            </a:p>
          </p:txBody>
        </p:sp>
        <p:sp>
          <p:nvSpPr>
            <p:cNvPr id="12" name="Rectangle 25"/>
            <p:cNvSpPr/>
            <p:nvPr/>
          </p:nvSpPr>
          <p:spPr>
            <a:xfrm>
              <a:off x="5562600" y="1581150"/>
              <a:ext cx="1447800" cy="381000"/>
            </a:xfrm>
            <a:prstGeom prst="rect">
              <a:avLst/>
            </a:prstGeom>
            <a:pattFill prst="horzBrick">
              <a:fgClr>
                <a:srgbClr val="4BACC6">
                  <a:lumMod val="75000"/>
                </a:srgbClr>
              </a:fgClr>
              <a:bgClr>
                <a:srgbClr val="CCFFCC"/>
              </a:bgClr>
            </a:pattFill>
            <a:ln w="9525" cap="flat" cmpd="sng" algn="ctr">
              <a:solidFill>
                <a:sysClr val="windowText" lastClr="000000"/>
              </a:solidFill>
              <a:prstDash val="solid"/>
            </a:ln>
            <a:effectLst>
              <a:outerShdw blurRad="40000" dist="23000" dir="5400000" rotWithShape="0">
                <a:srgbClr val="000000">
                  <a:alpha val="35000"/>
                </a:srgb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400" b="0" i="0" u="none" strike="noStrike" kern="0" cap="none" spc="0" normalizeH="0" baseline="0" noProof="0" dirty="0" smtClean="0">
                <a:ln>
                  <a:noFill/>
                </a:ln>
                <a:solidFill>
                  <a:prstClr val="black"/>
                </a:solidFill>
                <a:effectLst/>
                <a:uLnTx/>
                <a:uFillTx/>
                <a:latin typeface="Calibri"/>
                <a:ea typeface="+mn-ea"/>
                <a:cs typeface="+mn-cs"/>
              </a:endParaRPr>
            </a:p>
          </p:txBody>
        </p:sp>
      </p:grpSp>
      <p:grpSp>
        <p:nvGrpSpPr>
          <p:cNvPr id="13" name="Group 26"/>
          <p:cNvGrpSpPr/>
          <p:nvPr/>
        </p:nvGrpSpPr>
        <p:grpSpPr>
          <a:xfrm>
            <a:off x="3505200" y="4679032"/>
            <a:ext cx="2286000" cy="381000"/>
            <a:chOff x="4724400" y="1581150"/>
            <a:chExt cx="2286000" cy="381000"/>
          </a:xfrm>
          <a:pattFill prst="horzBrick">
            <a:fgClr>
              <a:srgbClr val="4BACC6">
                <a:lumMod val="75000"/>
              </a:srgbClr>
            </a:fgClr>
            <a:bgClr>
              <a:srgbClr val="F79646">
                <a:lumMod val="60000"/>
                <a:lumOff val="40000"/>
              </a:srgbClr>
            </a:bgClr>
          </a:pattFill>
        </p:grpSpPr>
        <p:sp>
          <p:nvSpPr>
            <p:cNvPr id="14" name="Rectangle 27"/>
            <p:cNvSpPr/>
            <p:nvPr/>
          </p:nvSpPr>
          <p:spPr>
            <a:xfrm>
              <a:off x="4724400" y="1581150"/>
              <a:ext cx="838200" cy="381000"/>
            </a:xfrm>
            <a:prstGeom prst="rect">
              <a:avLst/>
            </a:prstGeom>
            <a:grpFill/>
            <a:ln w="9525" cap="flat" cmpd="sng" algn="ctr">
              <a:solidFill>
                <a:sysClr val="windowText" lastClr="000000"/>
              </a:solidFill>
              <a:prstDash val="solid"/>
            </a:ln>
            <a:effectLst>
              <a:outerShdw blurRad="40000" dist="23000" dir="5400000" rotWithShape="0">
                <a:srgbClr val="000000">
                  <a:alpha val="35000"/>
                </a:srgbClr>
              </a:outerShdw>
            </a:effectLst>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2400" b="0" i="0" u="none" strike="noStrike" kern="0" cap="none" spc="0" normalizeH="0" baseline="0" noProof="0" dirty="0" smtClean="0">
                <a:ln>
                  <a:noFill/>
                </a:ln>
                <a:solidFill>
                  <a:prstClr val="black"/>
                </a:solidFill>
                <a:effectLst/>
                <a:uLnTx/>
                <a:uFillTx/>
                <a:latin typeface="Calibri"/>
                <a:ea typeface="+mn-ea"/>
                <a:cs typeface="+mn-cs"/>
              </a:endParaRPr>
            </a:p>
          </p:txBody>
        </p:sp>
        <p:sp>
          <p:nvSpPr>
            <p:cNvPr id="15" name="Rectangle 28"/>
            <p:cNvSpPr/>
            <p:nvPr/>
          </p:nvSpPr>
          <p:spPr>
            <a:xfrm>
              <a:off x="5562600" y="1581150"/>
              <a:ext cx="1447800" cy="381000"/>
            </a:xfrm>
            <a:prstGeom prst="rect">
              <a:avLst/>
            </a:prstGeom>
            <a:pattFill prst="horzBrick">
              <a:fgClr>
                <a:srgbClr val="4BACC6">
                  <a:lumMod val="75000"/>
                </a:srgbClr>
              </a:fgClr>
              <a:bgClr>
                <a:srgbClr val="F79646">
                  <a:lumMod val="40000"/>
                  <a:lumOff val="60000"/>
                </a:srgbClr>
              </a:bgClr>
            </a:pattFill>
            <a:ln w="9525" cap="flat" cmpd="sng" algn="ctr">
              <a:solidFill>
                <a:sysClr val="windowText" lastClr="000000"/>
              </a:solidFill>
              <a:prstDash val="solid"/>
            </a:ln>
            <a:effectLst>
              <a:outerShdw blurRad="40000" dist="23000" dir="5400000" rotWithShape="0">
                <a:srgbClr val="000000">
                  <a:alpha val="35000"/>
                </a:srgb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400" b="0" i="0" u="none" strike="noStrike" kern="0" cap="none" spc="0" normalizeH="0" baseline="0" noProof="0" dirty="0" smtClean="0">
                <a:ln>
                  <a:noFill/>
                </a:ln>
                <a:solidFill>
                  <a:prstClr val="black"/>
                </a:solidFill>
                <a:effectLst/>
                <a:uLnTx/>
                <a:uFillTx/>
                <a:latin typeface="Calibri"/>
                <a:ea typeface="+mn-ea"/>
                <a:cs typeface="+mn-cs"/>
              </a:endParaRPr>
            </a:p>
          </p:txBody>
        </p:sp>
      </p:grpSp>
      <p:grpSp>
        <p:nvGrpSpPr>
          <p:cNvPr id="16" name="Group 29"/>
          <p:cNvGrpSpPr/>
          <p:nvPr/>
        </p:nvGrpSpPr>
        <p:grpSpPr>
          <a:xfrm>
            <a:off x="3505200" y="5136232"/>
            <a:ext cx="2286000" cy="381000"/>
            <a:chOff x="4724400" y="1581150"/>
            <a:chExt cx="2286000" cy="381000"/>
          </a:xfrm>
          <a:pattFill prst="horzBrick">
            <a:fgClr>
              <a:srgbClr val="4BACC6">
                <a:lumMod val="75000"/>
              </a:srgbClr>
            </a:fgClr>
            <a:bgClr>
              <a:sysClr val="window" lastClr="FFFFFF">
                <a:lumMod val="85000"/>
              </a:sysClr>
            </a:bgClr>
          </a:pattFill>
        </p:grpSpPr>
        <p:sp>
          <p:nvSpPr>
            <p:cNvPr id="17" name="Rectangle 30"/>
            <p:cNvSpPr/>
            <p:nvPr/>
          </p:nvSpPr>
          <p:spPr>
            <a:xfrm>
              <a:off x="4724400" y="1581150"/>
              <a:ext cx="838200" cy="381000"/>
            </a:xfrm>
            <a:prstGeom prst="rect">
              <a:avLst/>
            </a:prstGeom>
            <a:grpFill/>
            <a:ln w="9525" cap="flat" cmpd="sng" algn="ctr">
              <a:solidFill>
                <a:sysClr val="windowText" lastClr="000000"/>
              </a:solidFill>
              <a:prstDash val="solid"/>
            </a:ln>
            <a:effectLst>
              <a:outerShdw blurRad="40000" dist="23000" dir="5400000" rotWithShape="0">
                <a:srgbClr val="000000">
                  <a:alpha val="35000"/>
                </a:srgbClr>
              </a:outerShdw>
            </a:effectLst>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2400" b="0" i="0" u="none" strike="noStrike" kern="0" cap="none" spc="0" normalizeH="0" baseline="0" noProof="0" dirty="0" smtClean="0">
                <a:ln>
                  <a:noFill/>
                </a:ln>
                <a:solidFill>
                  <a:prstClr val="black"/>
                </a:solidFill>
                <a:effectLst/>
                <a:uLnTx/>
                <a:uFillTx/>
                <a:latin typeface="Calibri"/>
                <a:ea typeface="+mn-ea"/>
                <a:cs typeface="+mn-cs"/>
              </a:endParaRPr>
            </a:p>
          </p:txBody>
        </p:sp>
        <p:sp>
          <p:nvSpPr>
            <p:cNvPr id="18" name="Rectangle 31"/>
            <p:cNvSpPr/>
            <p:nvPr/>
          </p:nvSpPr>
          <p:spPr>
            <a:xfrm>
              <a:off x="5562600" y="1581150"/>
              <a:ext cx="1447800" cy="381000"/>
            </a:xfrm>
            <a:prstGeom prst="rect">
              <a:avLst/>
            </a:prstGeom>
            <a:pattFill prst="horzBrick">
              <a:fgClr>
                <a:srgbClr val="4BACC6">
                  <a:lumMod val="75000"/>
                </a:srgbClr>
              </a:fgClr>
              <a:bgClr>
                <a:sysClr val="window" lastClr="FFFFFF">
                  <a:lumMod val="75000"/>
                </a:sysClr>
              </a:bgClr>
            </a:pattFill>
            <a:ln w="9525" cap="flat" cmpd="sng" algn="ctr">
              <a:solidFill>
                <a:sysClr val="windowText" lastClr="000000"/>
              </a:solidFill>
              <a:prstDash val="solid"/>
            </a:ln>
            <a:effectLst>
              <a:outerShdw blurRad="40000" dist="23000" dir="5400000" rotWithShape="0">
                <a:srgbClr val="000000">
                  <a:alpha val="35000"/>
                </a:srgb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400" b="0" i="0" u="none" strike="noStrike" kern="0" cap="none" spc="0" normalizeH="0" baseline="0" noProof="0" dirty="0" smtClean="0">
                <a:ln>
                  <a:noFill/>
                </a:ln>
                <a:solidFill>
                  <a:prstClr val="black"/>
                </a:solidFill>
                <a:effectLst/>
                <a:uLnTx/>
                <a:uFillTx/>
                <a:latin typeface="Calibri"/>
                <a:ea typeface="+mn-ea"/>
                <a:cs typeface="+mn-cs"/>
              </a:endParaRPr>
            </a:p>
          </p:txBody>
        </p:sp>
      </p:grpSp>
      <p:sp>
        <p:nvSpPr>
          <p:cNvPr id="19" name="Rounded Rectangle 32"/>
          <p:cNvSpPr/>
          <p:nvPr/>
        </p:nvSpPr>
        <p:spPr>
          <a:xfrm>
            <a:off x="3505200" y="3764632"/>
            <a:ext cx="838200" cy="381000"/>
          </a:xfrm>
          <a:prstGeom prst="roundRect">
            <a:avLst/>
          </a:prstGeom>
          <a:noFill/>
          <a:ln w="76200" cap="flat" cmpd="sng" algn="ctr">
            <a:solidFill>
              <a:srgbClr val="FF0000"/>
            </a:solidFill>
            <a:prstDash val="solid"/>
          </a:ln>
          <a:effectLst>
            <a:outerShdw blurRad="40000" dist="23000" dir="5400000" rotWithShape="0">
              <a:srgbClr val="000000">
                <a:alpha val="35000"/>
              </a:srgb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prstClr val="white"/>
              </a:solidFill>
              <a:effectLst/>
              <a:uLnTx/>
              <a:uFillTx/>
              <a:latin typeface="Calibri"/>
              <a:ea typeface="+mn-ea"/>
              <a:cs typeface="+mn-cs"/>
            </a:endParaRPr>
          </a:p>
        </p:txBody>
      </p:sp>
      <p:sp>
        <p:nvSpPr>
          <p:cNvPr id="20" name="Rounded Rectangle 33"/>
          <p:cNvSpPr/>
          <p:nvPr/>
        </p:nvSpPr>
        <p:spPr>
          <a:xfrm>
            <a:off x="3505200" y="5136232"/>
            <a:ext cx="838200" cy="381000"/>
          </a:xfrm>
          <a:prstGeom prst="roundRect">
            <a:avLst/>
          </a:prstGeom>
          <a:noFill/>
          <a:ln w="76200" cap="flat" cmpd="sng" algn="ctr">
            <a:solidFill>
              <a:srgbClr val="FF0000"/>
            </a:solidFill>
            <a:prstDash val="solid"/>
          </a:ln>
          <a:effectLst>
            <a:outerShdw blurRad="40000" dist="23000" dir="5400000" rotWithShape="0">
              <a:srgbClr val="000000">
                <a:alpha val="35000"/>
              </a:srgb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prstClr val="white"/>
              </a:solidFill>
              <a:effectLst/>
              <a:uLnTx/>
              <a:uFillTx/>
              <a:latin typeface="Calibri"/>
              <a:ea typeface="+mn-ea"/>
              <a:cs typeface="+mn-cs"/>
            </a:endParaRPr>
          </a:p>
        </p:txBody>
      </p:sp>
      <p:cxnSp>
        <p:nvCxnSpPr>
          <p:cNvPr id="21" name="Curved Connector 35"/>
          <p:cNvCxnSpPr>
            <a:stCxn id="19" idx="1"/>
            <a:endCxn id="20" idx="1"/>
          </p:cNvCxnSpPr>
          <p:nvPr/>
        </p:nvCxnSpPr>
        <p:spPr>
          <a:xfrm rot="10800000" flipV="1">
            <a:off x="3505200" y="3955132"/>
            <a:ext cx="12700" cy="1371600"/>
          </a:xfrm>
          <a:prstGeom prst="curvedConnector3">
            <a:avLst>
              <a:gd name="adj1" fmla="val 4700000"/>
            </a:avLst>
          </a:prstGeom>
          <a:noFill/>
          <a:ln w="38100" cap="flat" cmpd="sng" algn="ctr">
            <a:solidFill>
              <a:srgbClr val="000090"/>
            </a:solidFill>
            <a:prstDash val="solid"/>
            <a:headEnd type="triangle"/>
            <a:tailEnd type="triangle"/>
          </a:ln>
          <a:effectLst>
            <a:outerShdw blurRad="40000" dist="20000" dir="5400000" rotWithShape="0">
              <a:srgbClr val="000000">
                <a:alpha val="38000"/>
              </a:srgbClr>
            </a:outerShdw>
          </a:effectLst>
        </p:spPr>
      </p:cxnSp>
      <p:sp>
        <p:nvSpPr>
          <p:cNvPr id="22" name="TextBox 39"/>
          <p:cNvSpPr txBox="1"/>
          <p:nvPr/>
        </p:nvSpPr>
        <p:spPr>
          <a:xfrm>
            <a:off x="168088" y="4248889"/>
            <a:ext cx="2715808" cy="707886"/>
          </a:xfrm>
          <a:prstGeom prst="rect">
            <a:avLst/>
          </a:prstGeom>
          <a:noFill/>
        </p:spPr>
        <p:txBody>
          <a:bodyPr wrap="non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lang="pl-PL" sz="2000" kern="0" dirty="0">
                <a:solidFill>
                  <a:prstClr val="black"/>
                </a:solidFill>
              </a:rPr>
              <a:t>i</a:t>
            </a:r>
            <a:r>
              <a:rPr kumimoji="0" lang="pl-PL" sz="2000" b="0" i="0" u="none" strike="noStrike" kern="0" cap="none" spc="0" normalizeH="0" baseline="0" noProof="0" dirty="0" err="1" smtClean="0">
                <a:ln>
                  <a:noFill/>
                </a:ln>
                <a:solidFill>
                  <a:prstClr val="black"/>
                </a:solidFill>
                <a:effectLst/>
                <a:uLnTx/>
                <a:uFillTx/>
              </a:rPr>
              <a:t>dentyczne</a:t>
            </a:r>
            <a:r>
              <a:rPr kumimoji="0" lang="pl-PL" sz="2000" b="0" i="0" u="none" strike="noStrike" kern="0" cap="none" spc="0" normalizeH="0" baseline="0" noProof="0" dirty="0" smtClean="0">
                <a:ln>
                  <a:noFill/>
                </a:ln>
                <a:solidFill>
                  <a:prstClr val="black"/>
                </a:solidFill>
                <a:effectLst/>
                <a:uLnTx/>
                <a:uFillTx/>
              </a:rPr>
              <a:t> szyfrogramy</a:t>
            </a:r>
            <a:r>
              <a:rPr kumimoji="0" lang="en-US" sz="2000" b="0" i="0" u="none" strike="noStrike" kern="0" cap="none" spc="0" normalizeH="0" baseline="0" noProof="0" dirty="0" smtClean="0">
                <a:ln>
                  <a:noFill/>
                </a:ln>
                <a:solidFill>
                  <a:prstClr val="black"/>
                </a:solidFill>
                <a:effectLst/>
                <a:uLnTx/>
                <a:uFillTx/>
              </a:rPr>
              <a:t/>
            </a:r>
            <a:br>
              <a:rPr kumimoji="0" lang="en-US" sz="2000" b="0" i="0" u="none" strike="noStrike" kern="0" cap="none" spc="0" normalizeH="0" baseline="0" noProof="0" dirty="0" smtClean="0">
                <a:ln>
                  <a:noFill/>
                </a:ln>
                <a:solidFill>
                  <a:prstClr val="black"/>
                </a:solidFill>
                <a:effectLst/>
                <a:uLnTx/>
                <a:uFillTx/>
              </a:rPr>
            </a:br>
            <a:r>
              <a:rPr kumimoji="0" lang="pl-PL" sz="2000" b="0" i="0" u="none" strike="noStrike" kern="0" cap="none" spc="0" normalizeH="0" baseline="0" noProof="0" dirty="0" smtClean="0">
                <a:ln>
                  <a:noFill/>
                </a:ln>
                <a:solidFill>
                  <a:prstClr val="black"/>
                </a:solidFill>
                <a:effectLst/>
                <a:uLnTx/>
                <a:uFillTx/>
              </a:rPr>
              <a:t>oznaczają ten sam index</a:t>
            </a:r>
            <a:endParaRPr kumimoji="0" lang="en-US" sz="2000" b="0" i="0" u="none" strike="noStrike" kern="0" cap="none" spc="0" normalizeH="0" baseline="0" noProof="0" dirty="0" smtClean="0">
              <a:ln>
                <a:noFill/>
              </a:ln>
              <a:solidFill>
                <a:prstClr val="black"/>
              </a:solidFill>
              <a:effectLst/>
              <a:uLnTx/>
              <a:uFillTx/>
            </a:endParaRPr>
          </a:p>
        </p:txBody>
      </p:sp>
    </p:spTree>
    <p:extLst>
      <p:ext uri="{BB962C8B-B14F-4D97-AF65-F5344CB8AC3E}">
        <p14:creationId xmlns="" xmlns:p14="http://schemas.microsoft.com/office/powerpoint/2010/main" val="322912546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274638"/>
            <a:ext cx="8229600" cy="418058"/>
          </a:xfrm>
        </p:spPr>
        <p:txBody>
          <a:bodyPr>
            <a:noAutofit/>
          </a:bodyPr>
          <a:lstStyle/>
          <a:p>
            <a:r>
              <a:rPr lang="pl-PL" sz="2800" dirty="0" smtClean="0"/>
              <a:t>Rozwiązanie: przypadek unikatowych wiadomości</a:t>
            </a:r>
            <a:endParaRPr lang="pl-PL" sz="2800" dirty="0"/>
          </a:p>
        </p:txBody>
      </p:sp>
      <p:sp>
        <p:nvSpPr>
          <p:cNvPr id="4" name="Symbol zastępczy numeru slajdu 3"/>
          <p:cNvSpPr>
            <a:spLocks noGrp="1"/>
          </p:cNvSpPr>
          <p:nvPr>
            <p:ph type="sldNum" sz="quarter" idx="12"/>
          </p:nvPr>
        </p:nvSpPr>
        <p:spPr/>
        <p:txBody>
          <a:bodyPr/>
          <a:lstStyle/>
          <a:p>
            <a:fld id="{589B7C76-EFF2-4CD8-A475-4750F11B4BC6}" type="slidenum">
              <a:rPr lang="pl-PL" smtClean="0"/>
              <a:pPr/>
              <a:t>11</a:t>
            </a:fld>
            <a:endParaRPr lang="pl-PL"/>
          </a:p>
        </p:txBody>
      </p:sp>
      <p:sp>
        <p:nvSpPr>
          <p:cNvPr id="5" name="Content Placeholder 2"/>
          <p:cNvSpPr txBox="1">
            <a:spLocks/>
          </p:cNvSpPr>
          <p:nvPr/>
        </p:nvSpPr>
        <p:spPr>
          <a:xfrm>
            <a:off x="323528" y="1205458"/>
            <a:ext cx="8534400" cy="4095750"/>
          </a:xfrm>
          <a:prstGeom prst="rect">
            <a:avLst/>
          </a:prstGeom>
        </p:spPr>
        <p:txBody>
          <a:bodyPr vert="horz" lIns="91440" tIns="45720" rIns="91440" bIns="45720" rtlCol="0">
            <a:normAutofit fontScale="92500"/>
          </a:bodyPr>
          <a:lstStyle>
            <a:lvl1pPr marL="342900" indent="-3429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Załóżmy, że szyfrator</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a:t>
            </a:r>
            <a:r>
              <a:rPr kumimoji="0" lang="pl-PL" sz="2400" b="1" i="0" u="sng" strike="noStrike" kern="1200" cap="none" spc="0" normalizeH="0" baseline="0" noProof="0" dirty="0" smtClean="0">
                <a:ln>
                  <a:noFill/>
                </a:ln>
                <a:solidFill>
                  <a:sysClr val="windowText" lastClr="000000"/>
                </a:solidFill>
                <a:effectLst/>
                <a:uLnTx/>
                <a:uFillTx/>
                <a:latin typeface="Calibri"/>
                <a:ea typeface="+mn-ea"/>
                <a:cs typeface="+mn-cs"/>
              </a:rPr>
              <a:t>nigdy nie</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a:t>
            </a: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szyfruje</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a:t>
            </a: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tej samej wiadomości dwukrotnie</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a:t>
            </a:r>
          </a:p>
          <a:p>
            <a:pPr marL="0" marR="0" lvl="0" indent="0" algn="l" defTabSz="914400" rtl="0" eaLnBrk="1" fontAlgn="auto" latinLnBrk="0" hangingPunct="1">
              <a:lnSpc>
                <a:spcPct val="100000"/>
              </a:lnSpc>
              <a:spcBef>
                <a:spcPts val="1824"/>
              </a:spcBef>
              <a:spcAft>
                <a:spcPts val="0"/>
              </a:spcAft>
              <a:buClrTx/>
              <a:buSzTx/>
              <a:buFont typeface="Arial" pitchFamily="34" charset="0"/>
              <a:buNone/>
              <a:tabLst/>
              <a:defRPr/>
            </a:pP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a:t>
            </a: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para</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(k , m)   </a:t>
            </a: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nigdy się nie powtarza</a:t>
            </a:r>
            <a:endPar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endParaRPr>
          </a:p>
          <a:p>
            <a:pPr marL="0" marR="0" lvl="0" indent="0" algn="l" defTabSz="914400" rtl="0" eaLnBrk="1" fontAlgn="auto" latinLnBrk="0" hangingPunct="1">
              <a:lnSpc>
                <a:spcPct val="100000"/>
              </a:lnSpc>
              <a:spcBef>
                <a:spcPts val="1824"/>
              </a:spcBef>
              <a:spcAft>
                <a:spcPts val="0"/>
              </a:spcAft>
              <a:buClrTx/>
              <a:buSzTx/>
              <a:buFont typeface="Arial" pitchFamily="34" charset="0"/>
              <a:buNone/>
              <a:tabLst/>
              <a:defRPr/>
            </a:pPr>
            <a:endPar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endParaRPr>
          </a:p>
          <a:p>
            <a:pPr marL="0" marR="0" lvl="0" indent="0" algn="l" defTabSz="914400" rtl="0" eaLnBrk="1" fontAlgn="auto" latinLnBrk="0" hangingPunct="1">
              <a:lnSpc>
                <a:spcPct val="100000"/>
              </a:lnSpc>
              <a:spcBef>
                <a:spcPts val="1824"/>
              </a:spcBef>
              <a:spcAft>
                <a:spcPts val="0"/>
              </a:spcAft>
              <a:buClrTx/>
              <a:buSzTx/>
              <a:buFont typeface="Arial" pitchFamily="34" charset="0"/>
              <a:buNone/>
              <a:tabLst/>
              <a:defRPr/>
            </a:pP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To się wydarza, kiedy szyfrujący</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a:t>
            </a:r>
          </a:p>
          <a:p>
            <a:pPr marL="342900" marR="0" lvl="0" indent="-342900" algn="l" defTabSz="914400" rtl="0" eaLnBrk="1" fontAlgn="auto" latinLnBrk="0" hangingPunct="1">
              <a:lnSpc>
                <a:spcPct val="100000"/>
              </a:lnSpc>
              <a:spcBef>
                <a:spcPts val="1824"/>
              </a:spcBef>
              <a:spcAft>
                <a:spcPts val="0"/>
              </a:spcAft>
              <a:buClrTx/>
              <a:buSzTx/>
              <a:buFont typeface="Arial" pitchFamily="34" charset="0"/>
              <a:buChar char="•"/>
              <a:tabLst/>
              <a:defRPr/>
            </a:pPr>
            <a:r>
              <a:rPr lang="pl-PL" dirty="0" smtClean="0">
                <a:solidFill>
                  <a:sysClr val="windowText" lastClr="000000"/>
                </a:solidFill>
                <a:latin typeface="Calibri"/>
              </a:rPr>
              <a:t>Wybiera wiadomość w sposób losowy z dużej przestrzeni </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a:t>
            </a: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np. klucze</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a:t>
            </a:r>
          </a:p>
          <a:p>
            <a:pPr marL="342900" marR="0" lvl="0" indent="-342900" algn="l" defTabSz="914400" rtl="0" eaLnBrk="1" fontAlgn="auto" latinLnBrk="0" hangingPunct="1">
              <a:lnSpc>
                <a:spcPct val="100000"/>
              </a:lnSpc>
              <a:spcBef>
                <a:spcPts val="1824"/>
              </a:spcBef>
              <a:spcAft>
                <a:spcPts val="0"/>
              </a:spcAft>
              <a:buClrTx/>
              <a:buSzTx/>
              <a:buFont typeface="Arial" pitchFamily="34" charset="0"/>
              <a:buChar char="•"/>
              <a:tabLst/>
              <a:defRPr/>
            </a:pP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Struktura wiadomości zapewnia unikatowość</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a:t>
            </a: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(np.</a:t>
            </a:r>
            <a:r>
              <a:rPr kumimoji="0" lang="pl-PL" sz="2400" b="0" i="0" u="none" strike="noStrike" kern="1200" cap="none" spc="0" normalizeH="0" noProof="0" dirty="0" smtClean="0">
                <a:ln>
                  <a:noFill/>
                </a:ln>
                <a:solidFill>
                  <a:sysClr val="windowText" lastClr="000000"/>
                </a:solidFill>
                <a:effectLst/>
                <a:uLnTx/>
                <a:uFillTx/>
                <a:latin typeface="Calibri"/>
                <a:ea typeface="+mn-ea"/>
                <a:cs typeface="+mn-cs"/>
              </a:rPr>
              <a:t> unikatowy ID użytkownika</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a:t>
            </a:r>
            <a:endParaRPr kumimoji="0" lang="en-US" sz="2400" b="0" i="0" u="none" strike="noStrike" kern="1200" cap="none" spc="0" normalizeH="0" baseline="0" noProof="0" dirty="0">
              <a:ln>
                <a:noFill/>
              </a:ln>
              <a:solidFill>
                <a:sysClr val="windowText" lastClr="000000"/>
              </a:solidFill>
              <a:effectLst/>
              <a:uLnTx/>
              <a:uFillTx/>
              <a:latin typeface="Calibri"/>
              <a:ea typeface="+mn-ea"/>
              <a:cs typeface="+mn-cs"/>
            </a:endParaRPr>
          </a:p>
        </p:txBody>
      </p:sp>
    </p:spTree>
    <p:extLst>
      <p:ext uri="{BB962C8B-B14F-4D97-AF65-F5344CB8AC3E}">
        <p14:creationId xmlns="" xmlns:p14="http://schemas.microsoft.com/office/powerpoint/2010/main" val="354341805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Typowe błędy</a:t>
            </a:r>
            <a:endParaRPr lang="pl-PL" dirty="0"/>
          </a:p>
        </p:txBody>
      </p:sp>
      <p:sp>
        <p:nvSpPr>
          <p:cNvPr id="4" name="Symbol zastępczy numeru slajdu 3"/>
          <p:cNvSpPr>
            <a:spLocks noGrp="1"/>
          </p:cNvSpPr>
          <p:nvPr>
            <p:ph type="sldNum" sz="quarter" idx="12"/>
          </p:nvPr>
        </p:nvSpPr>
        <p:spPr/>
        <p:txBody>
          <a:bodyPr/>
          <a:lstStyle/>
          <a:p>
            <a:fld id="{589B7C76-EFF2-4CD8-A475-4750F11B4BC6}" type="slidenum">
              <a:rPr lang="pl-PL" smtClean="0"/>
              <a:pPr/>
              <a:t>12</a:t>
            </a:fld>
            <a:endParaRPr lang="pl-PL"/>
          </a:p>
        </p:txBody>
      </p:sp>
      <p:sp>
        <p:nvSpPr>
          <p:cNvPr id="5" name="pole tekstowe 4"/>
          <p:cNvSpPr txBox="1"/>
          <p:nvPr/>
        </p:nvSpPr>
        <p:spPr>
          <a:xfrm>
            <a:off x="683568" y="1772816"/>
            <a:ext cx="7560840" cy="1815882"/>
          </a:xfrm>
          <a:prstGeom prst="rect">
            <a:avLst/>
          </a:prstGeom>
          <a:noFill/>
        </p:spPr>
        <p:txBody>
          <a:bodyPr wrap="square" rtlCol="0">
            <a:spAutoFit/>
          </a:bodyPr>
          <a:lstStyle/>
          <a:p>
            <a:pPr marL="285750" indent="-285750">
              <a:buFont typeface="Arial" panose="020B0604020202020204" pitchFamily="34" charset="0"/>
              <a:buChar char="•"/>
            </a:pPr>
            <a:r>
              <a:rPr lang="pl-PL" sz="2800" smtClean="0"/>
              <a:t>Uznanie, że </a:t>
            </a:r>
            <a:r>
              <a:rPr lang="pl-PL" sz="2800" b="1" smtClean="0"/>
              <a:t>CBC ze stałym IV</a:t>
            </a:r>
            <a:r>
              <a:rPr lang="pl-PL" sz="2800" smtClean="0"/>
              <a:t> jest bezpiecznym deterministycznym szyfrowaniem </a:t>
            </a:r>
          </a:p>
          <a:p>
            <a:pPr marL="285750" indent="-285750">
              <a:buFont typeface="Arial" panose="020B0604020202020204" pitchFamily="34" charset="0"/>
              <a:buChar char="•"/>
            </a:pPr>
            <a:r>
              <a:rPr lang="pl-PL" sz="2800" smtClean="0"/>
              <a:t>Uznanie, że </a:t>
            </a:r>
            <a:r>
              <a:rPr lang="pl-PL" sz="2800" b="1" smtClean="0"/>
              <a:t>tryb licznikowy, ze stałym IV</a:t>
            </a:r>
            <a:r>
              <a:rPr lang="pl-PL" sz="2800" smtClean="0"/>
              <a:t> jest bezpiecznym deterministycznym szyfrowaniem</a:t>
            </a:r>
            <a:endParaRPr lang="pl-PL" sz="2800" dirty="0"/>
          </a:p>
        </p:txBody>
      </p:sp>
    </p:spTree>
    <p:extLst>
      <p:ext uri="{BB962C8B-B14F-4D97-AF65-F5344CB8AC3E}">
        <p14:creationId xmlns="" xmlns:p14="http://schemas.microsoft.com/office/powerpoint/2010/main" val="164299391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dirty="0" smtClean="0"/>
              <a:t>Szyfrowanie deterministyczne – podsumowanie na tym etapie</a:t>
            </a:r>
            <a:endParaRPr lang="pl-PL" dirty="0"/>
          </a:p>
        </p:txBody>
      </p:sp>
      <p:sp>
        <p:nvSpPr>
          <p:cNvPr id="4" name="Symbol zastępczy numeru slajdu 3"/>
          <p:cNvSpPr>
            <a:spLocks noGrp="1"/>
          </p:cNvSpPr>
          <p:nvPr>
            <p:ph type="sldNum" sz="quarter" idx="12"/>
          </p:nvPr>
        </p:nvSpPr>
        <p:spPr/>
        <p:txBody>
          <a:bodyPr/>
          <a:lstStyle/>
          <a:p>
            <a:fld id="{589B7C76-EFF2-4CD8-A475-4750F11B4BC6}" type="slidenum">
              <a:rPr lang="pl-PL" smtClean="0"/>
              <a:pPr/>
              <a:t>13</a:t>
            </a:fld>
            <a:endParaRPr lang="pl-PL"/>
          </a:p>
        </p:txBody>
      </p:sp>
      <p:sp>
        <p:nvSpPr>
          <p:cNvPr id="5" name="Content Placeholder 2"/>
          <p:cNvSpPr txBox="1">
            <a:spLocks/>
          </p:cNvSpPr>
          <p:nvPr/>
        </p:nvSpPr>
        <p:spPr>
          <a:xfrm>
            <a:off x="457200" y="1925538"/>
            <a:ext cx="8229600" cy="4095750"/>
          </a:xfrm>
          <a:prstGeom prst="rect">
            <a:avLst/>
          </a:prstGeom>
        </p:spPr>
        <p:txBody>
          <a:bodyPr vert="horz" lIns="91440" tIns="45720" rIns="91440" bIns="45720" rtlCol="0">
            <a:normAutofit lnSpcReduction="10000"/>
          </a:bodyPr>
          <a:lstStyle>
            <a:lvl1pPr marL="342900" indent="-3429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Potrzebne do utrzymania zaszyfrowanych indeksów w bazie danych</a:t>
            </a:r>
            <a:endPar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Daje możliwość przeglądania rekordów, bez ich odszyfrowywania</a:t>
            </a:r>
            <a:endPar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endParaRP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Zdefiniowane jest</a:t>
            </a:r>
            <a:r>
              <a:rPr kumimoji="0" lang="pl-PL" sz="2400" b="0" i="0" u="none" strike="noStrike" kern="1200" cap="none" spc="0" normalizeH="0" noProof="0" dirty="0" smtClean="0">
                <a:ln>
                  <a:noFill/>
                </a:ln>
                <a:solidFill>
                  <a:sysClr val="windowText" lastClr="000000"/>
                </a:solidFill>
                <a:effectLst/>
                <a:uLnTx/>
                <a:uFillTx/>
                <a:latin typeface="Calibri"/>
                <a:ea typeface="+mn-ea"/>
                <a:cs typeface="+mn-cs"/>
              </a:rPr>
              <a:t> bezpieczeństwo na atak z wybranym tekstem jawnym dla szyfrowania deterministycznego</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Bezpieczeństwo jest zachowane, jeśli nigdy nie zaszyfrujemy tej samej wiadomości dwukrotnie</a:t>
            </a:r>
            <a:r>
              <a:rPr kumimoji="0" lang="pl-PL" sz="2400" b="0" i="0" u="none" strike="noStrike" kern="1200" cap="none" spc="0" normalizeH="0" noProof="0" dirty="0" smtClean="0">
                <a:ln>
                  <a:noFill/>
                </a:ln>
                <a:solidFill>
                  <a:sysClr val="windowText" lastClr="000000"/>
                </a:solidFill>
                <a:effectLst/>
                <a:uLnTx/>
                <a:uFillTx/>
                <a:latin typeface="Calibri"/>
                <a:ea typeface="+mn-ea"/>
                <a:cs typeface="+mn-cs"/>
              </a:rPr>
              <a:t> używając tego samego klucza</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a:t>
            </a: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a:t>
            </a: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para</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(key , </a:t>
            </a:r>
            <a:r>
              <a:rPr kumimoji="0" lang="en-US" sz="2400" b="0" i="0" u="none" strike="noStrike" kern="1200" cap="none" spc="0" normalizeH="0" baseline="0" noProof="0" dirty="0" err="1" smtClean="0">
                <a:ln>
                  <a:noFill/>
                </a:ln>
                <a:solidFill>
                  <a:sysClr val="windowText" lastClr="000000"/>
                </a:solidFill>
                <a:effectLst/>
                <a:uLnTx/>
                <a:uFillTx/>
                <a:latin typeface="Calibri"/>
                <a:ea typeface="+mn-ea"/>
                <a:cs typeface="+mn-cs"/>
              </a:rPr>
              <a:t>msg</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a:t>
            </a: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jest unikatowa</a:t>
            </a:r>
            <a:endPar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endParaRP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endParaRP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n-US" sz="2400" b="0" i="0" u="none" strike="noStrike" kern="1200" cap="none" spc="0" normalizeH="0" baseline="0" noProof="0" dirty="0">
              <a:ln>
                <a:noFill/>
              </a:ln>
              <a:solidFill>
                <a:sysClr val="windowText" lastClr="000000"/>
              </a:solidFill>
              <a:effectLst/>
              <a:uLnTx/>
              <a:uFillTx/>
              <a:latin typeface="Calibri"/>
              <a:ea typeface="+mn-ea"/>
              <a:cs typeface="+mn-cs"/>
            </a:endParaRPr>
          </a:p>
        </p:txBody>
      </p:sp>
    </p:spTree>
    <p:extLst>
      <p:ext uri="{BB962C8B-B14F-4D97-AF65-F5344CB8AC3E}">
        <p14:creationId xmlns="" xmlns:p14="http://schemas.microsoft.com/office/powerpoint/2010/main" val="200063663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260648"/>
            <a:ext cx="8229600" cy="504056"/>
          </a:xfrm>
        </p:spPr>
        <p:txBody>
          <a:bodyPr>
            <a:normAutofit fontScale="90000"/>
          </a:bodyPr>
          <a:lstStyle/>
          <a:p>
            <a:r>
              <a:rPr lang="pl-PL" sz="3600" dirty="0" smtClean="0"/>
              <a:t>Konstrukcja 1: Syntetyczne IV </a:t>
            </a:r>
            <a:r>
              <a:rPr lang="pl-PL" sz="2400" dirty="0" smtClean="0"/>
              <a:t>(SIV)</a:t>
            </a:r>
            <a:endParaRPr lang="pl-PL" sz="3600" dirty="0"/>
          </a:p>
        </p:txBody>
      </p:sp>
      <p:sp>
        <p:nvSpPr>
          <p:cNvPr id="4" name="Symbol zastępczy numeru slajdu 3"/>
          <p:cNvSpPr>
            <a:spLocks noGrp="1"/>
          </p:cNvSpPr>
          <p:nvPr>
            <p:ph type="sldNum" sz="quarter" idx="12"/>
          </p:nvPr>
        </p:nvSpPr>
        <p:spPr/>
        <p:txBody>
          <a:bodyPr/>
          <a:lstStyle/>
          <a:p>
            <a:fld id="{589B7C76-EFF2-4CD8-A475-4750F11B4BC6}" type="slidenum">
              <a:rPr lang="pl-PL" smtClean="0"/>
              <a:pPr/>
              <a:t>14</a:t>
            </a:fld>
            <a:endParaRPr lang="pl-PL"/>
          </a:p>
        </p:txBody>
      </p:sp>
      <p:sp>
        <p:nvSpPr>
          <p:cNvPr id="6" name="Content Placeholder 2"/>
          <p:cNvSpPr txBox="1">
            <a:spLocks/>
          </p:cNvSpPr>
          <p:nvPr/>
        </p:nvSpPr>
        <p:spPr>
          <a:xfrm>
            <a:off x="304800" y="1124744"/>
            <a:ext cx="8686800" cy="5328592"/>
          </a:xfrm>
          <a:prstGeom prst="rect">
            <a:avLst/>
          </a:prstGeom>
        </p:spPr>
        <p:txBody>
          <a:bodyPr vert="horz" lIns="91440" tIns="45720" rIns="91440" bIns="45720" rtlCol="0">
            <a:normAutofit fontScale="92500"/>
          </a:bodyPr>
          <a:lstStyle>
            <a:lvl1pPr marL="342900" indent="-3429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Niech</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(E, D) </a:t>
            </a: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będzie</a:t>
            </a:r>
            <a:r>
              <a:rPr kumimoji="0" lang="pl-PL" sz="2400" b="0" i="0" u="none" strike="noStrike" kern="1200" cap="none" spc="0" normalizeH="0" noProof="0" dirty="0" smtClean="0">
                <a:ln>
                  <a:noFill/>
                </a:ln>
                <a:solidFill>
                  <a:sysClr val="windowText" lastClr="000000"/>
                </a:solidFill>
                <a:effectLst/>
                <a:uLnTx/>
                <a:uFillTx/>
                <a:latin typeface="Calibri"/>
                <a:ea typeface="+mn-ea"/>
                <a:cs typeface="+mn-cs"/>
              </a:rPr>
              <a:t> konstrukcją bezpieczną na</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CPA</a:t>
            </a: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 </a:t>
            </a:r>
            <a:r>
              <a:rPr kumimoji="0" lang="en-US" sz="2400" b="1" i="0" u="none" strike="noStrike" kern="1200" cap="none" spc="0" normalizeH="0" baseline="0" noProof="0" dirty="0" smtClean="0">
                <a:ln>
                  <a:noFill/>
                </a:ln>
                <a:solidFill>
                  <a:sysClr val="windowText" lastClr="000000"/>
                </a:solidFill>
                <a:effectLst/>
                <a:uLnTx/>
                <a:uFillTx/>
                <a:latin typeface="Calibri"/>
                <a:ea typeface="+mn-ea"/>
                <a:cs typeface="+mn-cs"/>
              </a:rPr>
              <a:t>E(k, m  ;  r) ⟶ c</a:t>
            </a: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Niech</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F:K × M ⟶ R  </a:t>
            </a: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będzie bezpieczną</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PRF</a:t>
            </a:r>
          </a:p>
          <a:p>
            <a:pPr marL="0" marR="0" lvl="0" indent="0" algn="l" defTabSz="914400" rtl="0" eaLnBrk="1" fontAlgn="auto" latinLnBrk="0" hangingPunct="1">
              <a:lnSpc>
                <a:spcPct val="100000"/>
              </a:lnSpc>
              <a:spcBef>
                <a:spcPts val="2376"/>
              </a:spcBef>
              <a:spcAft>
                <a:spcPts val="0"/>
              </a:spcAft>
              <a:buClrTx/>
              <a:buSzTx/>
              <a:buFont typeface="Arial" pitchFamily="34" charset="0"/>
              <a:buNone/>
              <a:tabLst/>
              <a:defRPr/>
            </a:pPr>
            <a:endPar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endParaRPr>
          </a:p>
          <a:p>
            <a:pPr marL="0" marR="0" lvl="0" indent="0" algn="l" defTabSz="914400" rtl="0" eaLnBrk="1" fontAlgn="auto" latinLnBrk="0" hangingPunct="1">
              <a:lnSpc>
                <a:spcPct val="100000"/>
              </a:lnSpc>
              <a:spcBef>
                <a:spcPts val="2376"/>
              </a:spcBef>
              <a:spcAft>
                <a:spcPts val="0"/>
              </a:spcAft>
              <a:buClrTx/>
              <a:buSzTx/>
              <a:buFont typeface="Arial" pitchFamily="34" charset="0"/>
              <a:buNone/>
              <a:tabLst/>
              <a:defRPr/>
            </a:pP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Definiujemy</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a:t>
            </a:r>
            <a:r>
              <a:rPr kumimoji="0" lang="en-US" sz="2400" b="1" i="0" u="none" strike="noStrike" kern="1200" cap="none" spc="0" normalizeH="0" baseline="0" noProof="0" dirty="0" err="1" smtClean="0">
                <a:ln>
                  <a:noFill/>
                </a:ln>
                <a:solidFill>
                  <a:sysClr val="windowText" lastClr="000000"/>
                </a:solidFill>
                <a:effectLst/>
                <a:uLnTx/>
                <a:uFillTx/>
                <a:latin typeface="Calibri"/>
                <a:ea typeface="+mn-ea"/>
                <a:cs typeface="+mn-cs"/>
              </a:rPr>
              <a:t>E</a:t>
            </a:r>
            <a:r>
              <a:rPr kumimoji="0" lang="en-US" sz="2400" b="1" i="0" u="none" strike="noStrike" kern="1200" cap="none" spc="0" normalizeH="0" baseline="-25000" noProof="0" dirty="0" err="1" smtClean="0">
                <a:ln>
                  <a:noFill/>
                </a:ln>
                <a:solidFill>
                  <a:sysClr val="windowText" lastClr="000000"/>
                </a:solidFill>
                <a:effectLst/>
                <a:uLnTx/>
                <a:uFillTx/>
                <a:latin typeface="Calibri"/>
                <a:ea typeface="+mn-ea"/>
                <a:cs typeface="+mn-cs"/>
              </a:rPr>
              <a:t>det</a:t>
            </a:r>
            <a:r>
              <a:rPr kumimoji="0" lang="en-US" sz="2400" b="1" i="0" u="none" strike="noStrike" kern="1200" cap="none" spc="0" normalizeH="0" baseline="0" noProof="0" dirty="0" smtClean="0">
                <a:ln>
                  <a:noFill/>
                </a:ln>
                <a:solidFill>
                  <a:sysClr val="windowText" lastClr="000000"/>
                </a:solidFill>
                <a:effectLst/>
                <a:uLnTx/>
                <a:uFillTx/>
                <a:latin typeface="Calibri"/>
                <a:ea typeface="+mn-ea"/>
                <a:cs typeface="+mn-cs"/>
              </a:rPr>
              <a:t>( (k</a:t>
            </a:r>
            <a:r>
              <a:rPr kumimoji="0" lang="en-US" sz="2400" b="1" i="0" u="none" strike="noStrike" kern="1200" cap="none" spc="0" normalizeH="0" baseline="-25000" noProof="0" dirty="0" smtClean="0">
                <a:ln>
                  <a:noFill/>
                </a:ln>
                <a:solidFill>
                  <a:sysClr val="windowText" lastClr="000000"/>
                </a:solidFill>
                <a:effectLst/>
                <a:uLnTx/>
                <a:uFillTx/>
                <a:latin typeface="Calibri"/>
                <a:ea typeface="+mn-ea"/>
                <a:cs typeface="+mn-cs"/>
              </a:rPr>
              <a:t>1</a:t>
            </a:r>
            <a:r>
              <a:rPr kumimoji="0" lang="en-US" sz="2400" b="1" i="0" u="none" strike="noStrike" kern="1200" cap="none" spc="0" normalizeH="0" baseline="0" noProof="0" dirty="0" smtClean="0">
                <a:ln>
                  <a:noFill/>
                </a:ln>
                <a:solidFill>
                  <a:sysClr val="windowText" lastClr="000000"/>
                </a:solidFill>
                <a:effectLst/>
                <a:uLnTx/>
                <a:uFillTx/>
                <a:latin typeface="Calibri"/>
                <a:ea typeface="+mn-ea"/>
                <a:cs typeface="+mn-cs"/>
              </a:rPr>
              <a:t>,k</a:t>
            </a:r>
            <a:r>
              <a:rPr kumimoji="0" lang="en-US" sz="2400" b="1" i="0" u="none" strike="noStrike" kern="1200" cap="none" spc="0" normalizeH="0" baseline="-25000" noProof="0" dirty="0" smtClean="0">
                <a:ln>
                  <a:noFill/>
                </a:ln>
                <a:solidFill>
                  <a:sysClr val="windowText" lastClr="000000"/>
                </a:solidFill>
                <a:effectLst/>
                <a:uLnTx/>
                <a:uFillTx/>
                <a:latin typeface="Calibri"/>
                <a:ea typeface="+mn-ea"/>
                <a:cs typeface="+mn-cs"/>
              </a:rPr>
              <a:t>2</a:t>
            </a:r>
            <a:r>
              <a:rPr kumimoji="0" lang="en-US" sz="2400" b="1" i="0" u="none" strike="noStrike" kern="1200" cap="none" spc="0" normalizeH="0" baseline="0" noProof="0" dirty="0" smtClean="0">
                <a:ln>
                  <a:noFill/>
                </a:ln>
                <a:solidFill>
                  <a:sysClr val="windowText" lastClr="000000"/>
                </a:solidFill>
                <a:effectLst/>
                <a:uLnTx/>
                <a:uFillTx/>
                <a:latin typeface="Calibri"/>
                <a:ea typeface="+mn-ea"/>
                <a:cs typeface="+mn-cs"/>
              </a:rPr>
              <a:t>) , m) =</a:t>
            </a:r>
          </a:p>
          <a:p>
            <a:pPr marL="0" marR="0" lvl="0" indent="0" algn="l" defTabSz="914400" rtl="0" eaLnBrk="1" fontAlgn="auto" latinLnBrk="0" hangingPunct="1">
              <a:lnSpc>
                <a:spcPct val="100000"/>
              </a:lnSpc>
              <a:spcBef>
                <a:spcPts val="4824"/>
              </a:spcBef>
              <a:spcAft>
                <a:spcPts val="0"/>
              </a:spcAft>
              <a:buClrTx/>
              <a:buSzTx/>
              <a:buFont typeface="Arial" pitchFamily="34" charset="0"/>
              <a:buNone/>
              <a:tabLst/>
              <a:defRPr/>
            </a:pPr>
            <a:endParaRPr lang="pl-PL" b="1" u="sng" dirty="0">
              <a:solidFill>
                <a:sysClr val="windowText" lastClr="000000"/>
              </a:solidFill>
              <a:latin typeface="Calibri"/>
            </a:endParaRPr>
          </a:p>
          <a:p>
            <a:pPr marL="0" marR="0" lvl="0" indent="0" algn="l" defTabSz="914400" rtl="0" eaLnBrk="1" fontAlgn="auto" latinLnBrk="0" hangingPunct="1">
              <a:lnSpc>
                <a:spcPct val="100000"/>
              </a:lnSpc>
              <a:spcBef>
                <a:spcPts val="4824"/>
              </a:spcBef>
              <a:spcAft>
                <a:spcPts val="0"/>
              </a:spcAft>
              <a:buClrTx/>
              <a:buSzTx/>
              <a:buFont typeface="Arial" pitchFamily="34" charset="0"/>
              <a:buNone/>
              <a:tabLst/>
              <a:defRPr/>
            </a:pPr>
            <a:r>
              <a:rPr kumimoji="0" lang="en-US" sz="2400" b="1" i="0" u="sng" strike="noStrike" kern="1200" cap="none" spc="0" normalizeH="0" baseline="0" noProof="0" dirty="0" smtClean="0">
                <a:ln>
                  <a:noFill/>
                </a:ln>
                <a:solidFill>
                  <a:sysClr val="windowText" lastClr="000000"/>
                </a:solidFill>
                <a:effectLst/>
                <a:uLnTx/>
                <a:uFillTx/>
                <a:latin typeface="Calibri"/>
                <a:ea typeface="+mn-ea"/>
                <a:cs typeface="+mn-cs"/>
              </a:rPr>
              <a:t>T</a:t>
            </a:r>
            <a:r>
              <a:rPr kumimoji="0" lang="pl-PL" sz="2400" b="1" i="0" u="sng" strike="noStrike" kern="1200" cap="none" spc="0" normalizeH="0" baseline="0" noProof="0" dirty="0" smtClean="0">
                <a:ln>
                  <a:noFill/>
                </a:ln>
                <a:solidFill>
                  <a:sysClr val="windowText" lastClr="000000"/>
                </a:solidFill>
                <a:effectLst/>
                <a:uLnTx/>
                <a:uFillTx/>
                <a:latin typeface="Calibri"/>
                <a:ea typeface="+mn-ea"/>
                <a:cs typeface="+mn-cs"/>
              </a:rPr>
              <a:t>w</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a:t>
            </a: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	</a:t>
            </a:r>
            <a:r>
              <a:rPr kumimoji="0" lang="en-US" sz="2400" b="1" i="0" u="none" strike="noStrike" kern="1200" cap="none" spc="0" normalizeH="0" baseline="0" noProof="0" dirty="0" err="1" smtClean="0">
                <a:ln>
                  <a:noFill/>
                </a:ln>
                <a:solidFill>
                  <a:sysClr val="windowText" lastClr="000000"/>
                </a:solidFill>
                <a:effectLst/>
                <a:uLnTx/>
                <a:uFillTx/>
                <a:latin typeface="Calibri"/>
                <a:ea typeface="+mn-ea"/>
                <a:cs typeface="+mn-cs"/>
              </a:rPr>
              <a:t>E</a:t>
            </a:r>
            <a:r>
              <a:rPr kumimoji="0" lang="en-US" sz="2400" b="1" i="0" u="none" strike="noStrike" kern="1200" cap="none" spc="0" normalizeH="0" baseline="-25000" noProof="0" dirty="0" err="1" smtClean="0">
                <a:ln>
                  <a:noFill/>
                </a:ln>
                <a:solidFill>
                  <a:sysClr val="windowText" lastClr="000000"/>
                </a:solidFill>
                <a:effectLst/>
                <a:uLnTx/>
                <a:uFillTx/>
                <a:latin typeface="Calibri"/>
                <a:ea typeface="+mn-ea"/>
                <a:cs typeface="+mn-cs"/>
              </a:rPr>
              <a:t>det</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a:t>
            </a: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jest semantycznie bezpieczne na</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CPA </a:t>
            </a: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z deterministycznym</a:t>
            </a:r>
            <a:r>
              <a:rPr kumimoji="0" lang="pl-PL" sz="2400" b="0" i="0" u="none" strike="noStrike" kern="1200" cap="none" spc="0" normalizeH="0" noProof="0" dirty="0" smtClean="0">
                <a:ln>
                  <a:noFill/>
                </a:ln>
                <a:solidFill>
                  <a:sysClr val="windowText" lastClr="000000"/>
                </a:solidFill>
                <a:effectLst/>
                <a:uLnTx/>
                <a:uFillTx/>
                <a:latin typeface="Calibri"/>
                <a:ea typeface="+mn-ea"/>
                <a:cs typeface="+mn-cs"/>
              </a:rPr>
              <a:t>   	szyfrowaniem</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a:t>
            </a: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endParaRP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r>
              <a:rPr lang="pl-PL" dirty="0" smtClean="0">
                <a:solidFill>
                  <a:sysClr val="windowText" lastClr="000000"/>
                </a:solidFill>
                <a:latin typeface="Calibri"/>
              </a:rPr>
              <a:t>Dobrze się nadaje dla wiadomości dłuższych niż jeden blok AES (16 bajtów)</a:t>
            </a:r>
            <a:endParaRPr kumimoji="0" lang="en-US" sz="2400" b="0" i="0" u="none" strike="noStrike" kern="1200" cap="none" spc="0" normalizeH="0" baseline="0" noProof="0" dirty="0">
              <a:ln>
                <a:noFill/>
              </a:ln>
              <a:solidFill>
                <a:sysClr val="windowText" lastClr="000000"/>
              </a:solidFill>
              <a:effectLst/>
              <a:uLnTx/>
              <a:uFillTx/>
              <a:latin typeface="Calibri"/>
              <a:ea typeface="+mn-ea"/>
              <a:cs typeface="+mn-cs"/>
            </a:endParaRPr>
          </a:p>
        </p:txBody>
      </p:sp>
      <p:cxnSp>
        <p:nvCxnSpPr>
          <p:cNvPr id="7" name="Straight Connector 4"/>
          <p:cNvCxnSpPr/>
          <p:nvPr/>
        </p:nvCxnSpPr>
        <p:spPr>
          <a:xfrm>
            <a:off x="107504" y="4509120"/>
            <a:ext cx="8763000" cy="0"/>
          </a:xfrm>
          <a:prstGeom prst="line">
            <a:avLst/>
          </a:prstGeom>
          <a:noFill/>
          <a:ln w="9525" cap="flat" cmpd="sng" algn="ctr">
            <a:solidFill>
              <a:srgbClr val="4F81BD">
                <a:shade val="95000"/>
                <a:satMod val="105000"/>
              </a:srgbClr>
            </a:solidFill>
            <a:prstDash val="solid"/>
          </a:ln>
          <a:effectLst/>
        </p:spPr>
      </p:cxnSp>
      <mc:AlternateContent xmlns:mc="http://schemas.openxmlformats.org/markup-compatibility/2006">
        <mc:Choice xmlns="" xmlns:p14="http://schemas.microsoft.com/office/powerpoint/2010/main" Requires="p14">
          <p:contentPart p14:bwMode="auto" r:id="rId3">
            <p14:nvContentPartPr>
              <p14:cNvPr id="55" name="Pismo odręczne 54"/>
              <p14:cNvContentPartPr/>
              <p14:nvPr/>
            </p14:nvContentPartPr>
            <p14:xfrm>
              <a:off x="1959257" y="4800591"/>
              <a:ext cx="360" cy="360"/>
            </p14:xfrm>
          </p:contentPart>
        </mc:Choice>
        <mc:Fallback>
          <p:pic>
            <p:nvPicPr>
              <p:cNvPr id="55" name="Pismo odręczne 54"/>
              <p:cNvPicPr/>
              <p:nvPr/>
            </p:nvPicPr>
            <p:blipFill>
              <a:blip r:embed="rId4" cstate="print"/>
              <a:stretch>
                <a:fillRect/>
              </a:stretch>
            </p:blipFill>
            <p:spPr>
              <a:xfrm>
                <a:off x="1949897" y="4791231"/>
                <a:ext cx="19080" cy="19080"/>
              </a:xfrm>
              <a:prstGeom prst="rect">
                <a:avLst/>
              </a:prstGeom>
            </p:spPr>
          </p:pic>
        </mc:Fallback>
      </mc:AlternateContent>
      <mc:AlternateContent xmlns:mc="http://schemas.openxmlformats.org/markup-compatibility/2006">
        <mc:Choice xmlns="" xmlns:p14="http://schemas.microsoft.com/office/powerpoint/2010/main" Requires="p14">
          <p:contentPart p14:bwMode="auto" r:id="rId5">
            <p14:nvContentPartPr>
              <p14:cNvPr id="60" name="Pismo odręczne 59"/>
              <p14:cNvContentPartPr/>
              <p14:nvPr/>
            </p14:nvContentPartPr>
            <p14:xfrm>
              <a:off x="4207457" y="2162151"/>
              <a:ext cx="365040" cy="2049840"/>
            </p14:xfrm>
          </p:contentPart>
        </mc:Choice>
        <mc:Fallback>
          <p:pic>
            <p:nvPicPr>
              <p:cNvPr id="60" name="Pismo odręczne 59"/>
              <p:cNvPicPr/>
              <p:nvPr/>
            </p:nvPicPr>
            <p:blipFill>
              <a:blip r:embed="rId6" cstate="print"/>
              <a:stretch>
                <a:fillRect/>
              </a:stretch>
            </p:blipFill>
            <p:spPr>
              <a:xfrm>
                <a:off x="4186577" y="2141271"/>
                <a:ext cx="406800" cy="2091600"/>
              </a:xfrm>
              <a:prstGeom prst="rect">
                <a:avLst/>
              </a:prstGeom>
            </p:spPr>
          </p:pic>
        </mc:Fallback>
      </mc:AlternateContent>
      <mc:AlternateContent xmlns:mc="http://schemas.openxmlformats.org/markup-compatibility/2006">
        <mc:Choice xmlns="" xmlns:p14="http://schemas.microsoft.com/office/powerpoint/2010/main" Requires="p14">
          <p:contentPart p14:bwMode="auto" r:id="rId7">
            <p14:nvContentPartPr>
              <p14:cNvPr id="96" name="Pismo odręczne 95"/>
              <p14:cNvContentPartPr/>
              <p14:nvPr/>
            </p14:nvContentPartPr>
            <p14:xfrm>
              <a:off x="4539377" y="2133711"/>
              <a:ext cx="3201120" cy="2188440"/>
            </p14:xfrm>
          </p:contentPart>
        </mc:Choice>
        <mc:Fallback>
          <p:pic>
            <p:nvPicPr>
              <p:cNvPr id="96" name="Pismo odręczne 95"/>
              <p:cNvPicPr/>
              <p:nvPr/>
            </p:nvPicPr>
            <p:blipFill>
              <a:blip r:embed="rId8" cstate="print"/>
              <a:stretch>
                <a:fillRect/>
              </a:stretch>
            </p:blipFill>
            <p:spPr>
              <a:xfrm>
                <a:off x="4518497" y="2112831"/>
                <a:ext cx="3242880" cy="2230200"/>
              </a:xfrm>
              <a:prstGeom prst="rect">
                <a:avLst/>
              </a:prstGeom>
            </p:spPr>
          </p:pic>
        </mc:Fallback>
      </mc:AlternateContent>
    </p:spTree>
    <p:extLst>
      <p:ext uri="{BB962C8B-B14F-4D97-AF65-F5344CB8AC3E}">
        <p14:creationId xmlns="" xmlns:p14="http://schemas.microsoft.com/office/powerpoint/2010/main" val="25698301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6">
                                            <p:txEl>
                                              <p:pRg st="3" end="3"/>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dirty="0" smtClean="0"/>
              <a:t>Zapewnienie integralności szyfrogramu</a:t>
            </a:r>
            <a:endParaRPr lang="pl-PL" dirty="0"/>
          </a:p>
        </p:txBody>
      </p:sp>
      <p:sp>
        <p:nvSpPr>
          <p:cNvPr id="4" name="Symbol zastępczy numeru slajdu 3"/>
          <p:cNvSpPr>
            <a:spLocks noGrp="1"/>
          </p:cNvSpPr>
          <p:nvPr>
            <p:ph type="sldNum" sz="quarter" idx="12"/>
          </p:nvPr>
        </p:nvSpPr>
        <p:spPr/>
        <p:txBody>
          <a:bodyPr/>
          <a:lstStyle/>
          <a:p>
            <a:fld id="{589B7C76-EFF2-4CD8-A475-4750F11B4BC6}" type="slidenum">
              <a:rPr lang="pl-PL" smtClean="0"/>
              <a:pPr/>
              <a:t>15</a:t>
            </a:fld>
            <a:endParaRPr lang="pl-PL"/>
          </a:p>
        </p:txBody>
      </p:sp>
      <p:sp>
        <p:nvSpPr>
          <p:cNvPr id="5" name="Content Placeholder 2"/>
          <p:cNvSpPr txBox="1">
            <a:spLocks/>
          </p:cNvSpPr>
          <p:nvPr/>
        </p:nvSpPr>
        <p:spPr>
          <a:xfrm>
            <a:off x="457200" y="1700808"/>
            <a:ext cx="8229600" cy="1981200"/>
          </a:xfrm>
          <a:prstGeom prst="rect">
            <a:avLst/>
          </a:prstGeom>
        </p:spPr>
        <p:txBody>
          <a:bodyPr vert="horz" lIns="91440" tIns="45720" rIns="91440" bIns="45720" rtlCol="0">
            <a:normAutofit fontScale="85000" lnSpcReduction="10000"/>
          </a:bodyPr>
          <a:lstStyle>
            <a:lvl1pPr marL="342900" indent="-3429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r>
              <a:rPr lang="pl-PL" b="1" dirty="0" smtClean="0">
                <a:solidFill>
                  <a:sysClr val="windowText" lastClr="000000"/>
                </a:solidFill>
                <a:latin typeface="Calibri"/>
              </a:rPr>
              <a:t>Cel</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a:t>
            </a: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zapewnienie bezpieczeństwa na</a:t>
            </a:r>
            <a:r>
              <a:rPr kumimoji="0" lang="pl-PL" sz="2400" b="0" i="0" u="none" strike="noStrike" kern="1200" cap="none" spc="0" normalizeH="0" noProof="0" dirty="0" smtClean="0">
                <a:ln>
                  <a:noFill/>
                </a:ln>
                <a:solidFill>
                  <a:sysClr val="windowText" lastClr="000000"/>
                </a:solidFill>
                <a:effectLst/>
                <a:uLnTx/>
                <a:uFillTx/>
                <a:latin typeface="Calibri"/>
                <a:ea typeface="+mn-ea"/>
                <a:cs typeface="+mn-cs"/>
              </a:rPr>
              <a:t> CPA w szyfrowaniu deterministycznym oraz integralności (uwierzytelnienia) wiadomości</a:t>
            </a:r>
            <a:endPar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endParaRP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   </a:t>
            </a:r>
            <a:r>
              <a:rPr kumimoji="0" lang="en-US" sz="2400" b="1" i="0" u="none" strike="noStrike" kern="1200" cap="none" spc="0" normalizeH="0" baseline="0" noProof="0" dirty="0" smtClean="0">
                <a:ln>
                  <a:noFill/>
                </a:ln>
                <a:solidFill>
                  <a:sysClr val="windowText" lastClr="000000"/>
                </a:solidFill>
                <a:effectLst/>
                <a:uLnTx/>
                <a:uFillTx/>
                <a:latin typeface="Calibri"/>
                <a:ea typeface="+mn-ea"/>
                <a:cs typeface="+mn-cs"/>
              </a:rPr>
              <a:t>DAE:  deterministic authenticated encryption</a:t>
            </a:r>
          </a:p>
          <a:p>
            <a:pPr marL="0" marR="0" lvl="0" indent="0" algn="l" defTabSz="914400" rtl="0" eaLnBrk="1" fontAlgn="auto" latinLnBrk="0" hangingPunct="1">
              <a:lnSpc>
                <a:spcPct val="100000"/>
              </a:lnSpc>
              <a:spcBef>
                <a:spcPts val="1224"/>
              </a:spcBef>
              <a:spcAft>
                <a:spcPts val="0"/>
              </a:spcAft>
              <a:buClrTx/>
              <a:buSzTx/>
              <a:buFont typeface="Arial" pitchFamily="34" charset="0"/>
              <a:buNone/>
              <a:tabLst/>
              <a:defRPr/>
            </a:pP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Rozważmy</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SIV </a:t>
            </a: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w specjalnym przypadku</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SIV-CTR  </a:t>
            </a: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czyli </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SIV </a:t>
            </a: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gdzie szyfrowanie odbywa się w trybie</a:t>
            </a:r>
            <a:r>
              <a:rPr kumimoji="0" lang="pl-PL" sz="2400" b="0" i="0" u="none" strike="noStrike" kern="1200" cap="none" spc="0" normalizeH="0" noProof="0" dirty="0" smtClean="0">
                <a:ln>
                  <a:noFill/>
                </a:ln>
                <a:solidFill>
                  <a:sysClr val="windowText" lastClr="000000"/>
                </a:solidFill>
                <a:effectLst/>
                <a:uLnTx/>
                <a:uFillTx/>
                <a:latin typeface="Calibri"/>
                <a:ea typeface="+mn-ea"/>
                <a:cs typeface="+mn-cs"/>
              </a:rPr>
              <a:t> licznikowym z losowym IV</a:t>
            </a:r>
            <a:endParaRPr kumimoji="0" lang="en-US" sz="2400" b="0" i="0" u="none" strike="noStrike" kern="1200" cap="none" spc="0" normalizeH="0" baseline="0" noProof="0" dirty="0">
              <a:ln>
                <a:noFill/>
              </a:ln>
              <a:solidFill>
                <a:sysClr val="windowText" lastClr="000000"/>
              </a:solidFill>
              <a:effectLst/>
              <a:uLnTx/>
              <a:uFillTx/>
              <a:latin typeface="Calibri"/>
              <a:ea typeface="+mn-ea"/>
              <a:cs typeface="+mn-cs"/>
            </a:endParaRPr>
          </a:p>
        </p:txBody>
      </p:sp>
      <p:sp>
        <p:nvSpPr>
          <p:cNvPr id="6" name="Rectangle 22"/>
          <p:cNvSpPr/>
          <p:nvPr/>
        </p:nvSpPr>
        <p:spPr>
          <a:xfrm>
            <a:off x="2895600" y="3834408"/>
            <a:ext cx="4495800" cy="381000"/>
          </a:xfrm>
          <a:prstGeom prst="rect">
            <a:avLst/>
          </a:prstGeom>
          <a:solidFill>
            <a:srgbClr val="F79646">
              <a:lumMod val="60000"/>
              <a:lumOff val="40000"/>
            </a:srgbClr>
          </a:solidFill>
          <a:ln w="9525" cap="flat" cmpd="sng" algn="ctr">
            <a:solidFill>
              <a:srgbClr val="4F81BD">
                <a:shade val="95000"/>
                <a:satMod val="105000"/>
              </a:srgbClr>
            </a:solidFill>
            <a:prstDash val="solid"/>
          </a:ln>
          <a:effectLst>
            <a:outerShdw blurRad="40000" dist="23000" dir="5400000" rotWithShape="0">
              <a:srgbClr val="000000">
                <a:alpha val="35000"/>
              </a:srgb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lang="pl-PL" kern="0" dirty="0" smtClean="0">
                <a:solidFill>
                  <a:srgbClr val="000090"/>
                </a:solidFill>
                <a:latin typeface="Calibri"/>
              </a:rPr>
              <a:t>wiadomość</a:t>
            </a:r>
            <a:endParaRPr kumimoji="0" lang="en-US" sz="1800" b="0" i="0" u="none" strike="noStrike" kern="0" cap="none" spc="0" normalizeH="0" baseline="0" noProof="0" dirty="0" smtClean="0">
              <a:ln>
                <a:noFill/>
              </a:ln>
              <a:solidFill>
                <a:srgbClr val="000090"/>
              </a:solidFill>
              <a:effectLst/>
              <a:uLnTx/>
              <a:uFillTx/>
              <a:latin typeface="Calibri"/>
              <a:ea typeface="+mn-ea"/>
              <a:cs typeface="+mn-cs"/>
            </a:endParaRPr>
          </a:p>
        </p:txBody>
      </p:sp>
      <p:sp>
        <p:nvSpPr>
          <p:cNvPr id="7" name="Rectangle 23"/>
          <p:cNvSpPr/>
          <p:nvPr/>
        </p:nvSpPr>
        <p:spPr>
          <a:xfrm>
            <a:off x="1219200" y="3720108"/>
            <a:ext cx="838200" cy="609600"/>
          </a:xfrm>
          <a:prstGeom prst="rect">
            <a:avLst/>
          </a:prstGeom>
          <a:gradFill rotWithShape="1">
            <a:gsLst>
              <a:gs pos="0">
                <a:srgbClr val="4F81BD">
                  <a:shade val="51000"/>
                  <a:satMod val="130000"/>
                </a:srgbClr>
              </a:gs>
              <a:gs pos="80000">
                <a:srgbClr val="4F81BD">
                  <a:shade val="93000"/>
                  <a:satMod val="130000"/>
                </a:srgbClr>
              </a:gs>
              <a:gs pos="100000">
                <a:srgbClr val="4F81BD">
                  <a:shade val="94000"/>
                  <a:satMod val="135000"/>
                </a:srgbClr>
              </a:gs>
            </a:gsLst>
            <a:lin ang="16200000" scaled="0"/>
          </a:gradFill>
          <a:ln w="9525" cap="flat" cmpd="sng" algn="ctr">
            <a:solidFill>
              <a:srgbClr val="4F81BD">
                <a:shade val="95000"/>
                <a:satMod val="105000"/>
              </a:srgbClr>
            </a:solidFill>
            <a:prstDash val="solid"/>
          </a:ln>
          <a:effectLst>
            <a:outerShdw blurRad="40000" dist="23000" dir="5400000" rotWithShape="0">
              <a:srgbClr val="000000">
                <a:alpha val="35000"/>
              </a:srgb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smtClean="0">
                <a:ln>
                  <a:noFill/>
                </a:ln>
                <a:solidFill>
                  <a:prstClr val="white"/>
                </a:solidFill>
                <a:effectLst/>
                <a:uLnTx/>
                <a:uFillTx/>
                <a:latin typeface="Calibri"/>
                <a:ea typeface="+mn-ea"/>
                <a:cs typeface="+mn-cs"/>
              </a:rPr>
              <a:t>PRF  F</a:t>
            </a:r>
          </a:p>
        </p:txBody>
      </p:sp>
      <p:cxnSp>
        <p:nvCxnSpPr>
          <p:cNvPr id="8" name="Straight Arrow Connector 25"/>
          <p:cNvCxnSpPr>
            <a:endCxn id="7" idx="1"/>
          </p:cNvCxnSpPr>
          <p:nvPr/>
        </p:nvCxnSpPr>
        <p:spPr>
          <a:xfrm>
            <a:off x="304800" y="4024908"/>
            <a:ext cx="914400" cy="0"/>
          </a:xfrm>
          <a:prstGeom prst="straightConnector1">
            <a:avLst/>
          </a:prstGeom>
          <a:noFill/>
          <a:ln w="25400" cap="flat" cmpd="sng" algn="ctr">
            <a:solidFill>
              <a:srgbClr val="000000"/>
            </a:solidFill>
            <a:prstDash val="solid"/>
            <a:tailEnd type="arrow"/>
          </a:ln>
          <a:effectLst>
            <a:outerShdw blurRad="40000" dist="20000" dir="5400000" rotWithShape="0">
              <a:srgbClr val="000000">
                <a:alpha val="38000"/>
              </a:srgbClr>
            </a:outerShdw>
          </a:effectLst>
        </p:spPr>
      </p:cxnSp>
      <p:sp>
        <p:nvSpPr>
          <p:cNvPr id="9" name="TextBox 26"/>
          <p:cNvSpPr txBox="1"/>
          <p:nvPr/>
        </p:nvSpPr>
        <p:spPr>
          <a:xfrm>
            <a:off x="228600" y="3885208"/>
            <a:ext cx="428573" cy="461665"/>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2400" b="0" i="0" u="none" strike="noStrike" kern="0" cap="none" spc="0" normalizeH="0" baseline="0" noProof="0" dirty="0" smtClean="0">
                <a:ln>
                  <a:noFill/>
                </a:ln>
                <a:solidFill>
                  <a:prstClr val="black"/>
                </a:solidFill>
                <a:effectLst/>
                <a:uLnTx/>
                <a:uFillTx/>
              </a:rPr>
              <a:t>k</a:t>
            </a:r>
            <a:r>
              <a:rPr kumimoji="0" lang="en-US" sz="2400" b="0" i="0" u="none" strike="noStrike" kern="0" cap="none" spc="0" normalizeH="0" baseline="-25000" noProof="0" dirty="0" smtClean="0">
                <a:ln>
                  <a:noFill/>
                </a:ln>
                <a:solidFill>
                  <a:prstClr val="black"/>
                </a:solidFill>
                <a:effectLst/>
                <a:uLnTx/>
                <a:uFillTx/>
              </a:rPr>
              <a:t>1</a:t>
            </a:r>
          </a:p>
        </p:txBody>
      </p:sp>
      <p:cxnSp>
        <p:nvCxnSpPr>
          <p:cNvPr id="10" name="Straight Arrow Connector 31"/>
          <p:cNvCxnSpPr>
            <a:stCxn id="7" idx="2"/>
          </p:cNvCxnSpPr>
          <p:nvPr/>
        </p:nvCxnSpPr>
        <p:spPr>
          <a:xfrm>
            <a:off x="1638300" y="4329708"/>
            <a:ext cx="266700" cy="1028700"/>
          </a:xfrm>
          <a:prstGeom prst="straightConnector1">
            <a:avLst/>
          </a:prstGeom>
          <a:noFill/>
          <a:ln w="25400" cap="flat" cmpd="sng" algn="ctr">
            <a:solidFill>
              <a:srgbClr val="000000"/>
            </a:solidFill>
            <a:prstDash val="solid"/>
            <a:tailEnd type="arrow"/>
          </a:ln>
          <a:effectLst>
            <a:outerShdw blurRad="40000" dist="20000" dir="5400000" rotWithShape="0">
              <a:srgbClr val="000000">
                <a:alpha val="38000"/>
              </a:srgbClr>
            </a:outerShdw>
          </a:effectLst>
        </p:spPr>
      </p:cxnSp>
      <p:sp>
        <p:nvSpPr>
          <p:cNvPr id="11" name="Rectangle 33"/>
          <p:cNvSpPr/>
          <p:nvPr/>
        </p:nvSpPr>
        <p:spPr>
          <a:xfrm>
            <a:off x="2895600" y="4444008"/>
            <a:ext cx="4495800" cy="685800"/>
          </a:xfrm>
          <a:prstGeom prst="rect">
            <a:avLst/>
          </a:prstGeom>
          <a:gradFill rotWithShape="1">
            <a:gsLst>
              <a:gs pos="0">
                <a:srgbClr val="4F81BD">
                  <a:shade val="51000"/>
                  <a:satMod val="130000"/>
                </a:srgbClr>
              </a:gs>
              <a:gs pos="80000">
                <a:srgbClr val="4F81BD">
                  <a:shade val="93000"/>
                  <a:satMod val="130000"/>
                </a:srgbClr>
              </a:gs>
              <a:gs pos="100000">
                <a:srgbClr val="4F81BD">
                  <a:shade val="94000"/>
                  <a:satMod val="135000"/>
                </a:srgbClr>
              </a:gs>
            </a:gsLst>
            <a:lin ang="16200000" scaled="0"/>
          </a:gradFill>
          <a:ln w="9525" cap="flat" cmpd="sng" algn="ctr">
            <a:solidFill>
              <a:srgbClr val="4F81BD">
                <a:shade val="95000"/>
                <a:satMod val="105000"/>
              </a:srgbClr>
            </a:solidFill>
            <a:prstDash val="solid"/>
          </a:ln>
          <a:effectLst>
            <a:outerShdw blurRad="40000" dist="23000" dir="5400000" rotWithShape="0">
              <a:srgbClr val="000000">
                <a:alpha val="35000"/>
              </a:srgb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pl-PL" sz="2000" b="1" i="0" u="none" strike="noStrike" kern="0" cap="none" spc="0" normalizeH="0" baseline="0" noProof="0" dirty="0" smtClean="0">
                <a:ln>
                  <a:noFill/>
                </a:ln>
                <a:solidFill>
                  <a:prstClr val="white"/>
                </a:solidFill>
                <a:effectLst/>
                <a:uLnTx/>
                <a:uFillTx/>
                <a:latin typeface="Calibri"/>
                <a:ea typeface="+mn-ea"/>
                <a:cs typeface="+mn-cs"/>
              </a:rPr>
              <a:t>Tryb licznikowy z</a:t>
            </a:r>
            <a:r>
              <a:rPr kumimoji="0" lang="en-US" sz="2000" b="1" i="0" u="none" strike="noStrike" kern="0" cap="none" spc="0" normalizeH="0" baseline="0" noProof="0" dirty="0" smtClean="0">
                <a:ln>
                  <a:noFill/>
                </a:ln>
                <a:solidFill>
                  <a:prstClr val="white"/>
                </a:solidFill>
                <a:effectLst/>
                <a:uLnTx/>
                <a:uFillTx/>
                <a:latin typeface="Calibri"/>
                <a:ea typeface="+mn-ea"/>
                <a:cs typeface="+mn-cs"/>
              </a:rPr>
              <a:t> PRF  </a:t>
            </a:r>
            <a:r>
              <a:rPr kumimoji="0" lang="en-US" sz="2000" b="1" i="0" u="none" strike="noStrike" kern="0" cap="none" spc="0" normalizeH="0" baseline="0" noProof="0" dirty="0" err="1" smtClean="0">
                <a:ln>
                  <a:noFill/>
                </a:ln>
                <a:solidFill>
                  <a:prstClr val="white"/>
                </a:solidFill>
                <a:effectLst/>
                <a:uLnTx/>
                <a:uFillTx/>
                <a:latin typeface="Calibri"/>
                <a:ea typeface="+mn-ea"/>
                <a:cs typeface="+mn-cs"/>
              </a:rPr>
              <a:t>F</a:t>
            </a:r>
            <a:r>
              <a:rPr kumimoji="0" lang="en-US" sz="2000" b="1" i="0" u="none" strike="noStrike" kern="0" cap="none" spc="0" normalizeH="0" baseline="-25000" noProof="0" dirty="0" err="1" smtClean="0">
                <a:ln>
                  <a:noFill/>
                </a:ln>
                <a:solidFill>
                  <a:prstClr val="white"/>
                </a:solidFill>
                <a:effectLst/>
                <a:uLnTx/>
                <a:uFillTx/>
                <a:latin typeface="Calibri"/>
                <a:ea typeface="+mn-ea"/>
                <a:cs typeface="+mn-cs"/>
              </a:rPr>
              <a:t>ctr</a:t>
            </a:r>
            <a:endParaRPr kumimoji="0" lang="en-US" sz="2000" b="1" i="0" u="none" strike="noStrike" kern="0" cap="none" spc="0" normalizeH="0" baseline="-25000" noProof="0" dirty="0" smtClean="0">
              <a:ln>
                <a:noFill/>
              </a:ln>
              <a:solidFill>
                <a:prstClr val="white"/>
              </a:solidFill>
              <a:effectLst/>
              <a:uLnTx/>
              <a:uFillTx/>
              <a:latin typeface="Calibri"/>
              <a:ea typeface="+mn-ea"/>
              <a:cs typeface="+mn-cs"/>
            </a:endParaRPr>
          </a:p>
          <a:p>
            <a:pPr marL="0" marR="0" lvl="0" indent="0" algn="ctr" defTabSz="914400" eaLnBrk="1" fontAlgn="auto" latinLnBrk="0" hangingPunct="1">
              <a:lnSpc>
                <a:spcPct val="100000"/>
              </a:lnSpc>
              <a:spcBef>
                <a:spcPts val="300"/>
              </a:spcBef>
              <a:spcAft>
                <a:spcPts val="0"/>
              </a:spcAft>
              <a:buClrTx/>
              <a:buSzTx/>
              <a:buFontTx/>
              <a:buNone/>
              <a:tabLst/>
              <a:defRPr/>
            </a:pPr>
            <a:r>
              <a:rPr kumimoji="0" lang="en-US" sz="1800" b="0" i="0" u="none" strike="noStrike" kern="0" cap="none" spc="0" normalizeH="0" baseline="0" noProof="0" dirty="0" err="1" smtClean="0">
                <a:ln>
                  <a:noFill/>
                </a:ln>
                <a:solidFill>
                  <a:prstClr val="white">
                    <a:lumMod val="75000"/>
                  </a:prstClr>
                </a:solidFill>
                <a:effectLst/>
                <a:uLnTx/>
                <a:uFillTx/>
                <a:latin typeface="Calibri"/>
                <a:ea typeface="+mn-ea"/>
                <a:cs typeface="+mn-cs"/>
              </a:rPr>
              <a:t>F</a:t>
            </a:r>
            <a:r>
              <a:rPr kumimoji="0" lang="en-US" sz="1800" b="0" i="0" u="none" strike="noStrike" kern="0" cap="none" spc="0" normalizeH="0" baseline="-25000" noProof="0" dirty="0" err="1" smtClean="0">
                <a:ln>
                  <a:noFill/>
                </a:ln>
                <a:solidFill>
                  <a:prstClr val="white">
                    <a:lumMod val="75000"/>
                  </a:prstClr>
                </a:solidFill>
                <a:effectLst/>
                <a:uLnTx/>
                <a:uFillTx/>
                <a:latin typeface="Calibri"/>
                <a:ea typeface="+mn-ea"/>
                <a:cs typeface="+mn-cs"/>
              </a:rPr>
              <a:t>ctr</a:t>
            </a:r>
            <a:r>
              <a:rPr kumimoji="0" lang="en-US" sz="1800" b="0" i="0" u="none" strike="noStrike" kern="0" cap="none" spc="0" normalizeH="0" baseline="0" noProof="0" dirty="0" smtClean="0">
                <a:ln>
                  <a:noFill/>
                </a:ln>
                <a:solidFill>
                  <a:prstClr val="white">
                    <a:lumMod val="75000"/>
                  </a:prstClr>
                </a:solidFill>
                <a:effectLst/>
                <a:uLnTx/>
                <a:uFillTx/>
                <a:latin typeface="Calibri"/>
                <a:ea typeface="+mn-ea"/>
                <a:cs typeface="+mn-cs"/>
              </a:rPr>
              <a:t>(k</a:t>
            </a:r>
            <a:r>
              <a:rPr kumimoji="0" lang="en-US" sz="1800" b="0" i="0" u="none" strike="noStrike" kern="0" cap="none" spc="0" normalizeH="0" baseline="-25000" noProof="0" dirty="0" smtClean="0">
                <a:ln>
                  <a:noFill/>
                </a:ln>
                <a:solidFill>
                  <a:prstClr val="white">
                    <a:lumMod val="75000"/>
                  </a:prstClr>
                </a:solidFill>
                <a:effectLst/>
                <a:uLnTx/>
                <a:uFillTx/>
                <a:latin typeface="Calibri"/>
                <a:ea typeface="+mn-ea"/>
                <a:cs typeface="+mn-cs"/>
              </a:rPr>
              <a:t>2</a:t>
            </a:r>
            <a:r>
              <a:rPr kumimoji="0" lang="en-US" sz="1800" b="0" i="0" u="none" strike="noStrike" kern="0" cap="none" spc="0" normalizeH="0" baseline="0" noProof="0" dirty="0" smtClean="0">
                <a:ln>
                  <a:noFill/>
                </a:ln>
                <a:solidFill>
                  <a:prstClr val="white">
                    <a:lumMod val="75000"/>
                  </a:prstClr>
                </a:solidFill>
                <a:effectLst/>
                <a:uLnTx/>
                <a:uFillTx/>
                <a:latin typeface="Calibri"/>
                <a:ea typeface="+mn-ea"/>
                <a:cs typeface="+mn-cs"/>
              </a:rPr>
              <a:t>, </a:t>
            </a:r>
            <a:r>
              <a:rPr kumimoji="0" lang="en-US" sz="1800" b="0" i="0" u="none" strike="noStrike" kern="0" cap="none" spc="0" normalizeH="0" baseline="0" noProof="0" dirty="0" smtClean="0">
                <a:ln>
                  <a:noFill/>
                </a:ln>
                <a:solidFill>
                  <a:prstClr val="white"/>
                </a:solidFill>
                <a:effectLst/>
                <a:uLnTx/>
                <a:uFillTx/>
                <a:latin typeface="Calibri"/>
                <a:ea typeface="+mn-ea"/>
                <a:cs typeface="+mn-cs"/>
              </a:rPr>
              <a:t>IV</a:t>
            </a:r>
            <a:r>
              <a:rPr kumimoji="0" lang="en-US" sz="1800" b="0" i="0" u="none" strike="noStrike" kern="0" cap="none" spc="0" normalizeH="0" baseline="0" noProof="0" dirty="0" smtClean="0">
                <a:ln>
                  <a:noFill/>
                </a:ln>
                <a:solidFill>
                  <a:prstClr val="white">
                    <a:lumMod val="75000"/>
                  </a:prstClr>
                </a:solidFill>
                <a:effectLst/>
                <a:uLnTx/>
                <a:uFillTx/>
                <a:latin typeface="Calibri"/>
                <a:ea typeface="+mn-ea"/>
                <a:cs typeface="+mn-cs"/>
              </a:rPr>
              <a:t>)   </a:t>
            </a:r>
            <a:r>
              <a:rPr kumimoji="0" lang="en-US" sz="1800" b="0" i="0" u="none" strike="noStrike" kern="0" cap="none" spc="0" normalizeH="0" baseline="0" noProof="0" dirty="0" err="1" smtClean="0">
                <a:ln>
                  <a:noFill/>
                </a:ln>
                <a:solidFill>
                  <a:prstClr val="white">
                    <a:lumMod val="75000"/>
                  </a:prstClr>
                </a:solidFill>
                <a:effectLst/>
                <a:uLnTx/>
                <a:uFillTx/>
                <a:latin typeface="Calibri"/>
                <a:ea typeface="+mn-ea"/>
                <a:cs typeface="+mn-cs"/>
              </a:rPr>
              <a:t>ll</a:t>
            </a:r>
            <a:r>
              <a:rPr kumimoji="0" lang="en-US" sz="1800" b="0" i="0" u="none" strike="noStrike" kern="0" cap="none" spc="0" normalizeH="0" baseline="0" noProof="0" dirty="0" smtClean="0">
                <a:ln>
                  <a:noFill/>
                </a:ln>
                <a:solidFill>
                  <a:prstClr val="white">
                    <a:lumMod val="75000"/>
                  </a:prstClr>
                </a:solidFill>
                <a:effectLst/>
                <a:uLnTx/>
                <a:uFillTx/>
                <a:latin typeface="Calibri"/>
                <a:ea typeface="+mn-ea"/>
                <a:cs typeface="+mn-cs"/>
              </a:rPr>
              <a:t>  </a:t>
            </a:r>
            <a:r>
              <a:rPr kumimoji="0" lang="en-US" sz="1800" b="0" i="0" u="none" strike="noStrike" kern="0" cap="none" spc="0" normalizeH="0" baseline="0" noProof="0" dirty="0" err="1" smtClean="0">
                <a:ln>
                  <a:noFill/>
                </a:ln>
                <a:solidFill>
                  <a:prstClr val="white">
                    <a:lumMod val="75000"/>
                  </a:prstClr>
                </a:solidFill>
                <a:effectLst/>
                <a:uLnTx/>
                <a:uFillTx/>
                <a:latin typeface="Calibri"/>
                <a:ea typeface="+mn-ea"/>
                <a:cs typeface="+mn-cs"/>
              </a:rPr>
              <a:t>F</a:t>
            </a:r>
            <a:r>
              <a:rPr kumimoji="0" lang="en-US" sz="1800" b="0" i="0" u="none" strike="noStrike" kern="0" cap="none" spc="0" normalizeH="0" baseline="-25000" noProof="0" dirty="0" err="1" smtClean="0">
                <a:ln>
                  <a:noFill/>
                </a:ln>
                <a:solidFill>
                  <a:prstClr val="white">
                    <a:lumMod val="75000"/>
                  </a:prstClr>
                </a:solidFill>
                <a:effectLst/>
                <a:uLnTx/>
                <a:uFillTx/>
                <a:latin typeface="Calibri"/>
                <a:ea typeface="+mn-ea"/>
                <a:cs typeface="+mn-cs"/>
              </a:rPr>
              <a:t>ctr</a:t>
            </a:r>
            <a:r>
              <a:rPr kumimoji="0" lang="en-US" sz="1800" b="0" i="0" u="none" strike="noStrike" kern="0" cap="none" spc="0" normalizeH="0" baseline="0" noProof="0" dirty="0" smtClean="0">
                <a:ln>
                  <a:noFill/>
                </a:ln>
                <a:solidFill>
                  <a:prstClr val="white">
                    <a:lumMod val="75000"/>
                  </a:prstClr>
                </a:solidFill>
                <a:effectLst/>
                <a:uLnTx/>
                <a:uFillTx/>
                <a:latin typeface="Calibri"/>
                <a:ea typeface="+mn-ea"/>
                <a:cs typeface="+mn-cs"/>
              </a:rPr>
              <a:t>(k</a:t>
            </a:r>
            <a:r>
              <a:rPr kumimoji="0" lang="en-US" sz="1800" b="0" i="0" u="none" strike="noStrike" kern="0" cap="none" spc="0" normalizeH="0" baseline="-25000" noProof="0" dirty="0" smtClean="0">
                <a:ln>
                  <a:noFill/>
                </a:ln>
                <a:solidFill>
                  <a:prstClr val="white">
                    <a:lumMod val="75000"/>
                  </a:prstClr>
                </a:solidFill>
                <a:effectLst/>
                <a:uLnTx/>
                <a:uFillTx/>
                <a:latin typeface="Calibri"/>
                <a:ea typeface="+mn-ea"/>
                <a:cs typeface="+mn-cs"/>
              </a:rPr>
              <a:t>2</a:t>
            </a:r>
            <a:r>
              <a:rPr kumimoji="0" lang="en-US" sz="1800" b="0" i="0" u="none" strike="noStrike" kern="0" cap="none" spc="0" normalizeH="0" baseline="0" noProof="0" dirty="0" smtClean="0">
                <a:ln>
                  <a:noFill/>
                </a:ln>
                <a:solidFill>
                  <a:prstClr val="white">
                    <a:lumMod val="75000"/>
                  </a:prstClr>
                </a:solidFill>
                <a:effectLst/>
                <a:uLnTx/>
                <a:uFillTx/>
                <a:latin typeface="Calibri"/>
                <a:ea typeface="+mn-ea"/>
                <a:cs typeface="+mn-cs"/>
              </a:rPr>
              <a:t>, </a:t>
            </a:r>
            <a:r>
              <a:rPr kumimoji="0" lang="en-US" sz="1800" b="0" i="0" u="none" strike="noStrike" kern="0" cap="none" spc="0" normalizeH="0" baseline="0" noProof="0" dirty="0" smtClean="0">
                <a:ln>
                  <a:noFill/>
                </a:ln>
                <a:solidFill>
                  <a:srgbClr val="FFFFFF"/>
                </a:solidFill>
                <a:effectLst/>
                <a:uLnTx/>
                <a:uFillTx/>
                <a:latin typeface="Calibri"/>
                <a:ea typeface="+mn-ea"/>
                <a:cs typeface="+mn-cs"/>
              </a:rPr>
              <a:t>IV+1</a:t>
            </a:r>
            <a:r>
              <a:rPr kumimoji="0" lang="en-US" sz="1800" b="0" i="0" u="none" strike="noStrike" kern="0" cap="none" spc="0" normalizeH="0" baseline="0" noProof="0" dirty="0" smtClean="0">
                <a:ln>
                  <a:noFill/>
                </a:ln>
                <a:solidFill>
                  <a:prstClr val="white">
                    <a:lumMod val="75000"/>
                  </a:prstClr>
                </a:solidFill>
                <a:effectLst/>
                <a:uLnTx/>
                <a:uFillTx/>
                <a:latin typeface="Calibri"/>
                <a:ea typeface="+mn-ea"/>
                <a:cs typeface="+mn-cs"/>
              </a:rPr>
              <a:t>) </a:t>
            </a:r>
            <a:r>
              <a:rPr kumimoji="0" lang="en-US" sz="1800" b="0" i="0" u="none" strike="noStrike" kern="0" cap="none" spc="0" normalizeH="0" baseline="0" noProof="0" dirty="0" err="1" smtClean="0">
                <a:ln>
                  <a:noFill/>
                </a:ln>
                <a:solidFill>
                  <a:prstClr val="white">
                    <a:lumMod val="75000"/>
                  </a:prstClr>
                </a:solidFill>
                <a:effectLst/>
                <a:uLnTx/>
                <a:uFillTx/>
                <a:latin typeface="Calibri"/>
                <a:ea typeface="+mn-ea"/>
                <a:cs typeface="+mn-cs"/>
              </a:rPr>
              <a:t>ll</a:t>
            </a:r>
            <a:r>
              <a:rPr kumimoji="0" lang="en-US" sz="1800" b="0" i="0" u="none" strike="noStrike" kern="0" cap="none" spc="0" normalizeH="0" baseline="0" noProof="0" dirty="0" smtClean="0">
                <a:ln>
                  <a:noFill/>
                </a:ln>
                <a:solidFill>
                  <a:prstClr val="white">
                    <a:lumMod val="75000"/>
                  </a:prstClr>
                </a:solidFill>
                <a:effectLst/>
                <a:uLnTx/>
                <a:uFillTx/>
                <a:latin typeface="Calibri"/>
                <a:ea typeface="+mn-ea"/>
                <a:cs typeface="+mn-cs"/>
              </a:rPr>
              <a:t> … </a:t>
            </a:r>
            <a:r>
              <a:rPr kumimoji="0" lang="en-US" sz="1800" b="0" i="0" u="none" strike="noStrike" kern="0" cap="none" spc="0" normalizeH="0" baseline="0" noProof="0" dirty="0" err="1" smtClean="0">
                <a:ln>
                  <a:noFill/>
                </a:ln>
                <a:solidFill>
                  <a:prstClr val="white">
                    <a:lumMod val="75000"/>
                  </a:prstClr>
                </a:solidFill>
                <a:effectLst/>
                <a:uLnTx/>
                <a:uFillTx/>
                <a:latin typeface="Calibri"/>
                <a:ea typeface="+mn-ea"/>
                <a:cs typeface="+mn-cs"/>
              </a:rPr>
              <a:t>ll</a:t>
            </a:r>
            <a:r>
              <a:rPr kumimoji="0" lang="en-US" sz="1800" b="0" i="0" u="none" strike="noStrike" kern="0" cap="none" spc="0" normalizeH="0" baseline="0" noProof="0" dirty="0" smtClean="0">
                <a:ln>
                  <a:noFill/>
                </a:ln>
                <a:solidFill>
                  <a:prstClr val="white">
                    <a:lumMod val="75000"/>
                  </a:prstClr>
                </a:solidFill>
                <a:effectLst/>
                <a:uLnTx/>
                <a:uFillTx/>
                <a:latin typeface="Calibri"/>
                <a:ea typeface="+mn-ea"/>
                <a:cs typeface="+mn-cs"/>
              </a:rPr>
              <a:t> </a:t>
            </a:r>
            <a:r>
              <a:rPr kumimoji="0" lang="en-US" sz="1800" b="0" i="0" u="none" strike="noStrike" kern="0" cap="none" spc="0" normalizeH="0" baseline="0" noProof="0" dirty="0" err="1" smtClean="0">
                <a:ln>
                  <a:noFill/>
                </a:ln>
                <a:solidFill>
                  <a:prstClr val="white">
                    <a:lumMod val="75000"/>
                  </a:prstClr>
                </a:solidFill>
                <a:effectLst/>
                <a:uLnTx/>
                <a:uFillTx/>
                <a:latin typeface="Calibri"/>
                <a:ea typeface="+mn-ea"/>
                <a:cs typeface="+mn-cs"/>
              </a:rPr>
              <a:t>F</a:t>
            </a:r>
            <a:r>
              <a:rPr kumimoji="0" lang="en-US" sz="1800" b="0" i="0" u="none" strike="noStrike" kern="0" cap="none" spc="0" normalizeH="0" baseline="-25000" noProof="0" dirty="0" err="1" smtClean="0">
                <a:ln>
                  <a:noFill/>
                </a:ln>
                <a:solidFill>
                  <a:prstClr val="white">
                    <a:lumMod val="75000"/>
                  </a:prstClr>
                </a:solidFill>
                <a:effectLst/>
                <a:uLnTx/>
                <a:uFillTx/>
                <a:latin typeface="Calibri"/>
                <a:ea typeface="+mn-ea"/>
                <a:cs typeface="+mn-cs"/>
              </a:rPr>
              <a:t>ctr</a:t>
            </a:r>
            <a:r>
              <a:rPr kumimoji="0" lang="en-US" sz="1800" b="0" i="0" u="none" strike="noStrike" kern="0" cap="none" spc="0" normalizeH="0" baseline="0" noProof="0" dirty="0" smtClean="0">
                <a:ln>
                  <a:noFill/>
                </a:ln>
                <a:solidFill>
                  <a:prstClr val="white">
                    <a:lumMod val="75000"/>
                  </a:prstClr>
                </a:solidFill>
                <a:effectLst/>
                <a:uLnTx/>
                <a:uFillTx/>
                <a:latin typeface="Calibri"/>
                <a:ea typeface="+mn-ea"/>
                <a:cs typeface="+mn-cs"/>
              </a:rPr>
              <a:t>(k</a:t>
            </a:r>
            <a:r>
              <a:rPr kumimoji="0" lang="en-US" sz="1800" b="0" i="0" u="none" strike="noStrike" kern="0" cap="none" spc="0" normalizeH="0" baseline="-25000" noProof="0" dirty="0" smtClean="0">
                <a:ln>
                  <a:noFill/>
                </a:ln>
                <a:solidFill>
                  <a:prstClr val="white">
                    <a:lumMod val="75000"/>
                  </a:prstClr>
                </a:solidFill>
                <a:effectLst/>
                <a:uLnTx/>
                <a:uFillTx/>
                <a:latin typeface="Calibri"/>
                <a:ea typeface="+mn-ea"/>
                <a:cs typeface="+mn-cs"/>
              </a:rPr>
              <a:t>2</a:t>
            </a:r>
            <a:r>
              <a:rPr kumimoji="0" lang="en-US" sz="1800" b="0" i="0" u="none" strike="noStrike" kern="0" cap="none" spc="0" normalizeH="0" baseline="0" noProof="0" dirty="0" smtClean="0">
                <a:ln>
                  <a:noFill/>
                </a:ln>
                <a:solidFill>
                  <a:prstClr val="white">
                    <a:lumMod val="75000"/>
                  </a:prstClr>
                </a:solidFill>
                <a:effectLst/>
                <a:uLnTx/>
                <a:uFillTx/>
                <a:latin typeface="Calibri"/>
                <a:ea typeface="+mn-ea"/>
                <a:cs typeface="+mn-cs"/>
              </a:rPr>
              <a:t>, </a:t>
            </a:r>
            <a:r>
              <a:rPr kumimoji="0" lang="en-US" sz="1800" b="0" i="0" u="none" strike="noStrike" kern="0" cap="none" spc="0" normalizeH="0" baseline="0" noProof="0" dirty="0" smtClean="0">
                <a:ln>
                  <a:noFill/>
                </a:ln>
                <a:solidFill>
                  <a:srgbClr val="FFFFFF"/>
                </a:solidFill>
                <a:effectLst/>
                <a:uLnTx/>
                <a:uFillTx/>
                <a:latin typeface="Calibri"/>
                <a:ea typeface="+mn-ea"/>
                <a:cs typeface="+mn-cs"/>
              </a:rPr>
              <a:t>IV+L</a:t>
            </a:r>
            <a:r>
              <a:rPr kumimoji="0" lang="en-US" sz="1800" b="0" i="0" u="none" strike="noStrike" kern="0" cap="none" spc="0" normalizeH="0" baseline="0" noProof="0" dirty="0" smtClean="0">
                <a:ln>
                  <a:noFill/>
                </a:ln>
                <a:solidFill>
                  <a:prstClr val="white">
                    <a:lumMod val="75000"/>
                  </a:prstClr>
                </a:solidFill>
                <a:effectLst/>
                <a:uLnTx/>
                <a:uFillTx/>
                <a:latin typeface="Calibri"/>
                <a:ea typeface="+mn-ea"/>
                <a:cs typeface="+mn-cs"/>
              </a:rPr>
              <a:t>)</a:t>
            </a:r>
          </a:p>
        </p:txBody>
      </p:sp>
      <p:cxnSp>
        <p:nvCxnSpPr>
          <p:cNvPr id="12" name="Straight Arrow Connector 35"/>
          <p:cNvCxnSpPr>
            <a:stCxn id="6" idx="1"/>
            <a:endCxn id="7" idx="3"/>
          </p:cNvCxnSpPr>
          <p:nvPr/>
        </p:nvCxnSpPr>
        <p:spPr>
          <a:xfrm flipH="1">
            <a:off x="2057400" y="4024908"/>
            <a:ext cx="838200" cy="0"/>
          </a:xfrm>
          <a:prstGeom prst="straightConnector1">
            <a:avLst/>
          </a:prstGeom>
          <a:noFill/>
          <a:ln w="25400" cap="flat" cmpd="sng" algn="ctr">
            <a:solidFill>
              <a:srgbClr val="000000"/>
            </a:solidFill>
            <a:prstDash val="solid"/>
            <a:tailEnd type="arrow"/>
          </a:ln>
          <a:effectLst>
            <a:outerShdw blurRad="40000" dist="20000" dir="5400000" rotWithShape="0">
              <a:srgbClr val="000000">
                <a:alpha val="38000"/>
              </a:srgbClr>
            </a:outerShdw>
          </a:effectLst>
        </p:spPr>
      </p:cxnSp>
      <p:sp>
        <p:nvSpPr>
          <p:cNvPr id="13" name="Rectangle 38"/>
          <p:cNvSpPr/>
          <p:nvPr/>
        </p:nvSpPr>
        <p:spPr>
          <a:xfrm>
            <a:off x="1701800" y="5358408"/>
            <a:ext cx="812800" cy="381000"/>
          </a:xfrm>
          <a:prstGeom prst="rect">
            <a:avLst/>
          </a:prstGeom>
          <a:solidFill>
            <a:srgbClr val="008000"/>
          </a:solidFill>
          <a:ln w="9525" cap="flat" cmpd="sng" algn="ctr">
            <a:solidFill>
              <a:srgbClr val="4F81BD">
                <a:shade val="95000"/>
                <a:satMod val="105000"/>
              </a:srgbClr>
            </a:solidFill>
            <a:prstDash val="solid"/>
          </a:ln>
          <a:effectLst>
            <a:outerShdw blurRad="40000" dist="23000" dir="5400000" rotWithShape="0">
              <a:srgbClr val="000000">
                <a:alpha val="35000"/>
              </a:srgb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smtClean="0">
                <a:ln>
                  <a:noFill/>
                </a:ln>
                <a:solidFill>
                  <a:prstClr val="white"/>
                </a:solidFill>
                <a:effectLst/>
                <a:uLnTx/>
                <a:uFillTx/>
                <a:latin typeface="Calibri"/>
                <a:ea typeface="+mn-ea"/>
                <a:cs typeface="+mn-cs"/>
              </a:rPr>
              <a:t>IV</a:t>
            </a:r>
          </a:p>
        </p:txBody>
      </p:sp>
      <p:grpSp>
        <p:nvGrpSpPr>
          <p:cNvPr id="14" name="Group 70"/>
          <p:cNvGrpSpPr/>
          <p:nvPr/>
        </p:nvGrpSpPr>
        <p:grpSpPr>
          <a:xfrm>
            <a:off x="7391400" y="4266208"/>
            <a:ext cx="927100" cy="461665"/>
            <a:chOff x="7391400" y="3384550"/>
            <a:chExt cx="927100" cy="461665"/>
          </a:xfrm>
        </p:grpSpPr>
        <p:cxnSp>
          <p:nvCxnSpPr>
            <p:cNvPr id="15" name="Straight Arrow Connector 51"/>
            <p:cNvCxnSpPr/>
            <p:nvPr/>
          </p:nvCxnSpPr>
          <p:spPr>
            <a:xfrm flipH="1">
              <a:off x="7391400" y="3829050"/>
              <a:ext cx="914400" cy="0"/>
            </a:xfrm>
            <a:prstGeom prst="straightConnector1">
              <a:avLst/>
            </a:prstGeom>
            <a:noFill/>
            <a:ln w="25400" cap="flat" cmpd="sng" algn="ctr">
              <a:solidFill>
                <a:srgbClr val="000000"/>
              </a:solidFill>
              <a:prstDash val="solid"/>
              <a:tailEnd type="arrow"/>
            </a:ln>
            <a:effectLst>
              <a:outerShdw blurRad="40000" dist="20000" dir="5400000" rotWithShape="0">
                <a:srgbClr val="000000">
                  <a:alpha val="38000"/>
                </a:srgbClr>
              </a:outerShdw>
            </a:effectLst>
          </p:spPr>
        </p:cxnSp>
        <p:sp>
          <p:nvSpPr>
            <p:cNvPr id="16" name="TextBox 52"/>
            <p:cNvSpPr txBox="1"/>
            <p:nvPr/>
          </p:nvSpPr>
          <p:spPr>
            <a:xfrm flipH="1">
              <a:off x="7889927" y="3384550"/>
              <a:ext cx="428573" cy="461665"/>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2400" b="0" i="0" u="none" strike="noStrike" kern="0" cap="none" spc="0" normalizeH="0" baseline="0" noProof="0" dirty="0" smtClean="0">
                  <a:ln>
                    <a:noFill/>
                  </a:ln>
                  <a:solidFill>
                    <a:prstClr val="black"/>
                  </a:solidFill>
                  <a:effectLst/>
                  <a:uLnTx/>
                  <a:uFillTx/>
                </a:rPr>
                <a:t>k</a:t>
              </a:r>
              <a:r>
                <a:rPr kumimoji="0" lang="en-US" sz="2400" b="0" i="0" u="none" strike="noStrike" kern="0" cap="none" spc="0" normalizeH="0" baseline="-25000" noProof="0" dirty="0" smtClean="0">
                  <a:ln>
                    <a:noFill/>
                  </a:ln>
                  <a:solidFill>
                    <a:prstClr val="black"/>
                  </a:solidFill>
                  <a:effectLst/>
                  <a:uLnTx/>
                  <a:uFillTx/>
                </a:rPr>
                <a:t>2</a:t>
              </a:r>
            </a:p>
          </p:txBody>
        </p:sp>
      </p:grpSp>
      <p:cxnSp>
        <p:nvCxnSpPr>
          <p:cNvPr id="17" name="Straight Arrow Connector 54"/>
          <p:cNvCxnSpPr>
            <a:stCxn id="6" idx="2"/>
            <a:endCxn id="11" idx="0"/>
          </p:cNvCxnSpPr>
          <p:nvPr/>
        </p:nvCxnSpPr>
        <p:spPr>
          <a:xfrm>
            <a:off x="5143500" y="4215408"/>
            <a:ext cx="0" cy="228600"/>
          </a:xfrm>
          <a:prstGeom prst="straightConnector1">
            <a:avLst/>
          </a:prstGeom>
          <a:noFill/>
          <a:ln w="25400" cap="flat" cmpd="sng" algn="ctr">
            <a:solidFill>
              <a:srgbClr val="000000"/>
            </a:solidFill>
            <a:prstDash val="solid"/>
            <a:tailEnd type="arrow"/>
          </a:ln>
          <a:effectLst>
            <a:outerShdw blurRad="40000" dist="20000" dir="5400000" rotWithShape="0">
              <a:srgbClr val="000000">
                <a:alpha val="38000"/>
              </a:srgbClr>
            </a:outerShdw>
          </a:effectLst>
        </p:spPr>
      </p:cxnSp>
      <p:sp>
        <p:nvSpPr>
          <p:cNvPr id="18" name="Rectangle 63"/>
          <p:cNvSpPr/>
          <p:nvPr/>
        </p:nvSpPr>
        <p:spPr>
          <a:xfrm>
            <a:off x="2895600" y="5358408"/>
            <a:ext cx="4495800" cy="381000"/>
          </a:xfrm>
          <a:prstGeom prst="rect">
            <a:avLst/>
          </a:prstGeom>
          <a:solidFill>
            <a:srgbClr val="008000"/>
          </a:solidFill>
          <a:ln w="9525" cap="flat" cmpd="sng" algn="ctr">
            <a:solidFill>
              <a:srgbClr val="4F81BD">
                <a:shade val="95000"/>
                <a:satMod val="105000"/>
              </a:srgbClr>
            </a:solidFill>
            <a:prstDash val="solid"/>
          </a:ln>
          <a:effectLst>
            <a:outerShdw blurRad="40000" dist="23000" dir="5400000" rotWithShape="0">
              <a:srgbClr val="000000">
                <a:alpha val="35000"/>
              </a:srgb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lang="pl-PL" kern="0" dirty="0" smtClean="0">
                <a:solidFill>
                  <a:prstClr val="white">
                    <a:lumMod val="95000"/>
                  </a:prstClr>
                </a:solidFill>
                <a:latin typeface="Calibri"/>
              </a:rPr>
              <a:t>szyfrogram</a:t>
            </a:r>
            <a:endParaRPr kumimoji="0" lang="en-US" sz="1800" b="0" i="0" u="none" strike="noStrike" kern="0" cap="none" spc="0" normalizeH="0" baseline="0" noProof="0" dirty="0" smtClean="0">
              <a:ln>
                <a:noFill/>
              </a:ln>
              <a:solidFill>
                <a:prstClr val="white">
                  <a:lumMod val="95000"/>
                </a:prstClr>
              </a:solidFill>
              <a:effectLst/>
              <a:uLnTx/>
              <a:uFillTx/>
              <a:latin typeface="Calibri"/>
              <a:ea typeface="+mn-ea"/>
              <a:cs typeface="+mn-cs"/>
            </a:endParaRPr>
          </a:p>
        </p:txBody>
      </p:sp>
      <p:sp>
        <p:nvSpPr>
          <p:cNvPr id="19" name="Freeform 66"/>
          <p:cNvSpPr/>
          <p:nvPr/>
        </p:nvSpPr>
        <p:spPr>
          <a:xfrm>
            <a:off x="2222500" y="4710708"/>
            <a:ext cx="622300" cy="647700"/>
          </a:xfrm>
          <a:custGeom>
            <a:avLst/>
            <a:gdLst>
              <a:gd name="connsiteX0" fmla="*/ 0 w 622300"/>
              <a:gd name="connsiteY0" fmla="*/ 647700 h 647700"/>
              <a:gd name="connsiteX1" fmla="*/ 203200 w 622300"/>
              <a:gd name="connsiteY1" fmla="*/ 139700 h 647700"/>
              <a:gd name="connsiteX2" fmla="*/ 622300 w 622300"/>
              <a:gd name="connsiteY2" fmla="*/ 0 h 647700"/>
              <a:gd name="connsiteX3" fmla="*/ 622300 w 622300"/>
              <a:gd name="connsiteY3" fmla="*/ 0 h 647700"/>
              <a:gd name="connsiteX4" fmla="*/ 622300 w 622300"/>
              <a:gd name="connsiteY4" fmla="*/ 0 h 6477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22300" h="647700">
                <a:moveTo>
                  <a:pt x="0" y="647700"/>
                </a:moveTo>
                <a:cubicBezTo>
                  <a:pt x="49741" y="447675"/>
                  <a:pt x="99483" y="247650"/>
                  <a:pt x="203200" y="139700"/>
                </a:cubicBezTo>
                <a:cubicBezTo>
                  <a:pt x="306917" y="31750"/>
                  <a:pt x="622300" y="0"/>
                  <a:pt x="622300" y="0"/>
                </a:cubicBezTo>
                <a:lnTo>
                  <a:pt x="622300" y="0"/>
                </a:lnTo>
                <a:lnTo>
                  <a:pt x="622300" y="0"/>
                </a:lnTo>
              </a:path>
            </a:pathLst>
          </a:custGeom>
          <a:noFill/>
          <a:ln w="25400" cap="flat" cmpd="sng" algn="ctr">
            <a:solidFill>
              <a:srgbClr val="000000"/>
            </a:solidFill>
            <a:prstDash val="solid"/>
            <a:headEnd type="none"/>
            <a:tailEnd type="triangle"/>
          </a:ln>
          <a:effectLst>
            <a:outerShdw blurRad="40000" dist="20000" dir="5400000" rotWithShape="0">
              <a:srgbClr val="000000">
                <a:alpha val="38000"/>
              </a:srgb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prstClr val="black"/>
              </a:solidFill>
              <a:effectLst/>
              <a:uLnTx/>
              <a:uFillTx/>
              <a:latin typeface="Calibri"/>
              <a:ea typeface="+mn-ea"/>
              <a:cs typeface="+mn-cs"/>
            </a:endParaRPr>
          </a:p>
        </p:txBody>
      </p:sp>
      <p:cxnSp>
        <p:nvCxnSpPr>
          <p:cNvPr id="20" name="Straight Arrow Connector 67"/>
          <p:cNvCxnSpPr/>
          <p:nvPr/>
        </p:nvCxnSpPr>
        <p:spPr>
          <a:xfrm>
            <a:off x="5105400" y="5129808"/>
            <a:ext cx="0" cy="228600"/>
          </a:xfrm>
          <a:prstGeom prst="straightConnector1">
            <a:avLst/>
          </a:prstGeom>
          <a:noFill/>
          <a:ln w="25400" cap="flat" cmpd="sng" algn="ctr">
            <a:solidFill>
              <a:srgbClr val="000000"/>
            </a:solidFill>
            <a:prstDash val="solid"/>
            <a:tailEnd type="arrow"/>
          </a:ln>
          <a:effectLst>
            <a:outerShdw blurRad="40000" dist="20000" dir="5400000" rotWithShape="0">
              <a:srgbClr val="000000">
                <a:alpha val="38000"/>
              </a:srgbClr>
            </a:outerShdw>
          </a:effectLst>
        </p:spPr>
      </p:cxnSp>
    </p:spTree>
    <p:extLst>
      <p:ext uri="{BB962C8B-B14F-4D97-AF65-F5344CB8AC3E}">
        <p14:creationId xmlns="" xmlns:p14="http://schemas.microsoft.com/office/powerpoint/2010/main" val="30872350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9"/>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1"/>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7"/>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20"/>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14"/>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8" grpId="0" animBg="1"/>
      <p:bldP spid="19"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dirty="0" smtClean="0"/>
              <a:t>Sprawdzanie integralności wiadomości</a:t>
            </a:r>
            <a:endParaRPr lang="pl-PL" dirty="0"/>
          </a:p>
        </p:txBody>
      </p:sp>
      <p:sp>
        <p:nvSpPr>
          <p:cNvPr id="4" name="Symbol zastępczy numeru slajdu 3"/>
          <p:cNvSpPr>
            <a:spLocks noGrp="1"/>
          </p:cNvSpPr>
          <p:nvPr>
            <p:ph type="sldNum" sz="quarter" idx="12"/>
          </p:nvPr>
        </p:nvSpPr>
        <p:spPr/>
        <p:txBody>
          <a:bodyPr/>
          <a:lstStyle/>
          <a:p>
            <a:fld id="{589B7C76-EFF2-4CD8-A475-4750F11B4BC6}" type="slidenum">
              <a:rPr lang="pl-PL" smtClean="0"/>
              <a:pPr/>
              <a:t>16</a:t>
            </a:fld>
            <a:endParaRPr lang="pl-PL"/>
          </a:p>
        </p:txBody>
      </p:sp>
      <p:sp>
        <p:nvSpPr>
          <p:cNvPr id="5" name="Content Placeholder 2"/>
          <p:cNvSpPr txBox="1">
            <a:spLocks/>
          </p:cNvSpPr>
          <p:nvPr/>
        </p:nvSpPr>
        <p:spPr>
          <a:xfrm>
            <a:off x="337192" y="1417638"/>
            <a:ext cx="8555287" cy="5179714"/>
          </a:xfrm>
          <a:prstGeom prst="rect">
            <a:avLst/>
          </a:prstGeom>
        </p:spPr>
        <p:txBody>
          <a:bodyPr vert="horz" lIns="91440" tIns="45720" rIns="91440" bIns="45720" rtlCol="0">
            <a:normAutofit lnSpcReduction="10000"/>
          </a:bodyPr>
          <a:lstStyle>
            <a:lvl1pPr marL="342900" indent="-3429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r>
              <a:rPr lang="pl-PL" b="1" dirty="0">
                <a:solidFill>
                  <a:sysClr val="windowText" lastClr="000000"/>
                </a:solidFill>
                <a:latin typeface="Calibri"/>
              </a:rPr>
              <a:t>Odszyfrowywanie</a:t>
            </a:r>
            <a:r>
              <a:rPr kumimoji="0" lang="en-US" sz="2400" b="1" i="0" u="none" strike="noStrike" kern="1200" cap="none" spc="0" normalizeH="0" baseline="0" noProof="0" dirty="0" smtClean="0">
                <a:ln>
                  <a:noFill/>
                </a:ln>
                <a:solidFill>
                  <a:sysClr val="windowText" lastClr="000000"/>
                </a:solidFill>
                <a:effectLst/>
                <a:uLnTx/>
                <a:uFillTx/>
                <a:latin typeface="Calibri"/>
                <a:ea typeface="+mn-ea"/>
                <a:cs typeface="+mn-cs"/>
              </a:rPr>
              <a:t>:</a:t>
            </a: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n-US" sz="2400" b="1" i="0" u="none" strike="noStrike" kern="1200" cap="none" spc="0" normalizeH="0" baseline="0" noProof="0" dirty="0" smtClean="0">
              <a:ln>
                <a:noFill/>
              </a:ln>
              <a:solidFill>
                <a:sysClr val="windowText" lastClr="000000"/>
              </a:solidFill>
              <a:effectLst/>
              <a:uLnTx/>
              <a:uFillTx/>
              <a:latin typeface="Calibri"/>
              <a:ea typeface="+mn-ea"/>
              <a:cs typeface="+mn-cs"/>
            </a:endParaRP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n-US" sz="2400" b="1" i="0" u="none" strike="noStrike" kern="1200" cap="none" spc="0" normalizeH="0" baseline="0" noProof="0" dirty="0" smtClean="0">
              <a:ln>
                <a:noFill/>
              </a:ln>
              <a:solidFill>
                <a:sysClr val="windowText" lastClr="000000"/>
              </a:solidFill>
              <a:effectLst/>
              <a:uLnTx/>
              <a:uFillTx/>
              <a:latin typeface="Calibri"/>
              <a:ea typeface="+mn-ea"/>
              <a:cs typeface="+mn-cs"/>
            </a:endParaRP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n-US" sz="2400" b="1" i="0" u="none" strike="noStrike" kern="1200" cap="none" spc="0" normalizeH="0" baseline="0" noProof="0" dirty="0" smtClean="0">
              <a:ln>
                <a:noFill/>
              </a:ln>
              <a:solidFill>
                <a:sysClr val="windowText" lastClr="000000"/>
              </a:solidFill>
              <a:effectLst/>
              <a:uLnTx/>
              <a:uFillTx/>
              <a:latin typeface="Calibri"/>
              <a:ea typeface="+mn-ea"/>
              <a:cs typeface="+mn-cs"/>
            </a:endParaRP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n-US" sz="2400" b="1" i="0" u="none" strike="noStrike" kern="1200" cap="none" spc="0" normalizeH="0" baseline="0" noProof="0" dirty="0" smtClean="0">
              <a:ln>
                <a:noFill/>
              </a:ln>
              <a:solidFill>
                <a:sysClr val="windowText" lastClr="000000"/>
              </a:solidFill>
              <a:effectLst/>
              <a:uLnTx/>
              <a:uFillTx/>
              <a:latin typeface="Calibri"/>
              <a:ea typeface="+mn-ea"/>
              <a:cs typeface="+mn-cs"/>
            </a:endParaRP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n-US" sz="2400" b="1" i="0" u="none" strike="noStrike" kern="1200" cap="none" spc="0" normalizeH="0" baseline="0" noProof="0" dirty="0" smtClean="0">
              <a:ln>
                <a:noFill/>
              </a:ln>
              <a:solidFill>
                <a:sysClr val="windowText" lastClr="000000"/>
              </a:solidFill>
              <a:effectLst/>
              <a:uLnTx/>
              <a:uFillTx/>
              <a:latin typeface="Calibri"/>
              <a:ea typeface="+mn-ea"/>
              <a:cs typeface="+mn-cs"/>
            </a:endParaRP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n-US" sz="2400" b="1" i="0" u="none" strike="noStrike" kern="1200" cap="none" spc="0" normalizeH="0" baseline="0" noProof="0" dirty="0" smtClean="0">
              <a:ln>
                <a:noFill/>
              </a:ln>
              <a:solidFill>
                <a:sysClr val="windowText" lastClr="000000"/>
              </a:solidFill>
              <a:effectLst/>
              <a:uLnTx/>
              <a:uFillTx/>
              <a:latin typeface="Calibri"/>
              <a:ea typeface="+mn-ea"/>
              <a:cs typeface="+mn-cs"/>
            </a:endParaRPr>
          </a:p>
          <a:p>
            <a:pPr marL="0" marR="0" lvl="0" indent="0" algn="l" defTabSz="914400" rtl="0" eaLnBrk="1" fontAlgn="auto" latinLnBrk="0" hangingPunct="1">
              <a:lnSpc>
                <a:spcPct val="130000"/>
              </a:lnSpc>
              <a:spcBef>
                <a:spcPts val="576"/>
              </a:spcBef>
              <a:spcAft>
                <a:spcPts val="0"/>
              </a:spcAft>
              <a:buClrTx/>
              <a:buSzTx/>
              <a:buFont typeface="Arial" pitchFamily="34" charset="0"/>
              <a:buNone/>
              <a:tabLst/>
              <a:defRPr/>
            </a:pPr>
            <a:r>
              <a:rPr kumimoji="0" lang="en-US" sz="2400" b="1" i="0" u="sng" strike="noStrike" kern="1200" cap="none" spc="0" normalizeH="0" baseline="0" noProof="0" dirty="0" smtClean="0">
                <a:ln>
                  <a:noFill/>
                </a:ln>
                <a:solidFill>
                  <a:sysClr val="windowText" lastClr="000000"/>
                </a:solidFill>
                <a:effectLst/>
                <a:uLnTx/>
                <a:uFillTx/>
                <a:latin typeface="Calibri"/>
                <a:ea typeface="+mn-ea"/>
                <a:cs typeface="+mn-cs"/>
              </a:rPr>
              <a:t>T</a:t>
            </a:r>
            <a:r>
              <a:rPr kumimoji="0" lang="pl-PL" sz="2400" b="1" i="0" u="sng" strike="noStrike" kern="1200" cap="none" spc="0" normalizeH="0" baseline="0" noProof="0" dirty="0" smtClean="0">
                <a:ln>
                  <a:noFill/>
                </a:ln>
                <a:solidFill>
                  <a:sysClr val="windowText" lastClr="000000"/>
                </a:solidFill>
                <a:effectLst/>
                <a:uLnTx/>
                <a:uFillTx/>
                <a:latin typeface="Calibri"/>
                <a:ea typeface="+mn-ea"/>
                <a:cs typeface="+mn-cs"/>
              </a:rPr>
              <a:t>w</a:t>
            </a:r>
            <a:r>
              <a:rPr kumimoji="0" lang="en-US" sz="2400" b="1" i="0" u="none" strike="noStrike" kern="1200" cap="none" spc="0" normalizeH="0" baseline="0" noProof="0" dirty="0" smtClean="0">
                <a:ln>
                  <a:noFill/>
                </a:ln>
                <a:solidFill>
                  <a:sysClr val="windowText" lastClr="000000"/>
                </a:solidFill>
                <a:effectLst/>
                <a:uLnTx/>
                <a:uFillTx/>
                <a:latin typeface="Calibri"/>
                <a:ea typeface="+mn-ea"/>
                <a:cs typeface="+mn-cs"/>
              </a:rPr>
              <a:t>:   </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a:t>
            </a: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	jeśli</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F </a:t>
            </a: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jest bezpieczną </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PRF  </a:t>
            </a: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i</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CTR </a:t>
            </a: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na podstawie</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a:t>
            </a:r>
            <a:r>
              <a:rPr kumimoji="0" lang="en-US" sz="2400" b="0" i="0" u="none" strike="noStrike" kern="1200" cap="none" spc="0" normalizeH="0" baseline="0" noProof="0" dirty="0" err="1" smtClean="0">
                <a:ln>
                  <a:noFill/>
                </a:ln>
                <a:solidFill>
                  <a:sysClr val="windowText" lastClr="000000"/>
                </a:solidFill>
                <a:effectLst/>
                <a:uLnTx/>
                <a:uFillTx/>
                <a:latin typeface="Calibri"/>
                <a:ea typeface="+mn-ea"/>
                <a:cs typeface="+mn-cs"/>
              </a:rPr>
              <a:t>F</a:t>
            </a:r>
            <a:r>
              <a:rPr kumimoji="0" lang="en-US" sz="2400" b="0" i="0" u="none" strike="noStrike" kern="1200" cap="none" spc="0" normalizeH="0" baseline="-25000" noProof="0" dirty="0" err="1" smtClean="0">
                <a:ln>
                  <a:noFill/>
                </a:ln>
                <a:solidFill>
                  <a:sysClr val="windowText" lastClr="000000"/>
                </a:solidFill>
                <a:effectLst/>
                <a:uLnTx/>
                <a:uFillTx/>
                <a:latin typeface="Calibri"/>
                <a:ea typeface="+mn-ea"/>
                <a:cs typeface="+mn-cs"/>
              </a:rPr>
              <a:t>ctr</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a:t>
            </a: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jest</a:t>
            </a:r>
            <a:r>
              <a:rPr kumimoji="0" lang="pl-PL" sz="2400" b="0" i="0" u="none" strike="noStrike" kern="1200" cap="none" spc="0" normalizeH="0" noProof="0" dirty="0" smtClean="0">
                <a:ln>
                  <a:noFill/>
                </a:ln>
                <a:solidFill>
                  <a:sysClr val="windowText" lastClr="000000"/>
                </a:solidFill>
                <a:effectLst/>
                <a:uLnTx/>
                <a:uFillTx/>
                <a:latin typeface="Calibri"/>
                <a:ea typeface="+mn-ea"/>
                <a:cs typeface="+mn-cs"/>
              </a:rPr>
              <a:t> 	bezpieczny na </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CPA </a:t>
            </a:r>
            <a:b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b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a:t>
            </a: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to konstrukcja</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SIV-CTR </a:t>
            </a: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na podstawie</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F, </a:t>
            </a:r>
            <a:r>
              <a:rPr kumimoji="0" lang="en-US" sz="2400" b="0" i="0" u="none" strike="noStrike" kern="1200" cap="none" spc="0" normalizeH="0" baseline="0" noProof="0" dirty="0" err="1" smtClean="0">
                <a:ln>
                  <a:noFill/>
                </a:ln>
                <a:solidFill>
                  <a:sysClr val="windowText" lastClr="000000"/>
                </a:solidFill>
                <a:effectLst/>
                <a:uLnTx/>
                <a:uFillTx/>
                <a:latin typeface="Calibri"/>
                <a:ea typeface="+mn-ea"/>
                <a:cs typeface="+mn-cs"/>
              </a:rPr>
              <a:t>F</a:t>
            </a:r>
            <a:r>
              <a:rPr kumimoji="0" lang="en-US" sz="2400" b="0" i="0" u="none" strike="noStrike" kern="1200" cap="none" spc="0" normalizeH="0" baseline="-25000" noProof="0" dirty="0" err="1" smtClean="0">
                <a:ln>
                  <a:noFill/>
                </a:ln>
                <a:solidFill>
                  <a:sysClr val="windowText" lastClr="000000"/>
                </a:solidFill>
                <a:effectLst/>
                <a:uLnTx/>
                <a:uFillTx/>
                <a:latin typeface="Calibri"/>
                <a:ea typeface="+mn-ea"/>
                <a:cs typeface="+mn-cs"/>
              </a:rPr>
              <a:t>ctr</a:t>
            </a:r>
            <a:r>
              <a:rPr kumimoji="0" lang="en-US" sz="2400" b="0" i="0" u="none" strike="noStrike" kern="1200" cap="none" spc="0" normalizeH="0" baseline="-25000" noProof="0" dirty="0" smtClean="0">
                <a:ln>
                  <a:noFill/>
                </a:ln>
                <a:solidFill>
                  <a:sysClr val="windowText" lastClr="000000"/>
                </a:solidFill>
                <a:effectLst/>
                <a:uLnTx/>
                <a:uFillTx/>
                <a:latin typeface="Calibri"/>
                <a:ea typeface="+mn-ea"/>
                <a:cs typeface="+mn-cs"/>
              </a:rPr>
              <a:t> </a:t>
            </a:r>
            <a:r>
              <a:rPr lang="pl-PL" dirty="0" smtClean="0">
                <a:solidFill>
                  <a:sysClr val="windowText" lastClr="000000"/>
                </a:solidFill>
                <a:latin typeface="Calibri"/>
              </a:rPr>
              <a:t>dostarcza</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DAE</a:t>
            </a: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 	(ang. 	</a:t>
            </a:r>
            <a:r>
              <a:rPr kumimoji="0" lang="pl-PL" sz="2400" b="0" i="0" u="none" strike="noStrike" kern="1200" cap="none" spc="0" normalizeH="0" baseline="0" noProof="0" dirty="0" err="1" smtClean="0">
                <a:ln>
                  <a:noFill/>
                </a:ln>
                <a:solidFill>
                  <a:sysClr val="windowText" lastClr="000000"/>
                </a:solidFill>
                <a:effectLst/>
                <a:uLnTx/>
                <a:uFillTx/>
                <a:latin typeface="Calibri"/>
                <a:ea typeface="+mn-ea"/>
                <a:cs typeface="+mn-cs"/>
              </a:rPr>
              <a:t>Deterministic</a:t>
            </a: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 </a:t>
            </a:r>
            <a:r>
              <a:rPr kumimoji="0" lang="pl-PL" sz="2400" b="0" i="0" u="none" strike="noStrike" kern="1200" cap="none" spc="0" normalizeH="0" baseline="0" noProof="0" dirty="0" err="1" smtClean="0">
                <a:ln>
                  <a:noFill/>
                </a:ln>
                <a:solidFill>
                  <a:sysClr val="windowText" lastClr="000000"/>
                </a:solidFill>
                <a:effectLst/>
                <a:uLnTx/>
                <a:uFillTx/>
                <a:latin typeface="Calibri"/>
                <a:ea typeface="+mn-ea"/>
                <a:cs typeface="+mn-cs"/>
              </a:rPr>
              <a:t>Authenticated</a:t>
            </a:r>
            <a:r>
              <a:rPr kumimoji="0" lang="pl-PL" sz="2400" b="0" i="0" u="none" strike="noStrike" kern="1200" cap="none" spc="0" normalizeH="0" noProof="0" dirty="0" smtClean="0">
                <a:ln>
                  <a:noFill/>
                </a:ln>
                <a:solidFill>
                  <a:sysClr val="windowText" lastClr="000000"/>
                </a:solidFill>
                <a:effectLst/>
                <a:uLnTx/>
                <a:uFillTx/>
                <a:latin typeface="Calibri"/>
                <a:ea typeface="+mn-ea"/>
                <a:cs typeface="+mn-cs"/>
              </a:rPr>
              <a:t> </a:t>
            </a:r>
            <a:r>
              <a:rPr kumimoji="0" lang="pl-PL" sz="2400" b="0" i="0" u="none" strike="noStrike" kern="1200" cap="none" spc="0" normalizeH="0" noProof="0" dirty="0" err="1" smtClean="0">
                <a:ln>
                  <a:noFill/>
                </a:ln>
                <a:solidFill>
                  <a:sysClr val="windowText" lastClr="000000"/>
                </a:solidFill>
                <a:effectLst/>
                <a:uLnTx/>
                <a:uFillTx/>
                <a:latin typeface="Calibri"/>
                <a:ea typeface="+mn-ea"/>
                <a:cs typeface="+mn-cs"/>
              </a:rPr>
              <a:t>Encription</a:t>
            </a:r>
            <a:r>
              <a:rPr kumimoji="0" lang="pl-PL" sz="2400" b="0" i="0" u="none" strike="noStrike" kern="1200" cap="none" spc="0" normalizeH="0" noProof="0" dirty="0" smtClean="0">
                <a:ln>
                  <a:noFill/>
                </a:ln>
                <a:solidFill>
                  <a:sysClr val="windowText" lastClr="000000"/>
                </a:solidFill>
                <a:effectLst/>
                <a:uLnTx/>
                <a:uFillTx/>
                <a:latin typeface="Calibri"/>
                <a:ea typeface="+mn-ea"/>
                <a:cs typeface="+mn-cs"/>
              </a:rPr>
              <a:t>) – 	deterministyczne szyfrowanie z uwierzytelnieniem.</a:t>
            </a:r>
            <a:endPar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endParaRPr>
          </a:p>
        </p:txBody>
      </p:sp>
      <p:sp>
        <p:nvSpPr>
          <p:cNvPr id="6" name="Rectangle 22"/>
          <p:cNvSpPr/>
          <p:nvPr/>
        </p:nvSpPr>
        <p:spPr>
          <a:xfrm>
            <a:off x="3232793" y="3373338"/>
            <a:ext cx="4495800" cy="381000"/>
          </a:xfrm>
          <a:prstGeom prst="rect">
            <a:avLst/>
          </a:prstGeom>
          <a:solidFill>
            <a:srgbClr val="F79646">
              <a:lumMod val="60000"/>
              <a:lumOff val="40000"/>
            </a:srgbClr>
          </a:solidFill>
          <a:ln w="9525" cap="flat" cmpd="sng" algn="ctr">
            <a:solidFill>
              <a:srgbClr val="4F81BD">
                <a:shade val="95000"/>
                <a:satMod val="105000"/>
              </a:srgbClr>
            </a:solidFill>
            <a:prstDash val="solid"/>
          </a:ln>
          <a:effectLst>
            <a:outerShdw blurRad="40000" dist="23000" dir="5400000" rotWithShape="0">
              <a:srgbClr val="000000">
                <a:alpha val="35000"/>
              </a:srgb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pl-PL" sz="1800" b="0" i="0" u="none" strike="noStrike" kern="0" cap="none" spc="0" normalizeH="0" baseline="0" noProof="0" dirty="0" smtClean="0">
                <a:ln>
                  <a:noFill/>
                </a:ln>
                <a:solidFill>
                  <a:srgbClr val="000090"/>
                </a:solidFill>
                <a:effectLst/>
                <a:uLnTx/>
                <a:uFillTx/>
                <a:latin typeface="Calibri"/>
                <a:ea typeface="+mn-ea"/>
                <a:cs typeface="+mn-cs"/>
              </a:rPr>
              <a:t>wiadomość</a:t>
            </a:r>
            <a:endParaRPr kumimoji="0" lang="en-US" sz="1800" b="0" i="0" u="none" strike="noStrike" kern="0" cap="none" spc="0" normalizeH="0" baseline="0" noProof="0" dirty="0" smtClean="0">
              <a:ln>
                <a:noFill/>
              </a:ln>
              <a:solidFill>
                <a:srgbClr val="000090"/>
              </a:solidFill>
              <a:effectLst/>
              <a:uLnTx/>
              <a:uFillTx/>
              <a:latin typeface="Calibri"/>
              <a:ea typeface="+mn-ea"/>
              <a:cs typeface="+mn-cs"/>
            </a:endParaRPr>
          </a:p>
        </p:txBody>
      </p:sp>
      <p:sp>
        <p:nvSpPr>
          <p:cNvPr id="7" name="Rectangle 33"/>
          <p:cNvSpPr/>
          <p:nvPr/>
        </p:nvSpPr>
        <p:spPr>
          <a:xfrm>
            <a:off x="3296293" y="2458938"/>
            <a:ext cx="4495800" cy="685800"/>
          </a:xfrm>
          <a:prstGeom prst="rect">
            <a:avLst/>
          </a:prstGeom>
          <a:gradFill rotWithShape="1">
            <a:gsLst>
              <a:gs pos="0">
                <a:srgbClr val="4F81BD">
                  <a:shade val="51000"/>
                  <a:satMod val="130000"/>
                </a:srgbClr>
              </a:gs>
              <a:gs pos="80000">
                <a:srgbClr val="4F81BD">
                  <a:shade val="93000"/>
                  <a:satMod val="130000"/>
                </a:srgbClr>
              </a:gs>
              <a:gs pos="100000">
                <a:srgbClr val="4F81BD">
                  <a:shade val="94000"/>
                  <a:satMod val="135000"/>
                </a:srgbClr>
              </a:gs>
            </a:gsLst>
            <a:lin ang="16200000" scaled="0"/>
          </a:gradFill>
          <a:ln w="9525" cap="flat" cmpd="sng" algn="ctr">
            <a:solidFill>
              <a:srgbClr val="4F81BD">
                <a:shade val="95000"/>
                <a:satMod val="105000"/>
              </a:srgbClr>
            </a:solidFill>
            <a:prstDash val="solid"/>
          </a:ln>
          <a:effectLst>
            <a:outerShdw blurRad="40000" dist="23000" dir="5400000" rotWithShape="0">
              <a:srgbClr val="000000">
                <a:alpha val="35000"/>
              </a:srgb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pl-PL" sz="2000" b="1" i="0" u="none" strike="noStrike" kern="0" cap="none" spc="0" normalizeH="0" baseline="0" noProof="0" dirty="0" smtClean="0">
                <a:ln>
                  <a:noFill/>
                </a:ln>
                <a:solidFill>
                  <a:prstClr val="white"/>
                </a:solidFill>
                <a:effectLst/>
                <a:uLnTx/>
                <a:uFillTx/>
                <a:latin typeface="Calibri"/>
                <a:ea typeface="+mn-ea"/>
                <a:cs typeface="+mn-cs"/>
              </a:rPr>
              <a:t>Tryb licznikowy z</a:t>
            </a:r>
            <a:r>
              <a:rPr kumimoji="0" lang="en-US" sz="2000" b="1" i="0" u="none" strike="noStrike" kern="0" cap="none" spc="0" normalizeH="0" baseline="0" noProof="0" dirty="0" smtClean="0">
                <a:ln>
                  <a:noFill/>
                </a:ln>
                <a:solidFill>
                  <a:prstClr val="white"/>
                </a:solidFill>
                <a:effectLst/>
                <a:uLnTx/>
                <a:uFillTx/>
                <a:latin typeface="Calibri"/>
                <a:ea typeface="+mn-ea"/>
                <a:cs typeface="+mn-cs"/>
              </a:rPr>
              <a:t> PRF  </a:t>
            </a:r>
            <a:r>
              <a:rPr kumimoji="0" lang="en-US" sz="2000" b="1" i="0" u="none" strike="noStrike" kern="0" cap="none" spc="0" normalizeH="0" baseline="0" noProof="0" dirty="0" err="1" smtClean="0">
                <a:ln>
                  <a:noFill/>
                </a:ln>
                <a:solidFill>
                  <a:prstClr val="white"/>
                </a:solidFill>
                <a:effectLst/>
                <a:uLnTx/>
                <a:uFillTx/>
                <a:latin typeface="Calibri"/>
                <a:ea typeface="+mn-ea"/>
                <a:cs typeface="+mn-cs"/>
              </a:rPr>
              <a:t>F</a:t>
            </a:r>
            <a:r>
              <a:rPr kumimoji="0" lang="en-US" sz="2000" b="1" i="0" u="none" strike="noStrike" kern="0" cap="none" spc="0" normalizeH="0" baseline="-25000" noProof="0" dirty="0" err="1" smtClean="0">
                <a:ln>
                  <a:noFill/>
                </a:ln>
                <a:solidFill>
                  <a:prstClr val="white"/>
                </a:solidFill>
                <a:effectLst/>
                <a:uLnTx/>
                <a:uFillTx/>
                <a:latin typeface="Calibri"/>
                <a:ea typeface="+mn-ea"/>
                <a:cs typeface="+mn-cs"/>
              </a:rPr>
              <a:t>ctr</a:t>
            </a:r>
            <a:endParaRPr kumimoji="0" lang="en-US" sz="2000" b="1" i="0" u="none" strike="noStrike" kern="0" cap="none" spc="0" normalizeH="0" baseline="-25000" noProof="0" dirty="0" smtClean="0">
              <a:ln>
                <a:noFill/>
              </a:ln>
              <a:solidFill>
                <a:prstClr val="white"/>
              </a:solidFill>
              <a:effectLst/>
              <a:uLnTx/>
              <a:uFillTx/>
              <a:latin typeface="Calibri"/>
              <a:ea typeface="+mn-ea"/>
              <a:cs typeface="+mn-cs"/>
            </a:endParaRPr>
          </a:p>
          <a:p>
            <a:pPr marL="0" marR="0" lvl="0" indent="0" algn="ctr" defTabSz="914400" eaLnBrk="1" fontAlgn="auto" latinLnBrk="0" hangingPunct="1">
              <a:lnSpc>
                <a:spcPct val="100000"/>
              </a:lnSpc>
              <a:spcBef>
                <a:spcPts val="300"/>
              </a:spcBef>
              <a:spcAft>
                <a:spcPts val="0"/>
              </a:spcAft>
              <a:buClrTx/>
              <a:buSzTx/>
              <a:buFontTx/>
              <a:buNone/>
              <a:tabLst/>
              <a:defRPr/>
            </a:pPr>
            <a:r>
              <a:rPr kumimoji="0" lang="en-US" sz="1800" b="0" i="0" u="none" strike="noStrike" kern="0" cap="none" spc="0" normalizeH="0" baseline="0" noProof="0" dirty="0" err="1" smtClean="0">
                <a:ln>
                  <a:noFill/>
                </a:ln>
                <a:solidFill>
                  <a:prstClr val="white">
                    <a:lumMod val="75000"/>
                  </a:prstClr>
                </a:solidFill>
                <a:effectLst/>
                <a:uLnTx/>
                <a:uFillTx/>
                <a:latin typeface="Calibri"/>
                <a:ea typeface="+mn-ea"/>
                <a:cs typeface="+mn-cs"/>
              </a:rPr>
              <a:t>F</a:t>
            </a:r>
            <a:r>
              <a:rPr kumimoji="0" lang="en-US" sz="1800" b="0" i="0" u="none" strike="noStrike" kern="0" cap="none" spc="0" normalizeH="0" baseline="-25000" noProof="0" dirty="0" err="1" smtClean="0">
                <a:ln>
                  <a:noFill/>
                </a:ln>
                <a:solidFill>
                  <a:prstClr val="white">
                    <a:lumMod val="75000"/>
                  </a:prstClr>
                </a:solidFill>
                <a:effectLst/>
                <a:uLnTx/>
                <a:uFillTx/>
                <a:latin typeface="Calibri"/>
                <a:ea typeface="+mn-ea"/>
                <a:cs typeface="+mn-cs"/>
              </a:rPr>
              <a:t>ctr</a:t>
            </a:r>
            <a:r>
              <a:rPr kumimoji="0" lang="en-US" sz="1800" b="0" i="0" u="none" strike="noStrike" kern="0" cap="none" spc="0" normalizeH="0" baseline="0" noProof="0" dirty="0" smtClean="0">
                <a:ln>
                  <a:noFill/>
                </a:ln>
                <a:solidFill>
                  <a:prstClr val="white">
                    <a:lumMod val="75000"/>
                  </a:prstClr>
                </a:solidFill>
                <a:effectLst/>
                <a:uLnTx/>
                <a:uFillTx/>
                <a:latin typeface="Calibri"/>
                <a:ea typeface="+mn-ea"/>
                <a:cs typeface="+mn-cs"/>
              </a:rPr>
              <a:t>(k</a:t>
            </a:r>
            <a:r>
              <a:rPr kumimoji="0" lang="en-US" sz="1800" b="0" i="0" u="none" strike="noStrike" kern="0" cap="none" spc="0" normalizeH="0" baseline="-25000" noProof="0" dirty="0" smtClean="0">
                <a:ln>
                  <a:noFill/>
                </a:ln>
                <a:solidFill>
                  <a:prstClr val="white">
                    <a:lumMod val="75000"/>
                  </a:prstClr>
                </a:solidFill>
                <a:effectLst/>
                <a:uLnTx/>
                <a:uFillTx/>
                <a:latin typeface="Calibri"/>
                <a:ea typeface="+mn-ea"/>
                <a:cs typeface="+mn-cs"/>
              </a:rPr>
              <a:t>2</a:t>
            </a:r>
            <a:r>
              <a:rPr kumimoji="0" lang="en-US" sz="1800" b="0" i="0" u="none" strike="noStrike" kern="0" cap="none" spc="0" normalizeH="0" baseline="0" noProof="0" dirty="0" smtClean="0">
                <a:ln>
                  <a:noFill/>
                </a:ln>
                <a:solidFill>
                  <a:prstClr val="white">
                    <a:lumMod val="75000"/>
                  </a:prstClr>
                </a:solidFill>
                <a:effectLst/>
                <a:uLnTx/>
                <a:uFillTx/>
                <a:latin typeface="Calibri"/>
                <a:ea typeface="+mn-ea"/>
                <a:cs typeface="+mn-cs"/>
              </a:rPr>
              <a:t>,IV)   </a:t>
            </a:r>
            <a:r>
              <a:rPr kumimoji="0" lang="en-US" sz="1800" b="0" i="0" u="none" strike="noStrike" kern="0" cap="none" spc="0" normalizeH="0" baseline="0" noProof="0" dirty="0" err="1" smtClean="0">
                <a:ln>
                  <a:noFill/>
                </a:ln>
                <a:solidFill>
                  <a:prstClr val="white">
                    <a:lumMod val="75000"/>
                  </a:prstClr>
                </a:solidFill>
                <a:effectLst/>
                <a:uLnTx/>
                <a:uFillTx/>
                <a:latin typeface="Calibri"/>
                <a:ea typeface="+mn-ea"/>
                <a:cs typeface="+mn-cs"/>
              </a:rPr>
              <a:t>ll</a:t>
            </a:r>
            <a:r>
              <a:rPr kumimoji="0" lang="en-US" sz="1800" b="0" i="0" u="none" strike="noStrike" kern="0" cap="none" spc="0" normalizeH="0" baseline="0" noProof="0" dirty="0" smtClean="0">
                <a:ln>
                  <a:noFill/>
                </a:ln>
                <a:solidFill>
                  <a:prstClr val="white">
                    <a:lumMod val="75000"/>
                  </a:prstClr>
                </a:solidFill>
                <a:effectLst/>
                <a:uLnTx/>
                <a:uFillTx/>
                <a:latin typeface="Calibri"/>
                <a:ea typeface="+mn-ea"/>
                <a:cs typeface="+mn-cs"/>
              </a:rPr>
              <a:t>  </a:t>
            </a:r>
            <a:r>
              <a:rPr kumimoji="0" lang="en-US" sz="1800" b="0" i="0" u="none" strike="noStrike" kern="0" cap="none" spc="0" normalizeH="0" baseline="0" noProof="0" dirty="0" err="1" smtClean="0">
                <a:ln>
                  <a:noFill/>
                </a:ln>
                <a:solidFill>
                  <a:prstClr val="white">
                    <a:lumMod val="75000"/>
                  </a:prstClr>
                </a:solidFill>
                <a:effectLst/>
                <a:uLnTx/>
                <a:uFillTx/>
                <a:latin typeface="Calibri"/>
                <a:ea typeface="+mn-ea"/>
                <a:cs typeface="+mn-cs"/>
              </a:rPr>
              <a:t>F</a:t>
            </a:r>
            <a:r>
              <a:rPr kumimoji="0" lang="en-US" sz="1800" b="0" i="0" u="none" strike="noStrike" kern="0" cap="none" spc="0" normalizeH="0" baseline="-25000" noProof="0" dirty="0" err="1" smtClean="0">
                <a:ln>
                  <a:noFill/>
                </a:ln>
                <a:solidFill>
                  <a:prstClr val="white">
                    <a:lumMod val="75000"/>
                  </a:prstClr>
                </a:solidFill>
                <a:effectLst/>
                <a:uLnTx/>
                <a:uFillTx/>
                <a:latin typeface="Calibri"/>
                <a:ea typeface="+mn-ea"/>
                <a:cs typeface="+mn-cs"/>
              </a:rPr>
              <a:t>ctr</a:t>
            </a:r>
            <a:r>
              <a:rPr kumimoji="0" lang="en-US" sz="1800" b="0" i="0" u="none" strike="noStrike" kern="0" cap="none" spc="0" normalizeH="0" baseline="0" noProof="0" dirty="0" smtClean="0">
                <a:ln>
                  <a:noFill/>
                </a:ln>
                <a:solidFill>
                  <a:prstClr val="white">
                    <a:lumMod val="75000"/>
                  </a:prstClr>
                </a:solidFill>
                <a:effectLst/>
                <a:uLnTx/>
                <a:uFillTx/>
                <a:latin typeface="Calibri"/>
                <a:ea typeface="+mn-ea"/>
                <a:cs typeface="+mn-cs"/>
              </a:rPr>
              <a:t>(k</a:t>
            </a:r>
            <a:r>
              <a:rPr kumimoji="0" lang="en-US" sz="1800" b="0" i="0" u="none" strike="noStrike" kern="0" cap="none" spc="0" normalizeH="0" baseline="-25000" noProof="0" dirty="0" smtClean="0">
                <a:ln>
                  <a:noFill/>
                </a:ln>
                <a:solidFill>
                  <a:prstClr val="white">
                    <a:lumMod val="75000"/>
                  </a:prstClr>
                </a:solidFill>
                <a:effectLst/>
                <a:uLnTx/>
                <a:uFillTx/>
                <a:latin typeface="Calibri"/>
                <a:ea typeface="+mn-ea"/>
                <a:cs typeface="+mn-cs"/>
              </a:rPr>
              <a:t>2</a:t>
            </a:r>
            <a:r>
              <a:rPr kumimoji="0" lang="en-US" sz="1800" b="0" i="0" u="none" strike="noStrike" kern="0" cap="none" spc="0" normalizeH="0" baseline="0" noProof="0" dirty="0" smtClean="0">
                <a:ln>
                  <a:noFill/>
                </a:ln>
                <a:solidFill>
                  <a:prstClr val="white">
                    <a:lumMod val="75000"/>
                  </a:prstClr>
                </a:solidFill>
                <a:effectLst/>
                <a:uLnTx/>
                <a:uFillTx/>
                <a:latin typeface="Calibri"/>
                <a:ea typeface="+mn-ea"/>
                <a:cs typeface="+mn-cs"/>
              </a:rPr>
              <a:t>, IV+1) </a:t>
            </a:r>
            <a:r>
              <a:rPr kumimoji="0" lang="en-US" sz="1800" b="0" i="0" u="none" strike="noStrike" kern="0" cap="none" spc="0" normalizeH="0" baseline="0" noProof="0" dirty="0" err="1" smtClean="0">
                <a:ln>
                  <a:noFill/>
                </a:ln>
                <a:solidFill>
                  <a:prstClr val="white">
                    <a:lumMod val="75000"/>
                  </a:prstClr>
                </a:solidFill>
                <a:effectLst/>
                <a:uLnTx/>
                <a:uFillTx/>
                <a:latin typeface="Calibri"/>
                <a:ea typeface="+mn-ea"/>
                <a:cs typeface="+mn-cs"/>
              </a:rPr>
              <a:t>ll</a:t>
            </a:r>
            <a:r>
              <a:rPr kumimoji="0" lang="en-US" sz="1800" b="0" i="0" u="none" strike="noStrike" kern="0" cap="none" spc="0" normalizeH="0" baseline="0" noProof="0" dirty="0" smtClean="0">
                <a:ln>
                  <a:noFill/>
                </a:ln>
                <a:solidFill>
                  <a:prstClr val="white">
                    <a:lumMod val="75000"/>
                  </a:prstClr>
                </a:solidFill>
                <a:effectLst/>
                <a:uLnTx/>
                <a:uFillTx/>
                <a:latin typeface="Calibri"/>
                <a:ea typeface="+mn-ea"/>
                <a:cs typeface="+mn-cs"/>
              </a:rPr>
              <a:t> … </a:t>
            </a:r>
            <a:r>
              <a:rPr kumimoji="0" lang="en-US" sz="1800" b="0" i="0" u="none" strike="noStrike" kern="0" cap="none" spc="0" normalizeH="0" baseline="0" noProof="0" dirty="0" err="1" smtClean="0">
                <a:ln>
                  <a:noFill/>
                </a:ln>
                <a:solidFill>
                  <a:prstClr val="white">
                    <a:lumMod val="75000"/>
                  </a:prstClr>
                </a:solidFill>
                <a:effectLst/>
                <a:uLnTx/>
                <a:uFillTx/>
                <a:latin typeface="Calibri"/>
                <a:ea typeface="+mn-ea"/>
                <a:cs typeface="+mn-cs"/>
              </a:rPr>
              <a:t>ll</a:t>
            </a:r>
            <a:r>
              <a:rPr kumimoji="0" lang="en-US" sz="1800" b="0" i="0" u="none" strike="noStrike" kern="0" cap="none" spc="0" normalizeH="0" baseline="0" noProof="0" dirty="0" smtClean="0">
                <a:ln>
                  <a:noFill/>
                </a:ln>
                <a:solidFill>
                  <a:prstClr val="white">
                    <a:lumMod val="75000"/>
                  </a:prstClr>
                </a:solidFill>
                <a:effectLst/>
                <a:uLnTx/>
                <a:uFillTx/>
                <a:latin typeface="Calibri"/>
                <a:ea typeface="+mn-ea"/>
                <a:cs typeface="+mn-cs"/>
              </a:rPr>
              <a:t> </a:t>
            </a:r>
            <a:r>
              <a:rPr kumimoji="0" lang="en-US" sz="1800" b="0" i="0" u="none" strike="noStrike" kern="0" cap="none" spc="0" normalizeH="0" baseline="0" noProof="0" dirty="0" err="1" smtClean="0">
                <a:ln>
                  <a:noFill/>
                </a:ln>
                <a:solidFill>
                  <a:prstClr val="white">
                    <a:lumMod val="75000"/>
                  </a:prstClr>
                </a:solidFill>
                <a:effectLst/>
                <a:uLnTx/>
                <a:uFillTx/>
                <a:latin typeface="Calibri"/>
                <a:ea typeface="+mn-ea"/>
                <a:cs typeface="+mn-cs"/>
              </a:rPr>
              <a:t>F</a:t>
            </a:r>
            <a:r>
              <a:rPr kumimoji="0" lang="en-US" sz="1800" b="0" i="0" u="none" strike="noStrike" kern="0" cap="none" spc="0" normalizeH="0" baseline="-25000" noProof="0" dirty="0" err="1" smtClean="0">
                <a:ln>
                  <a:noFill/>
                </a:ln>
                <a:solidFill>
                  <a:prstClr val="white">
                    <a:lumMod val="75000"/>
                  </a:prstClr>
                </a:solidFill>
                <a:effectLst/>
                <a:uLnTx/>
                <a:uFillTx/>
                <a:latin typeface="Calibri"/>
                <a:ea typeface="+mn-ea"/>
                <a:cs typeface="+mn-cs"/>
              </a:rPr>
              <a:t>ctr</a:t>
            </a:r>
            <a:r>
              <a:rPr kumimoji="0" lang="en-US" sz="1800" b="0" i="0" u="none" strike="noStrike" kern="0" cap="none" spc="0" normalizeH="0" baseline="0" noProof="0" dirty="0" smtClean="0">
                <a:ln>
                  <a:noFill/>
                </a:ln>
                <a:solidFill>
                  <a:prstClr val="white">
                    <a:lumMod val="75000"/>
                  </a:prstClr>
                </a:solidFill>
                <a:effectLst/>
                <a:uLnTx/>
                <a:uFillTx/>
                <a:latin typeface="Calibri"/>
                <a:ea typeface="+mn-ea"/>
                <a:cs typeface="+mn-cs"/>
              </a:rPr>
              <a:t>(k</a:t>
            </a:r>
            <a:r>
              <a:rPr kumimoji="0" lang="en-US" sz="1800" b="0" i="0" u="none" strike="noStrike" kern="0" cap="none" spc="0" normalizeH="0" baseline="-25000" noProof="0" dirty="0" smtClean="0">
                <a:ln>
                  <a:noFill/>
                </a:ln>
                <a:solidFill>
                  <a:prstClr val="white">
                    <a:lumMod val="75000"/>
                  </a:prstClr>
                </a:solidFill>
                <a:effectLst/>
                <a:uLnTx/>
                <a:uFillTx/>
                <a:latin typeface="Calibri"/>
                <a:ea typeface="+mn-ea"/>
                <a:cs typeface="+mn-cs"/>
              </a:rPr>
              <a:t>2</a:t>
            </a:r>
            <a:r>
              <a:rPr kumimoji="0" lang="en-US" sz="1800" b="0" i="0" u="none" strike="noStrike" kern="0" cap="none" spc="0" normalizeH="0" baseline="0" noProof="0" dirty="0" smtClean="0">
                <a:ln>
                  <a:noFill/>
                </a:ln>
                <a:solidFill>
                  <a:prstClr val="white">
                    <a:lumMod val="75000"/>
                  </a:prstClr>
                </a:solidFill>
                <a:effectLst/>
                <a:uLnTx/>
                <a:uFillTx/>
                <a:latin typeface="Calibri"/>
                <a:ea typeface="+mn-ea"/>
                <a:cs typeface="+mn-cs"/>
              </a:rPr>
              <a:t>,IV+L)</a:t>
            </a:r>
          </a:p>
        </p:txBody>
      </p:sp>
      <p:sp>
        <p:nvSpPr>
          <p:cNvPr id="8" name="Rectangle 38"/>
          <p:cNvSpPr/>
          <p:nvPr/>
        </p:nvSpPr>
        <p:spPr>
          <a:xfrm>
            <a:off x="2242193" y="1849338"/>
            <a:ext cx="762000" cy="381000"/>
          </a:xfrm>
          <a:prstGeom prst="rect">
            <a:avLst/>
          </a:prstGeom>
          <a:solidFill>
            <a:srgbClr val="008000"/>
          </a:solidFill>
          <a:ln w="9525" cap="flat" cmpd="sng" algn="ctr">
            <a:solidFill>
              <a:srgbClr val="4F81BD">
                <a:shade val="95000"/>
                <a:satMod val="105000"/>
              </a:srgbClr>
            </a:solidFill>
            <a:prstDash val="solid"/>
          </a:ln>
          <a:effectLst>
            <a:outerShdw blurRad="40000" dist="23000" dir="5400000" rotWithShape="0">
              <a:srgbClr val="000000">
                <a:alpha val="35000"/>
              </a:srgb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smtClean="0">
                <a:ln>
                  <a:noFill/>
                </a:ln>
                <a:solidFill>
                  <a:prstClr val="white"/>
                </a:solidFill>
                <a:effectLst/>
                <a:uLnTx/>
                <a:uFillTx/>
                <a:latin typeface="Calibri"/>
                <a:ea typeface="+mn-ea"/>
                <a:cs typeface="+mn-cs"/>
              </a:rPr>
              <a:t>IV</a:t>
            </a:r>
          </a:p>
        </p:txBody>
      </p:sp>
      <p:cxnSp>
        <p:nvCxnSpPr>
          <p:cNvPr id="9" name="Straight Arrow Connector 51"/>
          <p:cNvCxnSpPr/>
          <p:nvPr/>
        </p:nvCxnSpPr>
        <p:spPr>
          <a:xfrm flipH="1">
            <a:off x="7792093" y="2725638"/>
            <a:ext cx="914400" cy="0"/>
          </a:xfrm>
          <a:prstGeom prst="straightConnector1">
            <a:avLst/>
          </a:prstGeom>
          <a:noFill/>
          <a:ln w="25400" cap="flat" cmpd="sng" algn="ctr">
            <a:solidFill>
              <a:srgbClr val="000000"/>
            </a:solidFill>
            <a:prstDash val="solid"/>
            <a:tailEnd type="arrow"/>
          </a:ln>
          <a:effectLst>
            <a:outerShdw blurRad="40000" dist="20000" dir="5400000" rotWithShape="0">
              <a:srgbClr val="000000">
                <a:alpha val="38000"/>
              </a:srgbClr>
            </a:outerShdw>
          </a:effectLst>
        </p:spPr>
      </p:cxnSp>
      <p:sp>
        <p:nvSpPr>
          <p:cNvPr id="10" name="TextBox 52"/>
          <p:cNvSpPr txBox="1"/>
          <p:nvPr/>
        </p:nvSpPr>
        <p:spPr>
          <a:xfrm flipH="1">
            <a:off x="8290620" y="2281138"/>
            <a:ext cx="428573" cy="461665"/>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2400" b="0" i="0" u="none" strike="noStrike" kern="0" cap="none" spc="0" normalizeH="0" baseline="0" noProof="0" dirty="0" smtClean="0">
                <a:ln>
                  <a:noFill/>
                </a:ln>
                <a:solidFill>
                  <a:prstClr val="black"/>
                </a:solidFill>
                <a:effectLst/>
                <a:uLnTx/>
                <a:uFillTx/>
              </a:rPr>
              <a:t>k</a:t>
            </a:r>
            <a:r>
              <a:rPr kumimoji="0" lang="en-US" sz="2400" b="0" i="0" u="none" strike="noStrike" kern="0" cap="none" spc="0" normalizeH="0" baseline="-25000" noProof="0" dirty="0" smtClean="0">
                <a:ln>
                  <a:noFill/>
                </a:ln>
                <a:solidFill>
                  <a:prstClr val="black"/>
                </a:solidFill>
                <a:effectLst/>
                <a:uLnTx/>
                <a:uFillTx/>
              </a:rPr>
              <a:t>2</a:t>
            </a:r>
          </a:p>
        </p:txBody>
      </p:sp>
      <p:cxnSp>
        <p:nvCxnSpPr>
          <p:cNvPr id="11" name="Straight Arrow Connector 54"/>
          <p:cNvCxnSpPr>
            <a:endCxn id="7" idx="0"/>
          </p:cNvCxnSpPr>
          <p:nvPr/>
        </p:nvCxnSpPr>
        <p:spPr>
          <a:xfrm>
            <a:off x="5544193" y="2230338"/>
            <a:ext cx="0" cy="228600"/>
          </a:xfrm>
          <a:prstGeom prst="straightConnector1">
            <a:avLst/>
          </a:prstGeom>
          <a:noFill/>
          <a:ln w="25400" cap="flat" cmpd="sng" algn="ctr">
            <a:solidFill>
              <a:srgbClr val="000000"/>
            </a:solidFill>
            <a:prstDash val="solid"/>
            <a:tailEnd type="arrow"/>
          </a:ln>
          <a:effectLst>
            <a:outerShdw blurRad="40000" dist="20000" dir="5400000" rotWithShape="0">
              <a:srgbClr val="000000">
                <a:alpha val="38000"/>
              </a:srgbClr>
            </a:outerShdw>
          </a:effectLst>
        </p:spPr>
      </p:cxnSp>
      <p:sp>
        <p:nvSpPr>
          <p:cNvPr id="12" name="Rectangle 63"/>
          <p:cNvSpPr/>
          <p:nvPr/>
        </p:nvSpPr>
        <p:spPr>
          <a:xfrm>
            <a:off x="3220093" y="1849338"/>
            <a:ext cx="4495800" cy="381000"/>
          </a:xfrm>
          <a:prstGeom prst="rect">
            <a:avLst/>
          </a:prstGeom>
          <a:solidFill>
            <a:srgbClr val="008000"/>
          </a:solidFill>
          <a:ln w="9525" cap="flat" cmpd="sng" algn="ctr">
            <a:solidFill>
              <a:srgbClr val="4F81BD">
                <a:shade val="95000"/>
                <a:satMod val="105000"/>
              </a:srgbClr>
            </a:solidFill>
            <a:prstDash val="solid"/>
          </a:ln>
          <a:effectLst>
            <a:outerShdw blurRad="40000" dist="23000" dir="5400000" rotWithShape="0">
              <a:srgbClr val="000000">
                <a:alpha val="35000"/>
              </a:srgb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pl-PL" sz="1800" b="0" i="0" u="none" strike="noStrike" kern="0" cap="none" spc="0" normalizeH="0" baseline="0" noProof="0" dirty="0" smtClean="0">
                <a:ln>
                  <a:noFill/>
                </a:ln>
                <a:solidFill>
                  <a:prstClr val="white">
                    <a:lumMod val="95000"/>
                  </a:prstClr>
                </a:solidFill>
                <a:effectLst/>
                <a:uLnTx/>
                <a:uFillTx/>
                <a:latin typeface="Calibri"/>
                <a:ea typeface="+mn-ea"/>
                <a:cs typeface="+mn-cs"/>
              </a:rPr>
              <a:t>szyfrogram</a:t>
            </a:r>
            <a:endParaRPr kumimoji="0" lang="en-US" sz="1800" b="0" i="0" u="none" strike="noStrike" kern="0" cap="none" spc="0" normalizeH="0" baseline="0" noProof="0" dirty="0" smtClean="0">
              <a:ln>
                <a:noFill/>
              </a:ln>
              <a:solidFill>
                <a:prstClr val="white">
                  <a:lumMod val="95000"/>
                </a:prstClr>
              </a:solidFill>
              <a:effectLst/>
              <a:uLnTx/>
              <a:uFillTx/>
              <a:latin typeface="Calibri"/>
              <a:ea typeface="+mn-ea"/>
              <a:cs typeface="+mn-cs"/>
            </a:endParaRPr>
          </a:p>
        </p:txBody>
      </p:sp>
      <p:cxnSp>
        <p:nvCxnSpPr>
          <p:cNvPr id="13" name="Straight Arrow Connector 67"/>
          <p:cNvCxnSpPr/>
          <p:nvPr/>
        </p:nvCxnSpPr>
        <p:spPr>
          <a:xfrm>
            <a:off x="5506093" y="3144738"/>
            <a:ext cx="0" cy="228600"/>
          </a:xfrm>
          <a:prstGeom prst="straightConnector1">
            <a:avLst/>
          </a:prstGeom>
          <a:noFill/>
          <a:ln w="25400" cap="flat" cmpd="sng" algn="ctr">
            <a:solidFill>
              <a:srgbClr val="000000"/>
            </a:solidFill>
            <a:prstDash val="solid"/>
            <a:tailEnd type="arrow"/>
          </a:ln>
          <a:effectLst>
            <a:outerShdw blurRad="40000" dist="20000" dir="5400000" rotWithShape="0">
              <a:srgbClr val="000000">
                <a:alpha val="38000"/>
              </a:srgbClr>
            </a:outerShdw>
          </a:effectLst>
        </p:spPr>
      </p:cxnSp>
      <p:cxnSp>
        <p:nvCxnSpPr>
          <p:cNvPr id="14" name="Curved Connector 6"/>
          <p:cNvCxnSpPr>
            <a:endCxn id="7" idx="1"/>
          </p:cNvCxnSpPr>
          <p:nvPr/>
        </p:nvCxnSpPr>
        <p:spPr>
          <a:xfrm>
            <a:off x="2623193" y="2230338"/>
            <a:ext cx="673100" cy="571500"/>
          </a:xfrm>
          <a:prstGeom prst="curvedConnector3">
            <a:avLst>
              <a:gd name="adj1" fmla="val 4717"/>
            </a:avLst>
          </a:prstGeom>
          <a:noFill/>
          <a:ln w="25400" cap="flat" cmpd="sng" algn="ctr">
            <a:solidFill>
              <a:srgbClr val="000000"/>
            </a:solidFill>
            <a:prstDash val="solid"/>
            <a:tailEnd type="arrow"/>
          </a:ln>
          <a:effectLst>
            <a:outerShdw blurRad="40000" dist="20000" dir="5400000" rotWithShape="0">
              <a:srgbClr val="000000">
                <a:alpha val="38000"/>
              </a:srgbClr>
            </a:outerShdw>
          </a:effectLst>
        </p:spPr>
      </p:cxnSp>
      <p:grpSp>
        <p:nvGrpSpPr>
          <p:cNvPr id="15" name="Group 21"/>
          <p:cNvGrpSpPr/>
          <p:nvPr/>
        </p:nvGrpSpPr>
        <p:grpSpPr>
          <a:xfrm>
            <a:off x="251520" y="2763738"/>
            <a:ext cx="3051149" cy="1439565"/>
            <a:chOff x="371527" y="1885950"/>
            <a:chExt cx="3051149" cy="1439565"/>
          </a:xfrm>
        </p:grpSpPr>
        <p:sp>
          <p:nvSpPr>
            <p:cNvPr id="16" name="Rectangle 23"/>
            <p:cNvSpPr/>
            <p:nvPr/>
          </p:nvSpPr>
          <p:spPr>
            <a:xfrm>
              <a:off x="1600200" y="1885950"/>
              <a:ext cx="838200" cy="609600"/>
            </a:xfrm>
            <a:prstGeom prst="rect">
              <a:avLst/>
            </a:prstGeom>
            <a:gradFill rotWithShape="1">
              <a:gsLst>
                <a:gs pos="0">
                  <a:srgbClr val="4F81BD">
                    <a:shade val="51000"/>
                    <a:satMod val="130000"/>
                  </a:srgbClr>
                </a:gs>
                <a:gs pos="80000">
                  <a:srgbClr val="4F81BD">
                    <a:shade val="93000"/>
                    <a:satMod val="130000"/>
                  </a:srgbClr>
                </a:gs>
                <a:gs pos="100000">
                  <a:srgbClr val="4F81BD">
                    <a:shade val="94000"/>
                    <a:satMod val="135000"/>
                  </a:srgbClr>
                </a:gs>
              </a:gsLst>
              <a:lin ang="16200000" scaled="0"/>
            </a:gradFill>
            <a:ln w="9525" cap="flat" cmpd="sng" algn="ctr">
              <a:solidFill>
                <a:srgbClr val="4F81BD">
                  <a:shade val="95000"/>
                  <a:satMod val="105000"/>
                </a:srgbClr>
              </a:solidFill>
              <a:prstDash val="solid"/>
            </a:ln>
            <a:effectLst>
              <a:outerShdw blurRad="40000" dist="23000" dir="5400000" rotWithShape="0">
                <a:srgbClr val="000000">
                  <a:alpha val="35000"/>
                </a:srgb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smtClean="0">
                  <a:ln>
                    <a:noFill/>
                  </a:ln>
                  <a:solidFill>
                    <a:prstClr val="white"/>
                  </a:solidFill>
                  <a:effectLst/>
                  <a:uLnTx/>
                  <a:uFillTx/>
                  <a:latin typeface="Calibri"/>
                  <a:ea typeface="+mn-ea"/>
                  <a:cs typeface="+mn-cs"/>
                </a:rPr>
                <a:t>PRF  F</a:t>
              </a:r>
            </a:p>
          </p:txBody>
        </p:sp>
        <p:cxnSp>
          <p:nvCxnSpPr>
            <p:cNvPr id="17" name="Straight Arrow Connector 25"/>
            <p:cNvCxnSpPr>
              <a:endCxn id="16" idx="1"/>
            </p:cNvCxnSpPr>
            <p:nvPr/>
          </p:nvCxnSpPr>
          <p:spPr>
            <a:xfrm>
              <a:off x="685800" y="2190750"/>
              <a:ext cx="914400" cy="0"/>
            </a:xfrm>
            <a:prstGeom prst="straightConnector1">
              <a:avLst/>
            </a:prstGeom>
            <a:noFill/>
            <a:ln w="25400" cap="flat" cmpd="sng" algn="ctr">
              <a:solidFill>
                <a:srgbClr val="000000"/>
              </a:solidFill>
              <a:prstDash val="solid"/>
              <a:tailEnd type="arrow"/>
            </a:ln>
            <a:effectLst>
              <a:outerShdw blurRad="40000" dist="20000" dir="5400000" rotWithShape="0">
                <a:srgbClr val="000000">
                  <a:alpha val="38000"/>
                </a:srgbClr>
              </a:outerShdw>
            </a:effectLst>
          </p:spPr>
        </p:cxnSp>
        <p:sp>
          <p:nvSpPr>
            <p:cNvPr id="18" name="TextBox 26"/>
            <p:cNvSpPr txBox="1"/>
            <p:nvPr/>
          </p:nvSpPr>
          <p:spPr>
            <a:xfrm>
              <a:off x="371527" y="1911350"/>
              <a:ext cx="428573" cy="461665"/>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2400" b="0" i="0" u="none" strike="noStrike" kern="0" cap="none" spc="0" normalizeH="0" baseline="0" noProof="0" dirty="0" smtClean="0">
                  <a:ln>
                    <a:noFill/>
                  </a:ln>
                  <a:solidFill>
                    <a:prstClr val="black"/>
                  </a:solidFill>
                  <a:effectLst/>
                  <a:uLnTx/>
                  <a:uFillTx/>
                </a:rPr>
                <a:t>k</a:t>
              </a:r>
              <a:r>
                <a:rPr kumimoji="0" lang="en-US" sz="2400" b="0" i="0" u="none" strike="noStrike" kern="0" cap="none" spc="0" normalizeH="0" baseline="-25000" noProof="0" dirty="0" smtClean="0">
                  <a:ln>
                    <a:noFill/>
                  </a:ln>
                  <a:solidFill>
                    <a:prstClr val="black"/>
                  </a:solidFill>
                  <a:effectLst/>
                  <a:uLnTx/>
                  <a:uFillTx/>
                </a:rPr>
                <a:t>1</a:t>
              </a:r>
            </a:p>
          </p:txBody>
        </p:sp>
        <p:cxnSp>
          <p:nvCxnSpPr>
            <p:cNvPr id="19" name="Straight Arrow Connector 35"/>
            <p:cNvCxnSpPr>
              <a:stCxn id="6" idx="1"/>
              <a:endCxn id="16" idx="3"/>
            </p:cNvCxnSpPr>
            <p:nvPr/>
          </p:nvCxnSpPr>
          <p:spPr>
            <a:xfrm flipH="1" flipV="1">
              <a:off x="2438400" y="2190750"/>
              <a:ext cx="842392" cy="495300"/>
            </a:xfrm>
            <a:prstGeom prst="straightConnector1">
              <a:avLst/>
            </a:prstGeom>
            <a:noFill/>
            <a:ln w="25400" cap="flat" cmpd="sng" algn="ctr">
              <a:solidFill>
                <a:srgbClr val="000000"/>
              </a:solidFill>
              <a:prstDash val="solid"/>
              <a:tailEnd type="arrow"/>
            </a:ln>
            <a:effectLst>
              <a:outerShdw blurRad="40000" dist="20000" dir="5400000" rotWithShape="0">
                <a:srgbClr val="000000">
                  <a:alpha val="38000"/>
                </a:srgbClr>
              </a:outerShdw>
            </a:effectLst>
          </p:spPr>
        </p:cxnSp>
        <p:grpSp>
          <p:nvGrpSpPr>
            <p:cNvPr id="20" name="Group 12"/>
            <p:cNvGrpSpPr/>
            <p:nvPr/>
          </p:nvGrpSpPr>
          <p:grpSpPr>
            <a:xfrm>
              <a:off x="990600" y="2533650"/>
              <a:ext cx="2432076" cy="791865"/>
              <a:chOff x="1460500" y="3067050"/>
              <a:chExt cx="2432076" cy="791865"/>
            </a:xfrm>
          </p:grpSpPr>
          <p:cxnSp>
            <p:nvCxnSpPr>
              <p:cNvPr id="21" name="Straight Arrow Connector 24"/>
              <p:cNvCxnSpPr/>
              <p:nvPr/>
            </p:nvCxnSpPr>
            <p:spPr>
              <a:xfrm>
                <a:off x="2501900" y="3067050"/>
                <a:ext cx="0" cy="304800"/>
              </a:xfrm>
              <a:prstGeom prst="straightConnector1">
                <a:avLst/>
              </a:prstGeom>
              <a:noFill/>
              <a:ln w="25400" cap="flat" cmpd="sng" algn="ctr">
                <a:solidFill>
                  <a:srgbClr val="000000"/>
                </a:solidFill>
                <a:prstDash val="solid"/>
                <a:tailEnd type="arrow"/>
              </a:ln>
              <a:effectLst>
                <a:outerShdw blurRad="40000" dist="20000" dir="5400000" rotWithShape="0">
                  <a:srgbClr val="000000">
                    <a:alpha val="38000"/>
                  </a:srgbClr>
                </a:outerShdw>
              </a:effectLst>
            </p:spPr>
          </p:cxnSp>
          <p:sp>
            <p:nvSpPr>
              <p:cNvPr id="22" name="TextBox 10"/>
              <p:cNvSpPr txBox="1"/>
              <p:nvPr/>
            </p:nvSpPr>
            <p:spPr>
              <a:xfrm>
                <a:off x="1460500" y="3397250"/>
                <a:ext cx="2432076" cy="461665"/>
              </a:xfrm>
              <a:prstGeom prst="rect">
                <a:avLst/>
              </a:prstGeom>
              <a:noFill/>
              <a:ln>
                <a:solidFill>
                  <a:srgbClr val="000000"/>
                </a:solidFill>
              </a:ln>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pl-PL" sz="2400" kern="0" dirty="0" smtClean="0">
                    <a:solidFill>
                      <a:prstClr val="black"/>
                    </a:solidFill>
                  </a:rPr>
                  <a:t>jeśli</a:t>
                </a:r>
                <a:r>
                  <a:rPr kumimoji="0" lang="en-US" sz="2400" b="0" i="0" u="none" strike="noStrike" kern="0" cap="none" spc="0" normalizeH="0" baseline="0" noProof="0" dirty="0" smtClean="0">
                    <a:ln>
                      <a:noFill/>
                    </a:ln>
                    <a:solidFill>
                      <a:prstClr val="black"/>
                    </a:solidFill>
                    <a:effectLst/>
                    <a:uLnTx/>
                    <a:uFillTx/>
                  </a:rPr>
                  <a:t>  ≠IV </a:t>
                </a:r>
                <a:r>
                  <a:rPr kumimoji="0" lang="pl-PL" sz="2400" b="0" i="0" u="none" strike="noStrike" kern="0" cap="none" spc="0" normalizeH="0" baseline="0" noProof="0" dirty="0" smtClean="0">
                    <a:ln>
                      <a:noFill/>
                    </a:ln>
                    <a:solidFill>
                      <a:prstClr val="black"/>
                    </a:solidFill>
                    <a:effectLst/>
                    <a:uLnTx/>
                    <a:uFillTx/>
                  </a:rPr>
                  <a:t>zwraca</a:t>
                </a:r>
                <a:r>
                  <a:rPr kumimoji="0" lang="en-US" sz="2400" b="0" i="0" u="none" strike="noStrike" kern="0" cap="none" spc="0" normalizeH="0" baseline="0" noProof="0" dirty="0" smtClean="0">
                    <a:ln>
                      <a:noFill/>
                    </a:ln>
                    <a:solidFill>
                      <a:prstClr val="black"/>
                    </a:solidFill>
                    <a:effectLst/>
                    <a:uLnTx/>
                    <a:uFillTx/>
                  </a:rPr>
                  <a:t> ⊥</a:t>
                </a:r>
              </a:p>
            </p:txBody>
          </p:sp>
        </p:grpSp>
      </p:grpSp>
    </p:spTree>
    <p:extLst>
      <p:ext uri="{BB962C8B-B14F-4D97-AF65-F5344CB8AC3E}">
        <p14:creationId xmlns="" xmlns:p14="http://schemas.microsoft.com/office/powerpoint/2010/main" val="5068110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dirty="0" smtClean="0"/>
              <a:t>Konstrukcja 2: zastosowanie PRP (</a:t>
            </a:r>
            <a:r>
              <a:rPr lang="pl-PL" b="1" dirty="0" err="1" smtClean="0"/>
              <a:t>P</a:t>
            </a:r>
            <a:r>
              <a:rPr lang="pl-PL" dirty="0" err="1" smtClean="0"/>
              <a:t>seudo</a:t>
            </a:r>
            <a:r>
              <a:rPr lang="pl-PL" b="1" dirty="0" err="1" smtClean="0"/>
              <a:t>r</a:t>
            </a:r>
            <a:r>
              <a:rPr lang="pl-PL" dirty="0" err="1" smtClean="0"/>
              <a:t>andom</a:t>
            </a:r>
            <a:r>
              <a:rPr lang="pl-PL" dirty="0" smtClean="0"/>
              <a:t> </a:t>
            </a:r>
            <a:r>
              <a:rPr lang="pl-PL" b="1" dirty="0" err="1" smtClean="0"/>
              <a:t>P</a:t>
            </a:r>
            <a:r>
              <a:rPr lang="pl-PL" dirty="0" err="1" smtClean="0"/>
              <a:t>ermutation</a:t>
            </a:r>
            <a:r>
              <a:rPr lang="pl-PL" dirty="0" smtClean="0"/>
              <a:t>)</a:t>
            </a:r>
            <a:endParaRPr lang="pl-PL" dirty="0"/>
          </a:p>
        </p:txBody>
      </p:sp>
      <p:sp>
        <p:nvSpPr>
          <p:cNvPr id="4" name="Symbol zastępczy numeru slajdu 3"/>
          <p:cNvSpPr>
            <a:spLocks noGrp="1"/>
          </p:cNvSpPr>
          <p:nvPr>
            <p:ph type="sldNum" sz="quarter" idx="12"/>
          </p:nvPr>
        </p:nvSpPr>
        <p:spPr/>
        <p:txBody>
          <a:bodyPr/>
          <a:lstStyle/>
          <a:p>
            <a:fld id="{589B7C76-EFF2-4CD8-A475-4750F11B4BC6}" type="slidenum">
              <a:rPr lang="pl-PL" smtClean="0"/>
              <a:pPr/>
              <a:t>17</a:t>
            </a:fld>
            <a:endParaRPr lang="pl-PL"/>
          </a:p>
        </p:txBody>
      </p:sp>
      <p:sp>
        <p:nvSpPr>
          <p:cNvPr id="5" name="Content Placeholder 2"/>
          <p:cNvSpPr txBox="1">
            <a:spLocks/>
          </p:cNvSpPr>
          <p:nvPr/>
        </p:nvSpPr>
        <p:spPr>
          <a:xfrm>
            <a:off x="457200" y="1988840"/>
            <a:ext cx="8534400" cy="4095750"/>
          </a:xfrm>
          <a:prstGeom prst="rect">
            <a:avLst/>
          </a:prstGeom>
        </p:spPr>
        <p:txBody>
          <a:bodyPr vert="horz" lIns="91440" tIns="45720" rIns="91440" bIns="45720" rtlCol="0">
            <a:normAutofit fontScale="92500"/>
          </a:bodyPr>
          <a:lstStyle>
            <a:lvl1pPr marL="342900" indent="-3429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Niech</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(E, D) </a:t>
            </a: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będzie bezpieczną</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PRP.      E: K × X ⟶ X</a:t>
            </a:r>
          </a:p>
          <a:p>
            <a:pPr marL="0" marR="0" lvl="0" indent="0" algn="l" defTabSz="914400" rtl="0" eaLnBrk="1" fontAlgn="auto" latinLnBrk="0" hangingPunct="1">
              <a:lnSpc>
                <a:spcPct val="100000"/>
              </a:lnSpc>
              <a:spcBef>
                <a:spcPts val="2376"/>
              </a:spcBef>
              <a:spcAft>
                <a:spcPts val="0"/>
              </a:spcAft>
              <a:buClrTx/>
              <a:buSzTx/>
              <a:buFont typeface="Arial" pitchFamily="34" charset="0"/>
              <a:buNone/>
              <a:tabLst/>
              <a:defRPr/>
            </a:pPr>
            <a:r>
              <a:rPr kumimoji="0" lang="en-US" sz="2400" b="1" i="0" u="sng" strike="noStrike" kern="1200" cap="none" spc="0" normalizeH="0" baseline="0" noProof="0" dirty="0" smtClean="0">
                <a:ln>
                  <a:noFill/>
                </a:ln>
                <a:solidFill>
                  <a:sysClr val="windowText" lastClr="000000"/>
                </a:solidFill>
                <a:effectLst/>
                <a:uLnTx/>
                <a:uFillTx/>
                <a:latin typeface="Calibri"/>
                <a:ea typeface="+mn-ea"/>
                <a:cs typeface="+mn-cs"/>
              </a:rPr>
              <a:t>T</a:t>
            </a:r>
            <a:r>
              <a:rPr kumimoji="0" lang="pl-PL" sz="2400" b="1" i="0" u="sng" strike="noStrike" kern="1200" cap="none" spc="0" normalizeH="0" baseline="0" noProof="0" dirty="0" smtClean="0">
                <a:ln>
                  <a:noFill/>
                </a:ln>
                <a:solidFill>
                  <a:sysClr val="windowText" lastClr="000000"/>
                </a:solidFill>
                <a:effectLst/>
                <a:uLnTx/>
                <a:uFillTx/>
                <a:latin typeface="Calibri"/>
                <a:ea typeface="+mn-ea"/>
                <a:cs typeface="+mn-cs"/>
              </a:rPr>
              <a:t>w</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a:t>
            </a: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	</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(E,D) </a:t>
            </a: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jest semantycznie bezpieczna</a:t>
            </a:r>
            <a:r>
              <a:rPr kumimoji="0" lang="pl-PL" sz="2400" b="0" i="0" u="none" strike="noStrike" kern="1200" cap="none" spc="0" normalizeH="0" noProof="0" dirty="0" smtClean="0">
                <a:ln>
                  <a:noFill/>
                </a:ln>
                <a:solidFill>
                  <a:sysClr val="windowText" lastClr="000000"/>
                </a:solidFill>
                <a:effectLst/>
                <a:uLnTx/>
                <a:uFillTx/>
                <a:latin typeface="Calibri"/>
                <a:ea typeface="+mn-ea"/>
                <a:cs typeface="+mn-cs"/>
              </a:rPr>
              <a:t> na</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CPA </a:t>
            </a: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z szyfrowaniem</a:t>
            </a:r>
            <a:r>
              <a:rPr kumimoji="0" lang="pl-PL" sz="2400" b="0" i="0" u="none" strike="noStrike" kern="1200" cap="none" spc="0" normalizeH="0" noProof="0" dirty="0" smtClean="0">
                <a:ln>
                  <a:noFill/>
                </a:ln>
                <a:solidFill>
                  <a:sysClr val="windowText" lastClr="000000"/>
                </a:solidFill>
                <a:effectLst/>
                <a:uLnTx/>
                <a:uFillTx/>
                <a:latin typeface="Calibri"/>
                <a:ea typeface="+mn-ea"/>
                <a:cs typeface="+mn-cs"/>
              </a:rPr>
              <a:t> 	deterministycznym</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a:t>
            </a: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tab pos="457200" algn="l"/>
              </a:tabLst>
              <a:defRPr/>
            </a:pPr>
            <a:endParaRPr kumimoji="0" lang="en-US" sz="2400" b="1" i="0" u="none" strike="noStrike" kern="1200" cap="none" spc="0" normalizeH="0" baseline="0" noProof="0" dirty="0" smtClean="0">
              <a:ln>
                <a:noFill/>
              </a:ln>
              <a:solidFill>
                <a:srgbClr val="000090"/>
              </a:solidFill>
              <a:effectLst/>
              <a:uLnTx/>
              <a:uFillTx/>
              <a:latin typeface="Calibri"/>
              <a:ea typeface="+mn-ea"/>
              <a:cs typeface="+mn-cs"/>
            </a:endParaRPr>
          </a:p>
          <a:p>
            <a:pPr marL="0" marR="0" lvl="0" indent="0" algn="l" defTabSz="914400" rtl="0" eaLnBrk="1" fontAlgn="auto" latinLnBrk="0" hangingPunct="1">
              <a:lnSpc>
                <a:spcPct val="100000"/>
              </a:lnSpc>
              <a:spcBef>
                <a:spcPts val="0"/>
              </a:spcBef>
              <a:spcAft>
                <a:spcPts val="0"/>
              </a:spcAft>
              <a:buClrTx/>
              <a:buSzTx/>
              <a:buFont typeface="Arial" pitchFamily="34" charset="0"/>
              <a:buNone/>
              <a:tabLst>
                <a:tab pos="457200" algn="l"/>
              </a:tabLst>
              <a:defRPr/>
            </a:pPr>
            <a:r>
              <a:rPr kumimoji="0" lang="pl-PL" sz="2400" b="1" i="0" u="none" strike="noStrike" kern="1200" cap="none" spc="0" normalizeH="0" baseline="0" noProof="0" dirty="0" smtClean="0">
                <a:ln>
                  <a:noFill/>
                </a:ln>
                <a:solidFill>
                  <a:srgbClr val="000000"/>
                </a:solidFill>
                <a:effectLst/>
                <a:uLnTx/>
                <a:uFillTx/>
                <a:latin typeface="Calibri"/>
                <a:ea typeface="+mn-ea"/>
                <a:cs typeface="+mn-cs"/>
              </a:rPr>
              <a:t>W konsekwencji zastosowanie</a:t>
            </a:r>
            <a:r>
              <a:rPr kumimoji="0" lang="en-US" sz="2400" b="1" i="0" u="none" strike="noStrike" kern="1200" cap="none" spc="0" normalizeH="0" baseline="0" noProof="0" dirty="0" smtClean="0">
                <a:ln>
                  <a:noFill/>
                </a:ln>
                <a:solidFill>
                  <a:srgbClr val="000000"/>
                </a:solidFill>
                <a:effectLst/>
                <a:uLnTx/>
                <a:uFillTx/>
                <a:latin typeface="Calibri"/>
                <a:ea typeface="+mn-ea"/>
                <a:cs typeface="+mn-cs"/>
              </a:rPr>
              <a:t> AES</a:t>
            </a:r>
            <a:r>
              <a:rPr kumimoji="0" lang="en-US" sz="2400" b="0" i="0" u="none" strike="noStrike" kern="1200" cap="none" spc="0" normalizeH="0" baseline="0" noProof="0" dirty="0" smtClean="0">
                <a:ln>
                  <a:noFill/>
                </a:ln>
                <a:solidFill>
                  <a:srgbClr val="000000"/>
                </a:solidFill>
                <a:effectLst/>
                <a:uLnTx/>
                <a:uFillTx/>
                <a:latin typeface="Calibri"/>
                <a:ea typeface="+mn-ea"/>
                <a:cs typeface="+mn-cs"/>
              </a:rPr>
              <a:t>:    </a:t>
            </a:r>
            <a:r>
              <a:rPr kumimoji="0" lang="pl-PL" sz="2400" b="0" i="0" u="none" strike="noStrike" kern="1200" cap="none" spc="0" normalizeH="0" baseline="0" noProof="0" dirty="0" smtClean="0">
                <a:ln>
                  <a:noFill/>
                </a:ln>
                <a:solidFill>
                  <a:srgbClr val="000000"/>
                </a:solidFill>
                <a:effectLst/>
                <a:uLnTx/>
                <a:uFillTx/>
                <a:latin typeface="Calibri"/>
                <a:ea typeface="+mn-ea"/>
                <a:cs typeface="+mn-cs"/>
              </a:rPr>
              <a:t/>
            </a:r>
            <a:br>
              <a:rPr kumimoji="0" lang="pl-PL" sz="2400" b="0" i="0" u="none" strike="noStrike" kern="1200" cap="none" spc="0" normalizeH="0" baseline="0" noProof="0" dirty="0" smtClean="0">
                <a:ln>
                  <a:noFill/>
                </a:ln>
                <a:solidFill>
                  <a:srgbClr val="000000"/>
                </a:solidFill>
                <a:effectLst/>
                <a:uLnTx/>
                <a:uFillTx/>
                <a:latin typeface="Calibri"/>
                <a:ea typeface="+mn-ea"/>
                <a:cs typeface="+mn-cs"/>
              </a:rPr>
            </a:br>
            <a:r>
              <a:rPr kumimoji="0" lang="pl-PL" sz="2400" b="0" i="0" u="none" strike="noStrike" kern="1200" cap="none" spc="0" normalizeH="0" baseline="0" noProof="0" dirty="0" smtClean="0">
                <a:ln>
                  <a:noFill/>
                </a:ln>
                <a:solidFill>
                  <a:srgbClr val="000000"/>
                </a:solidFill>
                <a:effectLst/>
                <a:uLnTx/>
                <a:uFillTx/>
                <a:latin typeface="Calibri"/>
                <a:ea typeface="+mn-ea"/>
                <a:cs typeface="+mn-cs"/>
              </a:rPr>
              <a:t>AES daje bezpieczne szyfrowanie deterministyczne dla 16-bajtowych</a:t>
            </a:r>
            <a:r>
              <a:rPr kumimoji="0" lang="pl-PL" sz="2400" b="0" i="0" u="none" strike="noStrike" kern="1200" cap="none" spc="0" normalizeH="0" noProof="0" dirty="0" smtClean="0">
                <a:ln>
                  <a:noFill/>
                </a:ln>
                <a:solidFill>
                  <a:srgbClr val="000000"/>
                </a:solidFill>
                <a:effectLst/>
                <a:uLnTx/>
                <a:uFillTx/>
                <a:latin typeface="Calibri"/>
                <a:ea typeface="+mn-ea"/>
                <a:cs typeface="+mn-cs"/>
              </a:rPr>
              <a:t> wiadomości.</a:t>
            </a:r>
            <a:endParaRPr kumimoji="0" lang="pl-PL" sz="2400" b="0" i="0" u="none" strike="noStrike" kern="1200" cap="none" spc="0" normalizeH="0" baseline="0" noProof="0" dirty="0" smtClean="0">
              <a:ln>
                <a:noFill/>
              </a:ln>
              <a:solidFill>
                <a:srgbClr val="000000"/>
              </a:solidFill>
              <a:effectLst/>
              <a:uLnTx/>
              <a:uFillTx/>
              <a:latin typeface="Calibri"/>
              <a:ea typeface="+mn-ea"/>
              <a:cs typeface="+mn-cs"/>
            </a:endParaRPr>
          </a:p>
          <a:p>
            <a:pPr marL="0" marR="0" lvl="0" indent="0" algn="l" defTabSz="914400" rtl="0" eaLnBrk="1" fontAlgn="auto" latinLnBrk="0" hangingPunct="1">
              <a:lnSpc>
                <a:spcPct val="100000"/>
              </a:lnSpc>
              <a:spcBef>
                <a:spcPts val="0"/>
              </a:spcBef>
              <a:spcAft>
                <a:spcPts val="0"/>
              </a:spcAft>
              <a:buClrTx/>
              <a:buSzTx/>
              <a:buFont typeface="Arial" pitchFamily="34" charset="0"/>
              <a:buNone/>
              <a:tabLst>
                <a:tab pos="457200" algn="l"/>
              </a:tabLst>
              <a:defRPr/>
            </a:pPr>
            <a:endParaRPr kumimoji="0" lang="en-US" sz="2400" b="0" i="0" u="none" strike="noStrike" kern="1200" cap="none" spc="0" normalizeH="0" baseline="0" noProof="0" dirty="0" smtClean="0">
              <a:ln>
                <a:noFill/>
              </a:ln>
              <a:solidFill>
                <a:srgbClr val="000000"/>
              </a:solidFill>
              <a:effectLst/>
              <a:uLnTx/>
              <a:uFillTx/>
              <a:latin typeface="Calibri"/>
              <a:ea typeface="+mn-ea"/>
              <a:cs typeface="+mn-cs"/>
            </a:endParaRP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tab pos="457200" algn="l"/>
              </a:tabLst>
              <a:defRPr/>
            </a:pPr>
            <a:r>
              <a:rPr kumimoji="0" lang="pl-PL" sz="2400" b="0" i="0" u="none" strike="noStrike" kern="1200" cap="none" spc="0" normalizeH="0" baseline="0" noProof="0" dirty="0" smtClean="0">
                <a:ln>
                  <a:noFill/>
                </a:ln>
                <a:solidFill>
                  <a:srgbClr val="000000"/>
                </a:solidFill>
                <a:effectLst/>
                <a:uLnTx/>
                <a:uFillTx/>
                <a:latin typeface="Calibri"/>
                <a:ea typeface="+mn-ea"/>
                <a:cs typeface="+mn-cs"/>
              </a:rPr>
              <a:t>Dłuższe wiadomości</a:t>
            </a:r>
            <a:r>
              <a:rPr kumimoji="0" lang="en-US" sz="2400" b="0" i="0" u="none" strike="noStrike" kern="1200" cap="none" spc="0" normalizeH="0" baseline="0" noProof="0" dirty="0" smtClean="0">
                <a:ln>
                  <a:noFill/>
                </a:ln>
                <a:solidFill>
                  <a:srgbClr val="000000"/>
                </a:solidFill>
                <a:effectLst/>
                <a:uLnTx/>
                <a:uFillTx/>
                <a:latin typeface="Calibri"/>
                <a:ea typeface="+mn-ea"/>
                <a:cs typeface="+mn-cs"/>
              </a:rPr>
              <a:t>??    </a:t>
            </a:r>
            <a:r>
              <a:rPr kumimoji="0" lang="pl-PL" sz="2400" b="0" i="0" u="none" strike="noStrike" kern="1200" cap="none" spc="0" normalizeH="0" baseline="0" noProof="0" dirty="0" smtClean="0">
                <a:ln>
                  <a:noFill/>
                </a:ln>
                <a:solidFill>
                  <a:srgbClr val="000000"/>
                </a:solidFill>
                <a:effectLst/>
                <a:uLnTx/>
                <a:uFillTx/>
                <a:latin typeface="Calibri"/>
                <a:ea typeface="+mn-ea"/>
                <a:cs typeface="+mn-cs"/>
              </a:rPr>
              <a:t/>
            </a:r>
            <a:br>
              <a:rPr kumimoji="0" lang="pl-PL" sz="2400" b="0" i="0" u="none" strike="noStrike" kern="1200" cap="none" spc="0" normalizeH="0" baseline="0" noProof="0" dirty="0" smtClean="0">
                <a:ln>
                  <a:noFill/>
                </a:ln>
                <a:solidFill>
                  <a:srgbClr val="000000"/>
                </a:solidFill>
                <a:effectLst/>
                <a:uLnTx/>
                <a:uFillTx/>
                <a:latin typeface="Calibri"/>
                <a:ea typeface="+mn-ea"/>
                <a:cs typeface="+mn-cs"/>
              </a:rPr>
            </a:br>
            <a:r>
              <a:rPr kumimoji="0" lang="pl-PL" sz="2400" b="0" i="0" u="none" strike="noStrike" kern="1200" cap="none" spc="0" normalizeH="0" baseline="0" noProof="0" dirty="0" smtClean="0">
                <a:ln>
                  <a:noFill/>
                </a:ln>
                <a:solidFill>
                  <a:srgbClr val="000000"/>
                </a:solidFill>
                <a:effectLst/>
                <a:uLnTx/>
                <a:uFillTx/>
                <a:latin typeface="Calibri"/>
                <a:ea typeface="+mn-ea"/>
                <a:cs typeface="+mn-cs"/>
              </a:rPr>
              <a:t>Potrzebujemy</a:t>
            </a:r>
            <a:r>
              <a:rPr kumimoji="0" lang="en-US" sz="2400" b="0" i="0" u="none" strike="noStrike" kern="1200" cap="none" spc="0" normalizeH="0" baseline="0" noProof="0" dirty="0" smtClean="0">
                <a:ln>
                  <a:noFill/>
                </a:ln>
                <a:solidFill>
                  <a:srgbClr val="000000"/>
                </a:solidFill>
                <a:effectLst/>
                <a:uLnTx/>
                <a:uFillTx/>
                <a:latin typeface="Calibri"/>
                <a:ea typeface="+mn-ea"/>
                <a:cs typeface="+mn-cs"/>
              </a:rPr>
              <a:t> PRPs </a:t>
            </a:r>
            <a:r>
              <a:rPr kumimoji="0" lang="pl-PL" sz="2400" b="0" i="0" u="none" strike="noStrike" kern="1200" cap="none" spc="0" normalizeH="0" baseline="0" noProof="0" dirty="0" smtClean="0">
                <a:ln>
                  <a:noFill/>
                </a:ln>
                <a:solidFill>
                  <a:srgbClr val="000000"/>
                </a:solidFill>
                <a:effectLst/>
                <a:uLnTx/>
                <a:uFillTx/>
                <a:latin typeface="Calibri"/>
                <a:ea typeface="+mn-ea"/>
                <a:cs typeface="+mn-cs"/>
              </a:rPr>
              <a:t>bazujące na dłuższych  przestrzeniach wiadomości</a:t>
            </a:r>
            <a:r>
              <a:rPr kumimoji="0" lang="en-US" sz="2400" b="0" i="0" u="none" strike="noStrike" kern="1200" cap="none" spc="0" normalizeH="0" baseline="0" noProof="0" dirty="0" smtClean="0">
                <a:ln>
                  <a:noFill/>
                </a:ln>
                <a:solidFill>
                  <a:srgbClr val="000000"/>
                </a:solidFill>
                <a:effectLst/>
                <a:uLnTx/>
                <a:uFillTx/>
                <a:latin typeface="Calibri"/>
                <a:ea typeface="+mn-ea"/>
                <a:cs typeface="+mn-cs"/>
              </a:rPr>
              <a:t>…</a:t>
            </a:r>
            <a:endParaRPr kumimoji="0" lang="en-US" sz="2400" b="0" i="0" u="none" strike="noStrike" kern="1200" cap="none" spc="0" normalizeH="0" baseline="0" noProof="0" dirty="0">
              <a:ln>
                <a:noFill/>
              </a:ln>
              <a:solidFill>
                <a:srgbClr val="000000"/>
              </a:solidFill>
              <a:effectLst/>
              <a:uLnTx/>
              <a:uFillTx/>
              <a:latin typeface="Calibri"/>
              <a:ea typeface="+mn-ea"/>
              <a:cs typeface="+mn-cs"/>
            </a:endParaRPr>
          </a:p>
        </p:txBody>
      </p:sp>
    </p:spTree>
    <p:extLst>
      <p:ext uri="{BB962C8B-B14F-4D97-AF65-F5344CB8AC3E}">
        <p14:creationId xmlns="" xmlns:p14="http://schemas.microsoft.com/office/powerpoint/2010/main" val="21075931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274638"/>
            <a:ext cx="8229600" cy="562074"/>
          </a:xfrm>
        </p:spPr>
        <p:txBody>
          <a:bodyPr>
            <a:normAutofit fontScale="90000"/>
          </a:bodyPr>
          <a:lstStyle/>
          <a:p>
            <a:r>
              <a:rPr lang="pl-PL" sz="3200" dirty="0" smtClean="0"/>
              <a:t>EME: konstruowanie długiego bloku PRP</a:t>
            </a:r>
            <a:endParaRPr lang="pl-PL" sz="3200" dirty="0"/>
          </a:p>
        </p:txBody>
      </p:sp>
      <p:sp>
        <p:nvSpPr>
          <p:cNvPr id="4" name="Symbol zastępczy numeru slajdu 3"/>
          <p:cNvSpPr>
            <a:spLocks noGrp="1"/>
          </p:cNvSpPr>
          <p:nvPr>
            <p:ph type="sldNum" sz="quarter" idx="12"/>
          </p:nvPr>
        </p:nvSpPr>
        <p:spPr/>
        <p:txBody>
          <a:bodyPr/>
          <a:lstStyle/>
          <a:p>
            <a:fld id="{589B7C76-EFF2-4CD8-A475-4750F11B4BC6}" type="slidenum">
              <a:rPr lang="pl-PL" smtClean="0"/>
              <a:pPr/>
              <a:t>18</a:t>
            </a:fld>
            <a:endParaRPr lang="pl-PL"/>
          </a:p>
        </p:txBody>
      </p:sp>
      <p:sp>
        <p:nvSpPr>
          <p:cNvPr id="5" name="Content Placeholder 2"/>
          <p:cNvSpPr txBox="1">
            <a:spLocks/>
          </p:cNvSpPr>
          <p:nvPr/>
        </p:nvSpPr>
        <p:spPr>
          <a:xfrm>
            <a:off x="201488" y="1556792"/>
            <a:ext cx="8229600" cy="167640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Niech</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(E, D) </a:t>
            </a: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będzie bezpieczną</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PRP.      E: K × </a:t>
            </a:r>
            <a:r>
              <a:rPr kumimoji="0" lang="en-US" sz="2400" b="0" i="0" u="none" strike="noStrike" kern="1200" cap="none" spc="0" normalizeH="0" baseline="0" noProof="0" dirty="0" smtClean="0">
                <a:ln>
                  <a:noFill/>
                </a:ln>
                <a:solidFill>
                  <a:srgbClr val="0000FF"/>
                </a:solidFill>
                <a:effectLst/>
                <a:uLnTx/>
                <a:uFillTx/>
                <a:latin typeface="Calibri"/>
                <a:ea typeface="+mn-ea"/>
                <a:cs typeface="+mn-cs"/>
              </a:rPr>
              <a:t>{0,1}</a:t>
            </a:r>
            <a:r>
              <a:rPr kumimoji="0" lang="en-US" sz="2400" b="0" i="0" u="none" strike="noStrike" kern="1200" cap="none" spc="0" normalizeH="0" baseline="30000" noProof="0" dirty="0" smtClean="0">
                <a:ln>
                  <a:noFill/>
                </a:ln>
                <a:solidFill>
                  <a:srgbClr val="0000FF"/>
                </a:solidFill>
                <a:effectLst/>
                <a:uLnTx/>
                <a:uFillTx/>
                <a:latin typeface="Calibri"/>
                <a:ea typeface="+mn-ea"/>
                <a:cs typeface="+mn-cs"/>
              </a:rPr>
              <a:t>n</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 </a:t>
            </a:r>
            <a:r>
              <a:rPr kumimoji="0" lang="en-US" sz="2400" b="0" i="0" u="none" strike="noStrike" kern="1200" cap="none" spc="0" normalizeH="0" baseline="0" noProof="0" dirty="0" smtClean="0">
                <a:ln>
                  <a:noFill/>
                </a:ln>
                <a:solidFill>
                  <a:srgbClr val="0000FF"/>
                </a:solidFill>
                <a:effectLst/>
                <a:uLnTx/>
                <a:uFillTx/>
                <a:latin typeface="Calibri"/>
                <a:ea typeface="+mn-ea"/>
                <a:cs typeface="+mn-cs"/>
              </a:rPr>
              <a:t>{0,1}</a:t>
            </a:r>
            <a:r>
              <a:rPr kumimoji="0" lang="en-US" sz="2400" b="0" i="0" u="none" strike="noStrike" kern="1200" cap="none" spc="0" normalizeH="0" baseline="30000" noProof="0" dirty="0" smtClean="0">
                <a:ln>
                  <a:noFill/>
                </a:ln>
                <a:solidFill>
                  <a:srgbClr val="0000FF"/>
                </a:solidFill>
                <a:effectLst/>
                <a:uLnTx/>
                <a:uFillTx/>
                <a:latin typeface="Calibri"/>
                <a:ea typeface="+mn-ea"/>
                <a:cs typeface="+mn-cs"/>
              </a:rPr>
              <a:t>n</a:t>
            </a:r>
          </a:p>
          <a:p>
            <a:pPr marL="0" marR="0" lvl="0" indent="0" algn="l" defTabSz="914400" rtl="0" eaLnBrk="1" fontAlgn="auto" latinLnBrk="0" hangingPunct="1">
              <a:lnSpc>
                <a:spcPct val="100000"/>
              </a:lnSpc>
              <a:spcBef>
                <a:spcPts val="1224"/>
              </a:spcBef>
              <a:spcAft>
                <a:spcPts val="0"/>
              </a:spcAft>
              <a:buClrTx/>
              <a:buSzTx/>
              <a:buFont typeface="Arial" pitchFamily="34" charset="0"/>
              <a:buNone/>
              <a:tabLst/>
              <a:defRPr/>
            </a:pPr>
            <a:r>
              <a:rPr kumimoji="0" lang="en-US" sz="2400" b="1" i="0" u="none" strike="noStrike" kern="1200" cap="none" spc="0" normalizeH="0" baseline="0" noProof="0" dirty="0" smtClean="0">
                <a:ln>
                  <a:noFill/>
                </a:ln>
                <a:solidFill>
                  <a:srgbClr val="000000"/>
                </a:solidFill>
                <a:effectLst/>
                <a:uLnTx/>
                <a:uFillTx/>
                <a:latin typeface="Calibri"/>
                <a:ea typeface="+mn-ea"/>
                <a:cs typeface="+mn-cs"/>
              </a:rPr>
              <a:t>EME</a:t>
            </a:r>
            <a:r>
              <a:rPr kumimoji="0" lang="en-US" sz="2400" b="0" i="0" u="none" strike="noStrike" kern="1200" cap="none" spc="0" normalizeH="0" baseline="0" noProof="0" dirty="0" smtClean="0">
                <a:ln>
                  <a:noFill/>
                </a:ln>
                <a:solidFill>
                  <a:srgbClr val="000000"/>
                </a:solidFill>
                <a:effectLst/>
                <a:uLnTx/>
                <a:uFillTx/>
                <a:latin typeface="Calibri"/>
                <a:ea typeface="+mn-ea"/>
                <a:cs typeface="+mn-cs"/>
              </a:rPr>
              <a:t>:   </a:t>
            </a:r>
            <a:r>
              <a:rPr kumimoji="0" lang="pl-PL" sz="2400" b="0" i="0" u="none" strike="noStrike" kern="1200" cap="none" spc="0" normalizeH="0" baseline="0" noProof="0" dirty="0" smtClean="0">
                <a:ln>
                  <a:noFill/>
                </a:ln>
                <a:solidFill>
                  <a:srgbClr val="000000"/>
                </a:solidFill>
                <a:effectLst/>
                <a:uLnTx/>
                <a:uFillTx/>
                <a:latin typeface="Calibri"/>
                <a:ea typeface="+mn-ea"/>
                <a:cs typeface="+mn-cs"/>
              </a:rPr>
              <a:t>jest </a:t>
            </a:r>
            <a:r>
              <a:rPr kumimoji="0" lang="en-US" sz="2400" b="0" i="0" u="none" strike="noStrike" kern="1200" cap="none" spc="0" normalizeH="0" baseline="0" noProof="0" dirty="0" smtClean="0">
                <a:ln>
                  <a:noFill/>
                </a:ln>
                <a:solidFill>
                  <a:srgbClr val="000000"/>
                </a:solidFill>
                <a:effectLst/>
                <a:uLnTx/>
                <a:uFillTx/>
                <a:latin typeface="Calibri"/>
                <a:ea typeface="+mn-ea"/>
                <a:cs typeface="+mn-cs"/>
              </a:rPr>
              <a:t>PRP </a:t>
            </a:r>
            <a:r>
              <a:rPr kumimoji="0" lang="pl-PL" sz="2400" b="0" i="0" u="none" strike="noStrike" kern="1200" cap="none" spc="0" normalizeH="0" baseline="0" noProof="0" dirty="0" smtClean="0">
                <a:ln>
                  <a:noFill/>
                </a:ln>
                <a:solidFill>
                  <a:srgbClr val="000000"/>
                </a:solidFill>
                <a:effectLst/>
                <a:uLnTx/>
                <a:uFillTx/>
                <a:latin typeface="Calibri"/>
                <a:ea typeface="+mn-ea"/>
                <a:cs typeface="+mn-cs"/>
              </a:rPr>
              <a:t>na</a:t>
            </a:r>
            <a:r>
              <a:rPr kumimoji="0" lang="en-US" sz="2400" b="0" i="0" u="none" strike="noStrike" kern="1200" cap="none" spc="0" normalizeH="0" baseline="0" noProof="0" dirty="0" smtClean="0">
                <a:ln>
                  <a:noFill/>
                </a:ln>
                <a:solidFill>
                  <a:srgbClr val="000000"/>
                </a:solidFill>
                <a:effectLst/>
                <a:uLnTx/>
                <a:uFillTx/>
                <a:latin typeface="Calibri"/>
                <a:ea typeface="+mn-ea"/>
                <a:cs typeface="+mn-cs"/>
              </a:rPr>
              <a:t>   </a:t>
            </a:r>
            <a:r>
              <a:rPr kumimoji="0" lang="en-US" sz="2400" b="0" i="0" u="none" strike="noStrike" kern="1200" cap="none" spc="0" normalizeH="0" baseline="0" noProof="0" dirty="0" smtClean="0">
                <a:ln>
                  <a:noFill/>
                </a:ln>
                <a:solidFill>
                  <a:srgbClr val="0000FF"/>
                </a:solidFill>
                <a:effectLst/>
                <a:uLnTx/>
                <a:uFillTx/>
                <a:latin typeface="Calibri"/>
                <a:ea typeface="+mn-ea"/>
                <a:cs typeface="+mn-cs"/>
              </a:rPr>
              <a:t>{0,1}</a:t>
            </a:r>
            <a:r>
              <a:rPr kumimoji="0" lang="en-US" sz="2400" b="0" i="0" u="none" strike="noStrike" kern="1200" cap="none" spc="0" normalizeH="0" baseline="30000" noProof="0" dirty="0" smtClean="0">
                <a:ln>
                  <a:noFill/>
                </a:ln>
                <a:solidFill>
                  <a:srgbClr val="0000FF"/>
                </a:solidFill>
                <a:effectLst/>
                <a:uLnTx/>
                <a:uFillTx/>
                <a:latin typeface="Calibri"/>
                <a:ea typeface="+mn-ea"/>
                <a:cs typeface="+mn-cs"/>
              </a:rPr>
              <a:t>N</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a:t>
            </a: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dla</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N ⨠ n</a:t>
            </a: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n-US" sz="2400" b="0" i="0" u="none" strike="noStrike" kern="1200" cap="none" spc="0" normalizeH="0" baseline="0" noProof="0" dirty="0">
              <a:ln>
                <a:noFill/>
              </a:ln>
              <a:solidFill>
                <a:srgbClr val="000000"/>
              </a:solidFill>
              <a:effectLst/>
              <a:uLnTx/>
              <a:uFillTx/>
              <a:latin typeface="Calibri"/>
              <a:ea typeface="+mn-ea"/>
              <a:cs typeface="+mn-cs"/>
            </a:endParaRPr>
          </a:p>
        </p:txBody>
      </p:sp>
      <p:sp>
        <p:nvSpPr>
          <p:cNvPr id="6" name="TextBox 11"/>
          <p:cNvSpPr txBox="1"/>
          <p:nvPr/>
        </p:nvSpPr>
        <p:spPr>
          <a:xfrm>
            <a:off x="503168" y="5061992"/>
            <a:ext cx="3466013" cy="1200329"/>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pl-PL" sz="2400" b="0" i="0" u="none" strike="noStrike" kern="0" cap="none" spc="0" normalizeH="0" baseline="0" noProof="0" dirty="0" smtClean="0">
                <a:ln>
                  <a:noFill/>
                </a:ln>
                <a:solidFill>
                  <a:srgbClr val="000000"/>
                </a:solidFill>
                <a:effectLst/>
                <a:uLnTx/>
                <a:uFillTx/>
              </a:rPr>
              <a:t>Wydajność</a:t>
            </a:r>
            <a:r>
              <a:rPr kumimoji="0" lang="en-US" sz="2400" b="0" i="0" u="none" strike="noStrike" kern="0" cap="none" spc="0" normalizeH="0" baseline="0" noProof="0" dirty="0" smtClean="0">
                <a:ln>
                  <a:noFill/>
                </a:ln>
                <a:solidFill>
                  <a:srgbClr val="000000"/>
                </a:solidFill>
                <a:effectLst/>
                <a:uLnTx/>
                <a:uFillTx/>
              </a:rPr>
              <a:t>:</a:t>
            </a:r>
          </a:p>
          <a:p>
            <a:pPr marL="342900" marR="0" lvl="0" indent="-342900" defTabSz="914400" eaLnBrk="1" fontAlgn="auto" latinLnBrk="0" hangingPunct="1">
              <a:lnSpc>
                <a:spcPct val="100000"/>
              </a:lnSpc>
              <a:spcBef>
                <a:spcPts val="0"/>
              </a:spcBef>
              <a:spcAft>
                <a:spcPts val="0"/>
              </a:spcAft>
              <a:buClrTx/>
              <a:buSzTx/>
              <a:buFont typeface="Arial"/>
              <a:buChar char="•"/>
              <a:tabLst/>
              <a:defRPr/>
            </a:pPr>
            <a:r>
              <a:rPr kumimoji="0" lang="pl-PL" sz="2400" b="0" i="0" u="none" strike="noStrike" kern="0" cap="none" spc="0" normalizeH="0" baseline="0" noProof="0" dirty="0" smtClean="0">
                <a:ln>
                  <a:noFill/>
                </a:ln>
                <a:solidFill>
                  <a:srgbClr val="000000"/>
                </a:solidFill>
                <a:effectLst/>
                <a:uLnTx/>
                <a:uFillTx/>
              </a:rPr>
              <a:t>Może być</a:t>
            </a:r>
            <a:r>
              <a:rPr kumimoji="0" lang="en-US" sz="2400" b="0" i="0" u="none" strike="noStrike" kern="0" cap="none" spc="0" normalizeH="0" baseline="0" noProof="0" dirty="0" smtClean="0">
                <a:ln>
                  <a:noFill/>
                </a:ln>
                <a:solidFill>
                  <a:srgbClr val="000000"/>
                </a:solidFill>
                <a:effectLst/>
                <a:uLnTx/>
                <a:uFillTx/>
              </a:rPr>
              <a:t> 2x </a:t>
            </a:r>
            <a:r>
              <a:rPr kumimoji="0" lang="pl-PL" sz="2400" b="0" i="0" u="none" strike="noStrike" kern="0" cap="none" spc="0" normalizeH="0" baseline="0" noProof="0" dirty="0" smtClean="0">
                <a:ln>
                  <a:noFill/>
                </a:ln>
                <a:solidFill>
                  <a:srgbClr val="000000"/>
                </a:solidFill>
                <a:effectLst/>
                <a:uLnTx/>
                <a:uFillTx/>
              </a:rPr>
              <a:t>wolniejsze</a:t>
            </a:r>
            <a:br>
              <a:rPr kumimoji="0" lang="pl-PL" sz="2400" b="0" i="0" u="none" strike="noStrike" kern="0" cap="none" spc="0" normalizeH="0" baseline="0" noProof="0" dirty="0" smtClean="0">
                <a:ln>
                  <a:noFill/>
                </a:ln>
                <a:solidFill>
                  <a:srgbClr val="000000"/>
                </a:solidFill>
                <a:effectLst/>
                <a:uLnTx/>
                <a:uFillTx/>
              </a:rPr>
            </a:br>
            <a:r>
              <a:rPr kumimoji="0" lang="pl-PL" sz="2400" b="0" i="0" u="none" strike="noStrike" kern="0" cap="none" spc="0" normalizeH="0" baseline="0" noProof="0" dirty="0" smtClean="0">
                <a:ln>
                  <a:noFill/>
                </a:ln>
                <a:solidFill>
                  <a:srgbClr val="000000"/>
                </a:solidFill>
                <a:effectLst/>
                <a:uLnTx/>
                <a:uFillTx/>
              </a:rPr>
              <a:t>niż</a:t>
            </a:r>
            <a:r>
              <a:rPr kumimoji="0" lang="pl-PL" sz="2400" b="0" i="0" u="none" strike="noStrike" kern="0" cap="none" spc="0" normalizeH="0" noProof="0" dirty="0" smtClean="0">
                <a:ln>
                  <a:noFill/>
                </a:ln>
                <a:solidFill>
                  <a:srgbClr val="000000"/>
                </a:solidFill>
                <a:effectLst/>
                <a:uLnTx/>
                <a:uFillTx/>
              </a:rPr>
              <a:t> </a:t>
            </a:r>
            <a:r>
              <a:rPr kumimoji="0" lang="en-US" sz="2400" b="0" i="0" u="none" strike="noStrike" kern="0" cap="none" spc="0" normalizeH="0" baseline="0" noProof="0" dirty="0" smtClean="0">
                <a:ln>
                  <a:noFill/>
                </a:ln>
                <a:solidFill>
                  <a:srgbClr val="000000"/>
                </a:solidFill>
                <a:effectLst/>
                <a:uLnTx/>
                <a:uFillTx/>
              </a:rPr>
              <a:t>SIV</a:t>
            </a:r>
          </a:p>
        </p:txBody>
      </p:sp>
      <p:grpSp>
        <p:nvGrpSpPr>
          <p:cNvPr id="7" name="Group 31"/>
          <p:cNvGrpSpPr/>
          <p:nvPr/>
        </p:nvGrpSpPr>
        <p:grpSpPr>
          <a:xfrm>
            <a:off x="4762321" y="2623592"/>
            <a:ext cx="4202167" cy="3200400"/>
            <a:chOff x="4637033" y="1352550"/>
            <a:chExt cx="4202167" cy="3200400"/>
          </a:xfrm>
        </p:grpSpPr>
        <p:grpSp>
          <p:nvGrpSpPr>
            <p:cNvPr id="8" name="Group 6"/>
            <p:cNvGrpSpPr/>
            <p:nvPr/>
          </p:nvGrpSpPr>
          <p:grpSpPr>
            <a:xfrm>
              <a:off x="5029200" y="1352550"/>
              <a:ext cx="3810000" cy="381000"/>
              <a:chOff x="3352800" y="2495550"/>
              <a:chExt cx="2743200" cy="381000"/>
            </a:xfrm>
          </p:grpSpPr>
          <p:sp>
            <p:nvSpPr>
              <p:cNvPr id="29" name="Rectangle 3"/>
              <p:cNvSpPr/>
              <p:nvPr/>
            </p:nvSpPr>
            <p:spPr>
              <a:xfrm>
                <a:off x="3352800" y="2495550"/>
                <a:ext cx="914400" cy="381000"/>
              </a:xfrm>
              <a:prstGeom prst="rect">
                <a:avLst/>
              </a:prstGeom>
              <a:solidFill>
                <a:srgbClr val="F79646">
                  <a:lumMod val="60000"/>
                  <a:lumOff val="40000"/>
                </a:srgbClr>
              </a:solidFill>
              <a:ln w="9525" cap="flat" cmpd="sng" algn="ctr">
                <a:solidFill>
                  <a:srgbClr val="4F81BD">
                    <a:shade val="95000"/>
                    <a:satMod val="105000"/>
                  </a:srgbClr>
                </a:solidFill>
                <a:prstDash val="solid"/>
              </a:ln>
              <a:effectLst>
                <a:outerShdw blurRad="40000" dist="23000" dir="5400000" rotWithShape="0">
                  <a:srgbClr val="000000">
                    <a:alpha val="35000"/>
                  </a:srgb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smtClean="0">
                    <a:ln>
                      <a:noFill/>
                    </a:ln>
                    <a:solidFill>
                      <a:srgbClr val="000090"/>
                    </a:solidFill>
                    <a:effectLst/>
                    <a:uLnTx/>
                    <a:uFillTx/>
                    <a:latin typeface="Calibri"/>
                    <a:ea typeface="+mn-ea"/>
                    <a:cs typeface="+mn-cs"/>
                  </a:rPr>
                  <a:t>x[0]</a:t>
                </a:r>
              </a:p>
            </p:txBody>
          </p:sp>
          <p:sp>
            <p:nvSpPr>
              <p:cNvPr id="30" name="Rectangle 4"/>
              <p:cNvSpPr/>
              <p:nvPr/>
            </p:nvSpPr>
            <p:spPr>
              <a:xfrm>
                <a:off x="4267200" y="2495550"/>
                <a:ext cx="914400" cy="381000"/>
              </a:xfrm>
              <a:prstGeom prst="rect">
                <a:avLst/>
              </a:prstGeom>
              <a:solidFill>
                <a:srgbClr val="F79646">
                  <a:lumMod val="60000"/>
                  <a:lumOff val="40000"/>
                </a:srgbClr>
              </a:solidFill>
              <a:ln w="9525" cap="flat" cmpd="sng" algn="ctr">
                <a:solidFill>
                  <a:srgbClr val="4F81BD">
                    <a:shade val="95000"/>
                    <a:satMod val="105000"/>
                  </a:srgbClr>
                </a:solidFill>
                <a:prstDash val="solid"/>
              </a:ln>
              <a:effectLst>
                <a:outerShdw blurRad="40000" dist="23000" dir="5400000" rotWithShape="0">
                  <a:srgbClr val="000000">
                    <a:alpha val="35000"/>
                  </a:srgb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smtClean="0">
                    <a:ln>
                      <a:noFill/>
                    </a:ln>
                    <a:solidFill>
                      <a:srgbClr val="000090"/>
                    </a:solidFill>
                    <a:effectLst/>
                    <a:uLnTx/>
                    <a:uFillTx/>
                    <a:latin typeface="Calibri"/>
                    <a:ea typeface="+mn-ea"/>
                    <a:cs typeface="+mn-cs"/>
                  </a:rPr>
                  <a:t>x[1]</a:t>
                </a:r>
              </a:p>
            </p:txBody>
          </p:sp>
          <p:sp>
            <p:nvSpPr>
              <p:cNvPr id="31" name="Rectangle 5"/>
              <p:cNvSpPr/>
              <p:nvPr/>
            </p:nvSpPr>
            <p:spPr>
              <a:xfrm>
                <a:off x="5181600" y="2495550"/>
                <a:ext cx="914400" cy="381000"/>
              </a:xfrm>
              <a:prstGeom prst="rect">
                <a:avLst/>
              </a:prstGeom>
              <a:solidFill>
                <a:srgbClr val="F79646">
                  <a:lumMod val="60000"/>
                  <a:lumOff val="40000"/>
                </a:srgbClr>
              </a:solidFill>
              <a:ln w="9525" cap="flat" cmpd="sng" algn="ctr">
                <a:solidFill>
                  <a:srgbClr val="4F81BD">
                    <a:shade val="95000"/>
                    <a:satMod val="105000"/>
                  </a:srgbClr>
                </a:solidFill>
                <a:prstDash val="solid"/>
              </a:ln>
              <a:effectLst>
                <a:outerShdw blurRad="40000" dist="23000" dir="5400000" rotWithShape="0">
                  <a:srgbClr val="000000">
                    <a:alpha val="35000"/>
                  </a:srgb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smtClean="0">
                    <a:ln>
                      <a:noFill/>
                    </a:ln>
                    <a:solidFill>
                      <a:srgbClr val="000090"/>
                    </a:solidFill>
                    <a:effectLst/>
                    <a:uLnTx/>
                    <a:uFillTx/>
                    <a:latin typeface="Calibri"/>
                    <a:ea typeface="+mn-ea"/>
                    <a:cs typeface="+mn-cs"/>
                  </a:rPr>
                  <a:t>x[2]</a:t>
                </a:r>
              </a:p>
            </p:txBody>
          </p:sp>
        </p:grpSp>
        <p:grpSp>
          <p:nvGrpSpPr>
            <p:cNvPr id="9" name="Group 7"/>
            <p:cNvGrpSpPr/>
            <p:nvPr/>
          </p:nvGrpSpPr>
          <p:grpSpPr>
            <a:xfrm>
              <a:off x="5029200" y="4171950"/>
              <a:ext cx="3810000" cy="381000"/>
              <a:chOff x="3352800" y="2495550"/>
              <a:chExt cx="2743200" cy="381000"/>
            </a:xfrm>
          </p:grpSpPr>
          <p:sp>
            <p:nvSpPr>
              <p:cNvPr id="26" name="Rectangle 8"/>
              <p:cNvSpPr/>
              <p:nvPr/>
            </p:nvSpPr>
            <p:spPr>
              <a:xfrm>
                <a:off x="3352800" y="2495550"/>
                <a:ext cx="914400" cy="381000"/>
              </a:xfrm>
              <a:prstGeom prst="rect">
                <a:avLst/>
              </a:prstGeom>
              <a:solidFill>
                <a:srgbClr val="F79646">
                  <a:lumMod val="60000"/>
                  <a:lumOff val="40000"/>
                </a:srgbClr>
              </a:solidFill>
              <a:ln w="9525" cap="flat" cmpd="sng" algn="ctr">
                <a:solidFill>
                  <a:srgbClr val="4F81BD">
                    <a:shade val="95000"/>
                    <a:satMod val="105000"/>
                  </a:srgbClr>
                </a:solidFill>
                <a:prstDash val="solid"/>
              </a:ln>
              <a:effectLst>
                <a:outerShdw blurRad="40000" dist="23000" dir="5400000" rotWithShape="0">
                  <a:srgbClr val="000000">
                    <a:alpha val="35000"/>
                  </a:srgb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smtClean="0">
                    <a:ln>
                      <a:noFill/>
                    </a:ln>
                    <a:solidFill>
                      <a:srgbClr val="000090"/>
                    </a:solidFill>
                    <a:effectLst/>
                    <a:uLnTx/>
                    <a:uFillTx/>
                    <a:latin typeface="Calibri"/>
                    <a:ea typeface="+mn-ea"/>
                    <a:cs typeface="+mn-cs"/>
                  </a:rPr>
                  <a:t>y[0]</a:t>
                </a:r>
              </a:p>
            </p:txBody>
          </p:sp>
          <p:sp>
            <p:nvSpPr>
              <p:cNvPr id="27" name="Rectangle 9"/>
              <p:cNvSpPr/>
              <p:nvPr/>
            </p:nvSpPr>
            <p:spPr>
              <a:xfrm>
                <a:off x="4267200" y="2495550"/>
                <a:ext cx="914400" cy="381000"/>
              </a:xfrm>
              <a:prstGeom prst="rect">
                <a:avLst/>
              </a:prstGeom>
              <a:solidFill>
                <a:srgbClr val="F79646">
                  <a:lumMod val="60000"/>
                  <a:lumOff val="40000"/>
                </a:srgbClr>
              </a:solidFill>
              <a:ln w="9525" cap="flat" cmpd="sng" algn="ctr">
                <a:solidFill>
                  <a:srgbClr val="4F81BD">
                    <a:shade val="95000"/>
                    <a:satMod val="105000"/>
                  </a:srgbClr>
                </a:solidFill>
                <a:prstDash val="solid"/>
              </a:ln>
              <a:effectLst>
                <a:outerShdw blurRad="40000" dist="23000" dir="5400000" rotWithShape="0">
                  <a:srgbClr val="000000">
                    <a:alpha val="35000"/>
                  </a:srgb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smtClean="0">
                    <a:ln>
                      <a:noFill/>
                    </a:ln>
                    <a:solidFill>
                      <a:srgbClr val="000090"/>
                    </a:solidFill>
                    <a:effectLst/>
                    <a:uLnTx/>
                    <a:uFillTx/>
                    <a:latin typeface="Calibri"/>
                    <a:ea typeface="+mn-ea"/>
                    <a:cs typeface="+mn-cs"/>
                  </a:rPr>
                  <a:t>y[1]</a:t>
                </a:r>
              </a:p>
            </p:txBody>
          </p:sp>
          <p:sp>
            <p:nvSpPr>
              <p:cNvPr id="28" name="Rectangle 10"/>
              <p:cNvSpPr/>
              <p:nvPr/>
            </p:nvSpPr>
            <p:spPr>
              <a:xfrm>
                <a:off x="5181600" y="2495550"/>
                <a:ext cx="914400" cy="381000"/>
              </a:xfrm>
              <a:prstGeom prst="rect">
                <a:avLst/>
              </a:prstGeom>
              <a:solidFill>
                <a:srgbClr val="F79646">
                  <a:lumMod val="60000"/>
                  <a:lumOff val="40000"/>
                </a:srgbClr>
              </a:solidFill>
              <a:ln w="9525" cap="flat" cmpd="sng" algn="ctr">
                <a:solidFill>
                  <a:srgbClr val="4F81BD">
                    <a:shade val="95000"/>
                    <a:satMod val="105000"/>
                  </a:srgbClr>
                </a:solidFill>
                <a:prstDash val="solid"/>
              </a:ln>
              <a:effectLst>
                <a:outerShdw blurRad="40000" dist="23000" dir="5400000" rotWithShape="0">
                  <a:srgbClr val="000000">
                    <a:alpha val="35000"/>
                  </a:srgb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smtClean="0">
                    <a:ln>
                      <a:noFill/>
                    </a:ln>
                    <a:solidFill>
                      <a:srgbClr val="000090"/>
                    </a:solidFill>
                    <a:effectLst/>
                    <a:uLnTx/>
                    <a:uFillTx/>
                    <a:latin typeface="Calibri"/>
                    <a:ea typeface="+mn-ea"/>
                    <a:cs typeface="+mn-cs"/>
                  </a:rPr>
                  <a:t>y[2]</a:t>
                </a:r>
              </a:p>
            </p:txBody>
          </p:sp>
        </p:grpSp>
        <p:sp>
          <p:nvSpPr>
            <p:cNvPr id="10" name="TextBox 12"/>
            <p:cNvSpPr txBox="1"/>
            <p:nvPr/>
          </p:nvSpPr>
          <p:spPr>
            <a:xfrm>
              <a:off x="5486400" y="2190750"/>
              <a:ext cx="334947" cy="461665"/>
            </a:xfrm>
            <a:prstGeom prst="rect">
              <a:avLst/>
            </a:prstGeom>
            <a:solidFill>
              <a:srgbClr val="8064A2">
                <a:lumMod val="60000"/>
                <a:lumOff val="40000"/>
              </a:srgbClr>
            </a:solidFill>
            <a:ln>
              <a:solidFill>
                <a:srgbClr val="000000"/>
              </a:solidFill>
            </a:ln>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2400" b="0" i="0" u="none" strike="noStrike" kern="0" cap="none" spc="0" normalizeH="0" baseline="0" noProof="0" dirty="0" smtClean="0">
                  <a:ln>
                    <a:noFill/>
                  </a:ln>
                  <a:solidFill>
                    <a:prstClr val="black"/>
                  </a:solidFill>
                  <a:effectLst/>
                  <a:uLnTx/>
                  <a:uFillTx/>
                </a:rPr>
                <a:t>E</a:t>
              </a:r>
            </a:p>
          </p:txBody>
        </p:sp>
        <p:sp>
          <p:nvSpPr>
            <p:cNvPr id="11" name="TextBox 13"/>
            <p:cNvSpPr txBox="1"/>
            <p:nvPr/>
          </p:nvSpPr>
          <p:spPr>
            <a:xfrm>
              <a:off x="5486400" y="3333750"/>
              <a:ext cx="334947" cy="461665"/>
            </a:xfrm>
            <a:prstGeom prst="rect">
              <a:avLst/>
            </a:prstGeom>
            <a:solidFill>
              <a:srgbClr val="8064A2">
                <a:lumMod val="60000"/>
                <a:lumOff val="40000"/>
              </a:srgbClr>
            </a:solidFill>
            <a:ln>
              <a:solidFill>
                <a:srgbClr val="000000"/>
              </a:solidFill>
            </a:ln>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2400" b="0" i="0" u="none" strike="noStrike" kern="0" cap="none" spc="0" normalizeH="0" baseline="0" noProof="0" dirty="0" smtClean="0">
                  <a:ln>
                    <a:noFill/>
                  </a:ln>
                  <a:solidFill>
                    <a:prstClr val="black"/>
                  </a:solidFill>
                  <a:effectLst/>
                  <a:uLnTx/>
                  <a:uFillTx/>
                </a:rPr>
                <a:t>E</a:t>
              </a:r>
            </a:p>
          </p:txBody>
        </p:sp>
        <p:sp>
          <p:nvSpPr>
            <p:cNvPr id="12" name="TextBox 14"/>
            <p:cNvSpPr txBox="1"/>
            <p:nvPr/>
          </p:nvSpPr>
          <p:spPr>
            <a:xfrm>
              <a:off x="6781800" y="2190750"/>
              <a:ext cx="334947" cy="461665"/>
            </a:xfrm>
            <a:prstGeom prst="rect">
              <a:avLst/>
            </a:prstGeom>
            <a:solidFill>
              <a:srgbClr val="8064A2">
                <a:lumMod val="60000"/>
                <a:lumOff val="40000"/>
              </a:srgbClr>
            </a:solidFill>
            <a:ln>
              <a:solidFill>
                <a:srgbClr val="000000"/>
              </a:solidFill>
            </a:ln>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2400" b="0" i="0" u="none" strike="noStrike" kern="0" cap="none" spc="0" normalizeH="0" baseline="0" noProof="0" dirty="0" smtClean="0">
                  <a:ln>
                    <a:noFill/>
                  </a:ln>
                  <a:solidFill>
                    <a:prstClr val="black"/>
                  </a:solidFill>
                  <a:effectLst/>
                  <a:uLnTx/>
                  <a:uFillTx/>
                </a:rPr>
                <a:t>E</a:t>
              </a:r>
            </a:p>
          </p:txBody>
        </p:sp>
        <p:sp>
          <p:nvSpPr>
            <p:cNvPr id="13" name="TextBox 15"/>
            <p:cNvSpPr txBox="1"/>
            <p:nvPr/>
          </p:nvSpPr>
          <p:spPr>
            <a:xfrm>
              <a:off x="8077200" y="2190750"/>
              <a:ext cx="334947" cy="461665"/>
            </a:xfrm>
            <a:prstGeom prst="rect">
              <a:avLst/>
            </a:prstGeom>
            <a:solidFill>
              <a:srgbClr val="8064A2">
                <a:lumMod val="60000"/>
                <a:lumOff val="40000"/>
              </a:srgbClr>
            </a:solidFill>
            <a:ln>
              <a:solidFill>
                <a:srgbClr val="000000"/>
              </a:solidFill>
            </a:ln>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2400" b="0" i="0" u="none" strike="noStrike" kern="0" cap="none" spc="0" normalizeH="0" baseline="0" noProof="0" dirty="0" smtClean="0">
                  <a:ln>
                    <a:noFill/>
                  </a:ln>
                  <a:solidFill>
                    <a:prstClr val="black"/>
                  </a:solidFill>
                  <a:effectLst/>
                  <a:uLnTx/>
                  <a:uFillTx/>
                </a:rPr>
                <a:t>E</a:t>
              </a:r>
            </a:p>
          </p:txBody>
        </p:sp>
        <p:sp>
          <p:nvSpPr>
            <p:cNvPr id="14" name="TextBox 16"/>
            <p:cNvSpPr txBox="1"/>
            <p:nvPr/>
          </p:nvSpPr>
          <p:spPr>
            <a:xfrm>
              <a:off x="6781800" y="3333750"/>
              <a:ext cx="334947" cy="461665"/>
            </a:xfrm>
            <a:prstGeom prst="rect">
              <a:avLst/>
            </a:prstGeom>
            <a:solidFill>
              <a:srgbClr val="8064A2">
                <a:lumMod val="60000"/>
                <a:lumOff val="40000"/>
              </a:srgbClr>
            </a:solidFill>
            <a:ln>
              <a:solidFill>
                <a:srgbClr val="000000"/>
              </a:solidFill>
            </a:ln>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2400" b="0" i="0" u="none" strike="noStrike" kern="0" cap="none" spc="0" normalizeH="0" baseline="0" noProof="0" dirty="0" smtClean="0">
                  <a:ln>
                    <a:noFill/>
                  </a:ln>
                  <a:solidFill>
                    <a:prstClr val="black"/>
                  </a:solidFill>
                  <a:effectLst/>
                  <a:uLnTx/>
                  <a:uFillTx/>
                </a:rPr>
                <a:t>E</a:t>
              </a:r>
            </a:p>
          </p:txBody>
        </p:sp>
        <p:sp>
          <p:nvSpPr>
            <p:cNvPr id="15" name="TextBox 17"/>
            <p:cNvSpPr txBox="1"/>
            <p:nvPr/>
          </p:nvSpPr>
          <p:spPr>
            <a:xfrm>
              <a:off x="8077200" y="3333750"/>
              <a:ext cx="334947" cy="461665"/>
            </a:xfrm>
            <a:prstGeom prst="rect">
              <a:avLst/>
            </a:prstGeom>
            <a:solidFill>
              <a:srgbClr val="8064A2">
                <a:lumMod val="60000"/>
                <a:lumOff val="40000"/>
              </a:srgbClr>
            </a:solidFill>
            <a:ln>
              <a:solidFill>
                <a:srgbClr val="000000"/>
              </a:solidFill>
            </a:ln>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2400" b="0" i="0" u="none" strike="noStrike" kern="0" cap="none" spc="0" normalizeH="0" baseline="0" noProof="0" dirty="0" smtClean="0">
                  <a:ln>
                    <a:noFill/>
                  </a:ln>
                  <a:solidFill>
                    <a:prstClr val="black"/>
                  </a:solidFill>
                  <a:effectLst/>
                  <a:uLnTx/>
                  <a:uFillTx/>
                </a:rPr>
                <a:t>E</a:t>
              </a:r>
            </a:p>
          </p:txBody>
        </p:sp>
        <p:sp>
          <p:nvSpPr>
            <p:cNvPr id="16" name="TextBox 18"/>
            <p:cNvSpPr txBox="1"/>
            <p:nvPr/>
          </p:nvSpPr>
          <p:spPr>
            <a:xfrm>
              <a:off x="4648200" y="2724150"/>
              <a:ext cx="334947" cy="461665"/>
            </a:xfrm>
            <a:prstGeom prst="rect">
              <a:avLst/>
            </a:prstGeom>
            <a:solidFill>
              <a:srgbClr val="8064A2">
                <a:lumMod val="60000"/>
                <a:lumOff val="40000"/>
              </a:srgbClr>
            </a:solidFill>
            <a:ln>
              <a:solidFill>
                <a:srgbClr val="000000"/>
              </a:solidFill>
            </a:ln>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2400" b="0" i="0" u="none" strike="noStrike" kern="0" cap="none" spc="0" normalizeH="0" baseline="0" noProof="0" dirty="0" smtClean="0">
                  <a:ln>
                    <a:noFill/>
                  </a:ln>
                  <a:solidFill>
                    <a:prstClr val="black"/>
                  </a:solidFill>
                  <a:effectLst/>
                  <a:uLnTx/>
                  <a:uFillTx/>
                </a:rPr>
                <a:t>E</a:t>
              </a:r>
            </a:p>
          </p:txBody>
        </p:sp>
        <p:sp>
          <p:nvSpPr>
            <p:cNvPr id="17" name="TextBox 19"/>
            <p:cNvSpPr txBox="1"/>
            <p:nvPr/>
          </p:nvSpPr>
          <p:spPr>
            <a:xfrm>
              <a:off x="5449833" y="1733550"/>
              <a:ext cx="392167" cy="369332"/>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smtClean="0">
                  <a:ln>
                    <a:noFill/>
                  </a:ln>
                  <a:solidFill>
                    <a:prstClr val="black"/>
                  </a:solidFill>
                  <a:effectLst/>
                  <a:uLnTx/>
                  <a:uFillTx/>
                </a:rPr>
                <a:t>⨁</a:t>
              </a:r>
            </a:p>
          </p:txBody>
        </p:sp>
        <p:sp>
          <p:nvSpPr>
            <p:cNvPr id="18" name="TextBox 20"/>
            <p:cNvSpPr txBox="1"/>
            <p:nvPr/>
          </p:nvSpPr>
          <p:spPr>
            <a:xfrm>
              <a:off x="6770633" y="1733550"/>
              <a:ext cx="392167" cy="369332"/>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smtClean="0">
                  <a:ln>
                    <a:noFill/>
                  </a:ln>
                  <a:solidFill>
                    <a:prstClr val="black"/>
                  </a:solidFill>
                  <a:effectLst/>
                  <a:uLnTx/>
                  <a:uFillTx/>
                </a:rPr>
                <a:t>⨁</a:t>
              </a:r>
            </a:p>
          </p:txBody>
        </p:sp>
        <p:sp>
          <p:nvSpPr>
            <p:cNvPr id="19" name="TextBox 21"/>
            <p:cNvSpPr txBox="1"/>
            <p:nvPr/>
          </p:nvSpPr>
          <p:spPr>
            <a:xfrm>
              <a:off x="8066033" y="1733550"/>
              <a:ext cx="392167" cy="369332"/>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smtClean="0">
                  <a:ln>
                    <a:noFill/>
                  </a:ln>
                  <a:solidFill>
                    <a:prstClr val="black"/>
                  </a:solidFill>
                  <a:effectLst/>
                  <a:uLnTx/>
                  <a:uFillTx/>
                </a:rPr>
                <a:t>⨁</a:t>
              </a:r>
            </a:p>
          </p:txBody>
        </p:sp>
        <p:sp>
          <p:nvSpPr>
            <p:cNvPr id="20" name="TextBox 23"/>
            <p:cNvSpPr txBox="1"/>
            <p:nvPr/>
          </p:nvSpPr>
          <p:spPr>
            <a:xfrm>
              <a:off x="6770633" y="2799318"/>
              <a:ext cx="392167" cy="369332"/>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smtClean="0">
                  <a:ln>
                    <a:noFill/>
                  </a:ln>
                  <a:solidFill>
                    <a:prstClr val="black"/>
                  </a:solidFill>
                  <a:effectLst/>
                  <a:uLnTx/>
                  <a:uFillTx/>
                </a:rPr>
                <a:t>⨁</a:t>
              </a:r>
            </a:p>
          </p:txBody>
        </p:sp>
        <p:sp>
          <p:nvSpPr>
            <p:cNvPr id="21" name="TextBox 24"/>
            <p:cNvSpPr txBox="1"/>
            <p:nvPr/>
          </p:nvSpPr>
          <p:spPr>
            <a:xfrm>
              <a:off x="8066033" y="2799318"/>
              <a:ext cx="392167" cy="369332"/>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smtClean="0">
                  <a:ln>
                    <a:noFill/>
                  </a:ln>
                  <a:solidFill>
                    <a:prstClr val="black"/>
                  </a:solidFill>
                  <a:effectLst/>
                  <a:uLnTx/>
                  <a:uFillTx/>
                </a:rPr>
                <a:t>⨁</a:t>
              </a:r>
            </a:p>
          </p:txBody>
        </p:sp>
        <p:sp>
          <p:nvSpPr>
            <p:cNvPr id="22" name="TextBox 25"/>
            <p:cNvSpPr txBox="1"/>
            <p:nvPr/>
          </p:nvSpPr>
          <p:spPr>
            <a:xfrm>
              <a:off x="5500633" y="3771384"/>
              <a:ext cx="392167" cy="369332"/>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smtClean="0">
                  <a:ln>
                    <a:noFill/>
                  </a:ln>
                  <a:solidFill>
                    <a:prstClr val="black"/>
                  </a:solidFill>
                  <a:effectLst/>
                  <a:uLnTx/>
                  <a:uFillTx/>
                </a:rPr>
                <a:t>⨁</a:t>
              </a:r>
            </a:p>
          </p:txBody>
        </p:sp>
        <p:sp>
          <p:nvSpPr>
            <p:cNvPr id="23" name="TextBox 26"/>
            <p:cNvSpPr txBox="1"/>
            <p:nvPr/>
          </p:nvSpPr>
          <p:spPr>
            <a:xfrm>
              <a:off x="6796033" y="3771384"/>
              <a:ext cx="392167" cy="369332"/>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smtClean="0">
                  <a:ln>
                    <a:noFill/>
                  </a:ln>
                  <a:solidFill>
                    <a:prstClr val="black"/>
                  </a:solidFill>
                  <a:effectLst/>
                  <a:uLnTx/>
                  <a:uFillTx/>
                </a:rPr>
                <a:t>⨁</a:t>
              </a:r>
            </a:p>
          </p:txBody>
        </p:sp>
        <p:sp>
          <p:nvSpPr>
            <p:cNvPr id="24" name="TextBox 27"/>
            <p:cNvSpPr txBox="1"/>
            <p:nvPr/>
          </p:nvSpPr>
          <p:spPr>
            <a:xfrm>
              <a:off x="8102600" y="3771384"/>
              <a:ext cx="392167" cy="369332"/>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smtClean="0">
                  <a:ln>
                    <a:noFill/>
                  </a:ln>
                  <a:solidFill>
                    <a:prstClr val="black"/>
                  </a:solidFill>
                  <a:effectLst/>
                  <a:uLnTx/>
                  <a:uFillTx/>
                </a:rPr>
                <a:t>⨁</a:t>
              </a:r>
            </a:p>
          </p:txBody>
        </p:sp>
        <p:sp>
          <p:nvSpPr>
            <p:cNvPr id="25" name="TextBox 29"/>
            <p:cNvSpPr txBox="1"/>
            <p:nvPr/>
          </p:nvSpPr>
          <p:spPr>
            <a:xfrm>
              <a:off x="4637033" y="3257550"/>
              <a:ext cx="392167" cy="369332"/>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smtClean="0">
                  <a:ln>
                    <a:noFill/>
                  </a:ln>
                  <a:solidFill>
                    <a:prstClr val="black"/>
                  </a:solidFill>
                  <a:effectLst/>
                  <a:uLnTx/>
                  <a:uFillTx/>
                </a:rPr>
                <a:t>⨁</a:t>
              </a:r>
            </a:p>
          </p:txBody>
        </p:sp>
      </p:grpSp>
      <mc:AlternateContent xmlns:mc="http://schemas.openxmlformats.org/markup-compatibility/2006">
        <mc:Choice xmlns="" xmlns:p14="http://schemas.microsoft.com/office/powerpoint/2010/main" Requires="p14">
          <p:contentPart p14:bwMode="auto" r:id="rId3">
            <p14:nvContentPartPr>
              <p14:cNvPr id="140" name="Pismo odręczne 139"/>
              <p14:cNvContentPartPr/>
              <p14:nvPr/>
            </p14:nvContentPartPr>
            <p14:xfrm>
              <a:off x="359057" y="3336471"/>
              <a:ext cx="180000" cy="375840"/>
            </p14:xfrm>
          </p:contentPart>
        </mc:Choice>
        <mc:Fallback>
          <p:pic>
            <p:nvPicPr>
              <p:cNvPr id="140" name="Pismo odręczne 139"/>
              <p:cNvPicPr/>
              <p:nvPr/>
            </p:nvPicPr>
            <p:blipFill>
              <a:blip r:embed="rId4" cstate="print"/>
              <a:stretch>
                <a:fillRect/>
              </a:stretch>
            </p:blipFill>
            <p:spPr>
              <a:xfrm>
                <a:off x="338177" y="3315591"/>
                <a:ext cx="221760" cy="417600"/>
              </a:xfrm>
              <a:prstGeom prst="rect">
                <a:avLst/>
              </a:prstGeom>
            </p:spPr>
          </p:pic>
        </mc:Fallback>
      </mc:AlternateContent>
      <mc:AlternateContent xmlns:mc="http://schemas.openxmlformats.org/markup-compatibility/2006">
        <mc:Choice xmlns="" xmlns:p14="http://schemas.microsoft.com/office/powerpoint/2010/main" Requires="p14">
          <p:contentPart p14:bwMode="auto" r:id="rId5">
            <p14:nvContentPartPr>
              <p14:cNvPr id="164" name="Pismo odręczne 163"/>
              <p14:cNvContentPartPr/>
              <p14:nvPr/>
            </p14:nvContentPartPr>
            <p14:xfrm>
              <a:off x="288497" y="2558151"/>
              <a:ext cx="8703360" cy="2923200"/>
            </p14:xfrm>
          </p:contentPart>
        </mc:Choice>
        <mc:Fallback>
          <p:pic>
            <p:nvPicPr>
              <p:cNvPr id="164" name="Pismo odręczne 163"/>
              <p:cNvPicPr/>
              <p:nvPr/>
            </p:nvPicPr>
            <p:blipFill>
              <a:blip r:embed="rId6" cstate="print"/>
              <a:stretch>
                <a:fillRect/>
              </a:stretch>
            </p:blipFill>
            <p:spPr>
              <a:xfrm>
                <a:off x="267617" y="2537271"/>
                <a:ext cx="8745120" cy="2964960"/>
              </a:xfrm>
              <a:prstGeom prst="rect">
                <a:avLst/>
              </a:prstGeom>
            </p:spPr>
          </p:pic>
        </mc:Fallback>
      </mc:AlternateContent>
    </p:spTree>
    <p:extLst>
      <p:ext uri="{BB962C8B-B14F-4D97-AF65-F5344CB8AC3E}">
        <p14:creationId xmlns="" xmlns:p14="http://schemas.microsoft.com/office/powerpoint/2010/main" val="2293618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dirty="0" smtClean="0"/>
              <a:t>Deterministyczne </a:t>
            </a:r>
            <a:r>
              <a:rPr lang="pl-PL" dirty="0"/>
              <a:t>s</a:t>
            </a:r>
            <a:r>
              <a:rPr lang="pl-PL" dirty="0" smtClean="0"/>
              <a:t>zyfrowanie z uwierzytelnieniem na bazie PRP (1)</a:t>
            </a:r>
            <a:endParaRPr lang="pl-PL" dirty="0"/>
          </a:p>
        </p:txBody>
      </p:sp>
      <p:sp>
        <p:nvSpPr>
          <p:cNvPr id="4" name="Symbol zastępczy numeru slajdu 3"/>
          <p:cNvSpPr>
            <a:spLocks noGrp="1"/>
          </p:cNvSpPr>
          <p:nvPr>
            <p:ph type="sldNum" sz="quarter" idx="12"/>
          </p:nvPr>
        </p:nvSpPr>
        <p:spPr/>
        <p:txBody>
          <a:bodyPr/>
          <a:lstStyle/>
          <a:p>
            <a:fld id="{589B7C76-EFF2-4CD8-A475-4750F11B4BC6}" type="slidenum">
              <a:rPr lang="pl-PL" smtClean="0"/>
              <a:pPr/>
              <a:t>19</a:t>
            </a:fld>
            <a:endParaRPr lang="pl-PL"/>
          </a:p>
        </p:txBody>
      </p:sp>
      <p:sp>
        <p:nvSpPr>
          <p:cNvPr id="5" name="Content Placeholder 2"/>
          <p:cNvSpPr txBox="1">
            <a:spLocks/>
          </p:cNvSpPr>
          <p:nvPr/>
        </p:nvSpPr>
        <p:spPr>
          <a:xfrm>
            <a:off x="381000" y="2253580"/>
            <a:ext cx="8229600" cy="1828800"/>
          </a:xfrm>
          <a:prstGeom prst="rect">
            <a:avLst/>
          </a:prstGeom>
        </p:spPr>
        <p:txBody>
          <a:bodyPr vert="horz" lIns="91440" tIns="45720" rIns="91440" bIns="45720" rtlCol="0">
            <a:normAutofit lnSpcReduction="10000"/>
          </a:bodyPr>
          <a:lstStyle>
            <a:lvl1pPr marL="342900" indent="-3429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r>
              <a:rPr lang="pl-PL" b="1" dirty="0" smtClean="0">
                <a:solidFill>
                  <a:sysClr val="windowText" lastClr="000000"/>
                </a:solidFill>
                <a:latin typeface="Calibri"/>
              </a:rPr>
              <a:t>Cel</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a:t>
            </a: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	osiągnięcie bezpieczeństwa dla szyfrowania 	deterministycznego</a:t>
            </a:r>
            <a:r>
              <a:rPr kumimoji="0" lang="pl-PL" sz="2400" b="0" i="0" u="none" strike="noStrike" kern="1200" cap="none" spc="0" normalizeH="0" noProof="0" dirty="0" smtClean="0">
                <a:ln>
                  <a:noFill/>
                </a:ln>
                <a:solidFill>
                  <a:sysClr val="windowText" lastClr="000000"/>
                </a:solidFill>
                <a:effectLst/>
                <a:uLnTx/>
                <a:uFillTx/>
                <a:latin typeface="Calibri"/>
                <a:ea typeface="+mn-ea"/>
                <a:cs typeface="+mn-cs"/>
              </a:rPr>
              <a:t> i integralności szyfrogramu</a:t>
            </a:r>
            <a:endPar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endParaRP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   </a:t>
            </a:r>
            <a:r>
              <a:rPr kumimoji="0" lang="en-US" sz="2400" b="1" i="0" u="none" strike="noStrike" kern="1200" cap="none" spc="0" normalizeH="0" baseline="0" noProof="0" dirty="0" smtClean="0">
                <a:ln>
                  <a:noFill/>
                </a:ln>
                <a:solidFill>
                  <a:sysClr val="windowText" lastClr="000000"/>
                </a:solidFill>
                <a:effectLst/>
                <a:uLnTx/>
                <a:uFillTx/>
                <a:latin typeface="Calibri"/>
                <a:ea typeface="+mn-ea"/>
                <a:cs typeface="+mn-cs"/>
              </a:rPr>
              <a:t>DAE:  deterministic authenticated encryption</a:t>
            </a:r>
          </a:p>
          <a:p>
            <a:pPr marL="0" marR="0" lvl="0" indent="0" algn="l" defTabSz="914400" rtl="0" eaLnBrk="1" fontAlgn="auto" latinLnBrk="0" hangingPunct="1">
              <a:lnSpc>
                <a:spcPct val="100000"/>
              </a:lnSpc>
              <a:spcBef>
                <a:spcPts val="1776"/>
              </a:spcBef>
              <a:spcAft>
                <a:spcPts val="0"/>
              </a:spcAft>
              <a:buClrTx/>
              <a:buSzTx/>
              <a:buFont typeface="Arial" pitchFamily="34" charset="0"/>
              <a:buNone/>
              <a:tabLst/>
              <a:defRPr/>
            </a:pPr>
            <a:r>
              <a:rPr kumimoji="0" lang="pl-PL" sz="2400" b="1" i="0" u="sng" strike="noStrike" kern="1200" cap="none" spc="0" normalizeH="0" baseline="0" noProof="0" dirty="0" smtClean="0">
                <a:ln>
                  <a:noFill/>
                </a:ln>
                <a:solidFill>
                  <a:sysClr val="windowText" lastClr="000000"/>
                </a:solidFill>
                <a:effectLst/>
                <a:uLnTx/>
                <a:uFillTx/>
                <a:latin typeface="Calibri"/>
                <a:ea typeface="+mn-ea"/>
                <a:cs typeface="+mn-cs"/>
              </a:rPr>
              <a:t>Szyfrowanie</a:t>
            </a:r>
            <a:r>
              <a:rPr kumimoji="0" lang="en-US" sz="2400" b="1" i="0" u="none" strike="noStrike" kern="1200" cap="none" spc="0" normalizeH="0" baseline="0" noProof="0" dirty="0" smtClean="0">
                <a:ln>
                  <a:noFill/>
                </a:ln>
                <a:solidFill>
                  <a:sysClr val="windowText" lastClr="000000"/>
                </a:solidFill>
                <a:effectLst/>
                <a:uLnTx/>
                <a:uFillTx/>
                <a:latin typeface="Calibri"/>
                <a:ea typeface="+mn-ea"/>
                <a:cs typeface="+mn-cs"/>
              </a:rPr>
              <a:t>:			</a:t>
            </a:r>
            <a:r>
              <a:rPr lang="pl-PL" b="1" dirty="0">
                <a:solidFill>
                  <a:sysClr val="windowText" lastClr="000000"/>
                </a:solidFill>
                <a:latin typeface="Calibri"/>
              </a:rPr>
              <a:t> </a:t>
            </a:r>
            <a:r>
              <a:rPr lang="pl-PL" b="1" dirty="0" smtClean="0">
                <a:solidFill>
                  <a:sysClr val="windowText" lastClr="000000"/>
                </a:solidFill>
                <a:latin typeface="Calibri"/>
              </a:rPr>
              <a:t>    </a:t>
            </a:r>
            <a:r>
              <a:rPr kumimoji="0" lang="pl-PL" sz="2400" b="1" i="0" u="sng" strike="noStrike" kern="1200" cap="none" spc="0" normalizeH="0" baseline="0" noProof="0" dirty="0" smtClean="0">
                <a:ln>
                  <a:noFill/>
                </a:ln>
                <a:solidFill>
                  <a:sysClr val="windowText" lastClr="000000"/>
                </a:solidFill>
                <a:effectLst/>
                <a:uLnTx/>
                <a:uFillTx/>
                <a:latin typeface="Calibri"/>
                <a:ea typeface="+mn-ea"/>
                <a:cs typeface="+mn-cs"/>
              </a:rPr>
              <a:t>Odszyfrowywanie</a:t>
            </a:r>
            <a:r>
              <a:rPr kumimoji="0" lang="en-US" sz="2400" b="1" i="0" u="none" strike="noStrike" kern="1200" cap="none" spc="0" normalizeH="0" baseline="0" noProof="0" dirty="0" smtClean="0">
                <a:ln>
                  <a:noFill/>
                </a:ln>
                <a:solidFill>
                  <a:sysClr val="windowText" lastClr="000000"/>
                </a:solidFill>
                <a:effectLst/>
                <a:uLnTx/>
                <a:uFillTx/>
                <a:latin typeface="Calibri"/>
                <a:ea typeface="+mn-ea"/>
                <a:cs typeface="+mn-cs"/>
              </a:rPr>
              <a:t>:</a:t>
            </a: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n-US" sz="2400" b="0" i="0" u="none" strike="noStrike" kern="1200" cap="none" spc="0" normalizeH="0" baseline="0" noProof="0" dirty="0">
              <a:ln>
                <a:noFill/>
              </a:ln>
              <a:solidFill>
                <a:sysClr val="windowText" lastClr="000000"/>
              </a:solidFill>
              <a:effectLst/>
              <a:uLnTx/>
              <a:uFillTx/>
              <a:latin typeface="Calibri"/>
              <a:ea typeface="+mn-ea"/>
              <a:cs typeface="+mn-cs"/>
            </a:endParaRPr>
          </a:p>
        </p:txBody>
      </p:sp>
      <p:grpSp>
        <p:nvGrpSpPr>
          <p:cNvPr id="6" name="Group 11"/>
          <p:cNvGrpSpPr/>
          <p:nvPr/>
        </p:nvGrpSpPr>
        <p:grpSpPr>
          <a:xfrm>
            <a:off x="381000" y="3645024"/>
            <a:ext cx="2819400" cy="2362200"/>
            <a:chOff x="3962400" y="2114550"/>
            <a:chExt cx="2819400" cy="2362200"/>
          </a:xfrm>
        </p:grpSpPr>
        <p:grpSp>
          <p:nvGrpSpPr>
            <p:cNvPr id="7" name="Group 6"/>
            <p:cNvGrpSpPr/>
            <p:nvPr/>
          </p:nvGrpSpPr>
          <p:grpSpPr>
            <a:xfrm>
              <a:off x="3962400" y="2114550"/>
              <a:ext cx="2743200" cy="685800"/>
              <a:chOff x="3962400" y="2114550"/>
              <a:chExt cx="2743200" cy="685800"/>
            </a:xfrm>
          </p:grpSpPr>
          <p:sp>
            <p:nvSpPr>
              <p:cNvPr id="12" name="Rectangle 3"/>
              <p:cNvSpPr/>
              <p:nvPr/>
            </p:nvSpPr>
            <p:spPr>
              <a:xfrm>
                <a:off x="3962400" y="2419350"/>
                <a:ext cx="1981200" cy="381000"/>
              </a:xfrm>
              <a:prstGeom prst="rect">
                <a:avLst/>
              </a:prstGeom>
              <a:solidFill>
                <a:srgbClr val="F79646">
                  <a:lumMod val="60000"/>
                  <a:lumOff val="40000"/>
                </a:srgbClr>
              </a:solidFill>
              <a:ln w="9525" cap="flat" cmpd="sng" algn="ctr">
                <a:solidFill>
                  <a:srgbClr val="4F81BD">
                    <a:shade val="95000"/>
                    <a:satMod val="105000"/>
                  </a:srgbClr>
                </a:solidFill>
                <a:prstDash val="solid"/>
              </a:ln>
              <a:effectLst>
                <a:outerShdw blurRad="40000" dist="23000" dir="5400000" rotWithShape="0">
                  <a:srgbClr val="000000">
                    <a:alpha val="35000"/>
                  </a:srgb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lang="pl-PL" kern="0" dirty="0" smtClean="0">
                    <a:solidFill>
                      <a:srgbClr val="000090"/>
                    </a:solidFill>
                    <a:latin typeface="Calibri"/>
                  </a:rPr>
                  <a:t>wiadomość</a:t>
                </a:r>
                <a:endParaRPr kumimoji="0" lang="en-US" sz="1800" b="0" i="0" u="none" strike="noStrike" kern="0" cap="none" spc="0" normalizeH="0" baseline="0" noProof="0" dirty="0" smtClean="0">
                  <a:ln>
                    <a:noFill/>
                  </a:ln>
                  <a:solidFill>
                    <a:srgbClr val="000090"/>
                  </a:solidFill>
                  <a:effectLst/>
                  <a:uLnTx/>
                  <a:uFillTx/>
                  <a:latin typeface="Calibri"/>
                  <a:ea typeface="+mn-ea"/>
                  <a:cs typeface="+mn-cs"/>
                </a:endParaRPr>
              </a:p>
            </p:txBody>
          </p:sp>
          <p:sp>
            <p:nvSpPr>
              <p:cNvPr id="13" name="Rectangle 4"/>
              <p:cNvSpPr/>
              <p:nvPr/>
            </p:nvSpPr>
            <p:spPr>
              <a:xfrm>
                <a:off x="5943600" y="2419350"/>
                <a:ext cx="762000" cy="381000"/>
              </a:xfrm>
              <a:prstGeom prst="rect">
                <a:avLst/>
              </a:prstGeom>
              <a:solidFill>
                <a:srgbClr val="F79646">
                  <a:lumMod val="60000"/>
                  <a:lumOff val="40000"/>
                </a:srgbClr>
              </a:solidFill>
              <a:ln w="9525" cap="flat" cmpd="sng" algn="ctr">
                <a:solidFill>
                  <a:srgbClr val="4F81BD">
                    <a:shade val="95000"/>
                    <a:satMod val="105000"/>
                  </a:srgbClr>
                </a:solidFill>
                <a:prstDash val="solid"/>
              </a:ln>
              <a:effectLst>
                <a:outerShdw blurRad="40000" dist="23000" dir="5400000" rotWithShape="0">
                  <a:srgbClr val="000000">
                    <a:alpha val="35000"/>
                  </a:srgbClr>
                </a:outerShdw>
              </a:effectLst>
            </p:spPr>
            <p:txBody>
              <a:bodyPr lIns="0" r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smtClean="0">
                    <a:ln>
                      <a:noFill/>
                    </a:ln>
                    <a:solidFill>
                      <a:srgbClr val="000090"/>
                    </a:solidFill>
                    <a:effectLst/>
                    <a:uLnTx/>
                    <a:uFillTx/>
                    <a:latin typeface="Calibri"/>
                    <a:ea typeface="+mn-ea"/>
                    <a:cs typeface="+mn-cs"/>
                  </a:rPr>
                  <a:t>00000</a:t>
                </a:r>
              </a:p>
            </p:txBody>
          </p:sp>
          <p:sp>
            <p:nvSpPr>
              <p:cNvPr id="14" name="TextBox 5"/>
              <p:cNvSpPr txBox="1"/>
              <p:nvPr/>
            </p:nvSpPr>
            <p:spPr>
              <a:xfrm>
                <a:off x="6096000" y="2114550"/>
                <a:ext cx="418654" cy="369332"/>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smtClean="0">
                    <a:ln>
                      <a:noFill/>
                    </a:ln>
                    <a:solidFill>
                      <a:prstClr val="black"/>
                    </a:solidFill>
                    <a:effectLst/>
                    <a:uLnTx/>
                    <a:uFillTx/>
                  </a:rPr>
                  <a:t>80</a:t>
                </a:r>
              </a:p>
            </p:txBody>
          </p:sp>
        </p:grpSp>
        <p:sp>
          <p:nvSpPr>
            <p:cNvPr id="8" name="Rectangle 7"/>
            <p:cNvSpPr/>
            <p:nvPr/>
          </p:nvSpPr>
          <p:spPr>
            <a:xfrm>
              <a:off x="4648200" y="3257550"/>
              <a:ext cx="1447800" cy="609600"/>
            </a:xfrm>
            <a:prstGeom prst="rect">
              <a:avLst/>
            </a:prstGeom>
            <a:gradFill rotWithShape="1">
              <a:gsLst>
                <a:gs pos="0">
                  <a:srgbClr val="4F81BD">
                    <a:shade val="51000"/>
                    <a:satMod val="130000"/>
                  </a:srgbClr>
                </a:gs>
                <a:gs pos="80000">
                  <a:srgbClr val="4F81BD">
                    <a:shade val="93000"/>
                    <a:satMod val="130000"/>
                  </a:srgbClr>
                </a:gs>
                <a:gs pos="100000">
                  <a:srgbClr val="4F81BD">
                    <a:shade val="94000"/>
                    <a:satMod val="135000"/>
                  </a:srgbClr>
                </a:gs>
              </a:gsLst>
              <a:lin ang="16200000" scaled="0"/>
            </a:gradFill>
            <a:ln w="9525" cap="flat" cmpd="sng" algn="ctr">
              <a:solidFill>
                <a:srgbClr val="4F81BD">
                  <a:shade val="95000"/>
                  <a:satMod val="105000"/>
                </a:srgbClr>
              </a:solidFill>
              <a:prstDash val="solid"/>
            </a:ln>
            <a:effectLst>
              <a:outerShdw blurRad="40000" dist="23000" dir="5400000" rotWithShape="0">
                <a:srgbClr val="000000">
                  <a:alpha val="35000"/>
                </a:srgb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2400" b="0" i="0" u="none" strike="noStrike" kern="0" cap="none" spc="0" normalizeH="0" baseline="0" noProof="0" dirty="0" smtClean="0">
                  <a:ln>
                    <a:noFill/>
                  </a:ln>
                  <a:solidFill>
                    <a:prstClr val="white"/>
                  </a:solidFill>
                  <a:effectLst/>
                  <a:uLnTx/>
                  <a:uFillTx/>
                  <a:latin typeface="Calibri"/>
                  <a:ea typeface="+mn-ea"/>
                  <a:cs typeface="+mn-cs"/>
                </a:rPr>
                <a:t>E(k, </a:t>
              </a:r>
              <a:r>
                <a:rPr kumimoji="0" lang="en-US" sz="2400" b="1" i="0" u="none" strike="noStrike" kern="0" cap="none" spc="0" normalizeH="0" baseline="0" noProof="0" dirty="0" smtClean="0">
                  <a:ln>
                    <a:noFill/>
                  </a:ln>
                  <a:solidFill>
                    <a:prstClr val="white"/>
                  </a:solidFill>
                  <a:effectLst/>
                  <a:uLnTx/>
                  <a:uFillTx/>
                  <a:latin typeface="Calibri"/>
                  <a:ea typeface="+mn-ea"/>
                  <a:cs typeface="+mn-cs"/>
                </a:rPr>
                <a:t>⋅</a:t>
              </a:r>
              <a:r>
                <a:rPr kumimoji="0" lang="en-US" sz="2400" b="0" i="0" u="none" strike="noStrike" kern="0" cap="none" spc="0" normalizeH="0" baseline="0" noProof="0" dirty="0" smtClean="0">
                  <a:ln>
                    <a:noFill/>
                  </a:ln>
                  <a:solidFill>
                    <a:prstClr val="white"/>
                  </a:solidFill>
                  <a:effectLst/>
                  <a:uLnTx/>
                  <a:uFillTx/>
                  <a:latin typeface="Calibri"/>
                  <a:ea typeface="+mn-ea"/>
                  <a:cs typeface="+mn-cs"/>
                </a:rPr>
                <a:t>)</a:t>
              </a:r>
            </a:p>
          </p:txBody>
        </p:sp>
        <p:sp>
          <p:nvSpPr>
            <p:cNvPr id="9" name="Right Brace 8"/>
            <p:cNvSpPr/>
            <p:nvPr/>
          </p:nvSpPr>
          <p:spPr>
            <a:xfrm rot="5400000">
              <a:off x="5181600" y="1657350"/>
              <a:ext cx="304800" cy="2743200"/>
            </a:xfrm>
            <a:prstGeom prst="rightBrace">
              <a:avLst/>
            </a:prstGeom>
            <a:noFill/>
            <a:ln w="25400" cap="flat" cmpd="sng" algn="ctr">
              <a:solidFill>
                <a:srgbClr val="000000"/>
              </a:solidFill>
              <a:prstDash val="solid"/>
            </a:ln>
            <a:effectLst>
              <a:outerShdw blurRad="40000" dist="20000" dir="5400000" rotWithShape="0">
                <a:srgbClr val="000000">
                  <a:alpha val="38000"/>
                </a:srgb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prstClr val="black"/>
                </a:solidFill>
                <a:effectLst/>
                <a:uLnTx/>
                <a:uFillTx/>
                <a:latin typeface="Calibri"/>
                <a:ea typeface="+mn-ea"/>
                <a:cs typeface="+mn-cs"/>
              </a:endParaRPr>
            </a:p>
          </p:txBody>
        </p:sp>
        <p:sp>
          <p:nvSpPr>
            <p:cNvPr id="10" name="Rectangle 9"/>
            <p:cNvSpPr/>
            <p:nvPr/>
          </p:nvSpPr>
          <p:spPr>
            <a:xfrm>
              <a:off x="3962400" y="4095750"/>
              <a:ext cx="2819400" cy="381000"/>
            </a:xfrm>
            <a:prstGeom prst="rect">
              <a:avLst/>
            </a:prstGeom>
            <a:solidFill>
              <a:srgbClr val="008000"/>
            </a:solidFill>
            <a:ln w="9525" cap="flat" cmpd="sng" algn="ctr">
              <a:solidFill>
                <a:srgbClr val="4F81BD">
                  <a:shade val="95000"/>
                  <a:satMod val="105000"/>
                </a:srgbClr>
              </a:solidFill>
              <a:prstDash val="solid"/>
            </a:ln>
            <a:effectLst>
              <a:outerShdw blurRad="40000" dist="23000" dir="5400000" rotWithShape="0">
                <a:srgbClr val="000000">
                  <a:alpha val="35000"/>
                </a:srgb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pl-PL" sz="1800" b="0" i="0" u="none" strike="noStrike" kern="0" cap="none" spc="0" normalizeH="0" baseline="0" noProof="0" dirty="0" smtClean="0">
                  <a:ln>
                    <a:noFill/>
                  </a:ln>
                  <a:solidFill>
                    <a:prstClr val="white">
                      <a:lumMod val="95000"/>
                    </a:prstClr>
                  </a:solidFill>
                  <a:effectLst/>
                  <a:uLnTx/>
                  <a:uFillTx/>
                  <a:latin typeface="Calibri"/>
                  <a:ea typeface="+mn-ea"/>
                  <a:cs typeface="+mn-cs"/>
                </a:rPr>
                <a:t>szyfrogram</a:t>
              </a:r>
              <a:endParaRPr kumimoji="0" lang="en-US" sz="1800" b="0" i="0" u="none" strike="noStrike" kern="0" cap="none" spc="0" normalizeH="0" baseline="0" noProof="0" dirty="0" smtClean="0">
                <a:ln>
                  <a:noFill/>
                </a:ln>
                <a:solidFill>
                  <a:prstClr val="white">
                    <a:lumMod val="95000"/>
                  </a:prstClr>
                </a:solidFill>
                <a:effectLst/>
                <a:uLnTx/>
                <a:uFillTx/>
                <a:latin typeface="Calibri"/>
                <a:ea typeface="+mn-ea"/>
                <a:cs typeface="+mn-cs"/>
              </a:endParaRPr>
            </a:p>
          </p:txBody>
        </p:sp>
        <p:cxnSp>
          <p:nvCxnSpPr>
            <p:cNvPr id="11" name="Straight Arrow Connector 10"/>
            <p:cNvCxnSpPr/>
            <p:nvPr/>
          </p:nvCxnSpPr>
          <p:spPr>
            <a:xfrm>
              <a:off x="5334000" y="3867150"/>
              <a:ext cx="0" cy="228600"/>
            </a:xfrm>
            <a:prstGeom prst="straightConnector1">
              <a:avLst/>
            </a:prstGeom>
            <a:noFill/>
            <a:ln w="25400" cap="flat" cmpd="sng" algn="ctr">
              <a:solidFill>
                <a:srgbClr val="000000"/>
              </a:solidFill>
              <a:prstDash val="solid"/>
              <a:tailEnd type="arrow"/>
            </a:ln>
            <a:effectLst>
              <a:outerShdw blurRad="40000" dist="20000" dir="5400000" rotWithShape="0">
                <a:srgbClr val="000000">
                  <a:alpha val="38000"/>
                </a:srgbClr>
              </a:outerShdw>
            </a:effectLst>
          </p:spPr>
        </p:cxnSp>
      </p:grpSp>
      <p:grpSp>
        <p:nvGrpSpPr>
          <p:cNvPr id="15" name="Group 22"/>
          <p:cNvGrpSpPr/>
          <p:nvPr/>
        </p:nvGrpSpPr>
        <p:grpSpPr>
          <a:xfrm>
            <a:off x="4495800" y="4005064"/>
            <a:ext cx="2743200" cy="2095500"/>
            <a:chOff x="4800600" y="2647950"/>
            <a:chExt cx="2743200" cy="2095500"/>
          </a:xfrm>
        </p:grpSpPr>
        <p:grpSp>
          <p:nvGrpSpPr>
            <p:cNvPr id="16" name="Group 13"/>
            <p:cNvGrpSpPr/>
            <p:nvPr/>
          </p:nvGrpSpPr>
          <p:grpSpPr>
            <a:xfrm>
              <a:off x="4800600" y="4362450"/>
              <a:ext cx="2743200" cy="381000"/>
              <a:chOff x="3962400" y="2419350"/>
              <a:chExt cx="2743200" cy="381000"/>
            </a:xfrm>
          </p:grpSpPr>
          <p:sp>
            <p:nvSpPr>
              <p:cNvPr id="21" name="Rectangle 18"/>
              <p:cNvSpPr/>
              <p:nvPr/>
            </p:nvSpPr>
            <p:spPr>
              <a:xfrm>
                <a:off x="3962400" y="2419350"/>
                <a:ext cx="1981200" cy="381000"/>
              </a:xfrm>
              <a:prstGeom prst="rect">
                <a:avLst/>
              </a:prstGeom>
              <a:solidFill>
                <a:srgbClr val="F79646">
                  <a:lumMod val="60000"/>
                  <a:lumOff val="40000"/>
                </a:srgbClr>
              </a:solidFill>
              <a:ln w="9525" cap="flat" cmpd="sng" algn="ctr">
                <a:solidFill>
                  <a:srgbClr val="4F81BD">
                    <a:shade val="95000"/>
                    <a:satMod val="105000"/>
                  </a:srgbClr>
                </a:solidFill>
                <a:prstDash val="solid"/>
              </a:ln>
              <a:effectLst>
                <a:outerShdw blurRad="40000" dist="23000" dir="5400000" rotWithShape="0">
                  <a:srgbClr val="000000">
                    <a:alpha val="35000"/>
                  </a:srgb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pl-PL" sz="1800" b="0" i="0" u="none" strike="noStrike" kern="0" cap="none" spc="0" normalizeH="0" baseline="0" noProof="0" dirty="0" smtClean="0">
                    <a:ln>
                      <a:noFill/>
                    </a:ln>
                    <a:solidFill>
                      <a:srgbClr val="000090"/>
                    </a:solidFill>
                    <a:effectLst/>
                    <a:uLnTx/>
                    <a:uFillTx/>
                    <a:latin typeface="Calibri"/>
                    <a:ea typeface="+mn-ea"/>
                    <a:cs typeface="+mn-cs"/>
                  </a:rPr>
                  <a:t>wiadomość</a:t>
                </a:r>
                <a:endParaRPr kumimoji="0" lang="en-US" sz="1800" b="0" i="0" u="none" strike="noStrike" kern="0" cap="none" spc="0" normalizeH="0" baseline="0" noProof="0" dirty="0" smtClean="0">
                  <a:ln>
                    <a:noFill/>
                  </a:ln>
                  <a:solidFill>
                    <a:srgbClr val="000090"/>
                  </a:solidFill>
                  <a:effectLst/>
                  <a:uLnTx/>
                  <a:uFillTx/>
                  <a:latin typeface="Calibri"/>
                  <a:ea typeface="+mn-ea"/>
                  <a:cs typeface="+mn-cs"/>
                </a:endParaRPr>
              </a:p>
            </p:txBody>
          </p:sp>
          <p:sp>
            <p:nvSpPr>
              <p:cNvPr id="22" name="Rectangle 19"/>
              <p:cNvSpPr/>
              <p:nvPr/>
            </p:nvSpPr>
            <p:spPr>
              <a:xfrm>
                <a:off x="5943600" y="2419350"/>
                <a:ext cx="762000" cy="381000"/>
              </a:xfrm>
              <a:prstGeom prst="rect">
                <a:avLst/>
              </a:prstGeom>
              <a:solidFill>
                <a:srgbClr val="F79646">
                  <a:lumMod val="60000"/>
                  <a:lumOff val="40000"/>
                </a:srgbClr>
              </a:solidFill>
              <a:ln w="9525" cap="flat" cmpd="sng" algn="ctr">
                <a:solidFill>
                  <a:srgbClr val="4F81BD">
                    <a:shade val="95000"/>
                    <a:satMod val="105000"/>
                  </a:srgbClr>
                </a:solidFill>
                <a:prstDash val="solid"/>
              </a:ln>
              <a:effectLst>
                <a:outerShdw blurRad="40000" dist="23000" dir="5400000" rotWithShape="0">
                  <a:srgbClr val="000000">
                    <a:alpha val="35000"/>
                  </a:srgbClr>
                </a:outerShdw>
              </a:effectLst>
            </p:spPr>
            <p:txBody>
              <a:bodyPr bIns="18288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smtClean="0">
                    <a:ln>
                      <a:noFill/>
                    </a:ln>
                    <a:solidFill>
                      <a:srgbClr val="000090"/>
                    </a:solidFill>
                    <a:effectLst/>
                    <a:uLnTx/>
                    <a:uFillTx/>
                    <a:latin typeface="Calibri"/>
                    <a:ea typeface="+mn-ea"/>
                    <a:cs typeface="+mn-cs"/>
                  </a:rPr>
                  <a:t>………</a:t>
                </a:r>
              </a:p>
            </p:txBody>
          </p:sp>
        </p:grpSp>
        <p:sp>
          <p:nvSpPr>
            <p:cNvPr id="17" name="Rectangle 14"/>
            <p:cNvSpPr/>
            <p:nvPr/>
          </p:nvSpPr>
          <p:spPr>
            <a:xfrm>
              <a:off x="5486400" y="3486150"/>
              <a:ext cx="1447800" cy="609600"/>
            </a:xfrm>
            <a:prstGeom prst="rect">
              <a:avLst/>
            </a:prstGeom>
            <a:gradFill rotWithShape="1">
              <a:gsLst>
                <a:gs pos="0">
                  <a:srgbClr val="4F81BD">
                    <a:shade val="51000"/>
                    <a:satMod val="130000"/>
                  </a:srgbClr>
                </a:gs>
                <a:gs pos="80000">
                  <a:srgbClr val="4F81BD">
                    <a:shade val="93000"/>
                    <a:satMod val="130000"/>
                  </a:srgbClr>
                </a:gs>
                <a:gs pos="100000">
                  <a:srgbClr val="4F81BD">
                    <a:shade val="94000"/>
                    <a:satMod val="135000"/>
                  </a:srgbClr>
                </a:gs>
              </a:gsLst>
              <a:lin ang="16200000" scaled="0"/>
            </a:gradFill>
            <a:ln w="9525" cap="flat" cmpd="sng" algn="ctr">
              <a:solidFill>
                <a:srgbClr val="4F81BD">
                  <a:shade val="95000"/>
                  <a:satMod val="105000"/>
                </a:srgbClr>
              </a:solidFill>
              <a:prstDash val="solid"/>
            </a:ln>
            <a:effectLst>
              <a:outerShdw blurRad="40000" dist="23000" dir="5400000" rotWithShape="0">
                <a:srgbClr val="000000">
                  <a:alpha val="35000"/>
                </a:srgb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2400" b="0" i="0" u="none" strike="noStrike" kern="0" cap="none" spc="0" normalizeH="0" baseline="0" noProof="0" dirty="0" smtClean="0">
                  <a:ln>
                    <a:noFill/>
                  </a:ln>
                  <a:solidFill>
                    <a:prstClr val="white"/>
                  </a:solidFill>
                  <a:effectLst/>
                  <a:uLnTx/>
                  <a:uFillTx/>
                  <a:latin typeface="Calibri"/>
                  <a:ea typeface="+mn-ea"/>
                  <a:cs typeface="+mn-cs"/>
                </a:rPr>
                <a:t>D(k, </a:t>
              </a:r>
              <a:r>
                <a:rPr kumimoji="0" lang="en-US" sz="2400" b="1" i="0" u="none" strike="noStrike" kern="0" cap="none" spc="0" normalizeH="0" baseline="0" noProof="0" dirty="0" smtClean="0">
                  <a:ln>
                    <a:noFill/>
                  </a:ln>
                  <a:solidFill>
                    <a:prstClr val="white"/>
                  </a:solidFill>
                  <a:effectLst/>
                  <a:uLnTx/>
                  <a:uFillTx/>
                  <a:latin typeface="Calibri"/>
                  <a:ea typeface="+mn-ea"/>
                  <a:cs typeface="+mn-cs"/>
                </a:rPr>
                <a:t>⋅</a:t>
              </a:r>
              <a:r>
                <a:rPr kumimoji="0" lang="en-US" sz="2400" b="0" i="0" u="none" strike="noStrike" kern="0" cap="none" spc="0" normalizeH="0" baseline="0" noProof="0" dirty="0" smtClean="0">
                  <a:ln>
                    <a:noFill/>
                  </a:ln>
                  <a:solidFill>
                    <a:prstClr val="white"/>
                  </a:solidFill>
                  <a:effectLst/>
                  <a:uLnTx/>
                  <a:uFillTx/>
                  <a:latin typeface="Calibri"/>
                  <a:ea typeface="+mn-ea"/>
                  <a:cs typeface="+mn-cs"/>
                </a:rPr>
                <a:t>)</a:t>
              </a:r>
            </a:p>
          </p:txBody>
        </p:sp>
        <p:sp>
          <p:nvSpPr>
            <p:cNvPr id="18" name="Right Brace 15"/>
            <p:cNvSpPr/>
            <p:nvPr/>
          </p:nvSpPr>
          <p:spPr>
            <a:xfrm rot="5400000">
              <a:off x="6019800" y="1885950"/>
              <a:ext cx="304800" cy="2743200"/>
            </a:xfrm>
            <a:prstGeom prst="rightBrace">
              <a:avLst/>
            </a:prstGeom>
            <a:noFill/>
            <a:ln w="25400" cap="flat" cmpd="sng" algn="ctr">
              <a:solidFill>
                <a:srgbClr val="000000"/>
              </a:solidFill>
              <a:prstDash val="solid"/>
            </a:ln>
            <a:effectLst>
              <a:outerShdw blurRad="40000" dist="20000" dir="5400000" rotWithShape="0">
                <a:srgbClr val="000000">
                  <a:alpha val="38000"/>
                </a:srgb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prstClr val="black"/>
                </a:solidFill>
                <a:effectLst/>
                <a:uLnTx/>
                <a:uFillTx/>
                <a:latin typeface="Calibri"/>
                <a:ea typeface="+mn-ea"/>
                <a:cs typeface="+mn-cs"/>
              </a:endParaRPr>
            </a:p>
          </p:txBody>
        </p:sp>
        <p:sp>
          <p:nvSpPr>
            <p:cNvPr id="19" name="Rectangle 16"/>
            <p:cNvSpPr/>
            <p:nvPr/>
          </p:nvSpPr>
          <p:spPr>
            <a:xfrm>
              <a:off x="4800600" y="2647950"/>
              <a:ext cx="2743200" cy="381000"/>
            </a:xfrm>
            <a:prstGeom prst="rect">
              <a:avLst/>
            </a:prstGeom>
            <a:solidFill>
              <a:srgbClr val="008000"/>
            </a:solidFill>
            <a:ln w="9525" cap="flat" cmpd="sng" algn="ctr">
              <a:solidFill>
                <a:srgbClr val="4F81BD">
                  <a:shade val="95000"/>
                  <a:satMod val="105000"/>
                </a:srgbClr>
              </a:solidFill>
              <a:prstDash val="solid"/>
            </a:ln>
            <a:effectLst>
              <a:outerShdw blurRad="40000" dist="23000" dir="5400000" rotWithShape="0">
                <a:srgbClr val="000000">
                  <a:alpha val="35000"/>
                </a:srgb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pl-PL" sz="1800" b="0" i="0" u="none" strike="noStrike" kern="0" cap="none" spc="0" normalizeH="0" baseline="0" noProof="0" dirty="0" smtClean="0">
                  <a:ln>
                    <a:noFill/>
                  </a:ln>
                  <a:solidFill>
                    <a:prstClr val="white">
                      <a:lumMod val="95000"/>
                    </a:prstClr>
                  </a:solidFill>
                  <a:effectLst/>
                  <a:uLnTx/>
                  <a:uFillTx/>
                  <a:latin typeface="Calibri"/>
                  <a:ea typeface="+mn-ea"/>
                  <a:cs typeface="+mn-cs"/>
                </a:rPr>
                <a:t>szyfrogram</a:t>
              </a:r>
              <a:endParaRPr kumimoji="0" lang="en-US" sz="1800" b="0" i="0" u="none" strike="noStrike" kern="0" cap="none" spc="0" normalizeH="0" baseline="0" noProof="0" dirty="0" smtClean="0">
                <a:ln>
                  <a:noFill/>
                </a:ln>
                <a:solidFill>
                  <a:prstClr val="white">
                    <a:lumMod val="95000"/>
                  </a:prstClr>
                </a:solidFill>
                <a:effectLst/>
                <a:uLnTx/>
                <a:uFillTx/>
                <a:latin typeface="Calibri"/>
                <a:ea typeface="+mn-ea"/>
                <a:cs typeface="+mn-cs"/>
              </a:endParaRPr>
            </a:p>
          </p:txBody>
        </p:sp>
        <p:cxnSp>
          <p:nvCxnSpPr>
            <p:cNvPr id="20" name="Straight Arrow Connector 17"/>
            <p:cNvCxnSpPr/>
            <p:nvPr/>
          </p:nvCxnSpPr>
          <p:spPr>
            <a:xfrm>
              <a:off x="6172200" y="4095750"/>
              <a:ext cx="0" cy="228600"/>
            </a:xfrm>
            <a:prstGeom prst="straightConnector1">
              <a:avLst/>
            </a:prstGeom>
            <a:noFill/>
            <a:ln w="25400" cap="flat" cmpd="sng" algn="ctr">
              <a:solidFill>
                <a:srgbClr val="000000"/>
              </a:solidFill>
              <a:prstDash val="solid"/>
              <a:tailEnd type="arrow"/>
            </a:ln>
            <a:effectLst>
              <a:outerShdw blurRad="40000" dist="20000" dir="5400000" rotWithShape="0">
                <a:srgbClr val="000000">
                  <a:alpha val="38000"/>
                </a:srgbClr>
              </a:outerShdw>
            </a:effectLst>
          </p:spPr>
        </p:cxnSp>
      </p:grpSp>
      <p:sp>
        <p:nvSpPr>
          <p:cNvPr id="23" name="TextBox 21"/>
          <p:cNvSpPr txBox="1"/>
          <p:nvPr/>
        </p:nvSpPr>
        <p:spPr>
          <a:xfrm>
            <a:off x="7191776" y="4932248"/>
            <a:ext cx="1806905" cy="369332"/>
          </a:xfrm>
          <a:prstGeom prst="rect">
            <a:avLst/>
          </a:prstGeom>
          <a:noFill/>
          <a:ln>
            <a:solidFill>
              <a:srgbClr val="000000"/>
            </a:solidFill>
          </a:ln>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pl-PL" kern="0" dirty="0" smtClean="0">
                <a:solidFill>
                  <a:prstClr val="black"/>
                </a:solidFill>
              </a:rPr>
              <a:t>jeśli</a:t>
            </a:r>
            <a:r>
              <a:rPr kumimoji="0" lang="en-US" sz="1800" b="0" i="0" u="none" strike="noStrike" kern="0" cap="none" spc="0" normalizeH="0" baseline="0" noProof="0" dirty="0" smtClean="0">
                <a:ln>
                  <a:noFill/>
                </a:ln>
                <a:solidFill>
                  <a:prstClr val="black"/>
                </a:solidFill>
                <a:effectLst/>
                <a:uLnTx/>
                <a:uFillTx/>
              </a:rPr>
              <a:t> ≠0</a:t>
            </a:r>
            <a:r>
              <a:rPr kumimoji="0" lang="en-US" sz="1800" b="0" i="0" u="none" strike="noStrike" kern="0" cap="none" spc="0" normalizeH="0" baseline="30000" noProof="0" dirty="0" smtClean="0">
                <a:ln>
                  <a:noFill/>
                </a:ln>
                <a:solidFill>
                  <a:prstClr val="black"/>
                </a:solidFill>
                <a:effectLst/>
                <a:uLnTx/>
                <a:uFillTx/>
              </a:rPr>
              <a:t>80</a:t>
            </a:r>
            <a:r>
              <a:rPr kumimoji="0" lang="en-US" sz="1800" b="0" i="0" u="none" strike="noStrike" kern="0" cap="none" spc="0" normalizeH="0" baseline="0" noProof="0" dirty="0" smtClean="0">
                <a:ln>
                  <a:noFill/>
                </a:ln>
                <a:solidFill>
                  <a:prstClr val="black"/>
                </a:solidFill>
                <a:effectLst/>
                <a:uLnTx/>
                <a:uFillTx/>
              </a:rPr>
              <a:t> </a:t>
            </a:r>
            <a:r>
              <a:rPr kumimoji="0" lang="pl-PL" sz="1800" b="0" i="0" u="none" strike="noStrike" kern="0" cap="none" spc="0" normalizeH="0" baseline="0" noProof="0" dirty="0" smtClean="0">
                <a:ln>
                  <a:noFill/>
                </a:ln>
                <a:solidFill>
                  <a:prstClr val="black"/>
                </a:solidFill>
                <a:effectLst/>
                <a:uLnTx/>
                <a:uFillTx/>
              </a:rPr>
              <a:t>zwróć</a:t>
            </a:r>
            <a:r>
              <a:rPr kumimoji="0" lang="en-US" sz="1800" b="0" i="0" u="none" strike="noStrike" kern="0" cap="none" spc="0" normalizeH="0" baseline="0" noProof="0" dirty="0" smtClean="0">
                <a:ln>
                  <a:noFill/>
                </a:ln>
                <a:solidFill>
                  <a:prstClr val="black"/>
                </a:solidFill>
                <a:effectLst/>
                <a:uLnTx/>
                <a:uFillTx/>
              </a:rPr>
              <a:t> ⊥</a:t>
            </a:r>
          </a:p>
        </p:txBody>
      </p:sp>
      <p:cxnSp>
        <p:nvCxnSpPr>
          <p:cNvPr id="24" name="Curved Connector 24"/>
          <p:cNvCxnSpPr>
            <a:stCxn id="23" idx="1"/>
            <a:endCxn id="22" idx="0"/>
          </p:cNvCxnSpPr>
          <p:nvPr/>
        </p:nvCxnSpPr>
        <p:spPr>
          <a:xfrm rot="10800000" flipV="1">
            <a:off x="6858000" y="5116914"/>
            <a:ext cx="333776" cy="602650"/>
          </a:xfrm>
          <a:prstGeom prst="curvedConnector2">
            <a:avLst/>
          </a:prstGeom>
          <a:noFill/>
          <a:ln w="25400" cap="flat" cmpd="sng" algn="ctr">
            <a:solidFill>
              <a:srgbClr val="4F81BD"/>
            </a:solidFill>
            <a:prstDash val="solid"/>
            <a:tailEnd type="arrow"/>
          </a:ln>
          <a:effectLst>
            <a:outerShdw blurRad="40000" dist="20000" dir="5400000" rotWithShape="0">
              <a:srgbClr val="000000">
                <a:alpha val="38000"/>
              </a:srgbClr>
            </a:outerShdw>
          </a:effectLst>
        </p:spPr>
      </p:cxnSp>
    </p:spTree>
    <p:extLst>
      <p:ext uri="{BB962C8B-B14F-4D97-AF65-F5344CB8AC3E}">
        <p14:creationId xmlns="" xmlns:p14="http://schemas.microsoft.com/office/powerpoint/2010/main" val="1194043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5"/>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3"/>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2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dirty="0" smtClean="0"/>
              <a:t>Otrzymywanie wielu kluczy z jednego</a:t>
            </a:r>
            <a:endParaRPr lang="pl-PL" dirty="0"/>
          </a:p>
        </p:txBody>
      </p:sp>
      <p:sp>
        <p:nvSpPr>
          <p:cNvPr id="4" name="Symbol zastępczy numeru slajdu 3"/>
          <p:cNvSpPr>
            <a:spLocks noGrp="1"/>
          </p:cNvSpPr>
          <p:nvPr>
            <p:ph type="sldNum" sz="quarter" idx="12"/>
          </p:nvPr>
        </p:nvSpPr>
        <p:spPr/>
        <p:txBody>
          <a:bodyPr/>
          <a:lstStyle/>
          <a:p>
            <a:fld id="{589B7C76-EFF2-4CD8-A475-4750F11B4BC6}" type="slidenum">
              <a:rPr lang="pl-PL" smtClean="0"/>
              <a:pPr/>
              <a:t>2</a:t>
            </a:fld>
            <a:endParaRPr lang="pl-PL"/>
          </a:p>
        </p:txBody>
      </p:sp>
      <p:sp>
        <p:nvSpPr>
          <p:cNvPr id="5" name="Content Placeholder 2"/>
          <p:cNvSpPr txBox="1">
            <a:spLocks/>
          </p:cNvSpPr>
          <p:nvPr/>
        </p:nvSpPr>
        <p:spPr>
          <a:xfrm>
            <a:off x="179512" y="1421482"/>
            <a:ext cx="8784976" cy="4599806"/>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pl-PL" sz="2400" b="1" i="0" u="none" strike="noStrike" kern="1200" cap="none" spc="0" normalizeH="0" baseline="0" noProof="0" dirty="0" smtClean="0">
                <a:ln>
                  <a:noFill/>
                </a:ln>
                <a:solidFill>
                  <a:sysClr val="windowText" lastClr="000000"/>
                </a:solidFill>
                <a:effectLst/>
                <a:uLnTx/>
                <a:uFillTx/>
                <a:latin typeface="Calibri"/>
                <a:ea typeface="+mn-ea"/>
                <a:cs typeface="+mn-cs"/>
              </a:rPr>
              <a:t>Typowy scenariusz</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a:t>
            </a: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Mamy pojedynczy </a:t>
            </a:r>
            <a:r>
              <a:rPr kumimoji="0" lang="pl-PL" sz="2400" b="0" i="0" u="sng" strike="noStrike" kern="1200" cap="none" spc="0" normalizeH="0" baseline="0" noProof="0" dirty="0" smtClean="0">
                <a:ln>
                  <a:noFill/>
                </a:ln>
                <a:solidFill>
                  <a:sysClr val="windowText" lastClr="000000"/>
                </a:solidFill>
                <a:effectLst/>
                <a:uLnTx/>
                <a:uFillTx/>
                <a:latin typeface="Calibri"/>
                <a:ea typeface="+mn-ea"/>
                <a:cs typeface="+mn-cs"/>
              </a:rPr>
              <a:t>klucz źródłowy</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(SK</a:t>
            </a: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 – ang. Source </a:t>
            </a:r>
            <a:r>
              <a:rPr lang="pl-PL" dirty="0" err="1">
                <a:solidFill>
                  <a:sysClr val="windowText" lastClr="000000"/>
                </a:solidFill>
                <a:latin typeface="Calibri"/>
              </a:rPr>
              <a:t>K</a:t>
            </a:r>
            <a:r>
              <a:rPr kumimoji="0" lang="pl-PL" sz="2400" b="0" i="0" u="none" strike="noStrike" kern="1200" cap="none" spc="0" normalizeH="0" baseline="0" noProof="0" dirty="0" err="1" smtClean="0">
                <a:ln>
                  <a:noFill/>
                </a:ln>
                <a:solidFill>
                  <a:sysClr val="windowText" lastClr="000000"/>
                </a:solidFill>
                <a:effectLst/>
                <a:uLnTx/>
                <a:uFillTx/>
                <a:latin typeface="Calibri"/>
                <a:ea typeface="+mn-ea"/>
                <a:cs typeface="+mn-cs"/>
              </a:rPr>
              <a:t>ey</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a:t>
            </a: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uzyskany z</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Sprzętowy generator liczb losowych</a:t>
            </a:r>
            <a:endPar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Uzyskany z protokołu wymiany kluczy </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a:t>
            </a: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będzie omówione później</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a:t>
            </a:r>
          </a:p>
          <a:p>
            <a:pPr marL="0" marR="0" lvl="0" indent="0" algn="l" defTabSz="914400" rtl="0" eaLnBrk="1" fontAlgn="auto" latinLnBrk="0" hangingPunct="1">
              <a:lnSpc>
                <a:spcPct val="100000"/>
              </a:lnSpc>
              <a:spcBef>
                <a:spcPts val="2424"/>
              </a:spcBef>
              <a:spcAft>
                <a:spcPts val="0"/>
              </a:spcAft>
              <a:buClrTx/>
              <a:buSzTx/>
              <a:buFont typeface="Arial" pitchFamily="34" charset="0"/>
              <a:buNone/>
              <a:tabLst/>
              <a:defRPr/>
            </a:pP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Potrzebujemy</a:t>
            </a:r>
            <a:r>
              <a:rPr kumimoji="0" lang="pl-PL" sz="2400" b="0" i="0" u="none" strike="noStrike" kern="1200" cap="none" spc="0" normalizeH="0" noProof="0" dirty="0" smtClean="0">
                <a:ln>
                  <a:noFill/>
                </a:ln>
                <a:solidFill>
                  <a:sysClr val="windowText" lastClr="000000"/>
                </a:solidFill>
                <a:effectLst/>
                <a:uLnTx/>
                <a:uFillTx/>
                <a:latin typeface="Calibri"/>
                <a:ea typeface="+mn-ea"/>
                <a:cs typeface="+mn-cs"/>
              </a:rPr>
              <a:t> wielu kluczy do zabezpieczenia sesji</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a:t>
            </a:r>
          </a:p>
          <a:p>
            <a:pPr marL="342900" marR="0" lvl="0" indent="-342900" algn="l" defTabSz="914400" rtl="0" eaLnBrk="1" fontAlgn="auto" latinLnBrk="0" hangingPunct="1">
              <a:lnSpc>
                <a:spcPct val="100000"/>
              </a:lnSpc>
              <a:spcBef>
                <a:spcPts val="624"/>
              </a:spcBef>
              <a:spcAft>
                <a:spcPts val="0"/>
              </a:spcAft>
              <a:buClrTx/>
              <a:buSzTx/>
              <a:buFont typeface="Arial" pitchFamily="34" charset="0"/>
              <a:buChar char="•"/>
              <a:tabLst/>
              <a:defRPr/>
            </a:pP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Osobne klucze do szyfrowania ruchu</a:t>
            </a:r>
            <a:r>
              <a:rPr kumimoji="0" lang="pl-PL" sz="2400" b="0" i="0" u="none" strike="noStrike" kern="1200" cap="none" spc="0" normalizeH="0" noProof="0" dirty="0" smtClean="0">
                <a:ln>
                  <a:noFill/>
                </a:ln>
                <a:solidFill>
                  <a:sysClr val="windowText" lastClr="000000"/>
                </a:solidFill>
                <a:effectLst/>
                <a:uLnTx/>
                <a:uFillTx/>
                <a:latin typeface="Calibri"/>
                <a:ea typeface="+mn-ea"/>
                <a:cs typeface="+mn-cs"/>
              </a:rPr>
              <a:t> w każdą stronę kanału transmisyjnego</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a:t>
            </a: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wiele kluczy do szyfrowania</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CBC</a:t>
            </a: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 z </a:t>
            </a:r>
            <a:r>
              <a:rPr kumimoji="0" lang="pl-PL" sz="2400" b="0" i="0" u="none" strike="noStrike" kern="1200" cap="none" spc="0" normalizeH="0" baseline="0" noProof="0" dirty="0" err="1" smtClean="0">
                <a:ln>
                  <a:noFill/>
                </a:ln>
                <a:solidFill>
                  <a:sysClr val="windowText" lastClr="000000"/>
                </a:solidFill>
                <a:effectLst/>
                <a:uLnTx/>
                <a:uFillTx/>
                <a:latin typeface="Calibri"/>
                <a:ea typeface="+mn-ea"/>
                <a:cs typeface="+mn-cs"/>
              </a:rPr>
              <a:t>nonce</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a:t>
            </a:r>
          </a:p>
          <a:p>
            <a:pPr marL="0" marR="0" lvl="0" indent="0" algn="l" defTabSz="914400" rtl="0" eaLnBrk="1" fontAlgn="auto" latinLnBrk="0" hangingPunct="1">
              <a:lnSpc>
                <a:spcPct val="100000"/>
              </a:lnSpc>
              <a:spcBef>
                <a:spcPts val="2376"/>
              </a:spcBef>
              <a:spcAft>
                <a:spcPts val="0"/>
              </a:spcAft>
              <a:buClrTx/>
              <a:buSzTx/>
              <a:buFont typeface="Arial" pitchFamily="34" charset="0"/>
              <a:buNone/>
              <a:tabLst/>
              <a:defRPr/>
            </a:pPr>
            <a:r>
              <a:rPr kumimoji="0" lang="pl-PL" sz="2400" b="1" i="0" u="none" strike="noStrike" kern="1200" cap="none" spc="0" normalizeH="0" baseline="0" noProof="0" dirty="0" smtClean="0">
                <a:ln>
                  <a:noFill/>
                </a:ln>
                <a:solidFill>
                  <a:sysClr val="windowText" lastClr="000000"/>
                </a:solidFill>
                <a:effectLst/>
                <a:uLnTx/>
                <a:uFillTx/>
                <a:latin typeface="Calibri"/>
                <a:ea typeface="+mn-ea"/>
                <a:cs typeface="+mn-cs"/>
              </a:rPr>
              <a:t>Cel</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a:t>
            </a: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wygenerowanie wielu kluczy z jednego klucza źródłowego</a:t>
            </a:r>
            <a:endPar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endParaRPr>
          </a:p>
        </p:txBody>
      </p:sp>
      <p:grpSp>
        <p:nvGrpSpPr>
          <p:cNvPr id="6" name="Group 7"/>
          <p:cNvGrpSpPr/>
          <p:nvPr/>
        </p:nvGrpSpPr>
        <p:grpSpPr>
          <a:xfrm>
            <a:off x="1619672" y="5301208"/>
            <a:ext cx="6426048" cy="792089"/>
            <a:chOff x="1676400" y="2876550"/>
            <a:chExt cx="6019800" cy="705290"/>
          </a:xfrm>
        </p:grpSpPr>
        <p:sp>
          <p:nvSpPr>
            <p:cNvPr id="7" name="Rectangle 3"/>
            <p:cNvSpPr/>
            <p:nvPr/>
          </p:nvSpPr>
          <p:spPr>
            <a:xfrm>
              <a:off x="1676400" y="2876550"/>
              <a:ext cx="914400" cy="457200"/>
            </a:xfrm>
            <a:prstGeom prst="rect">
              <a:avLst/>
            </a:prstGeom>
            <a:solidFill>
              <a:srgbClr val="F79646">
                <a:lumMod val="60000"/>
                <a:lumOff val="40000"/>
              </a:srgbClr>
            </a:solidFill>
            <a:ln w="9525" cap="flat" cmpd="sng" algn="ctr">
              <a:solidFill>
                <a:srgbClr val="4F81BD">
                  <a:shade val="95000"/>
                  <a:satMod val="105000"/>
                </a:srgbClr>
              </a:solidFill>
              <a:prstDash val="solid"/>
            </a:ln>
            <a:effectLst>
              <a:outerShdw blurRad="40000" dist="23000" dir="5400000" rotWithShape="0">
                <a:srgbClr val="000000">
                  <a:alpha val="35000"/>
                </a:srgb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2400" b="1" i="0" u="none" strike="noStrike" kern="0" cap="none" spc="0" normalizeH="0" baseline="0" noProof="0" dirty="0" smtClean="0">
                  <a:ln>
                    <a:noFill/>
                  </a:ln>
                  <a:solidFill>
                    <a:srgbClr val="FF0000"/>
                  </a:solidFill>
                  <a:effectLst/>
                  <a:uLnTx/>
                  <a:uFillTx/>
                  <a:latin typeface="Calibri"/>
                  <a:ea typeface="+mn-ea"/>
                  <a:cs typeface="+mn-cs"/>
                </a:rPr>
                <a:t>SK</a:t>
              </a:r>
            </a:p>
          </p:txBody>
        </p:sp>
        <p:sp>
          <p:nvSpPr>
            <p:cNvPr id="8" name="Rectangle 4"/>
            <p:cNvSpPr/>
            <p:nvPr/>
          </p:nvSpPr>
          <p:spPr>
            <a:xfrm>
              <a:off x="4572000" y="2876550"/>
              <a:ext cx="3124200" cy="457200"/>
            </a:xfrm>
            <a:prstGeom prst="rect">
              <a:avLst/>
            </a:prstGeom>
            <a:solidFill>
              <a:srgbClr val="FAC090"/>
            </a:solidFill>
            <a:ln w="9525" cap="flat" cmpd="sng" algn="ctr">
              <a:solidFill>
                <a:srgbClr val="4F81BD">
                  <a:shade val="95000"/>
                  <a:satMod val="105000"/>
                </a:srgbClr>
              </a:solidFill>
              <a:prstDash val="solid"/>
            </a:ln>
            <a:effectLst>
              <a:outerShdw blurRad="40000" dist="23000" dir="5400000" rotWithShape="0">
                <a:srgbClr val="000000">
                  <a:alpha val="35000"/>
                </a:srgb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2400" b="1" i="0" u="none" strike="noStrike" kern="0" cap="none" spc="0" normalizeH="0" baseline="0" noProof="0" dirty="0" smtClean="0">
                  <a:ln>
                    <a:noFill/>
                  </a:ln>
                  <a:solidFill>
                    <a:srgbClr val="FF0000"/>
                  </a:solidFill>
                  <a:effectLst/>
                  <a:uLnTx/>
                  <a:uFillTx/>
                  <a:latin typeface="Calibri"/>
                  <a:ea typeface="+mn-ea"/>
                  <a:cs typeface="+mn-cs"/>
                </a:rPr>
                <a:t>k</a:t>
              </a:r>
              <a:r>
                <a:rPr kumimoji="0" lang="en-US" sz="2400" b="1" i="0" u="none" strike="noStrike" kern="0" cap="none" spc="0" normalizeH="0" baseline="-25000" noProof="0" dirty="0" smtClean="0">
                  <a:ln>
                    <a:noFill/>
                  </a:ln>
                  <a:solidFill>
                    <a:srgbClr val="FF0000"/>
                  </a:solidFill>
                  <a:effectLst/>
                  <a:uLnTx/>
                  <a:uFillTx/>
                  <a:latin typeface="Calibri"/>
                  <a:ea typeface="+mn-ea"/>
                  <a:cs typeface="+mn-cs"/>
                </a:rPr>
                <a:t>1</a:t>
              </a:r>
              <a:r>
                <a:rPr kumimoji="0" lang="en-US" sz="2400" b="1" i="0" u="none" strike="noStrike" kern="0" cap="none" spc="0" normalizeH="0" baseline="0" noProof="0" dirty="0" smtClean="0">
                  <a:ln>
                    <a:noFill/>
                  </a:ln>
                  <a:solidFill>
                    <a:srgbClr val="FF0000"/>
                  </a:solidFill>
                  <a:effectLst/>
                  <a:uLnTx/>
                  <a:uFillTx/>
                  <a:latin typeface="Calibri"/>
                  <a:ea typeface="+mn-ea"/>
                  <a:cs typeface="+mn-cs"/>
                </a:rPr>
                <a:t>,  k</a:t>
              </a:r>
              <a:r>
                <a:rPr kumimoji="0" lang="en-US" sz="2400" b="1" i="0" u="none" strike="noStrike" kern="0" cap="none" spc="0" normalizeH="0" baseline="-25000" noProof="0" dirty="0" smtClean="0">
                  <a:ln>
                    <a:noFill/>
                  </a:ln>
                  <a:solidFill>
                    <a:srgbClr val="FF0000"/>
                  </a:solidFill>
                  <a:effectLst/>
                  <a:uLnTx/>
                  <a:uFillTx/>
                  <a:latin typeface="Calibri"/>
                  <a:ea typeface="+mn-ea"/>
                  <a:cs typeface="+mn-cs"/>
                </a:rPr>
                <a:t>2</a:t>
              </a:r>
              <a:r>
                <a:rPr kumimoji="0" lang="en-US" sz="2400" b="1" i="0" u="none" strike="noStrike" kern="0" cap="none" spc="0" normalizeH="0" baseline="0" noProof="0" dirty="0" smtClean="0">
                  <a:ln>
                    <a:noFill/>
                  </a:ln>
                  <a:solidFill>
                    <a:srgbClr val="FF0000"/>
                  </a:solidFill>
                  <a:effectLst/>
                  <a:uLnTx/>
                  <a:uFillTx/>
                  <a:latin typeface="Calibri"/>
                  <a:ea typeface="+mn-ea"/>
                  <a:cs typeface="+mn-cs"/>
                </a:rPr>
                <a:t>,  k</a:t>
              </a:r>
              <a:r>
                <a:rPr kumimoji="0" lang="en-US" sz="2400" b="1" i="0" u="none" strike="noStrike" kern="0" cap="none" spc="0" normalizeH="0" baseline="-25000" noProof="0" dirty="0" smtClean="0">
                  <a:ln>
                    <a:noFill/>
                  </a:ln>
                  <a:solidFill>
                    <a:srgbClr val="FF0000"/>
                  </a:solidFill>
                  <a:effectLst/>
                  <a:uLnTx/>
                  <a:uFillTx/>
                  <a:latin typeface="Calibri"/>
                  <a:ea typeface="+mn-ea"/>
                  <a:cs typeface="+mn-cs"/>
                </a:rPr>
                <a:t>3</a:t>
              </a:r>
              <a:r>
                <a:rPr kumimoji="0" lang="en-US" sz="2400" b="1" i="0" u="none" strike="noStrike" kern="0" cap="none" spc="0" normalizeH="0" baseline="0" noProof="0" dirty="0" smtClean="0">
                  <a:ln>
                    <a:noFill/>
                  </a:ln>
                  <a:solidFill>
                    <a:srgbClr val="FF0000"/>
                  </a:solidFill>
                  <a:effectLst/>
                  <a:uLnTx/>
                  <a:uFillTx/>
                  <a:latin typeface="Calibri"/>
                  <a:ea typeface="+mn-ea"/>
                  <a:cs typeface="+mn-cs"/>
                </a:rPr>
                <a:t>,  …</a:t>
              </a:r>
            </a:p>
          </p:txBody>
        </p:sp>
        <p:sp>
          <p:nvSpPr>
            <p:cNvPr id="9" name="Right Arrow 5"/>
            <p:cNvSpPr/>
            <p:nvPr/>
          </p:nvSpPr>
          <p:spPr>
            <a:xfrm>
              <a:off x="2971800" y="3028950"/>
              <a:ext cx="1371600" cy="152400"/>
            </a:xfrm>
            <a:prstGeom prst="rightArrow">
              <a:avLst/>
            </a:prstGeom>
            <a:gradFill rotWithShape="1">
              <a:gsLst>
                <a:gs pos="0">
                  <a:srgbClr val="4F81BD">
                    <a:shade val="51000"/>
                    <a:satMod val="130000"/>
                  </a:srgbClr>
                </a:gs>
                <a:gs pos="80000">
                  <a:srgbClr val="4F81BD">
                    <a:shade val="93000"/>
                    <a:satMod val="130000"/>
                  </a:srgbClr>
                </a:gs>
                <a:gs pos="100000">
                  <a:srgbClr val="4F81BD">
                    <a:shade val="94000"/>
                    <a:satMod val="135000"/>
                  </a:srgbClr>
                </a:gs>
              </a:gsLst>
              <a:lin ang="16200000" scaled="0"/>
            </a:gradFill>
            <a:ln w="9525" cap="flat" cmpd="sng" algn="ctr">
              <a:solidFill>
                <a:srgbClr val="4F81BD">
                  <a:shade val="95000"/>
                  <a:satMod val="105000"/>
                </a:srgbClr>
              </a:solidFill>
              <a:prstDash val="solid"/>
            </a:ln>
            <a:effectLst>
              <a:outerShdw blurRad="40000" dist="23000" dir="5400000" rotWithShape="0">
                <a:srgbClr val="000000">
                  <a:alpha val="35000"/>
                </a:srgb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prstClr val="white"/>
                </a:solidFill>
                <a:effectLst/>
                <a:uLnTx/>
                <a:uFillTx/>
                <a:latin typeface="Calibri"/>
                <a:ea typeface="+mn-ea"/>
                <a:cs typeface="+mn-cs"/>
              </a:endParaRPr>
            </a:p>
          </p:txBody>
        </p:sp>
        <p:sp>
          <p:nvSpPr>
            <p:cNvPr id="10" name="TextBox 6"/>
            <p:cNvSpPr txBox="1"/>
            <p:nvPr/>
          </p:nvSpPr>
          <p:spPr>
            <a:xfrm>
              <a:off x="3276600" y="3120175"/>
              <a:ext cx="688259" cy="461665"/>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2400" b="1" i="0" u="none" strike="noStrike" kern="0" cap="none" spc="0" normalizeH="0" baseline="0" noProof="0" dirty="0" smtClean="0">
                  <a:ln>
                    <a:noFill/>
                  </a:ln>
                  <a:solidFill>
                    <a:prstClr val="black"/>
                  </a:solidFill>
                  <a:effectLst/>
                  <a:uLnTx/>
                  <a:uFillTx/>
                </a:rPr>
                <a:t>KDF</a:t>
              </a:r>
            </a:p>
          </p:txBody>
        </p:sp>
      </p:grpSp>
    </p:spTree>
    <p:extLst>
      <p:ext uri="{BB962C8B-B14F-4D97-AF65-F5344CB8AC3E}">
        <p14:creationId xmlns="" xmlns:p14="http://schemas.microsoft.com/office/powerpoint/2010/main" val="19477461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5" end="5"/>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dirty="0" smtClean="0"/>
              <a:t>Szyfrowanie dysków – brak możliwości „wydłużenia” danych (1)</a:t>
            </a:r>
            <a:endParaRPr lang="pl-PL" dirty="0"/>
          </a:p>
        </p:txBody>
      </p:sp>
      <p:sp>
        <p:nvSpPr>
          <p:cNvPr id="4" name="Symbol zastępczy numeru slajdu 3"/>
          <p:cNvSpPr>
            <a:spLocks noGrp="1"/>
          </p:cNvSpPr>
          <p:nvPr>
            <p:ph type="sldNum" sz="quarter" idx="12"/>
          </p:nvPr>
        </p:nvSpPr>
        <p:spPr/>
        <p:txBody>
          <a:bodyPr/>
          <a:lstStyle/>
          <a:p>
            <a:fld id="{589B7C76-EFF2-4CD8-A475-4750F11B4BC6}" type="slidenum">
              <a:rPr lang="pl-PL" smtClean="0"/>
              <a:pPr/>
              <a:t>20</a:t>
            </a:fld>
            <a:endParaRPr lang="pl-PL"/>
          </a:p>
        </p:txBody>
      </p:sp>
      <p:sp>
        <p:nvSpPr>
          <p:cNvPr id="5" name="Content Placeholder 2"/>
          <p:cNvSpPr txBox="1">
            <a:spLocks/>
          </p:cNvSpPr>
          <p:nvPr/>
        </p:nvSpPr>
        <p:spPr>
          <a:xfrm>
            <a:off x="457200" y="2069554"/>
            <a:ext cx="8229600" cy="4095750"/>
          </a:xfrm>
          <a:prstGeom prst="rect">
            <a:avLst/>
          </a:prstGeom>
        </p:spPr>
        <p:txBody>
          <a:bodyPr vert="horz" lIns="91440" tIns="45720" rIns="91440" bIns="45720" rtlCol="0">
            <a:normAutofit fontScale="92500" lnSpcReduction="10000"/>
          </a:bodyPr>
          <a:lstStyle>
            <a:lvl1pPr marL="342900" indent="-3429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Sektory w dysku mają stały rozmiar </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a:t>
            </a:r>
            <a:r>
              <a:rPr kumimoji="0" lang="pl-PL" sz="2400" b="0" i="0" u="none" strike="noStrike" kern="1200" cap="none" spc="0" normalizeH="0" baseline="0" noProof="0" dirty="0" err="1" smtClean="0">
                <a:ln>
                  <a:noFill/>
                </a:ln>
                <a:solidFill>
                  <a:sysClr val="windowText" lastClr="000000"/>
                </a:solidFill>
                <a:effectLst/>
                <a:uLnTx/>
                <a:uFillTx/>
                <a:latin typeface="Calibri"/>
                <a:ea typeface="+mn-ea"/>
                <a:cs typeface="+mn-cs"/>
              </a:rPr>
              <a:t>np</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4KB)</a:t>
            </a: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   </a:t>
            </a: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	szyfrogram</a:t>
            </a:r>
            <a:r>
              <a:rPr kumimoji="0" lang="pl-PL" sz="2400" b="0" i="0" u="none" strike="noStrike" kern="1200" cap="none" spc="0" normalizeH="0" noProof="0" dirty="0" smtClean="0">
                <a:ln>
                  <a:noFill/>
                </a:ln>
                <a:solidFill>
                  <a:sysClr val="windowText" lastClr="000000"/>
                </a:solidFill>
                <a:effectLst/>
                <a:uLnTx/>
                <a:uFillTx/>
                <a:latin typeface="Calibri"/>
                <a:ea typeface="+mn-ea"/>
                <a:cs typeface="+mn-cs"/>
              </a:rPr>
              <a:t> nie może być dłuższy nić wiadomość</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a:t>
            </a: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
            </a:r>
            <a:b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b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		</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a:t>
            </a:r>
            <a:r>
              <a:rPr lang="pl-PL" dirty="0" smtClean="0">
                <a:solidFill>
                  <a:sysClr val="windowText" lastClr="000000"/>
                </a:solidFill>
                <a:latin typeface="Calibri"/>
              </a:rPr>
              <a:t>to jest</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M = C)</a:t>
            </a: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   </a:t>
            </a: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	trzeba zastosować</a:t>
            </a:r>
            <a:r>
              <a:rPr kumimoji="0" lang="pl-PL" sz="2400" b="0" i="0" u="none" strike="noStrike" kern="1200" cap="none" spc="0" normalizeH="0" noProof="0" dirty="0" smtClean="0">
                <a:ln>
                  <a:noFill/>
                </a:ln>
                <a:solidFill>
                  <a:sysClr val="windowText" lastClr="000000"/>
                </a:solidFill>
                <a:effectLst/>
                <a:uLnTx/>
                <a:uFillTx/>
                <a:latin typeface="Calibri"/>
                <a:ea typeface="+mn-ea"/>
                <a:cs typeface="+mn-cs"/>
              </a:rPr>
              <a:t> szyfrowanie deterministyczne, 		bez uwierzytelnienia</a:t>
            </a:r>
            <a:endPar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endParaRP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endParaRP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tab pos="1143000" algn="l"/>
              </a:tabLst>
              <a:defRPr/>
            </a:pPr>
            <a:r>
              <a:rPr lang="pl-PL" dirty="0" err="1" smtClean="0">
                <a:solidFill>
                  <a:sysClr val="windowText" lastClr="000000"/>
                </a:solidFill>
                <a:latin typeface="Calibri"/>
              </a:rPr>
              <a:t>Tw</a:t>
            </a:r>
            <a:r>
              <a:rPr lang="pl-PL" dirty="0" smtClean="0">
                <a:solidFill>
                  <a:sysClr val="windowText" lastClr="000000"/>
                </a:solidFill>
                <a:latin typeface="Calibri"/>
              </a:rPr>
              <a:t>. Pom.</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a:t>
            </a: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	jeśli</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(E, D) </a:t>
            </a: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jest deterministycznym</a:t>
            </a:r>
            <a:r>
              <a:rPr kumimoji="0" lang="pl-PL" sz="2400" b="0" i="0" u="none" strike="noStrike" kern="1200" cap="none" spc="0" normalizeH="0" noProof="0" dirty="0" smtClean="0">
                <a:ln>
                  <a:noFill/>
                </a:ln>
                <a:solidFill>
                  <a:sysClr val="windowText" lastClr="000000"/>
                </a:solidFill>
                <a:effectLst/>
                <a:uLnTx/>
                <a:uFillTx/>
                <a:latin typeface="Calibri"/>
                <a:ea typeface="+mn-ea"/>
                <a:cs typeface="+mn-cs"/>
              </a:rPr>
              <a:t> szyfrem bezpieczny 		m na atak CPA </a:t>
            </a: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z własnością</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M=C</a:t>
            </a:r>
            <a:b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b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a:t>
            </a: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	to</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(E, D)  </a:t>
            </a: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jest</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PRP.</a:t>
            </a: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tab pos="1143000" algn="l"/>
              </a:tabLst>
              <a:defRPr/>
            </a:pPr>
            <a:endPar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endParaRP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tab pos="1143000" algn="l"/>
              </a:tabLst>
              <a:defRPr/>
            </a:pP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a:t>
            </a: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każdy sektor będzie musiał być zaszyfrowany z zastosowaniem PRP</a:t>
            </a:r>
            <a:endParaRPr kumimoji="0" lang="en-US" sz="2400" b="0" i="0" u="none" strike="noStrike" kern="1200" cap="none" spc="0" normalizeH="0" baseline="0" noProof="0" dirty="0">
              <a:ln>
                <a:noFill/>
              </a:ln>
              <a:solidFill>
                <a:sysClr val="windowText" lastClr="000000"/>
              </a:solidFill>
              <a:effectLst/>
              <a:uLnTx/>
              <a:uFillTx/>
              <a:latin typeface="Calibri"/>
              <a:ea typeface="+mn-ea"/>
              <a:cs typeface="+mn-cs"/>
            </a:endParaRPr>
          </a:p>
        </p:txBody>
      </p:sp>
    </p:spTree>
    <p:extLst>
      <p:ext uri="{BB962C8B-B14F-4D97-AF65-F5344CB8AC3E}">
        <p14:creationId xmlns="" xmlns:p14="http://schemas.microsoft.com/office/powerpoint/2010/main" val="389397294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dirty="0"/>
              <a:t>Szyfrowanie dysków – brak możliwości „wydłużenia” danych </a:t>
            </a:r>
            <a:r>
              <a:rPr lang="pl-PL" dirty="0" smtClean="0"/>
              <a:t>(2)</a:t>
            </a:r>
            <a:endParaRPr lang="pl-PL" dirty="0"/>
          </a:p>
        </p:txBody>
      </p:sp>
      <p:sp>
        <p:nvSpPr>
          <p:cNvPr id="4" name="Symbol zastępczy numeru slajdu 3"/>
          <p:cNvSpPr>
            <a:spLocks noGrp="1"/>
          </p:cNvSpPr>
          <p:nvPr>
            <p:ph type="sldNum" sz="quarter" idx="12"/>
          </p:nvPr>
        </p:nvSpPr>
        <p:spPr/>
        <p:txBody>
          <a:bodyPr/>
          <a:lstStyle/>
          <a:p>
            <a:fld id="{589B7C76-EFF2-4CD8-A475-4750F11B4BC6}" type="slidenum">
              <a:rPr lang="pl-PL" smtClean="0"/>
              <a:pPr/>
              <a:t>21</a:t>
            </a:fld>
            <a:endParaRPr lang="pl-PL"/>
          </a:p>
        </p:txBody>
      </p:sp>
      <p:sp>
        <p:nvSpPr>
          <p:cNvPr id="5" name="Content Placeholder 2"/>
          <p:cNvSpPr txBox="1">
            <a:spLocks/>
          </p:cNvSpPr>
          <p:nvPr/>
        </p:nvSpPr>
        <p:spPr>
          <a:xfrm>
            <a:off x="590872" y="4804048"/>
            <a:ext cx="8229600" cy="1600200"/>
          </a:xfrm>
          <a:prstGeom prst="rect">
            <a:avLst/>
          </a:prstGeom>
        </p:spPr>
        <p:txBody>
          <a:bodyPr vert="horz" lIns="91440" tIns="45720" rIns="91440" bIns="45720" rtlCol="0">
            <a:normAutofit fontScale="85000" lnSpcReduction="20000"/>
          </a:bodyPr>
          <a:lstStyle>
            <a:lvl1pPr marL="342900" indent="-3429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Problem:    </a:t>
            </a: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sektor</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1  </a:t>
            </a: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i</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a:t>
            </a: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sektor</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3  </a:t>
            </a: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mogą zawierać takie</a:t>
            </a:r>
            <a:r>
              <a:rPr kumimoji="0" lang="pl-PL" sz="2400" b="0" i="0" u="none" strike="noStrike" kern="1200" cap="none" spc="0" normalizeH="0" noProof="0" dirty="0" smtClean="0">
                <a:ln>
                  <a:noFill/>
                </a:ln>
                <a:solidFill>
                  <a:sysClr val="windowText" lastClr="000000"/>
                </a:solidFill>
                <a:effectLst/>
                <a:uLnTx/>
                <a:uFillTx/>
                <a:latin typeface="Calibri"/>
                <a:ea typeface="+mn-ea"/>
                <a:cs typeface="+mn-cs"/>
              </a:rPr>
              <a:t> same dane</a:t>
            </a:r>
            <a:endPar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Powoduje to wyciek danych,</a:t>
            </a:r>
            <a:r>
              <a:rPr kumimoji="0" lang="pl-PL" sz="2400" b="0" i="0" u="none" strike="noStrike" kern="1200" cap="none" spc="0" normalizeH="0" noProof="0" dirty="0" smtClean="0">
                <a:ln>
                  <a:noFill/>
                </a:ln>
                <a:solidFill>
                  <a:sysClr val="windowText" lastClr="000000"/>
                </a:solidFill>
                <a:effectLst/>
                <a:uLnTx/>
                <a:uFillTx/>
                <a:latin typeface="Calibri"/>
                <a:ea typeface="+mn-ea"/>
                <a:cs typeface="+mn-cs"/>
              </a:rPr>
              <a:t> podobnie jak w przypadku schematu szyfrowania elektronicznej książki kodowej</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a:t>
            </a: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ECB mode</a:t>
            </a: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a:t>
            </a:r>
            <a:endPar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endParaRP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endParaRP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Czy można to zrobić lepiej</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a:t>
            </a:r>
            <a:endParaRPr kumimoji="0" lang="en-US" sz="2400" b="0" i="0" u="none" strike="noStrike" kern="1200" cap="none" spc="0" normalizeH="0" baseline="0" noProof="0" dirty="0">
              <a:ln>
                <a:noFill/>
              </a:ln>
              <a:solidFill>
                <a:sysClr val="windowText" lastClr="000000"/>
              </a:solidFill>
              <a:effectLst/>
              <a:uLnTx/>
              <a:uFillTx/>
              <a:latin typeface="Calibri"/>
              <a:ea typeface="+mn-ea"/>
              <a:cs typeface="+mn-cs"/>
            </a:endParaRPr>
          </a:p>
        </p:txBody>
      </p:sp>
      <p:sp>
        <p:nvSpPr>
          <p:cNvPr id="6" name="Rectangle 3"/>
          <p:cNvSpPr/>
          <p:nvPr/>
        </p:nvSpPr>
        <p:spPr>
          <a:xfrm>
            <a:off x="1352872" y="2060848"/>
            <a:ext cx="2133600" cy="457200"/>
          </a:xfrm>
          <a:prstGeom prst="rect">
            <a:avLst/>
          </a:prstGeom>
          <a:solidFill>
            <a:srgbClr val="F79646">
              <a:lumMod val="60000"/>
              <a:lumOff val="40000"/>
            </a:srgbClr>
          </a:solidFill>
          <a:ln w="9525" cap="flat" cmpd="sng" algn="ctr">
            <a:solidFill>
              <a:srgbClr val="4F81BD">
                <a:shade val="95000"/>
                <a:satMod val="105000"/>
              </a:srgbClr>
            </a:solidFill>
            <a:prstDash val="solid"/>
          </a:ln>
          <a:effectLst>
            <a:outerShdw blurRad="40000" dist="23000" dir="5400000" rotWithShape="0">
              <a:srgbClr val="000000">
                <a:alpha val="35000"/>
              </a:srgb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2400" b="0" i="0" u="none" strike="noStrike" kern="0" cap="none" spc="0" normalizeH="0" baseline="0" noProof="0" dirty="0" smtClean="0">
                <a:ln>
                  <a:noFill/>
                </a:ln>
                <a:solidFill>
                  <a:srgbClr val="000000"/>
                </a:solidFill>
                <a:effectLst/>
                <a:uLnTx/>
                <a:uFillTx/>
                <a:latin typeface="Calibri"/>
                <a:ea typeface="+mn-ea"/>
                <a:cs typeface="+mn-cs"/>
              </a:rPr>
              <a:t>sector 1</a:t>
            </a:r>
          </a:p>
        </p:txBody>
      </p:sp>
      <p:sp>
        <p:nvSpPr>
          <p:cNvPr id="7" name="Rectangle 4"/>
          <p:cNvSpPr/>
          <p:nvPr/>
        </p:nvSpPr>
        <p:spPr>
          <a:xfrm>
            <a:off x="3486472" y="2060848"/>
            <a:ext cx="2133600" cy="457200"/>
          </a:xfrm>
          <a:prstGeom prst="rect">
            <a:avLst/>
          </a:prstGeom>
          <a:solidFill>
            <a:srgbClr val="F79646">
              <a:lumMod val="60000"/>
              <a:lumOff val="40000"/>
            </a:srgbClr>
          </a:solidFill>
          <a:ln w="9525" cap="flat" cmpd="sng" algn="ctr">
            <a:solidFill>
              <a:srgbClr val="4F81BD">
                <a:shade val="95000"/>
                <a:satMod val="105000"/>
              </a:srgbClr>
            </a:solidFill>
            <a:prstDash val="solid"/>
          </a:ln>
          <a:effectLst>
            <a:outerShdw blurRad="40000" dist="23000" dir="5400000" rotWithShape="0">
              <a:srgbClr val="000000">
                <a:alpha val="35000"/>
              </a:srgb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2400" b="0" i="0" u="none" strike="noStrike" kern="0" cap="none" spc="0" normalizeH="0" baseline="0" noProof="0" dirty="0" smtClean="0">
                <a:ln>
                  <a:noFill/>
                </a:ln>
                <a:solidFill>
                  <a:srgbClr val="000000"/>
                </a:solidFill>
                <a:effectLst/>
                <a:uLnTx/>
                <a:uFillTx/>
                <a:latin typeface="Calibri"/>
                <a:ea typeface="+mn-ea"/>
                <a:cs typeface="+mn-cs"/>
              </a:rPr>
              <a:t>sector 2</a:t>
            </a:r>
          </a:p>
        </p:txBody>
      </p:sp>
      <p:sp>
        <p:nvSpPr>
          <p:cNvPr id="8" name="Rectangle 5"/>
          <p:cNvSpPr/>
          <p:nvPr/>
        </p:nvSpPr>
        <p:spPr>
          <a:xfrm>
            <a:off x="5620072" y="2060848"/>
            <a:ext cx="2133600" cy="457200"/>
          </a:xfrm>
          <a:prstGeom prst="rect">
            <a:avLst/>
          </a:prstGeom>
          <a:solidFill>
            <a:srgbClr val="F79646">
              <a:lumMod val="60000"/>
              <a:lumOff val="40000"/>
            </a:srgbClr>
          </a:solidFill>
          <a:ln w="9525" cap="flat" cmpd="sng" algn="ctr">
            <a:solidFill>
              <a:srgbClr val="4F81BD">
                <a:shade val="95000"/>
                <a:satMod val="105000"/>
              </a:srgbClr>
            </a:solidFill>
            <a:prstDash val="solid"/>
          </a:ln>
          <a:effectLst>
            <a:outerShdw blurRad="40000" dist="23000" dir="5400000" rotWithShape="0">
              <a:srgbClr val="000000">
                <a:alpha val="35000"/>
              </a:srgb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2400" b="0" i="0" u="none" strike="noStrike" kern="0" cap="none" spc="0" normalizeH="0" baseline="0" noProof="0" dirty="0" smtClean="0">
                <a:ln>
                  <a:noFill/>
                </a:ln>
                <a:solidFill>
                  <a:srgbClr val="000000"/>
                </a:solidFill>
                <a:effectLst/>
                <a:uLnTx/>
                <a:uFillTx/>
                <a:latin typeface="Calibri"/>
                <a:ea typeface="+mn-ea"/>
                <a:cs typeface="+mn-cs"/>
              </a:rPr>
              <a:t>sector 3</a:t>
            </a:r>
          </a:p>
        </p:txBody>
      </p:sp>
      <p:sp>
        <p:nvSpPr>
          <p:cNvPr id="9" name="Rectangle 6"/>
          <p:cNvSpPr/>
          <p:nvPr/>
        </p:nvSpPr>
        <p:spPr>
          <a:xfrm>
            <a:off x="1670372" y="2975248"/>
            <a:ext cx="1447800" cy="609600"/>
          </a:xfrm>
          <a:prstGeom prst="rect">
            <a:avLst/>
          </a:prstGeom>
          <a:gradFill rotWithShape="1">
            <a:gsLst>
              <a:gs pos="0">
                <a:srgbClr val="4F81BD">
                  <a:shade val="51000"/>
                  <a:satMod val="130000"/>
                </a:srgbClr>
              </a:gs>
              <a:gs pos="80000">
                <a:srgbClr val="4F81BD">
                  <a:shade val="93000"/>
                  <a:satMod val="130000"/>
                </a:srgbClr>
              </a:gs>
              <a:gs pos="100000">
                <a:srgbClr val="4F81BD">
                  <a:shade val="94000"/>
                  <a:satMod val="135000"/>
                </a:srgbClr>
              </a:gs>
            </a:gsLst>
            <a:lin ang="16200000" scaled="0"/>
          </a:gradFill>
          <a:ln w="9525" cap="flat" cmpd="sng" algn="ctr">
            <a:solidFill>
              <a:srgbClr val="4F81BD">
                <a:shade val="95000"/>
                <a:satMod val="105000"/>
              </a:srgbClr>
            </a:solidFill>
            <a:prstDash val="solid"/>
          </a:ln>
          <a:effectLst>
            <a:outerShdw blurRad="40000" dist="23000" dir="5400000" rotWithShape="0">
              <a:srgbClr val="000000">
                <a:alpha val="35000"/>
              </a:srgb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2400" b="0" i="0" u="none" strike="noStrike" kern="0" cap="none" spc="0" normalizeH="0" baseline="0" noProof="0" dirty="0" smtClean="0">
                <a:ln>
                  <a:noFill/>
                </a:ln>
                <a:solidFill>
                  <a:prstClr val="white"/>
                </a:solidFill>
                <a:effectLst/>
                <a:uLnTx/>
                <a:uFillTx/>
                <a:latin typeface="Calibri"/>
                <a:ea typeface="+mn-ea"/>
                <a:cs typeface="+mn-cs"/>
              </a:rPr>
              <a:t>PRP(k, </a:t>
            </a:r>
            <a:r>
              <a:rPr kumimoji="0" lang="en-US" sz="2400" b="1" i="0" u="none" strike="noStrike" kern="0" cap="none" spc="0" normalizeH="0" baseline="0" noProof="0" dirty="0" smtClean="0">
                <a:ln>
                  <a:noFill/>
                </a:ln>
                <a:solidFill>
                  <a:prstClr val="white"/>
                </a:solidFill>
                <a:effectLst/>
                <a:uLnTx/>
                <a:uFillTx/>
                <a:latin typeface="Calibri"/>
                <a:ea typeface="+mn-ea"/>
                <a:cs typeface="+mn-cs"/>
              </a:rPr>
              <a:t>⋅</a:t>
            </a:r>
            <a:r>
              <a:rPr kumimoji="0" lang="en-US" sz="2400" b="0" i="0" u="none" strike="noStrike" kern="0" cap="none" spc="0" normalizeH="0" baseline="0" noProof="0" dirty="0" smtClean="0">
                <a:ln>
                  <a:noFill/>
                </a:ln>
                <a:solidFill>
                  <a:prstClr val="white"/>
                </a:solidFill>
                <a:effectLst/>
                <a:uLnTx/>
                <a:uFillTx/>
                <a:latin typeface="Calibri"/>
                <a:ea typeface="+mn-ea"/>
                <a:cs typeface="+mn-cs"/>
              </a:rPr>
              <a:t>)</a:t>
            </a:r>
          </a:p>
        </p:txBody>
      </p:sp>
      <p:sp>
        <p:nvSpPr>
          <p:cNvPr id="10" name="Rectangle 7"/>
          <p:cNvSpPr/>
          <p:nvPr/>
        </p:nvSpPr>
        <p:spPr>
          <a:xfrm>
            <a:off x="3867472" y="2975248"/>
            <a:ext cx="1447800" cy="609600"/>
          </a:xfrm>
          <a:prstGeom prst="rect">
            <a:avLst/>
          </a:prstGeom>
          <a:gradFill rotWithShape="1">
            <a:gsLst>
              <a:gs pos="0">
                <a:srgbClr val="4F81BD">
                  <a:shade val="51000"/>
                  <a:satMod val="130000"/>
                </a:srgbClr>
              </a:gs>
              <a:gs pos="80000">
                <a:srgbClr val="4F81BD">
                  <a:shade val="93000"/>
                  <a:satMod val="130000"/>
                </a:srgbClr>
              </a:gs>
              <a:gs pos="100000">
                <a:srgbClr val="4F81BD">
                  <a:shade val="94000"/>
                  <a:satMod val="135000"/>
                </a:srgbClr>
              </a:gs>
            </a:gsLst>
            <a:lin ang="16200000" scaled="0"/>
          </a:gradFill>
          <a:ln w="9525" cap="flat" cmpd="sng" algn="ctr">
            <a:solidFill>
              <a:srgbClr val="4F81BD">
                <a:shade val="95000"/>
                <a:satMod val="105000"/>
              </a:srgbClr>
            </a:solidFill>
            <a:prstDash val="solid"/>
          </a:ln>
          <a:effectLst>
            <a:outerShdw blurRad="40000" dist="23000" dir="5400000" rotWithShape="0">
              <a:srgbClr val="000000">
                <a:alpha val="35000"/>
              </a:srgb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2400" b="0" i="0" u="none" strike="noStrike" kern="0" cap="none" spc="0" normalizeH="0" baseline="0" noProof="0" dirty="0" smtClean="0">
                <a:ln>
                  <a:noFill/>
                </a:ln>
                <a:solidFill>
                  <a:prstClr val="white"/>
                </a:solidFill>
                <a:effectLst/>
                <a:uLnTx/>
                <a:uFillTx/>
                <a:latin typeface="Calibri"/>
                <a:ea typeface="+mn-ea"/>
                <a:cs typeface="+mn-cs"/>
              </a:rPr>
              <a:t>PRP(k, </a:t>
            </a:r>
            <a:r>
              <a:rPr kumimoji="0" lang="en-US" sz="2400" b="1" i="0" u="none" strike="noStrike" kern="0" cap="none" spc="0" normalizeH="0" baseline="0" noProof="0" dirty="0" smtClean="0">
                <a:ln>
                  <a:noFill/>
                </a:ln>
                <a:solidFill>
                  <a:prstClr val="white"/>
                </a:solidFill>
                <a:effectLst/>
                <a:uLnTx/>
                <a:uFillTx/>
                <a:latin typeface="Calibri"/>
                <a:ea typeface="+mn-ea"/>
                <a:cs typeface="+mn-cs"/>
              </a:rPr>
              <a:t>⋅</a:t>
            </a:r>
            <a:r>
              <a:rPr kumimoji="0" lang="en-US" sz="2400" b="0" i="0" u="none" strike="noStrike" kern="0" cap="none" spc="0" normalizeH="0" baseline="0" noProof="0" dirty="0" smtClean="0">
                <a:ln>
                  <a:noFill/>
                </a:ln>
                <a:solidFill>
                  <a:prstClr val="white"/>
                </a:solidFill>
                <a:effectLst/>
                <a:uLnTx/>
                <a:uFillTx/>
                <a:latin typeface="Calibri"/>
                <a:ea typeface="+mn-ea"/>
                <a:cs typeface="+mn-cs"/>
              </a:rPr>
              <a:t>)</a:t>
            </a:r>
          </a:p>
        </p:txBody>
      </p:sp>
      <p:sp>
        <p:nvSpPr>
          <p:cNvPr id="11" name="Rectangle 8"/>
          <p:cNvSpPr/>
          <p:nvPr/>
        </p:nvSpPr>
        <p:spPr>
          <a:xfrm>
            <a:off x="6001072" y="2975248"/>
            <a:ext cx="1447800" cy="609600"/>
          </a:xfrm>
          <a:prstGeom prst="rect">
            <a:avLst/>
          </a:prstGeom>
          <a:gradFill rotWithShape="1">
            <a:gsLst>
              <a:gs pos="0">
                <a:srgbClr val="4F81BD">
                  <a:shade val="51000"/>
                  <a:satMod val="130000"/>
                </a:srgbClr>
              </a:gs>
              <a:gs pos="80000">
                <a:srgbClr val="4F81BD">
                  <a:shade val="93000"/>
                  <a:satMod val="130000"/>
                </a:srgbClr>
              </a:gs>
              <a:gs pos="100000">
                <a:srgbClr val="4F81BD">
                  <a:shade val="94000"/>
                  <a:satMod val="135000"/>
                </a:srgbClr>
              </a:gs>
            </a:gsLst>
            <a:lin ang="16200000" scaled="0"/>
          </a:gradFill>
          <a:ln w="9525" cap="flat" cmpd="sng" algn="ctr">
            <a:solidFill>
              <a:srgbClr val="4F81BD">
                <a:shade val="95000"/>
                <a:satMod val="105000"/>
              </a:srgbClr>
            </a:solidFill>
            <a:prstDash val="solid"/>
          </a:ln>
          <a:effectLst>
            <a:outerShdw blurRad="40000" dist="23000" dir="5400000" rotWithShape="0">
              <a:srgbClr val="000000">
                <a:alpha val="35000"/>
              </a:srgb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2400" b="0" i="0" u="none" strike="noStrike" kern="0" cap="none" spc="0" normalizeH="0" baseline="0" noProof="0" dirty="0" smtClean="0">
                <a:ln>
                  <a:noFill/>
                </a:ln>
                <a:solidFill>
                  <a:prstClr val="white"/>
                </a:solidFill>
                <a:effectLst/>
                <a:uLnTx/>
                <a:uFillTx/>
                <a:latin typeface="Calibri"/>
                <a:ea typeface="+mn-ea"/>
                <a:cs typeface="+mn-cs"/>
              </a:rPr>
              <a:t>PRP(k, </a:t>
            </a:r>
            <a:r>
              <a:rPr kumimoji="0" lang="en-US" sz="2400" b="1" i="0" u="none" strike="noStrike" kern="0" cap="none" spc="0" normalizeH="0" baseline="0" noProof="0" dirty="0" smtClean="0">
                <a:ln>
                  <a:noFill/>
                </a:ln>
                <a:solidFill>
                  <a:prstClr val="white"/>
                </a:solidFill>
                <a:effectLst/>
                <a:uLnTx/>
                <a:uFillTx/>
                <a:latin typeface="Calibri"/>
                <a:ea typeface="+mn-ea"/>
                <a:cs typeface="+mn-cs"/>
              </a:rPr>
              <a:t>⋅</a:t>
            </a:r>
            <a:r>
              <a:rPr kumimoji="0" lang="en-US" sz="2400" b="0" i="0" u="none" strike="noStrike" kern="0" cap="none" spc="0" normalizeH="0" baseline="0" noProof="0" dirty="0" smtClean="0">
                <a:ln>
                  <a:noFill/>
                </a:ln>
                <a:solidFill>
                  <a:prstClr val="white"/>
                </a:solidFill>
                <a:effectLst/>
                <a:uLnTx/>
                <a:uFillTx/>
                <a:latin typeface="Calibri"/>
                <a:ea typeface="+mn-ea"/>
                <a:cs typeface="+mn-cs"/>
              </a:rPr>
              <a:t>)</a:t>
            </a:r>
          </a:p>
        </p:txBody>
      </p:sp>
      <p:sp>
        <p:nvSpPr>
          <p:cNvPr id="12" name="Rectangle 9"/>
          <p:cNvSpPr/>
          <p:nvPr/>
        </p:nvSpPr>
        <p:spPr>
          <a:xfrm>
            <a:off x="1352872" y="3965848"/>
            <a:ext cx="2133600" cy="457200"/>
          </a:xfrm>
          <a:prstGeom prst="rect">
            <a:avLst/>
          </a:prstGeom>
          <a:pattFill prst="horzBrick">
            <a:fgClr>
              <a:sysClr val="window" lastClr="FFFFFF"/>
            </a:fgClr>
            <a:bgClr>
              <a:srgbClr val="F79646">
                <a:lumMod val="60000"/>
                <a:lumOff val="40000"/>
              </a:srgbClr>
            </a:bgClr>
          </a:pattFill>
          <a:ln w="9525" cap="flat" cmpd="sng" algn="ctr">
            <a:solidFill>
              <a:srgbClr val="4F81BD">
                <a:shade val="95000"/>
                <a:satMod val="105000"/>
              </a:srgbClr>
            </a:solidFill>
            <a:prstDash val="solid"/>
          </a:ln>
          <a:effectLst>
            <a:outerShdw blurRad="40000" dist="23000" dir="5400000" rotWithShape="0">
              <a:srgbClr val="000000">
                <a:alpha val="35000"/>
              </a:srgb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2400" b="0" i="0" u="none" strike="noStrike" kern="0" cap="none" spc="0" normalizeH="0" baseline="0" noProof="0" dirty="0" smtClean="0">
                <a:ln>
                  <a:noFill/>
                </a:ln>
                <a:solidFill>
                  <a:srgbClr val="000000"/>
                </a:solidFill>
                <a:effectLst/>
                <a:uLnTx/>
                <a:uFillTx/>
                <a:latin typeface="Calibri"/>
                <a:ea typeface="+mn-ea"/>
                <a:cs typeface="+mn-cs"/>
              </a:rPr>
              <a:t>sector 1</a:t>
            </a:r>
          </a:p>
        </p:txBody>
      </p:sp>
      <p:sp>
        <p:nvSpPr>
          <p:cNvPr id="13" name="Rectangle 10"/>
          <p:cNvSpPr/>
          <p:nvPr/>
        </p:nvSpPr>
        <p:spPr>
          <a:xfrm>
            <a:off x="3486472" y="3965848"/>
            <a:ext cx="2133600" cy="457200"/>
          </a:xfrm>
          <a:prstGeom prst="rect">
            <a:avLst/>
          </a:prstGeom>
          <a:pattFill prst="horzBrick">
            <a:fgClr>
              <a:sysClr val="window" lastClr="FFFFFF"/>
            </a:fgClr>
            <a:bgClr>
              <a:srgbClr val="F79646">
                <a:lumMod val="60000"/>
                <a:lumOff val="40000"/>
              </a:srgbClr>
            </a:bgClr>
          </a:pattFill>
          <a:ln w="9525" cap="flat" cmpd="sng" algn="ctr">
            <a:solidFill>
              <a:srgbClr val="4F81BD">
                <a:shade val="95000"/>
                <a:satMod val="105000"/>
              </a:srgbClr>
            </a:solidFill>
            <a:prstDash val="solid"/>
          </a:ln>
          <a:effectLst>
            <a:outerShdw blurRad="40000" dist="23000" dir="5400000" rotWithShape="0">
              <a:srgbClr val="000000">
                <a:alpha val="35000"/>
              </a:srgb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2400" b="0" i="0" u="none" strike="noStrike" kern="0" cap="none" spc="0" normalizeH="0" baseline="0" noProof="0" dirty="0" smtClean="0">
                <a:ln>
                  <a:noFill/>
                </a:ln>
                <a:solidFill>
                  <a:srgbClr val="000000"/>
                </a:solidFill>
                <a:effectLst/>
                <a:uLnTx/>
                <a:uFillTx/>
                <a:latin typeface="Calibri"/>
                <a:ea typeface="+mn-ea"/>
                <a:cs typeface="+mn-cs"/>
              </a:rPr>
              <a:t>sector 2</a:t>
            </a:r>
          </a:p>
        </p:txBody>
      </p:sp>
      <p:sp>
        <p:nvSpPr>
          <p:cNvPr id="14" name="Rectangle 11"/>
          <p:cNvSpPr/>
          <p:nvPr/>
        </p:nvSpPr>
        <p:spPr>
          <a:xfrm>
            <a:off x="5620072" y="3965848"/>
            <a:ext cx="2133600" cy="457200"/>
          </a:xfrm>
          <a:prstGeom prst="rect">
            <a:avLst/>
          </a:prstGeom>
          <a:pattFill prst="horzBrick">
            <a:fgClr>
              <a:sysClr val="window" lastClr="FFFFFF"/>
            </a:fgClr>
            <a:bgClr>
              <a:srgbClr val="F79646">
                <a:lumMod val="60000"/>
                <a:lumOff val="40000"/>
              </a:srgbClr>
            </a:bgClr>
          </a:pattFill>
          <a:ln w="9525" cap="flat" cmpd="sng" algn="ctr">
            <a:solidFill>
              <a:srgbClr val="4F81BD">
                <a:shade val="95000"/>
                <a:satMod val="105000"/>
              </a:srgbClr>
            </a:solidFill>
            <a:prstDash val="solid"/>
          </a:ln>
          <a:effectLst>
            <a:outerShdw blurRad="40000" dist="23000" dir="5400000" rotWithShape="0">
              <a:srgbClr val="000000">
                <a:alpha val="35000"/>
              </a:srgb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2400" b="0" i="0" u="none" strike="noStrike" kern="0" cap="none" spc="0" normalizeH="0" baseline="0" noProof="0" dirty="0" smtClean="0">
                <a:ln>
                  <a:noFill/>
                </a:ln>
                <a:solidFill>
                  <a:srgbClr val="000000"/>
                </a:solidFill>
                <a:effectLst/>
                <a:uLnTx/>
                <a:uFillTx/>
                <a:latin typeface="Calibri"/>
                <a:ea typeface="+mn-ea"/>
                <a:cs typeface="+mn-cs"/>
              </a:rPr>
              <a:t>sector 3</a:t>
            </a:r>
          </a:p>
        </p:txBody>
      </p:sp>
      <p:cxnSp>
        <p:nvCxnSpPr>
          <p:cNvPr id="15" name="Straight Arrow Connector 12"/>
          <p:cNvCxnSpPr/>
          <p:nvPr/>
        </p:nvCxnSpPr>
        <p:spPr>
          <a:xfrm>
            <a:off x="2343472" y="2518048"/>
            <a:ext cx="0" cy="385465"/>
          </a:xfrm>
          <a:prstGeom prst="straightConnector1">
            <a:avLst/>
          </a:prstGeom>
          <a:noFill/>
          <a:ln w="25400" cap="flat" cmpd="sng" algn="ctr">
            <a:solidFill>
              <a:srgbClr val="000000"/>
            </a:solidFill>
            <a:prstDash val="solid"/>
            <a:tailEnd type="arrow"/>
          </a:ln>
          <a:effectLst>
            <a:outerShdw blurRad="40000" dist="20000" dir="5400000" rotWithShape="0">
              <a:srgbClr val="000000">
                <a:alpha val="38000"/>
              </a:srgbClr>
            </a:outerShdw>
          </a:effectLst>
        </p:spPr>
      </p:cxnSp>
      <p:cxnSp>
        <p:nvCxnSpPr>
          <p:cNvPr id="16" name="Straight Arrow Connector 13"/>
          <p:cNvCxnSpPr/>
          <p:nvPr/>
        </p:nvCxnSpPr>
        <p:spPr>
          <a:xfrm>
            <a:off x="4629472" y="2518048"/>
            <a:ext cx="0" cy="385465"/>
          </a:xfrm>
          <a:prstGeom prst="straightConnector1">
            <a:avLst/>
          </a:prstGeom>
          <a:noFill/>
          <a:ln w="25400" cap="flat" cmpd="sng" algn="ctr">
            <a:solidFill>
              <a:srgbClr val="000000"/>
            </a:solidFill>
            <a:prstDash val="solid"/>
            <a:tailEnd type="arrow"/>
          </a:ln>
          <a:effectLst>
            <a:outerShdw blurRad="40000" dist="20000" dir="5400000" rotWithShape="0">
              <a:srgbClr val="000000">
                <a:alpha val="38000"/>
              </a:srgbClr>
            </a:outerShdw>
          </a:effectLst>
        </p:spPr>
      </p:cxnSp>
      <p:cxnSp>
        <p:nvCxnSpPr>
          <p:cNvPr id="17" name="Straight Arrow Connector 14"/>
          <p:cNvCxnSpPr/>
          <p:nvPr/>
        </p:nvCxnSpPr>
        <p:spPr>
          <a:xfrm>
            <a:off x="6686872" y="2518048"/>
            <a:ext cx="0" cy="385465"/>
          </a:xfrm>
          <a:prstGeom prst="straightConnector1">
            <a:avLst/>
          </a:prstGeom>
          <a:noFill/>
          <a:ln w="25400" cap="flat" cmpd="sng" algn="ctr">
            <a:solidFill>
              <a:srgbClr val="000000"/>
            </a:solidFill>
            <a:prstDash val="solid"/>
            <a:tailEnd type="arrow"/>
          </a:ln>
          <a:effectLst>
            <a:outerShdw blurRad="40000" dist="20000" dir="5400000" rotWithShape="0">
              <a:srgbClr val="000000">
                <a:alpha val="38000"/>
              </a:srgbClr>
            </a:outerShdw>
          </a:effectLst>
        </p:spPr>
      </p:cxnSp>
      <p:cxnSp>
        <p:nvCxnSpPr>
          <p:cNvPr id="18" name="Straight Arrow Connector 15"/>
          <p:cNvCxnSpPr/>
          <p:nvPr/>
        </p:nvCxnSpPr>
        <p:spPr>
          <a:xfrm>
            <a:off x="2343472" y="3580383"/>
            <a:ext cx="0" cy="385465"/>
          </a:xfrm>
          <a:prstGeom prst="straightConnector1">
            <a:avLst/>
          </a:prstGeom>
          <a:noFill/>
          <a:ln w="25400" cap="flat" cmpd="sng" algn="ctr">
            <a:solidFill>
              <a:srgbClr val="000000"/>
            </a:solidFill>
            <a:prstDash val="solid"/>
            <a:tailEnd type="arrow"/>
          </a:ln>
          <a:effectLst>
            <a:outerShdw blurRad="40000" dist="20000" dir="5400000" rotWithShape="0">
              <a:srgbClr val="000000">
                <a:alpha val="38000"/>
              </a:srgbClr>
            </a:outerShdw>
          </a:effectLst>
        </p:spPr>
      </p:cxnSp>
      <p:cxnSp>
        <p:nvCxnSpPr>
          <p:cNvPr id="19" name="Straight Arrow Connector 16"/>
          <p:cNvCxnSpPr/>
          <p:nvPr/>
        </p:nvCxnSpPr>
        <p:spPr>
          <a:xfrm>
            <a:off x="4629472" y="3580383"/>
            <a:ext cx="0" cy="385465"/>
          </a:xfrm>
          <a:prstGeom prst="straightConnector1">
            <a:avLst/>
          </a:prstGeom>
          <a:noFill/>
          <a:ln w="25400" cap="flat" cmpd="sng" algn="ctr">
            <a:solidFill>
              <a:srgbClr val="000000"/>
            </a:solidFill>
            <a:prstDash val="solid"/>
            <a:tailEnd type="arrow"/>
          </a:ln>
          <a:effectLst>
            <a:outerShdw blurRad="40000" dist="20000" dir="5400000" rotWithShape="0">
              <a:srgbClr val="000000">
                <a:alpha val="38000"/>
              </a:srgbClr>
            </a:outerShdw>
          </a:effectLst>
        </p:spPr>
      </p:cxnSp>
      <p:cxnSp>
        <p:nvCxnSpPr>
          <p:cNvPr id="20" name="Straight Arrow Connector 17"/>
          <p:cNvCxnSpPr/>
          <p:nvPr/>
        </p:nvCxnSpPr>
        <p:spPr>
          <a:xfrm>
            <a:off x="6686872" y="3580383"/>
            <a:ext cx="0" cy="385465"/>
          </a:xfrm>
          <a:prstGeom prst="straightConnector1">
            <a:avLst/>
          </a:prstGeom>
          <a:noFill/>
          <a:ln w="25400" cap="flat" cmpd="sng" algn="ctr">
            <a:solidFill>
              <a:srgbClr val="000000"/>
            </a:solidFill>
            <a:prstDash val="solid"/>
            <a:tailEnd type="arrow"/>
          </a:ln>
          <a:effectLst>
            <a:outerShdw blurRad="40000" dist="20000" dir="5400000" rotWithShape="0">
              <a:srgbClr val="000000">
                <a:alpha val="38000"/>
              </a:srgbClr>
            </a:outerShdw>
          </a:effectLst>
        </p:spPr>
      </p:cxnSp>
    </p:spTree>
    <p:extLst>
      <p:ext uri="{BB962C8B-B14F-4D97-AF65-F5344CB8AC3E}">
        <p14:creationId xmlns="" xmlns:p14="http://schemas.microsoft.com/office/powerpoint/2010/main" val="23377469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5">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sz="4000" dirty="0">
                <a:solidFill>
                  <a:prstClr val="black"/>
                </a:solidFill>
              </a:rPr>
              <a:t>Szyfrowanie dysków – brak możliwości „wydłużenia” danych </a:t>
            </a:r>
            <a:r>
              <a:rPr lang="pl-PL" sz="4000" dirty="0" smtClean="0">
                <a:solidFill>
                  <a:prstClr val="black"/>
                </a:solidFill>
              </a:rPr>
              <a:t>(3)</a:t>
            </a:r>
            <a:endParaRPr lang="pl-PL" dirty="0"/>
          </a:p>
        </p:txBody>
      </p:sp>
      <p:sp>
        <p:nvSpPr>
          <p:cNvPr id="4" name="Symbol zastępczy numeru slajdu 3"/>
          <p:cNvSpPr>
            <a:spLocks noGrp="1"/>
          </p:cNvSpPr>
          <p:nvPr>
            <p:ph type="sldNum" sz="quarter" idx="12"/>
          </p:nvPr>
        </p:nvSpPr>
        <p:spPr/>
        <p:txBody>
          <a:bodyPr/>
          <a:lstStyle/>
          <a:p>
            <a:fld id="{589B7C76-EFF2-4CD8-A475-4750F11B4BC6}" type="slidenum">
              <a:rPr lang="pl-PL" smtClean="0"/>
              <a:pPr/>
              <a:t>22</a:t>
            </a:fld>
            <a:endParaRPr lang="pl-PL"/>
          </a:p>
        </p:txBody>
      </p:sp>
      <p:sp>
        <p:nvSpPr>
          <p:cNvPr id="5" name="Content Placeholder 2"/>
          <p:cNvSpPr txBox="1">
            <a:spLocks/>
          </p:cNvSpPr>
          <p:nvPr/>
        </p:nvSpPr>
        <p:spPr>
          <a:xfrm>
            <a:off x="323528" y="4552528"/>
            <a:ext cx="8568952" cy="2116832"/>
          </a:xfrm>
          <a:prstGeom prst="rect">
            <a:avLst/>
          </a:prstGeom>
        </p:spPr>
        <p:txBody>
          <a:bodyPr vert="horz" lIns="91440" tIns="45720" rIns="91440" bIns="45720" rtlCol="0">
            <a:normAutofit fontScale="92500" lnSpcReduction="20000"/>
          </a:bodyPr>
          <a:lstStyle>
            <a:lvl1pPr marL="342900" indent="-3429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Zapobiega poprzednim wyciekom informacji</a:t>
            </a:r>
            <a:endPar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a:t>
            </a: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ale atakujący może sprawdzić, czy</a:t>
            </a:r>
            <a:r>
              <a:rPr kumimoji="0" lang="pl-PL" sz="2400" b="0" i="0" u="none" strike="noStrike" kern="1200" cap="none" spc="0" normalizeH="0" noProof="0" dirty="0" smtClean="0">
                <a:ln>
                  <a:noFill/>
                </a:ln>
                <a:solidFill>
                  <a:sysClr val="windowText" lastClr="000000"/>
                </a:solidFill>
                <a:effectLst/>
                <a:uLnTx/>
                <a:uFillTx/>
                <a:latin typeface="Calibri"/>
                <a:ea typeface="+mn-ea"/>
                <a:cs typeface="+mn-cs"/>
              </a:rPr>
              <a:t> sektor uległ zmianie i odwrócić tę </a:t>
            </a:r>
            <a:r>
              <a:rPr kumimoji="0" lang="pl-PL" sz="2400" b="0" i="0" u="none" strike="noStrike" kern="1200" cap="none" spc="0" normalizeH="0" noProof="0" dirty="0" err="1" smtClean="0">
                <a:ln>
                  <a:noFill/>
                </a:ln>
                <a:solidFill>
                  <a:sysClr val="windowText" lastClr="000000"/>
                </a:solidFill>
                <a:effectLst/>
                <a:uLnTx/>
                <a:uFillTx/>
                <a:latin typeface="Calibri"/>
                <a:ea typeface="+mn-ea"/>
                <a:cs typeface="+mn-cs"/>
              </a:rPr>
              <a:t>zmi</a:t>
            </a:r>
            <a:r>
              <a:rPr lang="pl-PL" dirty="0" smtClean="0">
                <a:solidFill>
                  <a:sysClr val="windowText" lastClr="000000"/>
                </a:solidFill>
                <a:latin typeface="Calibri"/>
              </a:rPr>
              <a:t>a</a:t>
            </a:r>
            <a:r>
              <a:rPr kumimoji="0" lang="pl-PL" sz="2400" b="0" i="0" u="none" strike="noStrike" kern="1200" cap="none" spc="0" normalizeH="0" noProof="0" dirty="0" err="1" smtClean="0">
                <a:ln>
                  <a:noFill/>
                </a:ln>
                <a:solidFill>
                  <a:sysClr val="windowText" lastClr="000000"/>
                </a:solidFill>
                <a:effectLst/>
                <a:uLnTx/>
                <a:uFillTx/>
                <a:latin typeface="Calibri"/>
                <a:ea typeface="+mn-ea"/>
                <a:cs typeface="+mn-cs"/>
              </a:rPr>
              <a:t>nę</a:t>
            </a:r>
            <a:endPar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endParaRPr>
          </a:p>
          <a:p>
            <a:pPr marL="0" marR="0" lvl="0" indent="0" algn="l" defTabSz="914400" rtl="0" eaLnBrk="1" fontAlgn="auto" latinLnBrk="0" hangingPunct="1">
              <a:lnSpc>
                <a:spcPct val="100000"/>
              </a:lnSpc>
              <a:spcBef>
                <a:spcPts val="2376"/>
              </a:spcBef>
              <a:spcAft>
                <a:spcPts val="0"/>
              </a:spcAft>
              <a:buClrTx/>
              <a:buSzTx/>
              <a:buFont typeface="Arial" pitchFamily="34" charset="0"/>
              <a:buNone/>
              <a:tabLst/>
              <a:defRPr/>
            </a:pP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Zarządzanie kluczami</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a:t>
            </a: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prosta konstrukcja</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a:t>
            </a:r>
            <a:r>
              <a:rPr kumimoji="0" lang="en-US" sz="2400" b="1" i="0" u="none" strike="noStrike" kern="1200" cap="none" spc="0" normalizeH="0" baseline="0" noProof="0" dirty="0" err="1" smtClean="0">
                <a:ln>
                  <a:noFill/>
                </a:ln>
                <a:solidFill>
                  <a:srgbClr val="FF0000"/>
                </a:solidFill>
                <a:effectLst/>
                <a:uLnTx/>
                <a:uFillTx/>
                <a:latin typeface="Calibri"/>
                <a:ea typeface="+mn-ea"/>
                <a:cs typeface="+mn-cs"/>
              </a:rPr>
              <a:t>k</a:t>
            </a:r>
            <a:r>
              <a:rPr kumimoji="0" lang="en-US" sz="2400" b="1" i="0" u="none" strike="noStrike" kern="1200" cap="none" spc="0" normalizeH="0" baseline="-25000" noProof="0" dirty="0" err="1" smtClean="0">
                <a:ln>
                  <a:noFill/>
                </a:ln>
                <a:solidFill>
                  <a:srgbClr val="FF0000"/>
                </a:solidFill>
                <a:effectLst/>
                <a:uLnTx/>
                <a:uFillTx/>
                <a:latin typeface="Calibri"/>
                <a:ea typeface="+mn-ea"/>
                <a:cs typeface="+mn-cs"/>
              </a:rPr>
              <a:t>t</a:t>
            </a:r>
            <a:r>
              <a:rPr kumimoji="0" lang="en-US" sz="2400" b="1" i="0" u="none" strike="noStrike" kern="1200" cap="none" spc="0" normalizeH="0" baseline="0" noProof="0" dirty="0" smtClean="0">
                <a:ln>
                  <a:noFill/>
                </a:ln>
                <a:solidFill>
                  <a:srgbClr val="FF0000"/>
                </a:solidFill>
                <a:effectLst/>
                <a:uLnTx/>
                <a:uFillTx/>
                <a:latin typeface="Calibri"/>
                <a:ea typeface="+mn-ea"/>
                <a:cs typeface="+mn-cs"/>
              </a:rPr>
              <a:t> = PRF(k, t)    </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t=1,…,L</a:t>
            </a:r>
            <a:endPar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endParaRPr>
          </a:p>
          <a:p>
            <a:pPr marL="0" marR="0" lvl="0" indent="0" algn="l" defTabSz="914400" rtl="0" eaLnBrk="1" fontAlgn="auto" latinLnBrk="0" hangingPunct="1">
              <a:lnSpc>
                <a:spcPct val="100000"/>
              </a:lnSpc>
              <a:spcBef>
                <a:spcPts val="2376"/>
              </a:spcBef>
              <a:spcAft>
                <a:spcPts val="0"/>
              </a:spcAft>
              <a:buClrTx/>
              <a:buSzTx/>
              <a:buFont typeface="Arial" pitchFamily="34" charset="0"/>
              <a:buNone/>
              <a:tabLst/>
              <a:defRPr/>
            </a:pP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a:t>
            </a:r>
            <a:r>
              <a:rPr lang="pl-PL" dirty="0" smtClean="0">
                <a:solidFill>
                  <a:sysClr val="windowText" lastClr="000000"/>
                </a:solidFill>
                <a:latin typeface="Calibri"/>
              </a:rPr>
              <a:t>Czy można ro rozwiązać jeszcze lepiej?</a:t>
            </a:r>
            <a:endParaRPr kumimoji="0" lang="en-US" sz="2400" b="0" i="0" u="none" strike="noStrike" kern="1200" cap="none" spc="0" normalizeH="0" baseline="0" noProof="0" dirty="0">
              <a:ln>
                <a:noFill/>
              </a:ln>
              <a:solidFill>
                <a:sysClr val="windowText" lastClr="000000"/>
              </a:solidFill>
              <a:effectLst/>
              <a:uLnTx/>
              <a:uFillTx/>
              <a:latin typeface="Calibri"/>
              <a:ea typeface="+mn-ea"/>
              <a:cs typeface="+mn-cs"/>
            </a:endParaRPr>
          </a:p>
        </p:txBody>
      </p:sp>
      <p:sp>
        <p:nvSpPr>
          <p:cNvPr id="6" name="Rectangle 3"/>
          <p:cNvSpPr/>
          <p:nvPr/>
        </p:nvSpPr>
        <p:spPr>
          <a:xfrm>
            <a:off x="1085528" y="1961728"/>
            <a:ext cx="2133600" cy="457200"/>
          </a:xfrm>
          <a:prstGeom prst="rect">
            <a:avLst/>
          </a:prstGeom>
          <a:solidFill>
            <a:srgbClr val="F79646">
              <a:lumMod val="60000"/>
              <a:lumOff val="40000"/>
            </a:srgbClr>
          </a:solidFill>
          <a:ln w="9525" cap="flat" cmpd="sng" algn="ctr">
            <a:solidFill>
              <a:srgbClr val="4F81BD">
                <a:shade val="95000"/>
                <a:satMod val="105000"/>
              </a:srgbClr>
            </a:solidFill>
            <a:prstDash val="solid"/>
          </a:ln>
          <a:effectLst>
            <a:outerShdw blurRad="40000" dist="23000" dir="5400000" rotWithShape="0">
              <a:srgbClr val="000000">
                <a:alpha val="35000"/>
              </a:srgb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2400" b="0" i="0" u="none" strike="noStrike" kern="0" cap="none" spc="0" normalizeH="0" baseline="0" noProof="0" dirty="0" smtClean="0">
                <a:ln>
                  <a:noFill/>
                </a:ln>
                <a:solidFill>
                  <a:srgbClr val="000000"/>
                </a:solidFill>
                <a:effectLst/>
                <a:uLnTx/>
                <a:uFillTx/>
                <a:latin typeface="Calibri"/>
                <a:ea typeface="+mn-ea"/>
                <a:cs typeface="+mn-cs"/>
              </a:rPr>
              <a:t>sector 1</a:t>
            </a:r>
          </a:p>
        </p:txBody>
      </p:sp>
      <p:sp>
        <p:nvSpPr>
          <p:cNvPr id="7" name="Rectangle 4"/>
          <p:cNvSpPr/>
          <p:nvPr/>
        </p:nvSpPr>
        <p:spPr>
          <a:xfrm>
            <a:off x="3219128" y="1961728"/>
            <a:ext cx="2133600" cy="457200"/>
          </a:xfrm>
          <a:prstGeom prst="rect">
            <a:avLst/>
          </a:prstGeom>
          <a:solidFill>
            <a:srgbClr val="F79646">
              <a:lumMod val="60000"/>
              <a:lumOff val="40000"/>
            </a:srgbClr>
          </a:solidFill>
          <a:ln w="9525" cap="flat" cmpd="sng" algn="ctr">
            <a:solidFill>
              <a:srgbClr val="4F81BD">
                <a:shade val="95000"/>
                <a:satMod val="105000"/>
              </a:srgbClr>
            </a:solidFill>
            <a:prstDash val="solid"/>
          </a:ln>
          <a:effectLst>
            <a:outerShdw blurRad="40000" dist="23000" dir="5400000" rotWithShape="0">
              <a:srgbClr val="000000">
                <a:alpha val="35000"/>
              </a:srgb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2400" b="0" i="0" u="none" strike="noStrike" kern="0" cap="none" spc="0" normalizeH="0" baseline="0" noProof="0" dirty="0" smtClean="0">
                <a:ln>
                  <a:noFill/>
                </a:ln>
                <a:solidFill>
                  <a:srgbClr val="000000"/>
                </a:solidFill>
                <a:effectLst/>
                <a:uLnTx/>
                <a:uFillTx/>
                <a:latin typeface="Calibri"/>
                <a:ea typeface="+mn-ea"/>
                <a:cs typeface="+mn-cs"/>
              </a:rPr>
              <a:t>sector 2</a:t>
            </a:r>
          </a:p>
        </p:txBody>
      </p:sp>
      <p:sp>
        <p:nvSpPr>
          <p:cNvPr id="8" name="Rectangle 5"/>
          <p:cNvSpPr/>
          <p:nvPr/>
        </p:nvSpPr>
        <p:spPr>
          <a:xfrm>
            <a:off x="5352728" y="1961728"/>
            <a:ext cx="2133600" cy="457200"/>
          </a:xfrm>
          <a:prstGeom prst="rect">
            <a:avLst/>
          </a:prstGeom>
          <a:solidFill>
            <a:srgbClr val="F79646">
              <a:lumMod val="60000"/>
              <a:lumOff val="40000"/>
            </a:srgbClr>
          </a:solidFill>
          <a:ln w="9525" cap="flat" cmpd="sng" algn="ctr">
            <a:solidFill>
              <a:srgbClr val="4F81BD">
                <a:shade val="95000"/>
                <a:satMod val="105000"/>
              </a:srgbClr>
            </a:solidFill>
            <a:prstDash val="solid"/>
          </a:ln>
          <a:effectLst>
            <a:outerShdw blurRad="40000" dist="23000" dir="5400000" rotWithShape="0">
              <a:srgbClr val="000000">
                <a:alpha val="35000"/>
              </a:srgb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2400" b="0" i="0" u="none" strike="noStrike" kern="0" cap="none" spc="0" normalizeH="0" baseline="0" noProof="0" dirty="0" smtClean="0">
                <a:ln>
                  <a:noFill/>
                </a:ln>
                <a:solidFill>
                  <a:srgbClr val="000000"/>
                </a:solidFill>
                <a:effectLst/>
                <a:uLnTx/>
                <a:uFillTx/>
                <a:latin typeface="Calibri"/>
                <a:ea typeface="+mn-ea"/>
                <a:cs typeface="+mn-cs"/>
              </a:rPr>
              <a:t>sector 3</a:t>
            </a:r>
          </a:p>
        </p:txBody>
      </p:sp>
      <p:sp>
        <p:nvSpPr>
          <p:cNvPr id="9" name="Rectangle 6"/>
          <p:cNvSpPr/>
          <p:nvPr/>
        </p:nvSpPr>
        <p:spPr>
          <a:xfrm>
            <a:off x="1403028" y="2876128"/>
            <a:ext cx="1447800" cy="609600"/>
          </a:xfrm>
          <a:prstGeom prst="rect">
            <a:avLst/>
          </a:prstGeom>
          <a:gradFill rotWithShape="1">
            <a:gsLst>
              <a:gs pos="0">
                <a:srgbClr val="4F81BD">
                  <a:shade val="51000"/>
                  <a:satMod val="130000"/>
                </a:srgbClr>
              </a:gs>
              <a:gs pos="80000">
                <a:srgbClr val="4F81BD">
                  <a:shade val="93000"/>
                  <a:satMod val="130000"/>
                </a:srgbClr>
              </a:gs>
              <a:gs pos="100000">
                <a:srgbClr val="4F81BD">
                  <a:shade val="94000"/>
                  <a:satMod val="135000"/>
                </a:srgbClr>
              </a:gs>
            </a:gsLst>
            <a:lin ang="16200000" scaled="0"/>
          </a:gradFill>
          <a:ln w="9525" cap="flat" cmpd="sng" algn="ctr">
            <a:solidFill>
              <a:srgbClr val="4F81BD">
                <a:shade val="95000"/>
                <a:satMod val="105000"/>
              </a:srgbClr>
            </a:solidFill>
            <a:prstDash val="solid"/>
          </a:ln>
          <a:effectLst>
            <a:outerShdw blurRad="40000" dist="23000" dir="5400000" rotWithShape="0">
              <a:srgbClr val="000000">
                <a:alpha val="35000"/>
              </a:srgb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2400" b="0" i="0" u="none" strike="noStrike" kern="0" cap="none" spc="0" normalizeH="0" baseline="0" noProof="0" dirty="0" smtClean="0">
                <a:ln>
                  <a:noFill/>
                </a:ln>
                <a:solidFill>
                  <a:prstClr val="white"/>
                </a:solidFill>
                <a:effectLst/>
                <a:uLnTx/>
                <a:uFillTx/>
                <a:latin typeface="Calibri"/>
                <a:ea typeface="+mn-ea"/>
                <a:cs typeface="+mn-cs"/>
              </a:rPr>
              <a:t>PRP(</a:t>
            </a:r>
            <a:r>
              <a:rPr kumimoji="0" lang="en-US" sz="2800" b="1" i="0" u="none" strike="noStrike" kern="0" cap="none" spc="0" normalizeH="0" baseline="0" noProof="0" dirty="0" smtClean="0">
                <a:ln>
                  <a:noFill/>
                </a:ln>
                <a:solidFill>
                  <a:srgbClr val="F79646">
                    <a:lumMod val="20000"/>
                    <a:lumOff val="80000"/>
                  </a:srgbClr>
                </a:solidFill>
                <a:effectLst/>
                <a:uLnTx/>
                <a:uFillTx/>
                <a:latin typeface="Calibri"/>
                <a:ea typeface="+mn-ea"/>
                <a:cs typeface="+mn-cs"/>
              </a:rPr>
              <a:t>k</a:t>
            </a:r>
            <a:r>
              <a:rPr kumimoji="0" lang="en-US" sz="2800" b="1" i="0" u="none" strike="noStrike" kern="0" cap="none" spc="0" normalizeH="0" baseline="-25000" noProof="0" dirty="0" smtClean="0">
                <a:ln>
                  <a:noFill/>
                </a:ln>
                <a:solidFill>
                  <a:srgbClr val="F79646">
                    <a:lumMod val="20000"/>
                    <a:lumOff val="80000"/>
                  </a:srgbClr>
                </a:solidFill>
                <a:effectLst/>
                <a:uLnTx/>
                <a:uFillTx/>
                <a:latin typeface="Calibri"/>
                <a:ea typeface="+mn-ea"/>
                <a:cs typeface="+mn-cs"/>
              </a:rPr>
              <a:t>1</a:t>
            </a:r>
            <a:r>
              <a:rPr kumimoji="0" lang="en-US" sz="2400" b="0" i="0" u="none" strike="noStrike" kern="0" cap="none" spc="0" normalizeH="0" baseline="0" noProof="0" dirty="0" smtClean="0">
                <a:ln>
                  <a:noFill/>
                </a:ln>
                <a:solidFill>
                  <a:prstClr val="white"/>
                </a:solidFill>
                <a:effectLst/>
                <a:uLnTx/>
                <a:uFillTx/>
                <a:latin typeface="Calibri"/>
                <a:ea typeface="+mn-ea"/>
                <a:cs typeface="+mn-cs"/>
              </a:rPr>
              <a:t>, </a:t>
            </a:r>
            <a:r>
              <a:rPr kumimoji="0" lang="en-US" sz="2400" b="1" i="0" u="none" strike="noStrike" kern="0" cap="none" spc="0" normalizeH="0" baseline="0" noProof="0" dirty="0" smtClean="0">
                <a:ln>
                  <a:noFill/>
                </a:ln>
                <a:solidFill>
                  <a:prstClr val="white"/>
                </a:solidFill>
                <a:effectLst/>
                <a:uLnTx/>
                <a:uFillTx/>
                <a:latin typeface="Calibri"/>
                <a:ea typeface="+mn-ea"/>
                <a:cs typeface="+mn-cs"/>
              </a:rPr>
              <a:t>⋅</a:t>
            </a:r>
            <a:r>
              <a:rPr kumimoji="0" lang="en-US" sz="2400" b="0" i="0" u="none" strike="noStrike" kern="0" cap="none" spc="0" normalizeH="0" baseline="0" noProof="0" dirty="0" smtClean="0">
                <a:ln>
                  <a:noFill/>
                </a:ln>
                <a:solidFill>
                  <a:prstClr val="white"/>
                </a:solidFill>
                <a:effectLst/>
                <a:uLnTx/>
                <a:uFillTx/>
                <a:latin typeface="Calibri"/>
                <a:ea typeface="+mn-ea"/>
                <a:cs typeface="+mn-cs"/>
              </a:rPr>
              <a:t>)</a:t>
            </a:r>
          </a:p>
        </p:txBody>
      </p:sp>
      <p:sp>
        <p:nvSpPr>
          <p:cNvPr id="10" name="Rectangle 7"/>
          <p:cNvSpPr/>
          <p:nvPr/>
        </p:nvSpPr>
        <p:spPr>
          <a:xfrm>
            <a:off x="3600128" y="2876128"/>
            <a:ext cx="1447800" cy="609600"/>
          </a:xfrm>
          <a:prstGeom prst="rect">
            <a:avLst/>
          </a:prstGeom>
          <a:gradFill rotWithShape="1">
            <a:gsLst>
              <a:gs pos="0">
                <a:srgbClr val="4F81BD">
                  <a:shade val="51000"/>
                  <a:satMod val="130000"/>
                </a:srgbClr>
              </a:gs>
              <a:gs pos="80000">
                <a:srgbClr val="4F81BD">
                  <a:shade val="93000"/>
                  <a:satMod val="130000"/>
                </a:srgbClr>
              </a:gs>
              <a:gs pos="100000">
                <a:srgbClr val="4F81BD">
                  <a:shade val="94000"/>
                  <a:satMod val="135000"/>
                </a:srgbClr>
              </a:gs>
            </a:gsLst>
            <a:lin ang="16200000" scaled="0"/>
          </a:gradFill>
          <a:ln w="9525" cap="flat" cmpd="sng" algn="ctr">
            <a:solidFill>
              <a:srgbClr val="4F81BD">
                <a:shade val="95000"/>
                <a:satMod val="105000"/>
              </a:srgbClr>
            </a:solidFill>
            <a:prstDash val="solid"/>
          </a:ln>
          <a:effectLst>
            <a:outerShdw blurRad="40000" dist="23000" dir="5400000" rotWithShape="0">
              <a:srgbClr val="000000">
                <a:alpha val="35000"/>
              </a:srgb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2400" b="0" i="0" u="none" strike="noStrike" kern="0" cap="none" spc="0" normalizeH="0" baseline="0" noProof="0" dirty="0" smtClean="0">
                <a:ln>
                  <a:noFill/>
                </a:ln>
                <a:solidFill>
                  <a:prstClr val="white"/>
                </a:solidFill>
                <a:effectLst/>
                <a:uLnTx/>
                <a:uFillTx/>
                <a:latin typeface="Calibri"/>
                <a:ea typeface="+mn-ea"/>
                <a:cs typeface="+mn-cs"/>
              </a:rPr>
              <a:t>PRP(</a:t>
            </a:r>
            <a:r>
              <a:rPr kumimoji="0" lang="en-US" sz="2800" b="1" i="0" u="none" strike="noStrike" kern="0" cap="none" spc="0" normalizeH="0" baseline="0" noProof="0" dirty="0" smtClean="0">
                <a:ln>
                  <a:noFill/>
                </a:ln>
                <a:solidFill>
                  <a:srgbClr val="FDEADA"/>
                </a:solidFill>
                <a:effectLst/>
                <a:uLnTx/>
                <a:uFillTx/>
                <a:latin typeface="Calibri"/>
                <a:ea typeface="+mn-ea"/>
                <a:cs typeface="+mn-cs"/>
              </a:rPr>
              <a:t>k</a:t>
            </a:r>
            <a:r>
              <a:rPr kumimoji="0" lang="en-US" sz="2800" b="1" i="0" u="none" strike="noStrike" kern="0" cap="none" spc="0" normalizeH="0" baseline="-25000" noProof="0" dirty="0" smtClean="0">
                <a:ln>
                  <a:noFill/>
                </a:ln>
                <a:solidFill>
                  <a:srgbClr val="FDEADA"/>
                </a:solidFill>
                <a:effectLst/>
                <a:uLnTx/>
                <a:uFillTx/>
                <a:latin typeface="Calibri"/>
                <a:ea typeface="+mn-ea"/>
                <a:cs typeface="+mn-cs"/>
              </a:rPr>
              <a:t>2</a:t>
            </a:r>
            <a:r>
              <a:rPr kumimoji="0" lang="en-US" sz="2400" b="0" i="0" u="none" strike="noStrike" kern="0" cap="none" spc="0" normalizeH="0" baseline="0" noProof="0" dirty="0" smtClean="0">
                <a:ln>
                  <a:noFill/>
                </a:ln>
                <a:solidFill>
                  <a:prstClr val="white"/>
                </a:solidFill>
                <a:effectLst/>
                <a:uLnTx/>
                <a:uFillTx/>
                <a:latin typeface="Calibri"/>
                <a:ea typeface="+mn-ea"/>
                <a:cs typeface="+mn-cs"/>
              </a:rPr>
              <a:t>, </a:t>
            </a:r>
            <a:r>
              <a:rPr kumimoji="0" lang="en-US" sz="2400" b="1" i="0" u="none" strike="noStrike" kern="0" cap="none" spc="0" normalizeH="0" baseline="0" noProof="0" dirty="0" smtClean="0">
                <a:ln>
                  <a:noFill/>
                </a:ln>
                <a:solidFill>
                  <a:prstClr val="white"/>
                </a:solidFill>
                <a:effectLst/>
                <a:uLnTx/>
                <a:uFillTx/>
                <a:latin typeface="Calibri"/>
                <a:ea typeface="+mn-ea"/>
                <a:cs typeface="+mn-cs"/>
              </a:rPr>
              <a:t>⋅</a:t>
            </a:r>
            <a:r>
              <a:rPr kumimoji="0" lang="en-US" sz="2400" b="0" i="0" u="none" strike="noStrike" kern="0" cap="none" spc="0" normalizeH="0" baseline="0" noProof="0" dirty="0" smtClean="0">
                <a:ln>
                  <a:noFill/>
                </a:ln>
                <a:solidFill>
                  <a:prstClr val="white"/>
                </a:solidFill>
                <a:effectLst/>
                <a:uLnTx/>
                <a:uFillTx/>
                <a:latin typeface="Calibri"/>
                <a:ea typeface="+mn-ea"/>
                <a:cs typeface="+mn-cs"/>
              </a:rPr>
              <a:t>)</a:t>
            </a:r>
          </a:p>
        </p:txBody>
      </p:sp>
      <p:sp>
        <p:nvSpPr>
          <p:cNvPr id="11" name="Rectangle 8"/>
          <p:cNvSpPr/>
          <p:nvPr/>
        </p:nvSpPr>
        <p:spPr>
          <a:xfrm>
            <a:off x="5733728" y="2876128"/>
            <a:ext cx="1447800" cy="609600"/>
          </a:xfrm>
          <a:prstGeom prst="rect">
            <a:avLst/>
          </a:prstGeom>
          <a:gradFill rotWithShape="1">
            <a:gsLst>
              <a:gs pos="0">
                <a:srgbClr val="4F81BD">
                  <a:shade val="51000"/>
                  <a:satMod val="130000"/>
                </a:srgbClr>
              </a:gs>
              <a:gs pos="80000">
                <a:srgbClr val="4F81BD">
                  <a:shade val="93000"/>
                  <a:satMod val="130000"/>
                </a:srgbClr>
              </a:gs>
              <a:gs pos="100000">
                <a:srgbClr val="4F81BD">
                  <a:shade val="94000"/>
                  <a:satMod val="135000"/>
                </a:srgbClr>
              </a:gs>
            </a:gsLst>
            <a:lin ang="16200000" scaled="0"/>
          </a:gradFill>
          <a:ln w="9525" cap="flat" cmpd="sng" algn="ctr">
            <a:solidFill>
              <a:srgbClr val="4F81BD">
                <a:shade val="95000"/>
                <a:satMod val="105000"/>
              </a:srgbClr>
            </a:solidFill>
            <a:prstDash val="solid"/>
          </a:ln>
          <a:effectLst>
            <a:outerShdw blurRad="40000" dist="23000" dir="5400000" rotWithShape="0">
              <a:srgbClr val="000000">
                <a:alpha val="35000"/>
              </a:srgb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2400" b="0" i="0" u="none" strike="noStrike" kern="0" cap="none" spc="0" normalizeH="0" baseline="0" noProof="0" dirty="0" smtClean="0">
                <a:ln>
                  <a:noFill/>
                </a:ln>
                <a:solidFill>
                  <a:prstClr val="white"/>
                </a:solidFill>
                <a:effectLst/>
                <a:uLnTx/>
                <a:uFillTx/>
                <a:latin typeface="Calibri"/>
                <a:ea typeface="+mn-ea"/>
                <a:cs typeface="+mn-cs"/>
              </a:rPr>
              <a:t>PRP(</a:t>
            </a:r>
            <a:r>
              <a:rPr kumimoji="0" lang="en-US" sz="2800" b="1" i="0" u="none" strike="noStrike" kern="0" cap="none" spc="0" normalizeH="0" baseline="0" noProof="0" dirty="0" smtClean="0">
                <a:ln>
                  <a:noFill/>
                </a:ln>
                <a:solidFill>
                  <a:srgbClr val="FDEADA"/>
                </a:solidFill>
                <a:effectLst/>
                <a:uLnTx/>
                <a:uFillTx/>
                <a:latin typeface="Calibri"/>
                <a:ea typeface="+mn-ea"/>
                <a:cs typeface="+mn-cs"/>
              </a:rPr>
              <a:t>k</a:t>
            </a:r>
            <a:r>
              <a:rPr kumimoji="0" lang="en-US" sz="2800" b="1" i="0" u="none" strike="noStrike" kern="0" cap="none" spc="0" normalizeH="0" baseline="-25000" noProof="0" dirty="0" smtClean="0">
                <a:ln>
                  <a:noFill/>
                </a:ln>
                <a:solidFill>
                  <a:srgbClr val="FDEADA"/>
                </a:solidFill>
                <a:effectLst/>
                <a:uLnTx/>
                <a:uFillTx/>
                <a:latin typeface="Calibri"/>
                <a:ea typeface="+mn-ea"/>
                <a:cs typeface="+mn-cs"/>
              </a:rPr>
              <a:t>3</a:t>
            </a:r>
            <a:r>
              <a:rPr kumimoji="0" lang="en-US" sz="2400" b="0" i="0" u="none" strike="noStrike" kern="0" cap="none" spc="0" normalizeH="0" baseline="0" noProof="0" dirty="0" smtClean="0">
                <a:ln>
                  <a:noFill/>
                </a:ln>
                <a:solidFill>
                  <a:prstClr val="white"/>
                </a:solidFill>
                <a:effectLst/>
                <a:uLnTx/>
                <a:uFillTx/>
                <a:latin typeface="Calibri"/>
                <a:ea typeface="+mn-ea"/>
                <a:cs typeface="+mn-cs"/>
              </a:rPr>
              <a:t>, </a:t>
            </a:r>
            <a:r>
              <a:rPr kumimoji="0" lang="en-US" sz="2400" b="1" i="0" u="none" strike="noStrike" kern="0" cap="none" spc="0" normalizeH="0" baseline="0" noProof="0" dirty="0" smtClean="0">
                <a:ln>
                  <a:noFill/>
                </a:ln>
                <a:solidFill>
                  <a:prstClr val="white"/>
                </a:solidFill>
                <a:effectLst/>
                <a:uLnTx/>
                <a:uFillTx/>
                <a:latin typeface="Calibri"/>
                <a:ea typeface="+mn-ea"/>
                <a:cs typeface="+mn-cs"/>
              </a:rPr>
              <a:t>⋅</a:t>
            </a:r>
            <a:r>
              <a:rPr kumimoji="0" lang="en-US" sz="2400" b="0" i="0" u="none" strike="noStrike" kern="0" cap="none" spc="0" normalizeH="0" baseline="0" noProof="0" dirty="0" smtClean="0">
                <a:ln>
                  <a:noFill/>
                </a:ln>
                <a:solidFill>
                  <a:prstClr val="white"/>
                </a:solidFill>
                <a:effectLst/>
                <a:uLnTx/>
                <a:uFillTx/>
                <a:latin typeface="Calibri"/>
                <a:ea typeface="+mn-ea"/>
                <a:cs typeface="+mn-cs"/>
              </a:rPr>
              <a:t>)</a:t>
            </a:r>
          </a:p>
        </p:txBody>
      </p:sp>
      <p:sp>
        <p:nvSpPr>
          <p:cNvPr id="12" name="Rectangle 9"/>
          <p:cNvSpPr/>
          <p:nvPr/>
        </p:nvSpPr>
        <p:spPr>
          <a:xfrm>
            <a:off x="1085528" y="3866728"/>
            <a:ext cx="2133600" cy="457200"/>
          </a:xfrm>
          <a:prstGeom prst="rect">
            <a:avLst/>
          </a:prstGeom>
          <a:pattFill prst="horzBrick">
            <a:fgClr>
              <a:sysClr val="window" lastClr="FFFFFF"/>
            </a:fgClr>
            <a:bgClr>
              <a:srgbClr val="F79646">
                <a:lumMod val="60000"/>
                <a:lumOff val="40000"/>
              </a:srgbClr>
            </a:bgClr>
          </a:pattFill>
          <a:ln w="9525" cap="flat" cmpd="sng" algn="ctr">
            <a:solidFill>
              <a:srgbClr val="4F81BD">
                <a:shade val="95000"/>
                <a:satMod val="105000"/>
              </a:srgbClr>
            </a:solidFill>
            <a:prstDash val="solid"/>
          </a:ln>
          <a:effectLst>
            <a:outerShdw blurRad="40000" dist="23000" dir="5400000" rotWithShape="0">
              <a:srgbClr val="000000">
                <a:alpha val="35000"/>
              </a:srgb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2400" b="0" i="0" u="none" strike="noStrike" kern="0" cap="none" spc="0" normalizeH="0" baseline="0" noProof="0" dirty="0" smtClean="0">
                <a:ln>
                  <a:noFill/>
                </a:ln>
                <a:solidFill>
                  <a:srgbClr val="000000"/>
                </a:solidFill>
                <a:effectLst/>
                <a:uLnTx/>
                <a:uFillTx/>
                <a:latin typeface="Calibri"/>
                <a:ea typeface="+mn-ea"/>
                <a:cs typeface="+mn-cs"/>
              </a:rPr>
              <a:t>sector 1</a:t>
            </a:r>
          </a:p>
        </p:txBody>
      </p:sp>
      <p:sp>
        <p:nvSpPr>
          <p:cNvPr id="13" name="Rectangle 10"/>
          <p:cNvSpPr/>
          <p:nvPr/>
        </p:nvSpPr>
        <p:spPr>
          <a:xfrm>
            <a:off x="3219128" y="3866728"/>
            <a:ext cx="2133600" cy="457200"/>
          </a:xfrm>
          <a:prstGeom prst="rect">
            <a:avLst/>
          </a:prstGeom>
          <a:pattFill prst="horzBrick">
            <a:fgClr>
              <a:sysClr val="window" lastClr="FFFFFF"/>
            </a:fgClr>
            <a:bgClr>
              <a:srgbClr val="F79646">
                <a:lumMod val="60000"/>
                <a:lumOff val="40000"/>
              </a:srgbClr>
            </a:bgClr>
          </a:pattFill>
          <a:ln w="9525" cap="flat" cmpd="sng" algn="ctr">
            <a:solidFill>
              <a:srgbClr val="4F81BD">
                <a:shade val="95000"/>
                <a:satMod val="105000"/>
              </a:srgbClr>
            </a:solidFill>
            <a:prstDash val="solid"/>
          </a:ln>
          <a:effectLst>
            <a:outerShdw blurRad="40000" dist="23000" dir="5400000" rotWithShape="0">
              <a:srgbClr val="000000">
                <a:alpha val="35000"/>
              </a:srgb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2400" b="0" i="0" u="none" strike="noStrike" kern="0" cap="none" spc="0" normalizeH="0" baseline="0" noProof="0" dirty="0" smtClean="0">
                <a:ln>
                  <a:noFill/>
                </a:ln>
                <a:solidFill>
                  <a:srgbClr val="000000"/>
                </a:solidFill>
                <a:effectLst/>
                <a:uLnTx/>
                <a:uFillTx/>
                <a:latin typeface="Calibri"/>
                <a:ea typeface="+mn-ea"/>
                <a:cs typeface="+mn-cs"/>
              </a:rPr>
              <a:t>sector 2</a:t>
            </a:r>
          </a:p>
        </p:txBody>
      </p:sp>
      <p:sp>
        <p:nvSpPr>
          <p:cNvPr id="14" name="Rectangle 11"/>
          <p:cNvSpPr/>
          <p:nvPr/>
        </p:nvSpPr>
        <p:spPr>
          <a:xfrm>
            <a:off x="5352728" y="3866728"/>
            <a:ext cx="2133600" cy="457200"/>
          </a:xfrm>
          <a:prstGeom prst="rect">
            <a:avLst/>
          </a:prstGeom>
          <a:pattFill prst="horzBrick">
            <a:fgClr>
              <a:sysClr val="window" lastClr="FFFFFF"/>
            </a:fgClr>
            <a:bgClr>
              <a:srgbClr val="F79646">
                <a:lumMod val="60000"/>
                <a:lumOff val="40000"/>
              </a:srgbClr>
            </a:bgClr>
          </a:pattFill>
          <a:ln w="9525" cap="flat" cmpd="sng" algn="ctr">
            <a:solidFill>
              <a:srgbClr val="4F81BD">
                <a:shade val="95000"/>
                <a:satMod val="105000"/>
              </a:srgbClr>
            </a:solidFill>
            <a:prstDash val="solid"/>
          </a:ln>
          <a:effectLst>
            <a:outerShdw blurRad="40000" dist="23000" dir="5400000" rotWithShape="0">
              <a:srgbClr val="000000">
                <a:alpha val="35000"/>
              </a:srgb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2400" b="0" i="0" u="none" strike="noStrike" kern="0" cap="none" spc="0" normalizeH="0" baseline="0" noProof="0" dirty="0" smtClean="0">
                <a:ln>
                  <a:noFill/>
                </a:ln>
                <a:solidFill>
                  <a:srgbClr val="000000"/>
                </a:solidFill>
                <a:effectLst/>
                <a:uLnTx/>
                <a:uFillTx/>
                <a:latin typeface="Calibri"/>
                <a:ea typeface="+mn-ea"/>
                <a:cs typeface="+mn-cs"/>
              </a:rPr>
              <a:t>sector 3</a:t>
            </a:r>
          </a:p>
        </p:txBody>
      </p:sp>
      <p:cxnSp>
        <p:nvCxnSpPr>
          <p:cNvPr id="15" name="Straight Arrow Connector 12"/>
          <p:cNvCxnSpPr/>
          <p:nvPr/>
        </p:nvCxnSpPr>
        <p:spPr>
          <a:xfrm>
            <a:off x="2076128" y="2418928"/>
            <a:ext cx="0" cy="385465"/>
          </a:xfrm>
          <a:prstGeom prst="straightConnector1">
            <a:avLst/>
          </a:prstGeom>
          <a:noFill/>
          <a:ln w="25400" cap="flat" cmpd="sng" algn="ctr">
            <a:solidFill>
              <a:srgbClr val="000000"/>
            </a:solidFill>
            <a:prstDash val="solid"/>
            <a:tailEnd type="arrow"/>
          </a:ln>
          <a:effectLst>
            <a:outerShdw blurRad="40000" dist="20000" dir="5400000" rotWithShape="0">
              <a:srgbClr val="000000">
                <a:alpha val="38000"/>
              </a:srgbClr>
            </a:outerShdw>
          </a:effectLst>
        </p:spPr>
      </p:cxnSp>
      <p:cxnSp>
        <p:nvCxnSpPr>
          <p:cNvPr id="16" name="Straight Arrow Connector 13"/>
          <p:cNvCxnSpPr/>
          <p:nvPr/>
        </p:nvCxnSpPr>
        <p:spPr>
          <a:xfrm>
            <a:off x="4362128" y="2418928"/>
            <a:ext cx="0" cy="385465"/>
          </a:xfrm>
          <a:prstGeom prst="straightConnector1">
            <a:avLst/>
          </a:prstGeom>
          <a:noFill/>
          <a:ln w="25400" cap="flat" cmpd="sng" algn="ctr">
            <a:solidFill>
              <a:srgbClr val="000000"/>
            </a:solidFill>
            <a:prstDash val="solid"/>
            <a:tailEnd type="arrow"/>
          </a:ln>
          <a:effectLst>
            <a:outerShdw blurRad="40000" dist="20000" dir="5400000" rotWithShape="0">
              <a:srgbClr val="000000">
                <a:alpha val="38000"/>
              </a:srgbClr>
            </a:outerShdw>
          </a:effectLst>
        </p:spPr>
      </p:cxnSp>
      <p:cxnSp>
        <p:nvCxnSpPr>
          <p:cNvPr id="17" name="Straight Arrow Connector 14"/>
          <p:cNvCxnSpPr/>
          <p:nvPr/>
        </p:nvCxnSpPr>
        <p:spPr>
          <a:xfrm>
            <a:off x="6419528" y="2418928"/>
            <a:ext cx="0" cy="385465"/>
          </a:xfrm>
          <a:prstGeom prst="straightConnector1">
            <a:avLst/>
          </a:prstGeom>
          <a:noFill/>
          <a:ln w="25400" cap="flat" cmpd="sng" algn="ctr">
            <a:solidFill>
              <a:srgbClr val="000000"/>
            </a:solidFill>
            <a:prstDash val="solid"/>
            <a:tailEnd type="arrow"/>
          </a:ln>
          <a:effectLst>
            <a:outerShdw blurRad="40000" dist="20000" dir="5400000" rotWithShape="0">
              <a:srgbClr val="000000">
                <a:alpha val="38000"/>
              </a:srgbClr>
            </a:outerShdw>
          </a:effectLst>
        </p:spPr>
      </p:cxnSp>
      <p:cxnSp>
        <p:nvCxnSpPr>
          <p:cNvPr id="18" name="Straight Arrow Connector 15"/>
          <p:cNvCxnSpPr/>
          <p:nvPr/>
        </p:nvCxnSpPr>
        <p:spPr>
          <a:xfrm>
            <a:off x="2076128" y="3481263"/>
            <a:ext cx="0" cy="385465"/>
          </a:xfrm>
          <a:prstGeom prst="straightConnector1">
            <a:avLst/>
          </a:prstGeom>
          <a:noFill/>
          <a:ln w="25400" cap="flat" cmpd="sng" algn="ctr">
            <a:solidFill>
              <a:srgbClr val="000000"/>
            </a:solidFill>
            <a:prstDash val="solid"/>
            <a:tailEnd type="arrow"/>
          </a:ln>
          <a:effectLst>
            <a:outerShdw blurRad="40000" dist="20000" dir="5400000" rotWithShape="0">
              <a:srgbClr val="000000">
                <a:alpha val="38000"/>
              </a:srgbClr>
            </a:outerShdw>
          </a:effectLst>
        </p:spPr>
      </p:cxnSp>
      <p:cxnSp>
        <p:nvCxnSpPr>
          <p:cNvPr id="19" name="Straight Arrow Connector 16"/>
          <p:cNvCxnSpPr/>
          <p:nvPr/>
        </p:nvCxnSpPr>
        <p:spPr>
          <a:xfrm>
            <a:off x="4362128" y="3481263"/>
            <a:ext cx="0" cy="385465"/>
          </a:xfrm>
          <a:prstGeom prst="straightConnector1">
            <a:avLst/>
          </a:prstGeom>
          <a:noFill/>
          <a:ln w="25400" cap="flat" cmpd="sng" algn="ctr">
            <a:solidFill>
              <a:srgbClr val="000000"/>
            </a:solidFill>
            <a:prstDash val="solid"/>
            <a:tailEnd type="arrow"/>
          </a:ln>
          <a:effectLst>
            <a:outerShdw blurRad="40000" dist="20000" dir="5400000" rotWithShape="0">
              <a:srgbClr val="000000">
                <a:alpha val="38000"/>
              </a:srgbClr>
            </a:outerShdw>
          </a:effectLst>
        </p:spPr>
      </p:cxnSp>
      <p:cxnSp>
        <p:nvCxnSpPr>
          <p:cNvPr id="20" name="Straight Arrow Connector 17"/>
          <p:cNvCxnSpPr/>
          <p:nvPr/>
        </p:nvCxnSpPr>
        <p:spPr>
          <a:xfrm>
            <a:off x="6419528" y="3481263"/>
            <a:ext cx="0" cy="385465"/>
          </a:xfrm>
          <a:prstGeom prst="straightConnector1">
            <a:avLst/>
          </a:prstGeom>
          <a:noFill/>
          <a:ln w="25400" cap="flat" cmpd="sng" algn="ctr">
            <a:solidFill>
              <a:srgbClr val="000000"/>
            </a:solidFill>
            <a:prstDash val="solid"/>
            <a:tailEnd type="arrow"/>
          </a:ln>
          <a:effectLst>
            <a:outerShdw blurRad="40000" dist="20000" dir="5400000" rotWithShape="0">
              <a:srgbClr val="000000">
                <a:alpha val="38000"/>
              </a:srgbClr>
            </a:outerShdw>
          </a:effectLst>
        </p:spPr>
      </p:cxnSp>
    </p:spTree>
    <p:extLst>
      <p:ext uri="{BB962C8B-B14F-4D97-AF65-F5344CB8AC3E}">
        <p14:creationId xmlns="" xmlns:p14="http://schemas.microsoft.com/office/powerpoint/2010/main" val="395173425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274638"/>
            <a:ext cx="8229600" cy="562074"/>
          </a:xfrm>
        </p:spPr>
        <p:txBody>
          <a:bodyPr>
            <a:noAutofit/>
          </a:bodyPr>
          <a:lstStyle/>
          <a:p>
            <a:r>
              <a:rPr lang="pl-PL" sz="3200" dirty="0" smtClean="0"/>
              <a:t>Blokowe szyfrowanie </a:t>
            </a:r>
            <a:r>
              <a:rPr lang="pl-PL" sz="3200" dirty="0" err="1" smtClean="0"/>
              <a:t>dostrajalne</a:t>
            </a:r>
            <a:r>
              <a:rPr lang="pl-PL" sz="3200" dirty="0" smtClean="0"/>
              <a:t> </a:t>
            </a:r>
            <a:br>
              <a:rPr lang="pl-PL" sz="3200" dirty="0" smtClean="0"/>
            </a:br>
            <a:r>
              <a:rPr lang="pl-PL" sz="3200" dirty="0" smtClean="0"/>
              <a:t>(ang. </a:t>
            </a:r>
            <a:r>
              <a:rPr lang="pl-PL" sz="3200" dirty="0" err="1" smtClean="0"/>
              <a:t>Tweakable</a:t>
            </a:r>
            <a:r>
              <a:rPr lang="pl-PL" sz="3200" dirty="0" smtClean="0"/>
              <a:t> </a:t>
            </a:r>
            <a:r>
              <a:rPr lang="pl-PL" sz="3200" dirty="0" err="1" smtClean="0"/>
              <a:t>block</a:t>
            </a:r>
            <a:r>
              <a:rPr lang="pl-PL" sz="3200" dirty="0" smtClean="0"/>
              <a:t> </a:t>
            </a:r>
            <a:r>
              <a:rPr lang="pl-PL" sz="3200" dirty="0" err="1" smtClean="0"/>
              <a:t>encryption</a:t>
            </a:r>
            <a:r>
              <a:rPr lang="pl-PL" sz="3200" dirty="0" smtClean="0"/>
              <a:t>)</a:t>
            </a:r>
            <a:endParaRPr lang="pl-PL" sz="3200" dirty="0"/>
          </a:p>
        </p:txBody>
      </p:sp>
      <p:sp>
        <p:nvSpPr>
          <p:cNvPr id="4" name="Symbol zastępczy numeru slajdu 3"/>
          <p:cNvSpPr>
            <a:spLocks noGrp="1"/>
          </p:cNvSpPr>
          <p:nvPr>
            <p:ph type="sldNum" sz="quarter" idx="12"/>
          </p:nvPr>
        </p:nvSpPr>
        <p:spPr/>
        <p:txBody>
          <a:bodyPr/>
          <a:lstStyle/>
          <a:p>
            <a:fld id="{589B7C76-EFF2-4CD8-A475-4750F11B4BC6}" type="slidenum">
              <a:rPr lang="pl-PL" smtClean="0"/>
              <a:pPr/>
              <a:t>23</a:t>
            </a:fld>
            <a:endParaRPr lang="pl-PL"/>
          </a:p>
        </p:txBody>
      </p:sp>
      <p:sp>
        <p:nvSpPr>
          <p:cNvPr id="5" name="Content Placeholder 2"/>
          <p:cNvSpPr txBox="1">
            <a:spLocks/>
          </p:cNvSpPr>
          <p:nvPr/>
        </p:nvSpPr>
        <p:spPr>
          <a:xfrm>
            <a:off x="539552" y="1844824"/>
            <a:ext cx="8229600" cy="4752528"/>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r>
              <a:rPr lang="pl-PL" dirty="0" smtClean="0">
                <a:solidFill>
                  <a:sysClr val="windowText" lastClr="000000"/>
                </a:solidFill>
                <a:latin typeface="Calibri"/>
              </a:rPr>
              <a:t>Cel</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a:t>
            </a: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skonstruować</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a:t>
            </a:r>
            <a:r>
              <a:rPr kumimoji="0" lang="pl-PL" sz="2400" b="1" i="0" u="sng" strike="noStrike" kern="1200" cap="none" spc="0" normalizeH="0" baseline="0" noProof="0" dirty="0" smtClean="0">
                <a:ln>
                  <a:noFill/>
                </a:ln>
                <a:solidFill>
                  <a:sysClr val="windowText" lastClr="000000"/>
                </a:solidFill>
                <a:effectLst/>
                <a:uLnTx/>
                <a:uFillTx/>
                <a:latin typeface="Calibri"/>
                <a:ea typeface="+mn-ea"/>
                <a:cs typeface="+mn-cs"/>
              </a:rPr>
              <a:t>wiele</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PRPs </a:t>
            </a: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z klucza</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a:t>
            </a:r>
            <a:r>
              <a:rPr kumimoji="0" lang="en-US" sz="2400" b="0" i="0" u="none" strike="noStrike" kern="1200" cap="none" spc="0" normalizeH="0" baseline="0" noProof="0" dirty="0" err="1" smtClean="0">
                <a:ln>
                  <a:noFill/>
                </a:ln>
                <a:solidFill>
                  <a:sysClr val="windowText" lastClr="000000"/>
                </a:solidFill>
                <a:effectLst/>
                <a:uLnTx/>
                <a:uFillTx/>
                <a:latin typeface="Calibri"/>
                <a:ea typeface="+mn-ea"/>
                <a:cs typeface="+mn-cs"/>
              </a:rPr>
              <a:t>k∈K</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    </a:t>
            </a:r>
          </a:p>
          <a:p>
            <a:pPr marL="0" marR="0" lvl="0" indent="0" algn="l" defTabSz="914400" rtl="0" eaLnBrk="1" fontAlgn="auto" latinLnBrk="0" hangingPunct="1">
              <a:lnSpc>
                <a:spcPct val="100000"/>
              </a:lnSpc>
              <a:spcBef>
                <a:spcPts val="2376"/>
              </a:spcBef>
              <a:spcAft>
                <a:spcPts val="0"/>
              </a:spcAft>
              <a:buClrTx/>
              <a:buSzTx/>
              <a:buFont typeface="Arial" pitchFamily="34" charset="0"/>
              <a:buNone/>
              <a:tabLst>
                <a:tab pos="342900" algn="l"/>
                <a:tab pos="863600" algn="l"/>
              </a:tabLst>
              <a:defRPr/>
            </a:pP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a:t>
            </a: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Składnia</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a:t>
            </a:r>
            <a:r>
              <a:rPr kumimoji="0" lang="en-US" sz="2400" b="1" i="0" u="none" strike="noStrike" kern="1200" cap="none" spc="0" normalizeH="0" baseline="0" noProof="0" dirty="0" smtClean="0">
                <a:ln>
                  <a:noFill/>
                </a:ln>
                <a:solidFill>
                  <a:srgbClr val="FF0000"/>
                </a:solidFill>
                <a:effectLst/>
                <a:uLnTx/>
                <a:uFillTx/>
                <a:latin typeface="Calibri"/>
                <a:ea typeface="+mn-ea"/>
                <a:cs typeface="+mn-cs"/>
              </a:rPr>
              <a:t>E , D :   K × T × X ⟶ X</a:t>
            </a:r>
          </a:p>
          <a:p>
            <a:pPr marL="0" marR="0" lvl="0" indent="0" algn="l" defTabSz="914400" rtl="0" eaLnBrk="1" fontAlgn="auto" latinLnBrk="0" hangingPunct="1">
              <a:lnSpc>
                <a:spcPct val="100000"/>
              </a:lnSpc>
              <a:spcBef>
                <a:spcPts val="2376"/>
              </a:spcBef>
              <a:spcAft>
                <a:spcPts val="0"/>
              </a:spcAft>
              <a:buClrTx/>
              <a:buSzTx/>
              <a:buFont typeface="Arial" pitchFamily="34" charset="0"/>
              <a:buNone/>
              <a:tabLst>
                <a:tab pos="342900" algn="l"/>
                <a:tab pos="863600" algn="l"/>
              </a:tabLst>
              <a:defRPr/>
            </a:pP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a:t>
            </a: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dla każdego</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a:t>
            </a:r>
            <a:r>
              <a:rPr kumimoji="0" lang="en-US" sz="2400" b="0" i="0" u="none" strike="noStrike" kern="1200" cap="none" spc="0" normalizeH="0" baseline="0" noProof="0" dirty="0" err="1" smtClean="0">
                <a:ln>
                  <a:noFill/>
                </a:ln>
                <a:solidFill>
                  <a:sysClr val="windowText" lastClr="000000"/>
                </a:solidFill>
                <a:effectLst/>
                <a:uLnTx/>
                <a:uFillTx/>
                <a:latin typeface="Calibri"/>
                <a:ea typeface="+mn-ea"/>
                <a:cs typeface="+mn-cs"/>
              </a:rPr>
              <a:t>t∈T</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a:t>
            </a: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i</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a:t>
            </a:r>
            <a:r>
              <a:rPr kumimoji="0" lang="en-US" sz="2400" b="0" i="0" u="none" strike="noStrike" kern="1200" cap="none" spc="0" normalizeH="0" baseline="0" noProof="0" dirty="0" err="1" smtClean="0">
                <a:ln>
                  <a:noFill/>
                </a:ln>
                <a:solidFill>
                  <a:sysClr val="windowText" lastClr="000000"/>
                </a:solidFill>
                <a:effectLst/>
                <a:uLnTx/>
                <a:uFillTx/>
                <a:latin typeface="Calibri"/>
                <a:ea typeface="+mn-ea"/>
                <a:cs typeface="+mn-cs"/>
              </a:rPr>
              <a:t>k⟵K</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a:t>
            </a: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tab pos="342900" algn="l"/>
                <a:tab pos="863600" algn="l"/>
              </a:tabLst>
              <a:defRPr/>
            </a:pP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a:t>
            </a:r>
            <a:r>
              <a:rPr kumimoji="0" lang="en-US" sz="2400" b="1" i="0" u="none" strike="noStrike" kern="1200" cap="none" spc="0" normalizeH="0" baseline="0" noProof="0" dirty="0" smtClean="0">
                <a:ln>
                  <a:noFill/>
                </a:ln>
                <a:solidFill>
                  <a:srgbClr val="FF0000"/>
                </a:solidFill>
                <a:effectLst/>
                <a:uLnTx/>
                <a:uFillTx/>
                <a:latin typeface="Calibri"/>
                <a:ea typeface="+mn-ea"/>
                <a:cs typeface="+mn-cs"/>
              </a:rPr>
              <a:t>E(k, t, ⋅) </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a:t>
            </a: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	jest odwracalną funkcją na zbiorze </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X,   </a:t>
            </a: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					nierozróżnialną od losowej</a:t>
            </a:r>
            <a:endPar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endParaRP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tab pos="342900" algn="l"/>
                <a:tab pos="863600" algn="l"/>
              </a:tabLst>
              <a:defRPr/>
            </a:pP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Zastosowanie</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a:t>
            </a: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używamy numer sektora jako „dostrojenie”</a:t>
            </a:r>
            <a:endPar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endParaRP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tab pos="342900" algn="l"/>
                <a:tab pos="863600" algn="l"/>
              </a:tabLst>
              <a:defRPr/>
            </a:pP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   </a:t>
            </a: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każdy sektor dostaje własne PRP</a:t>
            </a: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tab pos="342900" algn="l"/>
                <a:tab pos="863600" algn="l"/>
              </a:tabLst>
              <a:defRPr/>
            </a:pPr>
            <a:endParaRPr lang="pl-PL" dirty="0" smtClean="0">
              <a:solidFill>
                <a:sysClr val="windowText" lastClr="000000"/>
              </a:solidFill>
              <a:latin typeface="Calibri"/>
            </a:endParaRP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tab pos="342900" algn="l"/>
                <a:tab pos="863600" algn="l"/>
              </a:tabLst>
              <a:defRPr/>
            </a:pPr>
            <a:r>
              <a:rPr lang="pl-PL" dirty="0" smtClean="0">
                <a:solidFill>
                  <a:sysClr val="windowText" lastClr="000000"/>
                </a:solidFill>
                <a:latin typeface="Calibri"/>
              </a:rPr>
              <a:t>Udowodniono bezpieczeństwo blokowych szyfrów </a:t>
            </a:r>
            <a:r>
              <a:rPr lang="pl-PL" dirty="0" err="1" smtClean="0">
                <a:solidFill>
                  <a:sysClr val="windowText" lastClr="000000"/>
                </a:solidFill>
                <a:latin typeface="Calibri"/>
              </a:rPr>
              <a:t>dostrajalnych</a:t>
            </a:r>
            <a:r>
              <a:rPr lang="pl-PL" dirty="0">
                <a:solidFill>
                  <a:sysClr val="windowText" lastClr="000000"/>
                </a:solidFill>
                <a:latin typeface="Calibri"/>
              </a:rPr>
              <a:t>.</a:t>
            </a:r>
            <a:endParaRPr kumimoji="0" lang="en-US" sz="2400" b="0" i="0" u="none" strike="noStrike" kern="1200" cap="none" spc="0" normalizeH="0" baseline="0" noProof="0" dirty="0">
              <a:ln>
                <a:noFill/>
              </a:ln>
              <a:solidFill>
                <a:sysClr val="windowText" lastClr="000000"/>
              </a:solidFill>
              <a:effectLst/>
              <a:uLnTx/>
              <a:uFillTx/>
              <a:latin typeface="Calibri"/>
              <a:ea typeface="+mn-ea"/>
              <a:cs typeface="+mn-cs"/>
            </a:endParaRPr>
          </a:p>
        </p:txBody>
      </p:sp>
    </p:spTree>
    <p:extLst>
      <p:ext uri="{BB962C8B-B14F-4D97-AF65-F5344CB8AC3E}">
        <p14:creationId xmlns="" xmlns:p14="http://schemas.microsoft.com/office/powerpoint/2010/main" val="60305070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Przykład 1: trywialna konstrukcja</a:t>
            </a:r>
            <a:endParaRPr lang="pl-PL" dirty="0"/>
          </a:p>
        </p:txBody>
      </p:sp>
      <p:sp>
        <p:nvSpPr>
          <p:cNvPr id="4" name="Symbol zastępczy numeru slajdu 3"/>
          <p:cNvSpPr>
            <a:spLocks noGrp="1"/>
          </p:cNvSpPr>
          <p:nvPr>
            <p:ph type="sldNum" sz="quarter" idx="12"/>
          </p:nvPr>
        </p:nvSpPr>
        <p:spPr/>
        <p:txBody>
          <a:bodyPr/>
          <a:lstStyle/>
          <a:p>
            <a:fld id="{589B7C76-EFF2-4CD8-A475-4750F11B4BC6}" type="slidenum">
              <a:rPr lang="pl-PL" smtClean="0"/>
              <a:pPr/>
              <a:t>24</a:t>
            </a:fld>
            <a:endParaRPr lang="pl-PL"/>
          </a:p>
        </p:txBody>
      </p:sp>
      <p:sp>
        <p:nvSpPr>
          <p:cNvPr id="5" name="Content Placeholder 2"/>
          <p:cNvSpPr txBox="1">
            <a:spLocks/>
          </p:cNvSpPr>
          <p:nvPr/>
        </p:nvSpPr>
        <p:spPr>
          <a:xfrm>
            <a:off x="457200" y="1916832"/>
            <a:ext cx="8229600" cy="409575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r>
              <a:rPr lang="pl-PL" dirty="0" smtClean="0">
                <a:solidFill>
                  <a:sysClr val="windowText" lastClr="000000"/>
                </a:solidFill>
                <a:latin typeface="Calibri"/>
              </a:rPr>
              <a:t>Niech</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(E,D) </a:t>
            </a: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będzie</a:t>
            </a:r>
            <a:r>
              <a:rPr kumimoji="0" lang="pl-PL" sz="2400" b="0" i="0" u="none" strike="noStrike" kern="1200" cap="none" spc="0" normalizeH="0" noProof="0" dirty="0" smtClean="0">
                <a:ln>
                  <a:noFill/>
                </a:ln>
                <a:solidFill>
                  <a:sysClr val="windowText" lastClr="000000"/>
                </a:solidFill>
                <a:effectLst/>
                <a:uLnTx/>
                <a:uFillTx/>
                <a:latin typeface="Calibri"/>
                <a:ea typeface="+mn-ea"/>
                <a:cs typeface="+mn-cs"/>
              </a:rPr>
              <a:t> bezpieczną</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PRP,     E:  </a:t>
            </a:r>
            <a:r>
              <a:rPr kumimoji="0" lang="en-US" sz="2400" b="1" i="0" u="none" strike="noStrike" kern="1200" cap="none" spc="0" normalizeH="0" baseline="0" noProof="0" dirty="0" smtClean="0">
                <a:ln>
                  <a:noFill/>
                </a:ln>
                <a:solidFill>
                  <a:srgbClr val="FF0000"/>
                </a:solidFill>
                <a:effectLst/>
                <a:uLnTx/>
                <a:uFillTx/>
                <a:latin typeface="Calibri"/>
                <a:ea typeface="+mn-ea"/>
                <a:cs typeface="+mn-cs"/>
              </a:rPr>
              <a:t>K × X ⟶ X . </a:t>
            </a:r>
            <a:endPar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Trywialna konstrukcja z dostrajaniem</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a:t>
            </a: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niech</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K = X) </a:t>
            </a:r>
          </a:p>
          <a:p>
            <a:pPr marL="0" marR="0" lvl="0" indent="0" algn="l" defTabSz="914400" rtl="0" eaLnBrk="1" fontAlgn="auto" latinLnBrk="0" hangingPunct="1">
              <a:lnSpc>
                <a:spcPct val="100000"/>
              </a:lnSpc>
              <a:spcBef>
                <a:spcPts val="2424"/>
              </a:spcBef>
              <a:spcAft>
                <a:spcPts val="0"/>
              </a:spcAft>
              <a:buClrTx/>
              <a:buSzTx/>
              <a:buFont typeface="Arial" pitchFamily="34" charset="0"/>
              <a:buNone/>
              <a:tabLst/>
              <a:defRPr/>
            </a:pP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a:t>
            </a:r>
            <a:r>
              <a:rPr kumimoji="0" lang="en-US" sz="2400" b="1" i="0" u="none" strike="noStrike" kern="1200" cap="none" spc="0" normalizeH="0" baseline="0" noProof="0" dirty="0" err="1" smtClean="0">
                <a:ln>
                  <a:noFill/>
                </a:ln>
                <a:solidFill>
                  <a:srgbClr val="FF0000"/>
                </a:solidFill>
                <a:effectLst/>
                <a:uLnTx/>
                <a:uFillTx/>
                <a:latin typeface="Calibri"/>
                <a:ea typeface="+mn-ea"/>
                <a:cs typeface="+mn-cs"/>
              </a:rPr>
              <a:t>E</a:t>
            </a:r>
            <a:r>
              <a:rPr kumimoji="0" lang="en-US" sz="2400" b="1" i="0" u="none" strike="noStrike" kern="1200" cap="none" spc="0" normalizeH="0" baseline="-25000" noProof="0" dirty="0" err="1" smtClean="0">
                <a:ln>
                  <a:noFill/>
                </a:ln>
                <a:solidFill>
                  <a:srgbClr val="FF0000"/>
                </a:solidFill>
                <a:effectLst/>
                <a:uLnTx/>
                <a:uFillTx/>
                <a:latin typeface="Calibri"/>
                <a:ea typeface="+mn-ea"/>
                <a:cs typeface="+mn-cs"/>
              </a:rPr>
              <a:t>tweak</a:t>
            </a:r>
            <a:r>
              <a:rPr kumimoji="0" lang="en-US" sz="2400" b="1" i="0" u="none" strike="noStrike" kern="1200" cap="none" spc="0" normalizeH="0" baseline="0" noProof="0" dirty="0" smtClean="0">
                <a:ln>
                  <a:noFill/>
                </a:ln>
                <a:solidFill>
                  <a:srgbClr val="FF0000"/>
                </a:solidFill>
                <a:effectLst/>
                <a:uLnTx/>
                <a:uFillTx/>
                <a:latin typeface="Calibri"/>
                <a:ea typeface="+mn-ea"/>
                <a:cs typeface="+mn-cs"/>
              </a:rPr>
              <a:t>(k, t, x) = E</a:t>
            </a:r>
            <a:r>
              <a:rPr kumimoji="0" lang="en-US" sz="3200" b="1" i="0" u="none" strike="noStrike" kern="1200" cap="none" spc="0" normalizeH="0" baseline="0" noProof="0" dirty="0" smtClean="0">
                <a:ln>
                  <a:noFill/>
                </a:ln>
                <a:solidFill>
                  <a:srgbClr val="FF0000"/>
                </a:solidFill>
                <a:effectLst/>
                <a:uLnTx/>
                <a:uFillTx/>
                <a:latin typeface="Calibri"/>
                <a:ea typeface="+mn-ea"/>
                <a:cs typeface="+mn-cs"/>
              </a:rPr>
              <a:t>(</a:t>
            </a:r>
            <a:r>
              <a:rPr kumimoji="0" lang="en-US" sz="2400" b="1" i="0" u="none" strike="noStrike" kern="1200" cap="none" spc="0" normalizeH="0" baseline="0" noProof="0" dirty="0" smtClean="0">
                <a:ln>
                  <a:noFill/>
                </a:ln>
                <a:solidFill>
                  <a:srgbClr val="FF0000"/>
                </a:solidFill>
                <a:effectLst/>
                <a:uLnTx/>
                <a:uFillTx/>
                <a:latin typeface="Calibri"/>
                <a:ea typeface="+mn-ea"/>
                <a:cs typeface="+mn-cs"/>
              </a:rPr>
              <a:t> </a:t>
            </a:r>
            <a:r>
              <a:rPr kumimoji="0" lang="en-US" sz="2400" b="1" i="0" u="none" strike="noStrike" kern="1200" cap="none" spc="0" normalizeH="0" baseline="0" noProof="0" dirty="0" smtClean="0">
                <a:ln>
                  <a:noFill/>
                </a:ln>
                <a:solidFill>
                  <a:srgbClr val="000090"/>
                </a:solidFill>
                <a:effectLst/>
                <a:uLnTx/>
                <a:uFillTx/>
                <a:latin typeface="Calibri"/>
                <a:ea typeface="+mn-ea"/>
                <a:cs typeface="+mn-cs"/>
              </a:rPr>
              <a:t>E(k, t)</a:t>
            </a:r>
            <a:r>
              <a:rPr kumimoji="0" lang="en-US" sz="2400" b="1" i="0" u="none" strike="noStrike" kern="1200" cap="none" spc="0" normalizeH="0" baseline="0" noProof="0" dirty="0" smtClean="0">
                <a:ln>
                  <a:noFill/>
                </a:ln>
                <a:solidFill>
                  <a:srgbClr val="FF0000"/>
                </a:solidFill>
                <a:effectLst/>
                <a:uLnTx/>
                <a:uFillTx/>
                <a:latin typeface="Calibri"/>
                <a:ea typeface="+mn-ea"/>
                <a:cs typeface="+mn-cs"/>
              </a:rPr>
              <a:t>,  x</a:t>
            </a:r>
            <a:r>
              <a:rPr kumimoji="0" lang="en-US" sz="3200" b="1" i="0" u="none" strike="noStrike" kern="1200" cap="none" spc="0" normalizeH="0" baseline="0" noProof="0" dirty="0" smtClean="0">
                <a:ln>
                  <a:noFill/>
                </a:ln>
                <a:solidFill>
                  <a:srgbClr val="FF0000"/>
                </a:solidFill>
                <a:effectLst/>
                <a:uLnTx/>
                <a:uFillTx/>
                <a:latin typeface="Calibri"/>
                <a:ea typeface="+mn-ea"/>
                <a:cs typeface="+mn-cs"/>
              </a:rPr>
              <a:t>)</a:t>
            </a:r>
            <a:endParaRPr kumimoji="0" lang="en-US" sz="2400" b="1" i="0" u="none" strike="noStrike" kern="1200" cap="none" spc="0" normalizeH="0" baseline="0" noProof="0" dirty="0" smtClean="0">
              <a:ln>
                <a:noFill/>
              </a:ln>
              <a:solidFill>
                <a:srgbClr val="FF0000"/>
              </a:solidFill>
              <a:effectLst/>
              <a:uLnTx/>
              <a:uFillTx/>
              <a:latin typeface="Calibri"/>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endParaRP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endParaRP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a:t>
            </a:r>
            <a:r>
              <a:rPr lang="pl-PL" dirty="0" smtClean="0"/>
              <a:t>Żeby zaszyfrować </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n </a:t>
            </a: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bloków</a:t>
            </a:r>
            <a:r>
              <a:rPr kumimoji="0" lang="pl-PL" sz="2400" b="0" i="0" u="none" strike="noStrike" kern="1200" cap="none" spc="0" normalizeH="0" noProof="0" dirty="0" smtClean="0">
                <a:ln>
                  <a:noFill/>
                </a:ln>
                <a:solidFill>
                  <a:sysClr val="windowText" lastClr="000000"/>
                </a:solidFill>
                <a:effectLst/>
                <a:uLnTx/>
                <a:uFillTx/>
                <a:latin typeface="Calibri"/>
                <a:ea typeface="+mn-ea"/>
                <a:cs typeface="+mn-cs"/>
              </a:rPr>
              <a:t> potrzebujemy </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2n</a:t>
            </a: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 </a:t>
            </a:r>
            <a:r>
              <a:rPr kumimoji="0" lang="pl-PL" sz="2400" b="0" i="0" u="none" strike="noStrike" kern="1200" cap="none" spc="0" normalizeH="0" baseline="0" noProof="0" dirty="0" err="1" smtClean="0">
                <a:ln>
                  <a:noFill/>
                </a:ln>
                <a:solidFill>
                  <a:sysClr val="windowText" lastClr="000000"/>
                </a:solidFill>
                <a:effectLst/>
                <a:uLnTx/>
                <a:uFillTx/>
                <a:latin typeface="Calibri"/>
                <a:ea typeface="+mn-ea"/>
                <a:cs typeface="+mn-cs"/>
              </a:rPr>
              <a:t>wykonań</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E(.,.)  </a:t>
            </a:r>
            <a:endParaRPr kumimoji="0" lang="en-US" sz="2400" b="0" i="0" u="none" strike="noStrike" kern="1200" cap="none" spc="0" normalizeH="0" baseline="0" noProof="0" dirty="0">
              <a:ln>
                <a:noFill/>
              </a:ln>
              <a:solidFill>
                <a:sysClr val="windowText" lastClr="000000"/>
              </a:solidFill>
              <a:effectLst/>
              <a:uLnTx/>
              <a:uFillTx/>
              <a:latin typeface="Calibri"/>
              <a:ea typeface="+mn-ea"/>
              <a:cs typeface="+mn-cs"/>
            </a:endParaRPr>
          </a:p>
        </p:txBody>
      </p:sp>
    </p:spTree>
    <p:extLst>
      <p:ext uri="{BB962C8B-B14F-4D97-AF65-F5344CB8AC3E}">
        <p14:creationId xmlns="" xmlns:p14="http://schemas.microsoft.com/office/powerpoint/2010/main" val="285617061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dirty="0" smtClean="0"/>
              <a:t>Przykład 2: szyfr blokowy z dostrajaniem XTS</a:t>
            </a:r>
            <a:endParaRPr lang="pl-PL" dirty="0"/>
          </a:p>
        </p:txBody>
      </p:sp>
      <p:sp>
        <p:nvSpPr>
          <p:cNvPr id="4" name="Symbol zastępczy numeru slajdu 3"/>
          <p:cNvSpPr>
            <a:spLocks noGrp="1"/>
          </p:cNvSpPr>
          <p:nvPr>
            <p:ph type="sldNum" sz="quarter" idx="12"/>
          </p:nvPr>
        </p:nvSpPr>
        <p:spPr/>
        <p:txBody>
          <a:bodyPr/>
          <a:lstStyle/>
          <a:p>
            <a:fld id="{589B7C76-EFF2-4CD8-A475-4750F11B4BC6}" type="slidenum">
              <a:rPr lang="pl-PL" smtClean="0"/>
              <a:pPr/>
              <a:t>25</a:t>
            </a:fld>
            <a:endParaRPr lang="pl-PL"/>
          </a:p>
        </p:txBody>
      </p:sp>
      <p:sp>
        <p:nvSpPr>
          <p:cNvPr id="5" name="Content Placeholder 2"/>
          <p:cNvSpPr txBox="1">
            <a:spLocks/>
          </p:cNvSpPr>
          <p:nvPr/>
        </p:nvSpPr>
        <p:spPr>
          <a:xfrm>
            <a:off x="457200" y="1910407"/>
            <a:ext cx="8229600" cy="160020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Niech</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(E,D) </a:t>
            </a: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będzie bezpieczną</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PRP,     E:  </a:t>
            </a:r>
            <a:r>
              <a:rPr kumimoji="0" lang="en-US" sz="2400" b="1" i="0" u="none" strike="noStrike" kern="1200" cap="none" spc="0" normalizeH="0" baseline="0" noProof="0" dirty="0" smtClean="0">
                <a:ln>
                  <a:noFill/>
                </a:ln>
                <a:solidFill>
                  <a:srgbClr val="FF0000"/>
                </a:solidFill>
                <a:effectLst/>
                <a:uLnTx/>
                <a:uFillTx/>
                <a:latin typeface="Calibri"/>
                <a:ea typeface="+mn-ea"/>
                <a:cs typeface="+mn-cs"/>
              </a:rPr>
              <a:t>K × {0,1}</a:t>
            </a:r>
            <a:r>
              <a:rPr kumimoji="0" lang="en-US" sz="2400" b="1" i="0" u="none" strike="noStrike" kern="1200" cap="none" spc="0" normalizeH="0" baseline="30000" noProof="0" dirty="0" smtClean="0">
                <a:ln>
                  <a:noFill/>
                </a:ln>
                <a:solidFill>
                  <a:srgbClr val="FF0000"/>
                </a:solidFill>
                <a:effectLst/>
                <a:uLnTx/>
                <a:uFillTx/>
                <a:latin typeface="Calibri"/>
                <a:ea typeface="+mn-ea"/>
                <a:cs typeface="+mn-cs"/>
              </a:rPr>
              <a:t>n</a:t>
            </a:r>
            <a:r>
              <a:rPr kumimoji="0" lang="en-US" sz="2400" b="1" i="0" u="none" strike="noStrike" kern="1200" cap="none" spc="0" normalizeH="0" baseline="0" noProof="0" dirty="0" smtClean="0">
                <a:ln>
                  <a:noFill/>
                </a:ln>
                <a:solidFill>
                  <a:srgbClr val="FF0000"/>
                </a:solidFill>
                <a:effectLst/>
                <a:uLnTx/>
                <a:uFillTx/>
                <a:latin typeface="Calibri"/>
                <a:ea typeface="+mn-ea"/>
                <a:cs typeface="+mn-cs"/>
              </a:rPr>
              <a:t> ⟶ {0,1}</a:t>
            </a:r>
            <a:r>
              <a:rPr kumimoji="0" lang="en-US" sz="2400" b="1" i="0" u="none" strike="noStrike" kern="1200" cap="none" spc="0" normalizeH="0" baseline="30000" noProof="0" dirty="0" smtClean="0">
                <a:ln>
                  <a:noFill/>
                </a:ln>
                <a:solidFill>
                  <a:srgbClr val="FF0000"/>
                </a:solidFill>
                <a:effectLst/>
                <a:uLnTx/>
                <a:uFillTx/>
                <a:latin typeface="Calibri"/>
                <a:ea typeface="+mn-ea"/>
                <a:cs typeface="+mn-cs"/>
              </a:rPr>
              <a:t>n</a:t>
            </a:r>
            <a:r>
              <a:rPr kumimoji="0" lang="en-US" sz="2400" b="1" i="0" u="none" strike="noStrike" kern="1200" cap="none" spc="0" normalizeH="0" baseline="0" noProof="0" dirty="0" smtClean="0">
                <a:ln>
                  <a:noFill/>
                </a:ln>
                <a:solidFill>
                  <a:srgbClr val="FF0000"/>
                </a:solidFill>
                <a:effectLst/>
                <a:uLnTx/>
                <a:uFillTx/>
                <a:latin typeface="Calibri"/>
                <a:ea typeface="+mn-ea"/>
                <a:cs typeface="+mn-cs"/>
              </a:rPr>
              <a:t> . </a:t>
            </a:r>
            <a:endPar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endParaRPr>
          </a:p>
          <a:p>
            <a:pPr marL="342900" marR="0" lvl="0" indent="-342900" algn="l" defTabSz="914400" rtl="0" eaLnBrk="1" fontAlgn="auto" latinLnBrk="0" hangingPunct="1">
              <a:lnSpc>
                <a:spcPct val="100000"/>
              </a:lnSpc>
              <a:spcBef>
                <a:spcPts val="2400"/>
              </a:spcBef>
              <a:spcAft>
                <a:spcPts val="0"/>
              </a:spcAft>
              <a:buClrTx/>
              <a:buSzTx/>
              <a:buFont typeface="Arial" pitchFamily="34" charset="0"/>
              <a:buChar char="•"/>
              <a:tabLst/>
              <a:defRPr/>
            </a:pP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XTS:	      </a:t>
            </a:r>
            <a:r>
              <a:rPr kumimoji="0" lang="en-US" sz="2400" b="1" i="0" u="none" strike="noStrike" kern="1200" cap="none" spc="0" normalizeH="0" baseline="0" noProof="0" dirty="0" err="1" smtClean="0">
                <a:ln>
                  <a:noFill/>
                </a:ln>
                <a:solidFill>
                  <a:srgbClr val="FF0000"/>
                </a:solidFill>
                <a:effectLst/>
                <a:uLnTx/>
                <a:uFillTx/>
                <a:latin typeface="Calibri"/>
                <a:ea typeface="+mn-ea"/>
                <a:cs typeface="+mn-cs"/>
              </a:rPr>
              <a:t>E</a:t>
            </a:r>
            <a:r>
              <a:rPr kumimoji="0" lang="en-US" sz="2400" b="1" i="0" u="none" strike="noStrike" kern="1200" cap="none" spc="0" normalizeH="0" baseline="-25000" noProof="0" dirty="0" err="1" smtClean="0">
                <a:ln>
                  <a:noFill/>
                </a:ln>
                <a:solidFill>
                  <a:srgbClr val="FF0000"/>
                </a:solidFill>
                <a:effectLst/>
                <a:uLnTx/>
                <a:uFillTx/>
                <a:latin typeface="Calibri"/>
                <a:ea typeface="+mn-ea"/>
                <a:cs typeface="+mn-cs"/>
              </a:rPr>
              <a:t>tweak</a:t>
            </a:r>
            <a:r>
              <a:rPr kumimoji="0" lang="en-US" sz="3200" b="1" i="0" u="none" strike="noStrike" kern="1200" cap="none" spc="0" normalizeH="0" baseline="0" noProof="0" dirty="0" smtClean="0">
                <a:ln>
                  <a:noFill/>
                </a:ln>
                <a:solidFill>
                  <a:srgbClr val="FF0000"/>
                </a:solidFill>
                <a:effectLst/>
                <a:uLnTx/>
                <a:uFillTx/>
                <a:latin typeface="Calibri"/>
                <a:ea typeface="+mn-ea"/>
                <a:cs typeface="+mn-cs"/>
              </a:rPr>
              <a:t>(</a:t>
            </a:r>
            <a:r>
              <a:rPr kumimoji="0" lang="en-US" sz="2400" b="1" i="0" u="none" strike="noStrike" kern="1200" cap="none" spc="0" normalizeH="0" baseline="0" noProof="0" dirty="0" smtClean="0">
                <a:ln>
                  <a:noFill/>
                </a:ln>
                <a:solidFill>
                  <a:srgbClr val="FF0000"/>
                </a:solidFill>
                <a:effectLst/>
                <a:uLnTx/>
                <a:uFillTx/>
                <a:latin typeface="Calibri"/>
                <a:ea typeface="+mn-ea"/>
                <a:cs typeface="+mn-cs"/>
              </a:rPr>
              <a:t> (k</a:t>
            </a:r>
            <a:r>
              <a:rPr kumimoji="0" lang="en-US" sz="2400" b="1" i="0" u="none" strike="noStrike" kern="1200" cap="none" spc="0" normalizeH="0" baseline="-25000" noProof="0" dirty="0" smtClean="0">
                <a:ln>
                  <a:noFill/>
                </a:ln>
                <a:solidFill>
                  <a:srgbClr val="FF0000"/>
                </a:solidFill>
                <a:effectLst/>
                <a:uLnTx/>
                <a:uFillTx/>
                <a:latin typeface="Calibri"/>
                <a:ea typeface="+mn-ea"/>
                <a:cs typeface="+mn-cs"/>
              </a:rPr>
              <a:t>1</a:t>
            </a:r>
            <a:r>
              <a:rPr kumimoji="0" lang="en-US" sz="2400" b="1" i="0" u="none" strike="noStrike" kern="1200" cap="none" spc="0" normalizeH="0" baseline="0" noProof="0" dirty="0" smtClean="0">
                <a:ln>
                  <a:noFill/>
                </a:ln>
                <a:solidFill>
                  <a:srgbClr val="FF0000"/>
                </a:solidFill>
                <a:effectLst/>
                <a:uLnTx/>
                <a:uFillTx/>
                <a:latin typeface="Calibri"/>
                <a:ea typeface="+mn-ea"/>
                <a:cs typeface="+mn-cs"/>
              </a:rPr>
              <a:t>,k</a:t>
            </a:r>
            <a:r>
              <a:rPr kumimoji="0" lang="en-US" sz="2400" b="1" i="0" u="none" strike="noStrike" kern="1200" cap="none" spc="0" normalizeH="0" baseline="-25000" noProof="0" dirty="0" smtClean="0">
                <a:ln>
                  <a:noFill/>
                </a:ln>
                <a:solidFill>
                  <a:srgbClr val="FF0000"/>
                </a:solidFill>
                <a:effectLst/>
                <a:uLnTx/>
                <a:uFillTx/>
                <a:latin typeface="Calibri"/>
                <a:ea typeface="+mn-ea"/>
                <a:cs typeface="+mn-cs"/>
              </a:rPr>
              <a:t>2</a:t>
            </a:r>
            <a:r>
              <a:rPr kumimoji="0" lang="en-US" sz="2400" b="1" i="0" u="none" strike="noStrike" kern="1200" cap="none" spc="0" normalizeH="0" baseline="0" noProof="0" dirty="0" smtClean="0">
                <a:ln>
                  <a:noFill/>
                </a:ln>
                <a:solidFill>
                  <a:srgbClr val="FF0000"/>
                </a:solidFill>
                <a:effectLst/>
                <a:uLnTx/>
                <a:uFillTx/>
                <a:latin typeface="Calibri"/>
                <a:ea typeface="+mn-ea"/>
                <a:cs typeface="+mn-cs"/>
              </a:rPr>
              <a:t>),  (</a:t>
            </a:r>
            <a:r>
              <a:rPr kumimoji="0" lang="en-US" sz="2400" b="1" i="0" u="none" strike="noStrike" kern="1200" cap="none" spc="0" normalizeH="0" baseline="0" noProof="0" dirty="0" err="1" smtClean="0">
                <a:ln>
                  <a:noFill/>
                </a:ln>
                <a:solidFill>
                  <a:srgbClr val="FF0000"/>
                </a:solidFill>
                <a:effectLst/>
                <a:uLnTx/>
                <a:uFillTx/>
                <a:latin typeface="Calibri"/>
                <a:ea typeface="+mn-ea"/>
                <a:cs typeface="+mn-cs"/>
              </a:rPr>
              <a:t>t,i</a:t>
            </a:r>
            <a:r>
              <a:rPr kumimoji="0" lang="en-US" sz="2400" b="1" i="0" u="none" strike="noStrike" kern="1200" cap="none" spc="0" normalizeH="0" baseline="0" noProof="0" dirty="0" smtClean="0">
                <a:ln>
                  <a:noFill/>
                </a:ln>
                <a:solidFill>
                  <a:srgbClr val="FF0000"/>
                </a:solidFill>
                <a:effectLst/>
                <a:uLnTx/>
                <a:uFillTx/>
                <a:latin typeface="Calibri"/>
                <a:ea typeface="+mn-ea"/>
                <a:cs typeface="+mn-cs"/>
              </a:rPr>
              <a:t>),  x</a:t>
            </a:r>
            <a:r>
              <a:rPr kumimoji="0" lang="en-US" sz="3200" b="1" i="0" u="none" strike="noStrike" kern="1200" cap="none" spc="0" normalizeH="0" baseline="0" noProof="0" dirty="0" smtClean="0">
                <a:ln>
                  <a:noFill/>
                </a:ln>
                <a:solidFill>
                  <a:srgbClr val="FF0000"/>
                </a:solidFill>
                <a:effectLst/>
                <a:uLnTx/>
                <a:uFillTx/>
                <a:latin typeface="Calibri"/>
                <a:ea typeface="+mn-ea"/>
                <a:cs typeface="+mn-cs"/>
              </a:rPr>
              <a:t>)</a:t>
            </a:r>
            <a:r>
              <a:rPr kumimoji="0" lang="en-US" sz="2400" b="1" i="0" u="none" strike="noStrike" kern="1200" cap="none" spc="0" normalizeH="0" baseline="0" noProof="0" dirty="0" smtClean="0">
                <a:ln>
                  <a:noFill/>
                </a:ln>
                <a:solidFill>
                  <a:srgbClr val="FF0000"/>
                </a:solidFill>
                <a:effectLst/>
                <a:uLnTx/>
                <a:uFillTx/>
                <a:latin typeface="Calibri"/>
                <a:ea typeface="+mn-ea"/>
                <a:cs typeface="+mn-cs"/>
              </a:rPr>
              <a:t> = </a:t>
            </a:r>
          </a:p>
        </p:txBody>
      </p:sp>
      <p:sp>
        <p:nvSpPr>
          <p:cNvPr id="6" name="Rectangle 4"/>
          <p:cNvSpPr/>
          <p:nvPr/>
        </p:nvSpPr>
        <p:spPr>
          <a:xfrm>
            <a:off x="1143000" y="3586807"/>
            <a:ext cx="381000" cy="1447800"/>
          </a:xfrm>
          <a:prstGeom prst="rect">
            <a:avLst/>
          </a:prstGeom>
          <a:solidFill>
            <a:srgbClr val="F79646">
              <a:lumMod val="60000"/>
              <a:lumOff val="40000"/>
            </a:srgbClr>
          </a:solidFill>
          <a:ln w="9525" cap="flat" cmpd="sng" algn="ctr">
            <a:solidFill>
              <a:srgbClr val="4F81BD">
                <a:shade val="95000"/>
                <a:satMod val="105000"/>
              </a:srgbClr>
            </a:solidFill>
            <a:prstDash val="solid"/>
          </a:ln>
          <a:effectLst>
            <a:outerShdw blurRad="40000" dist="23000" dir="5400000" rotWithShape="0">
              <a:srgbClr val="000000">
                <a:alpha val="35000"/>
              </a:srgb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2400" b="0" i="0" u="none" strike="noStrike" kern="0" cap="none" spc="0" normalizeH="0" baseline="0" noProof="0" dirty="0" smtClean="0">
                <a:ln>
                  <a:noFill/>
                </a:ln>
                <a:solidFill>
                  <a:prstClr val="black"/>
                </a:solidFill>
                <a:effectLst/>
                <a:uLnTx/>
                <a:uFillTx/>
                <a:latin typeface="Calibri"/>
                <a:ea typeface="+mn-ea"/>
                <a:cs typeface="+mn-cs"/>
              </a:rPr>
              <a:t>x</a:t>
            </a:r>
          </a:p>
        </p:txBody>
      </p:sp>
      <p:sp>
        <p:nvSpPr>
          <p:cNvPr id="7" name="TextBox 5"/>
          <p:cNvSpPr txBox="1"/>
          <p:nvPr/>
        </p:nvSpPr>
        <p:spPr>
          <a:xfrm>
            <a:off x="381000" y="5415607"/>
            <a:ext cx="8428911" cy="461665"/>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2400" b="0" i="0" u="none" strike="noStrike" kern="0" cap="none" spc="0" normalizeH="0" baseline="0" noProof="0" dirty="0" smtClean="0">
                <a:ln>
                  <a:noFill/>
                </a:ln>
                <a:solidFill>
                  <a:prstClr val="black"/>
                </a:solidFill>
                <a:effectLst/>
                <a:uLnTx/>
                <a:uFillTx/>
              </a:rPr>
              <a:t>⇒  </a:t>
            </a:r>
            <a:r>
              <a:rPr kumimoji="0" lang="pl-PL" sz="2400" b="0" i="0" u="none" strike="noStrike" kern="0" cap="none" spc="0" normalizeH="0" baseline="0" noProof="0" dirty="0" smtClean="0">
                <a:ln>
                  <a:noFill/>
                </a:ln>
                <a:solidFill>
                  <a:prstClr val="black"/>
                </a:solidFill>
                <a:effectLst/>
                <a:uLnTx/>
                <a:uFillTx/>
              </a:rPr>
              <a:t>żeby zaszyfrować</a:t>
            </a:r>
            <a:r>
              <a:rPr kumimoji="0" lang="en-US" sz="2400" b="0" i="0" u="none" strike="noStrike" kern="0" cap="none" spc="0" normalizeH="0" baseline="0" noProof="0" dirty="0" smtClean="0">
                <a:ln>
                  <a:noFill/>
                </a:ln>
                <a:solidFill>
                  <a:prstClr val="black"/>
                </a:solidFill>
                <a:effectLst/>
                <a:uLnTx/>
                <a:uFillTx/>
              </a:rPr>
              <a:t> n </a:t>
            </a:r>
            <a:r>
              <a:rPr kumimoji="0" lang="pl-PL" sz="2400" b="0" i="0" u="none" strike="noStrike" kern="0" cap="none" spc="0" normalizeH="0" baseline="0" noProof="0" dirty="0" smtClean="0">
                <a:ln>
                  <a:noFill/>
                </a:ln>
                <a:solidFill>
                  <a:prstClr val="black"/>
                </a:solidFill>
                <a:effectLst/>
                <a:uLnTx/>
                <a:uFillTx/>
              </a:rPr>
              <a:t>bloków potrzebujemy </a:t>
            </a:r>
            <a:r>
              <a:rPr kumimoji="0" lang="en-US" sz="2400" b="0" i="0" u="none" strike="noStrike" kern="0" cap="none" spc="0" normalizeH="0" baseline="0" noProof="0" dirty="0" smtClean="0">
                <a:ln>
                  <a:noFill/>
                </a:ln>
                <a:solidFill>
                  <a:prstClr val="black"/>
                </a:solidFill>
                <a:effectLst/>
                <a:uLnTx/>
                <a:uFillTx/>
              </a:rPr>
              <a:t>n+1 </a:t>
            </a:r>
            <a:r>
              <a:rPr kumimoji="0" lang="pl-PL" sz="2400" b="0" i="0" u="none" strike="noStrike" kern="0" cap="none" spc="0" normalizeH="0" baseline="0" noProof="0" dirty="0" err="1" smtClean="0">
                <a:ln>
                  <a:noFill/>
                </a:ln>
                <a:solidFill>
                  <a:prstClr val="black"/>
                </a:solidFill>
                <a:effectLst/>
                <a:uLnTx/>
                <a:uFillTx/>
              </a:rPr>
              <a:t>wykonań</a:t>
            </a:r>
            <a:r>
              <a:rPr kumimoji="0" lang="en-US" sz="2400" b="0" i="0" u="none" strike="noStrike" kern="0" cap="none" spc="0" normalizeH="0" baseline="0" noProof="0" dirty="0" smtClean="0">
                <a:ln>
                  <a:noFill/>
                </a:ln>
                <a:solidFill>
                  <a:prstClr val="black"/>
                </a:solidFill>
                <a:effectLst/>
                <a:uLnTx/>
                <a:uFillTx/>
              </a:rPr>
              <a:t>  E(.,.)  </a:t>
            </a:r>
          </a:p>
        </p:txBody>
      </p:sp>
      <p:sp>
        <p:nvSpPr>
          <p:cNvPr id="8" name="TextBox 3"/>
          <p:cNvSpPr txBox="1"/>
          <p:nvPr/>
        </p:nvSpPr>
        <p:spPr>
          <a:xfrm>
            <a:off x="6670262" y="3068960"/>
            <a:ext cx="1646154" cy="461665"/>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2400" b="0" i="0" u="none" strike="noStrike" kern="0" cap="none" spc="0" normalizeH="0" baseline="0" noProof="0" dirty="0" smtClean="0">
                <a:ln>
                  <a:noFill/>
                </a:ln>
                <a:solidFill>
                  <a:prstClr val="black"/>
                </a:solidFill>
                <a:effectLst/>
                <a:uLnTx/>
                <a:uFillTx/>
              </a:rPr>
              <a:t>N ⟵E(k</a:t>
            </a:r>
            <a:r>
              <a:rPr kumimoji="0" lang="en-US" sz="2400" b="0" i="0" u="none" strike="noStrike" kern="0" cap="none" spc="0" normalizeH="0" baseline="-25000" noProof="0" dirty="0" smtClean="0">
                <a:ln>
                  <a:noFill/>
                </a:ln>
                <a:solidFill>
                  <a:prstClr val="black"/>
                </a:solidFill>
                <a:effectLst/>
                <a:uLnTx/>
                <a:uFillTx/>
              </a:rPr>
              <a:t>2</a:t>
            </a:r>
            <a:r>
              <a:rPr kumimoji="0" lang="en-US" sz="2400" b="0" i="0" u="none" strike="noStrike" kern="0" cap="none" spc="0" normalizeH="0" baseline="0" noProof="0" dirty="0" smtClean="0">
                <a:ln>
                  <a:noFill/>
                </a:ln>
                <a:solidFill>
                  <a:prstClr val="black"/>
                </a:solidFill>
                <a:effectLst/>
                <a:uLnTx/>
                <a:uFillTx/>
              </a:rPr>
              <a:t>, t)</a:t>
            </a:r>
          </a:p>
        </p:txBody>
      </p:sp>
      <mc:AlternateContent xmlns:mc="http://schemas.openxmlformats.org/markup-compatibility/2006">
        <mc:Choice xmlns="" xmlns:p14="http://schemas.microsoft.com/office/powerpoint/2010/main" Requires="p14">
          <p:contentPart p14:bwMode="auto" r:id="rId3">
            <p14:nvContentPartPr>
              <p14:cNvPr id="19" name="Pismo odręczne 18"/>
              <p14:cNvContentPartPr/>
              <p14:nvPr/>
            </p14:nvContentPartPr>
            <p14:xfrm>
              <a:off x="1539270" y="3269070"/>
              <a:ext cx="4100040" cy="1295640"/>
            </p14:xfrm>
          </p:contentPart>
        </mc:Choice>
        <mc:Fallback>
          <p:pic>
            <p:nvPicPr>
              <p:cNvPr id="19" name="Pismo odręczne 18"/>
              <p:cNvPicPr/>
              <p:nvPr/>
            </p:nvPicPr>
            <p:blipFill>
              <a:blip r:embed="rId4" cstate="print"/>
              <a:stretch>
                <a:fillRect/>
              </a:stretch>
            </p:blipFill>
            <p:spPr>
              <a:xfrm>
                <a:off x="1529910" y="3259710"/>
                <a:ext cx="4118760" cy="1314360"/>
              </a:xfrm>
              <a:prstGeom prst="rect">
                <a:avLst/>
              </a:prstGeom>
            </p:spPr>
          </p:pic>
        </mc:Fallback>
      </mc:AlternateContent>
      <mc:AlternateContent xmlns:mc="http://schemas.openxmlformats.org/markup-compatibility/2006">
        <mc:Choice xmlns="" xmlns:p14="http://schemas.microsoft.com/office/powerpoint/2010/main" Requires="p14">
          <p:contentPart p14:bwMode="auto" r:id="rId5">
            <p14:nvContentPartPr>
              <p14:cNvPr id="49" name="Pismo odręczne 48"/>
              <p14:cNvContentPartPr/>
              <p14:nvPr/>
            </p14:nvContentPartPr>
            <p14:xfrm>
              <a:off x="3078630" y="4533750"/>
              <a:ext cx="1326240" cy="48960"/>
            </p14:xfrm>
          </p:contentPart>
        </mc:Choice>
        <mc:Fallback>
          <p:pic>
            <p:nvPicPr>
              <p:cNvPr id="49" name="Pismo odręczne 48"/>
              <p:cNvPicPr/>
              <p:nvPr/>
            </p:nvPicPr>
            <p:blipFill>
              <a:blip r:embed="rId6" cstate="print"/>
              <a:stretch>
                <a:fillRect/>
              </a:stretch>
            </p:blipFill>
            <p:spPr>
              <a:xfrm>
                <a:off x="3069270" y="4524390"/>
                <a:ext cx="1344960" cy="67680"/>
              </a:xfrm>
              <a:prstGeom prst="rect">
                <a:avLst/>
              </a:prstGeom>
            </p:spPr>
          </p:pic>
        </mc:Fallback>
      </mc:AlternateContent>
      <mc:AlternateContent xmlns:mc="http://schemas.openxmlformats.org/markup-compatibility/2006">
        <mc:Choice xmlns="" xmlns:p14="http://schemas.microsoft.com/office/powerpoint/2010/main" Requires="p14">
          <p:contentPart p14:bwMode="auto" r:id="rId7">
            <p14:nvContentPartPr>
              <p14:cNvPr id="66" name="Pismo odręczne 65"/>
              <p14:cNvContentPartPr/>
              <p14:nvPr/>
            </p14:nvContentPartPr>
            <p14:xfrm>
              <a:off x="5557950" y="3611790"/>
              <a:ext cx="465120" cy="1269360"/>
            </p14:xfrm>
          </p:contentPart>
        </mc:Choice>
        <mc:Fallback>
          <p:pic>
            <p:nvPicPr>
              <p:cNvPr id="66" name="Pismo odręczne 65"/>
              <p:cNvPicPr/>
              <p:nvPr/>
            </p:nvPicPr>
            <p:blipFill>
              <a:blip r:embed="rId8" cstate="print"/>
              <a:stretch>
                <a:fillRect/>
              </a:stretch>
            </p:blipFill>
            <p:spPr>
              <a:xfrm>
                <a:off x="5548590" y="3602430"/>
                <a:ext cx="483840" cy="1288080"/>
              </a:xfrm>
              <a:prstGeom prst="rect">
                <a:avLst/>
              </a:prstGeom>
            </p:spPr>
          </p:pic>
        </mc:Fallback>
      </mc:AlternateContent>
      <mc:AlternateContent xmlns:mc="http://schemas.openxmlformats.org/markup-compatibility/2006">
        <mc:Choice xmlns="" xmlns:p14="http://schemas.microsoft.com/office/powerpoint/2010/main" Requires="p14">
          <p:contentPart p14:bwMode="auto" r:id="rId9">
            <p14:nvContentPartPr>
              <p14:cNvPr id="68" name="Pismo odręczne 67"/>
              <p14:cNvContentPartPr/>
              <p14:nvPr/>
            </p14:nvContentPartPr>
            <p14:xfrm>
              <a:off x="5680710" y="3585150"/>
              <a:ext cx="411840" cy="1258920"/>
            </p14:xfrm>
          </p:contentPart>
        </mc:Choice>
        <mc:Fallback>
          <p:pic>
            <p:nvPicPr>
              <p:cNvPr id="68" name="Pismo odręczne 67"/>
              <p:cNvPicPr/>
              <p:nvPr/>
            </p:nvPicPr>
            <p:blipFill>
              <a:blip r:embed="rId10" cstate="print"/>
              <a:stretch>
                <a:fillRect/>
              </a:stretch>
            </p:blipFill>
            <p:spPr>
              <a:xfrm>
                <a:off x="5671350" y="3575790"/>
                <a:ext cx="430560" cy="1277640"/>
              </a:xfrm>
              <a:prstGeom prst="rect">
                <a:avLst/>
              </a:prstGeom>
            </p:spPr>
          </p:pic>
        </mc:Fallback>
      </mc:AlternateContent>
      <mc:AlternateContent xmlns:mc="http://schemas.openxmlformats.org/markup-compatibility/2006">
        <mc:Choice xmlns="" xmlns:p14="http://schemas.microsoft.com/office/powerpoint/2010/main" Requires="p14">
          <p:contentPart p14:bwMode="auto" r:id="rId11">
            <p14:nvContentPartPr>
              <p14:cNvPr id="71" name="Pismo odręczne 70"/>
              <p14:cNvContentPartPr/>
              <p14:nvPr/>
            </p14:nvContentPartPr>
            <p14:xfrm>
              <a:off x="5782590" y="4170150"/>
              <a:ext cx="106200" cy="206280"/>
            </p14:xfrm>
          </p:contentPart>
        </mc:Choice>
        <mc:Fallback>
          <p:pic>
            <p:nvPicPr>
              <p:cNvPr id="71" name="Pismo odręczne 70"/>
              <p:cNvPicPr/>
              <p:nvPr/>
            </p:nvPicPr>
            <p:blipFill>
              <a:blip r:embed="rId12" cstate="print"/>
              <a:stretch>
                <a:fillRect/>
              </a:stretch>
            </p:blipFill>
            <p:spPr>
              <a:xfrm>
                <a:off x="5773230" y="4160790"/>
                <a:ext cx="124920" cy="225000"/>
              </a:xfrm>
              <a:prstGeom prst="rect">
                <a:avLst/>
              </a:prstGeom>
            </p:spPr>
          </p:pic>
        </mc:Fallback>
      </mc:AlternateContent>
    </p:spTree>
    <p:extLst>
      <p:ext uri="{BB962C8B-B14F-4D97-AF65-F5344CB8AC3E}">
        <p14:creationId xmlns="" xmlns:p14="http://schemas.microsoft.com/office/powerpoint/2010/main" val="39995216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274638"/>
            <a:ext cx="8229600" cy="490066"/>
          </a:xfrm>
        </p:spPr>
        <p:txBody>
          <a:bodyPr>
            <a:normAutofit fontScale="90000"/>
          </a:bodyPr>
          <a:lstStyle/>
          <a:p>
            <a:r>
              <a:rPr lang="pl-PL" sz="3200" dirty="0" smtClean="0"/>
              <a:t>Zastosowanie XTS do szyfrowania dysków</a:t>
            </a:r>
            <a:endParaRPr lang="pl-PL" sz="3200" dirty="0"/>
          </a:p>
        </p:txBody>
      </p:sp>
      <p:sp>
        <p:nvSpPr>
          <p:cNvPr id="4" name="Symbol zastępczy numeru slajdu 3"/>
          <p:cNvSpPr>
            <a:spLocks noGrp="1"/>
          </p:cNvSpPr>
          <p:nvPr>
            <p:ph type="sldNum" sz="quarter" idx="12"/>
          </p:nvPr>
        </p:nvSpPr>
        <p:spPr/>
        <p:txBody>
          <a:bodyPr/>
          <a:lstStyle/>
          <a:p>
            <a:fld id="{589B7C76-EFF2-4CD8-A475-4750F11B4BC6}" type="slidenum">
              <a:rPr lang="pl-PL" smtClean="0"/>
              <a:pPr/>
              <a:t>26</a:t>
            </a:fld>
            <a:endParaRPr lang="pl-PL"/>
          </a:p>
        </p:txBody>
      </p:sp>
      <p:sp>
        <p:nvSpPr>
          <p:cNvPr id="5" name="Content Placeholder 6"/>
          <p:cNvSpPr txBox="1">
            <a:spLocks/>
          </p:cNvSpPr>
          <p:nvPr/>
        </p:nvSpPr>
        <p:spPr>
          <a:xfrm>
            <a:off x="475928" y="4304184"/>
            <a:ext cx="8229600" cy="137160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lang="pl-PL" dirty="0" smtClean="0">
                <a:solidFill>
                  <a:sysClr val="windowText" lastClr="000000"/>
                </a:solidFill>
                <a:latin typeface="Calibri"/>
              </a:rPr>
              <a:t>uwaga</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PRP</a:t>
            </a: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 na poziomie bloku</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a:t>
            </a: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nie na poziomie sektora</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Popularne</a:t>
            </a:r>
            <a:r>
              <a:rPr kumimoji="0" lang="pl-PL" sz="2400" b="0" i="0" u="none" strike="noStrike" kern="1200" cap="none" spc="0" normalizeH="0" noProof="0" dirty="0" smtClean="0">
                <a:ln>
                  <a:noFill/>
                </a:ln>
                <a:solidFill>
                  <a:sysClr val="windowText" lastClr="000000"/>
                </a:solidFill>
                <a:effectLst/>
                <a:uLnTx/>
                <a:uFillTx/>
                <a:latin typeface="Calibri"/>
                <a:ea typeface="+mn-ea"/>
                <a:cs typeface="+mn-cs"/>
              </a:rPr>
              <a:t> w systemach szyfrowania plików</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a:t>
            </a: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Mac OS X-Lion, </a:t>
            </a:r>
            <a:r>
              <a:rPr kumimoji="0" lang="en-US" sz="2400" b="0" i="0" u="none" strike="noStrike" kern="1200" cap="none" spc="0" normalizeH="0" baseline="0" noProof="0" dirty="0" err="1" smtClean="0">
                <a:ln>
                  <a:noFill/>
                </a:ln>
                <a:solidFill>
                  <a:sysClr val="windowText" lastClr="000000"/>
                </a:solidFill>
                <a:effectLst/>
                <a:uLnTx/>
                <a:uFillTx/>
                <a:latin typeface="Calibri"/>
                <a:ea typeface="+mn-ea"/>
                <a:cs typeface="+mn-cs"/>
              </a:rPr>
              <a:t>TrueCrypt</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a:t>
            </a:r>
            <a:r>
              <a:rPr kumimoji="0" lang="en-US" sz="2400" b="0" i="0" u="none" strike="noStrike" kern="1200" cap="none" spc="0" normalizeH="0" baseline="0" noProof="0" dirty="0" err="1" smtClean="0">
                <a:ln>
                  <a:noFill/>
                </a:ln>
                <a:solidFill>
                  <a:sysClr val="windowText" lastClr="000000"/>
                </a:solidFill>
                <a:effectLst/>
                <a:uLnTx/>
                <a:uFillTx/>
                <a:latin typeface="Calibri"/>
                <a:ea typeface="+mn-ea"/>
                <a:cs typeface="+mn-cs"/>
              </a:rPr>
              <a:t>BestCrypt</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a:t>
            </a:r>
            <a:endParaRPr kumimoji="0" lang="en-US" sz="2400" b="0" i="0" u="none" strike="noStrike" kern="1200" cap="none" spc="0" normalizeH="0" baseline="0" noProof="0" dirty="0">
              <a:ln>
                <a:noFill/>
              </a:ln>
              <a:solidFill>
                <a:sysClr val="windowText" lastClr="000000"/>
              </a:solidFill>
              <a:effectLst/>
              <a:uLnTx/>
              <a:uFillTx/>
              <a:latin typeface="Calibri"/>
              <a:ea typeface="+mn-ea"/>
              <a:cs typeface="+mn-cs"/>
            </a:endParaRPr>
          </a:p>
        </p:txBody>
      </p:sp>
      <p:sp>
        <p:nvSpPr>
          <p:cNvPr id="6" name="Rectangle 7"/>
          <p:cNvSpPr/>
          <p:nvPr/>
        </p:nvSpPr>
        <p:spPr>
          <a:xfrm>
            <a:off x="1923728" y="1641649"/>
            <a:ext cx="2133600" cy="304800"/>
          </a:xfrm>
          <a:prstGeom prst="rect">
            <a:avLst/>
          </a:prstGeom>
          <a:solidFill>
            <a:srgbClr val="F79646">
              <a:lumMod val="60000"/>
              <a:lumOff val="40000"/>
            </a:srgbClr>
          </a:solidFill>
          <a:ln w="9525" cap="flat" cmpd="sng" algn="ctr">
            <a:solidFill>
              <a:srgbClr val="4F81BD">
                <a:shade val="95000"/>
                <a:satMod val="105000"/>
              </a:srgbClr>
            </a:solidFill>
            <a:prstDash val="solid"/>
          </a:ln>
          <a:effectLst>
            <a:outerShdw blurRad="40000" dist="23000" dir="5400000" rotWithShape="0">
              <a:srgbClr val="000000">
                <a:alpha val="35000"/>
              </a:srgb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2000" b="0" i="0" u="none" strike="noStrike" kern="0" cap="none" spc="0" normalizeH="0" baseline="0" noProof="0" dirty="0" err="1" smtClean="0">
                <a:ln>
                  <a:noFill/>
                </a:ln>
                <a:solidFill>
                  <a:srgbClr val="000000"/>
                </a:solidFill>
                <a:effectLst/>
                <a:uLnTx/>
                <a:uFillTx/>
                <a:latin typeface="Calibri"/>
                <a:ea typeface="+mn-ea"/>
                <a:cs typeface="+mn-cs"/>
              </a:rPr>
              <a:t>blok</a:t>
            </a:r>
            <a:r>
              <a:rPr kumimoji="0" lang="en-US" sz="2000" b="0" i="0" u="none" strike="noStrike" kern="0" cap="none" spc="0" normalizeH="0" baseline="0" noProof="0" dirty="0" smtClean="0">
                <a:ln>
                  <a:noFill/>
                </a:ln>
                <a:solidFill>
                  <a:srgbClr val="000000"/>
                </a:solidFill>
                <a:effectLst/>
                <a:uLnTx/>
                <a:uFillTx/>
                <a:latin typeface="Calibri"/>
                <a:ea typeface="+mn-ea"/>
                <a:cs typeface="+mn-cs"/>
              </a:rPr>
              <a:t> 1</a:t>
            </a:r>
          </a:p>
        </p:txBody>
      </p:sp>
      <p:sp>
        <p:nvSpPr>
          <p:cNvPr id="7" name="Rectangle 8"/>
          <p:cNvSpPr/>
          <p:nvPr/>
        </p:nvSpPr>
        <p:spPr>
          <a:xfrm>
            <a:off x="4057328" y="1641649"/>
            <a:ext cx="2133600" cy="304800"/>
          </a:xfrm>
          <a:prstGeom prst="rect">
            <a:avLst/>
          </a:prstGeom>
          <a:solidFill>
            <a:srgbClr val="F79646">
              <a:lumMod val="60000"/>
              <a:lumOff val="40000"/>
            </a:srgbClr>
          </a:solidFill>
          <a:ln w="9525" cap="flat" cmpd="sng" algn="ctr">
            <a:solidFill>
              <a:srgbClr val="4F81BD">
                <a:shade val="95000"/>
                <a:satMod val="105000"/>
              </a:srgbClr>
            </a:solidFill>
            <a:prstDash val="solid"/>
          </a:ln>
          <a:effectLst>
            <a:outerShdw blurRad="40000" dist="23000" dir="5400000" rotWithShape="0">
              <a:srgbClr val="000000">
                <a:alpha val="35000"/>
              </a:srgb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2000" b="0" i="0" u="none" strike="noStrike" kern="0" cap="none" spc="0" normalizeH="0" baseline="0" noProof="0" dirty="0" err="1" smtClean="0">
                <a:ln>
                  <a:noFill/>
                </a:ln>
                <a:solidFill>
                  <a:srgbClr val="000000"/>
                </a:solidFill>
                <a:effectLst/>
                <a:uLnTx/>
                <a:uFillTx/>
                <a:latin typeface="Calibri"/>
                <a:ea typeface="+mn-ea"/>
                <a:cs typeface="+mn-cs"/>
              </a:rPr>
              <a:t>blok</a:t>
            </a:r>
            <a:r>
              <a:rPr kumimoji="0" lang="en-US" sz="2000" b="0" i="0" u="none" strike="noStrike" kern="0" cap="none" spc="0" normalizeH="0" baseline="0" noProof="0" dirty="0" smtClean="0">
                <a:ln>
                  <a:noFill/>
                </a:ln>
                <a:solidFill>
                  <a:srgbClr val="000000"/>
                </a:solidFill>
                <a:effectLst/>
                <a:uLnTx/>
                <a:uFillTx/>
                <a:latin typeface="Calibri"/>
                <a:ea typeface="+mn-ea"/>
                <a:cs typeface="+mn-cs"/>
              </a:rPr>
              <a:t> 2</a:t>
            </a:r>
          </a:p>
        </p:txBody>
      </p:sp>
      <p:sp>
        <p:nvSpPr>
          <p:cNvPr id="8" name="Rectangle 9"/>
          <p:cNvSpPr/>
          <p:nvPr/>
        </p:nvSpPr>
        <p:spPr>
          <a:xfrm>
            <a:off x="6190928" y="1641649"/>
            <a:ext cx="2133600" cy="304800"/>
          </a:xfrm>
          <a:prstGeom prst="rect">
            <a:avLst/>
          </a:prstGeom>
          <a:solidFill>
            <a:srgbClr val="F79646">
              <a:lumMod val="60000"/>
              <a:lumOff val="40000"/>
            </a:srgbClr>
          </a:solidFill>
          <a:ln w="9525" cap="flat" cmpd="sng" algn="ctr">
            <a:solidFill>
              <a:srgbClr val="4F81BD">
                <a:shade val="95000"/>
                <a:satMod val="105000"/>
              </a:srgbClr>
            </a:solidFill>
            <a:prstDash val="solid"/>
          </a:ln>
          <a:effectLst>
            <a:outerShdw blurRad="40000" dist="23000" dir="5400000" rotWithShape="0">
              <a:srgbClr val="000000">
                <a:alpha val="35000"/>
              </a:srgb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2000" b="0" i="0" u="none" strike="noStrike" kern="0" cap="none" spc="0" normalizeH="0" baseline="0" noProof="0" dirty="0" err="1" smtClean="0">
                <a:ln>
                  <a:noFill/>
                </a:ln>
                <a:solidFill>
                  <a:srgbClr val="000000"/>
                </a:solidFill>
                <a:effectLst/>
                <a:uLnTx/>
                <a:uFillTx/>
                <a:latin typeface="Calibri"/>
                <a:ea typeface="+mn-ea"/>
                <a:cs typeface="+mn-cs"/>
              </a:rPr>
              <a:t>blok</a:t>
            </a:r>
            <a:r>
              <a:rPr kumimoji="0" lang="en-US" sz="2000" b="0" i="0" u="none" strike="noStrike" kern="0" cap="none" spc="0" normalizeH="0" baseline="0" noProof="0" dirty="0" smtClean="0">
                <a:ln>
                  <a:noFill/>
                </a:ln>
                <a:solidFill>
                  <a:srgbClr val="000000"/>
                </a:solidFill>
                <a:effectLst/>
                <a:uLnTx/>
                <a:uFillTx/>
                <a:latin typeface="Calibri"/>
                <a:ea typeface="+mn-ea"/>
                <a:cs typeface="+mn-cs"/>
              </a:rPr>
              <a:t> n</a:t>
            </a:r>
          </a:p>
        </p:txBody>
      </p:sp>
      <p:sp>
        <p:nvSpPr>
          <p:cNvPr id="9" name="TextBox 10"/>
          <p:cNvSpPr txBox="1"/>
          <p:nvPr/>
        </p:nvSpPr>
        <p:spPr>
          <a:xfrm>
            <a:off x="323528" y="1484784"/>
            <a:ext cx="1446230" cy="461665"/>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pl-PL" sz="2400" kern="0" dirty="0" smtClean="0">
                <a:solidFill>
                  <a:prstClr val="black"/>
                </a:solidFill>
              </a:rPr>
              <a:t>sektor</a:t>
            </a:r>
            <a:r>
              <a:rPr kumimoji="0" lang="en-US" sz="2400" b="0" i="0" u="none" strike="noStrike" kern="0" cap="none" spc="0" normalizeH="0" baseline="0" noProof="0" dirty="0" smtClean="0">
                <a:ln>
                  <a:noFill/>
                </a:ln>
                <a:solidFill>
                  <a:prstClr val="black"/>
                </a:solidFill>
                <a:effectLst/>
                <a:uLnTx/>
                <a:uFillTx/>
              </a:rPr>
              <a:t> # t:</a:t>
            </a:r>
          </a:p>
        </p:txBody>
      </p:sp>
      <p:sp>
        <p:nvSpPr>
          <p:cNvPr id="10" name="Rectangle 13"/>
          <p:cNvSpPr/>
          <p:nvPr/>
        </p:nvSpPr>
        <p:spPr>
          <a:xfrm>
            <a:off x="2380928" y="2399184"/>
            <a:ext cx="1295400" cy="838200"/>
          </a:xfrm>
          <a:prstGeom prst="rect">
            <a:avLst/>
          </a:prstGeom>
          <a:gradFill rotWithShape="1">
            <a:gsLst>
              <a:gs pos="0">
                <a:srgbClr val="4F81BD">
                  <a:shade val="51000"/>
                  <a:satMod val="130000"/>
                </a:srgbClr>
              </a:gs>
              <a:gs pos="80000">
                <a:srgbClr val="4F81BD">
                  <a:shade val="93000"/>
                  <a:satMod val="130000"/>
                </a:srgbClr>
              </a:gs>
              <a:gs pos="100000">
                <a:srgbClr val="4F81BD">
                  <a:shade val="94000"/>
                  <a:satMod val="135000"/>
                </a:srgbClr>
              </a:gs>
            </a:gsLst>
            <a:lin ang="16200000" scaled="0"/>
          </a:gradFill>
          <a:ln w="9525" cap="flat" cmpd="sng" algn="ctr">
            <a:solidFill>
              <a:srgbClr val="4F81BD">
                <a:shade val="95000"/>
                <a:satMod val="105000"/>
              </a:srgbClr>
            </a:solidFill>
            <a:prstDash val="solid"/>
          </a:ln>
          <a:effectLst>
            <a:outerShdw blurRad="40000" dist="23000" dir="5400000" rotWithShape="0">
              <a:srgbClr val="000000">
                <a:alpha val="35000"/>
              </a:srgb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2400" b="0" i="0" u="none" strike="noStrike" kern="0" cap="none" spc="0" normalizeH="0" baseline="0" noProof="0" dirty="0" smtClean="0">
                <a:ln>
                  <a:noFill/>
                </a:ln>
                <a:solidFill>
                  <a:prstClr val="white"/>
                </a:solidFill>
                <a:effectLst/>
                <a:uLnTx/>
                <a:uFillTx/>
                <a:latin typeface="Calibri"/>
                <a:ea typeface="+mn-ea"/>
                <a:cs typeface="+mn-cs"/>
              </a:rPr>
              <a:t>tweak:</a:t>
            </a:r>
            <a:br>
              <a:rPr kumimoji="0" lang="en-US" sz="2400" b="0" i="0" u="none" strike="noStrike" kern="0" cap="none" spc="0" normalizeH="0" baseline="0" noProof="0" dirty="0" smtClean="0">
                <a:ln>
                  <a:noFill/>
                </a:ln>
                <a:solidFill>
                  <a:prstClr val="white"/>
                </a:solidFill>
                <a:effectLst/>
                <a:uLnTx/>
                <a:uFillTx/>
                <a:latin typeface="Calibri"/>
                <a:ea typeface="+mn-ea"/>
                <a:cs typeface="+mn-cs"/>
              </a:rPr>
            </a:br>
            <a:r>
              <a:rPr kumimoji="0" lang="en-US" sz="2400" b="1" i="0" u="none" strike="noStrike" kern="0" cap="none" spc="0" normalizeH="0" baseline="0" noProof="0" dirty="0" smtClean="0">
                <a:ln>
                  <a:noFill/>
                </a:ln>
                <a:solidFill>
                  <a:prstClr val="black"/>
                </a:solidFill>
                <a:effectLst/>
                <a:uLnTx/>
                <a:uFillTx/>
                <a:latin typeface="Calibri"/>
                <a:ea typeface="+mn-ea"/>
                <a:cs typeface="+mn-cs"/>
              </a:rPr>
              <a:t>(t,1)</a:t>
            </a:r>
          </a:p>
        </p:txBody>
      </p:sp>
      <p:sp>
        <p:nvSpPr>
          <p:cNvPr id="11" name="Rectangle 14"/>
          <p:cNvSpPr/>
          <p:nvPr/>
        </p:nvSpPr>
        <p:spPr>
          <a:xfrm>
            <a:off x="4514528" y="2399184"/>
            <a:ext cx="1295400" cy="838200"/>
          </a:xfrm>
          <a:prstGeom prst="rect">
            <a:avLst/>
          </a:prstGeom>
          <a:gradFill rotWithShape="1">
            <a:gsLst>
              <a:gs pos="0">
                <a:srgbClr val="4F81BD">
                  <a:shade val="51000"/>
                  <a:satMod val="130000"/>
                </a:srgbClr>
              </a:gs>
              <a:gs pos="80000">
                <a:srgbClr val="4F81BD">
                  <a:shade val="93000"/>
                  <a:satMod val="130000"/>
                </a:srgbClr>
              </a:gs>
              <a:gs pos="100000">
                <a:srgbClr val="4F81BD">
                  <a:shade val="94000"/>
                  <a:satMod val="135000"/>
                </a:srgbClr>
              </a:gs>
            </a:gsLst>
            <a:lin ang="16200000" scaled="0"/>
          </a:gradFill>
          <a:ln w="9525" cap="flat" cmpd="sng" algn="ctr">
            <a:solidFill>
              <a:srgbClr val="4F81BD">
                <a:shade val="95000"/>
                <a:satMod val="105000"/>
              </a:srgbClr>
            </a:solidFill>
            <a:prstDash val="solid"/>
          </a:ln>
          <a:effectLst>
            <a:outerShdw blurRad="40000" dist="23000" dir="5400000" rotWithShape="0">
              <a:srgbClr val="000000">
                <a:alpha val="35000"/>
              </a:srgb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2400" b="0" i="0" u="none" strike="noStrike" kern="0" cap="none" spc="0" normalizeH="0" baseline="0" noProof="0" dirty="0" smtClean="0">
                <a:ln>
                  <a:noFill/>
                </a:ln>
                <a:solidFill>
                  <a:prstClr val="white"/>
                </a:solidFill>
                <a:effectLst/>
                <a:uLnTx/>
                <a:uFillTx/>
                <a:latin typeface="Calibri"/>
                <a:ea typeface="+mn-ea"/>
                <a:cs typeface="+mn-cs"/>
              </a:rPr>
              <a:t>tweak:</a:t>
            </a:r>
            <a:br>
              <a:rPr kumimoji="0" lang="en-US" sz="2400" b="0" i="0" u="none" strike="noStrike" kern="0" cap="none" spc="0" normalizeH="0" baseline="0" noProof="0" dirty="0" smtClean="0">
                <a:ln>
                  <a:noFill/>
                </a:ln>
                <a:solidFill>
                  <a:prstClr val="white"/>
                </a:solidFill>
                <a:effectLst/>
                <a:uLnTx/>
                <a:uFillTx/>
                <a:latin typeface="Calibri"/>
                <a:ea typeface="+mn-ea"/>
                <a:cs typeface="+mn-cs"/>
              </a:rPr>
            </a:br>
            <a:r>
              <a:rPr kumimoji="0" lang="en-US" sz="2400" b="1" i="0" u="none" strike="noStrike" kern="0" cap="none" spc="0" normalizeH="0" baseline="0" noProof="0" dirty="0" smtClean="0">
                <a:ln>
                  <a:noFill/>
                </a:ln>
                <a:solidFill>
                  <a:prstClr val="black"/>
                </a:solidFill>
                <a:effectLst/>
                <a:uLnTx/>
                <a:uFillTx/>
                <a:latin typeface="Calibri"/>
                <a:ea typeface="+mn-ea"/>
                <a:cs typeface="+mn-cs"/>
              </a:rPr>
              <a:t>(t,2)</a:t>
            </a:r>
          </a:p>
        </p:txBody>
      </p:sp>
      <p:sp>
        <p:nvSpPr>
          <p:cNvPr id="12" name="Rectangle 15"/>
          <p:cNvSpPr/>
          <p:nvPr/>
        </p:nvSpPr>
        <p:spPr>
          <a:xfrm>
            <a:off x="6648128" y="2399184"/>
            <a:ext cx="1295400" cy="838200"/>
          </a:xfrm>
          <a:prstGeom prst="rect">
            <a:avLst/>
          </a:prstGeom>
          <a:gradFill rotWithShape="1">
            <a:gsLst>
              <a:gs pos="0">
                <a:srgbClr val="4F81BD">
                  <a:shade val="51000"/>
                  <a:satMod val="130000"/>
                </a:srgbClr>
              </a:gs>
              <a:gs pos="80000">
                <a:srgbClr val="4F81BD">
                  <a:shade val="93000"/>
                  <a:satMod val="130000"/>
                </a:srgbClr>
              </a:gs>
              <a:gs pos="100000">
                <a:srgbClr val="4F81BD">
                  <a:shade val="94000"/>
                  <a:satMod val="135000"/>
                </a:srgbClr>
              </a:gs>
            </a:gsLst>
            <a:lin ang="16200000" scaled="0"/>
          </a:gradFill>
          <a:ln w="9525" cap="flat" cmpd="sng" algn="ctr">
            <a:solidFill>
              <a:srgbClr val="4F81BD">
                <a:shade val="95000"/>
                <a:satMod val="105000"/>
              </a:srgbClr>
            </a:solidFill>
            <a:prstDash val="solid"/>
          </a:ln>
          <a:effectLst>
            <a:outerShdw blurRad="40000" dist="23000" dir="5400000" rotWithShape="0">
              <a:srgbClr val="000000">
                <a:alpha val="35000"/>
              </a:srgb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2400" b="0" i="0" u="none" strike="noStrike" kern="0" cap="none" spc="0" normalizeH="0" baseline="0" noProof="0" dirty="0" smtClean="0">
                <a:ln>
                  <a:noFill/>
                </a:ln>
                <a:solidFill>
                  <a:prstClr val="white"/>
                </a:solidFill>
                <a:effectLst/>
                <a:uLnTx/>
                <a:uFillTx/>
                <a:latin typeface="Calibri"/>
                <a:ea typeface="+mn-ea"/>
                <a:cs typeface="+mn-cs"/>
              </a:rPr>
              <a:t>tweak:</a:t>
            </a:r>
            <a:br>
              <a:rPr kumimoji="0" lang="en-US" sz="2400" b="0" i="0" u="none" strike="noStrike" kern="0" cap="none" spc="0" normalizeH="0" baseline="0" noProof="0" dirty="0" smtClean="0">
                <a:ln>
                  <a:noFill/>
                </a:ln>
                <a:solidFill>
                  <a:prstClr val="white"/>
                </a:solidFill>
                <a:effectLst/>
                <a:uLnTx/>
                <a:uFillTx/>
                <a:latin typeface="Calibri"/>
                <a:ea typeface="+mn-ea"/>
                <a:cs typeface="+mn-cs"/>
              </a:rPr>
            </a:br>
            <a:r>
              <a:rPr kumimoji="0" lang="en-US" sz="2400" b="1" i="0" u="none" strike="noStrike" kern="0" cap="none" spc="0" normalizeH="0" baseline="0" noProof="0" dirty="0" smtClean="0">
                <a:ln>
                  <a:noFill/>
                </a:ln>
                <a:solidFill>
                  <a:prstClr val="black"/>
                </a:solidFill>
                <a:effectLst/>
                <a:uLnTx/>
                <a:uFillTx/>
                <a:latin typeface="Calibri"/>
                <a:ea typeface="+mn-ea"/>
                <a:cs typeface="+mn-cs"/>
              </a:rPr>
              <a:t>(</a:t>
            </a:r>
            <a:r>
              <a:rPr kumimoji="0" lang="en-US" sz="2400" b="1" i="0" u="none" strike="noStrike" kern="0" cap="none" spc="0" normalizeH="0" baseline="0" noProof="0" dirty="0" err="1" smtClean="0">
                <a:ln>
                  <a:noFill/>
                </a:ln>
                <a:solidFill>
                  <a:prstClr val="black"/>
                </a:solidFill>
                <a:effectLst/>
                <a:uLnTx/>
                <a:uFillTx/>
                <a:latin typeface="Calibri"/>
                <a:ea typeface="+mn-ea"/>
                <a:cs typeface="+mn-cs"/>
              </a:rPr>
              <a:t>t,n</a:t>
            </a:r>
            <a:r>
              <a:rPr kumimoji="0" lang="en-US" sz="2400" b="1" i="0" u="none" strike="noStrike" kern="0" cap="none" spc="0" normalizeH="0" baseline="0" noProof="0" dirty="0" smtClean="0">
                <a:ln>
                  <a:noFill/>
                </a:ln>
                <a:solidFill>
                  <a:prstClr val="black"/>
                </a:solidFill>
                <a:effectLst/>
                <a:uLnTx/>
                <a:uFillTx/>
                <a:latin typeface="Calibri"/>
                <a:ea typeface="+mn-ea"/>
                <a:cs typeface="+mn-cs"/>
              </a:rPr>
              <a:t>)</a:t>
            </a:r>
          </a:p>
        </p:txBody>
      </p:sp>
      <p:sp>
        <p:nvSpPr>
          <p:cNvPr id="13" name="Rectangle 16"/>
          <p:cNvSpPr/>
          <p:nvPr/>
        </p:nvSpPr>
        <p:spPr>
          <a:xfrm>
            <a:off x="1923728" y="3622849"/>
            <a:ext cx="2133600" cy="304800"/>
          </a:xfrm>
          <a:prstGeom prst="rect">
            <a:avLst/>
          </a:prstGeom>
          <a:pattFill prst="horzBrick">
            <a:fgClr>
              <a:sysClr val="window" lastClr="FFFFFF"/>
            </a:fgClr>
            <a:bgClr>
              <a:srgbClr val="F79646">
                <a:lumMod val="60000"/>
                <a:lumOff val="40000"/>
              </a:srgbClr>
            </a:bgClr>
          </a:pattFill>
          <a:ln w="9525" cap="flat" cmpd="sng" algn="ctr">
            <a:solidFill>
              <a:sysClr val="windowText" lastClr="000000"/>
            </a:solidFill>
            <a:prstDash val="solid"/>
          </a:ln>
          <a:effectLst>
            <a:outerShdw blurRad="40000" dist="23000" dir="5400000" rotWithShape="0">
              <a:srgbClr val="000000">
                <a:alpha val="35000"/>
              </a:srgb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smtClean="0">
              <a:ln>
                <a:noFill/>
              </a:ln>
              <a:solidFill>
                <a:srgbClr val="000000"/>
              </a:solidFill>
              <a:effectLst/>
              <a:uLnTx/>
              <a:uFillTx/>
              <a:latin typeface="Calibri"/>
              <a:ea typeface="+mn-ea"/>
              <a:cs typeface="+mn-cs"/>
            </a:endParaRPr>
          </a:p>
        </p:txBody>
      </p:sp>
      <p:sp>
        <p:nvSpPr>
          <p:cNvPr id="14" name="Rectangle 17"/>
          <p:cNvSpPr/>
          <p:nvPr/>
        </p:nvSpPr>
        <p:spPr>
          <a:xfrm>
            <a:off x="4057328" y="3622849"/>
            <a:ext cx="2133600" cy="304800"/>
          </a:xfrm>
          <a:prstGeom prst="rect">
            <a:avLst/>
          </a:prstGeom>
          <a:pattFill prst="horzBrick">
            <a:fgClr>
              <a:sysClr val="window" lastClr="FFFFFF"/>
            </a:fgClr>
            <a:bgClr>
              <a:srgbClr val="F79646">
                <a:lumMod val="60000"/>
                <a:lumOff val="40000"/>
              </a:srgbClr>
            </a:bgClr>
          </a:pattFill>
          <a:ln w="9525" cap="flat" cmpd="sng" algn="ctr">
            <a:solidFill>
              <a:sysClr val="windowText" lastClr="000000"/>
            </a:solidFill>
            <a:prstDash val="solid"/>
          </a:ln>
          <a:effectLst>
            <a:outerShdw blurRad="40000" dist="23000" dir="5400000" rotWithShape="0">
              <a:srgbClr val="000000">
                <a:alpha val="35000"/>
              </a:srgb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smtClean="0">
              <a:ln>
                <a:noFill/>
              </a:ln>
              <a:solidFill>
                <a:srgbClr val="000000"/>
              </a:solidFill>
              <a:effectLst/>
              <a:uLnTx/>
              <a:uFillTx/>
              <a:latin typeface="Calibri"/>
              <a:ea typeface="+mn-ea"/>
              <a:cs typeface="+mn-cs"/>
            </a:endParaRPr>
          </a:p>
        </p:txBody>
      </p:sp>
      <p:sp>
        <p:nvSpPr>
          <p:cNvPr id="15" name="Rectangle 18"/>
          <p:cNvSpPr/>
          <p:nvPr/>
        </p:nvSpPr>
        <p:spPr>
          <a:xfrm>
            <a:off x="6190928" y="3622849"/>
            <a:ext cx="2133600" cy="304800"/>
          </a:xfrm>
          <a:prstGeom prst="rect">
            <a:avLst/>
          </a:prstGeom>
          <a:pattFill prst="horzBrick">
            <a:fgClr>
              <a:sysClr val="window" lastClr="FFFFFF"/>
            </a:fgClr>
            <a:bgClr>
              <a:srgbClr val="F79646">
                <a:lumMod val="60000"/>
                <a:lumOff val="40000"/>
              </a:srgbClr>
            </a:bgClr>
          </a:pattFill>
          <a:ln w="9525" cap="flat" cmpd="sng" algn="ctr">
            <a:solidFill>
              <a:sysClr val="windowText" lastClr="000000"/>
            </a:solidFill>
            <a:prstDash val="solid"/>
          </a:ln>
          <a:effectLst>
            <a:outerShdw blurRad="40000" dist="23000" dir="5400000" rotWithShape="0">
              <a:srgbClr val="000000">
                <a:alpha val="35000"/>
              </a:srgb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smtClean="0">
              <a:ln>
                <a:noFill/>
              </a:ln>
              <a:solidFill>
                <a:srgbClr val="000000"/>
              </a:solidFill>
              <a:effectLst/>
              <a:uLnTx/>
              <a:uFillTx/>
              <a:latin typeface="Calibri"/>
              <a:ea typeface="+mn-ea"/>
              <a:cs typeface="+mn-cs"/>
            </a:endParaRPr>
          </a:p>
        </p:txBody>
      </p:sp>
      <p:sp>
        <p:nvSpPr>
          <p:cNvPr id="16" name="Rounded Rectangle 19"/>
          <p:cNvSpPr/>
          <p:nvPr/>
        </p:nvSpPr>
        <p:spPr>
          <a:xfrm>
            <a:off x="1771328" y="1484784"/>
            <a:ext cx="6705600" cy="609600"/>
          </a:xfrm>
          <a:prstGeom prst="roundRect">
            <a:avLst/>
          </a:prstGeom>
          <a:noFill/>
          <a:ln w="9525" cap="flat" cmpd="sng" algn="ctr">
            <a:solidFill>
              <a:srgbClr val="4F81BD">
                <a:shade val="95000"/>
                <a:satMod val="105000"/>
              </a:srgbClr>
            </a:solidFill>
            <a:prstDash val="solid"/>
          </a:ln>
          <a:effectLst>
            <a:outerShdw blurRad="40000" dist="23000" dir="5400000" rotWithShape="0">
              <a:srgbClr val="000000">
                <a:alpha val="35000"/>
              </a:srgb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prstClr val="white"/>
              </a:solidFill>
              <a:effectLst/>
              <a:uLnTx/>
              <a:uFillTx/>
              <a:latin typeface="Calibri"/>
              <a:ea typeface="+mn-ea"/>
              <a:cs typeface="+mn-cs"/>
            </a:endParaRPr>
          </a:p>
        </p:txBody>
      </p:sp>
      <p:cxnSp>
        <p:nvCxnSpPr>
          <p:cNvPr id="17" name="Straight Arrow Connector 21"/>
          <p:cNvCxnSpPr/>
          <p:nvPr/>
        </p:nvCxnSpPr>
        <p:spPr>
          <a:xfrm>
            <a:off x="2990528" y="1941984"/>
            <a:ext cx="0" cy="457200"/>
          </a:xfrm>
          <a:prstGeom prst="straightConnector1">
            <a:avLst/>
          </a:prstGeom>
          <a:noFill/>
          <a:ln w="25400" cap="flat" cmpd="sng" algn="ctr">
            <a:solidFill>
              <a:srgbClr val="000000"/>
            </a:solidFill>
            <a:prstDash val="solid"/>
            <a:tailEnd type="arrow"/>
          </a:ln>
          <a:effectLst>
            <a:outerShdw blurRad="40000" dist="20000" dir="5400000" rotWithShape="0">
              <a:srgbClr val="000000">
                <a:alpha val="38000"/>
              </a:srgbClr>
            </a:outerShdw>
          </a:effectLst>
        </p:spPr>
      </p:cxnSp>
      <p:cxnSp>
        <p:nvCxnSpPr>
          <p:cNvPr id="18" name="Straight Arrow Connector 22"/>
          <p:cNvCxnSpPr/>
          <p:nvPr/>
        </p:nvCxnSpPr>
        <p:spPr>
          <a:xfrm>
            <a:off x="5200328" y="1941984"/>
            <a:ext cx="0" cy="457200"/>
          </a:xfrm>
          <a:prstGeom prst="straightConnector1">
            <a:avLst/>
          </a:prstGeom>
          <a:noFill/>
          <a:ln w="25400" cap="flat" cmpd="sng" algn="ctr">
            <a:solidFill>
              <a:srgbClr val="000000"/>
            </a:solidFill>
            <a:prstDash val="solid"/>
            <a:tailEnd type="arrow"/>
          </a:ln>
          <a:effectLst>
            <a:outerShdw blurRad="40000" dist="20000" dir="5400000" rotWithShape="0">
              <a:srgbClr val="000000">
                <a:alpha val="38000"/>
              </a:srgbClr>
            </a:outerShdw>
          </a:effectLst>
        </p:spPr>
      </p:cxnSp>
      <p:cxnSp>
        <p:nvCxnSpPr>
          <p:cNvPr id="19" name="Straight Arrow Connector 23"/>
          <p:cNvCxnSpPr/>
          <p:nvPr/>
        </p:nvCxnSpPr>
        <p:spPr>
          <a:xfrm>
            <a:off x="7333928" y="1941984"/>
            <a:ext cx="0" cy="457200"/>
          </a:xfrm>
          <a:prstGeom prst="straightConnector1">
            <a:avLst/>
          </a:prstGeom>
          <a:noFill/>
          <a:ln w="25400" cap="flat" cmpd="sng" algn="ctr">
            <a:solidFill>
              <a:srgbClr val="000000"/>
            </a:solidFill>
            <a:prstDash val="solid"/>
            <a:tailEnd type="arrow"/>
          </a:ln>
          <a:effectLst>
            <a:outerShdw blurRad="40000" dist="20000" dir="5400000" rotWithShape="0">
              <a:srgbClr val="000000">
                <a:alpha val="38000"/>
              </a:srgbClr>
            </a:outerShdw>
          </a:effectLst>
        </p:spPr>
      </p:cxnSp>
      <p:cxnSp>
        <p:nvCxnSpPr>
          <p:cNvPr id="20" name="Straight Arrow Connector 24"/>
          <p:cNvCxnSpPr>
            <a:endCxn id="13" idx="0"/>
          </p:cNvCxnSpPr>
          <p:nvPr/>
        </p:nvCxnSpPr>
        <p:spPr>
          <a:xfrm>
            <a:off x="2990528" y="3237384"/>
            <a:ext cx="0" cy="385465"/>
          </a:xfrm>
          <a:prstGeom prst="straightConnector1">
            <a:avLst/>
          </a:prstGeom>
          <a:noFill/>
          <a:ln w="25400" cap="flat" cmpd="sng" algn="ctr">
            <a:solidFill>
              <a:srgbClr val="000000"/>
            </a:solidFill>
            <a:prstDash val="solid"/>
            <a:tailEnd type="arrow"/>
          </a:ln>
          <a:effectLst>
            <a:outerShdw blurRad="40000" dist="20000" dir="5400000" rotWithShape="0">
              <a:srgbClr val="000000">
                <a:alpha val="38000"/>
              </a:srgbClr>
            </a:outerShdw>
          </a:effectLst>
        </p:spPr>
      </p:cxnSp>
      <p:cxnSp>
        <p:nvCxnSpPr>
          <p:cNvPr id="21" name="Straight Arrow Connector 26"/>
          <p:cNvCxnSpPr/>
          <p:nvPr/>
        </p:nvCxnSpPr>
        <p:spPr>
          <a:xfrm>
            <a:off x="5200328" y="3237384"/>
            <a:ext cx="0" cy="385465"/>
          </a:xfrm>
          <a:prstGeom prst="straightConnector1">
            <a:avLst/>
          </a:prstGeom>
          <a:noFill/>
          <a:ln w="25400" cap="flat" cmpd="sng" algn="ctr">
            <a:solidFill>
              <a:srgbClr val="000000"/>
            </a:solidFill>
            <a:prstDash val="solid"/>
            <a:tailEnd type="arrow"/>
          </a:ln>
          <a:effectLst>
            <a:outerShdw blurRad="40000" dist="20000" dir="5400000" rotWithShape="0">
              <a:srgbClr val="000000">
                <a:alpha val="38000"/>
              </a:srgbClr>
            </a:outerShdw>
          </a:effectLst>
        </p:spPr>
      </p:cxnSp>
      <p:cxnSp>
        <p:nvCxnSpPr>
          <p:cNvPr id="22" name="Straight Arrow Connector 27"/>
          <p:cNvCxnSpPr/>
          <p:nvPr/>
        </p:nvCxnSpPr>
        <p:spPr>
          <a:xfrm>
            <a:off x="7333928" y="3237384"/>
            <a:ext cx="0" cy="385465"/>
          </a:xfrm>
          <a:prstGeom prst="straightConnector1">
            <a:avLst/>
          </a:prstGeom>
          <a:noFill/>
          <a:ln w="25400" cap="flat" cmpd="sng" algn="ctr">
            <a:solidFill>
              <a:srgbClr val="000000"/>
            </a:solidFill>
            <a:prstDash val="solid"/>
            <a:tailEnd type="arrow"/>
          </a:ln>
          <a:effectLst>
            <a:outerShdw blurRad="40000" dist="20000" dir="5400000" rotWithShape="0">
              <a:srgbClr val="000000">
                <a:alpha val="38000"/>
              </a:srgbClr>
            </a:outerShdw>
          </a:effectLst>
        </p:spPr>
      </p:cxnSp>
    </p:spTree>
    <p:extLst>
      <p:ext uri="{BB962C8B-B14F-4D97-AF65-F5344CB8AC3E}">
        <p14:creationId xmlns="" xmlns:p14="http://schemas.microsoft.com/office/powerpoint/2010/main" val="27629140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227013"/>
            <a:ext cx="8229600" cy="465683"/>
          </a:xfrm>
        </p:spPr>
        <p:txBody>
          <a:bodyPr>
            <a:noAutofit/>
          </a:bodyPr>
          <a:lstStyle/>
          <a:p>
            <a:r>
              <a:rPr lang="pl-PL" sz="2800" dirty="0" smtClean="0"/>
              <a:t>Podsumowanie (szyfrowanie blokowe z dostrajaniem)</a:t>
            </a:r>
            <a:endParaRPr lang="pl-PL" sz="2800" dirty="0"/>
          </a:p>
        </p:txBody>
      </p:sp>
      <p:sp>
        <p:nvSpPr>
          <p:cNvPr id="4" name="Symbol zastępczy numeru slajdu 3"/>
          <p:cNvSpPr>
            <a:spLocks noGrp="1"/>
          </p:cNvSpPr>
          <p:nvPr>
            <p:ph type="sldNum" sz="quarter" idx="12"/>
          </p:nvPr>
        </p:nvSpPr>
        <p:spPr/>
        <p:txBody>
          <a:bodyPr/>
          <a:lstStyle/>
          <a:p>
            <a:fld id="{589B7C76-EFF2-4CD8-A475-4750F11B4BC6}" type="slidenum">
              <a:rPr lang="pl-PL" smtClean="0"/>
              <a:pPr/>
              <a:t>27</a:t>
            </a:fld>
            <a:endParaRPr lang="pl-PL"/>
          </a:p>
        </p:txBody>
      </p:sp>
      <p:sp>
        <p:nvSpPr>
          <p:cNvPr id="5" name="Content Placeholder 2"/>
          <p:cNvSpPr txBox="1">
            <a:spLocks/>
          </p:cNvSpPr>
          <p:nvPr/>
        </p:nvSpPr>
        <p:spPr>
          <a:xfrm>
            <a:off x="457200" y="1349474"/>
            <a:ext cx="8229600" cy="4095750"/>
          </a:xfrm>
          <a:prstGeom prst="rect">
            <a:avLst/>
          </a:prstGeom>
        </p:spPr>
        <p:txBody>
          <a:bodyPr vert="horz" lIns="91440" tIns="45720" rIns="91440" bIns="45720" rtlCol="0">
            <a:normAutofit fontScale="92500"/>
          </a:bodyPr>
          <a:lstStyle>
            <a:lvl1pPr marL="342900" indent="-3429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lang="pl-PL" dirty="0" smtClean="0">
                <a:solidFill>
                  <a:sysClr val="windowText" lastClr="000000"/>
                </a:solidFill>
                <a:latin typeface="Calibri"/>
              </a:rPr>
              <a:t>Szyfrowanie blokowe z dostrajaniem stosuje się, gdy potrzebujemy wielu niezależnych PRP wyprowadzonych z jednego klucza</a:t>
            </a:r>
            <a:endPar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Konstrukcja </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XTS </a:t>
            </a: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jest bardzie efektywna od podstawowego rozwiązania</a:t>
            </a:r>
            <a:endPar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endParaRPr>
          </a:p>
          <a:p>
            <a:pPr marL="742950" marR="0" lvl="1" indent="-28575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Obie</a:t>
            </a:r>
            <a:r>
              <a:rPr kumimoji="0" lang="pl-PL" sz="2400" b="0" i="0" u="none" strike="noStrike" kern="1200" cap="none" spc="0" normalizeH="0" noProof="0" dirty="0" smtClean="0">
                <a:ln>
                  <a:noFill/>
                </a:ln>
                <a:solidFill>
                  <a:sysClr val="windowText" lastClr="000000"/>
                </a:solidFill>
                <a:effectLst/>
                <a:uLnTx/>
                <a:uFillTx/>
                <a:latin typeface="Calibri"/>
                <a:ea typeface="+mn-ea"/>
                <a:cs typeface="+mn-cs"/>
              </a:rPr>
              <a:t> wykorzystują niewielkie bloki </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16 </a:t>
            </a: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bajtów dla</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AES</a:t>
            </a:r>
          </a:p>
          <a:p>
            <a:pPr marL="742950" marR="0" lvl="1" indent="-28575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EME </a:t>
            </a: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jest metodą szyfrowania z dostrajaniem dla dużych bloków danych</a:t>
            </a:r>
            <a:endPar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endParaRPr>
          </a:p>
          <a:p>
            <a:pPr marL="742950" marR="0" lvl="1" indent="-28575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Jest </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2x </a:t>
            </a: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wolniejsza niż </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XTS</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n-US" sz="2400" b="0" i="0" u="none" strike="noStrike" kern="1200" cap="none" spc="0" normalizeH="0" baseline="0" noProof="0" dirty="0">
              <a:ln>
                <a:noFill/>
              </a:ln>
              <a:solidFill>
                <a:sysClr val="windowText" lastClr="000000"/>
              </a:solidFill>
              <a:effectLst/>
              <a:uLnTx/>
              <a:uFillTx/>
              <a:latin typeface="Calibri"/>
              <a:ea typeface="+mn-ea"/>
              <a:cs typeface="+mn-cs"/>
            </a:endParaRPr>
          </a:p>
        </p:txBody>
      </p:sp>
    </p:spTree>
    <p:extLst>
      <p:ext uri="{BB962C8B-B14F-4D97-AF65-F5344CB8AC3E}">
        <p14:creationId xmlns="" xmlns:p14="http://schemas.microsoft.com/office/powerpoint/2010/main" val="157683777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274638"/>
            <a:ext cx="8229600" cy="490066"/>
          </a:xfrm>
        </p:spPr>
        <p:txBody>
          <a:bodyPr>
            <a:normAutofit fontScale="90000"/>
          </a:bodyPr>
          <a:lstStyle/>
          <a:p>
            <a:r>
              <a:rPr lang="pl-PL" sz="3600" dirty="0" smtClean="0"/>
              <a:t>Szyfrowanie numerów kart kredytowych</a:t>
            </a:r>
            <a:endParaRPr lang="pl-PL" sz="3600" dirty="0"/>
          </a:p>
        </p:txBody>
      </p:sp>
      <p:sp>
        <p:nvSpPr>
          <p:cNvPr id="4" name="Symbol zastępczy numeru slajdu 3"/>
          <p:cNvSpPr>
            <a:spLocks noGrp="1"/>
          </p:cNvSpPr>
          <p:nvPr>
            <p:ph type="sldNum" sz="quarter" idx="12"/>
          </p:nvPr>
        </p:nvSpPr>
        <p:spPr/>
        <p:txBody>
          <a:bodyPr/>
          <a:lstStyle/>
          <a:p>
            <a:fld id="{589B7C76-EFF2-4CD8-A475-4750F11B4BC6}" type="slidenum">
              <a:rPr lang="pl-PL" smtClean="0"/>
              <a:pPr/>
              <a:t>28</a:t>
            </a:fld>
            <a:endParaRPr lang="pl-PL"/>
          </a:p>
        </p:txBody>
      </p:sp>
      <p:cxnSp>
        <p:nvCxnSpPr>
          <p:cNvPr id="5" name="Straight Arrow Connector 13"/>
          <p:cNvCxnSpPr>
            <a:endCxn id="14" idx="1"/>
          </p:cNvCxnSpPr>
          <p:nvPr/>
        </p:nvCxnSpPr>
        <p:spPr>
          <a:xfrm>
            <a:off x="1220266" y="2756351"/>
            <a:ext cx="6607263" cy="28575"/>
          </a:xfrm>
          <a:prstGeom prst="straightConnector1">
            <a:avLst/>
          </a:prstGeom>
          <a:noFill/>
          <a:ln w="25400" cap="flat" cmpd="sng" algn="ctr">
            <a:solidFill>
              <a:srgbClr val="4F81BD"/>
            </a:solidFill>
            <a:prstDash val="solid"/>
            <a:tailEnd type="arrow"/>
          </a:ln>
          <a:effectLst>
            <a:outerShdw blurRad="40000" dist="20000" dir="5400000" rotWithShape="0">
              <a:srgbClr val="000000">
                <a:alpha val="38000"/>
              </a:srgbClr>
            </a:outerShdw>
          </a:effectLst>
        </p:spPr>
      </p:cxnSp>
      <p:sp>
        <p:nvSpPr>
          <p:cNvPr id="6" name="Content Placeholder 2"/>
          <p:cNvSpPr txBox="1">
            <a:spLocks/>
          </p:cNvSpPr>
          <p:nvPr/>
        </p:nvSpPr>
        <p:spPr>
          <a:xfrm>
            <a:off x="395536" y="3859882"/>
            <a:ext cx="8444730" cy="237743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Cel</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a:t>
            </a: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szyfrowanie punkt - punkt</a:t>
            </a:r>
            <a:endPar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endParaRPr>
          </a:p>
          <a:p>
            <a:pPr marL="0" marR="0" lvl="0" indent="0" algn="l" defTabSz="914400" rtl="0" eaLnBrk="1" fontAlgn="auto" latinLnBrk="0" hangingPunct="1">
              <a:lnSpc>
                <a:spcPct val="100000"/>
              </a:lnSpc>
              <a:spcBef>
                <a:spcPts val="1776"/>
              </a:spcBef>
              <a:spcAft>
                <a:spcPts val="0"/>
              </a:spcAft>
              <a:buClrTx/>
              <a:buSzTx/>
              <a:buFont typeface="Arial" pitchFamily="34" charset="0"/>
              <a:buNone/>
              <a:tabLst/>
              <a:defRPr/>
            </a:pP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Pośrednie procesory spodziewają się „widzieć” numer karty kredytowej</a:t>
            </a:r>
            <a:endPar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endParaRP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  </a:t>
            </a: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	</a:t>
            </a:r>
            <a:r>
              <a:rPr lang="pl-PL" dirty="0" smtClean="0">
                <a:solidFill>
                  <a:sysClr val="windowText" lastClr="000000"/>
                </a:solidFill>
                <a:latin typeface="Calibri"/>
              </a:rPr>
              <a:t>zaszyfrowana karta kredytowa powinna wyglądać jak karta 	kredytowa</a:t>
            </a:r>
            <a:endParaRPr kumimoji="0" lang="en-US" sz="2400" b="0" i="0" u="none" strike="noStrike" kern="1200" cap="none" spc="0" normalizeH="0" baseline="0" noProof="0" dirty="0">
              <a:ln>
                <a:noFill/>
              </a:ln>
              <a:solidFill>
                <a:sysClr val="windowText" lastClr="000000"/>
              </a:solidFill>
              <a:effectLst/>
              <a:uLnTx/>
              <a:uFillTx/>
              <a:latin typeface="Calibri"/>
              <a:ea typeface="+mn-ea"/>
              <a:cs typeface="+mn-cs"/>
            </a:endParaRPr>
          </a:p>
        </p:txBody>
      </p:sp>
      <p:sp>
        <p:nvSpPr>
          <p:cNvPr id="7" name="TextBox 3"/>
          <p:cNvSpPr txBox="1"/>
          <p:nvPr/>
        </p:nvSpPr>
        <p:spPr>
          <a:xfrm>
            <a:off x="991666" y="1421482"/>
            <a:ext cx="7941598" cy="461665"/>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pl-PL" sz="2400" b="0" i="0" u="none" strike="noStrike" kern="0" cap="none" spc="0" normalizeH="0" baseline="0" noProof="0" dirty="0" smtClean="0">
                <a:ln>
                  <a:noFill/>
                </a:ln>
                <a:solidFill>
                  <a:prstClr val="black"/>
                </a:solidFill>
                <a:effectLst/>
                <a:uLnTx/>
                <a:uFillTx/>
              </a:rPr>
              <a:t>Format karty kredytowej</a:t>
            </a:r>
            <a:r>
              <a:rPr kumimoji="0" lang="en-US" sz="2400" b="0" i="0" u="none" strike="noStrike" kern="0" cap="none" spc="0" normalizeH="0" baseline="0" noProof="0" dirty="0" smtClean="0">
                <a:ln>
                  <a:noFill/>
                </a:ln>
                <a:solidFill>
                  <a:prstClr val="black"/>
                </a:solidFill>
                <a:effectLst/>
                <a:uLnTx/>
                <a:uFillTx/>
              </a:rPr>
              <a:t>:   </a:t>
            </a:r>
            <a:r>
              <a:rPr kumimoji="0" lang="en-US" sz="2400" b="1" i="0" u="none" strike="noStrike" kern="0" cap="none" spc="0" normalizeH="0" baseline="0" noProof="0" dirty="0" err="1" smtClean="0">
                <a:ln>
                  <a:noFill/>
                </a:ln>
                <a:solidFill>
                  <a:srgbClr val="0000FF"/>
                </a:solidFill>
                <a:effectLst/>
                <a:uLnTx/>
                <a:uFillTx/>
              </a:rPr>
              <a:t>bbbb</a:t>
            </a:r>
            <a:r>
              <a:rPr kumimoji="0" lang="en-US" sz="2400" b="1" i="0" u="none" strike="noStrike" kern="0" cap="none" spc="0" normalizeH="0" baseline="0" noProof="0" dirty="0" smtClean="0">
                <a:ln>
                  <a:noFill/>
                </a:ln>
                <a:solidFill>
                  <a:srgbClr val="0000FF"/>
                </a:solidFill>
                <a:effectLst/>
                <a:uLnTx/>
                <a:uFillTx/>
              </a:rPr>
              <a:t> </a:t>
            </a:r>
            <a:r>
              <a:rPr kumimoji="0" lang="en-US" sz="2400" b="1" i="0" u="none" strike="noStrike" kern="0" cap="none" spc="0" normalizeH="0" baseline="0" noProof="0" dirty="0" err="1" smtClean="0">
                <a:ln>
                  <a:noFill/>
                </a:ln>
                <a:solidFill>
                  <a:srgbClr val="0000FF"/>
                </a:solidFill>
                <a:effectLst/>
                <a:uLnTx/>
                <a:uFillTx/>
              </a:rPr>
              <a:t>bbnn</a:t>
            </a:r>
            <a:r>
              <a:rPr kumimoji="0" lang="en-US" sz="2400" b="1" i="0" u="none" strike="noStrike" kern="0" cap="none" spc="0" normalizeH="0" baseline="0" noProof="0" dirty="0" smtClean="0">
                <a:ln>
                  <a:noFill/>
                </a:ln>
                <a:solidFill>
                  <a:srgbClr val="0000FF"/>
                </a:solidFill>
                <a:effectLst/>
                <a:uLnTx/>
                <a:uFillTx/>
              </a:rPr>
              <a:t> </a:t>
            </a:r>
            <a:r>
              <a:rPr kumimoji="0" lang="en-US" sz="2400" b="1" i="0" u="none" strike="noStrike" kern="0" cap="none" spc="0" normalizeH="0" baseline="0" noProof="0" dirty="0" err="1" smtClean="0">
                <a:ln>
                  <a:noFill/>
                </a:ln>
                <a:solidFill>
                  <a:srgbClr val="0000FF"/>
                </a:solidFill>
                <a:effectLst/>
                <a:uLnTx/>
                <a:uFillTx/>
              </a:rPr>
              <a:t>nnnn</a:t>
            </a:r>
            <a:r>
              <a:rPr kumimoji="0" lang="en-US" sz="2400" b="1" i="0" u="none" strike="noStrike" kern="0" cap="none" spc="0" normalizeH="0" baseline="0" noProof="0" dirty="0" smtClean="0">
                <a:ln>
                  <a:noFill/>
                </a:ln>
                <a:solidFill>
                  <a:srgbClr val="0000FF"/>
                </a:solidFill>
                <a:effectLst/>
                <a:uLnTx/>
                <a:uFillTx/>
              </a:rPr>
              <a:t> </a:t>
            </a:r>
            <a:r>
              <a:rPr kumimoji="0" lang="en-US" sz="2400" b="1" i="0" u="none" strike="noStrike" kern="0" cap="none" spc="0" normalizeH="0" baseline="0" noProof="0" dirty="0" err="1" smtClean="0">
                <a:ln>
                  <a:noFill/>
                </a:ln>
                <a:solidFill>
                  <a:srgbClr val="0000FF"/>
                </a:solidFill>
                <a:effectLst/>
                <a:uLnTx/>
                <a:uFillTx/>
              </a:rPr>
              <a:t>nnnc</a:t>
            </a:r>
            <a:r>
              <a:rPr kumimoji="0" lang="en-US" sz="2400" b="1" i="0" u="none" strike="noStrike" kern="0" cap="none" spc="0" normalizeH="0" baseline="0" noProof="0" dirty="0" smtClean="0">
                <a:ln>
                  <a:noFill/>
                </a:ln>
                <a:solidFill>
                  <a:srgbClr val="0000FF"/>
                </a:solidFill>
                <a:effectLst/>
                <a:uLnTx/>
                <a:uFillTx/>
              </a:rPr>
              <a:t>    </a:t>
            </a:r>
            <a:r>
              <a:rPr kumimoji="0" lang="en-US" sz="2000" b="0" i="0" u="none" strike="noStrike" kern="0" cap="none" spc="0" normalizeH="0" baseline="0" noProof="0" dirty="0" smtClean="0">
                <a:ln>
                  <a:noFill/>
                </a:ln>
                <a:solidFill>
                  <a:prstClr val="black"/>
                </a:solidFill>
                <a:effectLst/>
                <a:uLnTx/>
                <a:uFillTx/>
              </a:rPr>
              <a:t>( ≈ 42 bi</a:t>
            </a:r>
            <a:r>
              <a:rPr kumimoji="0" lang="pl-PL" sz="2000" b="0" i="0" u="none" strike="noStrike" kern="0" cap="none" spc="0" normalizeH="0" baseline="0" noProof="0" dirty="0" smtClean="0">
                <a:ln>
                  <a:noFill/>
                </a:ln>
                <a:solidFill>
                  <a:prstClr val="black"/>
                </a:solidFill>
                <a:effectLst/>
                <a:uLnTx/>
                <a:uFillTx/>
              </a:rPr>
              <a:t>ów</a:t>
            </a:r>
            <a:r>
              <a:rPr kumimoji="0" lang="en-US" sz="2000" b="0" i="0" u="none" strike="noStrike" kern="0" cap="none" spc="0" normalizeH="0" baseline="0" noProof="0" dirty="0" smtClean="0">
                <a:ln>
                  <a:noFill/>
                </a:ln>
                <a:solidFill>
                  <a:prstClr val="black"/>
                </a:solidFill>
                <a:effectLst/>
                <a:uLnTx/>
                <a:uFillTx/>
              </a:rPr>
              <a:t> )</a:t>
            </a:r>
          </a:p>
        </p:txBody>
      </p:sp>
      <p:pic>
        <p:nvPicPr>
          <p:cNvPr id="8" name="Picture 4"/>
          <p:cNvPicPr>
            <a:picLocks noChangeAspect="1"/>
          </p:cNvPicPr>
          <p:nvPr/>
        </p:nvPicPr>
        <p:blipFill>
          <a:blip r:embed="rId3" cstate="print"/>
          <a:stretch>
            <a:fillRect/>
          </a:stretch>
        </p:blipFill>
        <p:spPr>
          <a:xfrm>
            <a:off x="2269641" y="2413451"/>
            <a:ext cx="627025" cy="819150"/>
          </a:xfrm>
          <a:prstGeom prst="rect">
            <a:avLst/>
          </a:prstGeom>
        </p:spPr>
      </p:pic>
      <p:sp>
        <p:nvSpPr>
          <p:cNvPr id="9" name="TextBox 5"/>
          <p:cNvSpPr txBox="1"/>
          <p:nvPr/>
        </p:nvSpPr>
        <p:spPr>
          <a:xfrm>
            <a:off x="1906066" y="3213551"/>
            <a:ext cx="1298753" cy="369332"/>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err="1" smtClean="0">
                <a:ln>
                  <a:noFill/>
                </a:ln>
                <a:solidFill>
                  <a:prstClr val="black"/>
                </a:solidFill>
                <a:effectLst/>
                <a:uLnTx/>
                <a:uFillTx/>
              </a:rPr>
              <a:t>procesor</a:t>
            </a:r>
            <a:r>
              <a:rPr kumimoji="0" lang="en-US" sz="1800" b="0" i="0" u="none" strike="noStrike" kern="0" cap="none" spc="0" normalizeH="0" baseline="0" noProof="0" dirty="0" smtClean="0">
                <a:ln>
                  <a:noFill/>
                </a:ln>
                <a:solidFill>
                  <a:prstClr val="black"/>
                </a:solidFill>
                <a:effectLst/>
                <a:uLnTx/>
                <a:uFillTx/>
              </a:rPr>
              <a:t> #1</a:t>
            </a:r>
          </a:p>
        </p:txBody>
      </p:sp>
      <p:pic>
        <p:nvPicPr>
          <p:cNvPr id="10" name="Picture 6"/>
          <p:cNvPicPr>
            <a:picLocks noChangeAspect="1"/>
          </p:cNvPicPr>
          <p:nvPr/>
        </p:nvPicPr>
        <p:blipFill>
          <a:blip r:embed="rId3" cstate="print"/>
          <a:stretch>
            <a:fillRect/>
          </a:stretch>
        </p:blipFill>
        <p:spPr>
          <a:xfrm>
            <a:off x="4250841" y="2413451"/>
            <a:ext cx="627025" cy="819150"/>
          </a:xfrm>
          <a:prstGeom prst="rect">
            <a:avLst/>
          </a:prstGeom>
        </p:spPr>
      </p:pic>
      <p:pic>
        <p:nvPicPr>
          <p:cNvPr id="11" name="Picture 7"/>
          <p:cNvPicPr>
            <a:picLocks noChangeAspect="1"/>
          </p:cNvPicPr>
          <p:nvPr/>
        </p:nvPicPr>
        <p:blipFill>
          <a:blip r:embed="rId3" cstate="print"/>
          <a:stretch>
            <a:fillRect/>
          </a:stretch>
        </p:blipFill>
        <p:spPr>
          <a:xfrm>
            <a:off x="6173266" y="2413451"/>
            <a:ext cx="627025" cy="819150"/>
          </a:xfrm>
          <a:prstGeom prst="rect">
            <a:avLst/>
          </a:prstGeom>
        </p:spPr>
      </p:pic>
      <p:sp>
        <p:nvSpPr>
          <p:cNvPr id="12" name="TextBox 8"/>
          <p:cNvSpPr txBox="1"/>
          <p:nvPr/>
        </p:nvSpPr>
        <p:spPr>
          <a:xfrm>
            <a:off x="3887266" y="3213551"/>
            <a:ext cx="1298753" cy="369332"/>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err="1" smtClean="0">
                <a:ln>
                  <a:noFill/>
                </a:ln>
                <a:solidFill>
                  <a:prstClr val="black"/>
                </a:solidFill>
                <a:effectLst/>
                <a:uLnTx/>
                <a:uFillTx/>
              </a:rPr>
              <a:t>procesor</a:t>
            </a:r>
            <a:r>
              <a:rPr kumimoji="0" lang="en-US" sz="1800" b="0" i="0" u="none" strike="noStrike" kern="0" cap="none" spc="0" normalizeH="0" baseline="0" noProof="0" dirty="0" smtClean="0">
                <a:ln>
                  <a:noFill/>
                </a:ln>
                <a:solidFill>
                  <a:prstClr val="black"/>
                </a:solidFill>
                <a:effectLst/>
                <a:uLnTx/>
                <a:uFillTx/>
              </a:rPr>
              <a:t> #2</a:t>
            </a:r>
          </a:p>
        </p:txBody>
      </p:sp>
      <p:sp>
        <p:nvSpPr>
          <p:cNvPr id="13" name="TextBox 9"/>
          <p:cNvSpPr txBox="1"/>
          <p:nvPr/>
        </p:nvSpPr>
        <p:spPr>
          <a:xfrm>
            <a:off x="5792266" y="3213551"/>
            <a:ext cx="1298753" cy="369332"/>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err="1" smtClean="0">
                <a:ln>
                  <a:noFill/>
                </a:ln>
                <a:solidFill>
                  <a:prstClr val="black"/>
                </a:solidFill>
                <a:effectLst/>
                <a:uLnTx/>
                <a:uFillTx/>
              </a:rPr>
              <a:t>procesor</a:t>
            </a:r>
            <a:r>
              <a:rPr kumimoji="0" lang="en-US" sz="1800" b="0" i="0" u="none" strike="noStrike" kern="0" cap="none" spc="0" normalizeH="0" baseline="0" noProof="0" dirty="0" smtClean="0">
                <a:ln>
                  <a:noFill/>
                </a:ln>
                <a:solidFill>
                  <a:prstClr val="black"/>
                </a:solidFill>
                <a:effectLst/>
                <a:uLnTx/>
                <a:uFillTx/>
              </a:rPr>
              <a:t> #3</a:t>
            </a:r>
          </a:p>
        </p:txBody>
      </p:sp>
      <p:pic>
        <p:nvPicPr>
          <p:cNvPr id="14" name="Picture 10"/>
          <p:cNvPicPr>
            <a:picLocks noChangeAspect="1"/>
          </p:cNvPicPr>
          <p:nvPr/>
        </p:nvPicPr>
        <p:blipFill>
          <a:blip r:embed="rId4" cstate="print"/>
          <a:stretch>
            <a:fillRect/>
          </a:stretch>
        </p:blipFill>
        <p:spPr>
          <a:xfrm>
            <a:off x="7827529" y="2222951"/>
            <a:ext cx="860337" cy="1123950"/>
          </a:xfrm>
          <a:prstGeom prst="rect">
            <a:avLst/>
          </a:prstGeom>
        </p:spPr>
      </p:pic>
      <p:sp>
        <p:nvSpPr>
          <p:cNvPr id="15" name="TextBox 11"/>
          <p:cNvSpPr txBox="1"/>
          <p:nvPr/>
        </p:nvSpPr>
        <p:spPr>
          <a:xfrm>
            <a:off x="7648181" y="3363539"/>
            <a:ext cx="1332417" cy="646331"/>
          </a:xfrm>
          <a:prstGeom prst="rect">
            <a:avLst/>
          </a:prstGeom>
          <a:noFill/>
        </p:spPr>
        <p:txBody>
          <a:bodyPr wrap="non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pl-PL" sz="1800" b="0" i="0" u="none" strike="noStrike" kern="0" cap="none" spc="0" normalizeH="0" baseline="0" noProof="0" dirty="0" smtClean="0">
                <a:ln>
                  <a:noFill/>
                </a:ln>
                <a:solidFill>
                  <a:prstClr val="black"/>
                </a:solidFill>
                <a:effectLst/>
                <a:uLnTx/>
                <a:uFillTx/>
              </a:rPr>
              <a:t>Bank</a:t>
            </a:r>
            <a:br>
              <a:rPr kumimoji="0" lang="pl-PL" sz="1800" b="0" i="0" u="none" strike="noStrike" kern="0" cap="none" spc="0" normalizeH="0" baseline="0" noProof="0" dirty="0" smtClean="0">
                <a:ln>
                  <a:noFill/>
                </a:ln>
                <a:solidFill>
                  <a:prstClr val="black"/>
                </a:solidFill>
                <a:effectLst/>
                <a:uLnTx/>
                <a:uFillTx/>
              </a:rPr>
            </a:br>
            <a:r>
              <a:rPr kumimoji="0" lang="pl-PL" sz="1800" b="0" i="0" u="none" strike="noStrike" kern="0" cap="none" spc="0" normalizeH="0" baseline="0" noProof="0" dirty="0" smtClean="0">
                <a:ln>
                  <a:noFill/>
                </a:ln>
                <a:solidFill>
                  <a:prstClr val="black"/>
                </a:solidFill>
                <a:effectLst/>
                <a:uLnTx/>
                <a:uFillTx/>
              </a:rPr>
              <a:t>otrzymujący</a:t>
            </a:r>
            <a:endParaRPr kumimoji="0" lang="en-US" sz="1800" b="0" i="0" u="none" strike="noStrike" kern="0" cap="none" spc="0" normalizeH="0" baseline="0" noProof="0" dirty="0" smtClean="0">
              <a:ln>
                <a:noFill/>
              </a:ln>
              <a:solidFill>
                <a:prstClr val="black"/>
              </a:solidFill>
              <a:effectLst/>
              <a:uLnTx/>
              <a:uFillTx/>
            </a:endParaRPr>
          </a:p>
        </p:txBody>
      </p:sp>
      <p:sp>
        <p:nvSpPr>
          <p:cNvPr id="16" name="TextBox 14"/>
          <p:cNvSpPr txBox="1"/>
          <p:nvPr/>
        </p:nvSpPr>
        <p:spPr>
          <a:xfrm>
            <a:off x="8535466" y="1736462"/>
            <a:ext cx="357014" cy="523220"/>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2800" b="1" i="0" u="none" strike="noStrike" kern="0" cap="none" spc="0" normalizeH="0" baseline="0" noProof="0" dirty="0" smtClean="0">
                <a:ln>
                  <a:noFill/>
                </a:ln>
                <a:solidFill>
                  <a:srgbClr val="FF0000"/>
                </a:solidFill>
                <a:effectLst/>
                <a:uLnTx/>
                <a:uFillTx/>
              </a:rPr>
              <a:t>k</a:t>
            </a:r>
          </a:p>
        </p:txBody>
      </p:sp>
      <p:sp>
        <p:nvSpPr>
          <p:cNvPr id="17" name="TextBox 15"/>
          <p:cNvSpPr txBox="1"/>
          <p:nvPr/>
        </p:nvSpPr>
        <p:spPr>
          <a:xfrm>
            <a:off x="534466" y="1954882"/>
            <a:ext cx="357014" cy="523220"/>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2800" b="1" i="0" u="none" strike="noStrike" kern="0" cap="none" spc="0" normalizeH="0" baseline="0" noProof="0" dirty="0" smtClean="0">
                <a:ln>
                  <a:noFill/>
                </a:ln>
                <a:solidFill>
                  <a:srgbClr val="FF0000"/>
                </a:solidFill>
                <a:effectLst/>
                <a:uLnTx/>
                <a:uFillTx/>
              </a:rPr>
              <a:t>k</a:t>
            </a:r>
          </a:p>
        </p:txBody>
      </p:sp>
      <p:sp>
        <p:nvSpPr>
          <p:cNvPr id="18" name="Rounded Rectangle 12"/>
          <p:cNvSpPr/>
          <p:nvPr/>
        </p:nvSpPr>
        <p:spPr>
          <a:xfrm>
            <a:off x="458266" y="2448813"/>
            <a:ext cx="1143000" cy="685800"/>
          </a:xfrm>
          <a:prstGeom prst="roundRect">
            <a:avLst/>
          </a:prstGeom>
          <a:solidFill>
            <a:srgbClr val="FAC090"/>
          </a:solidFill>
          <a:ln w="9525" cap="flat" cmpd="sng" algn="ctr">
            <a:solidFill>
              <a:srgbClr val="4F81BD">
                <a:shade val="95000"/>
                <a:satMod val="105000"/>
              </a:srgbClr>
            </a:solidFill>
            <a:prstDash val="solid"/>
          </a:ln>
          <a:effectLst>
            <a:outerShdw blurRad="40000" dist="23000" dir="5400000" rotWithShape="0">
              <a:srgbClr val="000000">
                <a:alpha val="35000"/>
              </a:srgb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smtClean="0">
                <a:ln>
                  <a:noFill/>
                </a:ln>
                <a:solidFill>
                  <a:srgbClr val="000000"/>
                </a:solidFill>
                <a:effectLst/>
                <a:uLnTx/>
                <a:uFillTx/>
                <a:latin typeface="Calibri"/>
                <a:ea typeface="+mn-ea"/>
                <a:cs typeface="+mn-cs"/>
              </a:rPr>
              <a:t>POS</a:t>
            </a:r>
            <a:br>
              <a:rPr kumimoji="0" lang="en-US" sz="1800" b="0" i="0" u="none" strike="noStrike" kern="0" cap="none" spc="0" normalizeH="0" baseline="0" noProof="0" dirty="0" smtClean="0">
                <a:ln>
                  <a:noFill/>
                </a:ln>
                <a:solidFill>
                  <a:srgbClr val="000000"/>
                </a:solidFill>
                <a:effectLst/>
                <a:uLnTx/>
                <a:uFillTx/>
                <a:latin typeface="Calibri"/>
                <a:ea typeface="+mn-ea"/>
                <a:cs typeface="+mn-cs"/>
              </a:rPr>
            </a:br>
            <a:r>
              <a:rPr kumimoji="0" lang="en-US" sz="1800" b="0" i="0" u="none" strike="noStrike" kern="0" cap="none" spc="0" normalizeH="0" baseline="0" noProof="0" dirty="0" smtClean="0">
                <a:ln>
                  <a:noFill/>
                </a:ln>
                <a:solidFill>
                  <a:srgbClr val="000000"/>
                </a:solidFill>
                <a:effectLst/>
                <a:uLnTx/>
                <a:uFillTx/>
                <a:latin typeface="Calibri"/>
                <a:ea typeface="+mn-ea"/>
                <a:cs typeface="+mn-cs"/>
              </a:rPr>
              <a:t>terminal</a:t>
            </a:r>
          </a:p>
        </p:txBody>
      </p:sp>
    </p:spTree>
    <p:extLst>
      <p:ext uri="{BB962C8B-B14F-4D97-AF65-F5344CB8AC3E}">
        <p14:creationId xmlns="" xmlns:p14="http://schemas.microsoft.com/office/powerpoint/2010/main" val="5890911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Autofit/>
          </a:bodyPr>
          <a:lstStyle/>
          <a:p>
            <a:r>
              <a:rPr lang="pl-PL" sz="3200" dirty="0" smtClean="0"/>
              <a:t>Szyfrowanie z zachowaniem formatu danych (ang. Format </a:t>
            </a:r>
            <a:r>
              <a:rPr lang="pl-PL" sz="3200" dirty="0" err="1" smtClean="0"/>
              <a:t>preserving</a:t>
            </a:r>
            <a:r>
              <a:rPr lang="pl-PL" sz="3200" dirty="0" smtClean="0"/>
              <a:t> </a:t>
            </a:r>
            <a:r>
              <a:rPr lang="pl-PL" sz="3200" dirty="0" err="1" smtClean="0"/>
              <a:t>Encryption</a:t>
            </a:r>
            <a:r>
              <a:rPr lang="pl-PL" sz="3200" dirty="0" smtClean="0"/>
              <a:t> &lt;FPE&gt;)</a:t>
            </a:r>
            <a:endParaRPr lang="pl-PL" sz="3200" dirty="0"/>
          </a:p>
        </p:txBody>
      </p:sp>
      <p:sp>
        <p:nvSpPr>
          <p:cNvPr id="4" name="Symbol zastępczy numeru slajdu 3"/>
          <p:cNvSpPr>
            <a:spLocks noGrp="1"/>
          </p:cNvSpPr>
          <p:nvPr>
            <p:ph type="sldNum" sz="quarter" idx="12"/>
          </p:nvPr>
        </p:nvSpPr>
        <p:spPr/>
        <p:txBody>
          <a:bodyPr/>
          <a:lstStyle/>
          <a:p>
            <a:fld id="{589B7C76-EFF2-4CD8-A475-4750F11B4BC6}" type="slidenum">
              <a:rPr lang="pl-PL" smtClean="0"/>
              <a:pPr/>
              <a:t>29</a:t>
            </a:fld>
            <a:endParaRPr lang="pl-PL"/>
          </a:p>
        </p:txBody>
      </p:sp>
      <p:sp>
        <p:nvSpPr>
          <p:cNvPr id="5" name="Content Placeholder 2"/>
          <p:cNvSpPr txBox="1">
            <a:spLocks/>
          </p:cNvSpPr>
          <p:nvPr/>
        </p:nvSpPr>
        <p:spPr>
          <a:xfrm>
            <a:off x="323528" y="2012032"/>
            <a:ext cx="8229600" cy="3505200"/>
          </a:xfrm>
          <a:prstGeom prst="rect">
            <a:avLst/>
          </a:prstGeom>
        </p:spPr>
        <p:txBody>
          <a:bodyPr vert="horz" lIns="91440" tIns="45720" rIns="91440" bIns="45720" rtlCol="0">
            <a:normAutofit lnSpcReduction="10000"/>
          </a:bodyPr>
          <a:lstStyle>
            <a:lvl1pPr marL="342900" indent="-3429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tab pos="2057400" algn="l"/>
              </a:tabLst>
              <a:defRPr/>
            </a:pPr>
            <a:r>
              <a:rPr kumimoji="0" lang="pl-PL" sz="2400" b="0" i="0" u="none" strike="noStrike" kern="1200" cap="none" spc="0" normalizeH="0" baseline="0" noProof="0" dirty="0" smtClean="0">
                <a:ln>
                  <a:noFill/>
                </a:ln>
                <a:solidFill>
                  <a:srgbClr val="000000"/>
                </a:solidFill>
                <a:effectLst/>
                <a:uLnTx/>
                <a:uFillTx/>
                <a:latin typeface="Calibri"/>
                <a:ea typeface="+mn-ea"/>
                <a:cs typeface="+mn-cs"/>
              </a:rPr>
              <a:t>Formalnie</a:t>
            </a:r>
            <a:r>
              <a:rPr kumimoji="0" lang="en-US" sz="2400" b="0" i="0" u="none" strike="noStrike" kern="1200" cap="none" spc="0" normalizeH="0" baseline="0" noProof="0" dirty="0" smtClean="0">
                <a:ln>
                  <a:noFill/>
                </a:ln>
                <a:solidFill>
                  <a:srgbClr val="000000"/>
                </a:solidFill>
                <a:effectLst/>
                <a:uLnTx/>
                <a:uFillTx/>
                <a:latin typeface="Calibri"/>
                <a:ea typeface="+mn-ea"/>
                <a:cs typeface="+mn-cs"/>
              </a:rPr>
              <a:t>:</a:t>
            </a:r>
            <a:r>
              <a:rPr kumimoji="0" lang="pl-PL" sz="2400" b="0" i="0" u="none" strike="noStrike" kern="1200" cap="none" spc="0" normalizeH="0" noProof="0" dirty="0" smtClean="0">
                <a:ln>
                  <a:noFill/>
                </a:ln>
                <a:solidFill>
                  <a:srgbClr val="000000"/>
                </a:solidFill>
                <a:effectLst/>
                <a:uLnTx/>
                <a:uFillTx/>
                <a:latin typeface="Calibri"/>
                <a:ea typeface="+mn-ea"/>
                <a:cs typeface="+mn-cs"/>
              </a:rPr>
              <a:t> </a:t>
            </a:r>
            <a:r>
              <a:rPr lang="pl-PL" dirty="0" smtClean="0">
                <a:solidFill>
                  <a:sysClr val="windowText" lastClr="000000"/>
                </a:solidFill>
                <a:latin typeface="Calibri"/>
              </a:rPr>
              <a:t>m</a:t>
            </a:r>
            <a:r>
              <a:rPr kumimoji="0" lang="pl-PL" sz="2400" b="0" i="0" u="none" strike="noStrike" kern="1200" cap="none" spc="0" normalizeH="0" baseline="0" noProof="0" dirty="0" err="1" smtClean="0">
                <a:ln>
                  <a:noFill/>
                </a:ln>
                <a:solidFill>
                  <a:sysClr val="windowText" lastClr="000000"/>
                </a:solidFill>
                <a:effectLst/>
                <a:uLnTx/>
                <a:uFillTx/>
                <a:latin typeface="Calibri"/>
                <a:ea typeface="+mn-ea"/>
                <a:cs typeface="+mn-cs"/>
              </a:rPr>
              <a:t>ając</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0 &lt; s ≤ 2</a:t>
            </a:r>
            <a:r>
              <a:rPr kumimoji="0" lang="en-US" sz="2400" b="0" i="0" u="none" strike="noStrike" kern="1200" cap="none" spc="0" normalizeH="0" baseline="30000" noProof="0" dirty="0" smtClean="0">
                <a:ln>
                  <a:noFill/>
                </a:ln>
                <a:solidFill>
                  <a:sysClr val="windowText" lastClr="000000"/>
                </a:solidFill>
                <a:effectLst/>
                <a:uLnTx/>
                <a:uFillTx/>
                <a:latin typeface="Calibri"/>
                <a:ea typeface="+mn-ea"/>
                <a:cs typeface="+mn-cs"/>
              </a:rPr>
              <a:t>n</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a:t>
            </a: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trzeba zbudować PRP na</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{0,…,s-1} </a:t>
            </a:r>
          </a:p>
          <a:p>
            <a:pPr marL="0" marR="0" lvl="0" indent="0" algn="l" defTabSz="914400" rtl="0" eaLnBrk="1" fontAlgn="auto" latinLnBrk="0" hangingPunct="1">
              <a:lnSpc>
                <a:spcPct val="100000"/>
              </a:lnSpc>
              <a:spcBef>
                <a:spcPts val="1776"/>
              </a:spcBef>
              <a:spcAft>
                <a:spcPts val="0"/>
              </a:spcAft>
              <a:buClrTx/>
              <a:buSzTx/>
              <a:buFont typeface="Arial" pitchFamily="34" charset="0"/>
              <a:buNone/>
              <a:tabLst>
                <a:tab pos="800100" algn="l"/>
                <a:tab pos="2057400" algn="l"/>
              </a:tabLst>
              <a:defRPr/>
            </a:pP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używając bezpiecznego</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PRF    </a:t>
            </a:r>
            <a:r>
              <a:rPr kumimoji="0" lang="en-US" sz="2800" b="1" i="0" u="none" strike="noStrike" kern="1200" cap="none" spc="0" normalizeH="0" baseline="0" noProof="0" dirty="0" smtClean="0">
                <a:ln>
                  <a:noFill/>
                </a:ln>
                <a:solidFill>
                  <a:srgbClr val="FF0000"/>
                </a:solidFill>
                <a:effectLst/>
                <a:uLnTx/>
                <a:uFillTx/>
                <a:latin typeface="Calibri"/>
                <a:ea typeface="+mn-ea"/>
                <a:cs typeface="+mn-cs"/>
              </a:rPr>
              <a:t>F:</a:t>
            </a:r>
            <a:r>
              <a:rPr kumimoji="0" lang="en-US" sz="2400" b="1" i="0" u="none" strike="noStrike" kern="1200" cap="none" spc="0" normalizeH="0" baseline="0" noProof="0" dirty="0" smtClean="0">
                <a:ln>
                  <a:noFill/>
                </a:ln>
                <a:solidFill>
                  <a:srgbClr val="FF0000"/>
                </a:solidFill>
                <a:effectLst/>
                <a:uLnTx/>
                <a:uFillTx/>
                <a:latin typeface="Calibri"/>
                <a:ea typeface="+mn-ea"/>
                <a:cs typeface="+mn-cs"/>
              </a:rPr>
              <a:t>  K × {0,1}</a:t>
            </a:r>
            <a:r>
              <a:rPr kumimoji="0" lang="en-US" sz="2400" b="1" i="0" u="none" strike="noStrike" kern="1200" cap="none" spc="0" normalizeH="0" baseline="30000" noProof="0" dirty="0" smtClean="0">
                <a:ln>
                  <a:noFill/>
                </a:ln>
                <a:solidFill>
                  <a:srgbClr val="FF0000"/>
                </a:solidFill>
                <a:effectLst/>
                <a:uLnTx/>
                <a:uFillTx/>
                <a:latin typeface="Calibri"/>
                <a:ea typeface="+mn-ea"/>
                <a:cs typeface="+mn-cs"/>
              </a:rPr>
              <a:t>n</a:t>
            </a:r>
            <a:r>
              <a:rPr kumimoji="0" lang="en-US" sz="2400" b="1" i="0" u="none" strike="noStrike" kern="1200" cap="none" spc="0" normalizeH="0" baseline="0" noProof="0" dirty="0" smtClean="0">
                <a:ln>
                  <a:noFill/>
                </a:ln>
                <a:solidFill>
                  <a:srgbClr val="FF0000"/>
                </a:solidFill>
                <a:effectLst/>
                <a:uLnTx/>
                <a:uFillTx/>
                <a:latin typeface="Calibri"/>
                <a:ea typeface="+mn-ea"/>
                <a:cs typeface="+mn-cs"/>
              </a:rPr>
              <a:t> ⟶ {0,1}</a:t>
            </a:r>
            <a:r>
              <a:rPr kumimoji="0" lang="en-US" sz="2400" b="1" i="0" u="none" strike="noStrike" kern="1200" cap="none" spc="0" normalizeH="0" baseline="30000" noProof="0" dirty="0" smtClean="0">
                <a:ln>
                  <a:noFill/>
                </a:ln>
                <a:solidFill>
                  <a:srgbClr val="FF0000"/>
                </a:solidFill>
                <a:effectLst/>
                <a:uLnTx/>
                <a:uFillTx/>
                <a:latin typeface="Calibri"/>
                <a:ea typeface="+mn-ea"/>
                <a:cs typeface="+mn-cs"/>
              </a:rPr>
              <a:t>n         </a:t>
            </a:r>
            <a:r>
              <a:rPr kumimoji="0" lang="en-US" sz="2000" b="0" i="0" u="none" strike="noStrike" kern="1200" cap="none" spc="0" normalizeH="0" baseline="0" noProof="0" dirty="0" smtClean="0">
                <a:ln>
                  <a:noFill/>
                </a:ln>
                <a:solidFill>
                  <a:srgbClr val="000000"/>
                </a:solidFill>
                <a:effectLst/>
                <a:uLnTx/>
                <a:uFillTx/>
                <a:latin typeface="Calibri"/>
                <a:ea typeface="+mn-ea"/>
                <a:cs typeface="+mn-cs"/>
              </a:rPr>
              <a:t>(</a:t>
            </a:r>
            <a:r>
              <a:rPr kumimoji="0" lang="pl-PL" sz="2000" b="0" i="0" u="none" strike="noStrike" kern="1200" cap="none" spc="0" normalizeH="0" baseline="0" noProof="0" dirty="0" err="1" smtClean="0">
                <a:ln>
                  <a:noFill/>
                </a:ln>
                <a:solidFill>
                  <a:srgbClr val="000000"/>
                </a:solidFill>
                <a:effectLst/>
                <a:uLnTx/>
                <a:uFillTx/>
                <a:latin typeface="Calibri"/>
                <a:ea typeface="+mn-ea"/>
                <a:cs typeface="+mn-cs"/>
              </a:rPr>
              <a:t>np</a:t>
            </a:r>
            <a:r>
              <a:rPr kumimoji="0" lang="en-US" sz="2000" b="0" i="0" u="none" strike="noStrike" kern="1200" cap="none" spc="0" normalizeH="0" baseline="0" noProof="0" dirty="0" smtClean="0">
                <a:ln>
                  <a:noFill/>
                </a:ln>
                <a:solidFill>
                  <a:srgbClr val="000000"/>
                </a:solidFill>
                <a:effectLst/>
                <a:uLnTx/>
                <a:uFillTx/>
                <a:latin typeface="Calibri"/>
                <a:ea typeface="+mn-ea"/>
                <a:cs typeface="+mn-cs"/>
              </a:rPr>
              <a:t>. AES)</a:t>
            </a:r>
          </a:p>
          <a:p>
            <a:pPr marL="0" marR="0" lvl="0" indent="0" algn="l" defTabSz="914400" rtl="0" eaLnBrk="1" fontAlgn="auto" latinLnBrk="0" hangingPunct="1">
              <a:lnSpc>
                <a:spcPct val="100000"/>
              </a:lnSpc>
              <a:spcBef>
                <a:spcPts val="1824"/>
              </a:spcBef>
              <a:spcAft>
                <a:spcPts val="0"/>
              </a:spcAft>
              <a:buClrTx/>
              <a:buSzTx/>
              <a:buFont typeface="Arial" pitchFamily="34" charset="0"/>
              <a:buNone/>
              <a:tabLst/>
              <a:defRPr/>
            </a:pPr>
            <a:r>
              <a:rPr kumimoji="0" lang="en-US" sz="2400" b="0" i="0" u="none" strike="noStrike" kern="1200" cap="none" spc="0" normalizeH="0" baseline="30000" noProof="0" dirty="0" smtClean="0">
                <a:ln>
                  <a:noFill/>
                </a:ln>
                <a:solidFill>
                  <a:srgbClr val="000000"/>
                </a:solidFill>
                <a:effectLst/>
                <a:uLnTx/>
                <a:uFillTx/>
                <a:latin typeface="Calibri"/>
                <a:ea typeface="+mn-ea"/>
                <a:cs typeface="+mn-cs"/>
              </a:rPr>
              <a:t>		</a:t>
            </a:r>
            <a:endPar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endParaRP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Wtedy, żeby zaszyfrować</a:t>
            </a:r>
            <a:r>
              <a:rPr kumimoji="0" lang="pl-PL" sz="2400" b="0" i="0" u="none" strike="noStrike" kern="1200" cap="none" spc="0" normalizeH="0" noProof="0" dirty="0" smtClean="0">
                <a:ln>
                  <a:noFill/>
                </a:ln>
                <a:solidFill>
                  <a:sysClr val="windowText" lastClr="000000"/>
                </a:solidFill>
                <a:effectLst/>
                <a:uLnTx/>
                <a:uFillTx/>
                <a:latin typeface="Calibri"/>
                <a:ea typeface="+mn-ea"/>
                <a:cs typeface="+mn-cs"/>
              </a:rPr>
              <a:t> numer karty</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a:t>
            </a:r>
            <a:endPar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endParaRP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(s = </a:t>
            </a: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całkowita liczba kart kredytowych</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a:t>
            </a:r>
          </a:p>
          <a:p>
            <a:pPr marL="857250" marR="0" lvl="1" indent="-457200" algn="l" defTabSz="914400" rtl="0" eaLnBrk="1" fontAlgn="auto" latinLnBrk="0" hangingPunct="1">
              <a:lnSpc>
                <a:spcPct val="100000"/>
              </a:lnSpc>
              <a:spcBef>
                <a:spcPct val="20000"/>
              </a:spcBef>
              <a:spcAft>
                <a:spcPts val="0"/>
              </a:spcAft>
              <a:buClrTx/>
              <a:buSzTx/>
              <a:buFont typeface="+mj-lt"/>
              <a:buAutoNum type="arabicPeriod"/>
              <a:tabLst/>
              <a:defRPr/>
            </a:pPr>
            <a:r>
              <a:rPr lang="pl-PL" sz="2200" dirty="0">
                <a:solidFill>
                  <a:sysClr val="windowText" lastClr="000000"/>
                </a:solidFill>
                <a:latin typeface="Calibri"/>
              </a:rPr>
              <a:t>M</a:t>
            </a:r>
            <a:r>
              <a:rPr lang="pl-PL" sz="2200" dirty="0" smtClean="0">
                <a:solidFill>
                  <a:sysClr val="windowText" lastClr="000000"/>
                </a:solidFill>
                <a:latin typeface="Calibri"/>
              </a:rPr>
              <a:t>apuj dany numer karty kredytowej na</a:t>
            </a:r>
            <a:r>
              <a:rPr kumimoji="0" lang="en-US" sz="2200" b="0" i="0" u="none" strike="noStrike" kern="1200" cap="none" spc="0" normalizeH="0" baseline="0" noProof="0" dirty="0" smtClean="0">
                <a:ln>
                  <a:noFill/>
                </a:ln>
                <a:solidFill>
                  <a:sysClr val="windowText" lastClr="000000"/>
                </a:solidFill>
                <a:effectLst/>
                <a:uLnTx/>
                <a:uFillTx/>
                <a:latin typeface="Calibri"/>
                <a:ea typeface="+mn-ea"/>
                <a:cs typeface="+mn-cs"/>
              </a:rPr>
              <a:t> {0,…,s-1}</a:t>
            </a:r>
          </a:p>
          <a:p>
            <a:pPr marL="857250" marR="0" lvl="1" indent="-457200" algn="l" defTabSz="914400" rtl="0" eaLnBrk="1" fontAlgn="auto" latinLnBrk="0" hangingPunct="1">
              <a:lnSpc>
                <a:spcPct val="100000"/>
              </a:lnSpc>
              <a:spcBef>
                <a:spcPct val="20000"/>
              </a:spcBef>
              <a:spcAft>
                <a:spcPts val="0"/>
              </a:spcAft>
              <a:buClrTx/>
              <a:buSzTx/>
              <a:buFont typeface="+mj-lt"/>
              <a:buAutoNum type="arabicPeriod"/>
              <a:tabLst/>
              <a:defRPr/>
            </a:pPr>
            <a:r>
              <a:rPr kumimoji="0" lang="pl-PL" sz="2200" b="0" i="0" u="none" strike="noStrike" kern="1200" cap="none" spc="0" normalizeH="0" baseline="0" noProof="0" dirty="0" smtClean="0">
                <a:ln>
                  <a:noFill/>
                </a:ln>
                <a:solidFill>
                  <a:sysClr val="windowText" lastClr="000000"/>
                </a:solidFill>
                <a:effectLst/>
                <a:uLnTx/>
                <a:uFillTx/>
                <a:latin typeface="Calibri"/>
                <a:ea typeface="+mn-ea"/>
                <a:cs typeface="+mn-cs"/>
              </a:rPr>
              <a:t>Zastosuj</a:t>
            </a:r>
            <a:r>
              <a:rPr kumimoji="0" lang="en-US" sz="2200" b="0" i="0" u="none" strike="noStrike" kern="1200" cap="none" spc="0" normalizeH="0" baseline="0" noProof="0" dirty="0" smtClean="0">
                <a:ln>
                  <a:noFill/>
                </a:ln>
                <a:solidFill>
                  <a:sysClr val="windowText" lastClr="000000"/>
                </a:solidFill>
                <a:effectLst/>
                <a:uLnTx/>
                <a:uFillTx/>
                <a:latin typeface="Calibri"/>
                <a:ea typeface="+mn-ea"/>
                <a:cs typeface="+mn-cs"/>
              </a:rPr>
              <a:t> PRP </a:t>
            </a:r>
            <a:r>
              <a:rPr kumimoji="0" lang="pl-PL" sz="2200" b="0" i="0" u="none" strike="noStrike" kern="1200" cap="none" spc="0" normalizeH="0" baseline="0" noProof="0" dirty="0" smtClean="0">
                <a:ln>
                  <a:noFill/>
                </a:ln>
                <a:solidFill>
                  <a:sysClr val="windowText" lastClr="000000"/>
                </a:solidFill>
                <a:effectLst/>
                <a:uLnTx/>
                <a:uFillTx/>
                <a:latin typeface="Calibri"/>
                <a:ea typeface="+mn-ea"/>
                <a:cs typeface="+mn-cs"/>
              </a:rPr>
              <a:t>aby uzyskać wyjście z zakresu</a:t>
            </a:r>
            <a:r>
              <a:rPr kumimoji="0" lang="en-US" sz="2200" b="0" i="0" u="none" strike="noStrike" kern="1200" cap="none" spc="0" normalizeH="0" baseline="0" noProof="0" dirty="0" smtClean="0">
                <a:ln>
                  <a:noFill/>
                </a:ln>
                <a:solidFill>
                  <a:sysClr val="windowText" lastClr="000000"/>
                </a:solidFill>
                <a:effectLst/>
                <a:uLnTx/>
                <a:uFillTx/>
                <a:latin typeface="Calibri"/>
                <a:ea typeface="+mn-ea"/>
                <a:cs typeface="+mn-cs"/>
              </a:rPr>
              <a:t> {0,…,s-1}</a:t>
            </a:r>
          </a:p>
          <a:p>
            <a:pPr marL="857250" marR="0" lvl="1" indent="-457200" algn="l" defTabSz="914400" rtl="0" eaLnBrk="1" fontAlgn="auto" latinLnBrk="0" hangingPunct="1">
              <a:lnSpc>
                <a:spcPct val="100000"/>
              </a:lnSpc>
              <a:spcBef>
                <a:spcPct val="20000"/>
              </a:spcBef>
              <a:spcAft>
                <a:spcPts val="0"/>
              </a:spcAft>
              <a:buClrTx/>
              <a:buSzTx/>
              <a:buFont typeface="+mj-lt"/>
              <a:buAutoNum type="arabicPeriod"/>
              <a:tabLst/>
              <a:defRPr/>
            </a:pPr>
            <a:r>
              <a:rPr kumimoji="0" lang="pl-PL" sz="2200" b="0" i="0" u="none" strike="noStrike" kern="1200" cap="none" spc="0" normalizeH="0" baseline="0" noProof="0" dirty="0" smtClean="0">
                <a:ln>
                  <a:noFill/>
                </a:ln>
                <a:solidFill>
                  <a:sysClr val="windowText" lastClr="000000"/>
                </a:solidFill>
                <a:effectLst/>
                <a:uLnTx/>
                <a:uFillTx/>
                <a:latin typeface="Calibri"/>
                <a:ea typeface="+mn-ea"/>
                <a:cs typeface="+mn-cs"/>
              </a:rPr>
              <a:t>Mapuj</a:t>
            </a:r>
            <a:r>
              <a:rPr kumimoji="0" lang="en-US" sz="2200" b="0" i="0" u="none" strike="noStrike" kern="1200" cap="none" spc="0" normalizeH="0" baseline="0" noProof="0" dirty="0" smtClean="0">
                <a:ln>
                  <a:noFill/>
                </a:ln>
                <a:solidFill>
                  <a:sysClr val="windowText" lastClr="000000"/>
                </a:solidFill>
                <a:effectLst/>
                <a:uLnTx/>
                <a:uFillTx/>
                <a:latin typeface="Calibri"/>
                <a:ea typeface="+mn-ea"/>
                <a:cs typeface="+mn-cs"/>
              </a:rPr>
              <a:t> </a:t>
            </a:r>
            <a:r>
              <a:rPr kumimoji="0" lang="pl-PL" sz="2200" b="0" i="0" u="none" strike="noStrike" kern="1200" cap="none" spc="0" normalizeH="0" baseline="0" noProof="0" dirty="0" smtClean="0">
                <a:ln>
                  <a:noFill/>
                </a:ln>
                <a:solidFill>
                  <a:sysClr val="windowText" lastClr="000000"/>
                </a:solidFill>
                <a:effectLst/>
                <a:uLnTx/>
                <a:uFillTx/>
                <a:latin typeface="Calibri"/>
                <a:ea typeface="+mn-ea"/>
                <a:cs typeface="+mn-cs"/>
              </a:rPr>
              <a:t>wyjście do formatu numeru karty kredytowej</a:t>
            </a:r>
            <a:endParaRPr kumimoji="0" lang="en-US" sz="2200" b="0" i="0" u="none" strike="noStrike" kern="1200" cap="none" spc="0" normalizeH="0" baseline="0" noProof="0" dirty="0" smtClean="0">
              <a:ln>
                <a:noFill/>
              </a:ln>
              <a:solidFill>
                <a:sysClr val="windowText" lastClr="000000"/>
              </a:solidFill>
              <a:effectLst/>
              <a:uLnTx/>
              <a:uFillTx/>
              <a:latin typeface="Calibri"/>
              <a:ea typeface="+mn-ea"/>
              <a:cs typeface="+mn-cs"/>
            </a:endParaRPr>
          </a:p>
        </p:txBody>
      </p:sp>
      <mc:AlternateContent xmlns:mc="http://schemas.openxmlformats.org/markup-compatibility/2006">
        <mc:Choice xmlns="" xmlns:p14="http://schemas.microsoft.com/office/powerpoint/2010/main" Requires="p14">
          <p:contentPart p14:bwMode="auto" r:id="rId3">
            <p14:nvContentPartPr>
              <p14:cNvPr id="8" name="Pismo odręczne 7"/>
              <p14:cNvContentPartPr/>
              <p14:nvPr/>
            </p14:nvContentPartPr>
            <p14:xfrm>
              <a:off x="5937749" y="1396417"/>
              <a:ext cx="1048680" cy="434880"/>
            </p14:xfrm>
          </p:contentPart>
        </mc:Choice>
        <mc:Fallback>
          <p:pic>
            <p:nvPicPr>
              <p:cNvPr id="8" name="Pismo odręczne 7"/>
              <p:cNvPicPr/>
              <p:nvPr/>
            </p:nvPicPr>
            <p:blipFill>
              <a:blip r:embed="rId4" cstate="print"/>
              <a:stretch>
                <a:fillRect/>
              </a:stretch>
            </p:blipFill>
            <p:spPr>
              <a:xfrm>
                <a:off x="5928389" y="1387057"/>
                <a:ext cx="1067400" cy="453600"/>
              </a:xfrm>
              <a:prstGeom prst="rect">
                <a:avLst/>
              </a:prstGeom>
            </p:spPr>
          </p:pic>
        </mc:Fallback>
      </mc:AlternateContent>
    </p:spTree>
    <p:extLst>
      <p:ext uri="{BB962C8B-B14F-4D97-AF65-F5344CB8AC3E}">
        <p14:creationId xmlns="" xmlns:p14="http://schemas.microsoft.com/office/powerpoint/2010/main" val="40189956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274638"/>
            <a:ext cx="8229600" cy="850106"/>
          </a:xfrm>
        </p:spPr>
        <p:txBody>
          <a:bodyPr>
            <a:noAutofit/>
          </a:bodyPr>
          <a:lstStyle/>
          <a:p>
            <a:r>
              <a:rPr lang="pl-PL" sz="3200" dirty="0" smtClean="0"/>
              <a:t>Klucz źródłowy jest losowy z jednolitym rozkładem prawdopodobieństwa</a:t>
            </a:r>
            <a:endParaRPr lang="pl-PL" sz="3200" dirty="0"/>
          </a:p>
        </p:txBody>
      </p:sp>
      <p:sp>
        <p:nvSpPr>
          <p:cNvPr id="4" name="Symbol zastępczy numeru slajdu 3"/>
          <p:cNvSpPr>
            <a:spLocks noGrp="1"/>
          </p:cNvSpPr>
          <p:nvPr>
            <p:ph type="sldNum" sz="quarter" idx="12"/>
          </p:nvPr>
        </p:nvSpPr>
        <p:spPr/>
        <p:txBody>
          <a:bodyPr/>
          <a:lstStyle/>
          <a:p>
            <a:fld id="{589B7C76-EFF2-4CD8-A475-4750F11B4BC6}" type="slidenum">
              <a:rPr lang="pl-PL" smtClean="0"/>
              <a:pPr/>
              <a:t>3</a:t>
            </a:fld>
            <a:endParaRPr lang="pl-PL"/>
          </a:p>
        </p:txBody>
      </p:sp>
      <p:sp>
        <p:nvSpPr>
          <p:cNvPr id="5" name="Content Placeholder 2"/>
          <p:cNvSpPr txBox="1">
            <a:spLocks/>
          </p:cNvSpPr>
          <p:nvPr/>
        </p:nvSpPr>
        <p:spPr>
          <a:xfrm>
            <a:off x="281880" y="1349474"/>
            <a:ext cx="8610600" cy="409575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F:   </a:t>
            </a: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jest</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PRF </a:t>
            </a: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z przestrzenią kluczy</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K </a:t>
            </a: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i wartościami </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{0,1}</a:t>
            </a:r>
            <a:r>
              <a:rPr kumimoji="0" lang="en-US" sz="2400" b="0" i="0" u="none" strike="noStrike" kern="1200" cap="none" spc="0" normalizeH="0" baseline="30000" noProof="0" dirty="0" smtClean="0">
                <a:ln>
                  <a:noFill/>
                </a:ln>
                <a:solidFill>
                  <a:sysClr val="windowText" lastClr="000000"/>
                </a:solidFill>
                <a:effectLst/>
                <a:uLnTx/>
                <a:uFillTx/>
                <a:latin typeface="Calibri"/>
                <a:ea typeface="+mn-ea"/>
                <a:cs typeface="+mn-cs"/>
              </a:rPr>
              <a:t>n</a:t>
            </a: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n-US" sz="2400" b="0" i="0" u="none" strike="noStrike" kern="1200" cap="none" spc="0" normalizeH="0" baseline="30000" noProof="0" dirty="0" smtClean="0">
              <a:ln>
                <a:noFill/>
              </a:ln>
              <a:solidFill>
                <a:sysClr val="windowText" lastClr="000000"/>
              </a:solidFill>
              <a:effectLst/>
              <a:uLnTx/>
              <a:uFillTx/>
              <a:latin typeface="Calibri"/>
              <a:ea typeface="+mn-ea"/>
              <a:cs typeface="+mn-cs"/>
            </a:endParaRP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Załóżmy, że klucz źródłowy</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SK </a:t>
            </a: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jest otrzymany jako ciąg wylosowanych bitów,</a:t>
            </a:r>
            <a:r>
              <a:rPr kumimoji="0" lang="pl-PL" sz="2400" b="0" i="0" u="none" strike="noStrike" kern="1200" cap="none" spc="0" normalizeH="0" noProof="0" dirty="0" smtClean="0">
                <a:ln>
                  <a:noFill/>
                </a:ln>
                <a:solidFill>
                  <a:sysClr val="windowText" lastClr="000000"/>
                </a:solidFill>
                <a:effectLst/>
                <a:uLnTx/>
                <a:uFillTx/>
                <a:latin typeface="Calibri"/>
                <a:ea typeface="+mn-ea"/>
                <a:cs typeface="+mn-cs"/>
              </a:rPr>
              <a:t> a rozkład prawdopodobieństwa jest jednolity</a:t>
            </a:r>
          </a:p>
          <a:p>
            <a:pPr marL="342900" marR="0" lvl="0" indent="-342900" algn="l" defTabSz="914400" rtl="0" eaLnBrk="1" fontAlgn="auto" latinLnBrk="0" hangingPunct="1">
              <a:lnSpc>
                <a:spcPct val="100000"/>
              </a:lnSpc>
              <a:spcBef>
                <a:spcPts val="1272"/>
              </a:spcBef>
              <a:spcAft>
                <a:spcPts val="0"/>
              </a:spcAft>
              <a:buClrTx/>
              <a:buSzTx/>
              <a:buFont typeface="Arial" pitchFamily="34" charset="0"/>
              <a:buChar char="•"/>
              <a:tabLst/>
              <a:defRPr/>
            </a:pP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Definiujemy</a:t>
            </a:r>
            <a:r>
              <a:rPr kumimoji="0" lang="pl-PL" sz="2400" b="0" i="0" u="none" strike="noStrike" kern="1200" cap="none" spc="0" normalizeH="0" noProof="0" dirty="0" smtClean="0">
                <a:ln>
                  <a:noFill/>
                </a:ln>
                <a:solidFill>
                  <a:sysClr val="windowText" lastClr="000000"/>
                </a:solidFill>
                <a:effectLst/>
                <a:uLnTx/>
                <a:uFillTx/>
                <a:latin typeface="Calibri"/>
                <a:ea typeface="+mn-ea"/>
                <a:cs typeface="+mn-cs"/>
              </a:rPr>
              <a:t> funkcję </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a:t>
            </a: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otrzymywania kluczy </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(KDF) </a:t>
            </a: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jako</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a:t>
            </a:r>
          </a:p>
          <a:p>
            <a:pPr marL="0" marR="0" lvl="0" indent="0" algn="ctr" defTabSz="914400" rtl="0" eaLnBrk="1" fontAlgn="auto" latinLnBrk="0" hangingPunct="1">
              <a:lnSpc>
                <a:spcPct val="100000"/>
              </a:lnSpc>
              <a:spcBef>
                <a:spcPts val="1272"/>
              </a:spcBef>
              <a:spcAft>
                <a:spcPts val="0"/>
              </a:spcAft>
              <a:buClrTx/>
              <a:buSzTx/>
              <a:buFont typeface="Arial" pitchFamily="34" charset="0"/>
              <a:buNone/>
              <a:tabLst/>
              <a:defRPr/>
            </a:pP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a:t>
            </a: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endParaRP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endParaRP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sz="2400" b="1" i="0" u="none" strike="noStrike" kern="1200" cap="none" spc="0" normalizeH="0" baseline="0" noProof="0" dirty="0" smtClean="0">
                <a:ln>
                  <a:noFill/>
                </a:ln>
                <a:solidFill>
                  <a:sysClr val="windowText" lastClr="000000"/>
                </a:solidFill>
                <a:effectLst/>
                <a:uLnTx/>
                <a:uFillTx/>
                <a:latin typeface="Calibri"/>
                <a:ea typeface="+mn-ea"/>
                <a:cs typeface="+mn-cs"/>
              </a:rPr>
              <a:t>CTX:</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a:t>
            </a: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unikatowy łańcuch, który</a:t>
            </a:r>
            <a:r>
              <a:rPr kumimoji="0" lang="pl-PL" sz="2400" b="0" i="0" u="none" strike="noStrike" kern="1200" cap="none" spc="0" normalizeH="0" noProof="0" dirty="0" smtClean="0">
                <a:ln>
                  <a:noFill/>
                </a:ln>
                <a:solidFill>
                  <a:sysClr val="windowText" lastClr="000000"/>
                </a:solidFill>
                <a:effectLst/>
                <a:uLnTx/>
                <a:uFillTx/>
                <a:latin typeface="Calibri"/>
                <a:ea typeface="+mn-ea"/>
                <a:cs typeface="+mn-cs"/>
              </a:rPr>
              <a:t> definiuje aplikację</a:t>
            </a:r>
            <a:endParaRPr kumimoji="0" lang="en-US" sz="2400" b="0" i="0" u="none" strike="noStrike" kern="1200" cap="none" spc="0" normalizeH="0" baseline="0" noProof="0" dirty="0">
              <a:ln>
                <a:noFill/>
              </a:ln>
              <a:solidFill>
                <a:sysClr val="windowText" lastClr="000000"/>
              </a:solidFill>
              <a:effectLst/>
              <a:uLnTx/>
              <a:uFillTx/>
              <a:latin typeface="Calibri"/>
              <a:ea typeface="+mn-ea"/>
              <a:cs typeface="+mn-cs"/>
            </a:endParaRPr>
          </a:p>
        </p:txBody>
      </p:sp>
      <p:sp>
        <p:nvSpPr>
          <p:cNvPr id="6" name="Rounded Rectangle 3"/>
          <p:cNvSpPr/>
          <p:nvPr/>
        </p:nvSpPr>
        <p:spPr>
          <a:xfrm>
            <a:off x="395536" y="3645024"/>
            <a:ext cx="8305800" cy="990600"/>
          </a:xfrm>
          <a:prstGeom prst="roundRect">
            <a:avLst/>
          </a:prstGeom>
          <a:solidFill>
            <a:srgbClr val="FAC090"/>
          </a:solidFill>
          <a:ln w="9525" cap="flat" cmpd="sng" algn="ctr">
            <a:solidFill>
              <a:srgbClr val="4F81BD">
                <a:shade val="95000"/>
                <a:satMod val="105000"/>
              </a:srgbClr>
            </a:solidFill>
            <a:prstDash val="solid"/>
          </a:ln>
          <a:effectLst>
            <a:outerShdw blurRad="40000" dist="23000" dir="5400000" rotWithShape="0">
              <a:srgbClr val="000000">
                <a:alpha val="35000"/>
              </a:srgbClr>
            </a:outerShdw>
          </a:effectLst>
        </p:spPr>
        <p:txBody>
          <a:bodyPr rtlCol="0" anchor="ctr"/>
          <a:lstStyle/>
          <a:p>
            <a:pPr marL="0" marR="0" lvl="0" indent="0" defTabSz="914400" eaLnBrk="1" fontAlgn="auto" latinLnBrk="0" hangingPunct="1">
              <a:lnSpc>
                <a:spcPct val="100000"/>
              </a:lnSpc>
              <a:spcBef>
                <a:spcPts val="1272"/>
              </a:spcBef>
              <a:spcAft>
                <a:spcPts val="0"/>
              </a:spcAft>
              <a:buClrTx/>
              <a:buSzTx/>
              <a:buFontTx/>
              <a:buNone/>
              <a:tabLst/>
              <a:defRPr/>
            </a:pPr>
            <a:r>
              <a:rPr kumimoji="0" lang="en-US" sz="2400" b="1" i="0" u="none" strike="noStrike" kern="0" cap="none" spc="0" normalizeH="0" baseline="0" noProof="0" dirty="0" smtClean="0">
                <a:ln>
                  <a:noFill/>
                </a:ln>
                <a:solidFill>
                  <a:prstClr val="black"/>
                </a:solidFill>
                <a:effectLst/>
                <a:uLnTx/>
                <a:uFillTx/>
                <a:latin typeface="Calibri"/>
                <a:ea typeface="+mn-ea"/>
                <a:cs typeface="+mn-cs"/>
              </a:rPr>
              <a:t>KDF</a:t>
            </a:r>
            <a:r>
              <a:rPr kumimoji="0" lang="en-US" sz="2000" b="0" i="0" u="none" strike="noStrike" kern="0" cap="none" spc="0" normalizeH="0" baseline="0" noProof="0" dirty="0" smtClean="0">
                <a:ln>
                  <a:noFill/>
                </a:ln>
                <a:solidFill>
                  <a:prstClr val="black"/>
                </a:solidFill>
                <a:effectLst/>
                <a:uLnTx/>
                <a:uFillTx/>
                <a:latin typeface="Calibri"/>
                <a:ea typeface="+mn-ea"/>
                <a:cs typeface="+mn-cs"/>
              </a:rPr>
              <a:t>( SK, CTX, L)</a:t>
            </a:r>
            <a:r>
              <a:rPr kumimoji="0" lang="en-US" sz="2400" b="0" i="0" u="none" strike="noStrike" kern="0" cap="none" spc="0" normalizeH="0" baseline="0" noProof="0" dirty="0" smtClean="0">
                <a:ln>
                  <a:noFill/>
                </a:ln>
                <a:solidFill>
                  <a:prstClr val="white"/>
                </a:solidFill>
                <a:effectLst/>
                <a:uLnTx/>
                <a:uFillTx/>
                <a:latin typeface="Calibri"/>
                <a:ea typeface="+mn-ea"/>
                <a:cs typeface="+mn-cs"/>
              </a:rPr>
              <a:t> </a:t>
            </a:r>
            <a:r>
              <a:rPr kumimoji="0" lang="en-US" sz="2400" b="0" i="0" u="none" strike="noStrike" kern="0" cap="none" spc="0" normalizeH="0" baseline="0" noProof="0" dirty="0" smtClean="0">
                <a:ln>
                  <a:noFill/>
                </a:ln>
                <a:solidFill>
                  <a:srgbClr val="000000"/>
                </a:solidFill>
                <a:effectLst/>
                <a:uLnTx/>
                <a:uFillTx/>
                <a:latin typeface="Calibri"/>
                <a:ea typeface="+mn-ea"/>
                <a:cs typeface="+mn-cs"/>
              </a:rPr>
              <a:t>:=</a:t>
            </a:r>
          </a:p>
          <a:p>
            <a:pPr marL="0" marR="0" lvl="0" indent="0" defTabSz="914400" eaLnBrk="1" fontAlgn="auto" latinLnBrk="0" hangingPunct="1">
              <a:lnSpc>
                <a:spcPct val="60000"/>
              </a:lnSpc>
              <a:spcBef>
                <a:spcPts val="1272"/>
              </a:spcBef>
              <a:spcAft>
                <a:spcPts val="0"/>
              </a:spcAft>
              <a:buClrTx/>
              <a:buSzTx/>
              <a:buFontTx/>
              <a:buNone/>
              <a:tabLst/>
              <a:defRPr/>
            </a:pPr>
            <a:r>
              <a:rPr kumimoji="0" lang="en-US" sz="2400" b="0" i="0" u="none" strike="noStrike" kern="0" cap="none" spc="0" normalizeH="0" baseline="0" noProof="0" dirty="0" smtClean="0">
                <a:ln>
                  <a:noFill/>
                </a:ln>
                <a:solidFill>
                  <a:prstClr val="white"/>
                </a:solidFill>
                <a:effectLst/>
                <a:uLnTx/>
                <a:uFillTx/>
                <a:latin typeface="Calibri"/>
                <a:ea typeface="+mn-ea"/>
                <a:cs typeface="+mn-cs"/>
              </a:rPr>
              <a:t>      </a:t>
            </a:r>
            <a:r>
              <a:rPr kumimoji="0" lang="en-US" sz="2400" b="0" i="0" u="none" strike="noStrike" kern="0" cap="none" spc="0" normalizeH="0" baseline="0" noProof="0" dirty="0" smtClean="0">
                <a:ln>
                  <a:noFill/>
                </a:ln>
                <a:solidFill>
                  <a:prstClr val="white">
                    <a:lumMod val="50000"/>
                  </a:prstClr>
                </a:solidFill>
                <a:effectLst/>
                <a:uLnTx/>
                <a:uFillTx/>
                <a:latin typeface="Calibri"/>
                <a:ea typeface="+mn-ea"/>
                <a:cs typeface="+mn-cs"/>
              </a:rPr>
              <a:t>F</a:t>
            </a:r>
            <a:r>
              <a:rPr kumimoji="0" lang="en-US" sz="2800" b="0" i="0" u="none" strike="noStrike" kern="0" cap="none" spc="0" normalizeH="0" baseline="0" noProof="0" dirty="0" smtClean="0">
                <a:ln>
                  <a:noFill/>
                </a:ln>
                <a:solidFill>
                  <a:prstClr val="white">
                    <a:lumMod val="50000"/>
                  </a:prstClr>
                </a:solidFill>
                <a:effectLst/>
                <a:uLnTx/>
                <a:uFillTx/>
                <a:latin typeface="Calibri"/>
                <a:ea typeface="+mn-ea"/>
                <a:cs typeface="+mn-cs"/>
              </a:rPr>
              <a:t>(</a:t>
            </a:r>
            <a:r>
              <a:rPr kumimoji="0" lang="en-US" sz="2000" b="0" i="0" u="none" strike="noStrike" kern="0" cap="none" spc="0" normalizeH="0" baseline="0" noProof="0" dirty="0" smtClean="0">
                <a:ln>
                  <a:noFill/>
                </a:ln>
                <a:solidFill>
                  <a:prstClr val="white">
                    <a:lumMod val="50000"/>
                  </a:prstClr>
                </a:solidFill>
                <a:effectLst/>
                <a:uLnTx/>
                <a:uFillTx/>
                <a:latin typeface="Calibri"/>
                <a:ea typeface="+mn-ea"/>
                <a:cs typeface="+mn-cs"/>
              </a:rPr>
              <a:t>SK</a:t>
            </a:r>
            <a:r>
              <a:rPr kumimoji="0" lang="en-US" sz="2400" b="0" i="0" u="none" strike="noStrike" kern="0" cap="none" spc="0" normalizeH="0" baseline="0" noProof="0" dirty="0" smtClean="0">
                <a:ln>
                  <a:noFill/>
                </a:ln>
                <a:solidFill>
                  <a:prstClr val="white">
                    <a:lumMod val="50000"/>
                  </a:prstClr>
                </a:solidFill>
                <a:effectLst/>
                <a:uLnTx/>
                <a:uFillTx/>
                <a:latin typeface="Calibri"/>
                <a:ea typeface="+mn-ea"/>
                <a:cs typeface="+mn-cs"/>
              </a:rPr>
              <a:t>,  (</a:t>
            </a:r>
            <a:r>
              <a:rPr kumimoji="0" lang="en-US" sz="2400" b="1" i="0" u="none" strike="noStrike" kern="0" cap="none" spc="0" normalizeH="0" baseline="0" noProof="0" dirty="0" smtClean="0">
                <a:ln>
                  <a:noFill/>
                </a:ln>
                <a:solidFill>
                  <a:srgbClr val="0000FF"/>
                </a:solidFill>
                <a:effectLst/>
                <a:uLnTx/>
                <a:uFillTx/>
                <a:latin typeface="Calibri"/>
                <a:ea typeface="+mn-ea"/>
                <a:cs typeface="+mn-cs"/>
              </a:rPr>
              <a:t>CTX </a:t>
            </a:r>
            <a:r>
              <a:rPr kumimoji="0" lang="en-US" sz="2400" b="1" i="0" u="none" strike="noStrike" kern="0" cap="none" spc="0" normalizeH="0" baseline="0" noProof="0" dirty="0" err="1" smtClean="0">
                <a:ln>
                  <a:noFill/>
                </a:ln>
                <a:solidFill>
                  <a:srgbClr val="0000FF"/>
                </a:solidFill>
                <a:effectLst/>
                <a:uLnTx/>
                <a:uFillTx/>
                <a:latin typeface="Calibri"/>
                <a:ea typeface="+mn-ea"/>
                <a:cs typeface="+mn-cs"/>
              </a:rPr>
              <a:t>ll</a:t>
            </a:r>
            <a:r>
              <a:rPr kumimoji="0" lang="en-US" sz="2400" b="1" i="0" u="none" strike="noStrike" kern="0" cap="none" spc="0" normalizeH="0" baseline="0" noProof="0" dirty="0" smtClean="0">
                <a:ln>
                  <a:noFill/>
                </a:ln>
                <a:solidFill>
                  <a:srgbClr val="0000FF"/>
                </a:solidFill>
                <a:effectLst/>
                <a:uLnTx/>
                <a:uFillTx/>
                <a:latin typeface="Calibri"/>
                <a:ea typeface="+mn-ea"/>
                <a:cs typeface="+mn-cs"/>
              </a:rPr>
              <a:t> 0</a:t>
            </a:r>
            <a:r>
              <a:rPr kumimoji="0" lang="en-US" sz="2400" b="0" i="0" u="none" strike="noStrike" kern="0" cap="none" spc="0" normalizeH="0" baseline="0" noProof="0" dirty="0" smtClean="0">
                <a:ln>
                  <a:noFill/>
                </a:ln>
                <a:solidFill>
                  <a:srgbClr val="7F7F7F"/>
                </a:solidFill>
                <a:effectLst/>
                <a:uLnTx/>
                <a:uFillTx/>
                <a:latin typeface="Calibri"/>
                <a:ea typeface="+mn-ea"/>
                <a:cs typeface="+mn-cs"/>
              </a:rPr>
              <a:t>)</a:t>
            </a:r>
            <a:r>
              <a:rPr kumimoji="0" lang="en-US" sz="2800" b="0" i="0" u="none" strike="noStrike" kern="0" cap="none" spc="0" normalizeH="0" baseline="0" noProof="0" dirty="0" smtClean="0">
                <a:ln>
                  <a:noFill/>
                </a:ln>
                <a:solidFill>
                  <a:srgbClr val="7F7F7F"/>
                </a:solidFill>
                <a:effectLst/>
                <a:uLnTx/>
                <a:uFillTx/>
                <a:latin typeface="Calibri"/>
                <a:ea typeface="+mn-ea"/>
                <a:cs typeface="+mn-cs"/>
              </a:rPr>
              <a:t>)</a:t>
            </a:r>
            <a:r>
              <a:rPr kumimoji="0" lang="en-US" sz="2400" b="0" i="0" u="none" strike="noStrike" kern="0" cap="none" spc="0" normalizeH="0" baseline="0" noProof="0" dirty="0" smtClean="0">
                <a:ln>
                  <a:noFill/>
                </a:ln>
                <a:solidFill>
                  <a:srgbClr val="7F7F7F"/>
                </a:solidFill>
                <a:effectLst/>
                <a:uLnTx/>
                <a:uFillTx/>
                <a:latin typeface="Calibri"/>
                <a:ea typeface="+mn-ea"/>
                <a:cs typeface="+mn-cs"/>
              </a:rPr>
              <a:t>  </a:t>
            </a:r>
            <a:r>
              <a:rPr kumimoji="0" lang="en-US" sz="2800" b="0" i="0" u="none" strike="noStrike" kern="0" cap="none" spc="0" normalizeH="0" baseline="0" noProof="0" dirty="0" err="1" smtClean="0">
                <a:ln>
                  <a:noFill/>
                </a:ln>
                <a:solidFill>
                  <a:srgbClr val="7F7F7F"/>
                </a:solidFill>
                <a:effectLst/>
                <a:uLnTx/>
                <a:uFillTx/>
                <a:latin typeface="Calibri"/>
                <a:ea typeface="+mn-ea"/>
                <a:cs typeface="+mn-cs"/>
              </a:rPr>
              <a:t>ll</a:t>
            </a:r>
            <a:r>
              <a:rPr kumimoji="0" lang="en-US" sz="2400" b="0" i="0" u="none" strike="noStrike" kern="0" cap="none" spc="0" normalizeH="0" baseline="0" noProof="0" dirty="0" smtClean="0">
                <a:ln>
                  <a:noFill/>
                </a:ln>
                <a:solidFill>
                  <a:srgbClr val="7F7F7F"/>
                </a:solidFill>
                <a:effectLst/>
                <a:uLnTx/>
                <a:uFillTx/>
                <a:latin typeface="Calibri"/>
                <a:ea typeface="+mn-ea"/>
                <a:cs typeface="+mn-cs"/>
              </a:rPr>
              <a:t>  F</a:t>
            </a:r>
            <a:r>
              <a:rPr kumimoji="0" lang="en-US" sz="2800" b="0" i="0" u="none" strike="noStrike" kern="0" cap="none" spc="0" normalizeH="0" baseline="0" noProof="0" dirty="0" smtClean="0">
                <a:ln>
                  <a:noFill/>
                </a:ln>
                <a:solidFill>
                  <a:srgbClr val="7F7F7F"/>
                </a:solidFill>
                <a:effectLst/>
                <a:uLnTx/>
                <a:uFillTx/>
                <a:latin typeface="Calibri"/>
                <a:ea typeface="+mn-ea"/>
                <a:cs typeface="+mn-cs"/>
              </a:rPr>
              <a:t>(</a:t>
            </a:r>
            <a:r>
              <a:rPr kumimoji="0" lang="en-US" sz="2000" b="0" i="0" u="none" strike="noStrike" kern="0" cap="none" spc="0" normalizeH="0" baseline="0" noProof="0" dirty="0" smtClean="0">
                <a:ln>
                  <a:noFill/>
                </a:ln>
                <a:solidFill>
                  <a:srgbClr val="7F7F7F"/>
                </a:solidFill>
                <a:effectLst/>
                <a:uLnTx/>
                <a:uFillTx/>
                <a:latin typeface="Calibri"/>
                <a:ea typeface="+mn-ea"/>
                <a:cs typeface="+mn-cs"/>
              </a:rPr>
              <a:t>SK</a:t>
            </a:r>
            <a:r>
              <a:rPr kumimoji="0" lang="en-US" sz="2400" b="0" i="0" u="none" strike="noStrike" kern="0" cap="none" spc="0" normalizeH="0" baseline="0" noProof="0" dirty="0" smtClean="0">
                <a:ln>
                  <a:noFill/>
                </a:ln>
                <a:solidFill>
                  <a:srgbClr val="7F7F7F"/>
                </a:solidFill>
                <a:effectLst/>
                <a:uLnTx/>
                <a:uFillTx/>
                <a:latin typeface="Calibri"/>
                <a:ea typeface="+mn-ea"/>
                <a:cs typeface="+mn-cs"/>
              </a:rPr>
              <a:t>,  (</a:t>
            </a:r>
            <a:r>
              <a:rPr kumimoji="0" lang="en-US" sz="2400" b="1" i="0" u="none" strike="noStrike" kern="0" cap="none" spc="0" normalizeH="0" baseline="0" noProof="0" dirty="0" smtClean="0">
                <a:ln>
                  <a:noFill/>
                </a:ln>
                <a:solidFill>
                  <a:srgbClr val="0000FF"/>
                </a:solidFill>
                <a:effectLst/>
                <a:uLnTx/>
                <a:uFillTx/>
                <a:latin typeface="Calibri"/>
                <a:ea typeface="+mn-ea"/>
                <a:cs typeface="+mn-cs"/>
              </a:rPr>
              <a:t>CTX </a:t>
            </a:r>
            <a:r>
              <a:rPr kumimoji="0" lang="en-US" sz="2400" b="1" i="0" u="none" strike="noStrike" kern="0" cap="none" spc="0" normalizeH="0" baseline="0" noProof="0" dirty="0" err="1" smtClean="0">
                <a:ln>
                  <a:noFill/>
                </a:ln>
                <a:solidFill>
                  <a:srgbClr val="0000FF"/>
                </a:solidFill>
                <a:effectLst/>
                <a:uLnTx/>
                <a:uFillTx/>
                <a:latin typeface="Calibri"/>
                <a:ea typeface="+mn-ea"/>
                <a:cs typeface="+mn-cs"/>
              </a:rPr>
              <a:t>ll</a:t>
            </a:r>
            <a:r>
              <a:rPr kumimoji="0" lang="en-US" sz="2400" b="1" i="0" u="none" strike="noStrike" kern="0" cap="none" spc="0" normalizeH="0" baseline="0" noProof="0" dirty="0" smtClean="0">
                <a:ln>
                  <a:noFill/>
                </a:ln>
                <a:solidFill>
                  <a:srgbClr val="0000FF"/>
                </a:solidFill>
                <a:effectLst/>
                <a:uLnTx/>
                <a:uFillTx/>
                <a:latin typeface="Calibri"/>
                <a:ea typeface="+mn-ea"/>
                <a:cs typeface="+mn-cs"/>
              </a:rPr>
              <a:t> 1</a:t>
            </a:r>
            <a:r>
              <a:rPr kumimoji="0" lang="en-US" sz="2400" b="0" i="0" u="none" strike="noStrike" kern="0" cap="none" spc="0" normalizeH="0" baseline="0" noProof="0" dirty="0" smtClean="0">
                <a:ln>
                  <a:noFill/>
                </a:ln>
                <a:solidFill>
                  <a:srgbClr val="7F7F7F"/>
                </a:solidFill>
                <a:effectLst/>
                <a:uLnTx/>
                <a:uFillTx/>
                <a:latin typeface="Calibri"/>
                <a:ea typeface="+mn-ea"/>
                <a:cs typeface="+mn-cs"/>
              </a:rPr>
              <a:t>)</a:t>
            </a:r>
            <a:r>
              <a:rPr kumimoji="0" lang="en-US" sz="2800" b="0" i="0" u="none" strike="noStrike" kern="0" cap="none" spc="0" normalizeH="0" baseline="0" noProof="0" dirty="0" smtClean="0">
                <a:ln>
                  <a:noFill/>
                </a:ln>
                <a:solidFill>
                  <a:srgbClr val="7F7F7F"/>
                </a:solidFill>
                <a:effectLst/>
                <a:uLnTx/>
                <a:uFillTx/>
                <a:latin typeface="Calibri"/>
                <a:ea typeface="+mn-ea"/>
                <a:cs typeface="+mn-cs"/>
              </a:rPr>
              <a:t>)</a:t>
            </a:r>
            <a:r>
              <a:rPr kumimoji="0" lang="en-US" sz="2400" b="0" i="0" u="none" strike="noStrike" kern="0" cap="none" spc="0" normalizeH="0" baseline="0" noProof="0" dirty="0" smtClean="0">
                <a:ln>
                  <a:noFill/>
                </a:ln>
                <a:solidFill>
                  <a:srgbClr val="7F7F7F"/>
                </a:solidFill>
                <a:effectLst/>
                <a:uLnTx/>
                <a:uFillTx/>
                <a:latin typeface="Calibri"/>
                <a:ea typeface="+mn-ea"/>
                <a:cs typeface="+mn-cs"/>
              </a:rPr>
              <a:t>  </a:t>
            </a:r>
            <a:r>
              <a:rPr kumimoji="0" lang="en-US" sz="2800" b="0" i="0" u="none" strike="noStrike" kern="0" cap="none" spc="0" normalizeH="0" baseline="0" noProof="0" dirty="0" err="1" smtClean="0">
                <a:ln>
                  <a:noFill/>
                </a:ln>
                <a:solidFill>
                  <a:srgbClr val="7F7F7F"/>
                </a:solidFill>
                <a:effectLst/>
                <a:uLnTx/>
                <a:uFillTx/>
                <a:latin typeface="Calibri"/>
                <a:ea typeface="+mn-ea"/>
                <a:cs typeface="+mn-cs"/>
              </a:rPr>
              <a:t>ll</a:t>
            </a:r>
            <a:r>
              <a:rPr kumimoji="0" lang="en-US" sz="2800" b="0" i="0" u="none" strike="noStrike" kern="0" cap="none" spc="0" normalizeH="0" baseline="0" noProof="0" dirty="0" smtClean="0">
                <a:ln>
                  <a:noFill/>
                </a:ln>
                <a:solidFill>
                  <a:srgbClr val="7F7F7F"/>
                </a:solidFill>
                <a:effectLst/>
                <a:uLnTx/>
                <a:uFillTx/>
                <a:latin typeface="Calibri"/>
                <a:ea typeface="+mn-ea"/>
                <a:cs typeface="+mn-cs"/>
              </a:rPr>
              <a:t>  </a:t>
            </a:r>
            <a:r>
              <a:rPr kumimoji="0" lang="en-US" sz="2800" b="1" i="0" u="none" strike="noStrike" kern="0" cap="none" spc="0" normalizeH="0" baseline="0" noProof="0" dirty="0" smtClean="0">
                <a:ln>
                  <a:noFill/>
                </a:ln>
                <a:solidFill>
                  <a:srgbClr val="7F7F7F"/>
                </a:solidFill>
                <a:effectLst/>
                <a:uLnTx/>
                <a:uFillTx/>
                <a:latin typeface="Calibri"/>
                <a:ea typeface="+mn-ea"/>
                <a:cs typeface="+mn-cs"/>
              </a:rPr>
              <a:t>⋯</a:t>
            </a:r>
            <a:r>
              <a:rPr kumimoji="0" lang="en-US" sz="2800" b="0" i="0" u="none" strike="noStrike" kern="0" cap="none" spc="0" normalizeH="0" baseline="0" noProof="0" dirty="0" smtClean="0">
                <a:ln>
                  <a:noFill/>
                </a:ln>
                <a:solidFill>
                  <a:srgbClr val="7F7F7F"/>
                </a:solidFill>
                <a:effectLst/>
                <a:uLnTx/>
                <a:uFillTx/>
                <a:latin typeface="Calibri"/>
                <a:ea typeface="+mn-ea"/>
                <a:cs typeface="+mn-cs"/>
              </a:rPr>
              <a:t>  </a:t>
            </a:r>
            <a:r>
              <a:rPr kumimoji="0" lang="en-US" sz="2800" b="0" i="0" u="none" strike="noStrike" kern="0" cap="none" spc="0" normalizeH="0" baseline="0" noProof="0" dirty="0" err="1" smtClean="0">
                <a:ln>
                  <a:noFill/>
                </a:ln>
                <a:solidFill>
                  <a:srgbClr val="7F7F7F"/>
                </a:solidFill>
                <a:effectLst/>
                <a:uLnTx/>
                <a:uFillTx/>
                <a:latin typeface="Calibri"/>
                <a:ea typeface="+mn-ea"/>
                <a:cs typeface="+mn-cs"/>
              </a:rPr>
              <a:t>ll</a:t>
            </a:r>
            <a:r>
              <a:rPr kumimoji="0" lang="en-US" sz="2800" b="0" i="0" u="none" strike="noStrike" kern="0" cap="none" spc="0" normalizeH="0" baseline="0" noProof="0" dirty="0" smtClean="0">
                <a:ln>
                  <a:noFill/>
                </a:ln>
                <a:solidFill>
                  <a:srgbClr val="7F7F7F"/>
                </a:solidFill>
                <a:effectLst/>
                <a:uLnTx/>
                <a:uFillTx/>
                <a:latin typeface="Calibri"/>
                <a:ea typeface="+mn-ea"/>
                <a:cs typeface="+mn-cs"/>
              </a:rPr>
              <a:t> </a:t>
            </a:r>
            <a:r>
              <a:rPr kumimoji="0" lang="en-US" sz="2400" b="0" i="0" u="none" strike="noStrike" kern="0" cap="none" spc="0" normalizeH="0" baseline="0" noProof="0" dirty="0" smtClean="0">
                <a:ln>
                  <a:noFill/>
                </a:ln>
                <a:solidFill>
                  <a:srgbClr val="7F7F7F"/>
                </a:solidFill>
                <a:effectLst/>
                <a:uLnTx/>
                <a:uFillTx/>
                <a:latin typeface="Calibri"/>
                <a:ea typeface="+mn-ea"/>
                <a:cs typeface="+mn-cs"/>
              </a:rPr>
              <a:t>F</a:t>
            </a:r>
            <a:r>
              <a:rPr kumimoji="0" lang="en-US" sz="2800" b="0" i="0" u="none" strike="noStrike" kern="0" cap="none" spc="0" normalizeH="0" baseline="0" noProof="0" dirty="0" smtClean="0">
                <a:ln>
                  <a:noFill/>
                </a:ln>
                <a:solidFill>
                  <a:srgbClr val="7F7F7F"/>
                </a:solidFill>
                <a:effectLst/>
                <a:uLnTx/>
                <a:uFillTx/>
                <a:latin typeface="Calibri"/>
                <a:ea typeface="+mn-ea"/>
                <a:cs typeface="+mn-cs"/>
              </a:rPr>
              <a:t>(</a:t>
            </a:r>
            <a:r>
              <a:rPr kumimoji="0" lang="en-US" sz="2000" b="0" i="0" u="none" strike="noStrike" kern="0" cap="none" spc="0" normalizeH="0" baseline="0" noProof="0" dirty="0" smtClean="0">
                <a:ln>
                  <a:noFill/>
                </a:ln>
                <a:solidFill>
                  <a:srgbClr val="7F7F7F"/>
                </a:solidFill>
                <a:effectLst/>
                <a:uLnTx/>
                <a:uFillTx/>
                <a:latin typeface="Calibri"/>
                <a:ea typeface="+mn-ea"/>
                <a:cs typeface="+mn-cs"/>
              </a:rPr>
              <a:t>SK</a:t>
            </a:r>
            <a:r>
              <a:rPr kumimoji="0" lang="en-US" sz="2400" b="0" i="0" u="none" strike="noStrike" kern="0" cap="none" spc="0" normalizeH="0" baseline="0" noProof="0" dirty="0" smtClean="0">
                <a:ln>
                  <a:noFill/>
                </a:ln>
                <a:solidFill>
                  <a:srgbClr val="7F7F7F"/>
                </a:solidFill>
                <a:effectLst/>
                <a:uLnTx/>
                <a:uFillTx/>
                <a:latin typeface="Calibri"/>
                <a:ea typeface="+mn-ea"/>
                <a:cs typeface="+mn-cs"/>
              </a:rPr>
              <a:t>,  (</a:t>
            </a:r>
            <a:r>
              <a:rPr kumimoji="0" lang="en-US" sz="2400" b="1" i="0" u="none" strike="noStrike" kern="0" cap="none" spc="0" normalizeH="0" baseline="0" noProof="0" dirty="0" smtClean="0">
                <a:ln>
                  <a:noFill/>
                </a:ln>
                <a:solidFill>
                  <a:srgbClr val="0000FF"/>
                </a:solidFill>
                <a:effectLst/>
                <a:uLnTx/>
                <a:uFillTx/>
                <a:latin typeface="Calibri"/>
                <a:ea typeface="+mn-ea"/>
                <a:cs typeface="+mn-cs"/>
              </a:rPr>
              <a:t>CTX </a:t>
            </a:r>
            <a:r>
              <a:rPr kumimoji="0" lang="en-US" sz="2400" b="1" i="0" u="none" strike="noStrike" kern="0" cap="none" spc="0" normalizeH="0" baseline="0" noProof="0" dirty="0" err="1" smtClean="0">
                <a:ln>
                  <a:noFill/>
                </a:ln>
                <a:solidFill>
                  <a:srgbClr val="0000FF"/>
                </a:solidFill>
                <a:effectLst/>
                <a:uLnTx/>
                <a:uFillTx/>
                <a:latin typeface="Calibri"/>
                <a:ea typeface="+mn-ea"/>
                <a:cs typeface="+mn-cs"/>
              </a:rPr>
              <a:t>ll</a:t>
            </a:r>
            <a:r>
              <a:rPr kumimoji="0" lang="en-US" sz="2400" b="1" i="0" u="none" strike="noStrike" kern="0" cap="none" spc="0" normalizeH="0" baseline="0" noProof="0" dirty="0" smtClean="0">
                <a:ln>
                  <a:noFill/>
                </a:ln>
                <a:solidFill>
                  <a:srgbClr val="0000FF"/>
                </a:solidFill>
                <a:effectLst/>
                <a:uLnTx/>
                <a:uFillTx/>
                <a:latin typeface="Calibri"/>
                <a:ea typeface="+mn-ea"/>
                <a:cs typeface="+mn-cs"/>
              </a:rPr>
              <a:t> L</a:t>
            </a:r>
            <a:r>
              <a:rPr kumimoji="0" lang="en-US" sz="2400" b="0" i="0" u="none" strike="noStrike" kern="0" cap="none" spc="0" normalizeH="0" baseline="0" noProof="0" dirty="0" smtClean="0">
                <a:ln>
                  <a:noFill/>
                </a:ln>
                <a:solidFill>
                  <a:srgbClr val="7F7F7F"/>
                </a:solidFill>
                <a:effectLst/>
                <a:uLnTx/>
                <a:uFillTx/>
                <a:latin typeface="Calibri"/>
                <a:ea typeface="+mn-ea"/>
                <a:cs typeface="+mn-cs"/>
              </a:rPr>
              <a:t>)</a:t>
            </a:r>
            <a:r>
              <a:rPr kumimoji="0" lang="en-US" sz="2800" b="0" i="0" u="none" strike="noStrike" kern="0" cap="none" spc="0" normalizeH="0" baseline="0" noProof="0" dirty="0" smtClean="0">
                <a:ln>
                  <a:noFill/>
                </a:ln>
                <a:solidFill>
                  <a:srgbClr val="7F7F7F"/>
                </a:solidFill>
                <a:effectLst/>
                <a:uLnTx/>
                <a:uFillTx/>
                <a:latin typeface="Calibri"/>
                <a:ea typeface="+mn-ea"/>
                <a:cs typeface="+mn-cs"/>
              </a:rPr>
              <a:t>)</a:t>
            </a:r>
            <a:r>
              <a:rPr kumimoji="0" lang="en-US" sz="2400" b="0" i="0" u="none" strike="noStrike" kern="0" cap="none" spc="0" normalizeH="0" baseline="0" noProof="0" dirty="0" smtClean="0">
                <a:ln>
                  <a:noFill/>
                </a:ln>
                <a:solidFill>
                  <a:prstClr val="white"/>
                </a:solidFill>
                <a:effectLst/>
                <a:uLnTx/>
                <a:uFillTx/>
                <a:latin typeface="Calibri"/>
                <a:ea typeface="+mn-ea"/>
                <a:cs typeface="+mn-cs"/>
              </a:rPr>
              <a:t> </a:t>
            </a:r>
          </a:p>
        </p:txBody>
      </p:sp>
    </p:spTree>
    <p:extLst>
      <p:ext uri="{BB962C8B-B14F-4D97-AF65-F5344CB8AC3E}">
        <p14:creationId xmlns="" xmlns:p14="http://schemas.microsoft.com/office/powerpoint/2010/main" val="14326557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274638"/>
            <a:ext cx="8229600" cy="634082"/>
          </a:xfrm>
        </p:spPr>
        <p:txBody>
          <a:bodyPr>
            <a:normAutofit fontScale="90000"/>
          </a:bodyPr>
          <a:lstStyle/>
          <a:p>
            <a:r>
              <a:rPr lang="pl-PL" sz="4000" dirty="0" smtClean="0"/>
              <a:t>Krok 1: od {0,1}</a:t>
            </a:r>
            <a:r>
              <a:rPr lang="pl-PL" sz="4000" baseline="30000" dirty="0" smtClean="0"/>
              <a:t>n</a:t>
            </a:r>
            <a:r>
              <a:rPr lang="pl-PL" sz="4000" dirty="0" smtClean="0"/>
              <a:t> do {0,1}</a:t>
            </a:r>
            <a:r>
              <a:rPr lang="pl-PL" sz="4000" baseline="30000" dirty="0" smtClean="0"/>
              <a:t>t</a:t>
            </a:r>
            <a:r>
              <a:rPr lang="pl-PL" sz="4000" dirty="0" smtClean="0"/>
              <a:t> </a:t>
            </a:r>
            <a:r>
              <a:rPr lang="pl-PL" sz="3200" dirty="0" smtClean="0"/>
              <a:t>(t&lt;n)</a:t>
            </a:r>
            <a:endParaRPr lang="pl-PL" sz="4000" dirty="0"/>
          </a:p>
        </p:txBody>
      </p:sp>
      <p:sp>
        <p:nvSpPr>
          <p:cNvPr id="4" name="Symbol zastępczy numeru slajdu 3"/>
          <p:cNvSpPr>
            <a:spLocks noGrp="1"/>
          </p:cNvSpPr>
          <p:nvPr>
            <p:ph type="sldNum" sz="quarter" idx="12"/>
          </p:nvPr>
        </p:nvSpPr>
        <p:spPr/>
        <p:txBody>
          <a:bodyPr/>
          <a:lstStyle/>
          <a:p>
            <a:fld id="{589B7C76-EFF2-4CD8-A475-4750F11B4BC6}" type="slidenum">
              <a:rPr lang="pl-PL" smtClean="0"/>
              <a:pPr/>
              <a:t>30</a:t>
            </a:fld>
            <a:endParaRPr lang="pl-PL"/>
          </a:p>
        </p:txBody>
      </p:sp>
      <p:sp>
        <p:nvSpPr>
          <p:cNvPr id="5" name="Content Placeholder 2"/>
          <p:cNvSpPr txBox="1">
            <a:spLocks/>
          </p:cNvSpPr>
          <p:nvPr/>
        </p:nvSpPr>
        <p:spPr>
          <a:xfrm>
            <a:off x="251520" y="1418292"/>
            <a:ext cx="8686800" cy="144780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tab pos="1485900" algn="l"/>
              </a:tabLst>
              <a:defRPr/>
            </a:pP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Chcemy</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PRP </a:t>
            </a: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na</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a:t>
            </a:r>
            <a:r>
              <a:rPr kumimoji="0" lang="en-US" sz="2400" b="1" i="0" u="none" strike="noStrike" kern="1200" cap="none" spc="0" normalizeH="0" baseline="0" noProof="0" dirty="0" smtClean="0">
                <a:ln>
                  <a:noFill/>
                </a:ln>
                <a:solidFill>
                  <a:srgbClr val="000090"/>
                </a:solidFill>
                <a:effectLst/>
                <a:uLnTx/>
                <a:uFillTx/>
                <a:latin typeface="Calibri"/>
                <a:ea typeface="+mn-ea"/>
                <a:cs typeface="+mn-cs"/>
              </a:rPr>
              <a:t>{0,…,s-1}</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        </a:t>
            </a: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Niech</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t  </a:t>
            </a: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będzie takie,</a:t>
            </a:r>
            <a:r>
              <a:rPr kumimoji="0" lang="pl-PL" sz="2400" b="0" i="0" u="none" strike="noStrike" kern="1200" cap="none" spc="0" normalizeH="0" noProof="0" dirty="0" smtClean="0">
                <a:ln>
                  <a:noFill/>
                </a:ln>
                <a:solidFill>
                  <a:sysClr val="windowText" lastClr="000000"/>
                </a:solidFill>
                <a:effectLst/>
                <a:uLnTx/>
                <a:uFillTx/>
                <a:latin typeface="Calibri"/>
                <a:ea typeface="+mn-ea"/>
                <a:cs typeface="+mn-cs"/>
              </a:rPr>
              <a:t> że</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2</a:t>
            </a:r>
            <a:r>
              <a:rPr kumimoji="0" lang="en-US" sz="2400" b="0" i="0" u="none" strike="noStrike" kern="1200" cap="none" spc="0" normalizeH="0" baseline="30000" noProof="0" dirty="0" smtClean="0">
                <a:ln>
                  <a:noFill/>
                </a:ln>
                <a:solidFill>
                  <a:sysClr val="windowText" lastClr="000000"/>
                </a:solidFill>
                <a:effectLst/>
                <a:uLnTx/>
                <a:uFillTx/>
                <a:latin typeface="Calibri"/>
                <a:ea typeface="+mn-ea"/>
                <a:cs typeface="+mn-cs"/>
              </a:rPr>
              <a:t>t-1</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&lt; s ≤ 2</a:t>
            </a:r>
            <a:r>
              <a:rPr kumimoji="0" lang="en-US" sz="2400" b="0" i="0" u="none" strike="noStrike" kern="1200" cap="none" spc="0" normalizeH="0" baseline="30000" noProof="0" dirty="0" smtClean="0">
                <a:ln>
                  <a:noFill/>
                </a:ln>
                <a:solidFill>
                  <a:sysClr val="windowText" lastClr="000000"/>
                </a:solidFill>
                <a:effectLst/>
                <a:uLnTx/>
                <a:uFillTx/>
                <a:latin typeface="Calibri"/>
                <a:ea typeface="+mn-ea"/>
                <a:cs typeface="+mn-cs"/>
              </a:rPr>
              <a:t>t </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a:t>
            </a:r>
          </a:p>
          <a:p>
            <a:pPr marL="0" marR="0" lvl="0" indent="0" algn="l" defTabSz="914400" rtl="0" eaLnBrk="1" fontAlgn="auto" latinLnBrk="0" hangingPunct="1">
              <a:lnSpc>
                <a:spcPct val="100000"/>
              </a:lnSpc>
              <a:spcBef>
                <a:spcPts val="2976"/>
              </a:spcBef>
              <a:spcAft>
                <a:spcPts val="0"/>
              </a:spcAft>
              <a:buClrTx/>
              <a:buSzTx/>
              <a:buFont typeface="Arial" pitchFamily="34" charset="0"/>
              <a:buNone/>
              <a:tabLst>
                <a:tab pos="1485900" algn="l"/>
              </a:tabLst>
              <a:defRPr/>
            </a:pP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Metoda</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a:t>
            </a:r>
            <a:r>
              <a:rPr kumimoji="0" lang="en-US" sz="2400" b="0" i="0" u="none" strike="noStrike" kern="1200" cap="none" spc="0" normalizeH="0" baseline="0" noProof="0" dirty="0" err="1" smtClean="0">
                <a:ln>
                  <a:noFill/>
                </a:ln>
                <a:solidFill>
                  <a:sysClr val="windowText" lastClr="000000"/>
                </a:solidFill>
                <a:effectLst/>
                <a:uLnTx/>
                <a:uFillTx/>
                <a:latin typeface="Calibri"/>
                <a:ea typeface="+mn-ea"/>
                <a:cs typeface="+mn-cs"/>
              </a:rPr>
              <a:t>Luby-Rackoff</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a:t>
            </a: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z</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a:t>
            </a:r>
            <a:r>
              <a:rPr kumimoji="0" lang="en-US" sz="2400" b="1" i="0" u="none" strike="noStrike" kern="1200" cap="none" spc="0" normalizeH="0" baseline="0" noProof="0" dirty="0" smtClean="0">
                <a:ln>
                  <a:noFill/>
                </a:ln>
                <a:solidFill>
                  <a:srgbClr val="FF0000"/>
                </a:solidFill>
                <a:effectLst/>
                <a:uLnTx/>
                <a:uFillTx/>
                <a:latin typeface="Calibri"/>
                <a:ea typeface="+mn-ea"/>
                <a:cs typeface="+mn-cs"/>
              </a:rPr>
              <a:t>F’:  K × {0,1}</a:t>
            </a:r>
            <a:r>
              <a:rPr kumimoji="0" lang="en-US" sz="2400" b="1" i="0" u="none" strike="noStrike" kern="1200" cap="none" spc="0" normalizeH="0" baseline="30000" noProof="0" dirty="0" smtClean="0">
                <a:ln>
                  <a:noFill/>
                </a:ln>
                <a:solidFill>
                  <a:srgbClr val="FF0000"/>
                </a:solidFill>
                <a:effectLst/>
                <a:uLnTx/>
                <a:uFillTx/>
                <a:latin typeface="Calibri"/>
                <a:ea typeface="+mn-ea"/>
                <a:cs typeface="+mn-cs"/>
              </a:rPr>
              <a:t>t/2</a:t>
            </a:r>
            <a:r>
              <a:rPr kumimoji="0" lang="en-US" sz="2400" b="1" i="0" u="none" strike="noStrike" kern="1200" cap="none" spc="0" normalizeH="0" baseline="0" noProof="0" dirty="0" smtClean="0">
                <a:ln>
                  <a:noFill/>
                </a:ln>
                <a:solidFill>
                  <a:srgbClr val="FF0000"/>
                </a:solidFill>
                <a:effectLst/>
                <a:uLnTx/>
                <a:uFillTx/>
                <a:latin typeface="Calibri"/>
                <a:ea typeface="+mn-ea"/>
                <a:cs typeface="+mn-cs"/>
              </a:rPr>
              <a:t> ⟶ {0,1}</a:t>
            </a:r>
            <a:r>
              <a:rPr kumimoji="0" lang="en-US" sz="2400" b="1" i="0" u="none" strike="noStrike" kern="1200" cap="none" spc="0" normalizeH="0" baseline="30000" noProof="0" dirty="0" smtClean="0">
                <a:ln>
                  <a:noFill/>
                </a:ln>
                <a:solidFill>
                  <a:srgbClr val="FF0000"/>
                </a:solidFill>
                <a:effectLst/>
                <a:uLnTx/>
                <a:uFillTx/>
                <a:latin typeface="Calibri"/>
                <a:ea typeface="+mn-ea"/>
                <a:cs typeface="+mn-cs"/>
              </a:rPr>
              <a:t>t/2  </a:t>
            </a:r>
            <a:r>
              <a:rPr kumimoji="0" lang="en-US" sz="2400" b="0" i="0" u="none" strike="noStrike" kern="1200" cap="none" spc="0" normalizeH="0" baseline="0" noProof="0" dirty="0" smtClean="0">
                <a:ln>
                  <a:noFill/>
                </a:ln>
                <a:solidFill>
                  <a:srgbClr val="FF0000"/>
                </a:solidFill>
                <a:effectLst/>
                <a:uLnTx/>
                <a:uFillTx/>
                <a:latin typeface="Calibri"/>
                <a:ea typeface="+mn-ea"/>
                <a:cs typeface="+mn-cs"/>
              </a:rPr>
              <a:t>   </a:t>
            </a:r>
            <a:r>
              <a:rPr kumimoji="0" lang="en-US" sz="2200" b="0" i="0" u="none" strike="noStrike" kern="1200" cap="none" spc="0" normalizeH="0" baseline="0" noProof="0" dirty="0" smtClean="0">
                <a:ln>
                  <a:noFill/>
                </a:ln>
                <a:solidFill>
                  <a:sysClr val="windowText" lastClr="000000"/>
                </a:solidFill>
                <a:effectLst/>
                <a:uLnTx/>
                <a:uFillTx/>
                <a:latin typeface="Calibri"/>
                <a:ea typeface="+mn-ea"/>
                <a:cs typeface="+mn-cs"/>
              </a:rPr>
              <a:t>(</a:t>
            </a:r>
            <a:r>
              <a:rPr kumimoji="0" lang="pl-PL" sz="2200" b="0" i="0" u="none" strike="noStrike" kern="1200" cap="none" spc="0" normalizeH="0" baseline="0" noProof="0" dirty="0" smtClean="0">
                <a:ln>
                  <a:noFill/>
                </a:ln>
                <a:solidFill>
                  <a:sysClr val="windowText" lastClr="000000"/>
                </a:solidFill>
                <a:effectLst/>
                <a:uLnTx/>
                <a:uFillTx/>
                <a:latin typeface="Calibri"/>
                <a:ea typeface="+mn-ea"/>
                <a:cs typeface="+mn-cs"/>
              </a:rPr>
              <a:t>przycinanie</a:t>
            </a:r>
            <a:r>
              <a:rPr kumimoji="0" lang="en-US" sz="2200" b="0" i="0" u="none" strike="noStrike" kern="1200" cap="none" spc="0" normalizeH="0" baseline="0" noProof="0" dirty="0" smtClean="0">
                <a:ln>
                  <a:noFill/>
                </a:ln>
                <a:solidFill>
                  <a:sysClr val="windowText" lastClr="000000"/>
                </a:solidFill>
                <a:effectLst/>
                <a:uLnTx/>
                <a:uFillTx/>
                <a:latin typeface="Calibri"/>
                <a:ea typeface="+mn-ea"/>
                <a:cs typeface="+mn-cs"/>
              </a:rPr>
              <a:t> F)</a:t>
            </a:r>
            <a:endParaRPr kumimoji="0" lang="en-US" sz="2200" b="0" i="0" u="none" strike="noStrike" kern="1200" cap="none" spc="0" normalizeH="0" baseline="0" noProof="0" dirty="0">
              <a:ln>
                <a:noFill/>
              </a:ln>
              <a:solidFill>
                <a:sysClr val="windowText" lastClr="000000"/>
              </a:solidFill>
              <a:effectLst/>
              <a:uLnTx/>
              <a:uFillTx/>
              <a:latin typeface="Calibri"/>
              <a:ea typeface="+mn-ea"/>
              <a:cs typeface="+mn-cs"/>
            </a:endParaRPr>
          </a:p>
        </p:txBody>
      </p:sp>
      <p:grpSp>
        <p:nvGrpSpPr>
          <p:cNvPr id="6" name="Group 40"/>
          <p:cNvGrpSpPr/>
          <p:nvPr/>
        </p:nvGrpSpPr>
        <p:grpSpPr>
          <a:xfrm>
            <a:off x="1546920" y="3018492"/>
            <a:ext cx="7162800" cy="2209800"/>
            <a:chOff x="1536333" y="2812018"/>
            <a:chExt cx="5855067" cy="1817132"/>
          </a:xfrm>
        </p:grpSpPr>
        <p:sp>
          <p:nvSpPr>
            <p:cNvPr id="7" name="Rectangle 3"/>
            <p:cNvSpPr/>
            <p:nvPr/>
          </p:nvSpPr>
          <p:spPr>
            <a:xfrm>
              <a:off x="6717933" y="2883753"/>
              <a:ext cx="381000" cy="685800"/>
            </a:xfrm>
            <a:prstGeom prst="rect">
              <a:avLst/>
            </a:prstGeom>
            <a:solidFill>
              <a:srgbClr val="D9D9D9"/>
            </a:solidFill>
            <a:ln w="9525" cap="flat" cmpd="sng" algn="ctr">
              <a:solidFill>
                <a:srgbClr val="4F81BD">
                  <a:shade val="95000"/>
                  <a:satMod val="105000"/>
                </a:srgbClr>
              </a:solidFill>
              <a:prstDash val="solid"/>
            </a:ln>
            <a:effectLst>
              <a:outerShdw blurRad="40000" dist="23000" dir="5400000" rotWithShape="0">
                <a:srgbClr val="000000">
                  <a:alpha val="35000"/>
                </a:srgbClr>
              </a:outerShdw>
            </a:effectLst>
          </p:spPr>
          <p:txBody>
            <a:bodyPr lIns="0" r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smtClean="0">
                  <a:ln>
                    <a:noFill/>
                  </a:ln>
                  <a:solidFill>
                    <a:srgbClr val="0000FF"/>
                  </a:solidFill>
                  <a:effectLst/>
                  <a:uLnTx/>
                  <a:uFillTx/>
                  <a:latin typeface="Calibri"/>
                  <a:ea typeface="+mn-ea"/>
                  <a:cs typeface="+mn-cs"/>
                </a:rPr>
                <a:t>R</a:t>
              </a:r>
              <a:r>
                <a:rPr kumimoji="0" lang="en-US" sz="1800" b="0" i="0" u="none" strike="noStrike" kern="0" cap="none" spc="0" normalizeH="0" baseline="-25000" noProof="0" dirty="0" smtClean="0">
                  <a:ln>
                    <a:noFill/>
                  </a:ln>
                  <a:solidFill>
                    <a:srgbClr val="0000FF"/>
                  </a:solidFill>
                  <a:effectLst/>
                  <a:uLnTx/>
                  <a:uFillTx/>
                  <a:latin typeface="Calibri"/>
                  <a:ea typeface="+mn-ea"/>
                  <a:cs typeface="+mn-cs"/>
                </a:rPr>
                <a:t>3</a:t>
              </a:r>
            </a:p>
          </p:txBody>
        </p:sp>
        <p:sp>
          <p:nvSpPr>
            <p:cNvPr id="8" name="Rectangle 4"/>
            <p:cNvSpPr/>
            <p:nvPr/>
          </p:nvSpPr>
          <p:spPr>
            <a:xfrm>
              <a:off x="6717933" y="3569553"/>
              <a:ext cx="381000" cy="685800"/>
            </a:xfrm>
            <a:prstGeom prst="rect">
              <a:avLst/>
            </a:prstGeom>
            <a:solidFill>
              <a:srgbClr val="D9D9D9"/>
            </a:solidFill>
            <a:ln w="9525" cap="flat" cmpd="sng" algn="ctr">
              <a:solidFill>
                <a:srgbClr val="4F81BD">
                  <a:shade val="95000"/>
                  <a:satMod val="105000"/>
                </a:srgbClr>
              </a:solidFill>
              <a:prstDash val="solid"/>
            </a:ln>
            <a:effectLst>
              <a:outerShdw blurRad="40000" dist="23000" dir="5400000" rotWithShape="0">
                <a:srgbClr val="000000">
                  <a:alpha val="35000"/>
                </a:srgbClr>
              </a:outerShdw>
            </a:effectLst>
          </p:spPr>
          <p:txBody>
            <a:bodyPr lIns="0" r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smtClean="0">
                  <a:ln>
                    <a:noFill/>
                  </a:ln>
                  <a:solidFill>
                    <a:srgbClr val="0000FF"/>
                  </a:solidFill>
                  <a:effectLst/>
                  <a:uLnTx/>
                  <a:uFillTx/>
                  <a:latin typeface="Calibri"/>
                  <a:ea typeface="+mn-ea"/>
                  <a:cs typeface="+mn-cs"/>
                </a:rPr>
                <a:t>L</a:t>
              </a:r>
              <a:r>
                <a:rPr kumimoji="0" lang="en-US" sz="1800" b="0" i="0" u="none" strike="noStrike" kern="0" cap="none" spc="0" normalizeH="0" baseline="-25000" noProof="0" dirty="0" smtClean="0">
                  <a:ln>
                    <a:noFill/>
                  </a:ln>
                  <a:solidFill>
                    <a:srgbClr val="0000FF"/>
                  </a:solidFill>
                  <a:effectLst/>
                  <a:uLnTx/>
                  <a:uFillTx/>
                  <a:latin typeface="Calibri"/>
                  <a:ea typeface="+mn-ea"/>
                  <a:cs typeface="+mn-cs"/>
                </a:rPr>
                <a:t>3</a:t>
              </a:r>
            </a:p>
          </p:txBody>
        </p:sp>
        <p:sp>
          <p:nvSpPr>
            <p:cNvPr id="9" name="Rectangle 5"/>
            <p:cNvSpPr/>
            <p:nvPr/>
          </p:nvSpPr>
          <p:spPr>
            <a:xfrm>
              <a:off x="1688733" y="2812018"/>
              <a:ext cx="381000" cy="685800"/>
            </a:xfrm>
            <a:prstGeom prst="rect">
              <a:avLst/>
            </a:prstGeom>
            <a:solidFill>
              <a:srgbClr val="D9D9D9"/>
            </a:solidFill>
            <a:ln w="9525" cap="flat" cmpd="sng" algn="ctr">
              <a:solidFill>
                <a:srgbClr val="4F81BD">
                  <a:shade val="95000"/>
                  <a:satMod val="105000"/>
                </a:srgbClr>
              </a:solidFill>
              <a:prstDash val="solid"/>
            </a:ln>
            <a:effectLst>
              <a:outerShdw blurRad="40000" dist="23000" dir="5400000" rotWithShape="0">
                <a:srgbClr val="000000">
                  <a:alpha val="35000"/>
                </a:srgbClr>
              </a:outerShdw>
            </a:effectLst>
          </p:spPr>
          <p:txBody>
            <a:bodyPr lIns="0" r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smtClean="0">
                  <a:ln>
                    <a:noFill/>
                  </a:ln>
                  <a:solidFill>
                    <a:srgbClr val="0000FF"/>
                  </a:solidFill>
                  <a:effectLst/>
                  <a:uLnTx/>
                  <a:uFillTx/>
                  <a:latin typeface="Calibri"/>
                  <a:ea typeface="+mn-ea"/>
                  <a:cs typeface="+mn-cs"/>
                </a:rPr>
                <a:t>R</a:t>
              </a:r>
              <a:r>
                <a:rPr kumimoji="0" lang="en-US" sz="1800" b="0" i="0" u="none" strike="noStrike" kern="0" cap="none" spc="0" normalizeH="0" baseline="-25000" noProof="0" dirty="0" smtClean="0">
                  <a:ln>
                    <a:noFill/>
                  </a:ln>
                  <a:solidFill>
                    <a:srgbClr val="0000FF"/>
                  </a:solidFill>
                  <a:effectLst/>
                  <a:uLnTx/>
                  <a:uFillTx/>
                  <a:latin typeface="Calibri"/>
                  <a:ea typeface="+mn-ea"/>
                  <a:cs typeface="+mn-cs"/>
                </a:rPr>
                <a:t>0</a:t>
              </a:r>
            </a:p>
          </p:txBody>
        </p:sp>
        <p:sp>
          <p:nvSpPr>
            <p:cNvPr id="10" name="Rectangle 6"/>
            <p:cNvSpPr/>
            <p:nvPr/>
          </p:nvSpPr>
          <p:spPr>
            <a:xfrm>
              <a:off x="1688733" y="3497818"/>
              <a:ext cx="381000" cy="685800"/>
            </a:xfrm>
            <a:prstGeom prst="rect">
              <a:avLst/>
            </a:prstGeom>
            <a:solidFill>
              <a:srgbClr val="D9D9D9"/>
            </a:solidFill>
            <a:ln w="9525" cap="flat" cmpd="sng" algn="ctr">
              <a:solidFill>
                <a:srgbClr val="4F81BD">
                  <a:shade val="95000"/>
                  <a:satMod val="105000"/>
                </a:srgbClr>
              </a:solidFill>
              <a:prstDash val="solid"/>
            </a:ln>
            <a:effectLst>
              <a:outerShdw blurRad="40000" dist="23000" dir="5400000" rotWithShape="0">
                <a:srgbClr val="000000">
                  <a:alpha val="35000"/>
                </a:srgbClr>
              </a:outerShdw>
            </a:effectLst>
          </p:spPr>
          <p:txBody>
            <a:bodyPr lIns="0" r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smtClean="0">
                  <a:ln>
                    <a:noFill/>
                  </a:ln>
                  <a:solidFill>
                    <a:srgbClr val="0000FF"/>
                  </a:solidFill>
                  <a:effectLst/>
                  <a:uLnTx/>
                  <a:uFillTx/>
                  <a:latin typeface="Calibri"/>
                  <a:ea typeface="+mn-ea"/>
                  <a:cs typeface="+mn-cs"/>
                </a:rPr>
                <a:t>L</a:t>
              </a:r>
              <a:r>
                <a:rPr kumimoji="0" lang="en-US" sz="1800" b="0" i="0" u="none" strike="noStrike" kern="0" cap="none" spc="0" normalizeH="0" baseline="-25000" noProof="0" dirty="0" smtClean="0">
                  <a:ln>
                    <a:noFill/>
                  </a:ln>
                  <a:solidFill>
                    <a:srgbClr val="0000FF"/>
                  </a:solidFill>
                  <a:effectLst/>
                  <a:uLnTx/>
                  <a:uFillTx/>
                  <a:latin typeface="Calibri"/>
                  <a:ea typeface="+mn-ea"/>
                  <a:cs typeface="+mn-cs"/>
                </a:rPr>
                <a:t>0</a:t>
              </a:r>
            </a:p>
          </p:txBody>
        </p:sp>
        <p:sp>
          <p:nvSpPr>
            <p:cNvPr id="11" name="TextBox 7"/>
            <p:cNvSpPr txBox="1"/>
            <p:nvPr/>
          </p:nvSpPr>
          <p:spPr>
            <a:xfrm>
              <a:off x="1536333" y="4259818"/>
              <a:ext cx="684803" cy="369332"/>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smtClean="0">
                  <a:ln>
                    <a:noFill/>
                  </a:ln>
                  <a:solidFill>
                    <a:prstClr val="black"/>
                  </a:solidFill>
                  <a:effectLst/>
                  <a:uLnTx/>
                  <a:uFillTx/>
                </a:rPr>
                <a:t>input</a:t>
              </a:r>
            </a:p>
          </p:txBody>
        </p:sp>
        <p:sp>
          <p:nvSpPr>
            <p:cNvPr id="12" name="Rectangle 8"/>
            <p:cNvSpPr/>
            <p:nvPr/>
          </p:nvSpPr>
          <p:spPr>
            <a:xfrm>
              <a:off x="3365133" y="2888218"/>
              <a:ext cx="381000" cy="685800"/>
            </a:xfrm>
            <a:prstGeom prst="rect">
              <a:avLst/>
            </a:prstGeom>
            <a:solidFill>
              <a:srgbClr val="D9D9D9"/>
            </a:solidFill>
            <a:ln w="9525" cap="flat" cmpd="sng" algn="ctr">
              <a:solidFill>
                <a:srgbClr val="4F81BD">
                  <a:shade val="95000"/>
                  <a:satMod val="105000"/>
                </a:srgbClr>
              </a:solidFill>
              <a:prstDash val="solid"/>
            </a:ln>
            <a:effectLst>
              <a:outerShdw blurRad="40000" dist="23000" dir="5400000" rotWithShape="0">
                <a:srgbClr val="000000">
                  <a:alpha val="35000"/>
                </a:srgbClr>
              </a:outerShdw>
            </a:effectLst>
          </p:spPr>
          <p:txBody>
            <a:bodyPr lIns="0" r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smtClean="0">
                  <a:ln>
                    <a:noFill/>
                  </a:ln>
                  <a:solidFill>
                    <a:srgbClr val="0000FF"/>
                  </a:solidFill>
                  <a:effectLst/>
                  <a:uLnTx/>
                  <a:uFillTx/>
                  <a:latin typeface="Calibri"/>
                  <a:ea typeface="+mn-ea"/>
                  <a:cs typeface="+mn-cs"/>
                </a:rPr>
                <a:t>R</a:t>
              </a:r>
              <a:r>
                <a:rPr kumimoji="0" lang="en-US" sz="1800" b="0" i="0" u="none" strike="noStrike" kern="0" cap="none" spc="0" normalizeH="0" baseline="-25000" noProof="0" dirty="0" smtClean="0">
                  <a:ln>
                    <a:noFill/>
                  </a:ln>
                  <a:solidFill>
                    <a:srgbClr val="0000FF"/>
                  </a:solidFill>
                  <a:effectLst/>
                  <a:uLnTx/>
                  <a:uFillTx/>
                  <a:latin typeface="Calibri"/>
                  <a:ea typeface="+mn-ea"/>
                  <a:cs typeface="+mn-cs"/>
                </a:rPr>
                <a:t>1</a:t>
              </a:r>
            </a:p>
          </p:txBody>
        </p:sp>
        <p:sp>
          <p:nvSpPr>
            <p:cNvPr id="13" name="Rectangle 9"/>
            <p:cNvSpPr/>
            <p:nvPr/>
          </p:nvSpPr>
          <p:spPr>
            <a:xfrm>
              <a:off x="3365133" y="3574018"/>
              <a:ext cx="381000" cy="685800"/>
            </a:xfrm>
            <a:prstGeom prst="rect">
              <a:avLst/>
            </a:prstGeom>
            <a:solidFill>
              <a:srgbClr val="D9D9D9"/>
            </a:solidFill>
            <a:ln w="9525" cap="flat" cmpd="sng" algn="ctr">
              <a:solidFill>
                <a:srgbClr val="4F81BD">
                  <a:shade val="95000"/>
                  <a:satMod val="105000"/>
                </a:srgbClr>
              </a:solidFill>
              <a:prstDash val="solid"/>
            </a:ln>
            <a:effectLst>
              <a:outerShdw blurRad="40000" dist="23000" dir="5400000" rotWithShape="0">
                <a:srgbClr val="000000">
                  <a:alpha val="35000"/>
                </a:srgbClr>
              </a:outerShdw>
            </a:effectLst>
          </p:spPr>
          <p:txBody>
            <a:bodyPr lIns="0" r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smtClean="0">
                  <a:ln>
                    <a:noFill/>
                  </a:ln>
                  <a:solidFill>
                    <a:srgbClr val="0000FF"/>
                  </a:solidFill>
                  <a:effectLst/>
                  <a:uLnTx/>
                  <a:uFillTx/>
                  <a:latin typeface="Calibri"/>
                  <a:ea typeface="+mn-ea"/>
                  <a:cs typeface="+mn-cs"/>
                </a:rPr>
                <a:t>L</a:t>
              </a:r>
              <a:r>
                <a:rPr kumimoji="0" lang="en-US" sz="1800" b="0" i="0" u="none" strike="noStrike" kern="0" cap="none" spc="0" normalizeH="0" baseline="-25000" noProof="0" dirty="0" smtClean="0">
                  <a:ln>
                    <a:noFill/>
                  </a:ln>
                  <a:solidFill>
                    <a:srgbClr val="0000FF"/>
                  </a:solidFill>
                  <a:effectLst/>
                  <a:uLnTx/>
                  <a:uFillTx/>
                  <a:latin typeface="Calibri"/>
                  <a:ea typeface="+mn-ea"/>
                  <a:cs typeface="+mn-cs"/>
                </a:rPr>
                <a:t>1</a:t>
              </a:r>
            </a:p>
          </p:txBody>
        </p:sp>
        <p:sp>
          <p:nvSpPr>
            <p:cNvPr id="14" name="TextBox 10"/>
            <p:cNvSpPr txBox="1"/>
            <p:nvPr/>
          </p:nvSpPr>
          <p:spPr>
            <a:xfrm flipV="1">
              <a:off x="2470652" y="3770065"/>
              <a:ext cx="339639" cy="531482"/>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3600" b="0" i="0" u="none" strike="noStrike" kern="0" cap="none" spc="0" normalizeH="0" baseline="0" noProof="0" dirty="0" smtClean="0">
                  <a:ln>
                    <a:noFill/>
                  </a:ln>
                  <a:solidFill>
                    <a:prstClr val="black"/>
                  </a:solidFill>
                  <a:effectLst/>
                  <a:uLnTx/>
                  <a:uFillTx/>
                </a:rPr>
                <a:t>⊕</a:t>
              </a:r>
            </a:p>
          </p:txBody>
        </p:sp>
        <p:cxnSp>
          <p:nvCxnSpPr>
            <p:cNvPr id="15" name="Straight Connector 11"/>
            <p:cNvCxnSpPr/>
            <p:nvPr/>
          </p:nvCxnSpPr>
          <p:spPr>
            <a:xfrm flipV="1">
              <a:off x="2069733" y="3028950"/>
              <a:ext cx="914400" cy="0"/>
            </a:xfrm>
            <a:prstGeom prst="line">
              <a:avLst/>
            </a:prstGeom>
            <a:noFill/>
            <a:ln w="25400" cap="flat" cmpd="sng" algn="ctr">
              <a:solidFill>
                <a:srgbClr val="4F81BD"/>
              </a:solidFill>
              <a:prstDash val="solid"/>
            </a:ln>
            <a:effectLst>
              <a:outerShdw blurRad="40000" dist="20000" dir="5400000" rotWithShape="0">
                <a:srgbClr val="000000">
                  <a:alpha val="38000"/>
                </a:srgbClr>
              </a:outerShdw>
            </a:effectLst>
          </p:spPr>
        </p:cxnSp>
        <p:cxnSp>
          <p:nvCxnSpPr>
            <p:cNvPr id="16" name="Straight Connector 12"/>
            <p:cNvCxnSpPr/>
            <p:nvPr/>
          </p:nvCxnSpPr>
          <p:spPr>
            <a:xfrm flipV="1">
              <a:off x="2069733" y="4019550"/>
              <a:ext cx="304800" cy="0"/>
            </a:xfrm>
            <a:prstGeom prst="line">
              <a:avLst/>
            </a:prstGeom>
            <a:noFill/>
            <a:ln w="25400" cap="flat" cmpd="sng" algn="ctr">
              <a:solidFill>
                <a:srgbClr val="4F81BD"/>
              </a:solidFill>
              <a:prstDash val="solid"/>
            </a:ln>
            <a:effectLst>
              <a:outerShdw blurRad="40000" dist="20000" dir="5400000" rotWithShape="0">
                <a:srgbClr val="000000">
                  <a:alpha val="38000"/>
                </a:srgbClr>
              </a:outerShdw>
            </a:effectLst>
          </p:spPr>
        </p:cxnSp>
        <p:cxnSp>
          <p:nvCxnSpPr>
            <p:cNvPr id="17" name="Straight Connector 13"/>
            <p:cNvCxnSpPr/>
            <p:nvPr/>
          </p:nvCxnSpPr>
          <p:spPr>
            <a:xfrm>
              <a:off x="2719804" y="4019550"/>
              <a:ext cx="264329" cy="1"/>
            </a:xfrm>
            <a:prstGeom prst="line">
              <a:avLst/>
            </a:prstGeom>
            <a:noFill/>
            <a:ln w="25400" cap="flat" cmpd="sng" algn="ctr">
              <a:solidFill>
                <a:srgbClr val="4F81BD"/>
              </a:solidFill>
              <a:prstDash val="solid"/>
            </a:ln>
            <a:effectLst>
              <a:outerShdw blurRad="40000" dist="20000" dir="5400000" rotWithShape="0">
                <a:srgbClr val="000000">
                  <a:alpha val="38000"/>
                </a:srgbClr>
              </a:outerShdw>
            </a:effectLst>
          </p:spPr>
        </p:cxnSp>
        <p:cxnSp>
          <p:nvCxnSpPr>
            <p:cNvPr id="18" name="Straight Arrow Connector 14"/>
            <p:cNvCxnSpPr>
              <a:endCxn id="13" idx="1"/>
            </p:cNvCxnSpPr>
            <p:nvPr/>
          </p:nvCxnSpPr>
          <p:spPr>
            <a:xfrm flipV="1">
              <a:off x="2984133" y="3143250"/>
              <a:ext cx="381000" cy="876300"/>
            </a:xfrm>
            <a:prstGeom prst="straightConnector1">
              <a:avLst/>
            </a:prstGeom>
            <a:noFill/>
            <a:ln w="25400" cap="flat" cmpd="sng" algn="ctr">
              <a:solidFill>
                <a:srgbClr val="4F81BD"/>
              </a:solidFill>
              <a:prstDash val="solid"/>
              <a:tailEnd type="arrow"/>
            </a:ln>
            <a:effectLst>
              <a:outerShdw blurRad="40000" dist="20000" dir="5400000" rotWithShape="0">
                <a:srgbClr val="000000">
                  <a:alpha val="38000"/>
                </a:srgbClr>
              </a:outerShdw>
            </a:effectLst>
          </p:spPr>
        </p:cxnSp>
        <p:cxnSp>
          <p:nvCxnSpPr>
            <p:cNvPr id="19" name="Straight Arrow Connector 15"/>
            <p:cNvCxnSpPr>
              <a:endCxn id="12" idx="1"/>
            </p:cNvCxnSpPr>
            <p:nvPr/>
          </p:nvCxnSpPr>
          <p:spPr>
            <a:xfrm>
              <a:off x="2984133" y="3028950"/>
              <a:ext cx="381000" cy="800100"/>
            </a:xfrm>
            <a:prstGeom prst="straightConnector1">
              <a:avLst/>
            </a:prstGeom>
            <a:noFill/>
            <a:ln w="25400" cap="flat" cmpd="sng" algn="ctr">
              <a:solidFill>
                <a:srgbClr val="4F81BD"/>
              </a:solidFill>
              <a:prstDash val="solid"/>
              <a:tailEnd type="arrow"/>
            </a:ln>
            <a:effectLst>
              <a:outerShdw blurRad="40000" dist="20000" dir="5400000" rotWithShape="0">
                <a:srgbClr val="000000">
                  <a:alpha val="38000"/>
                </a:srgbClr>
              </a:outerShdw>
            </a:effectLst>
          </p:spPr>
        </p:cxnSp>
        <p:sp>
          <p:nvSpPr>
            <p:cNvPr id="20" name="Oval 16"/>
            <p:cNvSpPr/>
            <p:nvPr/>
          </p:nvSpPr>
          <p:spPr>
            <a:xfrm>
              <a:off x="2173756" y="3257550"/>
              <a:ext cx="732912" cy="381000"/>
            </a:xfrm>
            <a:prstGeom prst="ellipse">
              <a:avLst/>
            </a:prstGeom>
            <a:solidFill>
              <a:srgbClr val="F79646">
                <a:lumMod val="40000"/>
                <a:lumOff val="60000"/>
              </a:srgbClr>
            </a:solidFill>
            <a:ln w="9525" cap="flat" cmpd="sng" algn="ctr">
              <a:solidFill>
                <a:srgbClr val="4F81BD">
                  <a:shade val="95000"/>
                  <a:satMod val="105000"/>
                </a:srgbClr>
              </a:solidFill>
              <a:prstDash val="solid"/>
            </a:ln>
            <a:effectLst>
              <a:outerShdw blurRad="40000" dist="23000" dir="5400000" rotWithShape="0">
                <a:srgbClr val="000000">
                  <a:alpha val="35000"/>
                </a:srgbClr>
              </a:outerShdw>
            </a:effectLst>
          </p:spPr>
          <p:txBody>
            <a:bodyPr lIns="0" rIns="0" bIns="9144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smtClean="0">
                  <a:ln>
                    <a:noFill/>
                  </a:ln>
                  <a:solidFill>
                    <a:srgbClr val="0000FF"/>
                  </a:solidFill>
                  <a:effectLst/>
                  <a:uLnTx/>
                  <a:uFillTx/>
                  <a:latin typeface="Calibri"/>
                  <a:ea typeface="+mn-ea"/>
                  <a:cs typeface="+mn-cs"/>
                </a:rPr>
                <a:t>F’(k</a:t>
              </a:r>
              <a:r>
                <a:rPr kumimoji="0" lang="en-US" sz="1800" b="0" i="0" u="none" strike="noStrike" kern="0" cap="none" spc="0" normalizeH="0" baseline="-25000" noProof="0" dirty="0" smtClean="0">
                  <a:ln>
                    <a:noFill/>
                  </a:ln>
                  <a:solidFill>
                    <a:srgbClr val="0000FF"/>
                  </a:solidFill>
                  <a:effectLst/>
                  <a:uLnTx/>
                  <a:uFillTx/>
                  <a:latin typeface="Calibri"/>
                  <a:ea typeface="+mn-ea"/>
                  <a:cs typeface="+mn-cs"/>
                </a:rPr>
                <a:t>1</a:t>
              </a:r>
              <a:r>
                <a:rPr kumimoji="0" lang="en-US" sz="1800" b="0" i="0" u="none" strike="noStrike" kern="0" cap="none" spc="0" normalizeH="0" baseline="0" noProof="0" dirty="0" smtClean="0">
                  <a:ln>
                    <a:noFill/>
                  </a:ln>
                  <a:solidFill>
                    <a:srgbClr val="0000FF"/>
                  </a:solidFill>
                  <a:effectLst/>
                  <a:uLnTx/>
                  <a:uFillTx/>
                  <a:latin typeface="Calibri"/>
                  <a:ea typeface="+mn-ea"/>
                  <a:cs typeface="+mn-cs"/>
                </a:rPr>
                <a:t>,⋅)</a:t>
              </a:r>
              <a:endParaRPr kumimoji="0" lang="en-US" sz="1800" b="0" i="0" u="none" strike="noStrike" kern="0" cap="none" spc="0" normalizeH="0" baseline="-25000" noProof="0" dirty="0" smtClean="0">
                <a:ln>
                  <a:noFill/>
                </a:ln>
                <a:solidFill>
                  <a:srgbClr val="0000FF"/>
                </a:solidFill>
                <a:effectLst/>
                <a:uLnTx/>
                <a:uFillTx/>
                <a:latin typeface="Calibri"/>
                <a:ea typeface="+mn-ea"/>
                <a:cs typeface="+mn-cs"/>
              </a:endParaRPr>
            </a:p>
          </p:txBody>
        </p:sp>
        <p:cxnSp>
          <p:nvCxnSpPr>
            <p:cNvPr id="21" name="Straight Arrow Connector 17"/>
            <p:cNvCxnSpPr/>
            <p:nvPr/>
          </p:nvCxnSpPr>
          <p:spPr>
            <a:xfrm>
              <a:off x="2526933" y="3028950"/>
              <a:ext cx="0" cy="228600"/>
            </a:xfrm>
            <a:prstGeom prst="straightConnector1">
              <a:avLst/>
            </a:prstGeom>
            <a:noFill/>
            <a:ln w="25400" cap="flat" cmpd="sng" algn="ctr">
              <a:solidFill>
                <a:srgbClr val="4F81BD"/>
              </a:solidFill>
              <a:prstDash val="solid"/>
              <a:tailEnd type="arrow"/>
            </a:ln>
            <a:effectLst>
              <a:outerShdw blurRad="40000" dist="20000" dir="5400000" rotWithShape="0">
                <a:srgbClr val="000000">
                  <a:alpha val="38000"/>
                </a:srgbClr>
              </a:outerShdw>
            </a:effectLst>
          </p:spPr>
        </p:cxnSp>
        <p:cxnSp>
          <p:nvCxnSpPr>
            <p:cNvPr id="22" name="Straight Arrow Connector 18"/>
            <p:cNvCxnSpPr/>
            <p:nvPr/>
          </p:nvCxnSpPr>
          <p:spPr>
            <a:xfrm>
              <a:off x="2526933" y="3638550"/>
              <a:ext cx="0" cy="228600"/>
            </a:xfrm>
            <a:prstGeom prst="straightConnector1">
              <a:avLst/>
            </a:prstGeom>
            <a:noFill/>
            <a:ln w="25400" cap="flat" cmpd="sng" algn="ctr">
              <a:solidFill>
                <a:srgbClr val="4F81BD"/>
              </a:solidFill>
              <a:prstDash val="solid"/>
              <a:tailEnd type="arrow"/>
            </a:ln>
            <a:effectLst>
              <a:outerShdw blurRad="40000" dist="20000" dir="5400000" rotWithShape="0">
                <a:srgbClr val="000000">
                  <a:alpha val="38000"/>
                </a:srgbClr>
              </a:outerShdw>
            </a:effectLst>
          </p:spPr>
        </p:cxnSp>
        <p:sp>
          <p:nvSpPr>
            <p:cNvPr id="23" name="Rectangle 19"/>
            <p:cNvSpPr/>
            <p:nvPr/>
          </p:nvSpPr>
          <p:spPr>
            <a:xfrm>
              <a:off x="5041533" y="2888218"/>
              <a:ext cx="381000" cy="685800"/>
            </a:xfrm>
            <a:prstGeom prst="rect">
              <a:avLst/>
            </a:prstGeom>
            <a:solidFill>
              <a:srgbClr val="D9D9D9"/>
            </a:solidFill>
            <a:ln w="9525" cap="flat" cmpd="sng" algn="ctr">
              <a:solidFill>
                <a:srgbClr val="4F81BD">
                  <a:shade val="95000"/>
                  <a:satMod val="105000"/>
                </a:srgbClr>
              </a:solidFill>
              <a:prstDash val="solid"/>
            </a:ln>
            <a:effectLst>
              <a:outerShdw blurRad="40000" dist="23000" dir="5400000" rotWithShape="0">
                <a:srgbClr val="000000">
                  <a:alpha val="35000"/>
                </a:srgbClr>
              </a:outerShdw>
            </a:effectLst>
          </p:spPr>
          <p:txBody>
            <a:bodyPr lIns="0" r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smtClean="0">
                  <a:ln>
                    <a:noFill/>
                  </a:ln>
                  <a:solidFill>
                    <a:srgbClr val="0000FF"/>
                  </a:solidFill>
                  <a:effectLst/>
                  <a:uLnTx/>
                  <a:uFillTx/>
                  <a:latin typeface="Calibri"/>
                  <a:ea typeface="+mn-ea"/>
                  <a:cs typeface="+mn-cs"/>
                </a:rPr>
                <a:t>R</a:t>
              </a:r>
              <a:r>
                <a:rPr kumimoji="0" lang="en-US" sz="1800" b="0" i="0" u="none" strike="noStrike" kern="0" cap="none" spc="0" normalizeH="0" baseline="-25000" noProof="0" dirty="0" smtClean="0">
                  <a:ln>
                    <a:noFill/>
                  </a:ln>
                  <a:solidFill>
                    <a:srgbClr val="0000FF"/>
                  </a:solidFill>
                  <a:effectLst/>
                  <a:uLnTx/>
                  <a:uFillTx/>
                  <a:latin typeface="Calibri"/>
                  <a:ea typeface="+mn-ea"/>
                  <a:cs typeface="+mn-cs"/>
                </a:rPr>
                <a:t>2</a:t>
              </a:r>
            </a:p>
          </p:txBody>
        </p:sp>
        <p:sp>
          <p:nvSpPr>
            <p:cNvPr id="24" name="Rectangle 20"/>
            <p:cNvSpPr/>
            <p:nvPr/>
          </p:nvSpPr>
          <p:spPr>
            <a:xfrm>
              <a:off x="5041533" y="3574018"/>
              <a:ext cx="381000" cy="685800"/>
            </a:xfrm>
            <a:prstGeom prst="rect">
              <a:avLst/>
            </a:prstGeom>
            <a:solidFill>
              <a:srgbClr val="D9D9D9"/>
            </a:solidFill>
            <a:ln w="9525" cap="flat" cmpd="sng" algn="ctr">
              <a:solidFill>
                <a:srgbClr val="4F81BD">
                  <a:shade val="95000"/>
                  <a:satMod val="105000"/>
                </a:srgbClr>
              </a:solidFill>
              <a:prstDash val="solid"/>
            </a:ln>
            <a:effectLst>
              <a:outerShdw blurRad="40000" dist="23000" dir="5400000" rotWithShape="0">
                <a:srgbClr val="000000">
                  <a:alpha val="35000"/>
                </a:srgbClr>
              </a:outerShdw>
            </a:effectLst>
          </p:spPr>
          <p:txBody>
            <a:bodyPr lIns="0" r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smtClean="0">
                  <a:ln>
                    <a:noFill/>
                  </a:ln>
                  <a:solidFill>
                    <a:srgbClr val="0000FF"/>
                  </a:solidFill>
                  <a:effectLst/>
                  <a:uLnTx/>
                  <a:uFillTx/>
                  <a:latin typeface="Calibri"/>
                  <a:ea typeface="+mn-ea"/>
                  <a:cs typeface="+mn-cs"/>
                </a:rPr>
                <a:t>L</a:t>
              </a:r>
              <a:r>
                <a:rPr kumimoji="0" lang="en-US" sz="1800" b="0" i="0" u="none" strike="noStrike" kern="0" cap="none" spc="0" normalizeH="0" baseline="-25000" noProof="0" dirty="0" smtClean="0">
                  <a:ln>
                    <a:noFill/>
                  </a:ln>
                  <a:solidFill>
                    <a:srgbClr val="0000FF"/>
                  </a:solidFill>
                  <a:effectLst/>
                  <a:uLnTx/>
                  <a:uFillTx/>
                  <a:latin typeface="Calibri"/>
                  <a:ea typeface="+mn-ea"/>
                  <a:cs typeface="+mn-cs"/>
                </a:rPr>
                <a:t>2</a:t>
              </a:r>
            </a:p>
          </p:txBody>
        </p:sp>
        <p:sp>
          <p:nvSpPr>
            <p:cNvPr id="25" name="TextBox 21"/>
            <p:cNvSpPr txBox="1"/>
            <p:nvPr/>
          </p:nvSpPr>
          <p:spPr>
            <a:xfrm flipV="1">
              <a:off x="4152427" y="3790950"/>
              <a:ext cx="339639" cy="531482"/>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3600" b="0" i="0" u="none" strike="noStrike" kern="0" cap="none" spc="0" normalizeH="0" baseline="0" noProof="0" dirty="0" smtClean="0">
                  <a:ln>
                    <a:noFill/>
                  </a:ln>
                  <a:solidFill>
                    <a:prstClr val="black"/>
                  </a:solidFill>
                  <a:effectLst/>
                  <a:uLnTx/>
                  <a:uFillTx/>
                </a:rPr>
                <a:t>⊕</a:t>
              </a:r>
            </a:p>
          </p:txBody>
        </p:sp>
        <p:cxnSp>
          <p:nvCxnSpPr>
            <p:cNvPr id="26" name="Straight Connector 22"/>
            <p:cNvCxnSpPr/>
            <p:nvPr/>
          </p:nvCxnSpPr>
          <p:spPr>
            <a:xfrm flipV="1">
              <a:off x="3746133" y="3028950"/>
              <a:ext cx="914400" cy="0"/>
            </a:xfrm>
            <a:prstGeom prst="line">
              <a:avLst/>
            </a:prstGeom>
            <a:noFill/>
            <a:ln w="25400" cap="flat" cmpd="sng" algn="ctr">
              <a:solidFill>
                <a:srgbClr val="4F81BD"/>
              </a:solidFill>
              <a:prstDash val="solid"/>
            </a:ln>
            <a:effectLst>
              <a:outerShdw blurRad="40000" dist="20000" dir="5400000" rotWithShape="0">
                <a:srgbClr val="000000">
                  <a:alpha val="38000"/>
                </a:srgbClr>
              </a:outerShdw>
            </a:effectLst>
          </p:spPr>
        </p:cxnSp>
        <p:cxnSp>
          <p:nvCxnSpPr>
            <p:cNvPr id="27" name="Straight Connector 23"/>
            <p:cNvCxnSpPr/>
            <p:nvPr/>
          </p:nvCxnSpPr>
          <p:spPr>
            <a:xfrm flipV="1">
              <a:off x="3746133" y="4019550"/>
              <a:ext cx="304800" cy="0"/>
            </a:xfrm>
            <a:prstGeom prst="line">
              <a:avLst/>
            </a:prstGeom>
            <a:noFill/>
            <a:ln w="25400" cap="flat" cmpd="sng" algn="ctr">
              <a:solidFill>
                <a:srgbClr val="4F81BD"/>
              </a:solidFill>
              <a:prstDash val="solid"/>
            </a:ln>
            <a:effectLst>
              <a:outerShdw blurRad="40000" dist="20000" dir="5400000" rotWithShape="0">
                <a:srgbClr val="000000">
                  <a:alpha val="38000"/>
                </a:srgbClr>
              </a:outerShdw>
            </a:effectLst>
          </p:spPr>
        </p:cxnSp>
        <p:cxnSp>
          <p:nvCxnSpPr>
            <p:cNvPr id="28" name="Straight Connector 24"/>
            <p:cNvCxnSpPr/>
            <p:nvPr/>
          </p:nvCxnSpPr>
          <p:spPr>
            <a:xfrm>
              <a:off x="4401579" y="4022195"/>
              <a:ext cx="269961" cy="1"/>
            </a:xfrm>
            <a:prstGeom prst="line">
              <a:avLst/>
            </a:prstGeom>
            <a:noFill/>
            <a:ln w="25400" cap="flat" cmpd="sng" algn="ctr">
              <a:solidFill>
                <a:srgbClr val="4F81BD"/>
              </a:solidFill>
              <a:prstDash val="solid"/>
            </a:ln>
            <a:effectLst>
              <a:outerShdw blurRad="40000" dist="20000" dir="5400000" rotWithShape="0">
                <a:srgbClr val="000000">
                  <a:alpha val="38000"/>
                </a:srgbClr>
              </a:outerShdw>
            </a:effectLst>
          </p:spPr>
        </p:cxnSp>
        <p:cxnSp>
          <p:nvCxnSpPr>
            <p:cNvPr id="29" name="Straight Arrow Connector 25"/>
            <p:cNvCxnSpPr>
              <a:endCxn id="24" idx="1"/>
            </p:cNvCxnSpPr>
            <p:nvPr/>
          </p:nvCxnSpPr>
          <p:spPr>
            <a:xfrm flipV="1">
              <a:off x="4660533" y="3143250"/>
              <a:ext cx="381000" cy="876300"/>
            </a:xfrm>
            <a:prstGeom prst="straightConnector1">
              <a:avLst/>
            </a:prstGeom>
            <a:noFill/>
            <a:ln w="25400" cap="flat" cmpd="sng" algn="ctr">
              <a:solidFill>
                <a:srgbClr val="4F81BD"/>
              </a:solidFill>
              <a:prstDash val="solid"/>
              <a:tailEnd type="arrow"/>
            </a:ln>
            <a:effectLst>
              <a:outerShdw blurRad="40000" dist="20000" dir="5400000" rotWithShape="0">
                <a:srgbClr val="000000">
                  <a:alpha val="38000"/>
                </a:srgbClr>
              </a:outerShdw>
            </a:effectLst>
          </p:spPr>
        </p:cxnSp>
        <p:cxnSp>
          <p:nvCxnSpPr>
            <p:cNvPr id="30" name="Straight Arrow Connector 26"/>
            <p:cNvCxnSpPr>
              <a:endCxn id="23" idx="1"/>
            </p:cNvCxnSpPr>
            <p:nvPr/>
          </p:nvCxnSpPr>
          <p:spPr>
            <a:xfrm>
              <a:off x="4660533" y="3028950"/>
              <a:ext cx="381000" cy="800100"/>
            </a:xfrm>
            <a:prstGeom prst="straightConnector1">
              <a:avLst/>
            </a:prstGeom>
            <a:noFill/>
            <a:ln w="25400" cap="flat" cmpd="sng" algn="ctr">
              <a:solidFill>
                <a:srgbClr val="4F81BD"/>
              </a:solidFill>
              <a:prstDash val="solid"/>
              <a:tailEnd type="arrow"/>
            </a:ln>
            <a:effectLst>
              <a:outerShdw blurRad="40000" dist="20000" dir="5400000" rotWithShape="0">
                <a:srgbClr val="000000">
                  <a:alpha val="38000"/>
                </a:srgbClr>
              </a:outerShdw>
            </a:effectLst>
          </p:spPr>
        </p:cxnSp>
        <p:sp>
          <p:nvSpPr>
            <p:cNvPr id="31" name="Oval 27"/>
            <p:cNvSpPr/>
            <p:nvPr/>
          </p:nvSpPr>
          <p:spPr>
            <a:xfrm>
              <a:off x="3840987" y="3257550"/>
              <a:ext cx="738285" cy="381000"/>
            </a:xfrm>
            <a:prstGeom prst="ellipse">
              <a:avLst/>
            </a:prstGeom>
            <a:solidFill>
              <a:srgbClr val="F79646">
                <a:lumMod val="40000"/>
                <a:lumOff val="60000"/>
              </a:srgbClr>
            </a:solidFill>
            <a:ln w="9525" cap="flat" cmpd="sng" algn="ctr">
              <a:solidFill>
                <a:srgbClr val="4F81BD">
                  <a:shade val="95000"/>
                  <a:satMod val="105000"/>
                </a:srgbClr>
              </a:solidFill>
              <a:prstDash val="solid"/>
            </a:ln>
            <a:effectLst>
              <a:outerShdw blurRad="40000" dist="23000" dir="5400000" rotWithShape="0">
                <a:srgbClr val="000000">
                  <a:alpha val="35000"/>
                </a:srgbClr>
              </a:outerShdw>
            </a:effectLst>
          </p:spPr>
          <p:txBody>
            <a:bodyPr lIns="0" rIns="0" bIns="9144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smtClean="0">
                  <a:ln>
                    <a:noFill/>
                  </a:ln>
                  <a:solidFill>
                    <a:srgbClr val="0000FF"/>
                  </a:solidFill>
                  <a:effectLst/>
                  <a:uLnTx/>
                  <a:uFillTx/>
                  <a:latin typeface="Calibri"/>
                  <a:ea typeface="+mn-ea"/>
                  <a:cs typeface="+mn-cs"/>
                </a:rPr>
                <a:t>F’(k</a:t>
              </a:r>
              <a:r>
                <a:rPr kumimoji="0" lang="en-US" sz="1800" b="0" i="0" u="none" strike="noStrike" kern="0" cap="none" spc="0" normalizeH="0" baseline="-25000" noProof="0" dirty="0" smtClean="0">
                  <a:ln>
                    <a:noFill/>
                  </a:ln>
                  <a:solidFill>
                    <a:srgbClr val="0000FF"/>
                  </a:solidFill>
                  <a:effectLst/>
                  <a:uLnTx/>
                  <a:uFillTx/>
                  <a:latin typeface="Calibri"/>
                  <a:ea typeface="+mn-ea"/>
                  <a:cs typeface="+mn-cs"/>
                </a:rPr>
                <a:t>2</a:t>
              </a:r>
              <a:r>
                <a:rPr kumimoji="0" lang="en-US" sz="1800" b="0" i="0" u="none" strike="noStrike" kern="0" cap="none" spc="0" normalizeH="0" baseline="0" noProof="0" dirty="0" smtClean="0">
                  <a:ln>
                    <a:noFill/>
                  </a:ln>
                  <a:solidFill>
                    <a:srgbClr val="0000FF"/>
                  </a:solidFill>
                  <a:effectLst/>
                  <a:uLnTx/>
                  <a:uFillTx/>
                  <a:latin typeface="Calibri"/>
                  <a:ea typeface="+mn-ea"/>
                  <a:cs typeface="+mn-cs"/>
                </a:rPr>
                <a:t>,⋅)</a:t>
              </a:r>
              <a:endParaRPr kumimoji="0" lang="en-US" sz="1800" b="0" i="0" u="none" strike="noStrike" kern="0" cap="none" spc="0" normalizeH="0" baseline="-25000" noProof="0" dirty="0" smtClean="0">
                <a:ln>
                  <a:noFill/>
                </a:ln>
                <a:solidFill>
                  <a:srgbClr val="0000FF"/>
                </a:solidFill>
                <a:effectLst/>
                <a:uLnTx/>
                <a:uFillTx/>
                <a:latin typeface="Calibri"/>
                <a:ea typeface="+mn-ea"/>
                <a:cs typeface="+mn-cs"/>
              </a:endParaRPr>
            </a:p>
          </p:txBody>
        </p:sp>
        <p:cxnSp>
          <p:nvCxnSpPr>
            <p:cNvPr id="32" name="Straight Arrow Connector 28"/>
            <p:cNvCxnSpPr/>
            <p:nvPr/>
          </p:nvCxnSpPr>
          <p:spPr>
            <a:xfrm>
              <a:off x="4203333" y="3028950"/>
              <a:ext cx="0" cy="228600"/>
            </a:xfrm>
            <a:prstGeom prst="straightConnector1">
              <a:avLst/>
            </a:prstGeom>
            <a:noFill/>
            <a:ln w="25400" cap="flat" cmpd="sng" algn="ctr">
              <a:solidFill>
                <a:srgbClr val="4F81BD"/>
              </a:solidFill>
              <a:prstDash val="solid"/>
              <a:tailEnd type="arrow"/>
            </a:ln>
            <a:effectLst>
              <a:outerShdw blurRad="40000" dist="20000" dir="5400000" rotWithShape="0">
                <a:srgbClr val="000000">
                  <a:alpha val="38000"/>
                </a:srgbClr>
              </a:outerShdw>
            </a:effectLst>
          </p:spPr>
        </p:cxnSp>
        <p:cxnSp>
          <p:nvCxnSpPr>
            <p:cNvPr id="33" name="Straight Arrow Connector 29"/>
            <p:cNvCxnSpPr/>
            <p:nvPr/>
          </p:nvCxnSpPr>
          <p:spPr>
            <a:xfrm>
              <a:off x="4203333" y="3638550"/>
              <a:ext cx="0" cy="228600"/>
            </a:xfrm>
            <a:prstGeom prst="straightConnector1">
              <a:avLst/>
            </a:prstGeom>
            <a:noFill/>
            <a:ln w="25400" cap="flat" cmpd="sng" algn="ctr">
              <a:solidFill>
                <a:srgbClr val="4F81BD"/>
              </a:solidFill>
              <a:prstDash val="solid"/>
              <a:tailEnd type="arrow"/>
            </a:ln>
            <a:effectLst>
              <a:outerShdw blurRad="40000" dist="20000" dir="5400000" rotWithShape="0">
                <a:srgbClr val="000000">
                  <a:alpha val="38000"/>
                </a:srgbClr>
              </a:outerShdw>
            </a:effectLst>
          </p:spPr>
        </p:cxnSp>
        <p:sp>
          <p:nvSpPr>
            <p:cNvPr id="34" name="TextBox 30"/>
            <p:cNvSpPr txBox="1"/>
            <p:nvPr/>
          </p:nvSpPr>
          <p:spPr>
            <a:xfrm flipV="1">
              <a:off x="5806002" y="3790950"/>
              <a:ext cx="339639" cy="531482"/>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3600" b="0" i="0" u="none" strike="noStrike" kern="0" cap="none" spc="0" normalizeH="0" baseline="0" noProof="0" dirty="0" smtClean="0">
                  <a:ln>
                    <a:noFill/>
                  </a:ln>
                  <a:solidFill>
                    <a:prstClr val="black"/>
                  </a:solidFill>
                  <a:effectLst/>
                  <a:uLnTx/>
                  <a:uFillTx/>
                </a:rPr>
                <a:t>⊕</a:t>
              </a:r>
            </a:p>
          </p:txBody>
        </p:sp>
        <p:cxnSp>
          <p:nvCxnSpPr>
            <p:cNvPr id="35" name="Straight Connector 31"/>
            <p:cNvCxnSpPr/>
            <p:nvPr/>
          </p:nvCxnSpPr>
          <p:spPr>
            <a:xfrm flipV="1">
              <a:off x="5422533" y="3028950"/>
              <a:ext cx="914400" cy="0"/>
            </a:xfrm>
            <a:prstGeom prst="line">
              <a:avLst/>
            </a:prstGeom>
            <a:noFill/>
            <a:ln w="25400" cap="flat" cmpd="sng" algn="ctr">
              <a:solidFill>
                <a:srgbClr val="4F81BD"/>
              </a:solidFill>
              <a:prstDash val="solid"/>
            </a:ln>
            <a:effectLst>
              <a:outerShdw blurRad="40000" dist="20000" dir="5400000" rotWithShape="0">
                <a:srgbClr val="000000">
                  <a:alpha val="38000"/>
                </a:srgbClr>
              </a:outerShdw>
            </a:effectLst>
          </p:spPr>
        </p:cxnSp>
        <p:cxnSp>
          <p:nvCxnSpPr>
            <p:cNvPr id="36" name="Straight Connector 32"/>
            <p:cNvCxnSpPr/>
            <p:nvPr/>
          </p:nvCxnSpPr>
          <p:spPr>
            <a:xfrm flipV="1">
              <a:off x="5422533" y="4019550"/>
              <a:ext cx="304800" cy="0"/>
            </a:xfrm>
            <a:prstGeom prst="line">
              <a:avLst/>
            </a:prstGeom>
            <a:noFill/>
            <a:ln w="25400" cap="flat" cmpd="sng" algn="ctr">
              <a:solidFill>
                <a:srgbClr val="4F81BD"/>
              </a:solidFill>
              <a:prstDash val="solid"/>
            </a:ln>
            <a:effectLst>
              <a:outerShdw blurRad="40000" dist="20000" dir="5400000" rotWithShape="0">
                <a:srgbClr val="000000">
                  <a:alpha val="38000"/>
                </a:srgbClr>
              </a:outerShdw>
            </a:effectLst>
          </p:spPr>
        </p:cxnSp>
        <p:cxnSp>
          <p:nvCxnSpPr>
            <p:cNvPr id="37" name="Straight Connector 33"/>
            <p:cNvCxnSpPr/>
            <p:nvPr/>
          </p:nvCxnSpPr>
          <p:spPr>
            <a:xfrm>
              <a:off x="6062544" y="4019551"/>
              <a:ext cx="269961" cy="0"/>
            </a:xfrm>
            <a:prstGeom prst="line">
              <a:avLst/>
            </a:prstGeom>
            <a:noFill/>
            <a:ln w="25400" cap="flat" cmpd="sng" algn="ctr">
              <a:solidFill>
                <a:srgbClr val="4F81BD"/>
              </a:solidFill>
              <a:prstDash val="solid"/>
            </a:ln>
            <a:effectLst>
              <a:outerShdw blurRad="40000" dist="20000" dir="5400000" rotWithShape="0">
                <a:srgbClr val="000000">
                  <a:alpha val="38000"/>
                </a:srgbClr>
              </a:outerShdw>
            </a:effectLst>
          </p:spPr>
        </p:cxnSp>
        <p:cxnSp>
          <p:nvCxnSpPr>
            <p:cNvPr id="38" name="Straight Arrow Connector 34"/>
            <p:cNvCxnSpPr/>
            <p:nvPr/>
          </p:nvCxnSpPr>
          <p:spPr>
            <a:xfrm flipV="1">
              <a:off x="6336933" y="3143250"/>
              <a:ext cx="381000" cy="876300"/>
            </a:xfrm>
            <a:prstGeom prst="straightConnector1">
              <a:avLst/>
            </a:prstGeom>
            <a:noFill/>
            <a:ln w="25400" cap="flat" cmpd="sng" algn="ctr">
              <a:solidFill>
                <a:srgbClr val="4F81BD"/>
              </a:solidFill>
              <a:prstDash val="solid"/>
              <a:tailEnd type="arrow"/>
            </a:ln>
            <a:effectLst>
              <a:outerShdw blurRad="40000" dist="20000" dir="5400000" rotWithShape="0">
                <a:srgbClr val="000000">
                  <a:alpha val="38000"/>
                </a:srgbClr>
              </a:outerShdw>
            </a:effectLst>
          </p:spPr>
        </p:cxnSp>
        <p:cxnSp>
          <p:nvCxnSpPr>
            <p:cNvPr id="39" name="Straight Arrow Connector 35"/>
            <p:cNvCxnSpPr/>
            <p:nvPr/>
          </p:nvCxnSpPr>
          <p:spPr>
            <a:xfrm>
              <a:off x="6336933" y="3028950"/>
              <a:ext cx="381000" cy="800100"/>
            </a:xfrm>
            <a:prstGeom prst="straightConnector1">
              <a:avLst/>
            </a:prstGeom>
            <a:noFill/>
            <a:ln w="25400" cap="flat" cmpd="sng" algn="ctr">
              <a:solidFill>
                <a:srgbClr val="4F81BD"/>
              </a:solidFill>
              <a:prstDash val="solid"/>
              <a:tailEnd type="arrow"/>
            </a:ln>
            <a:effectLst>
              <a:outerShdw blurRad="40000" dist="20000" dir="5400000" rotWithShape="0">
                <a:srgbClr val="000000">
                  <a:alpha val="38000"/>
                </a:srgbClr>
              </a:outerShdw>
            </a:effectLst>
          </p:spPr>
        </p:cxnSp>
        <p:sp>
          <p:nvSpPr>
            <p:cNvPr id="40" name="Oval 36"/>
            <p:cNvSpPr/>
            <p:nvPr/>
          </p:nvSpPr>
          <p:spPr>
            <a:xfrm>
              <a:off x="5522762" y="3257550"/>
              <a:ext cx="743661" cy="381000"/>
            </a:xfrm>
            <a:prstGeom prst="ellipse">
              <a:avLst/>
            </a:prstGeom>
            <a:solidFill>
              <a:srgbClr val="F79646">
                <a:lumMod val="40000"/>
                <a:lumOff val="60000"/>
              </a:srgbClr>
            </a:solidFill>
            <a:ln w="9525" cap="flat" cmpd="sng" algn="ctr">
              <a:solidFill>
                <a:srgbClr val="4F81BD">
                  <a:shade val="95000"/>
                  <a:satMod val="105000"/>
                </a:srgbClr>
              </a:solidFill>
              <a:prstDash val="solid"/>
            </a:ln>
            <a:effectLst>
              <a:outerShdw blurRad="40000" dist="23000" dir="5400000" rotWithShape="0">
                <a:srgbClr val="000000">
                  <a:alpha val="35000"/>
                </a:srgbClr>
              </a:outerShdw>
            </a:effectLst>
          </p:spPr>
          <p:txBody>
            <a:bodyPr lIns="0" rIns="0" bIns="9144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smtClean="0">
                  <a:ln>
                    <a:noFill/>
                  </a:ln>
                  <a:solidFill>
                    <a:srgbClr val="0000FF"/>
                  </a:solidFill>
                  <a:effectLst/>
                  <a:uLnTx/>
                  <a:uFillTx/>
                  <a:latin typeface="Calibri"/>
                  <a:ea typeface="+mn-ea"/>
                  <a:cs typeface="+mn-cs"/>
                </a:rPr>
                <a:t>F’(k</a:t>
              </a:r>
              <a:r>
                <a:rPr kumimoji="0" lang="en-US" sz="1800" b="0" i="0" u="none" strike="noStrike" kern="0" cap="none" spc="0" normalizeH="0" baseline="-25000" noProof="0" dirty="0" smtClean="0">
                  <a:ln>
                    <a:noFill/>
                  </a:ln>
                  <a:solidFill>
                    <a:srgbClr val="0000FF"/>
                  </a:solidFill>
                  <a:effectLst/>
                  <a:uLnTx/>
                  <a:uFillTx/>
                  <a:latin typeface="Calibri"/>
                  <a:ea typeface="+mn-ea"/>
                  <a:cs typeface="+mn-cs"/>
                </a:rPr>
                <a:t>3</a:t>
              </a:r>
              <a:r>
                <a:rPr kumimoji="0" lang="en-US" sz="1800" b="0" i="0" u="none" strike="noStrike" kern="0" cap="none" spc="0" normalizeH="0" baseline="0" noProof="0" dirty="0" smtClean="0">
                  <a:ln>
                    <a:noFill/>
                  </a:ln>
                  <a:solidFill>
                    <a:srgbClr val="0000FF"/>
                  </a:solidFill>
                  <a:effectLst/>
                  <a:uLnTx/>
                  <a:uFillTx/>
                  <a:latin typeface="Calibri"/>
                  <a:ea typeface="+mn-ea"/>
                  <a:cs typeface="+mn-cs"/>
                </a:rPr>
                <a:t>,⋅)</a:t>
              </a:r>
              <a:endParaRPr kumimoji="0" lang="en-US" sz="1800" b="0" i="0" u="none" strike="noStrike" kern="0" cap="none" spc="0" normalizeH="0" baseline="-25000" noProof="0" dirty="0" smtClean="0">
                <a:ln>
                  <a:noFill/>
                </a:ln>
                <a:solidFill>
                  <a:srgbClr val="0000FF"/>
                </a:solidFill>
                <a:effectLst/>
                <a:uLnTx/>
                <a:uFillTx/>
                <a:latin typeface="Calibri"/>
                <a:ea typeface="+mn-ea"/>
                <a:cs typeface="+mn-cs"/>
              </a:endParaRPr>
            </a:p>
          </p:txBody>
        </p:sp>
        <p:cxnSp>
          <p:nvCxnSpPr>
            <p:cNvPr id="41" name="Straight Arrow Connector 37"/>
            <p:cNvCxnSpPr/>
            <p:nvPr/>
          </p:nvCxnSpPr>
          <p:spPr>
            <a:xfrm>
              <a:off x="5879733" y="3028950"/>
              <a:ext cx="0" cy="228600"/>
            </a:xfrm>
            <a:prstGeom prst="straightConnector1">
              <a:avLst/>
            </a:prstGeom>
            <a:noFill/>
            <a:ln w="25400" cap="flat" cmpd="sng" algn="ctr">
              <a:solidFill>
                <a:srgbClr val="4F81BD"/>
              </a:solidFill>
              <a:prstDash val="solid"/>
              <a:tailEnd type="arrow"/>
            </a:ln>
            <a:effectLst>
              <a:outerShdw blurRad="40000" dist="20000" dir="5400000" rotWithShape="0">
                <a:srgbClr val="000000">
                  <a:alpha val="38000"/>
                </a:srgbClr>
              </a:outerShdw>
            </a:effectLst>
          </p:spPr>
        </p:cxnSp>
        <p:cxnSp>
          <p:nvCxnSpPr>
            <p:cNvPr id="42" name="Straight Arrow Connector 38"/>
            <p:cNvCxnSpPr/>
            <p:nvPr/>
          </p:nvCxnSpPr>
          <p:spPr>
            <a:xfrm>
              <a:off x="5879733" y="3638550"/>
              <a:ext cx="0" cy="228600"/>
            </a:xfrm>
            <a:prstGeom prst="straightConnector1">
              <a:avLst/>
            </a:prstGeom>
            <a:noFill/>
            <a:ln w="25400" cap="flat" cmpd="sng" algn="ctr">
              <a:solidFill>
                <a:srgbClr val="4F81BD"/>
              </a:solidFill>
              <a:prstDash val="solid"/>
              <a:tailEnd type="arrow"/>
            </a:ln>
            <a:effectLst>
              <a:outerShdw blurRad="40000" dist="20000" dir="5400000" rotWithShape="0">
                <a:srgbClr val="000000">
                  <a:alpha val="38000"/>
                </a:srgbClr>
              </a:outerShdw>
            </a:effectLst>
          </p:spPr>
        </p:cxnSp>
        <p:sp>
          <p:nvSpPr>
            <p:cNvPr id="43" name="TextBox 39"/>
            <p:cNvSpPr txBox="1"/>
            <p:nvPr/>
          </p:nvSpPr>
          <p:spPr>
            <a:xfrm>
              <a:off x="6565533" y="4255353"/>
              <a:ext cx="825867" cy="369332"/>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smtClean="0">
                  <a:ln>
                    <a:noFill/>
                  </a:ln>
                  <a:solidFill>
                    <a:prstClr val="black"/>
                  </a:solidFill>
                  <a:effectLst/>
                  <a:uLnTx/>
                  <a:uFillTx/>
                </a:rPr>
                <a:t>output</a:t>
              </a:r>
            </a:p>
          </p:txBody>
        </p:sp>
      </p:grpSp>
      <p:sp>
        <p:nvSpPr>
          <p:cNvPr id="44" name="TextBox 42"/>
          <p:cNvSpPr txBox="1"/>
          <p:nvPr/>
        </p:nvSpPr>
        <p:spPr>
          <a:xfrm>
            <a:off x="492081" y="3234392"/>
            <a:ext cx="864339" cy="369332"/>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smtClean="0">
                <a:ln>
                  <a:noFill/>
                </a:ln>
                <a:solidFill>
                  <a:prstClr val="black"/>
                </a:solidFill>
                <a:effectLst/>
                <a:uLnTx/>
                <a:uFillTx/>
              </a:rPr>
              <a:t>t/2 bits</a:t>
            </a:r>
          </a:p>
        </p:txBody>
      </p:sp>
      <p:sp>
        <p:nvSpPr>
          <p:cNvPr id="45" name="Left Brace 43"/>
          <p:cNvSpPr/>
          <p:nvPr/>
        </p:nvSpPr>
        <p:spPr>
          <a:xfrm>
            <a:off x="1394520" y="3018492"/>
            <a:ext cx="152400" cy="838200"/>
          </a:xfrm>
          <a:prstGeom prst="leftBrace">
            <a:avLst/>
          </a:prstGeom>
          <a:noFill/>
          <a:ln w="25400" cap="flat" cmpd="sng" algn="ctr">
            <a:solidFill>
              <a:srgbClr val="4F81BD"/>
            </a:solidFill>
            <a:prstDash val="solid"/>
          </a:ln>
          <a:effectLst>
            <a:outerShdw blurRad="40000" dist="20000" dir="5400000" rotWithShape="0">
              <a:srgbClr val="000000">
                <a:alpha val="38000"/>
              </a:srgb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prstClr val="black"/>
              </a:solidFill>
              <a:effectLst/>
              <a:uLnTx/>
              <a:uFillTx/>
              <a:latin typeface="Calibri"/>
              <a:ea typeface="+mn-ea"/>
              <a:cs typeface="+mn-cs"/>
            </a:endParaRPr>
          </a:p>
        </p:txBody>
      </p:sp>
      <p:sp>
        <p:nvSpPr>
          <p:cNvPr id="46" name="TextBox 44"/>
          <p:cNvSpPr txBox="1"/>
          <p:nvPr/>
        </p:nvSpPr>
        <p:spPr>
          <a:xfrm>
            <a:off x="480120" y="4072592"/>
            <a:ext cx="864339" cy="369332"/>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smtClean="0">
                <a:ln>
                  <a:noFill/>
                </a:ln>
                <a:solidFill>
                  <a:prstClr val="black"/>
                </a:solidFill>
                <a:effectLst/>
                <a:uLnTx/>
                <a:uFillTx/>
              </a:rPr>
              <a:t>t/2 bits</a:t>
            </a:r>
          </a:p>
        </p:txBody>
      </p:sp>
      <p:sp>
        <p:nvSpPr>
          <p:cNvPr id="47" name="Left Brace 45"/>
          <p:cNvSpPr/>
          <p:nvPr/>
        </p:nvSpPr>
        <p:spPr>
          <a:xfrm>
            <a:off x="1382559" y="3856692"/>
            <a:ext cx="152400" cy="838200"/>
          </a:xfrm>
          <a:prstGeom prst="leftBrace">
            <a:avLst/>
          </a:prstGeom>
          <a:noFill/>
          <a:ln w="25400" cap="flat" cmpd="sng" algn="ctr">
            <a:solidFill>
              <a:srgbClr val="4F81BD"/>
            </a:solidFill>
            <a:prstDash val="solid"/>
          </a:ln>
          <a:effectLst>
            <a:outerShdw blurRad="40000" dist="20000" dir="5400000" rotWithShape="0">
              <a:srgbClr val="000000">
                <a:alpha val="38000"/>
              </a:srgb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prstClr val="black"/>
              </a:solidFill>
              <a:effectLst/>
              <a:uLnTx/>
              <a:uFillTx/>
              <a:latin typeface="Calibri"/>
              <a:ea typeface="+mn-ea"/>
              <a:cs typeface="+mn-cs"/>
            </a:endParaRPr>
          </a:p>
        </p:txBody>
      </p:sp>
      <p:sp>
        <p:nvSpPr>
          <p:cNvPr id="48" name="TextBox 41"/>
          <p:cNvSpPr txBox="1"/>
          <p:nvPr/>
        </p:nvSpPr>
        <p:spPr>
          <a:xfrm>
            <a:off x="2918520" y="5075892"/>
            <a:ext cx="4568879" cy="369332"/>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smtClean="0">
                <a:ln>
                  <a:noFill/>
                </a:ln>
                <a:solidFill>
                  <a:prstClr val="black"/>
                </a:solidFill>
                <a:effectLst/>
                <a:uLnTx/>
                <a:uFillTx/>
              </a:rPr>
              <a:t>(</a:t>
            </a:r>
            <a:r>
              <a:rPr kumimoji="0" lang="pl-PL" sz="1800" b="0" i="0" u="none" strike="noStrike" kern="0" cap="none" spc="0" normalizeH="0" baseline="0" noProof="0" dirty="0" smtClean="0">
                <a:ln>
                  <a:noFill/>
                </a:ln>
                <a:solidFill>
                  <a:prstClr val="black"/>
                </a:solidFill>
                <a:effectLst/>
                <a:uLnTx/>
                <a:uFillTx/>
              </a:rPr>
              <a:t>lepiej stosować</a:t>
            </a:r>
            <a:r>
              <a:rPr kumimoji="0" lang="en-US" sz="1800" b="0" i="0" u="none" strike="noStrike" kern="0" cap="none" spc="0" normalizeH="0" baseline="0" noProof="0" dirty="0" smtClean="0">
                <a:ln>
                  <a:noFill/>
                </a:ln>
                <a:solidFill>
                  <a:prstClr val="black"/>
                </a:solidFill>
                <a:effectLst/>
                <a:uLnTx/>
                <a:uFillTx/>
              </a:rPr>
              <a:t> 7 </a:t>
            </a:r>
            <a:r>
              <a:rPr kumimoji="0" lang="pl-PL" sz="1800" b="0" i="0" u="none" strike="noStrike" kern="0" cap="none" spc="0" normalizeH="0" baseline="0" noProof="0" dirty="0" smtClean="0">
                <a:ln>
                  <a:noFill/>
                </a:ln>
                <a:solidFill>
                  <a:prstClr val="black"/>
                </a:solidFill>
                <a:effectLst/>
                <a:uLnTx/>
                <a:uFillTx/>
              </a:rPr>
              <a:t>rund</a:t>
            </a:r>
            <a:r>
              <a:rPr kumimoji="0" lang="en-US" sz="1800" b="0" i="0" u="none" strike="noStrike" kern="0" cap="none" spc="0" normalizeH="0" baseline="0" noProof="0" dirty="0" smtClean="0">
                <a:ln>
                  <a:noFill/>
                </a:ln>
                <a:solidFill>
                  <a:prstClr val="black"/>
                </a:solidFill>
                <a:effectLst/>
                <a:uLnTx/>
                <a:uFillTx/>
              </a:rPr>
              <a:t> a la </a:t>
            </a:r>
            <a:r>
              <a:rPr kumimoji="0" lang="en-US" sz="1800" b="0" i="0" u="none" strike="noStrike" kern="0" cap="none" spc="0" normalizeH="0" baseline="0" noProof="0" dirty="0" err="1" smtClean="0">
                <a:ln>
                  <a:noFill/>
                </a:ln>
                <a:solidFill>
                  <a:prstClr val="black"/>
                </a:solidFill>
                <a:effectLst/>
                <a:uLnTx/>
                <a:uFillTx/>
              </a:rPr>
              <a:t>Patarin</a:t>
            </a:r>
            <a:r>
              <a:rPr kumimoji="0" lang="en-US" sz="1800" b="0" i="0" u="none" strike="noStrike" kern="0" cap="none" spc="0" normalizeH="0" baseline="0" noProof="0" dirty="0" smtClean="0">
                <a:ln>
                  <a:noFill/>
                </a:ln>
                <a:solidFill>
                  <a:prstClr val="black"/>
                </a:solidFill>
                <a:effectLst/>
                <a:uLnTx/>
                <a:uFillTx/>
              </a:rPr>
              <a:t>, Crypto’03)</a:t>
            </a:r>
          </a:p>
        </p:txBody>
      </p:sp>
    </p:spTree>
    <p:extLst>
      <p:ext uri="{BB962C8B-B14F-4D97-AF65-F5344CB8AC3E}">
        <p14:creationId xmlns="" xmlns:p14="http://schemas.microsoft.com/office/powerpoint/2010/main" val="29899991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44"/>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45"/>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46"/>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4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 grpId="0"/>
      <p:bldP spid="45" grpId="0" animBg="1"/>
      <p:bldP spid="46" grpId="0"/>
      <p:bldP spid="47" grpId="0" animBg="1"/>
      <p:bldP spid="48" grpId="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Krok 2: od {0,1}</a:t>
            </a:r>
            <a:r>
              <a:rPr lang="pl-PL" baseline="30000" dirty="0" smtClean="0"/>
              <a:t>t</a:t>
            </a:r>
            <a:r>
              <a:rPr lang="pl-PL" dirty="0" smtClean="0"/>
              <a:t> do {0,…,s-1}</a:t>
            </a:r>
            <a:endParaRPr lang="pl-PL" dirty="0"/>
          </a:p>
        </p:txBody>
      </p:sp>
      <p:sp>
        <p:nvSpPr>
          <p:cNvPr id="4" name="Symbol zastępczy numeru slajdu 3"/>
          <p:cNvSpPr>
            <a:spLocks noGrp="1"/>
          </p:cNvSpPr>
          <p:nvPr>
            <p:ph type="sldNum" sz="quarter" idx="12"/>
          </p:nvPr>
        </p:nvSpPr>
        <p:spPr/>
        <p:txBody>
          <a:bodyPr/>
          <a:lstStyle/>
          <a:p>
            <a:fld id="{589B7C76-EFF2-4CD8-A475-4750F11B4BC6}" type="slidenum">
              <a:rPr lang="pl-PL" smtClean="0"/>
              <a:pPr/>
              <a:t>31</a:t>
            </a:fld>
            <a:endParaRPr lang="pl-PL"/>
          </a:p>
        </p:txBody>
      </p:sp>
      <p:sp>
        <p:nvSpPr>
          <p:cNvPr id="5" name="Content Placeholder 2"/>
          <p:cNvSpPr>
            <a:spLocks noGrp="1"/>
          </p:cNvSpPr>
          <p:nvPr>
            <p:ph idx="1"/>
          </p:nvPr>
        </p:nvSpPr>
        <p:spPr>
          <a:xfrm>
            <a:off x="71064" y="1637506"/>
            <a:ext cx="9037440" cy="4095750"/>
          </a:xfrm>
        </p:spPr>
        <p:txBody>
          <a:bodyPr/>
          <a:lstStyle/>
          <a:p>
            <a:pPr marL="0" indent="0">
              <a:buNone/>
              <a:tabLst>
                <a:tab pos="1828800" algn="l"/>
              </a:tabLst>
            </a:pPr>
            <a:r>
              <a:rPr lang="pl-PL" dirty="0" smtClean="0"/>
              <a:t>Mając</a:t>
            </a:r>
            <a:r>
              <a:rPr lang="en-US" dirty="0" smtClean="0"/>
              <a:t> PRP	</a:t>
            </a:r>
            <a:r>
              <a:rPr lang="en-US" b="1" dirty="0" smtClean="0">
                <a:solidFill>
                  <a:srgbClr val="FF0000"/>
                </a:solidFill>
              </a:rPr>
              <a:t>(E,D): </a:t>
            </a:r>
            <a:r>
              <a:rPr lang="en-US" b="1" dirty="0">
                <a:solidFill>
                  <a:srgbClr val="FF0000"/>
                </a:solidFill>
              </a:rPr>
              <a:t>K × {0,1</a:t>
            </a:r>
            <a:r>
              <a:rPr lang="en-US" b="1" dirty="0" smtClean="0">
                <a:solidFill>
                  <a:srgbClr val="FF0000"/>
                </a:solidFill>
              </a:rPr>
              <a:t>}</a:t>
            </a:r>
            <a:r>
              <a:rPr lang="en-US" sz="2800" b="1" baseline="30000" dirty="0" smtClean="0">
                <a:solidFill>
                  <a:srgbClr val="FF0000"/>
                </a:solidFill>
              </a:rPr>
              <a:t>t</a:t>
            </a:r>
            <a:r>
              <a:rPr lang="en-US" b="1" dirty="0" smtClean="0">
                <a:solidFill>
                  <a:srgbClr val="FF0000"/>
                </a:solidFill>
              </a:rPr>
              <a:t> </a:t>
            </a:r>
            <a:r>
              <a:rPr lang="en-US" b="1" dirty="0">
                <a:solidFill>
                  <a:srgbClr val="FF0000"/>
                </a:solidFill>
              </a:rPr>
              <a:t>⟶ {0,1</a:t>
            </a:r>
            <a:r>
              <a:rPr lang="en-US" b="1" dirty="0" smtClean="0">
                <a:solidFill>
                  <a:srgbClr val="FF0000"/>
                </a:solidFill>
              </a:rPr>
              <a:t>}</a:t>
            </a:r>
            <a:r>
              <a:rPr lang="en-US" sz="2800" b="1" baseline="30000" dirty="0" smtClean="0">
                <a:solidFill>
                  <a:srgbClr val="FF0000"/>
                </a:solidFill>
              </a:rPr>
              <a:t>t</a:t>
            </a:r>
            <a:r>
              <a:rPr lang="en-US" b="1" baseline="30000" dirty="0" smtClean="0">
                <a:solidFill>
                  <a:srgbClr val="FF0000"/>
                </a:solidFill>
              </a:rPr>
              <a:t> </a:t>
            </a:r>
            <a:r>
              <a:rPr lang="en-US" dirty="0" smtClean="0"/>
              <a:t>  </a:t>
            </a:r>
          </a:p>
          <a:p>
            <a:pPr marL="0" indent="0">
              <a:spcBef>
                <a:spcPts val="1824"/>
              </a:spcBef>
              <a:buNone/>
              <a:tabLst>
                <a:tab pos="1828800" algn="l"/>
              </a:tabLst>
            </a:pPr>
            <a:r>
              <a:rPr lang="pl-PL" dirty="0" smtClean="0"/>
              <a:t>budujemy</a:t>
            </a:r>
            <a:r>
              <a:rPr lang="en-US" dirty="0" smtClean="0"/>
              <a:t>	</a:t>
            </a:r>
            <a:r>
              <a:rPr lang="en-US" b="1" dirty="0" smtClean="0">
                <a:solidFill>
                  <a:srgbClr val="FF0000"/>
                </a:solidFill>
              </a:rPr>
              <a:t>(E’,D’)</a:t>
            </a:r>
            <a:r>
              <a:rPr lang="en-US" b="1" dirty="0">
                <a:solidFill>
                  <a:srgbClr val="FF0000"/>
                </a:solidFill>
              </a:rPr>
              <a:t>: K × </a:t>
            </a:r>
            <a:r>
              <a:rPr lang="en-US" b="1" dirty="0" smtClean="0">
                <a:solidFill>
                  <a:srgbClr val="FF0000"/>
                </a:solidFill>
              </a:rPr>
              <a:t>{0,…,s-1} </a:t>
            </a:r>
            <a:r>
              <a:rPr lang="en-US" b="1" dirty="0">
                <a:solidFill>
                  <a:srgbClr val="FF0000"/>
                </a:solidFill>
              </a:rPr>
              <a:t>⟶ {</a:t>
            </a:r>
            <a:r>
              <a:rPr lang="en-US" b="1" dirty="0" smtClean="0">
                <a:solidFill>
                  <a:srgbClr val="FF0000"/>
                </a:solidFill>
              </a:rPr>
              <a:t>0,…,s-1}</a:t>
            </a:r>
            <a:r>
              <a:rPr lang="en-US" b="1" baseline="30000" dirty="0" smtClean="0">
                <a:solidFill>
                  <a:srgbClr val="FF0000"/>
                </a:solidFill>
              </a:rPr>
              <a:t> </a:t>
            </a:r>
            <a:r>
              <a:rPr lang="en-US" dirty="0" smtClean="0"/>
              <a:t>  </a:t>
            </a:r>
            <a:endParaRPr lang="en-US" dirty="0"/>
          </a:p>
          <a:p>
            <a:pPr marL="0" indent="0">
              <a:buNone/>
            </a:pPr>
            <a:endParaRPr lang="en-US" dirty="0" smtClean="0"/>
          </a:p>
          <a:p>
            <a:pPr marL="0" indent="0">
              <a:buNone/>
            </a:pPr>
            <a:r>
              <a:rPr lang="en-US" sz="2800" dirty="0" smtClean="0"/>
              <a:t>E’(k, x):    </a:t>
            </a:r>
            <a:r>
              <a:rPr lang="pl-PL" sz="2800" dirty="0" smtClean="0"/>
              <a:t>na wejściu jest</a:t>
            </a:r>
            <a:r>
              <a:rPr lang="en-US" sz="2800" dirty="0" smtClean="0"/>
              <a:t>   x ∈ {0,…,s-1}   </a:t>
            </a:r>
            <a:r>
              <a:rPr lang="pl-PL" sz="2800" dirty="0" smtClean="0"/>
              <a:t>wykonuj</a:t>
            </a:r>
            <a:r>
              <a:rPr lang="en-US" sz="2800" dirty="0" smtClean="0"/>
              <a:t>:</a:t>
            </a:r>
            <a:r>
              <a:rPr lang="pl-PL" sz="2800" dirty="0" smtClean="0"/>
              <a:t/>
            </a:r>
            <a:br>
              <a:rPr lang="pl-PL" sz="2800" dirty="0" smtClean="0"/>
            </a:br>
            <a:r>
              <a:rPr lang="en-US" sz="2800" dirty="0" err="1" smtClean="0"/>
              <a:t>y⟵x</a:t>
            </a:r>
            <a:r>
              <a:rPr lang="en-US" sz="2800" dirty="0"/>
              <a:t>;</a:t>
            </a:r>
            <a:r>
              <a:rPr lang="en-US" sz="2800" dirty="0" smtClean="0"/>
              <a:t>   </a:t>
            </a:r>
            <a:r>
              <a:rPr lang="pl-PL" sz="2800" dirty="0" smtClean="0"/>
              <a:t>wykonuj</a:t>
            </a:r>
            <a:r>
              <a:rPr lang="en-US" sz="2800" dirty="0" smtClean="0"/>
              <a:t> { y ⟵ E(k, y) }  </a:t>
            </a:r>
            <a:r>
              <a:rPr lang="pl-PL" sz="2800" dirty="0" smtClean="0"/>
              <a:t>aż do</a:t>
            </a:r>
            <a:r>
              <a:rPr lang="en-US" sz="2800" dirty="0" smtClean="0"/>
              <a:t>  y</a:t>
            </a:r>
            <a:r>
              <a:rPr lang="en-US" sz="2800" dirty="0"/>
              <a:t>∈ {0,…,s-1</a:t>
            </a:r>
            <a:r>
              <a:rPr lang="en-US" sz="2800" dirty="0" smtClean="0"/>
              <a:t>};    </a:t>
            </a:r>
            <a:r>
              <a:rPr lang="pl-PL" sz="2800" dirty="0" smtClean="0"/>
              <a:t>zwróć</a:t>
            </a:r>
            <a:r>
              <a:rPr lang="en-US" sz="2800" dirty="0" smtClean="0"/>
              <a:t> y</a:t>
            </a:r>
            <a:endParaRPr lang="en-US" sz="2800" dirty="0"/>
          </a:p>
        </p:txBody>
      </p:sp>
      <p:grpSp>
        <p:nvGrpSpPr>
          <p:cNvPr id="6" name="Group 8"/>
          <p:cNvGrpSpPr/>
          <p:nvPr/>
        </p:nvGrpSpPr>
        <p:grpSpPr>
          <a:xfrm>
            <a:off x="264032" y="5013176"/>
            <a:ext cx="4451984" cy="1295400"/>
            <a:chOff x="685800" y="3714750"/>
            <a:chExt cx="4451984" cy="1295400"/>
          </a:xfrm>
        </p:grpSpPr>
        <p:sp>
          <p:nvSpPr>
            <p:cNvPr id="7" name="Rounded Rectangle 3"/>
            <p:cNvSpPr/>
            <p:nvPr/>
          </p:nvSpPr>
          <p:spPr>
            <a:xfrm>
              <a:off x="685800" y="3714750"/>
              <a:ext cx="3581400" cy="1295400"/>
            </a:xfrm>
            <a:prstGeom prst="roundRect">
              <a:avLst/>
            </a:prstGeom>
            <a:solidFill>
              <a:schemeClr val="accent6">
                <a:lumMod val="40000"/>
                <a:lumOff val="6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 name="Rounded Rectangle 4"/>
            <p:cNvSpPr/>
            <p:nvPr/>
          </p:nvSpPr>
          <p:spPr>
            <a:xfrm>
              <a:off x="914400" y="3867150"/>
              <a:ext cx="1828800" cy="685800"/>
            </a:xfrm>
            <a:prstGeom prst="round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 name="TextBox 5"/>
            <p:cNvSpPr txBox="1"/>
            <p:nvPr/>
          </p:nvSpPr>
          <p:spPr>
            <a:xfrm>
              <a:off x="1308100" y="4578846"/>
              <a:ext cx="1210588" cy="430887"/>
            </a:xfrm>
            <a:prstGeom prst="rect">
              <a:avLst/>
            </a:prstGeom>
            <a:noFill/>
          </p:spPr>
          <p:txBody>
            <a:bodyPr wrap="none" rtlCol="0">
              <a:spAutoFit/>
            </a:bodyPr>
            <a:lstStyle/>
            <a:p>
              <a:r>
                <a:rPr lang="en-US" sz="2200" b="1" dirty="0">
                  <a:solidFill>
                    <a:srgbClr val="FF0000"/>
                  </a:solidFill>
                </a:rPr>
                <a:t>{0,…,s-1}</a:t>
              </a:r>
              <a:r>
                <a:rPr lang="en-US" sz="2200" b="1" baseline="30000" dirty="0">
                  <a:solidFill>
                    <a:srgbClr val="FF0000"/>
                  </a:solidFill>
                </a:rPr>
                <a:t> </a:t>
              </a:r>
              <a:endParaRPr lang="en-US" sz="2200" dirty="0"/>
            </a:p>
          </p:txBody>
        </p:sp>
        <p:sp>
          <p:nvSpPr>
            <p:cNvPr id="10" name="TextBox 6"/>
            <p:cNvSpPr txBox="1"/>
            <p:nvPr/>
          </p:nvSpPr>
          <p:spPr>
            <a:xfrm>
              <a:off x="4267200" y="4476750"/>
              <a:ext cx="870584" cy="461665"/>
            </a:xfrm>
            <a:prstGeom prst="rect">
              <a:avLst/>
            </a:prstGeom>
            <a:noFill/>
          </p:spPr>
          <p:txBody>
            <a:bodyPr wrap="none" rtlCol="0">
              <a:spAutoFit/>
            </a:bodyPr>
            <a:lstStyle/>
            <a:p>
              <a:r>
                <a:rPr lang="en-US" sz="2400" b="1" dirty="0">
                  <a:solidFill>
                    <a:srgbClr val="FF0000"/>
                  </a:solidFill>
                </a:rPr>
                <a:t>{0,1}</a:t>
              </a:r>
              <a:r>
                <a:rPr lang="en-US" sz="2800" b="1" baseline="30000" dirty="0">
                  <a:solidFill>
                    <a:srgbClr val="FF0000"/>
                  </a:solidFill>
                </a:rPr>
                <a:t>t</a:t>
              </a:r>
              <a:r>
                <a:rPr lang="en-US" sz="2400" b="1" dirty="0">
                  <a:solidFill>
                    <a:srgbClr val="FF0000"/>
                  </a:solidFill>
                </a:rPr>
                <a:t> </a:t>
              </a:r>
              <a:endParaRPr lang="en-US" sz="2400" dirty="0"/>
            </a:p>
          </p:txBody>
        </p:sp>
      </p:grpSp>
      <p:sp>
        <p:nvSpPr>
          <p:cNvPr id="11" name="TextBox 7"/>
          <p:cNvSpPr txBox="1"/>
          <p:nvPr/>
        </p:nvSpPr>
        <p:spPr>
          <a:xfrm>
            <a:off x="5265073" y="4767535"/>
            <a:ext cx="3411383" cy="461665"/>
          </a:xfrm>
          <a:prstGeom prst="rect">
            <a:avLst/>
          </a:prstGeom>
          <a:noFill/>
          <a:ln>
            <a:solidFill>
              <a:srgbClr val="008000"/>
            </a:solidFill>
          </a:ln>
        </p:spPr>
        <p:txBody>
          <a:bodyPr wrap="none" rtlCol="0">
            <a:spAutoFit/>
          </a:bodyPr>
          <a:lstStyle/>
          <a:p>
            <a:r>
              <a:rPr lang="pl-PL" sz="2400" dirty="0" smtClean="0"/>
              <a:t>Spodziewana </a:t>
            </a:r>
            <a:r>
              <a:rPr lang="en-US" sz="2400" dirty="0" smtClean="0"/>
              <a:t># </a:t>
            </a:r>
            <a:r>
              <a:rPr lang="pl-PL" sz="2400" dirty="0" smtClean="0"/>
              <a:t>iteracji</a:t>
            </a:r>
            <a:r>
              <a:rPr lang="en-US" sz="2400" dirty="0" smtClean="0"/>
              <a:t>:   2</a:t>
            </a:r>
            <a:endParaRPr lang="en-US" sz="2400" dirty="0"/>
          </a:p>
        </p:txBody>
      </p:sp>
      <p:pic>
        <p:nvPicPr>
          <p:cNvPr id="12" name="Ink 11"/>
          <p:cNvPicPr/>
          <p:nvPr/>
        </p:nvPicPr>
        <p:blipFill>
          <a:blip r:embed="rId3" cstate="print"/>
          <a:stretch>
            <a:fillRect/>
          </a:stretch>
        </p:blipFill>
        <p:spPr>
          <a:xfrm>
            <a:off x="552064" y="5085184"/>
            <a:ext cx="2713320" cy="919440"/>
          </a:xfrm>
          <a:prstGeom prst="rect">
            <a:avLst/>
          </a:prstGeom>
        </p:spPr>
      </p:pic>
      <p:sp>
        <p:nvSpPr>
          <p:cNvPr id="13" name="pole tekstowe 12"/>
          <p:cNvSpPr txBox="1"/>
          <p:nvPr/>
        </p:nvSpPr>
        <p:spPr>
          <a:xfrm>
            <a:off x="5076056" y="5445224"/>
            <a:ext cx="3888432" cy="923330"/>
          </a:xfrm>
          <a:prstGeom prst="rect">
            <a:avLst/>
          </a:prstGeom>
        </p:spPr>
        <p:style>
          <a:lnRef idx="1">
            <a:schemeClr val="accent2"/>
          </a:lnRef>
          <a:fillRef idx="3">
            <a:schemeClr val="accent2"/>
          </a:fillRef>
          <a:effectRef idx="2">
            <a:schemeClr val="accent2"/>
          </a:effectRef>
          <a:fontRef idx="minor">
            <a:schemeClr val="lt1"/>
          </a:fontRef>
        </p:style>
        <p:txBody>
          <a:bodyPr wrap="square" rtlCol="0">
            <a:spAutoFit/>
          </a:bodyPr>
          <a:lstStyle/>
          <a:p>
            <a:r>
              <a:rPr lang="pl-PL" dirty="0" smtClean="0"/>
              <a:t>Udowodniono bezpieczeństwo rozwiązania na CPA. Rozwiązanie nie zapewnia integralności.</a:t>
            </a:r>
            <a:endParaRPr lang="pl-PL"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Literatura uzupełniająca</a:t>
            </a:r>
            <a:endParaRPr lang="pl-PL" dirty="0"/>
          </a:p>
        </p:txBody>
      </p:sp>
      <p:sp>
        <p:nvSpPr>
          <p:cNvPr id="4" name="Symbol zastępczy numeru slajdu 3"/>
          <p:cNvSpPr>
            <a:spLocks noGrp="1"/>
          </p:cNvSpPr>
          <p:nvPr>
            <p:ph type="sldNum" sz="quarter" idx="12"/>
          </p:nvPr>
        </p:nvSpPr>
        <p:spPr/>
        <p:txBody>
          <a:bodyPr/>
          <a:lstStyle/>
          <a:p>
            <a:fld id="{589B7C76-EFF2-4CD8-A475-4750F11B4BC6}" type="slidenum">
              <a:rPr lang="pl-PL" smtClean="0"/>
              <a:pPr/>
              <a:t>32</a:t>
            </a:fld>
            <a:endParaRPr lang="pl-PL"/>
          </a:p>
        </p:txBody>
      </p:sp>
      <p:sp>
        <p:nvSpPr>
          <p:cNvPr id="5" name="Content Placeholder 2"/>
          <p:cNvSpPr>
            <a:spLocks noGrp="1"/>
          </p:cNvSpPr>
          <p:nvPr>
            <p:ph idx="1"/>
          </p:nvPr>
        </p:nvSpPr>
        <p:spPr>
          <a:xfrm>
            <a:off x="205680" y="1400522"/>
            <a:ext cx="8686800" cy="4476750"/>
          </a:xfrm>
        </p:spPr>
        <p:txBody>
          <a:bodyPr>
            <a:normAutofit/>
          </a:bodyPr>
          <a:lstStyle/>
          <a:p>
            <a:r>
              <a:rPr lang="en-US" sz="2200" dirty="0"/>
              <a:t>Cryptographic Extraction and Key Derivation: The HKDF </a:t>
            </a:r>
            <a:r>
              <a:rPr lang="en-US" sz="2200" dirty="0" smtClean="0"/>
              <a:t>Scheme.   </a:t>
            </a:r>
            <a:br>
              <a:rPr lang="en-US" sz="2200" dirty="0" smtClean="0"/>
            </a:br>
            <a:r>
              <a:rPr lang="en-US" sz="2200" dirty="0" smtClean="0"/>
              <a:t> </a:t>
            </a:r>
            <a:r>
              <a:rPr lang="en-US" sz="2200" dirty="0">
                <a:solidFill>
                  <a:schemeClr val="bg1">
                    <a:lumMod val="50000"/>
                  </a:schemeClr>
                </a:solidFill>
              </a:rPr>
              <a:t>H. </a:t>
            </a:r>
            <a:r>
              <a:rPr lang="en-US" sz="2200" dirty="0" err="1" smtClean="0">
                <a:solidFill>
                  <a:schemeClr val="bg1">
                    <a:lumMod val="50000"/>
                  </a:schemeClr>
                </a:solidFill>
              </a:rPr>
              <a:t>Krawczyk</a:t>
            </a:r>
            <a:r>
              <a:rPr lang="en-US" sz="2200" dirty="0" smtClean="0">
                <a:solidFill>
                  <a:schemeClr val="bg1">
                    <a:lumMod val="50000"/>
                  </a:schemeClr>
                </a:solidFill>
              </a:rPr>
              <a:t>,  Crypto 2010</a:t>
            </a:r>
            <a:endParaRPr lang="en-US" sz="2200" dirty="0">
              <a:solidFill>
                <a:schemeClr val="bg1">
                  <a:lumMod val="50000"/>
                </a:schemeClr>
              </a:solidFill>
            </a:endParaRPr>
          </a:p>
          <a:p>
            <a:pPr>
              <a:spcBef>
                <a:spcPts val="1128"/>
              </a:spcBef>
            </a:pPr>
            <a:r>
              <a:rPr lang="en-US" sz="2200" dirty="0"/>
              <a:t>Deterministic Authenticated-Encryption: </a:t>
            </a:r>
            <a:r>
              <a:rPr lang="en-US" sz="2200" dirty="0" smtClean="0"/>
              <a:t/>
            </a:r>
            <a:br>
              <a:rPr lang="en-US" sz="2200" dirty="0" smtClean="0"/>
            </a:br>
            <a:r>
              <a:rPr lang="en-US" sz="2200" dirty="0" smtClean="0"/>
              <a:t>		A </a:t>
            </a:r>
            <a:r>
              <a:rPr lang="en-US" sz="2200" dirty="0"/>
              <a:t>Provable-Security Treatment of the </a:t>
            </a:r>
            <a:r>
              <a:rPr lang="en-US" sz="2200" dirty="0" err="1"/>
              <a:t>Keywrap</a:t>
            </a:r>
            <a:r>
              <a:rPr lang="en-US" sz="2200" dirty="0"/>
              <a:t> Problem.  </a:t>
            </a:r>
            <a:r>
              <a:rPr lang="en-US" sz="2200" dirty="0" smtClean="0"/>
              <a:t>   </a:t>
            </a:r>
            <a:br>
              <a:rPr lang="en-US" sz="2200" dirty="0" smtClean="0"/>
            </a:br>
            <a:r>
              <a:rPr lang="en-US" sz="2200" dirty="0" smtClean="0">
                <a:solidFill>
                  <a:srgbClr val="7F7F7F"/>
                </a:solidFill>
              </a:rPr>
              <a:t>P. </a:t>
            </a:r>
            <a:r>
              <a:rPr lang="en-US" sz="2200" dirty="0" err="1" smtClean="0">
                <a:solidFill>
                  <a:srgbClr val="7F7F7F"/>
                </a:solidFill>
              </a:rPr>
              <a:t>Rogaway</a:t>
            </a:r>
            <a:r>
              <a:rPr lang="en-US" sz="2200" dirty="0" smtClean="0">
                <a:solidFill>
                  <a:srgbClr val="7F7F7F"/>
                </a:solidFill>
              </a:rPr>
              <a:t>, T. </a:t>
            </a:r>
            <a:r>
              <a:rPr lang="en-US" sz="2200" dirty="0" err="1" smtClean="0">
                <a:solidFill>
                  <a:srgbClr val="7F7F7F"/>
                </a:solidFill>
              </a:rPr>
              <a:t>Shrimption</a:t>
            </a:r>
            <a:r>
              <a:rPr lang="en-US" sz="2200" dirty="0" smtClean="0">
                <a:solidFill>
                  <a:srgbClr val="7F7F7F"/>
                </a:solidFill>
              </a:rPr>
              <a:t>, </a:t>
            </a:r>
            <a:r>
              <a:rPr lang="en-US" sz="2200" dirty="0" err="1" smtClean="0">
                <a:solidFill>
                  <a:srgbClr val="7F7F7F"/>
                </a:solidFill>
              </a:rPr>
              <a:t>Eurocrypt</a:t>
            </a:r>
            <a:r>
              <a:rPr lang="en-US" sz="2200" dirty="0" smtClean="0">
                <a:solidFill>
                  <a:srgbClr val="7F7F7F"/>
                </a:solidFill>
              </a:rPr>
              <a:t> 2006</a:t>
            </a:r>
          </a:p>
          <a:p>
            <a:pPr>
              <a:spcBef>
                <a:spcPts val="1128"/>
              </a:spcBef>
            </a:pPr>
            <a:r>
              <a:rPr lang="en-US" sz="2200" dirty="0"/>
              <a:t>A Parallelizable Enciphering </a:t>
            </a:r>
            <a:r>
              <a:rPr lang="en-US" sz="2200" dirty="0" smtClean="0"/>
              <a:t>Mode</a:t>
            </a:r>
            <a:r>
              <a:rPr lang="en-US" sz="2200" dirty="0"/>
              <a:t>.</a:t>
            </a:r>
            <a:r>
              <a:rPr lang="en-US" sz="2200" dirty="0" smtClean="0"/>
              <a:t>  </a:t>
            </a:r>
            <a:r>
              <a:rPr lang="en-US" sz="2200" dirty="0" smtClean="0">
                <a:solidFill>
                  <a:srgbClr val="7F7F7F"/>
                </a:solidFill>
              </a:rPr>
              <a:t>S. </a:t>
            </a:r>
            <a:r>
              <a:rPr lang="en-US" sz="2200" dirty="0" err="1" smtClean="0">
                <a:solidFill>
                  <a:srgbClr val="7F7F7F"/>
                </a:solidFill>
              </a:rPr>
              <a:t>Halevi</a:t>
            </a:r>
            <a:r>
              <a:rPr lang="en-US" sz="2200" dirty="0" smtClean="0">
                <a:solidFill>
                  <a:srgbClr val="7F7F7F"/>
                </a:solidFill>
              </a:rPr>
              <a:t>, P. </a:t>
            </a:r>
            <a:r>
              <a:rPr lang="en-US" sz="2200" dirty="0" err="1" smtClean="0">
                <a:solidFill>
                  <a:srgbClr val="7F7F7F"/>
                </a:solidFill>
              </a:rPr>
              <a:t>Rogaway</a:t>
            </a:r>
            <a:r>
              <a:rPr lang="en-US" sz="2200" dirty="0" smtClean="0">
                <a:solidFill>
                  <a:srgbClr val="7F7F7F"/>
                </a:solidFill>
              </a:rPr>
              <a:t>, CT-RSA 2004</a:t>
            </a:r>
          </a:p>
          <a:p>
            <a:pPr>
              <a:spcBef>
                <a:spcPts val="1128"/>
              </a:spcBef>
            </a:pPr>
            <a:r>
              <a:rPr lang="en-US" sz="2200" dirty="0"/>
              <a:t>Efficient Instantiations of </a:t>
            </a:r>
            <a:r>
              <a:rPr lang="en-US" sz="2200" dirty="0" err="1"/>
              <a:t>Tweakable</a:t>
            </a:r>
            <a:r>
              <a:rPr lang="en-US" sz="2200" dirty="0"/>
              <a:t> </a:t>
            </a:r>
            <a:r>
              <a:rPr lang="en-US" sz="2200" dirty="0" err="1"/>
              <a:t>Blockciphers</a:t>
            </a:r>
            <a:r>
              <a:rPr lang="en-US" sz="2200" dirty="0"/>
              <a:t> and Refinements to Modes OCB and </a:t>
            </a:r>
            <a:r>
              <a:rPr lang="en-US" sz="2200"/>
              <a:t>PMAC</a:t>
            </a:r>
            <a:r>
              <a:rPr lang="en-US" sz="2200" smtClean="0"/>
              <a:t>.    </a:t>
            </a:r>
            <a:r>
              <a:rPr lang="en-US" sz="2200" dirty="0" smtClean="0">
                <a:solidFill>
                  <a:srgbClr val="7F7F7F"/>
                </a:solidFill>
              </a:rPr>
              <a:t>P. </a:t>
            </a:r>
            <a:r>
              <a:rPr lang="en-US" sz="2200" dirty="0" err="1" smtClean="0">
                <a:solidFill>
                  <a:srgbClr val="7F7F7F"/>
                </a:solidFill>
              </a:rPr>
              <a:t>Rogaway</a:t>
            </a:r>
            <a:r>
              <a:rPr lang="en-US" sz="2200" dirty="0" smtClean="0">
                <a:solidFill>
                  <a:srgbClr val="7F7F7F"/>
                </a:solidFill>
              </a:rPr>
              <a:t>, </a:t>
            </a:r>
            <a:r>
              <a:rPr lang="en-US" sz="2200" dirty="0" err="1" smtClean="0">
                <a:solidFill>
                  <a:srgbClr val="7F7F7F"/>
                </a:solidFill>
              </a:rPr>
              <a:t>Asiacrypt</a:t>
            </a:r>
            <a:r>
              <a:rPr lang="en-US" sz="2200" dirty="0" smtClean="0">
                <a:solidFill>
                  <a:srgbClr val="7F7F7F"/>
                </a:solidFill>
              </a:rPr>
              <a:t> 2004</a:t>
            </a:r>
          </a:p>
          <a:p>
            <a:pPr>
              <a:spcBef>
                <a:spcPts val="1128"/>
              </a:spcBef>
            </a:pPr>
            <a:r>
              <a:rPr lang="en-US" sz="2200" dirty="0"/>
              <a:t>How to Encipher Messages on a Small Domain: </a:t>
            </a:r>
            <a:r>
              <a:rPr lang="en-US" sz="2200" dirty="0" smtClean="0"/>
              <a:t/>
            </a:r>
            <a:br>
              <a:rPr lang="en-US" sz="2200" dirty="0" smtClean="0"/>
            </a:br>
            <a:r>
              <a:rPr lang="en-US" sz="2200" dirty="0" smtClean="0"/>
              <a:t>		Deterministic </a:t>
            </a:r>
            <a:r>
              <a:rPr lang="en-US" sz="2200" dirty="0"/>
              <a:t>Encryption and the Thorp Shuffle. </a:t>
            </a:r>
            <a:r>
              <a:rPr lang="en-US" sz="2200" dirty="0" smtClean="0"/>
              <a:t/>
            </a:r>
            <a:br>
              <a:rPr lang="en-US" sz="2200" dirty="0" smtClean="0"/>
            </a:br>
            <a:r>
              <a:rPr lang="en-US" sz="2200" dirty="0" smtClean="0">
                <a:solidFill>
                  <a:srgbClr val="7F7F7F"/>
                </a:solidFill>
              </a:rPr>
              <a:t>B. </a:t>
            </a:r>
            <a:r>
              <a:rPr lang="en-US" sz="2200" dirty="0">
                <a:solidFill>
                  <a:srgbClr val="7F7F7F"/>
                </a:solidFill>
              </a:rPr>
              <a:t>Morris, </a:t>
            </a:r>
            <a:r>
              <a:rPr lang="en-US" sz="2200" dirty="0" smtClean="0">
                <a:solidFill>
                  <a:srgbClr val="7F7F7F"/>
                </a:solidFill>
              </a:rPr>
              <a:t>P. </a:t>
            </a:r>
            <a:r>
              <a:rPr lang="en-US" sz="2200" dirty="0" err="1">
                <a:solidFill>
                  <a:srgbClr val="7F7F7F"/>
                </a:solidFill>
              </a:rPr>
              <a:t>Rogaway</a:t>
            </a:r>
            <a:r>
              <a:rPr lang="en-US" sz="2200" dirty="0" smtClean="0">
                <a:solidFill>
                  <a:srgbClr val="7F7F7F"/>
                </a:solidFill>
              </a:rPr>
              <a:t>, T. </a:t>
            </a:r>
            <a:r>
              <a:rPr lang="en-US" sz="2200" dirty="0" err="1" smtClean="0">
                <a:solidFill>
                  <a:srgbClr val="7F7F7F"/>
                </a:solidFill>
              </a:rPr>
              <a:t>Stegers</a:t>
            </a:r>
            <a:r>
              <a:rPr lang="en-US" sz="2200" dirty="0" smtClean="0">
                <a:solidFill>
                  <a:srgbClr val="7F7F7F"/>
                </a:solidFill>
              </a:rPr>
              <a:t>, Crypto 2009</a:t>
            </a:r>
          </a:p>
          <a:p>
            <a:endParaRPr lang="en-US" sz="2200" dirty="0"/>
          </a:p>
          <a:p>
            <a:endParaRPr lang="en-US" sz="20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Autofit/>
          </a:bodyPr>
          <a:lstStyle/>
          <a:p>
            <a:r>
              <a:rPr lang="pl-PL" sz="3200" dirty="0" smtClean="0"/>
              <a:t>Co się stanie, jeśli klucz nie ma jednolitego rozkładu prawdopodobieństwa?</a:t>
            </a:r>
            <a:endParaRPr lang="pl-PL" sz="3200" dirty="0"/>
          </a:p>
        </p:txBody>
      </p:sp>
      <p:sp>
        <p:nvSpPr>
          <p:cNvPr id="4" name="Symbol zastępczy numeru slajdu 3"/>
          <p:cNvSpPr>
            <a:spLocks noGrp="1"/>
          </p:cNvSpPr>
          <p:nvPr>
            <p:ph type="sldNum" sz="quarter" idx="12"/>
          </p:nvPr>
        </p:nvSpPr>
        <p:spPr/>
        <p:txBody>
          <a:bodyPr/>
          <a:lstStyle/>
          <a:p>
            <a:fld id="{589B7C76-EFF2-4CD8-A475-4750F11B4BC6}" type="slidenum">
              <a:rPr lang="pl-PL" smtClean="0"/>
              <a:pPr/>
              <a:t>4</a:t>
            </a:fld>
            <a:endParaRPr lang="pl-PL"/>
          </a:p>
        </p:txBody>
      </p:sp>
      <p:sp>
        <p:nvSpPr>
          <p:cNvPr id="5" name="Content Placeholder 2"/>
          <p:cNvSpPr txBox="1">
            <a:spLocks/>
          </p:cNvSpPr>
          <p:nvPr/>
        </p:nvSpPr>
        <p:spPr>
          <a:xfrm>
            <a:off x="179512" y="1556792"/>
            <a:ext cx="8812088" cy="4392488"/>
          </a:xfrm>
          <a:prstGeom prst="rect">
            <a:avLst/>
          </a:prstGeom>
        </p:spPr>
        <p:txBody>
          <a:bodyPr vert="horz" lIns="91440" tIns="45720" rIns="91440" bIns="45720" rtlCol="0">
            <a:normAutofit fontScale="92500" lnSpcReduction="20000"/>
          </a:bodyPr>
          <a:lstStyle>
            <a:lvl1pPr marL="342900" indent="-3429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Przypomnienie</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a:t>
            </a: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Funkcje </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PRF</a:t>
            </a: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 są generatorami</a:t>
            </a:r>
            <a:r>
              <a:rPr kumimoji="0" lang="pl-PL" sz="2400" b="0" i="0" u="none" strike="noStrike" kern="1200" cap="none" spc="0" normalizeH="0" noProof="0" dirty="0" smtClean="0">
                <a:ln>
                  <a:noFill/>
                </a:ln>
                <a:solidFill>
                  <a:sysClr val="windowText" lastClr="000000"/>
                </a:solidFill>
                <a:effectLst/>
                <a:uLnTx/>
                <a:uFillTx/>
                <a:latin typeface="Calibri"/>
                <a:ea typeface="+mn-ea"/>
                <a:cs typeface="+mn-cs"/>
              </a:rPr>
              <a:t> liczb pseudolosowych, jeśli </a:t>
            </a:r>
            <a:r>
              <a:rPr lang="pl-PL" dirty="0" smtClean="0">
                <a:solidFill>
                  <a:sysClr val="windowText" lastClr="000000"/>
                </a:solidFill>
                <a:latin typeface="Calibri"/>
              </a:rPr>
              <a:t>klucz podany na wejście ma jednolity rozkład prawdopodobieństwa w przestrzeni kluczy K</a:t>
            </a: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endParaRPr>
          </a:p>
          <a:p>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SK </a:t>
            </a: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nie ma jednolitego rozkładu</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   </a:t>
            </a: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wyjście </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PRF </a:t>
            </a: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może nie wyglądać losowo</a:t>
            </a:r>
            <a:endPar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endParaRP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Zwykle jednak klucze nie mają jednolitego</a:t>
            </a:r>
            <a:r>
              <a:rPr kumimoji="0" lang="pl-PL" sz="2400" b="0" i="0" u="none" strike="noStrike" kern="1200" cap="none" spc="0" normalizeH="0" noProof="0" dirty="0" smtClean="0">
                <a:ln>
                  <a:noFill/>
                </a:ln>
                <a:solidFill>
                  <a:sysClr val="windowText" lastClr="000000"/>
                </a:solidFill>
                <a:effectLst/>
                <a:uLnTx/>
                <a:uFillTx/>
                <a:latin typeface="Calibri"/>
                <a:ea typeface="+mn-ea"/>
                <a:cs typeface="+mn-cs"/>
              </a:rPr>
              <a:t> rozkładu prawdopodobieństwa</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a:t>
            </a: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Protokół wymiany kluczy</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a:t>
            </a: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klucz ma</a:t>
            </a:r>
            <a:r>
              <a:rPr kumimoji="0" lang="pl-PL" sz="2400" b="0" i="0" u="none" strike="noStrike" kern="1200" cap="none" spc="0" normalizeH="0" noProof="0" dirty="0" smtClean="0">
                <a:ln>
                  <a:noFill/>
                </a:ln>
                <a:solidFill>
                  <a:sysClr val="windowText" lastClr="000000"/>
                </a:solidFill>
                <a:effectLst/>
                <a:uLnTx/>
                <a:uFillTx/>
                <a:latin typeface="Calibri"/>
                <a:ea typeface="+mn-ea"/>
                <a:cs typeface="+mn-cs"/>
              </a:rPr>
              <a:t> rozkład jednolity w pewnym podzbiorze przestrzeni </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K</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Sprzętowe generatory liczb losowych</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a:t>
            </a: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mogą wytwarzać</a:t>
            </a:r>
            <a:r>
              <a:rPr kumimoji="0" lang="pl-PL" sz="2400" b="0" i="0" u="none" strike="noStrike" kern="1200" cap="none" spc="0" normalizeH="0" noProof="0" dirty="0" smtClean="0">
                <a:ln>
                  <a:noFill/>
                </a:ln>
                <a:solidFill>
                  <a:sysClr val="windowText" lastClr="000000"/>
                </a:solidFill>
                <a:effectLst/>
                <a:uLnTx/>
                <a:uFillTx/>
                <a:latin typeface="Calibri"/>
                <a:ea typeface="+mn-ea"/>
                <a:cs typeface="+mn-cs"/>
              </a:rPr>
              <a:t> stronnicze wyniki</a:t>
            </a:r>
            <a:endParaRPr kumimoji="0" lang="en-US" sz="2400" b="0" i="0" u="none" strike="noStrike" kern="1200" cap="none" spc="0" normalizeH="0" baseline="0" noProof="0" dirty="0">
              <a:ln>
                <a:noFill/>
              </a:ln>
              <a:solidFill>
                <a:sysClr val="windowText" lastClr="000000"/>
              </a:solidFill>
              <a:effectLst/>
              <a:uLnTx/>
              <a:uFillTx/>
              <a:latin typeface="Calibri"/>
              <a:ea typeface="+mn-ea"/>
              <a:cs typeface="+mn-cs"/>
            </a:endParaRPr>
          </a:p>
        </p:txBody>
      </p:sp>
    </p:spTree>
    <p:extLst>
      <p:ext uri="{BB962C8B-B14F-4D97-AF65-F5344CB8AC3E}">
        <p14:creationId xmlns="" xmlns:p14="http://schemas.microsoft.com/office/powerpoint/2010/main" val="12028360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4" end="4"/>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5">
                                            <p:txEl>
                                              <p:pRg st="6" end="6"/>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5">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Paradygmat </a:t>
            </a:r>
            <a:r>
              <a:rPr lang="pl-PL" dirty="0" err="1" smtClean="0"/>
              <a:t>Extract-then-Expand</a:t>
            </a:r>
            <a:endParaRPr lang="pl-PL" dirty="0"/>
          </a:p>
        </p:txBody>
      </p:sp>
      <p:sp>
        <p:nvSpPr>
          <p:cNvPr id="4" name="Symbol zastępczy numeru slajdu 3"/>
          <p:cNvSpPr>
            <a:spLocks noGrp="1"/>
          </p:cNvSpPr>
          <p:nvPr>
            <p:ph type="sldNum" sz="quarter" idx="12"/>
          </p:nvPr>
        </p:nvSpPr>
        <p:spPr/>
        <p:txBody>
          <a:bodyPr/>
          <a:lstStyle/>
          <a:p>
            <a:fld id="{589B7C76-EFF2-4CD8-A475-4750F11B4BC6}" type="slidenum">
              <a:rPr lang="pl-PL" smtClean="0"/>
              <a:pPr/>
              <a:t>5</a:t>
            </a:fld>
            <a:endParaRPr lang="pl-PL"/>
          </a:p>
        </p:txBody>
      </p:sp>
      <p:sp>
        <p:nvSpPr>
          <p:cNvPr id="5" name="Content Placeholder 2"/>
          <p:cNvSpPr txBox="1">
            <a:spLocks/>
          </p:cNvSpPr>
          <p:nvPr/>
        </p:nvSpPr>
        <p:spPr>
          <a:xfrm>
            <a:off x="251520" y="1565498"/>
            <a:ext cx="8712968" cy="4527798"/>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pl-PL" sz="2400" b="1" i="0" u="none" strike="noStrike" kern="1200" cap="none" spc="0" normalizeH="0" baseline="0" noProof="0" dirty="0" smtClean="0">
                <a:ln>
                  <a:noFill/>
                </a:ln>
                <a:solidFill>
                  <a:sysClr val="windowText" lastClr="000000"/>
                </a:solidFill>
                <a:effectLst/>
                <a:uLnTx/>
                <a:uFillTx/>
                <a:latin typeface="Calibri"/>
                <a:ea typeface="+mn-ea"/>
                <a:cs typeface="+mn-cs"/>
              </a:rPr>
              <a:t>Krok</a:t>
            </a:r>
            <a:r>
              <a:rPr kumimoji="0" lang="en-US" sz="2400" b="1" i="0" u="none" strike="noStrike" kern="1200" cap="none" spc="0" normalizeH="0" baseline="0" noProof="0" dirty="0" smtClean="0">
                <a:ln>
                  <a:noFill/>
                </a:ln>
                <a:solidFill>
                  <a:sysClr val="windowText" lastClr="000000"/>
                </a:solidFill>
                <a:effectLst/>
                <a:uLnTx/>
                <a:uFillTx/>
                <a:latin typeface="Calibri"/>
                <a:ea typeface="+mn-ea"/>
                <a:cs typeface="+mn-cs"/>
              </a:rPr>
              <a:t> 1: </a:t>
            </a:r>
            <a:r>
              <a:rPr kumimoji="0" lang="pl-PL" sz="2400" b="1" i="0" u="none" strike="noStrike" kern="1200" cap="none" spc="0" normalizeH="0" baseline="0" noProof="0" dirty="0" smtClean="0">
                <a:ln>
                  <a:noFill/>
                </a:ln>
                <a:solidFill>
                  <a:sysClr val="windowText" lastClr="000000"/>
                </a:solidFill>
                <a:effectLst/>
                <a:uLnTx/>
                <a:uFillTx/>
                <a:latin typeface="Calibri"/>
                <a:ea typeface="+mn-ea"/>
                <a:cs typeface="+mn-cs"/>
              </a:rPr>
              <a:t>wyodrębnij</a:t>
            </a:r>
            <a:r>
              <a:rPr kumimoji="0" lang="en-US" sz="2400" b="1" i="0" u="none" strike="noStrike" kern="1200" cap="none" spc="0" normalizeH="0" baseline="0" noProof="0" dirty="0" smtClean="0">
                <a:ln>
                  <a:noFill/>
                </a:ln>
                <a:solidFill>
                  <a:sysClr val="windowText" lastClr="000000"/>
                </a:solidFill>
                <a:effectLst/>
                <a:uLnTx/>
                <a:uFillTx/>
                <a:latin typeface="Calibri"/>
                <a:ea typeface="+mn-ea"/>
                <a:cs typeface="+mn-cs"/>
              </a:rPr>
              <a:t>  </a:t>
            </a: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pseudolosowy</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a:t>
            </a: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klucz</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a:t>
            </a:r>
            <a:r>
              <a:rPr lang="pl-PL" dirty="0">
                <a:solidFill>
                  <a:sysClr val="windowText" lastClr="000000"/>
                </a:solidFill>
                <a:latin typeface="Calibri"/>
              </a:rPr>
              <a:t>k</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a:t>
            </a: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z bezpiecznego klucza SK</a:t>
            </a:r>
            <a:endPar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endParaRP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endParaRP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endParaRP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endParaRP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endParaRP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endParaRP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endParaRP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endParaRP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pl-PL" sz="2400" b="1" i="0" u="none" strike="noStrike" kern="1200" cap="none" spc="0" normalizeH="0" baseline="0" noProof="0" dirty="0" smtClean="0">
                <a:ln>
                  <a:noFill/>
                </a:ln>
                <a:solidFill>
                  <a:sysClr val="windowText" lastClr="000000"/>
                </a:solidFill>
                <a:effectLst/>
                <a:uLnTx/>
                <a:uFillTx/>
                <a:latin typeface="Calibri"/>
                <a:ea typeface="+mn-ea"/>
                <a:cs typeface="+mn-cs"/>
              </a:rPr>
              <a:t>Krok</a:t>
            </a:r>
            <a:r>
              <a:rPr kumimoji="0" lang="en-US" sz="2400" b="1" i="0" u="none" strike="noStrike" kern="1200" cap="none" spc="0" normalizeH="0" baseline="0" noProof="0" dirty="0" smtClean="0">
                <a:ln>
                  <a:noFill/>
                </a:ln>
                <a:solidFill>
                  <a:sysClr val="windowText" lastClr="000000"/>
                </a:solidFill>
                <a:effectLst/>
                <a:uLnTx/>
                <a:uFillTx/>
                <a:latin typeface="Calibri"/>
                <a:ea typeface="+mn-ea"/>
                <a:cs typeface="+mn-cs"/>
              </a:rPr>
              <a:t> 2:   </a:t>
            </a:r>
            <a:r>
              <a:rPr kumimoji="0" lang="pl-PL" sz="2400" b="1" i="0" u="none" strike="noStrike" kern="1200" cap="none" spc="0" normalizeH="0" baseline="0" noProof="0" dirty="0" smtClean="0">
                <a:ln>
                  <a:noFill/>
                </a:ln>
                <a:solidFill>
                  <a:sysClr val="windowText" lastClr="000000"/>
                </a:solidFill>
                <a:effectLst/>
                <a:uLnTx/>
                <a:uFillTx/>
                <a:latin typeface="Calibri"/>
                <a:ea typeface="+mn-ea"/>
                <a:cs typeface="+mn-cs"/>
              </a:rPr>
              <a:t>rozszerz</a:t>
            </a:r>
            <a:r>
              <a:rPr kumimoji="0" lang="en-US" sz="2400" b="1" i="0" u="none" strike="noStrike" kern="1200" cap="none" spc="0" normalizeH="0" baseline="0" noProof="0" dirty="0" smtClean="0">
                <a:ln>
                  <a:noFill/>
                </a:ln>
                <a:solidFill>
                  <a:sysClr val="windowText" lastClr="000000"/>
                </a:solidFill>
                <a:effectLst/>
                <a:uLnTx/>
                <a:uFillTx/>
                <a:latin typeface="Calibri"/>
                <a:ea typeface="+mn-ea"/>
                <a:cs typeface="+mn-cs"/>
              </a:rPr>
              <a:t>  </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k  </a:t>
            </a: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używając go jako klucz dla </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PRF </a:t>
            </a: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jak wcześniej</a:t>
            </a:r>
            <a:endParaRPr kumimoji="0" lang="en-US" sz="2400" b="0" i="0" u="none" strike="noStrike" kern="1200" cap="none" spc="0" normalizeH="0" baseline="0" noProof="0" dirty="0">
              <a:ln>
                <a:noFill/>
              </a:ln>
              <a:solidFill>
                <a:sysClr val="windowText" lastClr="000000"/>
              </a:solidFill>
              <a:effectLst/>
              <a:uLnTx/>
              <a:uFillTx/>
              <a:latin typeface="Calibri"/>
              <a:ea typeface="+mn-ea"/>
              <a:cs typeface="+mn-cs"/>
            </a:endParaRPr>
          </a:p>
        </p:txBody>
      </p:sp>
      <p:grpSp>
        <p:nvGrpSpPr>
          <p:cNvPr id="6" name="Group 16"/>
          <p:cNvGrpSpPr/>
          <p:nvPr/>
        </p:nvGrpSpPr>
        <p:grpSpPr>
          <a:xfrm>
            <a:off x="1511501" y="2251297"/>
            <a:ext cx="2043783" cy="1334911"/>
            <a:chOff x="304800" y="1885950"/>
            <a:chExt cx="1930400" cy="1207532"/>
          </a:xfrm>
        </p:grpSpPr>
        <p:cxnSp>
          <p:nvCxnSpPr>
            <p:cNvPr id="7" name="Straight Connector 5"/>
            <p:cNvCxnSpPr/>
            <p:nvPr/>
          </p:nvCxnSpPr>
          <p:spPr>
            <a:xfrm>
              <a:off x="685800" y="1885950"/>
              <a:ext cx="0" cy="1066800"/>
            </a:xfrm>
            <a:prstGeom prst="line">
              <a:avLst/>
            </a:prstGeom>
            <a:noFill/>
            <a:ln w="25400" cap="flat" cmpd="sng" algn="ctr">
              <a:solidFill>
                <a:srgbClr val="4F81BD"/>
              </a:solidFill>
              <a:prstDash val="solid"/>
            </a:ln>
            <a:effectLst>
              <a:outerShdw blurRad="40000" dist="20000" dir="5400000" rotWithShape="0">
                <a:srgbClr val="000000">
                  <a:alpha val="38000"/>
                </a:srgbClr>
              </a:outerShdw>
            </a:effectLst>
          </p:spPr>
        </p:cxnSp>
        <p:cxnSp>
          <p:nvCxnSpPr>
            <p:cNvPr id="8" name="Straight Connector 7"/>
            <p:cNvCxnSpPr/>
            <p:nvPr/>
          </p:nvCxnSpPr>
          <p:spPr>
            <a:xfrm>
              <a:off x="533400" y="2800350"/>
              <a:ext cx="1676400" cy="0"/>
            </a:xfrm>
            <a:prstGeom prst="line">
              <a:avLst/>
            </a:prstGeom>
            <a:noFill/>
            <a:ln w="25400" cap="flat" cmpd="sng" algn="ctr">
              <a:solidFill>
                <a:srgbClr val="4F81BD"/>
              </a:solidFill>
              <a:prstDash val="solid"/>
            </a:ln>
            <a:effectLst>
              <a:outerShdw blurRad="40000" dist="20000" dir="5400000" rotWithShape="0">
                <a:srgbClr val="000000">
                  <a:alpha val="38000"/>
                </a:srgbClr>
              </a:outerShdw>
            </a:effectLst>
          </p:spPr>
        </p:cxnSp>
        <p:sp>
          <p:nvSpPr>
            <p:cNvPr id="9" name="TextBox 8"/>
            <p:cNvSpPr txBox="1"/>
            <p:nvPr/>
          </p:nvSpPr>
          <p:spPr>
            <a:xfrm rot="16200000">
              <a:off x="174754" y="2148572"/>
              <a:ext cx="629424" cy="369332"/>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err="1" smtClean="0">
                  <a:ln>
                    <a:noFill/>
                  </a:ln>
                  <a:solidFill>
                    <a:prstClr val="black"/>
                  </a:solidFill>
                  <a:effectLst/>
                  <a:uLnTx/>
                  <a:uFillTx/>
                </a:rPr>
                <a:t>prob</a:t>
              </a:r>
              <a:endParaRPr kumimoji="0" lang="en-US" sz="1800" b="0" i="0" u="none" strike="noStrike" kern="0" cap="none" spc="0" normalizeH="0" baseline="0" noProof="0" dirty="0" smtClean="0">
                <a:ln>
                  <a:noFill/>
                </a:ln>
                <a:solidFill>
                  <a:prstClr val="black"/>
                </a:solidFill>
                <a:effectLst/>
                <a:uLnTx/>
                <a:uFillTx/>
              </a:endParaRPr>
            </a:p>
          </p:txBody>
        </p:sp>
        <p:sp>
          <p:nvSpPr>
            <p:cNvPr id="10" name="Freeform 9"/>
            <p:cNvSpPr/>
            <p:nvPr/>
          </p:nvSpPr>
          <p:spPr>
            <a:xfrm>
              <a:off x="698500" y="2286000"/>
              <a:ext cx="1536700" cy="304800"/>
            </a:xfrm>
            <a:custGeom>
              <a:avLst/>
              <a:gdLst>
                <a:gd name="connsiteX0" fmla="*/ 0 w 1485900"/>
                <a:gd name="connsiteY0" fmla="*/ 328082 h 328082"/>
                <a:gd name="connsiteX1" fmla="*/ 266700 w 1485900"/>
                <a:gd name="connsiteY1" fmla="*/ 239182 h 328082"/>
                <a:gd name="connsiteX2" fmla="*/ 330200 w 1485900"/>
                <a:gd name="connsiteY2" fmla="*/ 23282 h 328082"/>
                <a:gd name="connsiteX3" fmla="*/ 685800 w 1485900"/>
                <a:gd name="connsiteY3" fmla="*/ 35982 h 328082"/>
                <a:gd name="connsiteX4" fmla="*/ 825500 w 1485900"/>
                <a:gd name="connsiteY4" fmla="*/ 289982 h 328082"/>
                <a:gd name="connsiteX5" fmla="*/ 1041400 w 1485900"/>
                <a:gd name="connsiteY5" fmla="*/ 289982 h 328082"/>
                <a:gd name="connsiteX6" fmla="*/ 1257300 w 1485900"/>
                <a:gd name="connsiteY6" fmla="*/ 35982 h 328082"/>
                <a:gd name="connsiteX7" fmla="*/ 1485900 w 1485900"/>
                <a:gd name="connsiteY7" fmla="*/ 213782 h 328082"/>
                <a:gd name="connsiteX0" fmla="*/ 0 w 1485900"/>
                <a:gd name="connsiteY0" fmla="*/ 328082 h 328082"/>
                <a:gd name="connsiteX1" fmla="*/ 190500 w 1485900"/>
                <a:gd name="connsiteY1" fmla="*/ 239182 h 328082"/>
                <a:gd name="connsiteX2" fmla="*/ 330200 w 1485900"/>
                <a:gd name="connsiteY2" fmla="*/ 23282 h 328082"/>
                <a:gd name="connsiteX3" fmla="*/ 685800 w 1485900"/>
                <a:gd name="connsiteY3" fmla="*/ 35982 h 328082"/>
                <a:gd name="connsiteX4" fmla="*/ 825500 w 1485900"/>
                <a:gd name="connsiteY4" fmla="*/ 289982 h 328082"/>
                <a:gd name="connsiteX5" fmla="*/ 1041400 w 1485900"/>
                <a:gd name="connsiteY5" fmla="*/ 289982 h 328082"/>
                <a:gd name="connsiteX6" fmla="*/ 1257300 w 1485900"/>
                <a:gd name="connsiteY6" fmla="*/ 35982 h 328082"/>
                <a:gd name="connsiteX7" fmla="*/ 1485900 w 1485900"/>
                <a:gd name="connsiteY7" fmla="*/ 213782 h 328082"/>
                <a:gd name="connsiteX0" fmla="*/ 0 w 1536700"/>
                <a:gd name="connsiteY0" fmla="*/ 328082 h 328082"/>
                <a:gd name="connsiteX1" fmla="*/ 190500 w 1536700"/>
                <a:gd name="connsiteY1" fmla="*/ 239182 h 328082"/>
                <a:gd name="connsiteX2" fmla="*/ 330200 w 1536700"/>
                <a:gd name="connsiteY2" fmla="*/ 23282 h 328082"/>
                <a:gd name="connsiteX3" fmla="*/ 685800 w 1536700"/>
                <a:gd name="connsiteY3" fmla="*/ 35982 h 328082"/>
                <a:gd name="connsiteX4" fmla="*/ 825500 w 1536700"/>
                <a:gd name="connsiteY4" fmla="*/ 289982 h 328082"/>
                <a:gd name="connsiteX5" fmla="*/ 1041400 w 1536700"/>
                <a:gd name="connsiteY5" fmla="*/ 289982 h 328082"/>
                <a:gd name="connsiteX6" fmla="*/ 1257300 w 1536700"/>
                <a:gd name="connsiteY6" fmla="*/ 35982 h 328082"/>
                <a:gd name="connsiteX7" fmla="*/ 1536700 w 1536700"/>
                <a:gd name="connsiteY7" fmla="*/ 226482 h 328082"/>
                <a:gd name="connsiteX0" fmla="*/ 0 w 1536700"/>
                <a:gd name="connsiteY0" fmla="*/ 321476 h 321476"/>
                <a:gd name="connsiteX1" fmla="*/ 127000 w 1536700"/>
                <a:gd name="connsiteY1" fmla="*/ 130976 h 321476"/>
                <a:gd name="connsiteX2" fmla="*/ 330200 w 1536700"/>
                <a:gd name="connsiteY2" fmla="*/ 16676 h 321476"/>
                <a:gd name="connsiteX3" fmla="*/ 685800 w 1536700"/>
                <a:gd name="connsiteY3" fmla="*/ 29376 h 321476"/>
                <a:gd name="connsiteX4" fmla="*/ 825500 w 1536700"/>
                <a:gd name="connsiteY4" fmla="*/ 283376 h 321476"/>
                <a:gd name="connsiteX5" fmla="*/ 1041400 w 1536700"/>
                <a:gd name="connsiteY5" fmla="*/ 283376 h 321476"/>
                <a:gd name="connsiteX6" fmla="*/ 1257300 w 1536700"/>
                <a:gd name="connsiteY6" fmla="*/ 29376 h 321476"/>
                <a:gd name="connsiteX7" fmla="*/ 1536700 w 1536700"/>
                <a:gd name="connsiteY7" fmla="*/ 219876 h 321476"/>
                <a:gd name="connsiteX0" fmla="*/ 0 w 1536700"/>
                <a:gd name="connsiteY0" fmla="*/ 304800 h 304800"/>
                <a:gd name="connsiteX1" fmla="*/ 127000 w 1536700"/>
                <a:gd name="connsiteY1" fmla="*/ 114300 h 304800"/>
                <a:gd name="connsiteX2" fmla="*/ 330200 w 1536700"/>
                <a:gd name="connsiteY2" fmla="*/ 0 h 304800"/>
                <a:gd name="connsiteX3" fmla="*/ 647700 w 1536700"/>
                <a:gd name="connsiteY3" fmla="*/ 114300 h 304800"/>
                <a:gd name="connsiteX4" fmla="*/ 825500 w 1536700"/>
                <a:gd name="connsiteY4" fmla="*/ 266700 h 304800"/>
                <a:gd name="connsiteX5" fmla="*/ 1041400 w 1536700"/>
                <a:gd name="connsiteY5" fmla="*/ 266700 h 304800"/>
                <a:gd name="connsiteX6" fmla="*/ 1257300 w 1536700"/>
                <a:gd name="connsiteY6" fmla="*/ 12700 h 304800"/>
                <a:gd name="connsiteX7" fmla="*/ 1536700 w 1536700"/>
                <a:gd name="connsiteY7" fmla="*/ 203200 h 304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536700" h="304800">
                  <a:moveTo>
                    <a:pt x="0" y="304800"/>
                  </a:moveTo>
                  <a:cubicBezTo>
                    <a:pt x="105833" y="285750"/>
                    <a:pt x="71967" y="165100"/>
                    <a:pt x="127000" y="114300"/>
                  </a:cubicBezTo>
                  <a:cubicBezTo>
                    <a:pt x="182033" y="63500"/>
                    <a:pt x="243417" y="0"/>
                    <a:pt x="330200" y="0"/>
                  </a:cubicBezTo>
                  <a:cubicBezTo>
                    <a:pt x="416983" y="0"/>
                    <a:pt x="565150" y="69850"/>
                    <a:pt x="647700" y="114300"/>
                  </a:cubicBezTo>
                  <a:cubicBezTo>
                    <a:pt x="730250" y="158750"/>
                    <a:pt x="759883" y="241300"/>
                    <a:pt x="825500" y="266700"/>
                  </a:cubicBezTo>
                  <a:cubicBezTo>
                    <a:pt x="891117" y="292100"/>
                    <a:pt x="969433" y="309033"/>
                    <a:pt x="1041400" y="266700"/>
                  </a:cubicBezTo>
                  <a:cubicBezTo>
                    <a:pt x="1113367" y="224367"/>
                    <a:pt x="1174750" y="23283"/>
                    <a:pt x="1257300" y="12700"/>
                  </a:cubicBezTo>
                  <a:cubicBezTo>
                    <a:pt x="1339850" y="2117"/>
                    <a:pt x="1536700" y="203200"/>
                    <a:pt x="1536700" y="203200"/>
                  </a:cubicBezTo>
                </a:path>
              </a:pathLst>
            </a:custGeom>
            <a:noFill/>
            <a:ln w="9525" cap="flat" cmpd="sng" algn="ctr">
              <a:solidFill>
                <a:sysClr val="windowText" lastClr="000000">
                  <a:shade val="95000"/>
                  <a:satMod val="105000"/>
                </a:sys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prstClr val="black"/>
                </a:solidFill>
                <a:effectLst/>
                <a:uLnTx/>
                <a:uFillTx/>
                <a:latin typeface="Calibri"/>
                <a:ea typeface="+mn-ea"/>
                <a:cs typeface="+mn-cs"/>
              </a:endParaRPr>
            </a:p>
          </p:txBody>
        </p:sp>
        <p:cxnSp>
          <p:nvCxnSpPr>
            <p:cNvPr id="11" name="Straight Connector 11"/>
            <p:cNvCxnSpPr/>
            <p:nvPr/>
          </p:nvCxnSpPr>
          <p:spPr>
            <a:xfrm>
              <a:off x="2222500" y="2495550"/>
              <a:ext cx="0" cy="304800"/>
            </a:xfrm>
            <a:prstGeom prst="line">
              <a:avLst/>
            </a:prstGeom>
            <a:noFill/>
            <a:ln w="9525" cap="flat" cmpd="sng" algn="ctr">
              <a:solidFill>
                <a:sysClr val="windowText" lastClr="000000"/>
              </a:solidFill>
              <a:prstDash val="solid"/>
            </a:ln>
            <a:effectLst>
              <a:outerShdw blurRad="40000" dist="20000" dir="5400000" rotWithShape="0">
                <a:srgbClr val="000000">
                  <a:alpha val="38000"/>
                </a:srgbClr>
              </a:outerShdw>
            </a:effectLst>
          </p:spPr>
        </p:cxnSp>
        <p:sp>
          <p:nvSpPr>
            <p:cNvPr id="12" name="TextBox 14"/>
            <p:cNvSpPr txBox="1"/>
            <p:nvPr/>
          </p:nvSpPr>
          <p:spPr>
            <a:xfrm>
              <a:off x="1219200" y="2724150"/>
              <a:ext cx="410652" cy="369332"/>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smtClean="0">
                  <a:ln>
                    <a:noFill/>
                  </a:ln>
                  <a:solidFill>
                    <a:prstClr val="black"/>
                  </a:solidFill>
                  <a:effectLst/>
                  <a:uLnTx/>
                  <a:uFillTx/>
                </a:rPr>
                <a:t>SK</a:t>
              </a:r>
            </a:p>
          </p:txBody>
        </p:sp>
      </p:grpSp>
      <p:grpSp>
        <p:nvGrpSpPr>
          <p:cNvPr id="13" name="Group 26"/>
          <p:cNvGrpSpPr/>
          <p:nvPr/>
        </p:nvGrpSpPr>
        <p:grpSpPr>
          <a:xfrm>
            <a:off x="5473983" y="2251297"/>
            <a:ext cx="2030337" cy="1334911"/>
            <a:chOff x="5029200" y="1733550"/>
            <a:chExt cx="1917700" cy="1207532"/>
          </a:xfrm>
        </p:grpSpPr>
        <p:cxnSp>
          <p:nvCxnSpPr>
            <p:cNvPr id="14" name="Straight Connector 18"/>
            <p:cNvCxnSpPr/>
            <p:nvPr/>
          </p:nvCxnSpPr>
          <p:spPr>
            <a:xfrm>
              <a:off x="5410200" y="1733550"/>
              <a:ext cx="0" cy="1066800"/>
            </a:xfrm>
            <a:prstGeom prst="line">
              <a:avLst/>
            </a:prstGeom>
            <a:noFill/>
            <a:ln w="25400" cap="flat" cmpd="sng" algn="ctr">
              <a:solidFill>
                <a:srgbClr val="4F81BD"/>
              </a:solidFill>
              <a:prstDash val="solid"/>
            </a:ln>
            <a:effectLst>
              <a:outerShdw blurRad="40000" dist="20000" dir="5400000" rotWithShape="0">
                <a:srgbClr val="000000">
                  <a:alpha val="38000"/>
                </a:srgbClr>
              </a:outerShdw>
            </a:effectLst>
          </p:spPr>
        </p:cxnSp>
        <p:cxnSp>
          <p:nvCxnSpPr>
            <p:cNvPr id="15" name="Straight Connector 19"/>
            <p:cNvCxnSpPr/>
            <p:nvPr/>
          </p:nvCxnSpPr>
          <p:spPr>
            <a:xfrm>
              <a:off x="5257800" y="2647950"/>
              <a:ext cx="1676400" cy="0"/>
            </a:xfrm>
            <a:prstGeom prst="line">
              <a:avLst/>
            </a:prstGeom>
            <a:noFill/>
            <a:ln w="25400" cap="flat" cmpd="sng" algn="ctr">
              <a:solidFill>
                <a:srgbClr val="4F81BD"/>
              </a:solidFill>
              <a:prstDash val="solid"/>
            </a:ln>
            <a:effectLst>
              <a:outerShdw blurRad="40000" dist="20000" dir="5400000" rotWithShape="0">
                <a:srgbClr val="000000">
                  <a:alpha val="38000"/>
                </a:srgbClr>
              </a:outerShdw>
            </a:effectLst>
          </p:spPr>
        </p:cxnSp>
        <p:sp>
          <p:nvSpPr>
            <p:cNvPr id="16" name="TextBox 20"/>
            <p:cNvSpPr txBox="1"/>
            <p:nvPr/>
          </p:nvSpPr>
          <p:spPr>
            <a:xfrm rot="16200000">
              <a:off x="4899154" y="1996172"/>
              <a:ext cx="629424" cy="369332"/>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err="1" smtClean="0">
                  <a:ln>
                    <a:noFill/>
                  </a:ln>
                  <a:solidFill>
                    <a:prstClr val="black"/>
                  </a:solidFill>
                  <a:effectLst/>
                  <a:uLnTx/>
                  <a:uFillTx/>
                </a:rPr>
                <a:t>prob</a:t>
              </a:r>
              <a:endParaRPr kumimoji="0" lang="en-US" sz="1800" b="0" i="0" u="none" strike="noStrike" kern="0" cap="none" spc="0" normalizeH="0" baseline="0" noProof="0" dirty="0" smtClean="0">
                <a:ln>
                  <a:noFill/>
                </a:ln>
                <a:solidFill>
                  <a:prstClr val="black"/>
                </a:solidFill>
                <a:effectLst/>
                <a:uLnTx/>
                <a:uFillTx/>
              </a:endParaRPr>
            </a:p>
          </p:txBody>
        </p:sp>
        <p:cxnSp>
          <p:nvCxnSpPr>
            <p:cNvPr id="17" name="Straight Connector 22"/>
            <p:cNvCxnSpPr/>
            <p:nvPr/>
          </p:nvCxnSpPr>
          <p:spPr>
            <a:xfrm>
              <a:off x="6946900" y="2343150"/>
              <a:ext cx="0" cy="304800"/>
            </a:xfrm>
            <a:prstGeom prst="line">
              <a:avLst/>
            </a:prstGeom>
            <a:noFill/>
            <a:ln w="9525" cap="flat" cmpd="sng" algn="ctr">
              <a:solidFill>
                <a:sysClr val="windowText" lastClr="000000"/>
              </a:solidFill>
              <a:prstDash val="solid"/>
            </a:ln>
            <a:effectLst>
              <a:outerShdw blurRad="40000" dist="20000" dir="5400000" rotWithShape="0">
                <a:srgbClr val="000000">
                  <a:alpha val="38000"/>
                </a:srgbClr>
              </a:outerShdw>
            </a:effectLst>
          </p:spPr>
        </p:cxnSp>
        <p:sp>
          <p:nvSpPr>
            <p:cNvPr id="18" name="TextBox 23"/>
            <p:cNvSpPr txBox="1"/>
            <p:nvPr/>
          </p:nvSpPr>
          <p:spPr>
            <a:xfrm>
              <a:off x="5943600" y="2571750"/>
              <a:ext cx="289600" cy="369332"/>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smtClean="0">
                  <a:ln>
                    <a:noFill/>
                  </a:ln>
                  <a:solidFill>
                    <a:prstClr val="black"/>
                  </a:solidFill>
                  <a:effectLst/>
                  <a:uLnTx/>
                  <a:uFillTx/>
                </a:rPr>
                <a:t>k</a:t>
              </a:r>
            </a:p>
          </p:txBody>
        </p:sp>
        <p:cxnSp>
          <p:nvCxnSpPr>
            <p:cNvPr id="19" name="Straight Connector 25"/>
            <p:cNvCxnSpPr/>
            <p:nvPr/>
          </p:nvCxnSpPr>
          <p:spPr>
            <a:xfrm flipH="1">
              <a:off x="5410200" y="2343150"/>
              <a:ext cx="1524000" cy="0"/>
            </a:xfrm>
            <a:prstGeom prst="line">
              <a:avLst/>
            </a:prstGeom>
            <a:noFill/>
            <a:ln w="9525" cap="flat" cmpd="sng" algn="ctr">
              <a:solidFill>
                <a:srgbClr val="000000"/>
              </a:solidFill>
              <a:prstDash val="solid"/>
            </a:ln>
            <a:effectLst>
              <a:outerShdw blurRad="40000" dist="20000" dir="5400000" rotWithShape="0">
                <a:srgbClr val="000000">
                  <a:alpha val="38000"/>
                </a:srgbClr>
              </a:outerShdw>
            </a:effectLst>
          </p:spPr>
        </p:cxnSp>
      </p:grpSp>
      <p:sp>
        <p:nvSpPr>
          <p:cNvPr id="20" name="Right Arrow 27"/>
          <p:cNvSpPr/>
          <p:nvPr/>
        </p:nvSpPr>
        <p:spPr>
          <a:xfrm>
            <a:off x="3877813" y="2784697"/>
            <a:ext cx="1371486" cy="336953"/>
          </a:xfrm>
          <a:prstGeom prst="rightArrow">
            <a:avLst/>
          </a:prstGeom>
          <a:gradFill rotWithShape="1">
            <a:gsLst>
              <a:gs pos="0">
                <a:srgbClr val="4F81BD">
                  <a:shade val="51000"/>
                  <a:satMod val="130000"/>
                </a:srgbClr>
              </a:gs>
              <a:gs pos="80000">
                <a:srgbClr val="4F81BD">
                  <a:shade val="93000"/>
                  <a:satMod val="130000"/>
                </a:srgbClr>
              </a:gs>
              <a:gs pos="100000">
                <a:srgbClr val="4F81BD">
                  <a:shade val="94000"/>
                  <a:satMod val="135000"/>
                </a:srgbClr>
              </a:gs>
            </a:gsLst>
            <a:lin ang="16200000" scaled="0"/>
          </a:gradFill>
          <a:ln w="9525" cap="flat" cmpd="sng" algn="ctr">
            <a:solidFill>
              <a:srgbClr val="4F81BD">
                <a:shade val="95000"/>
                <a:satMod val="105000"/>
              </a:srgbClr>
            </a:solidFill>
            <a:prstDash val="solid"/>
          </a:ln>
          <a:effectLst>
            <a:outerShdw blurRad="40000" dist="23000" dir="5400000" rotWithShape="0">
              <a:srgbClr val="000000">
                <a:alpha val="35000"/>
              </a:srgb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prstClr val="white"/>
              </a:solidFill>
              <a:effectLst/>
              <a:uLnTx/>
              <a:uFillTx/>
              <a:latin typeface="Calibri"/>
              <a:ea typeface="+mn-ea"/>
              <a:cs typeface="+mn-cs"/>
            </a:endParaRPr>
          </a:p>
        </p:txBody>
      </p:sp>
      <p:sp>
        <p:nvSpPr>
          <p:cNvPr id="21" name="TextBox 28"/>
          <p:cNvSpPr txBox="1"/>
          <p:nvPr/>
        </p:nvSpPr>
        <p:spPr>
          <a:xfrm>
            <a:off x="3955635" y="2517997"/>
            <a:ext cx="1106367" cy="375301"/>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smtClean="0">
                <a:ln>
                  <a:noFill/>
                </a:ln>
                <a:solidFill>
                  <a:prstClr val="black"/>
                </a:solidFill>
                <a:effectLst/>
                <a:uLnTx/>
                <a:uFillTx/>
              </a:rPr>
              <a:t>extractor</a:t>
            </a:r>
          </a:p>
        </p:txBody>
      </p:sp>
      <p:grpSp>
        <p:nvGrpSpPr>
          <p:cNvPr id="22" name="Group 3"/>
          <p:cNvGrpSpPr/>
          <p:nvPr/>
        </p:nvGrpSpPr>
        <p:grpSpPr>
          <a:xfrm>
            <a:off x="1635778" y="3121248"/>
            <a:ext cx="5941050" cy="1690137"/>
            <a:chOff x="1676400" y="2451100"/>
            <a:chExt cx="5611457" cy="1528862"/>
          </a:xfrm>
        </p:grpSpPr>
        <p:sp>
          <p:nvSpPr>
            <p:cNvPr id="23" name="Freeform 33"/>
            <p:cNvSpPr/>
            <p:nvPr/>
          </p:nvSpPr>
          <p:spPr>
            <a:xfrm>
              <a:off x="4340809" y="2451100"/>
              <a:ext cx="955091" cy="596900"/>
            </a:xfrm>
            <a:custGeom>
              <a:avLst/>
              <a:gdLst>
                <a:gd name="connsiteX0" fmla="*/ 955091 w 955091"/>
                <a:gd name="connsiteY0" fmla="*/ 596900 h 596900"/>
                <a:gd name="connsiteX1" fmla="*/ 129591 w 955091"/>
                <a:gd name="connsiteY1" fmla="*/ 381000 h 596900"/>
                <a:gd name="connsiteX2" fmla="*/ 2591 w 955091"/>
                <a:gd name="connsiteY2" fmla="*/ 0 h 596900"/>
              </a:gdLst>
              <a:ahLst/>
              <a:cxnLst>
                <a:cxn ang="0">
                  <a:pos x="connsiteX0" y="connsiteY0"/>
                </a:cxn>
                <a:cxn ang="0">
                  <a:pos x="connsiteX1" y="connsiteY1"/>
                </a:cxn>
                <a:cxn ang="0">
                  <a:pos x="connsiteX2" y="connsiteY2"/>
                </a:cxn>
              </a:cxnLst>
              <a:rect l="l" t="t" r="r" b="b"/>
              <a:pathLst>
                <a:path w="955091" h="596900">
                  <a:moveTo>
                    <a:pt x="955091" y="596900"/>
                  </a:moveTo>
                  <a:cubicBezTo>
                    <a:pt x="621716" y="538691"/>
                    <a:pt x="288341" y="480483"/>
                    <a:pt x="129591" y="381000"/>
                  </a:cubicBezTo>
                  <a:cubicBezTo>
                    <a:pt x="-29159" y="281517"/>
                    <a:pt x="2591" y="0"/>
                    <a:pt x="2591" y="0"/>
                  </a:cubicBezTo>
                </a:path>
              </a:pathLst>
            </a:custGeom>
            <a:noFill/>
            <a:ln w="25400" cap="flat" cmpd="sng" algn="ctr">
              <a:solidFill>
                <a:srgbClr val="000000"/>
              </a:solidFill>
              <a:prstDash val="solid"/>
              <a:headEnd type="none"/>
              <a:tailEnd type="triangle"/>
            </a:ln>
            <a:effectLst>
              <a:outerShdw blurRad="40000" dist="20000" dir="5400000" rotWithShape="0">
                <a:srgbClr val="000000">
                  <a:alpha val="38000"/>
                </a:srgb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prstClr val="black"/>
                </a:solidFill>
                <a:effectLst/>
                <a:uLnTx/>
                <a:uFillTx/>
                <a:latin typeface="Calibri"/>
                <a:ea typeface="+mn-ea"/>
                <a:cs typeface="+mn-cs"/>
              </a:endParaRPr>
            </a:p>
          </p:txBody>
        </p:sp>
        <p:sp>
          <p:nvSpPr>
            <p:cNvPr id="24" name="TextBox 34"/>
            <p:cNvSpPr txBox="1"/>
            <p:nvPr/>
          </p:nvSpPr>
          <p:spPr>
            <a:xfrm>
              <a:off x="5257800" y="2800350"/>
              <a:ext cx="626193" cy="461665"/>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2400" b="0" i="0" u="none" strike="noStrike" kern="0" cap="none" spc="0" normalizeH="0" baseline="0" noProof="0" dirty="0" smtClean="0">
                  <a:ln>
                    <a:noFill/>
                  </a:ln>
                  <a:solidFill>
                    <a:prstClr val="black"/>
                  </a:solidFill>
                  <a:effectLst/>
                  <a:uLnTx/>
                  <a:uFillTx/>
                </a:rPr>
                <a:t>salt</a:t>
              </a:r>
            </a:p>
          </p:txBody>
        </p:sp>
        <p:sp>
          <p:nvSpPr>
            <p:cNvPr id="25" name="TextBox 36"/>
            <p:cNvSpPr txBox="1"/>
            <p:nvPr/>
          </p:nvSpPr>
          <p:spPr>
            <a:xfrm>
              <a:off x="1676400" y="3562350"/>
              <a:ext cx="5611457" cy="417612"/>
            </a:xfrm>
            <a:prstGeom prst="rect">
              <a:avLst/>
            </a:prstGeom>
            <a:noFill/>
            <a:ln w="38100" cmpd="sng">
              <a:solidFill>
                <a:srgbClr val="00CC00"/>
              </a:solidFill>
            </a:ln>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2400" b="0" i="0" u="none" strike="noStrike" kern="0" cap="none" spc="0" normalizeH="0" baseline="0" noProof="0" dirty="0" smtClean="0">
                  <a:ln>
                    <a:noFill/>
                  </a:ln>
                  <a:solidFill>
                    <a:prstClr val="black"/>
                  </a:solidFill>
                  <a:effectLst/>
                  <a:uLnTx/>
                  <a:uFillTx/>
                </a:rPr>
                <a:t>salt:   </a:t>
              </a:r>
              <a:r>
                <a:rPr kumimoji="0" lang="pl-PL" sz="2400" b="0" i="0" u="none" strike="noStrike" kern="0" cap="none" spc="0" normalizeH="0" baseline="0" noProof="0" dirty="0" smtClean="0">
                  <a:ln>
                    <a:noFill/>
                  </a:ln>
                  <a:solidFill>
                    <a:prstClr val="black"/>
                  </a:solidFill>
                  <a:effectLst/>
                  <a:uLnTx/>
                  <a:uFillTx/>
                </a:rPr>
                <a:t>ustalony jawny łańcuch wybrany losowo</a:t>
              </a:r>
              <a:endParaRPr kumimoji="0" lang="en-US" sz="2400" b="0" i="0" u="none" strike="noStrike" kern="0" cap="none" spc="0" normalizeH="0" baseline="0" noProof="0" dirty="0" smtClean="0">
                <a:ln>
                  <a:noFill/>
                </a:ln>
                <a:solidFill>
                  <a:prstClr val="black"/>
                </a:solidFill>
                <a:effectLst/>
                <a:uLnTx/>
                <a:uFillTx/>
              </a:endParaRPr>
            </a:p>
          </p:txBody>
        </p:sp>
      </p:grpSp>
    </p:spTree>
    <p:extLst>
      <p:ext uri="{BB962C8B-B14F-4D97-AF65-F5344CB8AC3E}">
        <p14:creationId xmlns="" xmlns:p14="http://schemas.microsoft.com/office/powerpoint/2010/main" val="10251370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274638"/>
            <a:ext cx="8229600" cy="346050"/>
          </a:xfrm>
        </p:spPr>
        <p:txBody>
          <a:bodyPr>
            <a:normAutofit fontScale="90000"/>
          </a:bodyPr>
          <a:lstStyle/>
          <a:p>
            <a:r>
              <a:rPr lang="pl-PL" dirty="0" smtClean="0"/>
              <a:t>HKDF: KDF z HMAC</a:t>
            </a:r>
            <a:endParaRPr lang="pl-PL" dirty="0"/>
          </a:p>
        </p:txBody>
      </p:sp>
      <p:sp>
        <p:nvSpPr>
          <p:cNvPr id="4" name="Symbol zastępczy numeru slajdu 3"/>
          <p:cNvSpPr>
            <a:spLocks noGrp="1"/>
          </p:cNvSpPr>
          <p:nvPr>
            <p:ph type="sldNum" sz="quarter" idx="12"/>
          </p:nvPr>
        </p:nvSpPr>
        <p:spPr/>
        <p:txBody>
          <a:bodyPr/>
          <a:lstStyle/>
          <a:p>
            <a:fld id="{589B7C76-EFF2-4CD8-A475-4750F11B4BC6}" type="slidenum">
              <a:rPr lang="pl-PL" smtClean="0"/>
              <a:pPr/>
              <a:t>6</a:t>
            </a:fld>
            <a:endParaRPr lang="pl-PL"/>
          </a:p>
        </p:txBody>
      </p:sp>
      <p:sp>
        <p:nvSpPr>
          <p:cNvPr id="5" name="Content Placeholder 2"/>
          <p:cNvSpPr txBox="1">
            <a:spLocks/>
          </p:cNvSpPr>
          <p:nvPr/>
        </p:nvSpPr>
        <p:spPr>
          <a:xfrm>
            <a:off x="457200" y="1047750"/>
            <a:ext cx="8229600" cy="409575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endParaRP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Implementuje paradygmat </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extract-then-expand:</a:t>
            </a: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wyodrębnij</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a:t>
            </a: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użyj</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a:t>
            </a:r>
            <a:r>
              <a:rPr kumimoji="0" lang="en-US" sz="2400" b="1" i="0" u="none" strike="noStrike" kern="1200" cap="none" spc="0" normalizeH="0" baseline="0" noProof="0" dirty="0" smtClean="0">
                <a:ln>
                  <a:noFill/>
                </a:ln>
                <a:solidFill>
                  <a:srgbClr val="0000FF"/>
                </a:solidFill>
                <a:effectLst/>
                <a:uLnTx/>
                <a:uFillTx/>
                <a:latin typeface="Calibri"/>
                <a:ea typeface="+mn-ea"/>
                <a:cs typeface="+mn-cs"/>
              </a:rPr>
              <a:t>k  ⟵  HMAC( salt,  SK )</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Potem rozszerz klucz używając</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HMAC </a:t>
            </a: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jako</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PRF </a:t>
            </a: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z kluczem</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a:t>
            </a:r>
            <a:r>
              <a:rPr kumimoji="0" lang="en-US" sz="2800" b="1" i="0" u="none" strike="noStrike" kern="1200" cap="none" spc="0" normalizeH="0" baseline="0" noProof="0" dirty="0" smtClean="0">
                <a:ln>
                  <a:noFill/>
                </a:ln>
                <a:solidFill>
                  <a:srgbClr val="0000FF"/>
                </a:solidFill>
                <a:effectLst/>
                <a:uLnTx/>
                <a:uFillTx/>
                <a:latin typeface="Calibri"/>
                <a:ea typeface="+mn-ea"/>
                <a:cs typeface="+mn-cs"/>
              </a:rPr>
              <a:t>k</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a:t>
            </a:r>
            <a:endParaRPr kumimoji="0" lang="en-US" sz="2400" b="0" i="0" u="none" strike="noStrike" kern="1200" cap="none" spc="0" normalizeH="0" baseline="0" noProof="0" dirty="0">
              <a:ln>
                <a:noFill/>
              </a:ln>
              <a:solidFill>
                <a:sysClr val="windowText" lastClr="000000"/>
              </a:solidFill>
              <a:effectLst/>
              <a:uLnTx/>
              <a:uFillTx/>
              <a:latin typeface="Calibri"/>
              <a:ea typeface="+mn-ea"/>
              <a:cs typeface="+mn-cs"/>
            </a:endParaRPr>
          </a:p>
        </p:txBody>
      </p:sp>
    </p:spTree>
    <p:extLst>
      <p:ext uri="{BB962C8B-B14F-4D97-AF65-F5344CB8AC3E}">
        <p14:creationId xmlns="" xmlns:p14="http://schemas.microsoft.com/office/powerpoint/2010/main" val="384007284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sz="4000" dirty="0" smtClean="0"/>
              <a:t>Otrzymywanie kluczy w oparciu o hasło </a:t>
            </a:r>
            <a:r>
              <a:rPr lang="pl-PL" sz="3100" dirty="0" smtClean="0"/>
              <a:t>(ang. </a:t>
            </a:r>
            <a:r>
              <a:rPr lang="pl-PL" sz="3100" dirty="0" err="1" smtClean="0"/>
              <a:t>Password-Bassed</a:t>
            </a:r>
            <a:r>
              <a:rPr lang="pl-PL" sz="3100" dirty="0" smtClean="0"/>
              <a:t> KDF (PBKDF))</a:t>
            </a:r>
            <a:endParaRPr lang="pl-PL" dirty="0"/>
          </a:p>
        </p:txBody>
      </p:sp>
      <p:sp>
        <p:nvSpPr>
          <p:cNvPr id="4" name="Symbol zastępczy numeru slajdu 3"/>
          <p:cNvSpPr>
            <a:spLocks noGrp="1"/>
          </p:cNvSpPr>
          <p:nvPr>
            <p:ph type="sldNum" sz="quarter" idx="12"/>
          </p:nvPr>
        </p:nvSpPr>
        <p:spPr/>
        <p:txBody>
          <a:bodyPr/>
          <a:lstStyle/>
          <a:p>
            <a:fld id="{589B7C76-EFF2-4CD8-A475-4750F11B4BC6}" type="slidenum">
              <a:rPr lang="pl-PL" smtClean="0"/>
              <a:pPr/>
              <a:t>7</a:t>
            </a:fld>
            <a:endParaRPr lang="pl-PL"/>
          </a:p>
        </p:txBody>
      </p:sp>
      <p:sp>
        <p:nvSpPr>
          <p:cNvPr id="5" name="Content Placeholder 2"/>
          <p:cNvSpPr txBox="1">
            <a:spLocks/>
          </p:cNvSpPr>
          <p:nvPr/>
        </p:nvSpPr>
        <p:spPr>
          <a:xfrm>
            <a:off x="179512" y="1700808"/>
            <a:ext cx="8784976" cy="4608512"/>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Otrzymywanie kluczy z haseł</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Nie jest stosowane</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HKDF: </a:t>
            </a: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hasła mają niewystarczającą entropię</a:t>
            </a:r>
            <a:endPar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Otrzymane klucze byłyby podatne na atak słownikowy</a:t>
            </a:r>
            <a:endPar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endParaRP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Obrona </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PBKDF:      </a:t>
            </a: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zastosowanie</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a:t>
            </a:r>
            <a:r>
              <a:rPr kumimoji="0" lang="en-US" sz="2400" b="1" i="0" u="none" strike="noStrike" kern="1200" cap="none" spc="0" normalizeH="0" baseline="0" noProof="0" dirty="0" smtClean="0">
                <a:ln>
                  <a:noFill/>
                </a:ln>
                <a:solidFill>
                  <a:srgbClr val="0000FF"/>
                </a:solidFill>
                <a:effectLst/>
                <a:uLnTx/>
                <a:uFillTx/>
                <a:latin typeface="Calibri"/>
                <a:ea typeface="+mn-ea"/>
                <a:cs typeface="+mn-cs"/>
              </a:rPr>
              <a:t>salt</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a:t>
            </a: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i</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a:t>
            </a:r>
            <a:r>
              <a:rPr kumimoji="0" lang="pl-PL" sz="2400" b="1" i="0" u="none" strike="noStrike" kern="1200" cap="none" spc="0" normalizeH="0" baseline="0" noProof="0" dirty="0" smtClean="0">
                <a:ln>
                  <a:noFill/>
                </a:ln>
                <a:solidFill>
                  <a:srgbClr val="0000FF"/>
                </a:solidFill>
                <a:effectLst/>
                <a:uLnTx/>
                <a:uFillTx/>
                <a:latin typeface="Calibri"/>
                <a:ea typeface="+mn-ea"/>
                <a:cs typeface="+mn-cs"/>
              </a:rPr>
              <a:t>wolnej funkcji </a:t>
            </a:r>
            <a:r>
              <a:rPr kumimoji="0" lang="pl-PL" sz="2400" b="1" i="0" u="none" strike="noStrike" kern="1200" cap="none" spc="0" normalizeH="0" baseline="0" noProof="0" dirty="0" err="1" smtClean="0">
                <a:ln>
                  <a:noFill/>
                </a:ln>
                <a:solidFill>
                  <a:srgbClr val="0000FF"/>
                </a:solidFill>
                <a:effectLst/>
                <a:uLnTx/>
                <a:uFillTx/>
                <a:latin typeface="Calibri"/>
                <a:ea typeface="+mn-ea"/>
                <a:cs typeface="+mn-cs"/>
              </a:rPr>
              <a:t>hash</a:t>
            </a:r>
            <a:endParaRPr kumimoji="0" lang="en-US" sz="2400" b="1" i="0" u="none" strike="noStrike" kern="1200" cap="none" spc="0" normalizeH="0" baseline="0" noProof="0" dirty="0" smtClean="0">
              <a:ln>
                <a:noFill/>
              </a:ln>
              <a:solidFill>
                <a:srgbClr val="0000FF"/>
              </a:solidFill>
              <a:effectLst/>
              <a:uLnTx/>
              <a:uFillTx/>
              <a:latin typeface="Calibri"/>
              <a:ea typeface="+mn-ea"/>
              <a:cs typeface="+mn-cs"/>
            </a:endParaRP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endParaRP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Standardowe podejście</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a:t>
            </a:r>
            <a:r>
              <a:rPr kumimoji="0" lang="en-US" sz="2400" b="1" i="0" u="none" strike="noStrike" kern="1200" cap="none" spc="0" normalizeH="0" baseline="0" noProof="0" dirty="0" smtClean="0">
                <a:ln>
                  <a:noFill/>
                </a:ln>
                <a:solidFill>
                  <a:sysClr val="windowText" lastClr="000000"/>
                </a:solidFill>
                <a:effectLst/>
                <a:uLnTx/>
                <a:uFillTx/>
                <a:latin typeface="Calibri"/>
                <a:ea typeface="+mn-ea"/>
                <a:cs typeface="+mn-cs"/>
              </a:rPr>
              <a:t>PKCS#5</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a:t>
            </a:r>
            <a:r>
              <a:rPr kumimoji="0" lang="en-US" sz="1800" b="0" i="0" u="none" strike="noStrike" kern="1200" cap="none" spc="0" normalizeH="0" baseline="0" noProof="0" dirty="0" smtClean="0">
                <a:ln>
                  <a:noFill/>
                </a:ln>
                <a:solidFill>
                  <a:sysClr val="windowText" lastClr="000000"/>
                </a:solidFill>
                <a:effectLst/>
                <a:uLnTx/>
                <a:uFillTx/>
                <a:latin typeface="Calibri"/>
                <a:ea typeface="+mn-ea"/>
                <a:cs typeface="+mn-cs"/>
              </a:rPr>
              <a:t>(PBKDF1)</a:t>
            </a: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a:t>
            </a:r>
            <a:r>
              <a:rPr kumimoji="0" lang="en-US" sz="2400" b="1" i="0" u="none" strike="noStrike" kern="1200" cap="none" spc="0" normalizeH="0" baseline="0" noProof="0" dirty="0" smtClean="0">
                <a:ln>
                  <a:noFill/>
                </a:ln>
                <a:solidFill>
                  <a:sysClr val="windowText" lastClr="000000"/>
                </a:solidFill>
                <a:effectLst/>
                <a:uLnTx/>
                <a:uFillTx/>
                <a:latin typeface="Calibri"/>
                <a:ea typeface="+mn-ea"/>
                <a:cs typeface="+mn-cs"/>
              </a:rPr>
              <a:t>H</a:t>
            </a:r>
            <a:r>
              <a:rPr kumimoji="0" lang="en-US" sz="2400" b="1" i="0" u="none" strike="noStrike" kern="1200" cap="none" spc="0" normalizeH="0" baseline="30000" noProof="0" dirty="0" smtClean="0">
                <a:ln>
                  <a:noFill/>
                </a:ln>
                <a:solidFill>
                  <a:sysClr val="windowText" lastClr="000000"/>
                </a:solidFill>
                <a:effectLst/>
                <a:uLnTx/>
                <a:uFillTx/>
                <a:latin typeface="Calibri"/>
                <a:ea typeface="+mn-ea"/>
                <a:cs typeface="+mn-cs"/>
              </a:rPr>
              <a:t>(c)</a:t>
            </a:r>
            <a:r>
              <a:rPr kumimoji="0" lang="en-US" sz="2400" b="1" i="0" u="none" strike="noStrike" kern="1200" cap="none" spc="0" normalizeH="0" baseline="0" noProof="0" dirty="0" smtClean="0">
                <a:ln>
                  <a:noFill/>
                </a:ln>
                <a:solidFill>
                  <a:sysClr val="windowText" lastClr="000000"/>
                </a:solidFill>
                <a:effectLst/>
                <a:uLnTx/>
                <a:uFillTx/>
                <a:latin typeface="Calibri"/>
                <a:ea typeface="+mn-ea"/>
                <a:cs typeface="+mn-cs"/>
              </a:rPr>
              <a:t>(</a:t>
            </a:r>
            <a:r>
              <a:rPr kumimoji="0" lang="en-US" sz="2400" b="1" i="0" u="none" strike="noStrike" kern="1200" cap="none" spc="0" normalizeH="0" baseline="0" noProof="0" dirty="0" err="1" smtClean="0">
                <a:ln>
                  <a:noFill/>
                </a:ln>
                <a:solidFill>
                  <a:sysClr val="windowText" lastClr="000000"/>
                </a:solidFill>
                <a:effectLst/>
                <a:uLnTx/>
                <a:uFillTx/>
                <a:latin typeface="Calibri"/>
                <a:ea typeface="+mn-ea"/>
                <a:cs typeface="+mn-cs"/>
              </a:rPr>
              <a:t>pwd</a:t>
            </a:r>
            <a:r>
              <a:rPr kumimoji="0" lang="en-US" sz="2400" b="1" i="0" u="none" strike="noStrike" kern="1200" cap="none" spc="0" normalizeH="0" baseline="0" noProof="0" dirty="0" smtClean="0">
                <a:ln>
                  <a:noFill/>
                </a:ln>
                <a:solidFill>
                  <a:sysClr val="windowText" lastClr="000000"/>
                </a:solidFill>
                <a:effectLst/>
                <a:uLnTx/>
                <a:uFillTx/>
                <a:latin typeface="Calibri"/>
                <a:ea typeface="+mn-ea"/>
                <a:cs typeface="+mn-cs"/>
              </a:rPr>
              <a:t> </a:t>
            </a:r>
            <a:r>
              <a:rPr kumimoji="0" lang="en-US" sz="2400" b="1" i="0" u="none" strike="noStrike" kern="1200" cap="none" spc="0" normalizeH="0" baseline="0" noProof="0" dirty="0" err="1" smtClean="0">
                <a:ln>
                  <a:noFill/>
                </a:ln>
                <a:solidFill>
                  <a:sysClr val="windowText" lastClr="000000"/>
                </a:solidFill>
                <a:effectLst/>
                <a:uLnTx/>
                <a:uFillTx/>
                <a:latin typeface="Calibri"/>
                <a:ea typeface="+mn-ea"/>
                <a:cs typeface="+mn-cs"/>
              </a:rPr>
              <a:t>ll</a:t>
            </a:r>
            <a:r>
              <a:rPr kumimoji="0" lang="en-US" sz="2400" b="1" i="0" u="none" strike="noStrike" kern="1200" cap="none" spc="0" normalizeH="0" baseline="0" noProof="0" dirty="0" smtClean="0">
                <a:ln>
                  <a:noFill/>
                </a:ln>
                <a:solidFill>
                  <a:sysClr val="windowText" lastClr="000000"/>
                </a:solidFill>
                <a:effectLst/>
                <a:uLnTx/>
                <a:uFillTx/>
                <a:latin typeface="Calibri"/>
                <a:ea typeface="+mn-ea"/>
                <a:cs typeface="+mn-cs"/>
              </a:rPr>
              <a:t> salt)</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a:t>
            </a: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powtarzaj funkcję </a:t>
            </a:r>
            <a:r>
              <a:rPr kumimoji="0" lang="pl-PL" sz="2400" b="0" i="0" u="none" strike="noStrike" kern="1200" cap="none" spc="0" normalizeH="0" baseline="0" noProof="0" dirty="0" err="1" smtClean="0">
                <a:ln>
                  <a:noFill/>
                </a:ln>
                <a:solidFill>
                  <a:sysClr val="windowText" lastClr="000000"/>
                </a:solidFill>
                <a:effectLst/>
                <a:uLnTx/>
                <a:uFillTx/>
                <a:latin typeface="Calibri"/>
                <a:ea typeface="+mn-ea"/>
                <a:cs typeface="+mn-cs"/>
              </a:rPr>
              <a:t>hash</a:t>
            </a:r>
            <a:r>
              <a:rPr kumimoji="0" lang="pl-PL" sz="2400" b="0" i="0" u="none" strike="noStrike" kern="1200" cap="none" spc="0" normalizeH="0" noProof="0" dirty="0" smtClean="0">
                <a:ln>
                  <a:noFill/>
                </a:ln>
                <a:solidFill>
                  <a:sysClr val="windowText" lastClr="000000"/>
                </a:solidFill>
                <a:effectLst/>
                <a:uLnTx/>
                <a:uFillTx/>
                <a:latin typeface="Calibri"/>
                <a:ea typeface="+mn-ea"/>
                <a:cs typeface="+mn-cs"/>
              </a:rPr>
              <a:t> c razy</a:t>
            </a:r>
            <a:endPar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endParaRP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n-US" sz="2400" b="0" i="0" u="none" strike="noStrike" kern="1200" cap="none" spc="0" normalizeH="0" baseline="0" noProof="0" dirty="0">
              <a:ln>
                <a:noFill/>
              </a:ln>
              <a:solidFill>
                <a:sysClr val="windowText" lastClr="000000"/>
              </a:solidFill>
              <a:effectLst/>
              <a:uLnTx/>
              <a:uFillTx/>
              <a:latin typeface="Calibri"/>
              <a:ea typeface="+mn-ea"/>
              <a:cs typeface="+mn-cs"/>
            </a:endParaRPr>
          </a:p>
        </p:txBody>
      </p:sp>
      <p:sp>
        <p:nvSpPr>
          <p:cNvPr id="6" name="TextBox 3"/>
          <p:cNvSpPr txBox="1"/>
          <p:nvPr/>
        </p:nvSpPr>
        <p:spPr>
          <a:xfrm>
            <a:off x="6228184" y="2920008"/>
            <a:ext cx="2414860" cy="369332"/>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smtClean="0">
                <a:ln>
                  <a:noFill/>
                </a:ln>
                <a:solidFill>
                  <a:prstClr val="black"/>
                </a:solidFill>
                <a:effectLst/>
                <a:uLnTx/>
                <a:uFillTx/>
              </a:rPr>
              <a:t>(</a:t>
            </a:r>
            <a:r>
              <a:rPr kumimoji="0" lang="pl-PL" sz="1800" b="0" i="0" u="none" strike="noStrike" kern="0" cap="none" spc="0" normalizeH="0" baseline="0" noProof="0" dirty="0" smtClean="0">
                <a:ln>
                  <a:noFill/>
                </a:ln>
                <a:solidFill>
                  <a:prstClr val="black"/>
                </a:solidFill>
                <a:effectLst/>
                <a:uLnTx/>
                <a:uFillTx/>
              </a:rPr>
              <a:t>więcej o tym później</a:t>
            </a:r>
            <a:r>
              <a:rPr kumimoji="0" lang="en-US" sz="1800" b="0" i="0" u="none" strike="noStrike" kern="0" cap="none" spc="0" normalizeH="0" baseline="0" noProof="0" dirty="0" smtClean="0">
                <a:ln>
                  <a:noFill/>
                </a:ln>
                <a:solidFill>
                  <a:prstClr val="black"/>
                </a:solidFill>
                <a:effectLst/>
                <a:uLnTx/>
                <a:uFillTx/>
              </a:rPr>
              <a:t>)</a:t>
            </a:r>
          </a:p>
        </p:txBody>
      </p:sp>
      <mc:AlternateContent xmlns:mc="http://schemas.openxmlformats.org/markup-compatibility/2006">
        <mc:Choice xmlns="" xmlns:p14="http://schemas.microsoft.com/office/powerpoint/2010/main" Requires="p14">
          <p:contentPart p14:bwMode="auto" r:id="rId3">
            <p14:nvContentPartPr>
              <p14:cNvPr id="15" name="Pismo odręczne 14"/>
              <p14:cNvContentPartPr/>
              <p14:nvPr/>
            </p14:nvContentPartPr>
            <p14:xfrm>
              <a:off x="5705490" y="1427767"/>
              <a:ext cx="3252960" cy="451440"/>
            </p14:xfrm>
          </p:contentPart>
        </mc:Choice>
        <mc:Fallback>
          <p:pic>
            <p:nvPicPr>
              <p:cNvPr id="15" name="Pismo odręczne 14"/>
              <p:cNvPicPr/>
              <p:nvPr/>
            </p:nvPicPr>
            <p:blipFill>
              <a:blip r:embed="rId4" cstate="print"/>
              <a:stretch>
                <a:fillRect/>
              </a:stretch>
            </p:blipFill>
            <p:spPr>
              <a:xfrm>
                <a:off x="5691090" y="1413367"/>
                <a:ext cx="3281760" cy="480240"/>
              </a:xfrm>
              <a:prstGeom prst="rect">
                <a:avLst/>
              </a:prstGeom>
            </p:spPr>
          </p:pic>
        </mc:Fallback>
      </mc:AlternateContent>
      <mc:AlternateContent xmlns:mc="http://schemas.openxmlformats.org/markup-compatibility/2006">
        <mc:Choice xmlns="" xmlns:p14="http://schemas.microsoft.com/office/powerpoint/2010/main" Requires="p14">
          <p:contentPart p14:bwMode="auto" r:id="rId5">
            <p14:nvContentPartPr>
              <p14:cNvPr id="26" name="Pismo odręczne 25"/>
              <p14:cNvContentPartPr/>
              <p14:nvPr/>
            </p14:nvContentPartPr>
            <p14:xfrm>
              <a:off x="6067290" y="1924207"/>
              <a:ext cx="486360" cy="326520"/>
            </p14:xfrm>
          </p:contentPart>
        </mc:Choice>
        <mc:Fallback>
          <p:pic>
            <p:nvPicPr>
              <p:cNvPr id="26" name="Pismo odręczne 25"/>
              <p:cNvPicPr/>
              <p:nvPr/>
            </p:nvPicPr>
            <p:blipFill>
              <a:blip r:embed="rId6" cstate="print"/>
              <a:stretch>
                <a:fillRect/>
              </a:stretch>
            </p:blipFill>
            <p:spPr>
              <a:xfrm>
                <a:off x="6052890" y="1909807"/>
                <a:ext cx="515160" cy="355320"/>
              </a:xfrm>
              <a:prstGeom prst="rect">
                <a:avLst/>
              </a:prstGeom>
            </p:spPr>
          </p:pic>
        </mc:Fallback>
      </mc:AlternateContent>
    </p:spTree>
    <p:extLst>
      <p:ext uri="{BB962C8B-B14F-4D97-AF65-F5344CB8AC3E}">
        <p14:creationId xmlns="" xmlns:p14="http://schemas.microsoft.com/office/powerpoint/2010/main" val="259191270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07504" y="274638"/>
            <a:ext cx="8928992" cy="562074"/>
          </a:xfrm>
        </p:spPr>
        <p:txBody>
          <a:bodyPr>
            <a:normAutofit fontScale="90000"/>
          </a:bodyPr>
          <a:lstStyle/>
          <a:p>
            <a:r>
              <a:rPr lang="pl-PL" sz="3200" dirty="0" smtClean="0"/>
              <a:t>Potrzeba szyfrowania deterministycznego (bez </a:t>
            </a:r>
            <a:r>
              <a:rPr lang="pl-PL" sz="3200" dirty="0" err="1" smtClean="0"/>
              <a:t>nonce</a:t>
            </a:r>
            <a:r>
              <a:rPr lang="pl-PL" sz="3200" dirty="0" smtClean="0"/>
              <a:t>) 1</a:t>
            </a:r>
            <a:endParaRPr lang="pl-PL" sz="3200" dirty="0"/>
          </a:p>
        </p:txBody>
      </p:sp>
      <p:sp>
        <p:nvSpPr>
          <p:cNvPr id="4" name="Symbol zastępczy numeru slajdu 3"/>
          <p:cNvSpPr>
            <a:spLocks noGrp="1"/>
          </p:cNvSpPr>
          <p:nvPr>
            <p:ph type="sldNum" sz="quarter" idx="12"/>
          </p:nvPr>
        </p:nvSpPr>
        <p:spPr/>
        <p:txBody>
          <a:bodyPr/>
          <a:lstStyle/>
          <a:p>
            <a:fld id="{589B7C76-EFF2-4CD8-A475-4750F11B4BC6}" type="slidenum">
              <a:rPr lang="pl-PL" smtClean="0"/>
              <a:pPr/>
              <a:t>8</a:t>
            </a:fld>
            <a:endParaRPr lang="pl-PL"/>
          </a:p>
        </p:txBody>
      </p:sp>
      <p:pic>
        <p:nvPicPr>
          <p:cNvPr id="5" name="Picture 8"/>
          <p:cNvPicPr>
            <a:picLocks noChangeAspect="1"/>
          </p:cNvPicPr>
          <p:nvPr/>
        </p:nvPicPr>
        <p:blipFill>
          <a:blip r:embed="rId3" cstate="print"/>
          <a:stretch>
            <a:fillRect/>
          </a:stretch>
        </p:blipFill>
        <p:spPr>
          <a:xfrm>
            <a:off x="7165156" y="2124834"/>
            <a:ext cx="1511300" cy="1752600"/>
          </a:xfrm>
          <a:prstGeom prst="rect">
            <a:avLst/>
          </a:prstGeom>
        </p:spPr>
      </p:pic>
      <p:sp>
        <p:nvSpPr>
          <p:cNvPr id="6" name="TextBox 9"/>
          <p:cNvSpPr txBox="1"/>
          <p:nvPr/>
        </p:nvSpPr>
        <p:spPr>
          <a:xfrm>
            <a:off x="7133098" y="3801234"/>
            <a:ext cx="1612942" cy="707886"/>
          </a:xfrm>
          <a:prstGeom prst="rect">
            <a:avLst/>
          </a:prstGeom>
          <a:noFill/>
        </p:spPr>
        <p:txBody>
          <a:bodyPr wrap="non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pl-PL" sz="2000" b="0" i="0" u="none" strike="noStrike" kern="0" cap="none" spc="0" normalizeH="0" baseline="0" noProof="0" dirty="0" smtClean="0">
                <a:ln>
                  <a:noFill/>
                </a:ln>
                <a:solidFill>
                  <a:prstClr val="black"/>
                </a:solidFill>
                <a:effectLst/>
                <a:uLnTx/>
                <a:uFillTx/>
              </a:rPr>
              <a:t>Zaszyfrowana</a:t>
            </a:r>
            <a:br>
              <a:rPr kumimoji="0" lang="pl-PL" sz="2000" b="0" i="0" u="none" strike="noStrike" kern="0" cap="none" spc="0" normalizeH="0" baseline="0" noProof="0" dirty="0" smtClean="0">
                <a:ln>
                  <a:noFill/>
                </a:ln>
                <a:solidFill>
                  <a:prstClr val="black"/>
                </a:solidFill>
                <a:effectLst/>
                <a:uLnTx/>
                <a:uFillTx/>
              </a:rPr>
            </a:br>
            <a:r>
              <a:rPr kumimoji="0" lang="pl-PL" sz="2000" b="0" i="0" u="none" strike="noStrike" kern="0" cap="none" spc="0" normalizeH="0" baseline="0" noProof="0" dirty="0" smtClean="0">
                <a:ln>
                  <a:noFill/>
                </a:ln>
                <a:solidFill>
                  <a:prstClr val="black"/>
                </a:solidFill>
                <a:effectLst/>
                <a:uLnTx/>
                <a:uFillTx/>
              </a:rPr>
              <a:t>baza danych</a:t>
            </a:r>
            <a:endParaRPr kumimoji="0" lang="en-US" sz="2000" b="0" i="0" u="none" strike="noStrike" kern="0" cap="none" spc="0" normalizeH="0" baseline="0" noProof="0" dirty="0" smtClean="0">
              <a:ln>
                <a:noFill/>
              </a:ln>
              <a:solidFill>
                <a:prstClr val="black"/>
              </a:solidFill>
              <a:effectLst/>
              <a:uLnTx/>
              <a:uFillTx/>
            </a:endParaRPr>
          </a:p>
        </p:txBody>
      </p:sp>
      <p:grpSp>
        <p:nvGrpSpPr>
          <p:cNvPr id="7" name="Group 13"/>
          <p:cNvGrpSpPr/>
          <p:nvPr/>
        </p:nvGrpSpPr>
        <p:grpSpPr>
          <a:xfrm>
            <a:off x="1285056" y="1896234"/>
            <a:ext cx="2286000" cy="381000"/>
            <a:chOff x="4724400" y="1581150"/>
            <a:chExt cx="2286000" cy="381000"/>
          </a:xfrm>
          <a:pattFill prst="horzBrick">
            <a:fgClr>
              <a:srgbClr val="4BACC6">
                <a:lumMod val="75000"/>
              </a:srgbClr>
            </a:fgClr>
            <a:bgClr>
              <a:sysClr val="window" lastClr="FFFFFF">
                <a:lumMod val="85000"/>
              </a:sysClr>
            </a:bgClr>
          </a:pattFill>
        </p:grpSpPr>
        <p:sp>
          <p:nvSpPr>
            <p:cNvPr id="8" name="Rectangle 11"/>
            <p:cNvSpPr/>
            <p:nvPr/>
          </p:nvSpPr>
          <p:spPr>
            <a:xfrm>
              <a:off x="4724400" y="1581150"/>
              <a:ext cx="838200" cy="381000"/>
            </a:xfrm>
            <a:prstGeom prst="rect">
              <a:avLst/>
            </a:prstGeom>
            <a:grpFill/>
            <a:ln w="9525" cap="flat" cmpd="sng" algn="ctr">
              <a:solidFill>
                <a:srgbClr val="000000"/>
              </a:solidFill>
              <a:prstDash val="solid"/>
            </a:ln>
            <a:effectLst>
              <a:outerShdw blurRad="40000" dist="23000" dir="5400000" rotWithShape="0">
                <a:srgbClr val="000000">
                  <a:alpha val="35000"/>
                </a:srgbClr>
              </a:outerShdw>
            </a:effectLst>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2400" b="0" i="0" u="none" strike="noStrike" kern="0" cap="none" spc="0" normalizeH="0" baseline="0" noProof="0" dirty="0" smtClean="0">
                  <a:ln>
                    <a:noFill/>
                  </a:ln>
                  <a:solidFill>
                    <a:prstClr val="black"/>
                  </a:solidFill>
                  <a:effectLst/>
                  <a:uLnTx/>
                  <a:uFillTx/>
                  <a:latin typeface="Calibri"/>
                  <a:ea typeface="+mn-ea"/>
                  <a:cs typeface="+mn-cs"/>
                </a:rPr>
                <a:t>Alice</a:t>
              </a:r>
            </a:p>
          </p:txBody>
        </p:sp>
        <p:sp>
          <p:nvSpPr>
            <p:cNvPr id="9" name="Rectangle 12"/>
            <p:cNvSpPr/>
            <p:nvPr/>
          </p:nvSpPr>
          <p:spPr>
            <a:xfrm>
              <a:off x="5562600" y="1581150"/>
              <a:ext cx="1447800" cy="381000"/>
            </a:xfrm>
            <a:prstGeom prst="rect">
              <a:avLst/>
            </a:prstGeom>
            <a:grpFill/>
            <a:ln w="9525" cap="flat" cmpd="sng" algn="ctr">
              <a:solidFill>
                <a:srgbClr val="000000"/>
              </a:solidFill>
              <a:prstDash val="solid"/>
            </a:ln>
            <a:effectLst>
              <a:outerShdw blurRad="40000" dist="23000" dir="5400000" rotWithShape="0">
                <a:srgbClr val="000000">
                  <a:alpha val="35000"/>
                </a:srgb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2400" b="0" i="0" u="none" strike="noStrike" kern="0" cap="none" spc="0" normalizeH="0" baseline="0" noProof="0" dirty="0" smtClean="0">
                  <a:ln>
                    <a:noFill/>
                  </a:ln>
                  <a:solidFill>
                    <a:prstClr val="black"/>
                  </a:solidFill>
                  <a:effectLst/>
                  <a:uLnTx/>
                  <a:uFillTx/>
                  <a:latin typeface="Calibri"/>
                  <a:ea typeface="+mn-ea"/>
                  <a:cs typeface="+mn-cs"/>
                </a:rPr>
                <a:t>data</a:t>
              </a:r>
            </a:p>
          </p:txBody>
        </p:sp>
      </p:grpSp>
      <p:pic>
        <p:nvPicPr>
          <p:cNvPr id="10" name="Picture 3"/>
          <p:cNvPicPr>
            <a:picLocks noChangeAspect="1"/>
          </p:cNvPicPr>
          <p:nvPr/>
        </p:nvPicPr>
        <p:blipFill>
          <a:blip r:embed="rId4" cstate="print"/>
          <a:stretch>
            <a:fillRect/>
          </a:stretch>
        </p:blipFill>
        <p:spPr>
          <a:xfrm>
            <a:off x="599256" y="1743834"/>
            <a:ext cx="627025" cy="819150"/>
          </a:xfrm>
          <a:prstGeom prst="rect">
            <a:avLst/>
          </a:prstGeom>
        </p:spPr>
      </p:pic>
      <p:sp>
        <p:nvSpPr>
          <p:cNvPr id="11" name="TextBox 4"/>
          <p:cNvSpPr txBox="1"/>
          <p:nvPr/>
        </p:nvSpPr>
        <p:spPr>
          <a:xfrm>
            <a:off x="370656" y="2658234"/>
            <a:ext cx="838691" cy="461665"/>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2400" b="1" i="0" u="none" strike="noStrike" kern="0" cap="none" spc="0" normalizeH="0" baseline="0" noProof="0" dirty="0" smtClean="0">
                <a:ln>
                  <a:noFill/>
                </a:ln>
                <a:solidFill>
                  <a:srgbClr val="FF0000"/>
                </a:solidFill>
                <a:effectLst/>
                <a:uLnTx/>
                <a:uFillTx/>
              </a:rPr>
              <a:t>k</a:t>
            </a:r>
            <a:r>
              <a:rPr kumimoji="0" lang="en-US" sz="2400" b="1" i="0" u="none" strike="noStrike" kern="0" cap="none" spc="0" normalizeH="0" baseline="-25000" noProof="0" dirty="0" smtClean="0">
                <a:ln>
                  <a:noFill/>
                </a:ln>
                <a:solidFill>
                  <a:srgbClr val="FF0000"/>
                </a:solidFill>
                <a:effectLst/>
                <a:uLnTx/>
                <a:uFillTx/>
              </a:rPr>
              <a:t>1</a:t>
            </a:r>
            <a:r>
              <a:rPr kumimoji="0" lang="en-US" sz="2400" b="1" i="0" u="none" strike="noStrike" kern="0" cap="none" spc="0" normalizeH="0" baseline="0" noProof="0" dirty="0" smtClean="0">
                <a:ln>
                  <a:noFill/>
                </a:ln>
                <a:solidFill>
                  <a:srgbClr val="FF0000"/>
                </a:solidFill>
                <a:effectLst/>
                <a:uLnTx/>
                <a:uFillTx/>
              </a:rPr>
              <a:t>, k</a:t>
            </a:r>
            <a:r>
              <a:rPr kumimoji="0" lang="en-US" sz="2400" b="1" i="0" u="none" strike="noStrike" kern="0" cap="none" spc="0" normalizeH="0" baseline="-25000" noProof="0" dirty="0" smtClean="0">
                <a:ln>
                  <a:noFill/>
                </a:ln>
                <a:solidFill>
                  <a:srgbClr val="FF0000"/>
                </a:solidFill>
                <a:effectLst/>
                <a:uLnTx/>
                <a:uFillTx/>
              </a:rPr>
              <a:t>2</a:t>
            </a:r>
          </a:p>
        </p:txBody>
      </p:sp>
      <p:grpSp>
        <p:nvGrpSpPr>
          <p:cNvPr id="12" name="Group 17"/>
          <p:cNvGrpSpPr/>
          <p:nvPr/>
        </p:nvGrpSpPr>
        <p:grpSpPr>
          <a:xfrm>
            <a:off x="1285056" y="1896234"/>
            <a:ext cx="2286000" cy="381000"/>
            <a:chOff x="4724400" y="1581150"/>
            <a:chExt cx="2286000" cy="381000"/>
          </a:xfrm>
          <a:solidFill>
            <a:sysClr val="window" lastClr="FFFFFF">
              <a:lumMod val="85000"/>
            </a:sysClr>
          </a:solidFill>
        </p:grpSpPr>
        <p:sp>
          <p:nvSpPr>
            <p:cNvPr id="13" name="Rectangle 18"/>
            <p:cNvSpPr/>
            <p:nvPr/>
          </p:nvSpPr>
          <p:spPr>
            <a:xfrm>
              <a:off x="4724400" y="1581150"/>
              <a:ext cx="838200" cy="381000"/>
            </a:xfrm>
            <a:prstGeom prst="rect">
              <a:avLst/>
            </a:prstGeom>
            <a:grpFill/>
            <a:ln w="9525" cap="flat" cmpd="sng" algn="ctr">
              <a:solidFill>
                <a:srgbClr val="000000"/>
              </a:solidFill>
              <a:prstDash val="solid"/>
            </a:ln>
            <a:effectLst>
              <a:outerShdw blurRad="40000" dist="23000" dir="5400000" rotWithShape="0">
                <a:srgbClr val="000000">
                  <a:alpha val="35000"/>
                </a:srgbClr>
              </a:outerShdw>
            </a:effectLst>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2400" b="0" i="0" u="none" strike="noStrike" kern="0" cap="none" spc="0" normalizeH="0" baseline="0" noProof="0" dirty="0" smtClean="0">
                  <a:ln>
                    <a:noFill/>
                  </a:ln>
                  <a:solidFill>
                    <a:prstClr val="black"/>
                  </a:solidFill>
                  <a:effectLst/>
                  <a:uLnTx/>
                  <a:uFillTx/>
                  <a:latin typeface="Calibri"/>
                  <a:ea typeface="+mn-ea"/>
                  <a:cs typeface="+mn-cs"/>
                </a:rPr>
                <a:t>Alice</a:t>
              </a:r>
            </a:p>
          </p:txBody>
        </p:sp>
        <p:sp>
          <p:nvSpPr>
            <p:cNvPr id="14" name="Rectangle 19"/>
            <p:cNvSpPr/>
            <p:nvPr/>
          </p:nvSpPr>
          <p:spPr>
            <a:xfrm>
              <a:off x="5562600" y="1581150"/>
              <a:ext cx="1447800" cy="381000"/>
            </a:xfrm>
            <a:prstGeom prst="rect">
              <a:avLst/>
            </a:prstGeom>
            <a:grpFill/>
            <a:ln w="9525" cap="flat" cmpd="sng" algn="ctr">
              <a:solidFill>
                <a:srgbClr val="000000"/>
              </a:solidFill>
              <a:prstDash val="solid"/>
            </a:ln>
            <a:effectLst>
              <a:outerShdw blurRad="40000" dist="23000" dir="5400000" rotWithShape="0">
                <a:srgbClr val="000000">
                  <a:alpha val="35000"/>
                </a:srgb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2400" b="0" i="0" u="none" strike="noStrike" kern="0" cap="none" spc="0" normalizeH="0" baseline="0" noProof="0" dirty="0" smtClean="0">
                  <a:ln>
                    <a:noFill/>
                  </a:ln>
                  <a:solidFill>
                    <a:prstClr val="black"/>
                  </a:solidFill>
                  <a:effectLst/>
                  <a:uLnTx/>
                  <a:uFillTx/>
                  <a:latin typeface="Calibri"/>
                  <a:ea typeface="+mn-ea"/>
                  <a:cs typeface="+mn-cs"/>
                </a:rPr>
                <a:t>data</a:t>
              </a:r>
            </a:p>
          </p:txBody>
        </p:sp>
      </p:grpSp>
      <p:grpSp>
        <p:nvGrpSpPr>
          <p:cNvPr id="15" name="Group 7"/>
          <p:cNvGrpSpPr/>
          <p:nvPr/>
        </p:nvGrpSpPr>
        <p:grpSpPr>
          <a:xfrm>
            <a:off x="4790256" y="2810634"/>
            <a:ext cx="2286000" cy="1012686"/>
            <a:chOff x="4648200" y="2266950"/>
            <a:chExt cx="2286000" cy="1012686"/>
          </a:xfrm>
        </p:grpSpPr>
        <p:grpSp>
          <p:nvGrpSpPr>
            <p:cNvPr id="16" name="Group 20"/>
            <p:cNvGrpSpPr/>
            <p:nvPr/>
          </p:nvGrpSpPr>
          <p:grpSpPr>
            <a:xfrm>
              <a:off x="4648200" y="2266950"/>
              <a:ext cx="2286000" cy="381000"/>
              <a:chOff x="4724400" y="1581150"/>
              <a:chExt cx="2286000" cy="381000"/>
            </a:xfrm>
            <a:pattFill prst="horzBrick">
              <a:fgClr>
                <a:srgbClr val="4BACC6">
                  <a:lumMod val="75000"/>
                </a:srgbClr>
              </a:fgClr>
              <a:bgClr>
                <a:sysClr val="window" lastClr="FFFFFF">
                  <a:lumMod val="85000"/>
                </a:sysClr>
              </a:bgClr>
            </a:pattFill>
          </p:grpSpPr>
          <p:sp>
            <p:nvSpPr>
              <p:cNvPr id="18" name="Rectangle 21"/>
              <p:cNvSpPr/>
              <p:nvPr/>
            </p:nvSpPr>
            <p:spPr>
              <a:xfrm>
                <a:off x="4724400" y="1581150"/>
                <a:ext cx="838200" cy="381000"/>
              </a:xfrm>
              <a:prstGeom prst="rect">
                <a:avLst/>
              </a:prstGeom>
              <a:grpFill/>
              <a:ln w="9525" cap="flat" cmpd="sng" algn="ctr">
                <a:solidFill>
                  <a:srgbClr val="000000"/>
                </a:solidFill>
                <a:prstDash val="solid"/>
              </a:ln>
              <a:effectLst>
                <a:outerShdw blurRad="40000" dist="23000" dir="5400000" rotWithShape="0">
                  <a:srgbClr val="000000">
                    <a:alpha val="35000"/>
                  </a:srgbClr>
                </a:outerShdw>
              </a:effectLst>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2400" b="0" i="0" u="none" strike="noStrike" kern="0" cap="none" spc="0" normalizeH="0" baseline="0" noProof="0" dirty="0" smtClean="0">
                    <a:ln>
                      <a:noFill/>
                    </a:ln>
                    <a:solidFill>
                      <a:prstClr val="black"/>
                    </a:solidFill>
                    <a:effectLst/>
                    <a:uLnTx/>
                    <a:uFillTx/>
                    <a:latin typeface="Calibri"/>
                    <a:ea typeface="+mn-ea"/>
                    <a:cs typeface="+mn-cs"/>
                  </a:rPr>
                  <a:t>Bob</a:t>
                </a:r>
              </a:p>
            </p:txBody>
          </p:sp>
          <p:sp>
            <p:nvSpPr>
              <p:cNvPr id="19" name="Rectangle 22"/>
              <p:cNvSpPr/>
              <p:nvPr/>
            </p:nvSpPr>
            <p:spPr>
              <a:xfrm>
                <a:off x="5562600" y="1581150"/>
                <a:ext cx="1447800" cy="381000"/>
              </a:xfrm>
              <a:prstGeom prst="rect">
                <a:avLst/>
              </a:prstGeom>
              <a:grpFill/>
              <a:ln w="9525" cap="flat" cmpd="sng" algn="ctr">
                <a:solidFill>
                  <a:srgbClr val="000000"/>
                </a:solidFill>
                <a:prstDash val="solid"/>
              </a:ln>
              <a:effectLst>
                <a:outerShdw blurRad="40000" dist="23000" dir="5400000" rotWithShape="0">
                  <a:srgbClr val="000000">
                    <a:alpha val="35000"/>
                  </a:srgb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2400" b="0" i="0" u="none" strike="noStrike" kern="0" cap="none" spc="0" normalizeH="0" baseline="0" noProof="0" dirty="0" smtClean="0">
                    <a:ln>
                      <a:noFill/>
                    </a:ln>
                    <a:solidFill>
                      <a:prstClr val="black"/>
                    </a:solidFill>
                    <a:effectLst/>
                    <a:uLnTx/>
                    <a:uFillTx/>
                    <a:latin typeface="Calibri"/>
                    <a:ea typeface="+mn-ea"/>
                    <a:cs typeface="+mn-cs"/>
                  </a:rPr>
                  <a:t>data</a:t>
                </a:r>
              </a:p>
            </p:txBody>
          </p:sp>
        </p:grpSp>
        <p:sp>
          <p:nvSpPr>
            <p:cNvPr id="17" name="TextBox 6"/>
            <p:cNvSpPr txBox="1"/>
            <p:nvPr/>
          </p:nvSpPr>
          <p:spPr>
            <a:xfrm>
              <a:off x="5350054" y="2571750"/>
              <a:ext cx="441146" cy="707886"/>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4000" b="1" i="0" u="none" strike="noStrike" kern="0" cap="none" spc="0" normalizeH="0" baseline="0" noProof="0" dirty="0" smtClean="0">
                  <a:ln>
                    <a:noFill/>
                  </a:ln>
                  <a:solidFill>
                    <a:prstClr val="black"/>
                  </a:solidFill>
                  <a:effectLst/>
                  <a:uLnTx/>
                  <a:uFillTx/>
                </a:rPr>
                <a:t>⋮</a:t>
              </a:r>
            </a:p>
          </p:txBody>
        </p:sp>
      </p:grpSp>
      <p:sp>
        <p:nvSpPr>
          <p:cNvPr id="20" name="TextBox 23"/>
          <p:cNvSpPr txBox="1"/>
          <p:nvPr/>
        </p:nvSpPr>
        <p:spPr>
          <a:xfrm>
            <a:off x="7609656" y="1677814"/>
            <a:ext cx="517439" cy="523220"/>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2800" b="0" i="0" u="none" strike="noStrike" kern="0" cap="none" spc="0" normalizeH="0" baseline="0" noProof="0" dirty="0" smtClean="0">
                <a:ln>
                  <a:noFill/>
                </a:ln>
                <a:solidFill>
                  <a:srgbClr val="FF0000"/>
                </a:solidFill>
                <a:effectLst/>
                <a:uLnTx/>
                <a:uFillTx/>
              </a:rPr>
              <a:t>??</a:t>
            </a:r>
          </a:p>
        </p:txBody>
      </p:sp>
    </p:spTree>
    <p:extLst>
      <p:ext uri="{BB962C8B-B14F-4D97-AF65-F5344CB8AC3E}">
        <p14:creationId xmlns="" xmlns:p14="http://schemas.microsoft.com/office/powerpoint/2010/main" val="21959707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xit" presetSubtype="0" fill="hold" nodeType="clickEffect">
                                  <p:stCondLst>
                                    <p:cond delay="0"/>
                                  </p:stCondLst>
                                  <p:childTnLst>
                                    <p:set>
                                      <p:cBhvr>
                                        <p:cTn id="6" dur="1" fill="hold">
                                          <p:stCondLst>
                                            <p:cond delay="0"/>
                                          </p:stCondLst>
                                        </p:cTn>
                                        <p:tgtEl>
                                          <p:spTgt spid="12"/>
                                        </p:tgtEl>
                                        <p:attrNameLst>
                                          <p:attrName>style.visibility</p:attrName>
                                        </p:attrNameLst>
                                      </p:cBhvr>
                                      <p:to>
                                        <p:strVal val="hidden"/>
                                      </p:to>
                                    </p:set>
                                  </p:childTnLst>
                                </p:cTn>
                              </p:par>
                            </p:childTnLst>
                          </p:cTn>
                        </p:par>
                        <p:par>
                          <p:cTn id="7" fill="hold">
                            <p:stCondLst>
                              <p:cond delay="0"/>
                            </p:stCondLst>
                            <p:childTnLst>
                              <p:par>
                                <p:cTn id="8" presetID="1" presetClass="entr" presetSubtype="0" fill="hold" nodeType="afterEffect">
                                  <p:stCondLst>
                                    <p:cond delay="0"/>
                                  </p:stCondLst>
                                  <p:childTnLst>
                                    <p:set>
                                      <p:cBhvr>
                                        <p:cTn id="9" dur="1" fill="hold">
                                          <p:stCondLst>
                                            <p:cond delay="0"/>
                                          </p:stCondLst>
                                        </p:cTn>
                                        <p:tgtEl>
                                          <p:spTgt spid="7"/>
                                        </p:tgtEl>
                                        <p:attrNameLst>
                                          <p:attrName>style.visibility</p:attrName>
                                        </p:attrNameLst>
                                      </p:cBhvr>
                                      <p:to>
                                        <p:strVal val="visible"/>
                                      </p:to>
                                    </p:set>
                                  </p:childTnLst>
                                </p:cTn>
                              </p:par>
                            </p:childTnLst>
                          </p:cTn>
                        </p:par>
                      </p:childTnLst>
                    </p:cTn>
                  </p:par>
                  <p:par>
                    <p:cTn id="10" fill="hold">
                      <p:stCondLst>
                        <p:cond delay="indefinite"/>
                      </p:stCondLst>
                      <p:childTnLst>
                        <p:par>
                          <p:cTn id="11" fill="hold">
                            <p:stCondLst>
                              <p:cond delay="0"/>
                            </p:stCondLst>
                            <p:childTnLst>
                              <p:par>
                                <p:cTn id="12" presetID="0" presetClass="path" presetSubtype="0" accel="50000" decel="50000" fill="hold" nodeType="clickEffect">
                                  <p:stCondLst>
                                    <p:cond delay="0"/>
                                  </p:stCondLst>
                                  <p:childTnLst>
                                    <p:animMotion origin="layout" path="M -1.38889E-6 3.33333E-6 L 0.38333 0.09629 " pathEditMode="relative" rAng="0" ptsTypes="AA">
                                      <p:cBhvr>
                                        <p:cTn id="13" dur="1000" fill="hold"/>
                                        <p:tgtEl>
                                          <p:spTgt spid="7"/>
                                        </p:tgtEl>
                                        <p:attrNameLst>
                                          <p:attrName>ppt_x</p:attrName>
                                          <p:attrName>ppt_y</p:attrName>
                                        </p:attrNameLst>
                                      </p:cBhvr>
                                      <p:rCtr x="19167" y="4815"/>
                                    </p:animMotion>
                                  </p:childTnLst>
                                </p:cTn>
                              </p:par>
                            </p:childTnLst>
                          </p:cTn>
                        </p:par>
                      </p:childTnLst>
                    </p:cTn>
                  </p:par>
                  <p:par>
                    <p:cTn id="14" fill="hold">
                      <p:stCondLst>
                        <p:cond delay="indefinite"/>
                      </p:stCondLst>
                      <p:childTnLst>
                        <p:par>
                          <p:cTn id="15" fill="hold">
                            <p:stCondLst>
                              <p:cond delay="0"/>
                            </p:stCondLst>
                            <p:childTnLst>
                              <p:par>
                                <p:cTn id="16" presetID="1" presetClass="entr" presetSubtype="0" fill="hold" nodeType="clickEffect">
                                  <p:stCondLst>
                                    <p:cond delay="0"/>
                                  </p:stCondLst>
                                  <p:childTnLst>
                                    <p:set>
                                      <p:cBhvr>
                                        <p:cTn id="17" dur="1" fill="hold">
                                          <p:stCondLst>
                                            <p:cond delay="0"/>
                                          </p:stCondLst>
                                        </p:cTn>
                                        <p:tgtEl>
                                          <p:spTgt spid="15"/>
                                        </p:tgtEl>
                                        <p:attrNameLst>
                                          <p:attrName>style.visibility</p:attrName>
                                        </p:attrNameLst>
                                      </p:cBhvr>
                                      <p:to>
                                        <p:strVal val="visible"/>
                                      </p:to>
                                    </p:set>
                                  </p:childTnLst>
                                </p:cTn>
                              </p:par>
                            </p:childTnLst>
                          </p:cTn>
                        </p:par>
                        <p:par>
                          <p:cTn id="18" fill="hold">
                            <p:stCondLst>
                              <p:cond delay="0"/>
                            </p:stCondLst>
                            <p:childTnLst>
                              <p:par>
                                <p:cTn id="19" presetID="1" presetClass="entr" presetSubtype="0" fill="hold" grpId="0" nodeType="afterEffect">
                                  <p:stCondLst>
                                    <p:cond delay="0"/>
                                  </p:stCondLst>
                                  <p:childTnLst>
                                    <p:set>
                                      <p:cBhvr>
                                        <p:cTn id="20" dur="1" fill="hold">
                                          <p:stCondLst>
                                            <p:cond delay="0"/>
                                          </p:stCondLst>
                                        </p:cTn>
                                        <p:tgtEl>
                                          <p:spTgt spid="2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79512" y="274638"/>
            <a:ext cx="8856984" cy="490066"/>
          </a:xfrm>
        </p:spPr>
        <p:txBody>
          <a:bodyPr>
            <a:noAutofit/>
          </a:bodyPr>
          <a:lstStyle/>
          <a:p>
            <a:r>
              <a:rPr lang="pl-PL" sz="2800" dirty="0"/>
              <a:t>Potrzeba szyfrowania deterministycznego (bez </a:t>
            </a:r>
            <a:r>
              <a:rPr lang="pl-PL" sz="2800" dirty="0" err="1"/>
              <a:t>nonce</a:t>
            </a:r>
            <a:r>
              <a:rPr lang="pl-PL" sz="2800" dirty="0"/>
              <a:t>) </a:t>
            </a:r>
            <a:r>
              <a:rPr lang="pl-PL" sz="2800" dirty="0" smtClean="0"/>
              <a:t>2</a:t>
            </a:r>
            <a:endParaRPr lang="pl-PL" sz="2800" dirty="0"/>
          </a:p>
        </p:txBody>
      </p:sp>
      <p:sp>
        <p:nvSpPr>
          <p:cNvPr id="4" name="Symbol zastępczy numeru slajdu 3"/>
          <p:cNvSpPr>
            <a:spLocks noGrp="1"/>
          </p:cNvSpPr>
          <p:nvPr>
            <p:ph type="sldNum" sz="quarter" idx="12"/>
          </p:nvPr>
        </p:nvSpPr>
        <p:spPr/>
        <p:txBody>
          <a:bodyPr/>
          <a:lstStyle/>
          <a:p>
            <a:fld id="{589B7C76-EFF2-4CD8-A475-4750F11B4BC6}" type="slidenum">
              <a:rPr lang="pl-PL" smtClean="0"/>
              <a:pPr/>
              <a:t>9</a:t>
            </a:fld>
            <a:endParaRPr lang="pl-PL"/>
          </a:p>
        </p:txBody>
      </p:sp>
      <p:pic>
        <p:nvPicPr>
          <p:cNvPr id="5" name="Picture 8"/>
          <p:cNvPicPr>
            <a:picLocks noChangeAspect="1"/>
          </p:cNvPicPr>
          <p:nvPr/>
        </p:nvPicPr>
        <p:blipFill>
          <a:blip r:embed="rId3" cstate="print"/>
          <a:stretch>
            <a:fillRect/>
          </a:stretch>
        </p:blipFill>
        <p:spPr>
          <a:xfrm>
            <a:off x="7118028" y="2096343"/>
            <a:ext cx="1511300" cy="1752600"/>
          </a:xfrm>
          <a:prstGeom prst="rect">
            <a:avLst/>
          </a:prstGeom>
        </p:spPr>
      </p:pic>
      <p:sp>
        <p:nvSpPr>
          <p:cNvPr id="6" name="TextBox 9"/>
          <p:cNvSpPr txBox="1"/>
          <p:nvPr/>
        </p:nvSpPr>
        <p:spPr>
          <a:xfrm>
            <a:off x="7085970" y="3772743"/>
            <a:ext cx="1612942" cy="707886"/>
          </a:xfrm>
          <a:prstGeom prst="rect">
            <a:avLst/>
          </a:prstGeom>
          <a:noFill/>
        </p:spPr>
        <p:txBody>
          <a:bodyPr wrap="non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pl-PL" sz="2000" b="0" i="0" u="none" strike="noStrike" kern="0" cap="none" spc="0" normalizeH="0" baseline="0" noProof="0" dirty="0" smtClean="0">
                <a:ln>
                  <a:noFill/>
                </a:ln>
                <a:solidFill>
                  <a:prstClr val="black"/>
                </a:solidFill>
                <a:effectLst/>
                <a:uLnTx/>
                <a:uFillTx/>
              </a:rPr>
              <a:t>Zaszyfrowana</a:t>
            </a:r>
            <a:br>
              <a:rPr kumimoji="0" lang="pl-PL" sz="2000" b="0" i="0" u="none" strike="noStrike" kern="0" cap="none" spc="0" normalizeH="0" baseline="0" noProof="0" dirty="0" smtClean="0">
                <a:ln>
                  <a:noFill/>
                </a:ln>
                <a:solidFill>
                  <a:prstClr val="black"/>
                </a:solidFill>
                <a:effectLst/>
                <a:uLnTx/>
                <a:uFillTx/>
              </a:rPr>
            </a:br>
            <a:r>
              <a:rPr kumimoji="0" lang="pl-PL" sz="2000" b="0" i="0" u="none" strike="noStrike" kern="0" cap="none" spc="0" normalizeH="0" baseline="0" noProof="0" dirty="0" smtClean="0">
                <a:ln>
                  <a:noFill/>
                </a:ln>
                <a:solidFill>
                  <a:prstClr val="black"/>
                </a:solidFill>
                <a:effectLst/>
                <a:uLnTx/>
                <a:uFillTx/>
              </a:rPr>
              <a:t>baza danych</a:t>
            </a:r>
            <a:endParaRPr kumimoji="0" lang="en-US" sz="2000" b="0" i="0" u="none" strike="noStrike" kern="0" cap="none" spc="0" normalizeH="0" baseline="0" noProof="0" dirty="0" smtClean="0">
              <a:ln>
                <a:noFill/>
              </a:ln>
              <a:solidFill>
                <a:prstClr val="black"/>
              </a:solidFill>
              <a:effectLst/>
              <a:uLnTx/>
              <a:uFillTx/>
            </a:endParaRPr>
          </a:p>
        </p:txBody>
      </p:sp>
      <p:grpSp>
        <p:nvGrpSpPr>
          <p:cNvPr id="7" name="Group 13"/>
          <p:cNvGrpSpPr/>
          <p:nvPr/>
        </p:nvGrpSpPr>
        <p:grpSpPr>
          <a:xfrm>
            <a:off x="4743128" y="2337643"/>
            <a:ext cx="2286000" cy="381000"/>
            <a:chOff x="4724400" y="1581150"/>
            <a:chExt cx="2286000" cy="381000"/>
          </a:xfrm>
          <a:pattFill prst="horzBrick">
            <a:fgClr>
              <a:srgbClr val="4BACC6">
                <a:lumMod val="75000"/>
              </a:srgbClr>
            </a:fgClr>
            <a:bgClr>
              <a:sysClr val="window" lastClr="FFFFFF">
                <a:lumMod val="85000"/>
              </a:sysClr>
            </a:bgClr>
          </a:pattFill>
        </p:grpSpPr>
        <p:sp>
          <p:nvSpPr>
            <p:cNvPr id="8" name="Rectangle 11"/>
            <p:cNvSpPr/>
            <p:nvPr/>
          </p:nvSpPr>
          <p:spPr>
            <a:xfrm>
              <a:off x="4724400" y="1581150"/>
              <a:ext cx="838200" cy="381000"/>
            </a:xfrm>
            <a:prstGeom prst="rect">
              <a:avLst/>
            </a:prstGeom>
            <a:grpFill/>
            <a:ln w="9525" cap="flat" cmpd="sng" algn="ctr">
              <a:solidFill>
                <a:srgbClr val="000000"/>
              </a:solidFill>
              <a:prstDash val="solid"/>
            </a:ln>
            <a:effectLst>
              <a:outerShdw blurRad="40000" dist="23000" dir="5400000" rotWithShape="0">
                <a:srgbClr val="000000">
                  <a:alpha val="35000"/>
                </a:srgbClr>
              </a:outerShdw>
            </a:effectLst>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2400" b="0" i="0" u="none" strike="noStrike" kern="0" cap="none" spc="0" normalizeH="0" baseline="0" noProof="0" dirty="0" smtClean="0">
                  <a:ln>
                    <a:noFill/>
                  </a:ln>
                  <a:solidFill>
                    <a:prstClr val="black"/>
                  </a:solidFill>
                  <a:effectLst/>
                  <a:uLnTx/>
                  <a:uFillTx/>
                  <a:latin typeface="Calibri"/>
                  <a:ea typeface="+mn-ea"/>
                  <a:cs typeface="+mn-cs"/>
                </a:rPr>
                <a:t>Alice</a:t>
              </a:r>
            </a:p>
          </p:txBody>
        </p:sp>
        <p:sp>
          <p:nvSpPr>
            <p:cNvPr id="9" name="Rectangle 12"/>
            <p:cNvSpPr/>
            <p:nvPr/>
          </p:nvSpPr>
          <p:spPr>
            <a:xfrm>
              <a:off x="5562600" y="1581150"/>
              <a:ext cx="1447800" cy="381000"/>
            </a:xfrm>
            <a:prstGeom prst="rect">
              <a:avLst/>
            </a:prstGeom>
            <a:grpFill/>
            <a:ln w="9525" cap="flat" cmpd="sng" algn="ctr">
              <a:solidFill>
                <a:srgbClr val="000000"/>
              </a:solidFill>
              <a:prstDash val="solid"/>
            </a:ln>
            <a:effectLst>
              <a:outerShdw blurRad="40000" dist="23000" dir="5400000" rotWithShape="0">
                <a:srgbClr val="000000">
                  <a:alpha val="35000"/>
                </a:srgb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2400" b="0" i="0" u="none" strike="noStrike" kern="0" cap="none" spc="0" normalizeH="0" baseline="0" noProof="0" dirty="0" smtClean="0">
                  <a:ln>
                    <a:noFill/>
                  </a:ln>
                  <a:solidFill>
                    <a:prstClr val="black"/>
                  </a:solidFill>
                  <a:effectLst/>
                  <a:uLnTx/>
                  <a:uFillTx/>
                  <a:latin typeface="Calibri"/>
                  <a:ea typeface="+mn-ea"/>
                  <a:cs typeface="+mn-cs"/>
                </a:rPr>
                <a:t>data</a:t>
              </a:r>
            </a:p>
          </p:txBody>
        </p:sp>
      </p:grpSp>
      <p:pic>
        <p:nvPicPr>
          <p:cNvPr id="10" name="Picture 3"/>
          <p:cNvPicPr>
            <a:picLocks noChangeAspect="1"/>
          </p:cNvPicPr>
          <p:nvPr/>
        </p:nvPicPr>
        <p:blipFill>
          <a:blip r:embed="rId4" cstate="print"/>
          <a:stretch>
            <a:fillRect/>
          </a:stretch>
        </p:blipFill>
        <p:spPr>
          <a:xfrm>
            <a:off x="552128" y="1715343"/>
            <a:ext cx="627025" cy="819150"/>
          </a:xfrm>
          <a:prstGeom prst="rect">
            <a:avLst/>
          </a:prstGeom>
        </p:spPr>
      </p:pic>
      <p:sp>
        <p:nvSpPr>
          <p:cNvPr id="11" name="TextBox 4"/>
          <p:cNvSpPr txBox="1"/>
          <p:nvPr/>
        </p:nvSpPr>
        <p:spPr>
          <a:xfrm>
            <a:off x="323528" y="2629743"/>
            <a:ext cx="838691" cy="461665"/>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2400" b="1" i="0" u="none" strike="noStrike" kern="0" cap="none" spc="0" normalizeH="0" baseline="0" noProof="0" dirty="0" smtClean="0">
                <a:ln>
                  <a:noFill/>
                </a:ln>
                <a:solidFill>
                  <a:srgbClr val="FF0000"/>
                </a:solidFill>
                <a:effectLst/>
                <a:uLnTx/>
                <a:uFillTx/>
              </a:rPr>
              <a:t>k</a:t>
            </a:r>
            <a:r>
              <a:rPr kumimoji="0" lang="en-US" sz="2400" b="1" i="0" u="none" strike="noStrike" kern="0" cap="none" spc="0" normalizeH="0" baseline="-25000" noProof="0" dirty="0" smtClean="0">
                <a:ln>
                  <a:noFill/>
                </a:ln>
                <a:solidFill>
                  <a:srgbClr val="FF0000"/>
                </a:solidFill>
                <a:effectLst/>
                <a:uLnTx/>
                <a:uFillTx/>
              </a:rPr>
              <a:t>1</a:t>
            </a:r>
            <a:r>
              <a:rPr kumimoji="0" lang="en-US" sz="2400" b="1" i="0" u="none" strike="noStrike" kern="0" cap="none" spc="0" normalizeH="0" baseline="0" noProof="0" dirty="0" smtClean="0">
                <a:ln>
                  <a:noFill/>
                </a:ln>
                <a:solidFill>
                  <a:srgbClr val="FF0000"/>
                </a:solidFill>
                <a:effectLst/>
                <a:uLnTx/>
                <a:uFillTx/>
              </a:rPr>
              <a:t>, k</a:t>
            </a:r>
            <a:r>
              <a:rPr kumimoji="0" lang="en-US" sz="2400" b="1" i="0" u="none" strike="noStrike" kern="0" cap="none" spc="0" normalizeH="0" baseline="-25000" noProof="0" dirty="0" smtClean="0">
                <a:ln>
                  <a:noFill/>
                </a:ln>
                <a:solidFill>
                  <a:srgbClr val="FF0000"/>
                </a:solidFill>
                <a:effectLst/>
                <a:uLnTx/>
                <a:uFillTx/>
              </a:rPr>
              <a:t>2</a:t>
            </a:r>
          </a:p>
        </p:txBody>
      </p:sp>
      <p:grpSp>
        <p:nvGrpSpPr>
          <p:cNvPr id="12" name="Group 7"/>
          <p:cNvGrpSpPr/>
          <p:nvPr/>
        </p:nvGrpSpPr>
        <p:grpSpPr>
          <a:xfrm>
            <a:off x="4743128" y="2782143"/>
            <a:ext cx="2286000" cy="1012686"/>
            <a:chOff x="4648200" y="2266950"/>
            <a:chExt cx="2286000" cy="1012686"/>
          </a:xfrm>
        </p:grpSpPr>
        <p:grpSp>
          <p:nvGrpSpPr>
            <p:cNvPr id="13" name="Group 20"/>
            <p:cNvGrpSpPr/>
            <p:nvPr/>
          </p:nvGrpSpPr>
          <p:grpSpPr>
            <a:xfrm>
              <a:off x="4648200" y="2266950"/>
              <a:ext cx="2286000" cy="381000"/>
              <a:chOff x="4724400" y="1581150"/>
              <a:chExt cx="2286000" cy="381000"/>
            </a:xfrm>
            <a:pattFill prst="horzBrick">
              <a:fgClr>
                <a:srgbClr val="4BACC6">
                  <a:lumMod val="75000"/>
                </a:srgbClr>
              </a:fgClr>
              <a:bgClr>
                <a:sysClr val="window" lastClr="FFFFFF">
                  <a:lumMod val="85000"/>
                </a:sysClr>
              </a:bgClr>
            </a:pattFill>
          </p:grpSpPr>
          <p:sp>
            <p:nvSpPr>
              <p:cNvPr id="15" name="Rectangle 21"/>
              <p:cNvSpPr/>
              <p:nvPr/>
            </p:nvSpPr>
            <p:spPr>
              <a:xfrm>
                <a:off x="4724400" y="1581150"/>
                <a:ext cx="838200" cy="381000"/>
              </a:xfrm>
              <a:prstGeom prst="rect">
                <a:avLst/>
              </a:prstGeom>
              <a:grpFill/>
              <a:ln w="9525" cap="flat" cmpd="sng" algn="ctr">
                <a:solidFill>
                  <a:srgbClr val="000000"/>
                </a:solidFill>
                <a:prstDash val="solid"/>
              </a:ln>
              <a:effectLst>
                <a:outerShdw blurRad="40000" dist="23000" dir="5400000" rotWithShape="0">
                  <a:srgbClr val="000000">
                    <a:alpha val="35000"/>
                  </a:srgbClr>
                </a:outerShdw>
              </a:effectLst>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2400" b="0" i="0" u="none" strike="noStrike" kern="0" cap="none" spc="0" normalizeH="0" baseline="0" noProof="0" dirty="0" smtClean="0">
                    <a:ln>
                      <a:noFill/>
                    </a:ln>
                    <a:solidFill>
                      <a:prstClr val="black"/>
                    </a:solidFill>
                    <a:effectLst/>
                    <a:uLnTx/>
                    <a:uFillTx/>
                    <a:latin typeface="Calibri"/>
                    <a:ea typeface="+mn-ea"/>
                    <a:cs typeface="+mn-cs"/>
                  </a:rPr>
                  <a:t>Bob</a:t>
                </a:r>
              </a:p>
            </p:txBody>
          </p:sp>
          <p:sp>
            <p:nvSpPr>
              <p:cNvPr id="16" name="Rectangle 22"/>
              <p:cNvSpPr/>
              <p:nvPr/>
            </p:nvSpPr>
            <p:spPr>
              <a:xfrm>
                <a:off x="5562600" y="1581150"/>
                <a:ext cx="1447800" cy="381000"/>
              </a:xfrm>
              <a:prstGeom prst="rect">
                <a:avLst/>
              </a:prstGeom>
              <a:grpFill/>
              <a:ln w="9525" cap="flat" cmpd="sng" algn="ctr">
                <a:solidFill>
                  <a:srgbClr val="000000"/>
                </a:solidFill>
                <a:prstDash val="solid"/>
              </a:ln>
              <a:effectLst>
                <a:outerShdw blurRad="40000" dist="23000" dir="5400000" rotWithShape="0">
                  <a:srgbClr val="000000">
                    <a:alpha val="35000"/>
                  </a:srgb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2400" b="0" i="0" u="none" strike="noStrike" kern="0" cap="none" spc="0" normalizeH="0" baseline="0" noProof="0" dirty="0" smtClean="0">
                    <a:ln>
                      <a:noFill/>
                    </a:ln>
                    <a:solidFill>
                      <a:prstClr val="black"/>
                    </a:solidFill>
                    <a:effectLst/>
                    <a:uLnTx/>
                    <a:uFillTx/>
                    <a:latin typeface="Calibri"/>
                    <a:ea typeface="+mn-ea"/>
                    <a:cs typeface="+mn-cs"/>
                  </a:rPr>
                  <a:t>data</a:t>
                </a:r>
              </a:p>
            </p:txBody>
          </p:sp>
        </p:grpSp>
        <p:sp>
          <p:nvSpPr>
            <p:cNvPr id="14" name="TextBox 6"/>
            <p:cNvSpPr txBox="1"/>
            <p:nvPr/>
          </p:nvSpPr>
          <p:spPr>
            <a:xfrm>
              <a:off x="5350054" y="2571750"/>
              <a:ext cx="441146" cy="707886"/>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4000" b="1" i="0" u="none" strike="noStrike" kern="0" cap="none" spc="0" normalizeH="0" baseline="0" noProof="0" dirty="0" smtClean="0">
                  <a:ln>
                    <a:noFill/>
                  </a:ln>
                  <a:solidFill>
                    <a:prstClr val="black"/>
                  </a:solidFill>
                  <a:effectLst/>
                  <a:uLnTx/>
                  <a:uFillTx/>
                </a:rPr>
                <a:t>⋮</a:t>
              </a:r>
            </a:p>
          </p:txBody>
        </p:sp>
      </p:grpSp>
      <p:sp>
        <p:nvSpPr>
          <p:cNvPr id="17" name="TextBox 23"/>
          <p:cNvSpPr txBox="1"/>
          <p:nvPr/>
        </p:nvSpPr>
        <p:spPr>
          <a:xfrm>
            <a:off x="7562528" y="1649323"/>
            <a:ext cx="517439" cy="523220"/>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2800" b="0" i="0" u="none" strike="noStrike" kern="0" cap="none" spc="0" normalizeH="0" baseline="0" noProof="0" dirty="0" smtClean="0">
                <a:ln>
                  <a:noFill/>
                </a:ln>
                <a:solidFill>
                  <a:srgbClr val="FF0000"/>
                </a:solidFill>
                <a:effectLst/>
                <a:uLnTx/>
                <a:uFillTx/>
              </a:rPr>
              <a:t>??</a:t>
            </a:r>
          </a:p>
        </p:txBody>
      </p:sp>
      <p:grpSp>
        <p:nvGrpSpPr>
          <p:cNvPr id="18" name="Group 35"/>
          <p:cNvGrpSpPr/>
          <p:nvPr/>
        </p:nvGrpSpPr>
        <p:grpSpPr>
          <a:xfrm>
            <a:off x="399728" y="3620343"/>
            <a:ext cx="1168910" cy="1524000"/>
            <a:chOff x="304800" y="3105150"/>
            <a:chExt cx="1168910" cy="1524000"/>
          </a:xfrm>
        </p:grpSpPr>
        <p:sp>
          <p:nvSpPr>
            <p:cNvPr id="19" name="TextBox 24"/>
            <p:cNvSpPr txBox="1"/>
            <p:nvPr/>
          </p:nvSpPr>
          <p:spPr>
            <a:xfrm>
              <a:off x="304800" y="3105150"/>
              <a:ext cx="1168910" cy="461665"/>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pl-PL" sz="2400" b="0" i="0" u="none" strike="noStrike" kern="0" cap="none" spc="0" normalizeH="0" baseline="0" noProof="0" dirty="0" smtClean="0">
                  <a:ln>
                    <a:noFill/>
                  </a:ln>
                  <a:solidFill>
                    <a:prstClr val="black"/>
                  </a:solidFill>
                  <a:effectLst/>
                  <a:uLnTx/>
                  <a:uFillTx/>
                </a:rPr>
                <a:t>Później</a:t>
              </a:r>
              <a:r>
                <a:rPr kumimoji="0" lang="en-US" sz="2400" b="0" i="0" u="none" strike="noStrike" kern="0" cap="none" spc="0" normalizeH="0" baseline="0" noProof="0" dirty="0" smtClean="0">
                  <a:ln>
                    <a:noFill/>
                  </a:ln>
                  <a:solidFill>
                    <a:prstClr val="black"/>
                  </a:solidFill>
                  <a:effectLst/>
                  <a:uLnTx/>
                  <a:uFillTx/>
                </a:rPr>
                <a:t>:</a:t>
              </a:r>
            </a:p>
          </p:txBody>
        </p:sp>
        <p:pic>
          <p:nvPicPr>
            <p:cNvPr id="20" name="Picture 25"/>
            <p:cNvPicPr>
              <a:picLocks noChangeAspect="1"/>
            </p:cNvPicPr>
            <p:nvPr/>
          </p:nvPicPr>
          <p:blipFill>
            <a:blip r:embed="rId4" cstate="print"/>
            <a:stretch>
              <a:fillRect/>
            </a:stretch>
          </p:blipFill>
          <p:spPr>
            <a:xfrm>
              <a:off x="439775" y="3810000"/>
              <a:ext cx="627025" cy="819150"/>
            </a:xfrm>
            <a:prstGeom prst="rect">
              <a:avLst/>
            </a:prstGeom>
          </p:spPr>
        </p:pic>
      </p:grpSp>
      <p:grpSp>
        <p:nvGrpSpPr>
          <p:cNvPr id="21" name="Group 33"/>
          <p:cNvGrpSpPr/>
          <p:nvPr/>
        </p:nvGrpSpPr>
        <p:grpSpPr>
          <a:xfrm>
            <a:off x="1314128" y="3544143"/>
            <a:ext cx="3657600" cy="914400"/>
            <a:chOff x="1219200" y="3028950"/>
            <a:chExt cx="3657600" cy="914400"/>
          </a:xfrm>
        </p:grpSpPr>
        <p:cxnSp>
          <p:nvCxnSpPr>
            <p:cNvPr id="22" name="Straight Arrow Connector 27"/>
            <p:cNvCxnSpPr/>
            <p:nvPr/>
          </p:nvCxnSpPr>
          <p:spPr>
            <a:xfrm flipV="1">
              <a:off x="1219200" y="3028950"/>
              <a:ext cx="3657600" cy="914400"/>
            </a:xfrm>
            <a:prstGeom prst="straightConnector1">
              <a:avLst/>
            </a:prstGeom>
            <a:noFill/>
            <a:ln w="25400" cap="flat" cmpd="sng" algn="ctr">
              <a:solidFill>
                <a:srgbClr val="4F81BD"/>
              </a:solidFill>
              <a:prstDash val="solid"/>
              <a:tailEnd type="arrow"/>
            </a:ln>
            <a:effectLst>
              <a:outerShdw blurRad="40000" dist="20000" dir="5400000" rotWithShape="0">
                <a:srgbClr val="000000">
                  <a:alpha val="38000"/>
                </a:srgbClr>
              </a:outerShdw>
            </a:effectLst>
          </p:spPr>
        </p:cxnSp>
        <p:sp>
          <p:nvSpPr>
            <p:cNvPr id="23" name="TextBox 28"/>
            <p:cNvSpPr txBox="1"/>
            <p:nvPr/>
          </p:nvSpPr>
          <p:spPr>
            <a:xfrm rot="20738807">
              <a:off x="1541490" y="3119318"/>
              <a:ext cx="3049233" cy="400110"/>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pl-PL" sz="2000" b="0" i="0" u="none" strike="noStrike" kern="0" cap="none" spc="0" normalizeH="0" baseline="0" noProof="0" dirty="0" smtClean="0">
                  <a:ln>
                    <a:noFill/>
                  </a:ln>
                  <a:solidFill>
                    <a:prstClr val="black"/>
                  </a:solidFill>
                  <a:effectLst/>
                  <a:uLnTx/>
                  <a:uFillTx/>
                </a:rPr>
                <a:t>Zwróć rekord</a:t>
              </a:r>
              <a:r>
                <a:rPr kumimoji="0" lang="en-US" sz="2000" b="0" i="0" u="none" strike="noStrike" kern="0" cap="none" spc="0" normalizeH="0" baseline="0" noProof="0" dirty="0" smtClean="0">
                  <a:ln>
                    <a:noFill/>
                  </a:ln>
                  <a:solidFill>
                    <a:prstClr val="black"/>
                  </a:solidFill>
                  <a:effectLst/>
                  <a:uLnTx/>
                  <a:uFillTx/>
                </a:rPr>
                <a:t>  </a:t>
              </a:r>
              <a:r>
                <a:rPr kumimoji="0" lang="en-US" sz="2000" b="1" i="0" u="none" strike="noStrike" kern="0" cap="none" spc="0" normalizeH="0" baseline="0" noProof="0" dirty="0" smtClean="0">
                  <a:ln>
                    <a:noFill/>
                  </a:ln>
                  <a:solidFill>
                    <a:srgbClr val="FF0000"/>
                  </a:solidFill>
                  <a:effectLst/>
                  <a:uLnTx/>
                  <a:uFillTx/>
                </a:rPr>
                <a:t>E(k</a:t>
              </a:r>
              <a:r>
                <a:rPr kumimoji="0" lang="en-US" sz="2000" b="1" i="0" u="none" strike="noStrike" kern="0" cap="none" spc="0" normalizeH="0" baseline="-25000" noProof="0" dirty="0" smtClean="0">
                  <a:ln>
                    <a:noFill/>
                  </a:ln>
                  <a:solidFill>
                    <a:srgbClr val="FF0000"/>
                  </a:solidFill>
                  <a:effectLst/>
                  <a:uLnTx/>
                  <a:uFillTx/>
                </a:rPr>
                <a:t>1</a:t>
              </a:r>
              <a:r>
                <a:rPr kumimoji="0" lang="en-US" sz="2000" b="1" i="0" u="none" strike="noStrike" kern="0" cap="none" spc="0" normalizeH="0" baseline="0" noProof="0" dirty="0" smtClean="0">
                  <a:ln>
                    <a:noFill/>
                  </a:ln>
                  <a:solidFill>
                    <a:srgbClr val="FF0000"/>
                  </a:solidFill>
                  <a:effectLst/>
                  <a:uLnTx/>
                  <a:uFillTx/>
                </a:rPr>
                <a:t>, “Alice”)</a:t>
              </a:r>
            </a:p>
          </p:txBody>
        </p:sp>
      </p:grpSp>
      <p:grpSp>
        <p:nvGrpSpPr>
          <p:cNvPr id="24" name="Group 34"/>
          <p:cNvGrpSpPr/>
          <p:nvPr/>
        </p:nvGrpSpPr>
        <p:grpSpPr>
          <a:xfrm>
            <a:off x="1466528" y="3848943"/>
            <a:ext cx="3657600" cy="914400"/>
            <a:chOff x="1371600" y="3333750"/>
            <a:chExt cx="3657600" cy="914400"/>
          </a:xfrm>
        </p:grpSpPr>
        <p:cxnSp>
          <p:nvCxnSpPr>
            <p:cNvPr id="25" name="Straight Arrow Connector 29"/>
            <p:cNvCxnSpPr/>
            <p:nvPr/>
          </p:nvCxnSpPr>
          <p:spPr>
            <a:xfrm flipH="1">
              <a:off x="1371600" y="3333750"/>
              <a:ext cx="3657600" cy="914400"/>
            </a:xfrm>
            <a:prstGeom prst="straightConnector1">
              <a:avLst/>
            </a:prstGeom>
            <a:noFill/>
            <a:ln w="25400" cap="flat" cmpd="sng" algn="ctr">
              <a:solidFill>
                <a:srgbClr val="4F81BD"/>
              </a:solidFill>
              <a:prstDash val="solid"/>
              <a:tailEnd type="arrow"/>
            </a:ln>
            <a:effectLst>
              <a:outerShdw blurRad="40000" dist="20000" dir="5400000" rotWithShape="0">
                <a:srgbClr val="000000">
                  <a:alpha val="38000"/>
                </a:srgbClr>
              </a:outerShdw>
            </a:effectLst>
          </p:spPr>
        </p:cxnSp>
        <p:grpSp>
          <p:nvGrpSpPr>
            <p:cNvPr id="26" name="Group 30"/>
            <p:cNvGrpSpPr/>
            <p:nvPr/>
          </p:nvGrpSpPr>
          <p:grpSpPr>
            <a:xfrm rot="20809704">
              <a:off x="2224208" y="3857798"/>
              <a:ext cx="2286000" cy="381000"/>
              <a:chOff x="4724400" y="1581150"/>
              <a:chExt cx="2286000" cy="381000"/>
            </a:xfrm>
            <a:pattFill prst="horzBrick">
              <a:fgClr>
                <a:srgbClr val="4BACC6">
                  <a:lumMod val="75000"/>
                </a:srgbClr>
              </a:fgClr>
              <a:bgClr>
                <a:sysClr val="window" lastClr="FFFFFF">
                  <a:lumMod val="85000"/>
                </a:sysClr>
              </a:bgClr>
            </a:pattFill>
          </p:grpSpPr>
          <p:sp>
            <p:nvSpPr>
              <p:cNvPr id="27" name="Rectangle 31"/>
              <p:cNvSpPr/>
              <p:nvPr/>
            </p:nvSpPr>
            <p:spPr>
              <a:xfrm>
                <a:off x="4724400" y="1581150"/>
                <a:ext cx="838200" cy="381000"/>
              </a:xfrm>
              <a:prstGeom prst="rect">
                <a:avLst/>
              </a:prstGeom>
              <a:grpFill/>
              <a:ln w="9525" cap="flat" cmpd="sng" algn="ctr">
                <a:solidFill>
                  <a:srgbClr val="000000"/>
                </a:solidFill>
                <a:prstDash val="solid"/>
              </a:ln>
              <a:effectLst>
                <a:outerShdw blurRad="40000" dist="23000" dir="5400000" rotWithShape="0">
                  <a:srgbClr val="000000">
                    <a:alpha val="35000"/>
                  </a:srgbClr>
                </a:outerShdw>
              </a:effectLst>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2400" b="0" i="0" u="none" strike="noStrike" kern="0" cap="none" spc="0" normalizeH="0" baseline="0" noProof="0" dirty="0" smtClean="0">
                    <a:ln>
                      <a:noFill/>
                    </a:ln>
                    <a:solidFill>
                      <a:prstClr val="black"/>
                    </a:solidFill>
                    <a:effectLst/>
                    <a:uLnTx/>
                    <a:uFillTx/>
                    <a:latin typeface="Calibri"/>
                    <a:ea typeface="+mn-ea"/>
                    <a:cs typeface="+mn-cs"/>
                  </a:rPr>
                  <a:t>Alice</a:t>
                </a:r>
              </a:p>
            </p:txBody>
          </p:sp>
          <p:sp>
            <p:nvSpPr>
              <p:cNvPr id="28" name="Rectangle 32"/>
              <p:cNvSpPr/>
              <p:nvPr/>
            </p:nvSpPr>
            <p:spPr>
              <a:xfrm>
                <a:off x="5562600" y="1581150"/>
                <a:ext cx="1447800" cy="381000"/>
              </a:xfrm>
              <a:prstGeom prst="rect">
                <a:avLst/>
              </a:prstGeom>
              <a:grpFill/>
              <a:ln w="9525" cap="flat" cmpd="sng" algn="ctr">
                <a:solidFill>
                  <a:srgbClr val="000000"/>
                </a:solidFill>
                <a:prstDash val="solid"/>
              </a:ln>
              <a:effectLst>
                <a:outerShdw blurRad="40000" dist="23000" dir="5400000" rotWithShape="0">
                  <a:srgbClr val="000000">
                    <a:alpha val="35000"/>
                  </a:srgb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2400" b="0" i="0" u="none" strike="noStrike" kern="0" cap="none" spc="0" normalizeH="0" baseline="0" noProof="0" dirty="0" smtClean="0">
                    <a:ln>
                      <a:noFill/>
                    </a:ln>
                    <a:solidFill>
                      <a:prstClr val="black"/>
                    </a:solidFill>
                    <a:effectLst/>
                    <a:uLnTx/>
                    <a:uFillTx/>
                    <a:latin typeface="Calibri"/>
                    <a:ea typeface="+mn-ea"/>
                    <a:cs typeface="+mn-cs"/>
                  </a:rPr>
                  <a:t>data</a:t>
                </a:r>
              </a:p>
            </p:txBody>
          </p:sp>
        </p:grpSp>
      </p:grpSp>
      <p:sp>
        <p:nvSpPr>
          <p:cNvPr id="29" name="TextBox 36"/>
          <p:cNvSpPr txBox="1"/>
          <p:nvPr/>
        </p:nvSpPr>
        <p:spPr>
          <a:xfrm>
            <a:off x="4190056" y="5087716"/>
            <a:ext cx="4496744" cy="830997"/>
          </a:xfrm>
          <a:prstGeom prst="rect">
            <a:avLst/>
          </a:prstGeom>
          <a:noFill/>
          <a:ln>
            <a:solidFill>
              <a:srgbClr val="00CC00"/>
            </a:solidFill>
          </a:ln>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pl-PL" sz="2400" b="0" i="0" u="none" strike="noStrike" kern="0" cap="none" spc="0" normalizeH="0" baseline="0" noProof="0" dirty="0" smtClean="0">
                <a:ln>
                  <a:noFill/>
                </a:ln>
                <a:solidFill>
                  <a:prstClr val="black"/>
                </a:solidFill>
                <a:effectLst/>
                <a:uLnTx/>
                <a:uFillTx/>
              </a:rPr>
              <a:t>Deterministyczne szyfrowanie </a:t>
            </a:r>
            <a:br>
              <a:rPr kumimoji="0" lang="pl-PL" sz="2400" b="0" i="0" u="none" strike="noStrike" kern="0" cap="none" spc="0" normalizeH="0" baseline="0" noProof="0" dirty="0" smtClean="0">
                <a:ln>
                  <a:noFill/>
                </a:ln>
                <a:solidFill>
                  <a:prstClr val="black"/>
                </a:solidFill>
                <a:effectLst/>
                <a:uLnTx/>
                <a:uFillTx/>
              </a:rPr>
            </a:br>
            <a:r>
              <a:rPr kumimoji="0" lang="pl-PL" sz="2400" b="0" i="0" u="none" strike="noStrike" kern="0" cap="none" spc="0" normalizeH="0" baseline="0" noProof="0" dirty="0" smtClean="0">
                <a:ln>
                  <a:noFill/>
                </a:ln>
                <a:solidFill>
                  <a:prstClr val="black"/>
                </a:solidFill>
                <a:effectLst/>
                <a:uLnTx/>
                <a:uFillTx/>
              </a:rPr>
              <a:t>umożliwia późniejsze przeglądanie</a:t>
            </a:r>
            <a:endParaRPr kumimoji="0" lang="en-US" sz="2400" b="0" i="0" u="none" strike="noStrike" kern="0" cap="none" spc="0" normalizeH="0" baseline="0" noProof="0" dirty="0" smtClean="0">
              <a:ln>
                <a:noFill/>
              </a:ln>
              <a:solidFill>
                <a:prstClr val="black"/>
              </a:solidFill>
              <a:effectLst/>
              <a:uLnTx/>
              <a:uFillTx/>
            </a:endParaRPr>
          </a:p>
        </p:txBody>
      </p:sp>
      <p:cxnSp>
        <p:nvCxnSpPr>
          <p:cNvPr id="30" name="Straight Connector 5"/>
          <p:cNvCxnSpPr/>
          <p:nvPr/>
        </p:nvCxnSpPr>
        <p:spPr>
          <a:xfrm>
            <a:off x="399728" y="3620343"/>
            <a:ext cx="990600" cy="0"/>
          </a:xfrm>
          <a:prstGeom prst="line">
            <a:avLst/>
          </a:prstGeom>
          <a:noFill/>
          <a:ln w="38100" cap="flat" cmpd="sng" algn="ctr">
            <a:solidFill>
              <a:srgbClr val="4F81BD">
                <a:shade val="95000"/>
                <a:satMod val="105000"/>
              </a:srgbClr>
            </a:solidFill>
            <a:prstDash val="solid"/>
          </a:ln>
          <a:effectLst/>
        </p:spPr>
      </p:cxnSp>
    </p:spTree>
    <p:extLst>
      <p:ext uri="{BB962C8B-B14F-4D97-AF65-F5344CB8AC3E}">
        <p14:creationId xmlns="" xmlns:p14="http://schemas.microsoft.com/office/powerpoint/2010/main" val="6193629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 grpId="0" animBg="1"/>
    </p:bldLst>
  </p:timing>
</p:sld>
</file>

<file path=ppt/theme/theme1.xml><?xml version="1.0" encoding="utf-8"?>
<a:theme xmlns:a="http://schemas.openxmlformats.org/drawingml/2006/main" name="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Lectur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4229</TotalTime>
  <Words>6163</Words>
  <Application>Microsoft Office PowerPoint</Application>
  <PresentationFormat>Pokaz na ekranie (4:3)</PresentationFormat>
  <Paragraphs>462</Paragraphs>
  <Slides>32</Slides>
  <Notes>32</Notes>
  <HiddenSlides>0</HiddenSlides>
  <MMClips>0</MMClips>
  <ScaleCrop>false</ScaleCrop>
  <HeadingPairs>
    <vt:vector size="4" baseType="variant">
      <vt:variant>
        <vt:lpstr>Motyw</vt:lpstr>
      </vt:variant>
      <vt:variant>
        <vt:i4>2</vt:i4>
      </vt:variant>
      <vt:variant>
        <vt:lpstr>Tytuły slajdów</vt:lpstr>
      </vt:variant>
      <vt:variant>
        <vt:i4>32</vt:i4>
      </vt:variant>
    </vt:vector>
  </HeadingPairs>
  <TitlesOfParts>
    <vt:vector size="34" baseType="lpstr">
      <vt:lpstr>Motyw pakietu Office</vt:lpstr>
      <vt:lpstr>1_Lecture</vt:lpstr>
      <vt:lpstr>Kryptografia i bezpieczeństwo danych  - szyfrowanie z kluczem symetrycznym - uzupełnienie</vt:lpstr>
      <vt:lpstr>Otrzymywanie wielu kluczy z jednego</vt:lpstr>
      <vt:lpstr>Klucz źródłowy jest losowy z jednolitym rozkładem prawdopodobieństwa</vt:lpstr>
      <vt:lpstr>Co się stanie, jeśli klucz nie ma jednolitego rozkładu prawdopodobieństwa?</vt:lpstr>
      <vt:lpstr>Paradygmat Extract-then-Expand</vt:lpstr>
      <vt:lpstr>HKDF: KDF z HMAC</vt:lpstr>
      <vt:lpstr>Otrzymywanie kluczy w oparciu o hasło (ang. Password-Bassed KDF (PBKDF))</vt:lpstr>
      <vt:lpstr>Potrzeba szyfrowania deterministycznego (bez nonce) 1</vt:lpstr>
      <vt:lpstr>Potrzeba szyfrowania deterministycznego (bez nonce) 2</vt:lpstr>
      <vt:lpstr>Problem: przecież szyfrowanie deterministyczne nie jest odporne na atak z wybranym tekstem jawnym</vt:lpstr>
      <vt:lpstr>Rozwiązanie: przypadek unikatowych wiadomości</vt:lpstr>
      <vt:lpstr>Typowe błędy</vt:lpstr>
      <vt:lpstr>Szyfrowanie deterministyczne – podsumowanie na tym etapie</vt:lpstr>
      <vt:lpstr>Konstrukcja 1: Syntetyczne IV (SIV)</vt:lpstr>
      <vt:lpstr>Zapewnienie integralności szyfrogramu</vt:lpstr>
      <vt:lpstr>Sprawdzanie integralności wiadomości</vt:lpstr>
      <vt:lpstr>Konstrukcja 2: zastosowanie PRP (Pseudorandom Permutation)</vt:lpstr>
      <vt:lpstr>EME: konstruowanie długiego bloku PRP</vt:lpstr>
      <vt:lpstr>Deterministyczne szyfrowanie z uwierzytelnieniem na bazie PRP (1)</vt:lpstr>
      <vt:lpstr>Szyfrowanie dysków – brak możliwości „wydłużenia” danych (1)</vt:lpstr>
      <vt:lpstr>Szyfrowanie dysków – brak możliwości „wydłużenia” danych (2)</vt:lpstr>
      <vt:lpstr>Szyfrowanie dysków – brak możliwości „wydłużenia” danych (3)</vt:lpstr>
      <vt:lpstr>Blokowe szyfrowanie dostrajalne  (ang. Tweakable block encryption)</vt:lpstr>
      <vt:lpstr>Przykład 1: trywialna konstrukcja</vt:lpstr>
      <vt:lpstr>Przykład 2: szyfr blokowy z dostrajaniem XTS</vt:lpstr>
      <vt:lpstr>Zastosowanie XTS do szyfrowania dysków</vt:lpstr>
      <vt:lpstr>Podsumowanie (szyfrowanie blokowe z dostrajaniem)</vt:lpstr>
      <vt:lpstr>Szyfrowanie numerów kart kredytowych</vt:lpstr>
      <vt:lpstr>Szyfrowanie z zachowaniem formatu danych (ang. Format preserving Encryption &lt;FPE&gt;)</vt:lpstr>
      <vt:lpstr>Krok 1: od {0,1}n do {0,1}t (t&lt;n)</vt:lpstr>
      <vt:lpstr>Krok 2: od {0,1}t do {0,…,s-1}</vt:lpstr>
      <vt:lpstr>Literatura uzupełniająca</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Slajd 1</dc:title>
  <dc:creator>Slawomir Samolej</dc:creator>
  <cp:lastModifiedBy>ssamolej</cp:lastModifiedBy>
  <cp:revision>562</cp:revision>
  <cp:lastPrinted>2020-05-03T19:21:43Z</cp:lastPrinted>
  <dcterms:created xsi:type="dcterms:W3CDTF">2020-04-09T12:37:01Z</dcterms:created>
  <dcterms:modified xsi:type="dcterms:W3CDTF">2020-05-11T21:00:56Z</dcterms:modified>
</cp:coreProperties>
</file>