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1"/>
  </p:notesMasterIdLst>
  <p:sldIdLst>
    <p:sldId id="257" r:id="rId3"/>
    <p:sldId id="282" r:id="rId4"/>
    <p:sldId id="283" r:id="rId5"/>
    <p:sldId id="284" r:id="rId6"/>
    <p:sldId id="295" r:id="rId7"/>
    <p:sldId id="301" r:id="rId8"/>
    <p:sldId id="287" r:id="rId9"/>
    <p:sldId id="288" r:id="rId10"/>
    <p:sldId id="289" r:id="rId11"/>
    <p:sldId id="290" r:id="rId12"/>
    <p:sldId id="291" r:id="rId13"/>
    <p:sldId id="292" r:id="rId14"/>
    <p:sldId id="293" r:id="rId15"/>
    <p:sldId id="294" r:id="rId16"/>
    <p:sldId id="296" r:id="rId17"/>
    <p:sldId id="297" r:id="rId18"/>
    <p:sldId id="298" r:id="rId19"/>
    <p:sldId id="300" r:id="rId20"/>
  </p:sldIdLst>
  <p:sldSz cx="9144000" cy="6858000" type="screen4x3"/>
  <p:notesSz cx="7104063"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4" userDrawn="1">
          <p15:clr>
            <a:srgbClr val="A4A3A4"/>
          </p15:clr>
        </p15:guide>
        <p15:guide id="2" pos="2240" userDrawn="1">
          <p15:clr>
            <a:srgbClr val="A4A3A4"/>
          </p15:clr>
        </p15:guide>
        <p15:guide id="3"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5" autoAdjust="0"/>
    <p:restoredTop sz="68393" autoAdjust="0"/>
  </p:normalViewPr>
  <p:slideViewPr>
    <p:cSldViewPr>
      <p:cViewPr varScale="1">
        <p:scale>
          <a:sx n="68" d="100"/>
          <a:sy n="68" d="100"/>
        </p:scale>
        <p:origin x="-1858" y="-77"/>
      </p:cViewPr>
      <p:guideLst>
        <p:guide orient="horz" pos="2160"/>
        <p:guide pos="2880"/>
      </p:guideLst>
    </p:cSldViewPr>
  </p:slideViewPr>
  <p:outlineViewPr>
    <p:cViewPr>
      <p:scale>
        <a:sx n="33" d="100"/>
        <a:sy n="33" d="100"/>
      </p:scale>
      <p:origin x="0" y="-401"/>
    </p:cViewPr>
  </p:outlineViewPr>
  <p:notesTextViewPr>
    <p:cViewPr>
      <p:scale>
        <a:sx n="125" d="100"/>
        <a:sy n="125" d="100"/>
      </p:scale>
      <p:origin x="0" y="0"/>
    </p:cViewPr>
  </p:notesTextViewPr>
  <p:notesViewPr>
    <p:cSldViewPr>
      <p:cViewPr varScale="1">
        <p:scale>
          <a:sx n="77" d="100"/>
          <a:sy n="77" d="100"/>
        </p:scale>
        <p:origin x="3994" y="65"/>
      </p:cViewPr>
      <p:guideLst>
        <p:guide orient="horz" pos="3224"/>
        <p:guide pos="2240"/>
        <p:guide pos="223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2"/>
            <a:ext cx="3078427" cy="511731"/>
          </a:xfrm>
          <a:prstGeom prst="rect">
            <a:avLst/>
          </a:prstGeom>
        </p:spPr>
        <p:txBody>
          <a:bodyPr vert="horz" lIns="99075" tIns="49538" rIns="99075" bIns="49538" rtlCol="0"/>
          <a:lstStyle>
            <a:lvl1pPr algn="l">
              <a:defRPr sz="1300"/>
            </a:lvl1pPr>
          </a:lstStyle>
          <a:p>
            <a:endParaRPr lang="pl-PL"/>
          </a:p>
        </p:txBody>
      </p:sp>
      <p:sp>
        <p:nvSpPr>
          <p:cNvPr id="3" name="Symbol zastępczy daty 2"/>
          <p:cNvSpPr>
            <a:spLocks noGrp="1"/>
          </p:cNvSpPr>
          <p:nvPr>
            <p:ph type="dt" idx="1"/>
          </p:nvPr>
        </p:nvSpPr>
        <p:spPr>
          <a:xfrm>
            <a:off x="4023993" y="2"/>
            <a:ext cx="3078427" cy="511731"/>
          </a:xfrm>
          <a:prstGeom prst="rect">
            <a:avLst/>
          </a:prstGeom>
        </p:spPr>
        <p:txBody>
          <a:bodyPr vert="horz" lIns="99075" tIns="49538" rIns="99075" bIns="49538" rtlCol="0"/>
          <a:lstStyle>
            <a:lvl1pPr algn="r">
              <a:defRPr sz="1300"/>
            </a:lvl1pPr>
          </a:lstStyle>
          <a:p>
            <a:fld id="{FCB2EF67-3303-449F-B522-A67DB1C8A572}" type="datetimeFigureOut">
              <a:rPr lang="pl-PL" smtClean="0"/>
              <a:pPr/>
              <a:t>17.05.2021</a:t>
            </a:fld>
            <a:endParaRPr lang="pl-PL"/>
          </a:p>
        </p:txBody>
      </p:sp>
      <p:sp>
        <p:nvSpPr>
          <p:cNvPr id="4" name="Symbol zastępczy obrazu slajdu 3"/>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9075" tIns="49538" rIns="99075" bIns="49538" rtlCol="0" anchor="ctr"/>
          <a:lstStyle/>
          <a:p>
            <a:endParaRPr lang="pl-PL"/>
          </a:p>
        </p:txBody>
      </p:sp>
      <p:sp>
        <p:nvSpPr>
          <p:cNvPr id="5" name="Symbol zastępczy notatek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1" y="9721108"/>
            <a:ext cx="3078427" cy="511731"/>
          </a:xfrm>
          <a:prstGeom prst="rect">
            <a:avLst/>
          </a:prstGeom>
        </p:spPr>
        <p:txBody>
          <a:bodyPr vert="horz" lIns="99075" tIns="49538" rIns="99075" bIns="49538"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3993" y="9721108"/>
            <a:ext cx="3078427" cy="511731"/>
          </a:xfrm>
          <a:prstGeom prst="rect">
            <a:avLst/>
          </a:prstGeom>
        </p:spPr>
        <p:txBody>
          <a:bodyPr vert="horz" lIns="99075" tIns="49538" rIns="99075" bIns="49538" rtlCol="0" anchor="b"/>
          <a:lstStyle>
            <a:lvl1pPr algn="r">
              <a:defRPr sz="1300"/>
            </a:lvl1pPr>
          </a:lstStyle>
          <a:p>
            <a:fld id="{63E3D6C2-9694-4371-A084-2525EFB38A76}"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Zaczynamy od odrzucenia w analizie bloku c[2]. Zakładamy,</a:t>
            </a:r>
            <a:r>
              <a:rPr lang="pl-PL" baseline="0" dirty="0" smtClean="0"/>
              <a:t> że przewidzieliśmy ostatni bajt fragmentu wiadomości m[1] i nazywamy go g. To jest liczba z przedziału 0 do 255. Wtedy z przedostatnim blokiem szyfrogramu (c[0]) wykonujemy operację XOR g XOR 0x01. Ponieważ g jest „zgadniętą” wartością ostatniego bajta, to po wykonaniu pełnego odszyfrowywania bloku c[1] w ostatnim bajcie tak spreparowanej wiadomości jest prawidłowy pad = 0x01. Teraz możemy zweryfikować nasze zgadywanie. Jeśli dobrze zgadliśmy, to system sprawdzający wiadomość „przepuści” nas przez weryfikację pad, ale pewnie zgłosi błąd podczas weryfikacji </a:t>
            </a:r>
            <a:r>
              <a:rPr lang="pl-PL" baseline="0" dirty="0" err="1" smtClean="0"/>
              <a:t>tag</a:t>
            </a:r>
            <a:r>
              <a:rPr lang="pl-PL" baseline="0" dirty="0" smtClean="0"/>
              <a:t>. Jeśli nie, to musimy próbować podać inną wartość g.</a:t>
            </a:r>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11</a:t>
            </a:fld>
            <a:endParaRPr lang="pl-PL"/>
          </a:p>
        </p:txBody>
      </p:sp>
    </p:spTree>
    <p:extLst>
      <p:ext uri="{BB962C8B-B14F-4D97-AF65-F5344CB8AC3E}">
        <p14:creationId xmlns:p14="http://schemas.microsoft.com/office/powerpoint/2010/main" xmlns="" val="2577634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Scenariusz ataku można teraz podsumować w następujący sposób. Atakujący wysyła zmodyfikowany szyfrogram postaci (IV, c’[0], c[1]) do mechanizmu przewidywania</a:t>
            </a:r>
            <a:r>
              <a:rPr lang="pl-PL" baseline="0" dirty="0" smtClean="0"/>
              <a:t> padu. Dzięki możliwości odczytania informacji, czy weryfikacja padu przeszła prawidłowo dowiaduje się, czy „zgadnięte” g było prawidłowe. Przewidywanie padu można prowadzić systematycznie podając kolejno jako g wartości 0, 1, 2,…,255. Dla którejś z nich otrzymamy informację, że pad jest właściwy. Wtedy naprawdę zgadliśmy jeden bajt bloku wiadomości m[1]. Teraz możemy zająć się zgadywaniem w podobny sposób kolejnych bajtów bloku m[1]. Wystarczy, że z c[0] wykonamy XOR z wyrażeniem, które po rozpoznaniu drugiego bajta m[1] da pad (02,02)… Algorytm wykrywania kolejnych bajtów wiadomości można kontynuować, aż do odszyfrowania całego bloku. Dla jednego bloku trzeba wykonać maksymalnie 16 x 256 prób.</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12</a:t>
            </a:fld>
            <a:endParaRPr lang="pl-PL"/>
          </a:p>
        </p:txBody>
      </p:sp>
    </p:spTree>
    <p:extLst>
      <p:ext uri="{BB962C8B-B14F-4D97-AF65-F5344CB8AC3E}">
        <p14:creationId xmlns:p14="http://schemas.microsoft.com/office/powerpoint/2010/main" xmlns="" val="32572467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Można</a:t>
            </a:r>
            <a:r>
              <a:rPr lang="pl-PL" baseline="0" dirty="0" smtClean="0"/>
              <a:t> powiedzieć, że omówiony wcześniej atak nie ma racji bytu, ponieważ TLS, kiedy tylko napotka błąd, to zrywa sesję, negocjuje nowe klucze i komunikacja rozpoczyna się od początku. Atakujący zostaje z jedną próbą zgadnięcia 1 bajta w części wiadomości… </a:t>
            </a:r>
          </a:p>
          <a:p>
            <a:endParaRPr lang="pl-PL" baseline="0" dirty="0" smtClean="0"/>
          </a:p>
          <a:p>
            <a:r>
              <a:rPr lang="pl-PL" baseline="0" dirty="0" smtClean="0"/>
              <a:t>Okazuje się jednak, że jeśli w systemie istnieje taka luka, to może się ona objawić w zastosowaniu protokołu do np. innych protokołów wyższego poziomu, jak na przykład IMAP (jeden z dwóch popularnych protokołów do komunikacji z serwerami pocztowymi).</a:t>
            </a:r>
          </a:p>
          <a:p>
            <a:r>
              <a:rPr lang="pl-PL" baseline="0" dirty="0" smtClean="0"/>
              <a:t>Często protokół IMAP bazuje na implementacji protokołu TLS. Okazuje się, że co np. 5 minut klient IMAP łączy się do serwera i sprawdza, czy nie przyszła nowa wiadomość. Komunikacja z serwerem pocztowym zaczyna się zawsze od zalogowania (przesłania nazwy i hasła), a następnie sprawdzenia, czy nie ma nowej wiadomości w skrzynce. Tu pojawia się problem! Co 5 minut atakujący może przechwycić szyfrogram, w którym wie, że na początku znajdują się dane do logowania i … co pięć minut może przeprowadzić ten jednokrotny atak na zgadnięcie jednego bajta hasła. Atak można przeprowadzić pomimo zmiany kluczy, bo dokładnie wiemy, co w wiadomości musi być przesłane… Okazuje się, że stosując atak czasowy można wykraść hasło 8-znakowe do email w ciągu kilku godzin. </a:t>
            </a:r>
          </a:p>
          <a:p>
            <a:r>
              <a:rPr lang="pl-PL" baseline="0" dirty="0" smtClean="0"/>
              <a:t>Zabezpieczeniem przed takim atakiem jest zawsze sprawdzanie MAC w algorytmie deszyfracji TLS, niezależnie, czy sprawdzanie pad zwraca błąd, czy nie. Wtedy atakujący nie dostaje tych „szybkich”, czy „wolniejszych odpowiedzi i nie jest w stanie zidentyfikować, czy to PAD, czy TAG był niepoprawny.</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13</a:t>
            </a:fld>
            <a:endParaRPr lang="pl-PL"/>
          </a:p>
        </p:txBody>
      </p:sp>
    </p:spTree>
    <p:extLst>
      <p:ext uri="{BB962C8B-B14F-4D97-AF65-F5344CB8AC3E}">
        <p14:creationId xmlns:p14="http://schemas.microsoft.com/office/powerpoint/2010/main" xmlns="" val="1489952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Nasza dyskusja o lukach w TLS nie miałaby miejsca, gdyby w rozwiązaniu zastosowane było podejście </a:t>
            </a:r>
            <a:r>
              <a:rPr lang="pl-PL" dirty="0" err="1" smtClean="0"/>
              <a:t>Encrypt</a:t>
            </a:r>
            <a:r>
              <a:rPr lang="pl-PL" dirty="0" smtClean="0"/>
              <a:t>-</a:t>
            </a:r>
            <a:r>
              <a:rPr lang="pl-PL" dirty="0" err="1" smtClean="0"/>
              <a:t>then</a:t>
            </a:r>
            <a:r>
              <a:rPr lang="pl-PL" dirty="0" smtClean="0"/>
              <a:t>-MAC.</a:t>
            </a:r>
            <a:r>
              <a:rPr lang="pl-PL" baseline="0" dirty="0" smtClean="0"/>
              <a:t> Wtedy sprawdzanie </a:t>
            </a:r>
            <a:r>
              <a:rPr lang="pl-PL" baseline="0" dirty="0" err="1" smtClean="0"/>
              <a:t>tagu</a:t>
            </a:r>
            <a:r>
              <a:rPr lang="pl-PL" baseline="0" dirty="0" smtClean="0"/>
              <a:t> szyfrogramu odbywałoby się pierwsze. Zgłoszenie wtedy błędu nie miałoby znaczenia, bo nie mamy jeszcze wtedy dostępu do padu (jest on zaszyty w szyfrogramie, który jeszcze nie zostało deszyfrowany). Poprawna weryfikacja MAC pozwoliłby wtedy rozpoczęcie deszyfracji wiadomości. Jakakolwiek modyfikacja szyfrogramu byłaby wychwycona od razu przy sprawdzaniu MAC.</a:t>
            </a:r>
          </a:p>
          <a:p>
            <a:r>
              <a:rPr lang="pl-PL" baseline="0" dirty="0" smtClean="0"/>
              <a:t>Konstrukcja MAC-</a:t>
            </a:r>
            <a:r>
              <a:rPr lang="pl-PL" baseline="0" dirty="0" err="1" smtClean="0"/>
              <a:t>then</a:t>
            </a:r>
            <a:r>
              <a:rPr lang="pl-PL" baseline="0" dirty="0" smtClean="0"/>
              <a:t>-CBC spełnia warunki szyfrowania z uwierzytelnieniem, ale tylko wtedy, gdy nie ujawnia, dlaczego odszyfrowywanie zakończyło się niepowodzeniem, zarówno jeśli chodzi o zwracane kody błędu (dopuszczalny jest tylko jeden) ,jak i czas przeprowadzania weryfikacji (pomimo błędu pad trzeba policzyć MAC, żeby czas obliczeń nie zdradził, na którym etapie weryfikacji szyfrogramu nastąpiło zgłoszenie błędu).</a:t>
            </a:r>
          </a:p>
          <a:p>
            <a:r>
              <a:rPr lang="pl-PL" baseline="0" dirty="0" smtClean="0"/>
              <a:t>Gdyby w TLS zastosowano schemat </a:t>
            </a:r>
            <a:r>
              <a:rPr lang="pl-PL" baseline="0" dirty="0" err="1" smtClean="0"/>
              <a:t>MAC-then-CRT</a:t>
            </a:r>
            <a:r>
              <a:rPr lang="pl-PL" baseline="0" dirty="0" smtClean="0"/>
              <a:t>, to konstrukcja byłaby bezpieczniejsza, ponieważ w schemacie CRT nie stosuje się </a:t>
            </a:r>
            <a:r>
              <a:rPr lang="pl-PL" baseline="0" dirty="0" err="1" smtClean="0"/>
              <a:t>paddingu</a:t>
            </a:r>
            <a:r>
              <a:rPr lang="pl-PL" baseline="0" dirty="0" smtClean="0"/>
              <a:t>.</a:t>
            </a:r>
          </a:p>
          <a:p>
            <a:endParaRPr lang="pl-PL" baseline="0" dirty="0" smtClean="0"/>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14</a:t>
            </a:fld>
            <a:endParaRPr lang="pl-PL"/>
          </a:p>
        </p:txBody>
      </p:sp>
    </p:spTree>
    <p:extLst>
      <p:ext uri="{BB962C8B-B14F-4D97-AF65-F5344CB8AC3E}">
        <p14:creationId xmlns:p14="http://schemas.microsoft.com/office/powerpoint/2010/main" xmlns="" val="4105750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15</a:t>
            </a:fld>
            <a:endParaRPr lang="pl-PL"/>
          </a:p>
        </p:txBody>
      </p:sp>
    </p:spTree>
    <p:extLst>
      <p:ext uri="{BB962C8B-B14F-4D97-AF65-F5344CB8AC3E}">
        <p14:creationId xmlns:p14="http://schemas.microsoft.com/office/powerpoint/2010/main" xmlns="" val="6799697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Protokół SSH (ang. </a:t>
            </a:r>
            <a:r>
              <a:rPr lang="pl-PL" dirty="0" err="1" smtClean="0"/>
              <a:t>Secure</a:t>
            </a:r>
            <a:r>
              <a:rPr lang="pl-PL" dirty="0" smtClean="0"/>
              <a:t> Shell) stosowany jest do łączenia się do zdalnych pulpitów, pracuje w strukturze klient-serwer. Po dokonaniu wymiany kluczy następuje wymiana komunikatów z zastosowaniem protokołu „</a:t>
            </a:r>
            <a:r>
              <a:rPr lang="pl-PL" dirty="0" err="1" smtClean="0"/>
              <a:t>Binary</a:t>
            </a:r>
            <a:r>
              <a:rPr lang="pl-PL" dirty="0" smtClean="0"/>
              <a:t> </a:t>
            </a:r>
            <a:r>
              <a:rPr lang="pl-PL" dirty="0" err="1" smtClean="0"/>
              <a:t>Packed</a:t>
            </a:r>
            <a:r>
              <a:rPr lang="pl-PL" baseline="0" dirty="0" smtClean="0"/>
              <a:t> </a:t>
            </a:r>
            <a:r>
              <a:rPr lang="pl-PL" baseline="0" dirty="0" err="1" smtClean="0"/>
              <a:t>Protocol</a:t>
            </a:r>
            <a:r>
              <a:rPr lang="pl-PL" baseline="0" dirty="0" smtClean="0"/>
              <a:t>”. Schemat szyfrowania z uwierzytelnieniem, jaki jest tu zastosowany to </a:t>
            </a:r>
            <a:r>
              <a:rPr lang="pl-PL" baseline="0" dirty="0" err="1" smtClean="0"/>
              <a:t>Encrypt-and-MAC</a:t>
            </a:r>
            <a:r>
              <a:rPr lang="pl-PL" baseline="0" dirty="0" smtClean="0"/>
              <a:t>. Każdy pakiet SSH zaczyna się od numeru sekwencyjnego, potem zawiera długość pakietu oraz długość pad CBC. Kolejne dwa pola to dane oraz pad. Pole zaznaczone na czerwono jest szyfrowane zgodnie ze schematem CBC z IV, które jest powiązane z poprzednim pakietem danych (tzw. </a:t>
            </a:r>
            <a:r>
              <a:rPr lang="pl-PL" baseline="0" dirty="0" err="1" smtClean="0"/>
              <a:t>chained</a:t>
            </a:r>
            <a:r>
              <a:rPr lang="pl-PL" baseline="0" dirty="0" smtClean="0"/>
              <a:t> IV, co samo w sobie jest podatne na atak z wybranym tekstem jawnym, ale tym atakiem się teraz nie zajmujemy). Ostatecznie dla całego tekstu jawnego jest obliczany MAC i dołączany na koniec pakietu protokołu. Przypomnijmy, że takie rozwiązanie jest uważane za jedno z najgorszych, ponieważ stosujemy podejście </a:t>
            </a:r>
            <a:r>
              <a:rPr lang="pl-PL" baseline="0" dirty="0" err="1" smtClean="0"/>
              <a:t>Encrypt-and-MAC</a:t>
            </a:r>
            <a:r>
              <a:rPr lang="pl-PL" baseline="0" dirty="0" smtClean="0"/>
              <a:t>, a MAC jest liczony z jawnego tekstu (MAC nigdy nie było projektowane do zachowania poufności). Zachodzi obawa, że MAC tak policzony może zawierać w sobie informacje na temat jawnego tekstu. Jednak, nie taką właściwość omawianej konstrukcji będziemy brać pod uwagę. </a:t>
            </a:r>
          </a:p>
          <a:p>
            <a:r>
              <a:rPr lang="pl-PL" baseline="0" dirty="0" smtClean="0"/>
              <a:t>Rozważmy metodę odszyfrowywania pakietów SSH. Na początku odszyfrowywane jest tylko pole z długością pakietu. Potem odczytywane jest tyle danych ile wynosi długość pakietu. Z kolei pobrane dane są odszyfrowywane. Z całości pakietu obliczany jest MAC. Protokół zwraca błąd, jeśli MAC się nie zgadza. Tutaj problemem jest pierwszy etap odszyfrowywania wiadomości. Następuje odszyfrowanie pola długości, a potem bez żadnej weryfikacji jego  MAC odbywa się dalsze pobieranie danych. Taka metoda odszyfrowywania okazała się podatna na atak, który w pewnym uproszczeniu zostanie zaraz pokazany.</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16</a:t>
            </a:fld>
            <a:endParaRPr lang="pl-PL"/>
          </a:p>
        </p:txBody>
      </p:sp>
    </p:spTree>
    <p:extLst>
      <p:ext uri="{BB962C8B-B14F-4D97-AF65-F5344CB8AC3E}">
        <p14:creationId xmlns:p14="http://schemas.microsoft.com/office/powerpoint/2010/main" xmlns="" val="642876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a:bodyPr>
          <a:lstStyle/>
          <a:p>
            <a:r>
              <a:rPr lang="pl-PL" dirty="0" smtClean="0"/>
              <a:t>Załóżmy, że atakujący przechwytuje </a:t>
            </a:r>
            <a:r>
              <a:rPr lang="pl-PL" b="1" dirty="0" smtClean="0"/>
              <a:t>jeden</a:t>
            </a:r>
            <a:r>
              <a:rPr lang="pl-PL" dirty="0" smtClean="0"/>
              <a:t> szczególny blok szyfrogramu zaszyfrowany z</a:t>
            </a:r>
            <a:r>
              <a:rPr lang="pl-PL" baseline="0" dirty="0" smtClean="0"/>
              <a:t> zastosowaniem algorytmu AES i chce odszyfrować dane w nim ukryte. Tworzy więc sfałszowaną wiadomość, która składa się z numeru sekwencyjnego oraz tego jednego bloku szyfrogramu (c). Protokół SSH oczekuje teraz ciągu bloków danych o liczbie zaszyfrowanej w bloku c. Atakujący wysyła więc dane bajt po bajcie i czeka na reakcję serwera. Serwer teraz „gromadzi” bajty w celu złożenia danych do odszyfrowania. Po „zgromadzeniu” bajtów następuje obliczenie MAC, które oczywiście się nie udaje, i serwer zwraca błąd MAC. Zauważmy, że atakujący wie dokładnie ile bajtów wysłał do serwera zanim otrzymał błąd. W rezultacie liczba przesłanych bajtów jest równa odszyfrowanej 32-bitowej wiadomości m, którą atakujących chciał zdobyć. Jako wejście ataku można podać jakikolwiek blok szyfrogramu i otrzymać jego jawną postać.</a:t>
            </a:r>
          </a:p>
          <a:p>
            <a:r>
              <a:rPr lang="pl-PL" baseline="0" dirty="0" smtClean="0"/>
              <a:t>Jakie popełniono błędy w tym projekcie systemu kryptograficznego? Po pierwsze odszyfrowywanie nie było „operacją atomową”, czyli jednorazową nieprzerwaną akcją na szyfrogramie, która ma dać w odpowiedzi odszyfrowaną wiadomość lub błąd. Tutaj następuje odszyfrowywanie w kilku etapach – najpierw odszyfrowywanie pola długości, a potem zgromadzenie odpowiedniej liczby danych i dalsze ich odszyfrowywanie. Takie postepowanie, jak się okazuje nie jest bezpieczne, a w naszym przykładzie pozwoliło na złamanie szyfrowania z uwierzytelnieniem. Drugim błędem było zastosowanie pola długości bez jego uprzedniego uwierzytelnienia. Tak na  prawdę odszyfrowywanie nie powinno mieć miejsca zanim nie potwierdzi się jego autentyczności (nie sprawdzi się jego MAC).</a:t>
            </a:r>
          </a:p>
          <a:p>
            <a:r>
              <a:rPr lang="pl-PL" baseline="0" dirty="0" smtClean="0"/>
              <a:t>Jak można by „uodpornić” protokół SSH na ten rozdaj ataku? Okazuje się, że wystarczyłoby nie szyfrować pola „len”, lub dodać MAC liczony tylko dla tego pola w opisie protokołu. </a:t>
            </a:r>
          </a:p>
          <a:p>
            <a:r>
              <a:rPr lang="pl-PL" baseline="0" dirty="0" smtClean="0"/>
              <a:t>Podsumowując rozważania na tym etapie, należy stosować schematy szyfrowania z uwierzytelnieniem zgodne ze standardami. Jeśli nie, to przynajmniej należy stosować schemat </a:t>
            </a:r>
            <a:r>
              <a:rPr lang="pl-PL" baseline="0" dirty="0" err="1" smtClean="0"/>
              <a:t>Encrypt</a:t>
            </a:r>
            <a:r>
              <a:rPr lang="pl-PL" baseline="0" dirty="0" smtClean="0"/>
              <a:t>-</a:t>
            </a:r>
            <a:r>
              <a:rPr lang="pl-PL" baseline="0" dirty="0" err="1" smtClean="0"/>
              <a:t>then</a:t>
            </a:r>
            <a:r>
              <a:rPr lang="pl-PL" baseline="0" dirty="0" smtClean="0"/>
              <a:t>-MAC i nigdy nie wolno dopuścić, że w systemie są używane odszyfrowane dane ale nie uwierzytelnione.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17</a:t>
            </a:fld>
            <a:endParaRPr lang="pl-PL"/>
          </a:p>
        </p:txBody>
      </p:sp>
    </p:spTree>
    <p:extLst>
      <p:ext uri="{BB962C8B-B14F-4D97-AF65-F5344CB8AC3E}">
        <p14:creationId xmlns:p14="http://schemas.microsoft.com/office/powerpoint/2010/main" xmlns="" val="4261951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smtClean="0">
                <a:solidFill>
                  <a:schemeClr val="tx1"/>
                </a:solidFill>
              </a:rPr>
              <a:t>Starsze wersje TSL (poniżej wersji 1.1) miały wiele błędów. O pierwszym,</a:t>
            </a:r>
            <a:r>
              <a:rPr lang="pl-PL" baseline="0" dirty="0" smtClean="0">
                <a:solidFill>
                  <a:schemeClr val="tx1"/>
                </a:solidFill>
              </a:rPr>
              <a:t> już kiedyś mówiliśmy. Okazało się, że jako kolejny IV był brany ostatni blok poprzedniego szyfrogramu. Jeśli atakujący dostrzegł tę lukę, to system przestawał być semantycznie bezpieczny (można było na nim wykonać atak z wybranym tekstem jawnym). Jeden z dotkliwych ataków na tak niedopracowany system został opublikowany jako BEAST atak. W wersji TLS 1.1 wyeliminowano tę wadę powodując, że IV wybierane są jako wartości pseudolosowe. Drugą wadą, jaką wykryto we wcześniejszych wersjach protokołu TLS (1.0) było zwracanie różnych wartości błędu, w zależności na jakim etapie odszyfrowywania następował. Jeśli wykryto uszkodzenie pad, wysyłany był komunikat </a:t>
            </a:r>
            <a:r>
              <a:rPr kumimoji="0" lang="en-US" sz="1200" b="0" i="0" u="none" strike="noStrike" kern="1200" cap="none" spc="0" normalizeH="0" baseline="0" noProof="0" dirty="0" smtClean="0">
                <a:ln>
                  <a:noFill/>
                </a:ln>
                <a:solidFill>
                  <a:schemeClr val="tx1"/>
                </a:solidFill>
                <a:effectLst/>
                <a:uLnTx/>
                <a:uFillTx/>
                <a:latin typeface="Arial"/>
                <a:ea typeface="+mn-ea"/>
                <a:cs typeface="Arial"/>
              </a:rPr>
              <a:t>decryption</a:t>
            </a:r>
            <a:r>
              <a:rPr kumimoji="0" lang="pl-PL" sz="1200" b="0" i="0" u="none" strike="noStrike" kern="1200" cap="none" spc="0" normalizeH="0" baseline="0" noProof="0" dirty="0" smtClean="0">
                <a:ln>
                  <a:noFill/>
                </a:ln>
                <a:solidFill>
                  <a:schemeClr val="tx1"/>
                </a:solidFill>
                <a:effectLst/>
                <a:uLnTx/>
                <a:uFillTx/>
                <a:latin typeface="Arial"/>
                <a:ea typeface="+mn-ea"/>
                <a:cs typeface="Arial"/>
              </a:rPr>
              <a:t>_</a:t>
            </a:r>
            <a:r>
              <a:rPr kumimoji="0" lang="en-US" sz="1200" b="0" i="0" u="none" strike="noStrike" kern="1200" cap="none" spc="0" normalizeH="0" baseline="0" noProof="0" dirty="0" smtClean="0">
                <a:ln>
                  <a:noFill/>
                </a:ln>
                <a:solidFill>
                  <a:schemeClr val="tx1"/>
                </a:solidFill>
                <a:effectLst/>
                <a:uLnTx/>
                <a:uFillTx/>
                <a:latin typeface="Arial"/>
                <a:ea typeface="+mn-ea"/>
                <a:cs typeface="Arial"/>
              </a:rPr>
              <a:t>failed</a:t>
            </a:r>
            <a:r>
              <a:rPr kumimoji="0" lang="pl-PL" sz="1200" b="0" i="0" u="none" strike="noStrike" kern="1200" cap="none" spc="0" normalizeH="0" baseline="0" noProof="0" dirty="0" smtClean="0">
                <a:ln>
                  <a:noFill/>
                </a:ln>
                <a:solidFill>
                  <a:schemeClr val="tx1"/>
                </a:solidFill>
                <a:effectLst/>
                <a:uLnTx/>
                <a:uFillTx/>
                <a:latin typeface="Arial"/>
                <a:ea typeface="+mn-ea"/>
                <a:cs typeface="Arial"/>
              </a:rPr>
              <a:t>, jeśli nie można było zweryfikować mac, to odsyłano </a:t>
            </a:r>
            <a:r>
              <a:rPr kumimoji="0" lang="en-US" sz="1200" b="0" i="0" u="none" strike="noStrike" kern="1200" cap="none" spc="0" normalizeH="0" baseline="0" noProof="0" dirty="0" err="1" smtClean="0">
                <a:ln>
                  <a:noFill/>
                </a:ln>
                <a:solidFill>
                  <a:schemeClr val="tx1"/>
                </a:solidFill>
                <a:effectLst/>
                <a:uLnTx/>
                <a:uFillTx/>
                <a:latin typeface="Arial"/>
                <a:ea typeface="+mn-ea"/>
                <a:cs typeface="Arial"/>
              </a:rPr>
              <a:t>bad_record_mac</a:t>
            </a:r>
            <a:r>
              <a:rPr kumimoji="0" lang="pl-PL" sz="1200" b="0" i="0" u="none" strike="noStrike" kern="1200" cap="none" spc="0" normalizeH="0" baseline="0" noProof="0" dirty="0" smtClean="0">
                <a:ln>
                  <a:noFill/>
                </a:ln>
                <a:solidFill>
                  <a:schemeClr val="tx1"/>
                </a:solidFill>
                <a:effectLst/>
                <a:uLnTx/>
                <a:uFillTx/>
                <a:latin typeface="Arial"/>
                <a:ea typeface="+mn-ea"/>
                <a:cs typeface="Arial"/>
              </a:rPr>
              <a:t>. Atakujący wtedy wiedział, czy wiadomość ma prawidłowy, czy nieprawidłowy pad i na bazie tylko takiej wiedzy skonstruowano specjalny atak zwany „</a:t>
            </a:r>
            <a:r>
              <a:rPr kumimoji="0" lang="pl-PL" sz="1200" b="0" i="0" u="none" strike="noStrike" kern="1200" cap="none" spc="0" normalizeH="0" baseline="0" noProof="0" dirty="0" err="1" smtClean="0">
                <a:ln>
                  <a:noFill/>
                </a:ln>
                <a:solidFill>
                  <a:schemeClr val="tx1"/>
                </a:solidFill>
                <a:effectLst/>
                <a:uLnTx/>
                <a:uFillTx/>
                <a:latin typeface="Arial"/>
                <a:ea typeface="+mn-ea"/>
                <a:cs typeface="Arial"/>
              </a:rPr>
              <a:t>padding</a:t>
            </a:r>
            <a:r>
              <a:rPr kumimoji="0" lang="pl-PL" sz="1200" b="0" i="0" u="none" strike="noStrike" kern="1200" cap="none" spc="0" normalizeH="0" baseline="0" noProof="0" dirty="0" smtClean="0">
                <a:ln>
                  <a:noFill/>
                </a:ln>
                <a:solidFill>
                  <a:schemeClr val="tx1"/>
                </a:solidFill>
                <a:effectLst/>
                <a:uLnTx/>
                <a:uFillTx/>
                <a:latin typeface="Arial"/>
                <a:ea typeface="+mn-ea"/>
                <a:cs typeface="Arial"/>
              </a:rPr>
              <a:t> </a:t>
            </a:r>
            <a:r>
              <a:rPr kumimoji="0" lang="pl-PL" sz="1200" b="0" i="0" u="none" strike="noStrike" kern="1200" cap="none" spc="0" normalizeH="0" baseline="0" noProof="0" dirty="0" err="1" smtClean="0">
                <a:ln>
                  <a:noFill/>
                </a:ln>
                <a:solidFill>
                  <a:schemeClr val="tx1"/>
                </a:solidFill>
                <a:effectLst/>
                <a:uLnTx/>
                <a:uFillTx/>
                <a:latin typeface="Arial"/>
                <a:ea typeface="+mn-ea"/>
                <a:cs typeface="Arial"/>
              </a:rPr>
              <a:t>attack</a:t>
            </a:r>
            <a:r>
              <a:rPr kumimoji="0" lang="pl-PL" sz="1200" b="0" i="0" u="none" strike="noStrike" kern="1200" cap="none" spc="0" normalizeH="0" baseline="0" noProof="0" dirty="0" smtClean="0">
                <a:ln>
                  <a:noFill/>
                </a:ln>
                <a:solidFill>
                  <a:schemeClr val="tx1"/>
                </a:solidFill>
                <a:effectLst/>
                <a:uLnTx/>
                <a:uFillTx/>
                <a:latin typeface="Arial"/>
                <a:ea typeface="+mn-ea"/>
                <a:cs typeface="Arial"/>
              </a:rPr>
              <a:t>”. Rozwiązanie tego problemu w wersji 1.1 polegało na zastosowanie jednego komunikatu, niezależnie, czy wykryty jest błąd pad, czy błąd weryfikacji MAC. Ważną lekcją z wykrycia tej luki jest to, że nie wolno naszemu systemowi szyfrującemu pozwolić na odsyłanie informacji, dlaczego odszyfrowywanie się nie udało. To jest trochę nienaturalny odruch, jeśli spojrzymy na ten problem z punktu widzenia budowanie komunikacji w sieciach komputerowych. Ale w systemach ochrony danych takie zachowanie może prowadzić do otwarcia drogi do zaatakowania.</a:t>
            </a:r>
            <a:endParaRPr kumimoji="0" lang="en-US" sz="1200" b="0" i="0" u="none" strike="noStrike" kern="1200" cap="none" spc="0" normalizeH="0" baseline="0" noProof="0" dirty="0" smtClean="0">
              <a:ln>
                <a:noFill/>
              </a:ln>
              <a:solidFill>
                <a:schemeClr val="tx1"/>
              </a:solidFill>
              <a:effectLst/>
              <a:uLnTx/>
              <a:uFillTx/>
              <a:latin typeface="+mn-lt"/>
              <a:ea typeface="+mn-ea"/>
              <a:cs typeface="Arial"/>
            </a:endParaRP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a:t>
            </a:fld>
            <a:endParaRPr lang="pl-PL"/>
          </a:p>
        </p:txBody>
      </p:sp>
    </p:spTree>
    <p:extLst>
      <p:ext uri="{BB962C8B-B14F-4D97-AF65-F5344CB8AC3E}">
        <p14:creationId xmlns:p14="http://schemas.microsoft.com/office/powerpoint/2010/main" xmlns="" val="2834990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Przyjrzyjmy się jeszcze jednemu złamanemu protokołowi: 802.11b WEP. W tym protokole mamy wiadomość</a:t>
            </a:r>
            <a:r>
              <a:rPr lang="pl-PL" baseline="0" dirty="0" smtClean="0"/>
              <a:t> m, którą chcemy wysłać do punktu sieci bezprzewodowej. Na początku obliczana jest „zwyczajna” suma kontrolna. Wiadomość i CRC są szyfrowane z zastosowaniem szyfru strumieniowego RC4. Można zauważyć, że klucz szyfrowania jest połączeniem IV (które jest zmieniane dla każdego pakietu) i długoterminowego klucza k. Następnie IV i szyfrogram są przekazywane do odbiorcy. Do tej pory omawiając ten nieudany protokół wspominaliśmy o dwóch wadach: IV się powtarzał, a nie powinien oraz zastosowane klucze były ze sobą powiązane (miały wspólny k). Na takie klucze nie jest zupełnie przygotowany algorytm RC4, który wtedy łatwo złamać. W protokole nożna znaleźć jeszcze jedną lukę, a mianowicie zastosowanie sumy kontrolnej (CRC), która pozwala na fałszowanie danych.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a:t>
            </a:fld>
            <a:endParaRPr lang="pl-PL"/>
          </a:p>
        </p:txBody>
      </p:sp>
    </p:spTree>
    <p:extLst>
      <p:ext uri="{BB962C8B-B14F-4D97-AF65-F5344CB8AC3E}">
        <p14:creationId xmlns:p14="http://schemas.microsoft.com/office/powerpoint/2010/main" xmlns="" val="3195531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Właściwość CRC,</a:t>
            </a:r>
            <a:r>
              <a:rPr lang="pl-PL" baseline="0" dirty="0" smtClean="0"/>
              <a:t> która robi z niej punkt ataku jest jej liniowość. Okazuje się, że jeśli mamy obliczone CRC z m i chcemy obliczyć CRC(m XOR p) to jest to łatwe do obliczenia następującym sposobem. Wystarczy wartość CRC(m) dodać XOR do łatwego przekształcenia F wartości p. Bazując na tej właściwości CRC atak może wyglądać następująco: Wiedząc, że w zaszyfrowanych danych jest w pewnym miejscu zaszyty nr portu i suma kontrolna przygotowuje specjalne słowo z wartościami 25 XOR 80 i F(25 XOR 80) i wykonuje operację XOR na tym słowie i szyfrogramie. Jeśli stosowany był szyfr strumieniowy (a tak jest w WEP), to wykonanie pokazanego na slajdzie XOR z porcją szyfrogramu skutkuje zamianą jednej wartości w szyfrogramie na inną. W rezultacie szyfrogram staje się sfałszowany, pomimo, że próbowano wykryć ingerencję w treść szyfrowanej wiadomości. Tak naprawdę nie zmieniane są tu zaszyfrowane dane, tylko inny fragment szyfrogramu, ale port.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5</a:t>
            </a:fld>
            <a:endParaRPr lang="pl-PL"/>
          </a:p>
        </p:txBody>
      </p:sp>
    </p:spTree>
    <p:extLst>
      <p:ext uri="{BB962C8B-B14F-4D97-AF65-F5344CB8AC3E}">
        <p14:creationId xmlns:p14="http://schemas.microsoft.com/office/powerpoint/2010/main" xmlns="" val="3636146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Przypominamy</a:t>
            </a:r>
            <a:r>
              <a:rPr lang="pl-PL" baseline="0" dirty="0" smtClean="0"/>
              <a:t> proces odszyfrowywania ze slajdu 25 z poprzedniej prezentacji. Ważna właściwość: rozpoznajemy </a:t>
            </a:r>
            <a:r>
              <a:rPr lang="pl-PL" baseline="0" dirty="0" err="1" smtClean="0"/>
              <a:t>dwi</a:t>
            </a:r>
            <a:r>
              <a:rPr lang="pl-PL" baseline="0" dirty="0" smtClean="0"/>
              <a:t> sytuacje, kiedy odrzucamy szyfrogram: zły format </a:t>
            </a:r>
            <a:r>
              <a:rPr lang="pl-PL" baseline="0" dirty="0" err="1" smtClean="0"/>
              <a:t>paddingu</a:t>
            </a:r>
            <a:r>
              <a:rPr lang="pl-PL" baseline="0" dirty="0" smtClean="0"/>
              <a:t> i zły </a:t>
            </a:r>
            <a:r>
              <a:rPr lang="pl-PL" baseline="0" dirty="0" err="1" smtClean="0"/>
              <a:t>tag</a:t>
            </a:r>
            <a:r>
              <a:rPr lang="pl-PL" baseline="0" dirty="0" smtClean="0"/>
              <a:t>. W poprawnym rozwiązaniu oba błędy nie powinny być rozróżnialne (zgłaszamy 1 kod błędu)</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7</a:t>
            </a:fld>
            <a:endParaRPr lang="pl-PL"/>
          </a:p>
        </p:txBody>
      </p:sp>
    </p:spTree>
    <p:extLst>
      <p:ext uri="{BB962C8B-B14F-4D97-AF65-F5344CB8AC3E}">
        <p14:creationId xmlns:p14="http://schemas.microsoft.com/office/powerpoint/2010/main" xmlns="" val="4135320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aseline="0" dirty="0" smtClean="0"/>
              <a:t>Wyjaśnijmy, jak taki atak mógłby być przeprowadzony. Załóżmy, że atakujący rozróżnia błędy odszyfrowania. Wie że błąd zgłoszony został na etapie sprawdzania </a:t>
            </a:r>
            <a:r>
              <a:rPr lang="pl-PL" baseline="0" dirty="0" err="1" smtClean="0"/>
              <a:t>paddingu</a:t>
            </a:r>
            <a:r>
              <a:rPr lang="pl-PL" baseline="0" dirty="0" smtClean="0"/>
              <a:t> i wie, że inny błąd jest zgłoszony na etapie weryfikacji MAC. Możliwy atak nosi nazwę „przewidywanie </a:t>
            </a:r>
            <a:r>
              <a:rPr lang="pl-PL" baseline="0" dirty="0" err="1" smtClean="0"/>
              <a:t>paddingu</a:t>
            </a:r>
            <a:r>
              <a:rPr lang="pl-PL" baseline="0" dirty="0" smtClean="0"/>
              <a:t>”. Atakujący przechwycił szyfrogram i chce odszyfrować tajną wiadomość. Może on wysyłać do serwera spreparowane przez siebie szyfrogramy. Jeśli szyfrogram ma zły </a:t>
            </a:r>
            <a:r>
              <a:rPr lang="pl-PL" baseline="0" dirty="0" err="1" smtClean="0"/>
              <a:t>padding</a:t>
            </a:r>
            <a:r>
              <a:rPr lang="pl-PL" baseline="0" dirty="0" smtClean="0"/>
              <a:t>, to do stanie o tym informacje, jeśli zaś szyfrogram ma dobry </a:t>
            </a:r>
            <a:r>
              <a:rPr lang="pl-PL" baseline="0" dirty="0" err="1" smtClean="0"/>
              <a:t>padding</a:t>
            </a:r>
            <a:r>
              <a:rPr lang="pl-PL" baseline="0" dirty="0" smtClean="0"/>
              <a:t>, to otrzyma inną informację np. mówiącą o złym </a:t>
            </a:r>
            <a:r>
              <a:rPr lang="pl-PL" baseline="0" dirty="0" err="1" smtClean="0"/>
              <a:t>tagu</a:t>
            </a:r>
            <a:r>
              <a:rPr lang="pl-PL" baseline="0" dirty="0" smtClean="0"/>
              <a:t>. Powstaje pytanie, czy dysponując tylko taką informacją można odszyfrować szyfrogram. Jest to swoją drogą bardzo dobry przykład ataku z wybranym szyfrogramem.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8</a:t>
            </a:fld>
            <a:endParaRPr lang="pl-PL"/>
          </a:p>
        </p:txBody>
      </p:sp>
    </p:spTree>
    <p:extLst>
      <p:ext uri="{BB962C8B-B14F-4D97-AF65-F5344CB8AC3E}">
        <p14:creationId xmlns:p14="http://schemas.microsoft.com/office/powerpoint/2010/main" xmlns="" val="341858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Pomimo, że w starszych</a:t>
            </a:r>
            <a:r>
              <a:rPr lang="pl-PL" baseline="0" dirty="0" smtClean="0"/>
              <a:t> wersjach TSL dostrzeżono możliwość zaatakowania systemu ze względu na rozpoznawanie przyczyn odrzucania szyfrogramów, a potem zmieniono odpowiedź funkcji szyfrującej w taki sposób, że zawsze zgłaszała tylko jeden rodzaj błędów, to dalej można było przeprowadzić atak. Tym rodzajem ataku był atak czasowy. Na slajdzie znajduje się nazwisko osoby, która i opracowała i opublikowała ten atak. Jeśli spojrzeć na sekwencję sprawdzania poprawności wiadomości, to po jej odszyfrowaniu, szybko (bo wymaga to mało obliczeń) stwierdza się poprawność pad (i ew. zgłasza błąd) lub po pewnym czasie (potrzebnym do weryfikacji MAC) zgłasza się ew. drugi błąd. Analizując czas odpowiedzi tak skonstruowanego programu można zauważyć, że jeśli szyfrogram miał zły pad, to zgłoszenie błędu następowało po ok. 21 milisekundach, a jeśli weryfikacji nie przechodził </a:t>
            </a:r>
            <a:r>
              <a:rPr lang="pl-PL" baseline="0" dirty="0" err="1" smtClean="0"/>
              <a:t>tag</a:t>
            </a:r>
            <a:r>
              <a:rPr lang="pl-PL" baseline="0" dirty="0" smtClean="0"/>
              <a:t>, to po ok. 23 milisekundach. Pomimo zgłaszania tego samego kodu błędu atakujący mógł dalej rozróżniać, kiedy błąd wystąpił na weryfikacji pad, a kiedy na weryfikacji </a:t>
            </a:r>
            <a:r>
              <a:rPr lang="pl-PL" baseline="0" dirty="0" err="1" smtClean="0"/>
              <a:t>tag</a:t>
            </a:r>
            <a:r>
              <a:rPr lang="pl-PL" baseline="0" dirty="0" smtClean="0"/>
              <a:t>. W dalszym ciągu możliwa jest deszyfracja szyfrogramu.</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9</a:t>
            </a:fld>
            <a:endParaRPr lang="pl-PL"/>
          </a:p>
        </p:txBody>
      </p:sp>
    </p:spTree>
    <p:extLst>
      <p:ext uri="{BB962C8B-B14F-4D97-AF65-F5344CB8AC3E}">
        <p14:creationId xmlns:p14="http://schemas.microsoft.com/office/powerpoint/2010/main" xmlns="" val="118011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Odszyfrowanie szyfrogramu przy uzyskaniu</a:t>
            </a:r>
            <a:r>
              <a:rPr lang="pl-PL" baseline="0" dirty="0" smtClean="0"/>
              <a:t> takiej wiedzy, jak pokazane wcześniej jest możliwe i może nastąpić w pokazany teraz sposób. </a:t>
            </a:r>
          </a:p>
          <a:p>
            <a:r>
              <a:rPr lang="pl-PL" baseline="0" dirty="0" smtClean="0"/>
              <a:t>Atakujący dysponuje szyfrogramem c , jak na slajdzie i chce odszyfrować fragment wiadomości m[1]. Proszę zwrócić uwagę, że podczas odszyfrowywania jednego z bloków szyfrogramu w trybie CBC bierze się poprzedni blok szyfrogramu (c[0]) i obecny blok szyfrogramu (c[1]). Obecny blok szyfrogramu deszyfruje się z zastosowaniem alg. odszyfrowującego, a następnie wykonuje się XOR pomiędzy wcześniejszym blokiem szyfrogramu (c[0]) i odszyfrowanym obecnym blokiem szyfrogramu (D(</a:t>
            </a:r>
            <a:r>
              <a:rPr lang="pl-PL" baseline="0" dirty="0" err="1" smtClean="0"/>
              <a:t>k,c</a:t>
            </a:r>
            <a:r>
              <a:rPr lang="pl-PL" baseline="0" dirty="0" smtClean="0"/>
              <a:t>[1]).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10</a:t>
            </a:fld>
            <a:endParaRPr lang="pl-PL"/>
          </a:p>
        </p:txBody>
      </p:sp>
    </p:spTree>
    <p:extLst>
      <p:ext uri="{BB962C8B-B14F-4D97-AF65-F5344CB8AC3E}">
        <p14:creationId xmlns:p14="http://schemas.microsoft.com/office/powerpoint/2010/main" xmlns="" val="3574365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77721B28-2315-4038-B465-4FAC5B10B454}" type="datetime1">
              <a:rPr lang="pl-PL" smtClean="0"/>
              <a:pPr/>
              <a:t>17.05.2021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CB8C871-E136-46BF-A553-D01E921EED53}" type="datetime1">
              <a:rPr lang="pl-PL" smtClean="0"/>
              <a:pPr/>
              <a:t>17.05.2021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22D87DA-1D67-45DF-B82F-406BB1D4ECB1}" type="datetime1">
              <a:rPr lang="pl-PL" smtClean="0"/>
              <a:pPr/>
              <a:t>17.05.2021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6426200"/>
            <a:ext cx="762000" cy="40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2803209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05471296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576417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876703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70500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710938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19157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422113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F7A5DAA-748A-4F7A-846D-4B599860028B}" type="datetime1">
              <a:rPr lang="pl-PL" smtClean="0"/>
              <a:pPr/>
              <a:t>17.05.2021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579540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118876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6340805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45330872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955834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0397078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6414200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93AB58D-58D2-4AE6-80D9-8D3DF8BAF14B}" type="datetime1">
              <a:rPr lang="pl-PL" smtClean="0"/>
              <a:pPr/>
              <a:t>17.05.2021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762DABE-C89F-4876-874B-40737684B676}" type="datetime1">
              <a:rPr lang="pl-PL" smtClean="0"/>
              <a:pPr/>
              <a:t>17.05.2021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9E3034B-4AD3-41CB-8B20-2F185E7F45AA}" type="datetime1">
              <a:rPr lang="pl-PL" smtClean="0"/>
              <a:pPr/>
              <a:t>17.05.2021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3769A7AB-59E2-4256-AA67-21347BBE9FE5}" type="datetime1">
              <a:rPr lang="pl-PL" smtClean="0"/>
              <a:pPr/>
              <a:t>17.05.2021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B28064E-E6B1-4522-A7B8-5C69592EE5A8}" type="datetime1">
              <a:rPr lang="pl-PL" smtClean="0"/>
              <a:pPr/>
              <a:t>17.05.2021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DC994D-374A-4B89-997A-EE72F90ECB95}" type="datetime1">
              <a:rPr lang="pl-PL" smtClean="0"/>
              <a:pPr/>
              <a:t>17.05.2021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1AF5160-A345-47DB-A4D1-A295F922454B}" type="datetime1">
              <a:rPr lang="pl-PL" smtClean="0"/>
              <a:pPr/>
              <a:t>17.05.2021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AEB0A-0CA8-466B-8EA8-794AC25D5CDA}" type="datetime1">
              <a:rPr lang="pl-PL" smtClean="0"/>
              <a:pPr/>
              <a:t>17.05.2021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4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97000"/>
            <a:ext cx="8229600" cy="5461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7" name="TextBox 6"/>
          <p:cNvSpPr txBox="1"/>
          <p:nvPr userDrawn="1"/>
        </p:nvSpPr>
        <p:spPr>
          <a:xfrm>
            <a:off x="8495978" y="6589889"/>
            <a:ext cx="699230" cy="230832"/>
          </a:xfrm>
          <a:prstGeom prst="rect">
            <a:avLst/>
          </a:prstGeom>
          <a:noFill/>
        </p:spPr>
        <p:txBody>
          <a:bodyPr wrap="none" rtlCol="0">
            <a:spAutoFit/>
          </a:bodyPr>
          <a:lstStyle/>
          <a:p>
            <a:r>
              <a:rPr lang="en-US" sz="900" dirty="0" smtClean="0"/>
              <a:t>Dan Boneh</a:t>
            </a:r>
            <a:endParaRPr lang="en-US" sz="900" dirty="0"/>
          </a:p>
        </p:txBody>
      </p:sp>
    </p:spTree>
    <p:extLst>
      <p:ext uri="{BB962C8B-B14F-4D97-AF65-F5344CB8AC3E}">
        <p14:creationId xmlns:p14="http://schemas.microsoft.com/office/powerpoint/2010/main" xmlns="" val="998833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844824"/>
            <a:ext cx="7772400" cy="1470025"/>
          </a:xfrm>
        </p:spPr>
        <p:txBody>
          <a:bodyPr>
            <a:normAutofit fontScale="90000"/>
          </a:bodyPr>
          <a:lstStyle/>
          <a:p>
            <a:r>
              <a:rPr lang="pl-PL" dirty="0" smtClean="0"/>
              <a:t>Kryptografia i bezpieczeństwo danych </a:t>
            </a:r>
            <a:br>
              <a:rPr lang="pl-PL" dirty="0" smtClean="0"/>
            </a:br>
            <a:r>
              <a:rPr lang="pl-PL" dirty="0" smtClean="0"/>
              <a:t>- ataki na szyfrowanie z uwierzytelnieniem</a:t>
            </a:r>
            <a:endParaRPr lang="pl-PL" dirty="0"/>
          </a:p>
        </p:txBody>
      </p:sp>
      <p:sp>
        <p:nvSpPr>
          <p:cNvPr id="3" name="Podtytuł 2"/>
          <p:cNvSpPr>
            <a:spLocks noGrp="1"/>
          </p:cNvSpPr>
          <p:nvPr>
            <p:ph type="subTitle" idx="1"/>
          </p:nvPr>
        </p:nvSpPr>
        <p:spPr/>
        <p:txBody>
          <a:bodyPr/>
          <a:lstStyle/>
          <a:p>
            <a:r>
              <a:rPr lang="pl-PL" dirty="0" smtClean="0"/>
              <a:t>Sławomir </a:t>
            </a:r>
            <a:r>
              <a:rPr lang="pl-PL" dirty="0" err="1" smtClean="0"/>
              <a:t>Samolej</a:t>
            </a:r>
            <a:r>
              <a:rPr lang="pl-PL" dirty="0" smtClean="0"/>
              <a:t/>
            </a:r>
            <a:br>
              <a:rPr lang="pl-PL" dirty="0" smtClean="0"/>
            </a:br>
            <a:r>
              <a:rPr lang="pl-PL" dirty="0" err="1" smtClean="0"/>
              <a:t>ssamolej.kia.prz.edu.pl</a:t>
            </a:r>
            <a:r>
              <a:rPr lang="pl-PL" dirty="0" smtClean="0"/>
              <a:t/>
            </a:r>
            <a:br>
              <a:rPr lang="pl-PL" dirty="0" smtClean="0"/>
            </a:br>
            <a:r>
              <a:rPr lang="pl-PL" dirty="0" err="1" smtClean="0"/>
              <a:t>ssamolej@prz.edu.pl</a:t>
            </a:r>
            <a:endParaRPr lang="pl-PL" dirty="0" smtClean="0"/>
          </a:p>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274638"/>
            <a:ext cx="8856984" cy="562074"/>
          </a:xfrm>
        </p:spPr>
        <p:txBody>
          <a:bodyPr>
            <a:noAutofit/>
          </a:bodyPr>
          <a:lstStyle/>
          <a:p>
            <a:r>
              <a:rPr lang="pl-PL" sz="3200" dirty="0" smtClean="0"/>
              <a:t>Używanie przewidywania </a:t>
            </a:r>
            <a:r>
              <a:rPr lang="pl-PL" sz="3200" dirty="0" err="1"/>
              <a:t>paddingu</a:t>
            </a:r>
            <a:r>
              <a:rPr lang="pl-PL" sz="3200" dirty="0"/>
              <a:t> </a:t>
            </a:r>
            <a:r>
              <a:rPr lang="pl-PL" sz="2400" dirty="0" smtClean="0"/>
              <a:t>(szyfrowanie CBC) </a:t>
            </a:r>
            <a:r>
              <a:rPr lang="pl-PL" sz="3200" dirty="0" smtClean="0"/>
              <a:t>(1)</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10</a:t>
            </a:fld>
            <a:endParaRPr lang="pl-PL"/>
          </a:p>
        </p:txBody>
      </p:sp>
      <p:sp>
        <p:nvSpPr>
          <p:cNvPr id="5" name="Rectangle 5"/>
          <p:cNvSpPr>
            <a:spLocks noChangeArrowheads="1"/>
          </p:cNvSpPr>
          <p:nvPr/>
        </p:nvSpPr>
        <p:spPr bwMode="auto">
          <a:xfrm>
            <a:off x="1948408" y="3226668"/>
            <a:ext cx="914400" cy="628650"/>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D(k,</a:t>
            </a:r>
            <a:r>
              <a:rPr kumimoji="0" lang="en-US" sz="2400" b="0" i="0" u="none" strike="noStrike" kern="0" cap="none" spc="0" normalizeH="0" baseline="0" noProof="0" dirty="0" smtClean="0">
                <a:ln>
                  <a:noFill/>
                </a:ln>
                <a:solidFill>
                  <a:prstClr val="black"/>
                </a:solidFill>
                <a:effectLst/>
                <a:uLnTx/>
                <a:uFillTx/>
                <a:sym typeface="Symbol" pitchFamily="18" charset="2"/>
              </a:rPr>
              <a:t>)</a:t>
            </a:r>
          </a:p>
        </p:txBody>
      </p:sp>
      <p:sp>
        <p:nvSpPr>
          <p:cNvPr id="6" name="Rectangle 6"/>
          <p:cNvSpPr>
            <a:spLocks noChangeArrowheads="1"/>
          </p:cNvSpPr>
          <p:nvPr/>
        </p:nvSpPr>
        <p:spPr bwMode="auto">
          <a:xfrm>
            <a:off x="3624808" y="3226668"/>
            <a:ext cx="914400" cy="628650"/>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D(k,</a:t>
            </a:r>
            <a:r>
              <a:rPr kumimoji="0" lang="en-US" sz="2400" b="0" i="0" u="none" strike="noStrike" kern="0" cap="none" spc="0" normalizeH="0" baseline="0" noProof="0" dirty="0" smtClean="0">
                <a:ln>
                  <a:noFill/>
                </a:ln>
                <a:solidFill>
                  <a:prstClr val="black"/>
                </a:solidFill>
                <a:effectLst/>
                <a:uLnTx/>
                <a:uFillTx/>
                <a:sym typeface="Symbol" pitchFamily="18" charset="2"/>
              </a:rPr>
              <a:t>)</a:t>
            </a:r>
          </a:p>
        </p:txBody>
      </p:sp>
      <p:sp>
        <p:nvSpPr>
          <p:cNvPr id="7" name="Rectangle 10"/>
          <p:cNvSpPr>
            <a:spLocks noChangeArrowheads="1"/>
          </p:cNvSpPr>
          <p:nvPr/>
        </p:nvSpPr>
        <p:spPr bwMode="auto">
          <a:xfrm>
            <a:off x="1643608" y="4655418"/>
            <a:ext cx="1524000" cy="285750"/>
          </a:xfrm>
          <a:prstGeom prst="rect">
            <a:avLst/>
          </a:prstGeom>
          <a:solidFill>
            <a:srgbClr val="FAC090"/>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prstClr val="black"/>
                </a:solidFill>
                <a:effectLst/>
                <a:uLnTx/>
                <a:uFillTx/>
              </a:rPr>
              <a:t>m[0]</a:t>
            </a:r>
          </a:p>
        </p:txBody>
      </p:sp>
      <p:sp>
        <p:nvSpPr>
          <p:cNvPr id="8" name="Rectangle 11"/>
          <p:cNvSpPr>
            <a:spLocks noChangeArrowheads="1"/>
          </p:cNvSpPr>
          <p:nvPr/>
        </p:nvSpPr>
        <p:spPr bwMode="auto">
          <a:xfrm>
            <a:off x="3167608" y="4655418"/>
            <a:ext cx="1676400" cy="285750"/>
          </a:xfrm>
          <a:prstGeom prst="rect">
            <a:avLst/>
          </a:prstGeom>
          <a:solidFill>
            <a:srgbClr val="FAC090"/>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m[1]</a:t>
            </a:r>
          </a:p>
        </p:txBody>
      </p:sp>
      <p:sp>
        <p:nvSpPr>
          <p:cNvPr id="9" name="Rectangle 12"/>
          <p:cNvSpPr>
            <a:spLocks noChangeArrowheads="1"/>
          </p:cNvSpPr>
          <p:nvPr/>
        </p:nvSpPr>
        <p:spPr bwMode="auto">
          <a:xfrm>
            <a:off x="4844008" y="4655418"/>
            <a:ext cx="1600200" cy="285750"/>
          </a:xfrm>
          <a:prstGeom prst="rect">
            <a:avLst/>
          </a:prstGeom>
          <a:solidFill>
            <a:srgbClr val="FAC090"/>
          </a:solidFill>
          <a:ln w="9525">
            <a:solidFill>
              <a:sysClr val="windowText" lastClr="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  m[2]   </a:t>
            </a:r>
            <a:r>
              <a:rPr kumimoji="0" lang="en-US" sz="1800" b="0" i="0" u="none" strike="noStrike" kern="0" cap="none" spc="0" normalizeH="0" baseline="0" noProof="0" dirty="0" err="1" smtClean="0">
                <a:ln>
                  <a:noFill/>
                </a:ln>
                <a:solidFill>
                  <a:prstClr val="black"/>
                </a:solidFill>
                <a:effectLst/>
                <a:uLnTx/>
                <a:uFillTx/>
              </a:rPr>
              <a:t>ll</a:t>
            </a:r>
            <a:r>
              <a:rPr kumimoji="0" lang="en-US" sz="1800" b="0" i="0" u="none" strike="noStrike" kern="0" cap="none" spc="0" normalizeH="0" baseline="0" noProof="0" dirty="0" smtClean="0">
                <a:ln>
                  <a:noFill/>
                </a:ln>
                <a:solidFill>
                  <a:prstClr val="black"/>
                </a:solidFill>
                <a:effectLst/>
                <a:uLnTx/>
                <a:uFillTx/>
              </a:rPr>
              <a:t>   </a:t>
            </a:r>
            <a:r>
              <a:rPr kumimoji="0" lang="en-US" sz="2000" b="1" i="0" u="none" strike="noStrike" kern="0" cap="none" spc="0" normalizeH="0" baseline="0" noProof="0" dirty="0" smtClean="0">
                <a:ln>
                  <a:noFill/>
                </a:ln>
                <a:solidFill>
                  <a:srgbClr val="000090"/>
                </a:solidFill>
                <a:effectLst/>
                <a:uLnTx/>
                <a:uFillTx/>
              </a:rPr>
              <a:t>pad</a:t>
            </a:r>
            <a:endParaRPr kumimoji="0" lang="en-US" sz="1800" b="1" i="0" u="none" strike="noStrike" kern="0" cap="none" spc="0" normalizeH="0" baseline="0" noProof="0" dirty="0" smtClean="0">
              <a:ln>
                <a:noFill/>
              </a:ln>
              <a:solidFill>
                <a:srgbClr val="000090"/>
              </a:solidFill>
              <a:effectLst/>
              <a:uLnTx/>
              <a:uFillTx/>
            </a:endParaRPr>
          </a:p>
        </p:txBody>
      </p:sp>
      <p:sp>
        <p:nvSpPr>
          <p:cNvPr id="10" name="Text Box 15"/>
          <p:cNvSpPr txBox="1">
            <a:spLocks noChangeArrowheads="1"/>
          </p:cNvSpPr>
          <p:nvPr/>
        </p:nvSpPr>
        <p:spPr bwMode="auto">
          <a:xfrm flipV="1">
            <a:off x="2137322" y="3969618"/>
            <a:ext cx="499856" cy="584776"/>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smtClean="0">
                <a:ln>
                  <a:noFill/>
                </a:ln>
                <a:solidFill>
                  <a:prstClr val="black"/>
                </a:solidFill>
                <a:effectLst/>
                <a:uLnTx/>
                <a:uFillTx/>
                <a:sym typeface="Symbol" pitchFamily="18" charset="2"/>
              </a:rPr>
              <a:t></a:t>
            </a:r>
          </a:p>
        </p:txBody>
      </p:sp>
      <p:sp>
        <p:nvSpPr>
          <p:cNvPr id="11" name="Text Box 17"/>
          <p:cNvSpPr txBox="1">
            <a:spLocks noChangeArrowheads="1"/>
          </p:cNvSpPr>
          <p:nvPr/>
        </p:nvSpPr>
        <p:spPr bwMode="auto">
          <a:xfrm flipV="1">
            <a:off x="3853408" y="3969618"/>
            <a:ext cx="499856" cy="584776"/>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smtClean="0">
                <a:ln>
                  <a:noFill/>
                </a:ln>
                <a:solidFill>
                  <a:prstClr val="black"/>
                </a:solidFill>
                <a:effectLst/>
                <a:uLnTx/>
                <a:uFillTx/>
                <a:sym typeface="Symbol" pitchFamily="18" charset="2"/>
              </a:rPr>
              <a:t></a:t>
            </a:r>
          </a:p>
        </p:txBody>
      </p:sp>
      <p:sp>
        <p:nvSpPr>
          <p:cNvPr id="12" name="Line 19"/>
          <p:cNvSpPr>
            <a:spLocks noChangeShapeType="1"/>
          </p:cNvSpPr>
          <p:nvPr/>
        </p:nvSpPr>
        <p:spPr bwMode="auto">
          <a:xfrm>
            <a:off x="2373858" y="4369668"/>
            <a:ext cx="0" cy="28575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3" name="Line 20"/>
          <p:cNvSpPr>
            <a:spLocks noChangeShapeType="1"/>
          </p:cNvSpPr>
          <p:nvPr/>
        </p:nvSpPr>
        <p:spPr bwMode="auto">
          <a:xfrm>
            <a:off x="4082008" y="4345855"/>
            <a:ext cx="0" cy="28575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4" name="Line 22"/>
          <p:cNvSpPr>
            <a:spLocks noChangeShapeType="1"/>
          </p:cNvSpPr>
          <p:nvPr/>
        </p:nvSpPr>
        <p:spPr bwMode="auto">
          <a:xfrm>
            <a:off x="4082008" y="3855318"/>
            <a:ext cx="0" cy="28575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5" name="Line 24"/>
          <p:cNvSpPr>
            <a:spLocks noChangeShapeType="1"/>
          </p:cNvSpPr>
          <p:nvPr/>
        </p:nvSpPr>
        <p:spPr bwMode="auto">
          <a:xfrm>
            <a:off x="2329408" y="3855318"/>
            <a:ext cx="0" cy="28575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6" name="Freeform 26"/>
          <p:cNvSpPr>
            <a:spLocks/>
          </p:cNvSpPr>
          <p:nvPr/>
        </p:nvSpPr>
        <p:spPr bwMode="auto">
          <a:xfrm>
            <a:off x="881608" y="2750418"/>
            <a:ext cx="1371600" cy="1466850"/>
          </a:xfrm>
          <a:custGeom>
            <a:avLst/>
            <a:gdLst/>
            <a:ahLst/>
            <a:cxnLst>
              <a:cxn ang="0">
                <a:pos x="0" y="0"/>
              </a:cxn>
              <a:cxn ang="0">
                <a:pos x="0" y="336"/>
              </a:cxn>
              <a:cxn ang="0">
                <a:pos x="864" y="336"/>
              </a:cxn>
            </a:cxnLst>
            <a:rect l="0" t="0" r="r" b="b"/>
            <a:pathLst>
              <a:path w="864" h="336">
                <a:moveTo>
                  <a:pt x="0" y="0"/>
                </a:moveTo>
                <a:lnTo>
                  <a:pt x="0" y="336"/>
                </a:lnTo>
                <a:lnTo>
                  <a:pt x="864" y="336"/>
                </a:lnTo>
              </a:path>
            </a:pathLst>
          </a:custGeom>
          <a:noFill/>
          <a:ln w="12700" cmpd="sng">
            <a:solidFill>
              <a:sysClr val="windowText" lastClr="000000"/>
            </a:solidFill>
            <a:round/>
            <a:headEnd type="none" w="med" len="me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7" name="Line 27"/>
          <p:cNvSpPr>
            <a:spLocks noChangeShapeType="1"/>
          </p:cNvSpPr>
          <p:nvPr/>
        </p:nvSpPr>
        <p:spPr bwMode="auto">
          <a:xfrm>
            <a:off x="2329408" y="2769468"/>
            <a:ext cx="1588" cy="45720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8" name="Freeform 28"/>
          <p:cNvSpPr>
            <a:spLocks/>
          </p:cNvSpPr>
          <p:nvPr/>
        </p:nvSpPr>
        <p:spPr bwMode="auto">
          <a:xfrm flipV="1">
            <a:off x="2329408" y="2998068"/>
            <a:ext cx="16002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ysClr val="windowText" lastClr="000000"/>
            </a:solidFill>
            <a:round/>
            <a:headEnd type="none" w="med" len="me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9" name="Line 29"/>
          <p:cNvSpPr>
            <a:spLocks noChangeShapeType="1"/>
          </p:cNvSpPr>
          <p:nvPr/>
        </p:nvSpPr>
        <p:spPr bwMode="auto">
          <a:xfrm>
            <a:off x="4082008" y="2769468"/>
            <a:ext cx="1588" cy="45720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0" name="Rectangle 36"/>
          <p:cNvSpPr>
            <a:spLocks noChangeArrowheads="1"/>
          </p:cNvSpPr>
          <p:nvPr/>
        </p:nvSpPr>
        <p:spPr bwMode="auto">
          <a:xfrm>
            <a:off x="5301208" y="3226668"/>
            <a:ext cx="914400" cy="628650"/>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D(k,</a:t>
            </a:r>
            <a:r>
              <a:rPr kumimoji="0" lang="en-US" sz="2400" b="0" i="0" u="none" strike="noStrike" kern="0" cap="none" spc="0" normalizeH="0" baseline="0" noProof="0" dirty="0" smtClean="0">
                <a:ln>
                  <a:noFill/>
                </a:ln>
                <a:solidFill>
                  <a:prstClr val="black"/>
                </a:solidFill>
                <a:effectLst/>
                <a:uLnTx/>
                <a:uFillTx/>
                <a:sym typeface="Symbol" pitchFamily="18" charset="2"/>
              </a:rPr>
              <a:t>)</a:t>
            </a:r>
          </a:p>
        </p:txBody>
      </p:sp>
      <p:sp>
        <p:nvSpPr>
          <p:cNvPr id="21" name="Freeform 37"/>
          <p:cNvSpPr>
            <a:spLocks/>
          </p:cNvSpPr>
          <p:nvPr/>
        </p:nvSpPr>
        <p:spPr bwMode="auto">
          <a:xfrm flipV="1">
            <a:off x="4082008" y="2998068"/>
            <a:ext cx="16002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ysClr val="windowText" lastClr="000000"/>
            </a:solidFill>
            <a:round/>
            <a:headEnd type="none" w="med" len="me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2" name="Text Box 39"/>
          <p:cNvSpPr txBox="1">
            <a:spLocks noChangeArrowheads="1"/>
          </p:cNvSpPr>
          <p:nvPr/>
        </p:nvSpPr>
        <p:spPr bwMode="auto">
          <a:xfrm flipV="1">
            <a:off x="5566322" y="3969618"/>
            <a:ext cx="499856" cy="584776"/>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smtClean="0">
                <a:ln>
                  <a:noFill/>
                </a:ln>
                <a:solidFill>
                  <a:prstClr val="black"/>
                </a:solidFill>
                <a:effectLst/>
                <a:uLnTx/>
                <a:uFillTx/>
                <a:sym typeface="Symbol" pitchFamily="18" charset="2"/>
              </a:rPr>
              <a:t></a:t>
            </a:r>
          </a:p>
        </p:txBody>
      </p:sp>
      <p:sp>
        <p:nvSpPr>
          <p:cNvPr id="23" name="Line 40"/>
          <p:cNvSpPr>
            <a:spLocks noChangeShapeType="1"/>
          </p:cNvSpPr>
          <p:nvPr/>
        </p:nvSpPr>
        <p:spPr bwMode="auto">
          <a:xfrm>
            <a:off x="5794921" y="4345855"/>
            <a:ext cx="0" cy="28575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4" name="Line 41"/>
          <p:cNvSpPr>
            <a:spLocks noChangeShapeType="1"/>
          </p:cNvSpPr>
          <p:nvPr/>
        </p:nvSpPr>
        <p:spPr bwMode="auto">
          <a:xfrm>
            <a:off x="5794921" y="3855318"/>
            <a:ext cx="0" cy="28575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5" name="Line 42"/>
          <p:cNvSpPr>
            <a:spLocks noChangeShapeType="1"/>
          </p:cNvSpPr>
          <p:nvPr/>
        </p:nvSpPr>
        <p:spPr bwMode="auto">
          <a:xfrm>
            <a:off x="5758408" y="2769468"/>
            <a:ext cx="1588" cy="45720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26" name="Rectangle 44"/>
          <p:cNvSpPr>
            <a:spLocks noChangeArrowheads="1"/>
          </p:cNvSpPr>
          <p:nvPr/>
        </p:nvSpPr>
        <p:spPr bwMode="auto">
          <a:xfrm>
            <a:off x="1643608" y="2483718"/>
            <a:ext cx="1524000" cy="285750"/>
          </a:xfrm>
          <a:prstGeom prst="rect">
            <a:avLst/>
          </a:prstGeom>
          <a:solidFill>
            <a:srgbClr val="FF0000"/>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9BBB59">
                    <a:lumMod val="20000"/>
                    <a:lumOff val="80000"/>
                  </a:srgbClr>
                </a:solidFill>
                <a:effectLst/>
                <a:uLnTx/>
                <a:uFillTx/>
              </a:rPr>
              <a:t>c[0]</a:t>
            </a:r>
          </a:p>
        </p:txBody>
      </p:sp>
      <p:sp>
        <p:nvSpPr>
          <p:cNvPr id="27" name="Rectangle 45"/>
          <p:cNvSpPr>
            <a:spLocks noChangeArrowheads="1"/>
          </p:cNvSpPr>
          <p:nvPr/>
        </p:nvSpPr>
        <p:spPr bwMode="auto">
          <a:xfrm>
            <a:off x="3167608" y="2483718"/>
            <a:ext cx="1676400" cy="285750"/>
          </a:xfrm>
          <a:prstGeom prst="rect">
            <a:avLst/>
          </a:prstGeom>
          <a:solidFill>
            <a:srgbClr val="FF0000"/>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9BBB59">
                    <a:lumMod val="20000"/>
                    <a:lumOff val="80000"/>
                  </a:srgbClr>
                </a:solidFill>
                <a:effectLst/>
                <a:uLnTx/>
                <a:uFillTx/>
              </a:rPr>
              <a:t>c[1]</a:t>
            </a:r>
          </a:p>
        </p:txBody>
      </p:sp>
      <p:sp>
        <p:nvSpPr>
          <p:cNvPr id="28" name="Rectangle 46"/>
          <p:cNvSpPr>
            <a:spLocks noChangeArrowheads="1"/>
          </p:cNvSpPr>
          <p:nvPr/>
        </p:nvSpPr>
        <p:spPr bwMode="auto">
          <a:xfrm>
            <a:off x="4844008" y="2483718"/>
            <a:ext cx="1600200" cy="285750"/>
          </a:xfrm>
          <a:prstGeom prst="rect">
            <a:avLst/>
          </a:prstGeom>
          <a:solidFill>
            <a:srgbClr val="FF0000"/>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9BBB59">
                    <a:lumMod val="20000"/>
                    <a:lumOff val="80000"/>
                  </a:srgbClr>
                </a:solidFill>
                <a:effectLst/>
                <a:uLnTx/>
                <a:uFillTx/>
              </a:rPr>
              <a:t>c[2]</a:t>
            </a:r>
          </a:p>
        </p:txBody>
      </p:sp>
      <p:sp>
        <p:nvSpPr>
          <p:cNvPr id="29" name="Rectangle 48"/>
          <p:cNvSpPr>
            <a:spLocks noChangeArrowheads="1"/>
          </p:cNvSpPr>
          <p:nvPr/>
        </p:nvSpPr>
        <p:spPr bwMode="auto">
          <a:xfrm>
            <a:off x="500608" y="2483718"/>
            <a:ext cx="838200" cy="285750"/>
          </a:xfrm>
          <a:prstGeom prst="rect">
            <a:avLst/>
          </a:prstGeom>
          <a:solidFill>
            <a:srgbClr val="FF0000"/>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9BBB59">
                    <a:lumMod val="20000"/>
                    <a:lumOff val="80000"/>
                  </a:srgbClr>
                </a:solidFill>
                <a:effectLst/>
                <a:uLnTx/>
                <a:uFillTx/>
              </a:rPr>
              <a:t>IV</a:t>
            </a:r>
          </a:p>
        </p:txBody>
      </p:sp>
      <p:sp>
        <p:nvSpPr>
          <p:cNvPr id="30" name="TextBox 75"/>
          <p:cNvSpPr txBox="1"/>
          <p:nvPr/>
        </p:nvSpPr>
        <p:spPr>
          <a:xfrm>
            <a:off x="456191" y="1367879"/>
            <a:ext cx="7330853" cy="83099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Atakujący dysponuje szyfrogramem</a:t>
            </a:r>
            <a:r>
              <a:rPr kumimoji="0" lang="en-US" sz="24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srgbClr val="FF0000"/>
                </a:solidFill>
                <a:effectLst/>
                <a:uLnTx/>
                <a:uFillTx/>
              </a:rPr>
              <a:t>c = (c[0], c[1], c[2])   </a:t>
            </a:r>
            <a:r>
              <a:rPr kumimoji="0" lang="pl-PL" sz="2400" b="1" i="0" u="none" strike="noStrike" kern="0" cap="none" spc="0" normalizeH="0" baseline="0" noProof="0" dirty="0" smtClean="0">
                <a:ln>
                  <a:noFill/>
                </a:ln>
                <a:solidFill>
                  <a:srgbClr val="FF0000"/>
                </a:solidFill>
                <a:effectLst/>
                <a:uLnTx/>
                <a:uFillTx/>
              </a:rPr>
              <a:t/>
            </a:r>
            <a:br>
              <a:rPr kumimoji="0" lang="pl-PL" sz="2400" b="1" i="0" u="none" strike="noStrike" kern="0" cap="none" spc="0" normalizeH="0" baseline="0" noProof="0" dirty="0" smtClean="0">
                <a:ln>
                  <a:noFill/>
                </a:ln>
                <a:solidFill>
                  <a:srgbClr val="FF0000"/>
                </a:solidFill>
                <a:effectLst/>
                <a:uLnTx/>
                <a:uFillTx/>
              </a:rPr>
            </a:br>
            <a:r>
              <a:rPr kumimoji="0" lang="pl-PL" sz="2400" i="0" u="none" strike="noStrike" kern="0" cap="none" spc="0" normalizeH="0" baseline="0" noProof="0" dirty="0" smtClean="0">
                <a:ln>
                  <a:noFill/>
                </a:ln>
                <a:effectLst/>
                <a:uLnTx/>
                <a:uFillTx/>
              </a:rPr>
              <a:t>i chce odszyfrować</a:t>
            </a:r>
            <a:r>
              <a:rPr kumimoji="0" lang="en-US" sz="24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srgbClr val="FF0000"/>
                </a:solidFill>
                <a:effectLst/>
                <a:uLnTx/>
                <a:uFillTx/>
              </a:rPr>
              <a:t>m[1]</a:t>
            </a:r>
          </a:p>
        </p:txBody>
      </p:sp>
    </p:spTree>
    <p:extLst>
      <p:ext uri="{BB962C8B-B14F-4D97-AF65-F5344CB8AC3E}">
        <p14:creationId xmlns:p14="http://schemas.microsoft.com/office/powerpoint/2010/main" xmlns="" val="28302019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274638"/>
            <a:ext cx="8784976" cy="490066"/>
          </a:xfrm>
        </p:spPr>
        <p:txBody>
          <a:bodyPr>
            <a:noAutofit/>
          </a:bodyPr>
          <a:lstStyle/>
          <a:p>
            <a:r>
              <a:rPr lang="pl-PL" sz="2800" dirty="0"/>
              <a:t>Używanie przewidywania </a:t>
            </a:r>
            <a:r>
              <a:rPr lang="pl-PL" sz="2800" dirty="0" err="1"/>
              <a:t>paddingu</a:t>
            </a:r>
            <a:r>
              <a:rPr lang="pl-PL" sz="2800" dirty="0"/>
              <a:t> </a:t>
            </a:r>
            <a:r>
              <a:rPr lang="pl-PL" sz="2000" dirty="0"/>
              <a:t>(szyfrowanie CBC) </a:t>
            </a:r>
            <a:r>
              <a:rPr lang="pl-PL" sz="2800" dirty="0" smtClean="0"/>
              <a:t>(2)</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
        <p:nvSpPr>
          <p:cNvPr id="5" name="Rectangle 5"/>
          <p:cNvSpPr>
            <a:spLocks noChangeArrowheads="1"/>
          </p:cNvSpPr>
          <p:nvPr/>
        </p:nvSpPr>
        <p:spPr bwMode="auto">
          <a:xfrm>
            <a:off x="1752600" y="2843436"/>
            <a:ext cx="914400" cy="628650"/>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D(k,</a:t>
            </a:r>
            <a:r>
              <a:rPr kumimoji="0" lang="en-US" sz="2400" b="0" i="0" u="none" strike="noStrike" kern="0" cap="none" spc="0" normalizeH="0" baseline="0" noProof="0" dirty="0" smtClean="0">
                <a:ln>
                  <a:noFill/>
                </a:ln>
                <a:solidFill>
                  <a:prstClr val="black"/>
                </a:solidFill>
                <a:effectLst/>
                <a:uLnTx/>
                <a:uFillTx/>
                <a:sym typeface="Symbol" pitchFamily="18" charset="2"/>
              </a:rPr>
              <a:t>)</a:t>
            </a:r>
          </a:p>
        </p:txBody>
      </p:sp>
      <p:sp>
        <p:nvSpPr>
          <p:cNvPr id="6" name="Rectangle 6"/>
          <p:cNvSpPr>
            <a:spLocks noChangeArrowheads="1"/>
          </p:cNvSpPr>
          <p:nvPr/>
        </p:nvSpPr>
        <p:spPr bwMode="auto">
          <a:xfrm>
            <a:off x="3429000" y="2843436"/>
            <a:ext cx="914400" cy="628650"/>
          </a:xfrm>
          <a:prstGeom prst="rect">
            <a:avLst/>
          </a:prstGeom>
          <a:solidFill>
            <a:srgbClr val="4F81BD"/>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D(k,</a:t>
            </a:r>
            <a:r>
              <a:rPr kumimoji="0" lang="en-US" sz="2400" b="0" i="0" u="none" strike="noStrike" kern="0" cap="none" spc="0" normalizeH="0" baseline="0" noProof="0" dirty="0" smtClean="0">
                <a:ln>
                  <a:noFill/>
                </a:ln>
                <a:solidFill>
                  <a:prstClr val="black"/>
                </a:solidFill>
                <a:effectLst/>
                <a:uLnTx/>
                <a:uFillTx/>
                <a:sym typeface="Symbol" pitchFamily="18" charset="2"/>
              </a:rPr>
              <a:t>)</a:t>
            </a:r>
          </a:p>
        </p:txBody>
      </p:sp>
      <p:sp>
        <p:nvSpPr>
          <p:cNvPr id="7" name="Rectangle 10"/>
          <p:cNvSpPr>
            <a:spLocks noChangeArrowheads="1"/>
          </p:cNvSpPr>
          <p:nvPr/>
        </p:nvSpPr>
        <p:spPr bwMode="auto">
          <a:xfrm>
            <a:off x="1447800" y="4272186"/>
            <a:ext cx="1524000" cy="285750"/>
          </a:xfrm>
          <a:prstGeom prst="rect">
            <a:avLst/>
          </a:prstGeom>
          <a:solidFill>
            <a:srgbClr val="FAC090"/>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prstClr val="black"/>
                </a:solidFill>
                <a:effectLst/>
                <a:uLnTx/>
                <a:uFillTx/>
              </a:rPr>
              <a:t>m[0]</a:t>
            </a:r>
          </a:p>
        </p:txBody>
      </p:sp>
      <p:sp>
        <p:nvSpPr>
          <p:cNvPr id="8" name="Rectangle 11"/>
          <p:cNvSpPr>
            <a:spLocks noChangeArrowheads="1"/>
          </p:cNvSpPr>
          <p:nvPr/>
        </p:nvSpPr>
        <p:spPr bwMode="auto">
          <a:xfrm>
            <a:off x="2971800" y="4272186"/>
            <a:ext cx="1676400" cy="285750"/>
          </a:xfrm>
          <a:prstGeom prst="rect">
            <a:avLst/>
          </a:prstGeom>
          <a:solidFill>
            <a:srgbClr val="FAC090"/>
          </a:solidFill>
          <a:ln w="9525">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m[1]</a:t>
            </a:r>
          </a:p>
        </p:txBody>
      </p:sp>
      <p:sp>
        <p:nvSpPr>
          <p:cNvPr id="9" name="Text Box 15"/>
          <p:cNvSpPr txBox="1">
            <a:spLocks noChangeArrowheads="1"/>
          </p:cNvSpPr>
          <p:nvPr/>
        </p:nvSpPr>
        <p:spPr bwMode="auto">
          <a:xfrm flipV="1">
            <a:off x="1941514" y="3586386"/>
            <a:ext cx="499856" cy="584776"/>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smtClean="0">
                <a:ln>
                  <a:noFill/>
                </a:ln>
                <a:solidFill>
                  <a:prstClr val="black"/>
                </a:solidFill>
                <a:effectLst/>
                <a:uLnTx/>
                <a:uFillTx/>
                <a:sym typeface="Symbol" pitchFamily="18" charset="2"/>
              </a:rPr>
              <a:t></a:t>
            </a:r>
          </a:p>
        </p:txBody>
      </p:sp>
      <p:sp>
        <p:nvSpPr>
          <p:cNvPr id="10" name="Text Box 17"/>
          <p:cNvSpPr txBox="1">
            <a:spLocks noChangeArrowheads="1"/>
          </p:cNvSpPr>
          <p:nvPr/>
        </p:nvSpPr>
        <p:spPr bwMode="auto">
          <a:xfrm flipV="1">
            <a:off x="3657600" y="3586386"/>
            <a:ext cx="499856" cy="584776"/>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smtClean="0">
                <a:ln>
                  <a:noFill/>
                </a:ln>
                <a:solidFill>
                  <a:prstClr val="black"/>
                </a:solidFill>
                <a:effectLst/>
                <a:uLnTx/>
                <a:uFillTx/>
                <a:sym typeface="Symbol" pitchFamily="18" charset="2"/>
              </a:rPr>
              <a:t></a:t>
            </a:r>
          </a:p>
        </p:txBody>
      </p:sp>
      <p:sp>
        <p:nvSpPr>
          <p:cNvPr id="11" name="Line 19"/>
          <p:cNvSpPr>
            <a:spLocks noChangeShapeType="1"/>
          </p:cNvSpPr>
          <p:nvPr/>
        </p:nvSpPr>
        <p:spPr bwMode="auto">
          <a:xfrm>
            <a:off x="2178050" y="3986436"/>
            <a:ext cx="0" cy="28575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2" name="Line 20"/>
          <p:cNvSpPr>
            <a:spLocks noChangeShapeType="1"/>
          </p:cNvSpPr>
          <p:nvPr/>
        </p:nvSpPr>
        <p:spPr bwMode="auto">
          <a:xfrm>
            <a:off x="3886200" y="3962623"/>
            <a:ext cx="0" cy="28575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3" name="Line 22"/>
          <p:cNvSpPr>
            <a:spLocks noChangeShapeType="1"/>
          </p:cNvSpPr>
          <p:nvPr/>
        </p:nvSpPr>
        <p:spPr bwMode="auto">
          <a:xfrm>
            <a:off x="3886200" y="3472086"/>
            <a:ext cx="0" cy="28575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4" name="Line 24"/>
          <p:cNvSpPr>
            <a:spLocks noChangeShapeType="1"/>
          </p:cNvSpPr>
          <p:nvPr/>
        </p:nvSpPr>
        <p:spPr bwMode="auto">
          <a:xfrm>
            <a:off x="2133600" y="3472086"/>
            <a:ext cx="0" cy="28575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5" name="Freeform 26"/>
          <p:cNvSpPr>
            <a:spLocks/>
          </p:cNvSpPr>
          <p:nvPr/>
        </p:nvSpPr>
        <p:spPr bwMode="auto">
          <a:xfrm>
            <a:off x="685800" y="2367186"/>
            <a:ext cx="1371600" cy="1466850"/>
          </a:xfrm>
          <a:custGeom>
            <a:avLst/>
            <a:gdLst/>
            <a:ahLst/>
            <a:cxnLst>
              <a:cxn ang="0">
                <a:pos x="0" y="0"/>
              </a:cxn>
              <a:cxn ang="0">
                <a:pos x="0" y="336"/>
              </a:cxn>
              <a:cxn ang="0">
                <a:pos x="864" y="336"/>
              </a:cxn>
            </a:cxnLst>
            <a:rect l="0" t="0" r="r" b="b"/>
            <a:pathLst>
              <a:path w="864" h="336">
                <a:moveTo>
                  <a:pt x="0" y="0"/>
                </a:moveTo>
                <a:lnTo>
                  <a:pt x="0" y="336"/>
                </a:lnTo>
                <a:lnTo>
                  <a:pt x="864" y="336"/>
                </a:lnTo>
              </a:path>
            </a:pathLst>
          </a:custGeom>
          <a:noFill/>
          <a:ln w="12700" cmpd="sng">
            <a:solidFill>
              <a:sysClr val="windowText" lastClr="000000"/>
            </a:solidFill>
            <a:round/>
            <a:headEnd type="none" w="med" len="me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6" name="Line 27"/>
          <p:cNvSpPr>
            <a:spLocks noChangeShapeType="1"/>
          </p:cNvSpPr>
          <p:nvPr/>
        </p:nvSpPr>
        <p:spPr bwMode="auto">
          <a:xfrm>
            <a:off x="2133600" y="2386236"/>
            <a:ext cx="1588" cy="45720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7" name="Freeform 28"/>
          <p:cNvSpPr>
            <a:spLocks/>
          </p:cNvSpPr>
          <p:nvPr/>
        </p:nvSpPr>
        <p:spPr bwMode="auto">
          <a:xfrm flipV="1">
            <a:off x="2133600" y="2614836"/>
            <a:ext cx="1600200" cy="1257300"/>
          </a:xfrm>
          <a:custGeom>
            <a:avLst/>
            <a:gdLst/>
            <a:ahLst/>
            <a:cxnLst>
              <a:cxn ang="0">
                <a:pos x="0" y="1056"/>
              </a:cxn>
              <a:cxn ang="0">
                <a:pos x="576" y="1056"/>
              </a:cxn>
              <a:cxn ang="0">
                <a:pos x="576" y="0"/>
              </a:cxn>
              <a:cxn ang="0">
                <a:pos x="1008" y="0"/>
              </a:cxn>
            </a:cxnLst>
            <a:rect l="0" t="0" r="r" b="b"/>
            <a:pathLst>
              <a:path w="1008" h="1056">
                <a:moveTo>
                  <a:pt x="0" y="1056"/>
                </a:moveTo>
                <a:lnTo>
                  <a:pt x="576" y="1056"/>
                </a:lnTo>
                <a:lnTo>
                  <a:pt x="576" y="0"/>
                </a:lnTo>
                <a:lnTo>
                  <a:pt x="1008" y="0"/>
                </a:lnTo>
              </a:path>
            </a:pathLst>
          </a:custGeom>
          <a:noFill/>
          <a:ln w="9525">
            <a:solidFill>
              <a:sysClr val="windowText" lastClr="000000"/>
            </a:solidFill>
            <a:round/>
            <a:headEnd type="none" w="med" len="me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8" name="Line 29"/>
          <p:cNvSpPr>
            <a:spLocks noChangeShapeType="1"/>
          </p:cNvSpPr>
          <p:nvPr/>
        </p:nvSpPr>
        <p:spPr bwMode="auto">
          <a:xfrm>
            <a:off x="3886200" y="2386236"/>
            <a:ext cx="1588" cy="457200"/>
          </a:xfrm>
          <a:prstGeom prst="line">
            <a:avLst/>
          </a:prstGeom>
          <a:noFill/>
          <a:ln w="9525">
            <a:solidFill>
              <a:sysClr val="windowText" lastClr="000000"/>
            </a:solidFill>
            <a:round/>
            <a:headEnd/>
            <a:tailEnd type="triangle" w="med" len="me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9" name="Rectangle 44"/>
          <p:cNvSpPr>
            <a:spLocks noChangeArrowheads="1"/>
          </p:cNvSpPr>
          <p:nvPr/>
        </p:nvSpPr>
        <p:spPr bwMode="auto">
          <a:xfrm>
            <a:off x="1447800" y="2100486"/>
            <a:ext cx="1524000" cy="285750"/>
          </a:xfrm>
          <a:prstGeom prst="rect">
            <a:avLst/>
          </a:prstGeom>
          <a:solidFill>
            <a:srgbClr val="FF0000"/>
          </a:solidFill>
          <a:ln w="9525">
            <a:solidFill>
              <a:sysClr val="windowText" lastClr="000000"/>
            </a:solidFill>
            <a:miter lim="800000"/>
            <a:headEnd/>
            <a:tailEnd/>
          </a:ln>
          <a:effectLst/>
        </p:spPr>
        <p:txBody>
          <a:bodyPr wrap="none" bIns="9144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rgbClr val="9BBB59">
                    <a:lumMod val="20000"/>
                    <a:lumOff val="80000"/>
                  </a:srgbClr>
                </a:solidFill>
                <a:effectLst/>
                <a:uLnTx/>
                <a:uFillTx/>
              </a:rPr>
              <a:t>c[0]</a:t>
            </a:r>
          </a:p>
        </p:txBody>
      </p:sp>
      <p:sp>
        <p:nvSpPr>
          <p:cNvPr id="20" name="Rectangle 45"/>
          <p:cNvSpPr>
            <a:spLocks noChangeArrowheads="1"/>
          </p:cNvSpPr>
          <p:nvPr/>
        </p:nvSpPr>
        <p:spPr bwMode="auto">
          <a:xfrm>
            <a:off x="2971800" y="2100486"/>
            <a:ext cx="1676400" cy="285750"/>
          </a:xfrm>
          <a:prstGeom prst="rect">
            <a:avLst/>
          </a:prstGeom>
          <a:solidFill>
            <a:srgbClr val="FF0000"/>
          </a:solidFill>
          <a:ln w="9525">
            <a:solidFill>
              <a:sysClr val="windowText" lastClr="000000"/>
            </a:solidFill>
            <a:miter lim="800000"/>
            <a:headEnd/>
            <a:tailEnd/>
          </a:ln>
          <a:effectLst/>
        </p:spPr>
        <p:txBody>
          <a:bodyPr wrap="none" bIns="9144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smtClean="0">
                <a:ln>
                  <a:noFill/>
                </a:ln>
                <a:solidFill>
                  <a:srgbClr val="9BBB59">
                    <a:lumMod val="20000"/>
                    <a:lumOff val="80000"/>
                  </a:srgbClr>
                </a:solidFill>
                <a:effectLst/>
                <a:uLnTx/>
                <a:uFillTx/>
              </a:rPr>
              <a:t>c[1]</a:t>
            </a:r>
          </a:p>
        </p:txBody>
      </p:sp>
      <p:sp>
        <p:nvSpPr>
          <p:cNvPr id="21" name="Rectangle 48"/>
          <p:cNvSpPr>
            <a:spLocks noChangeArrowheads="1"/>
          </p:cNvSpPr>
          <p:nvPr/>
        </p:nvSpPr>
        <p:spPr bwMode="auto">
          <a:xfrm>
            <a:off x="304800" y="2100486"/>
            <a:ext cx="838200" cy="285750"/>
          </a:xfrm>
          <a:prstGeom prst="rect">
            <a:avLst/>
          </a:prstGeom>
          <a:solidFill>
            <a:srgbClr val="FF0000"/>
          </a:solidFill>
          <a:ln w="9525">
            <a:solidFill>
              <a:sysClr val="windowText" lastClr="000000"/>
            </a:solidFill>
            <a:miter lim="800000"/>
            <a:headEnd/>
            <a:tailEnd/>
          </a:ln>
          <a:effectLst/>
        </p:spPr>
        <p:txBody>
          <a:bodyPr wrap="none" bIns="9144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rgbClr val="9BBB59">
                    <a:lumMod val="20000"/>
                    <a:lumOff val="80000"/>
                  </a:srgbClr>
                </a:solidFill>
                <a:effectLst/>
                <a:uLnTx/>
                <a:uFillTx/>
              </a:rPr>
              <a:t>IV</a:t>
            </a:r>
          </a:p>
        </p:txBody>
      </p:sp>
      <p:sp>
        <p:nvSpPr>
          <p:cNvPr id="22" name="TextBox 75"/>
          <p:cNvSpPr txBox="1"/>
          <p:nvPr/>
        </p:nvSpPr>
        <p:spPr>
          <a:xfrm>
            <a:off x="567699" y="1052736"/>
            <a:ext cx="8291052" cy="58477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2400" kern="0" dirty="0" smtClean="0">
                <a:solidFill>
                  <a:prstClr val="black"/>
                </a:solidFill>
              </a:rPr>
              <a:t>krok</a:t>
            </a:r>
            <a:r>
              <a:rPr kumimoji="0" lang="en-US" sz="2400" b="0" i="0" u="none" strike="noStrike" kern="0" cap="none" spc="0" normalizeH="0" baseline="0" noProof="0" dirty="0" smtClean="0">
                <a:ln>
                  <a:noFill/>
                </a:ln>
                <a:solidFill>
                  <a:prstClr val="black"/>
                </a:solidFill>
                <a:effectLst/>
                <a:uLnTx/>
                <a:uFillTx/>
              </a:rPr>
              <a:t> 1:    </a:t>
            </a:r>
            <a:r>
              <a:rPr kumimoji="0" lang="pl-PL" sz="2400" b="0" i="0" u="none" strike="noStrike" kern="0" cap="none" spc="0" normalizeH="0" baseline="0" noProof="0" dirty="0" smtClean="0">
                <a:ln>
                  <a:noFill/>
                </a:ln>
                <a:solidFill>
                  <a:prstClr val="black"/>
                </a:solidFill>
                <a:effectLst/>
                <a:uLnTx/>
                <a:uFillTx/>
              </a:rPr>
              <a:t>niech</a:t>
            </a:r>
            <a:r>
              <a:rPr kumimoji="0" lang="en-US" sz="2400" b="0" i="0" u="none" strike="noStrike" kern="0" cap="none" spc="0" normalizeH="0" baseline="0" noProof="0" dirty="0" smtClean="0">
                <a:ln>
                  <a:noFill/>
                </a:ln>
                <a:solidFill>
                  <a:prstClr val="black"/>
                </a:solidFill>
                <a:effectLst/>
                <a:uLnTx/>
                <a:uFillTx/>
              </a:rPr>
              <a:t>  </a:t>
            </a:r>
            <a:r>
              <a:rPr kumimoji="0" lang="en-US" sz="3200" b="1" i="0" u="none" strike="noStrike" kern="0" cap="none" spc="0" normalizeH="0" baseline="0" noProof="0" dirty="0" smtClean="0">
                <a:ln>
                  <a:noFill/>
                </a:ln>
                <a:solidFill>
                  <a:prstClr val="black"/>
                </a:solidFill>
                <a:effectLst/>
                <a:uLnTx/>
                <a:uFillTx/>
              </a:rPr>
              <a:t>g</a:t>
            </a: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będzie próbą zgadnięcia ostatniego </a:t>
            </a:r>
            <a:r>
              <a:rPr kumimoji="0" lang="pl-PL" sz="2400" b="0" i="0" u="none" strike="noStrike" kern="0" cap="none" spc="0" normalizeH="0" baseline="0" noProof="0" dirty="0" err="1" smtClean="0">
                <a:ln>
                  <a:noFill/>
                </a:ln>
                <a:solidFill>
                  <a:prstClr val="black"/>
                </a:solidFill>
                <a:effectLst/>
                <a:uLnTx/>
                <a:uFillTx/>
              </a:rPr>
              <a:t>bajtu</a:t>
            </a:r>
            <a:r>
              <a:rPr kumimoji="0" lang="en-US" sz="2400" b="0" i="0" u="none" strike="noStrike" kern="0" cap="none" spc="0" normalizeH="0" baseline="0" noProof="0" dirty="0" smtClean="0">
                <a:ln>
                  <a:noFill/>
                </a:ln>
                <a:solidFill>
                  <a:prstClr val="black"/>
                </a:solidFill>
                <a:effectLst/>
                <a:uLnTx/>
                <a:uFillTx/>
              </a:rPr>
              <a:t> m[1] </a:t>
            </a:r>
            <a:endParaRPr kumimoji="0" lang="en-US" sz="2400" b="1" i="0" u="none" strike="noStrike" kern="0" cap="none" spc="0" normalizeH="0" baseline="0" noProof="0" dirty="0" smtClean="0">
              <a:ln>
                <a:noFill/>
              </a:ln>
              <a:solidFill>
                <a:srgbClr val="FF0000"/>
              </a:solidFill>
              <a:effectLst/>
              <a:uLnTx/>
              <a:uFillTx/>
            </a:endParaRPr>
          </a:p>
        </p:txBody>
      </p:sp>
      <p:sp>
        <p:nvSpPr>
          <p:cNvPr id="23" name="Rectangle 2"/>
          <p:cNvSpPr/>
          <p:nvPr/>
        </p:nvSpPr>
        <p:spPr>
          <a:xfrm>
            <a:off x="2692400" y="2119536"/>
            <a:ext cx="228600" cy="228600"/>
          </a:xfrm>
          <a:prstGeom prst="rect">
            <a:avLst/>
          </a:prstGeom>
          <a:noFill/>
          <a:ln w="38100"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bIns="9144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srgbClr val="FF0000"/>
              </a:solidFill>
              <a:effectLst/>
              <a:uLnTx/>
              <a:uFillTx/>
              <a:latin typeface="Calibri"/>
              <a:ea typeface="+mn-ea"/>
              <a:cs typeface="+mn-cs"/>
            </a:endParaRPr>
          </a:p>
        </p:txBody>
      </p:sp>
      <p:sp>
        <p:nvSpPr>
          <p:cNvPr id="24" name="TextBox 3"/>
          <p:cNvSpPr txBox="1"/>
          <p:nvPr/>
        </p:nvSpPr>
        <p:spPr>
          <a:xfrm>
            <a:off x="5715000" y="2195736"/>
            <a:ext cx="1692891" cy="461665"/>
          </a:xfrm>
          <a:prstGeom prst="rect">
            <a:avLst/>
          </a:prstGeom>
          <a:no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g ⨁ 0x01</a:t>
            </a:r>
          </a:p>
        </p:txBody>
      </p:sp>
      <p:sp>
        <p:nvSpPr>
          <p:cNvPr id="25" name="Rectangle 38"/>
          <p:cNvSpPr/>
          <p:nvPr/>
        </p:nvSpPr>
        <p:spPr>
          <a:xfrm>
            <a:off x="4394200" y="4303936"/>
            <a:ext cx="228600" cy="228600"/>
          </a:xfrm>
          <a:prstGeom prst="rect">
            <a:avLst/>
          </a:prstGeom>
          <a:noFill/>
          <a:ln w="38100"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FF0000"/>
              </a:solidFill>
              <a:effectLst/>
              <a:uLnTx/>
              <a:uFillTx/>
              <a:latin typeface="Calibri"/>
              <a:ea typeface="+mn-ea"/>
              <a:cs typeface="+mn-cs"/>
            </a:endParaRPr>
          </a:p>
        </p:txBody>
      </p:sp>
      <p:sp>
        <p:nvSpPr>
          <p:cNvPr id="26" name="Freeform 12"/>
          <p:cNvSpPr/>
          <p:nvPr/>
        </p:nvSpPr>
        <p:spPr>
          <a:xfrm>
            <a:off x="2794000" y="1738536"/>
            <a:ext cx="2908300" cy="438150"/>
          </a:xfrm>
          <a:custGeom>
            <a:avLst/>
            <a:gdLst>
              <a:gd name="connsiteX0" fmla="*/ 2908300 w 2908300"/>
              <a:gd name="connsiteY0" fmla="*/ 553580 h 553580"/>
              <a:gd name="connsiteX1" fmla="*/ 2184400 w 2908300"/>
              <a:gd name="connsiteY1" fmla="*/ 109080 h 553580"/>
              <a:gd name="connsiteX2" fmla="*/ 520700 w 2908300"/>
              <a:gd name="connsiteY2" fmla="*/ 20180 h 553580"/>
              <a:gd name="connsiteX3" fmla="*/ 0 w 2908300"/>
              <a:gd name="connsiteY3" fmla="*/ 413880 h 553580"/>
            </a:gdLst>
            <a:ahLst/>
            <a:cxnLst>
              <a:cxn ang="0">
                <a:pos x="connsiteX0" y="connsiteY0"/>
              </a:cxn>
              <a:cxn ang="0">
                <a:pos x="connsiteX1" y="connsiteY1"/>
              </a:cxn>
              <a:cxn ang="0">
                <a:pos x="connsiteX2" y="connsiteY2"/>
              </a:cxn>
              <a:cxn ang="0">
                <a:pos x="connsiteX3" y="connsiteY3"/>
              </a:cxn>
            </a:cxnLst>
            <a:rect l="l" t="t" r="r" b="b"/>
            <a:pathLst>
              <a:path w="2908300" h="553580">
                <a:moveTo>
                  <a:pt x="2908300" y="553580"/>
                </a:moveTo>
                <a:cubicBezTo>
                  <a:pt x="2745316" y="375780"/>
                  <a:pt x="2582333" y="197980"/>
                  <a:pt x="2184400" y="109080"/>
                </a:cubicBezTo>
                <a:cubicBezTo>
                  <a:pt x="1786467" y="20180"/>
                  <a:pt x="884767" y="-30620"/>
                  <a:pt x="520700" y="20180"/>
                </a:cubicBezTo>
                <a:cubicBezTo>
                  <a:pt x="156633" y="70980"/>
                  <a:pt x="78316" y="242430"/>
                  <a:pt x="0" y="413880"/>
                </a:cubicBezTo>
              </a:path>
            </a:pathLst>
          </a:custGeom>
          <a:noFill/>
          <a:ln w="25400" cap="flat" cmpd="sng" algn="ctr">
            <a:solidFill>
              <a:srgbClr val="000000"/>
            </a:solidFill>
            <a:prstDash val="solid"/>
            <a:headEnd type="none"/>
            <a:tailEnd type="triangle"/>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grpSp>
        <p:nvGrpSpPr>
          <p:cNvPr id="27" name="Group 16"/>
          <p:cNvGrpSpPr/>
          <p:nvPr/>
        </p:nvGrpSpPr>
        <p:grpSpPr>
          <a:xfrm>
            <a:off x="4572000" y="3110136"/>
            <a:ext cx="4528748" cy="1066800"/>
            <a:chOff x="4572000" y="3028950"/>
            <a:chExt cx="4528748" cy="1066800"/>
          </a:xfrm>
        </p:grpSpPr>
        <p:sp>
          <p:nvSpPr>
            <p:cNvPr id="28" name="TextBox 40"/>
            <p:cNvSpPr txBox="1"/>
            <p:nvPr/>
          </p:nvSpPr>
          <p:spPr>
            <a:xfrm>
              <a:off x="5562600" y="3028950"/>
              <a:ext cx="3538148" cy="461665"/>
            </a:xfrm>
            <a:prstGeom prst="rect">
              <a:avLst/>
            </a:prstGeom>
            <a:noFill/>
            <a:ln>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err="1" smtClean="0">
                  <a:ln>
                    <a:noFill/>
                  </a:ln>
                  <a:solidFill>
                    <a:prstClr val="black"/>
                  </a:solidFill>
                  <a:effectLst/>
                  <a:uLnTx/>
                  <a:uFillTx/>
                </a:rPr>
                <a:t>ostatni_bajt</a:t>
              </a:r>
              <a:r>
                <a:rPr kumimoji="0" lang="en-US" sz="2400" b="0" i="0" u="none" strike="noStrike" kern="0" cap="none" spc="0" normalizeH="0" baseline="0" noProof="0" dirty="0" smtClean="0">
                  <a:ln>
                    <a:noFill/>
                  </a:ln>
                  <a:solidFill>
                    <a:prstClr val="black"/>
                  </a:solidFill>
                  <a:effectLst/>
                  <a:uLnTx/>
                  <a:uFillTx/>
                </a:rPr>
                <a:t> ⨁ g ⨁ 0x01 </a:t>
              </a:r>
            </a:p>
          </p:txBody>
        </p:sp>
        <p:cxnSp>
          <p:nvCxnSpPr>
            <p:cNvPr id="29" name="Straight Arrow Connector 14"/>
            <p:cNvCxnSpPr/>
            <p:nvPr/>
          </p:nvCxnSpPr>
          <p:spPr>
            <a:xfrm flipH="1">
              <a:off x="4572000" y="3486150"/>
              <a:ext cx="990600" cy="6096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grpSp>
      <p:sp>
        <p:nvSpPr>
          <p:cNvPr id="30" name="TextBox 15"/>
          <p:cNvSpPr txBox="1"/>
          <p:nvPr/>
        </p:nvSpPr>
        <p:spPr>
          <a:xfrm>
            <a:off x="3810000" y="4769108"/>
            <a:ext cx="5226496" cy="907941"/>
          </a:xfrm>
          <a:prstGeom prst="rect">
            <a:avLst/>
          </a:prstGeom>
          <a:noFill/>
        </p:spPr>
        <p:txBody>
          <a:bodyPr wrap="square" rtlCol="0">
            <a:spAutoFit/>
          </a:bodyPr>
          <a:lstStyle/>
          <a:p>
            <a:pPr marL="0" marR="0" lvl="0" indent="0" defTabSz="914400" eaLnBrk="1" fontAlgn="auto" latinLnBrk="0" hangingPunct="1">
              <a:lnSpc>
                <a:spcPct val="100000"/>
              </a:lnSpc>
              <a:spcBef>
                <a:spcPts val="600"/>
              </a:spcBef>
              <a:spcAft>
                <a:spcPts val="0"/>
              </a:spcAft>
              <a:buClrTx/>
              <a:buSzTx/>
              <a:buFontTx/>
              <a:buNone/>
              <a:tabLst/>
              <a:defRPr/>
            </a:pPr>
            <a:r>
              <a:rPr lang="pl-PL" sz="2400" kern="0" dirty="0" smtClean="0">
                <a:solidFill>
                  <a:prstClr val="black"/>
                </a:solidFill>
              </a:rPr>
              <a:t>Jeśli </a:t>
            </a:r>
            <a:r>
              <a:rPr lang="pl-PL" sz="2400" kern="0" dirty="0" err="1" smtClean="0">
                <a:solidFill>
                  <a:prstClr val="black"/>
                </a:solidFill>
              </a:rPr>
              <a:t>ostatni_bajt</a:t>
            </a:r>
            <a:r>
              <a:rPr kumimoji="0" lang="en-US" sz="2400" b="0" i="0" u="none" strike="noStrike" kern="0" cap="none" spc="0" normalizeH="0" baseline="0" noProof="0" dirty="0" smtClean="0">
                <a:ln>
                  <a:noFill/>
                </a:ln>
                <a:solidFill>
                  <a:prstClr val="black"/>
                </a:solidFill>
                <a:effectLst/>
                <a:uLnTx/>
                <a:uFillTx/>
              </a:rPr>
              <a:t> = g:   </a:t>
            </a:r>
            <a:r>
              <a:rPr kumimoji="0" lang="pl-PL" sz="2400" b="0" i="0" u="none" strike="noStrike" kern="0" cap="none" spc="0" normalizeH="0" baseline="0" noProof="0" dirty="0" smtClean="0">
                <a:ln>
                  <a:noFill/>
                </a:ln>
                <a:solidFill>
                  <a:prstClr val="black"/>
                </a:solidFill>
                <a:effectLst/>
                <a:uLnTx/>
                <a:uFillTx/>
              </a:rPr>
              <a:t>prawidłowy pad</a:t>
            </a:r>
            <a:endParaRPr kumimoji="0" lang="en-US" sz="24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60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W przeciwnym wypadku</a:t>
            </a: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błędny pad</a:t>
            </a:r>
            <a:endParaRPr kumimoji="0" lang="en-US" sz="24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xmlns="" val="285720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7504" y="274638"/>
            <a:ext cx="8928992" cy="1143000"/>
          </a:xfrm>
        </p:spPr>
        <p:txBody>
          <a:bodyPr>
            <a:noAutofit/>
          </a:bodyPr>
          <a:lstStyle/>
          <a:p>
            <a:r>
              <a:rPr lang="pl-PL" sz="3200" dirty="0"/>
              <a:t>Używanie przewidywania </a:t>
            </a:r>
            <a:r>
              <a:rPr lang="pl-PL" sz="3200" dirty="0" err="1"/>
              <a:t>paddingu</a:t>
            </a:r>
            <a:r>
              <a:rPr lang="pl-PL" sz="3200" dirty="0"/>
              <a:t> </a:t>
            </a:r>
            <a:r>
              <a:rPr lang="pl-PL" sz="2400" dirty="0"/>
              <a:t>(szyfrowanie CBC) </a:t>
            </a:r>
            <a:r>
              <a:rPr lang="pl-PL" sz="3200" dirty="0" smtClean="0"/>
              <a:t>(3)</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a:p>
        </p:txBody>
      </p:sp>
      <p:sp>
        <p:nvSpPr>
          <p:cNvPr id="5" name="TextBox 75"/>
          <p:cNvSpPr txBox="1"/>
          <p:nvPr/>
        </p:nvSpPr>
        <p:spPr>
          <a:xfrm>
            <a:off x="107504" y="1916832"/>
            <a:ext cx="9001000" cy="307776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2400" kern="0" dirty="0" smtClean="0">
                <a:solidFill>
                  <a:prstClr val="black"/>
                </a:solidFill>
              </a:rPr>
              <a:t>Atak</a:t>
            </a: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wyślij</a:t>
            </a:r>
            <a:r>
              <a:rPr kumimoji="0" lang="en-US" sz="24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srgbClr val="FF0000"/>
                </a:solidFill>
                <a:effectLst/>
                <a:uLnTx/>
                <a:uFillTx/>
              </a:rPr>
              <a:t>( IV, c’[0],  c[1] )  </a:t>
            </a:r>
            <a:r>
              <a:rPr kumimoji="0" lang="pl-PL" sz="2400" b="0" i="0" u="none" strike="noStrike" kern="0" cap="none" spc="0" normalizeH="0" baseline="0" noProof="0" dirty="0" smtClean="0">
                <a:ln>
                  <a:noFill/>
                </a:ln>
                <a:solidFill>
                  <a:prstClr val="black"/>
                </a:solidFill>
                <a:effectLst/>
                <a:uLnTx/>
                <a:uFillTx/>
              </a:rPr>
              <a:t>do przewidywania padu</a:t>
            </a:r>
            <a:endParaRPr kumimoji="0" lang="en-US" sz="24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120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   </a:t>
            </a:r>
            <a:r>
              <a:rPr kumimoji="0" lang="pl-PL" sz="2400" b="0" i="0" u="none" strike="noStrike" kern="0" cap="none" spc="0" normalizeH="0" baseline="0" noProof="0" dirty="0" smtClean="0">
                <a:ln>
                  <a:noFill/>
                </a:ln>
                <a:solidFill>
                  <a:prstClr val="black"/>
                </a:solidFill>
                <a:effectLst/>
                <a:uLnTx/>
                <a:uFillTx/>
              </a:rPr>
              <a:t>atakujący dowiaduje się, czy </a:t>
            </a:r>
            <a:r>
              <a:rPr kumimoji="0" lang="pl-PL" sz="2400" b="0" i="0" u="none" strike="noStrike" kern="0" cap="none" spc="0" normalizeH="0" baseline="0" noProof="0" dirty="0" err="1" smtClean="0">
                <a:ln>
                  <a:noFill/>
                </a:ln>
                <a:solidFill>
                  <a:prstClr val="black"/>
                </a:solidFill>
                <a:effectLst/>
                <a:uLnTx/>
                <a:uFillTx/>
              </a:rPr>
              <a:t>ostatni-bajt</a:t>
            </a:r>
            <a:r>
              <a:rPr kumimoji="0" lang="en-US" sz="2400" b="0" i="0" u="none" strike="noStrike" kern="0" cap="none" spc="0" normalizeH="0" baseline="0" noProof="0" dirty="0" smtClean="0">
                <a:ln>
                  <a:noFill/>
                </a:ln>
                <a:solidFill>
                  <a:prstClr val="black"/>
                </a:solidFill>
                <a:effectLst/>
                <a:uLnTx/>
                <a:uFillTx/>
              </a:rPr>
              <a:t> = g</a:t>
            </a:r>
          </a:p>
          <a:p>
            <a:pPr marL="0" marR="0" lvl="0" indent="0" defTabSz="914400" eaLnBrk="1" fontAlgn="auto" latinLnBrk="0" hangingPunct="1">
              <a:lnSpc>
                <a:spcPct val="100000"/>
              </a:lnSpc>
              <a:spcBef>
                <a:spcPts val="1200"/>
              </a:spcBef>
              <a:spcAft>
                <a:spcPts val="0"/>
              </a:spcAft>
              <a:buClrTx/>
              <a:buSzTx/>
              <a:buFontTx/>
              <a:buNone/>
              <a:tabLst/>
              <a:defRPr/>
            </a:pPr>
            <a:endParaRPr kumimoji="0" lang="en-US" sz="24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120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Powtarzaj dla</a:t>
            </a:r>
            <a:r>
              <a:rPr kumimoji="0" lang="en-US" sz="2400" b="0" i="0" u="none" strike="noStrike" kern="0" cap="none" spc="0" normalizeH="0" baseline="0" noProof="0" dirty="0" smtClean="0">
                <a:ln>
                  <a:noFill/>
                </a:ln>
                <a:solidFill>
                  <a:prstClr val="black"/>
                </a:solidFill>
                <a:effectLst/>
                <a:uLnTx/>
                <a:uFillTx/>
              </a:rPr>
              <a:t> g = 0,1, …, 255  </a:t>
            </a:r>
            <a:r>
              <a:rPr kumimoji="0" lang="pl-PL" sz="2400" b="0" i="0" u="none" strike="noStrike" kern="0" cap="none" spc="0" normalizeH="0" baseline="0" noProof="0" dirty="0" smtClean="0">
                <a:ln>
                  <a:noFill/>
                </a:ln>
                <a:solidFill>
                  <a:prstClr val="black"/>
                </a:solidFill>
                <a:effectLst/>
                <a:uLnTx/>
                <a:uFillTx/>
              </a:rPr>
              <a:t>aby w końcu poznać ostatni bajt</a:t>
            </a:r>
            <a:r>
              <a:rPr kumimoji="0" lang="en-US" sz="2400" b="0" i="0" u="none" strike="noStrike" kern="0" cap="none" spc="0" normalizeH="0" baseline="0" noProof="0" dirty="0" smtClean="0">
                <a:ln>
                  <a:noFill/>
                </a:ln>
                <a:solidFill>
                  <a:prstClr val="black"/>
                </a:solidFill>
                <a:effectLst/>
                <a:uLnTx/>
                <a:uFillTx/>
              </a:rPr>
              <a:t> m[1]</a:t>
            </a:r>
          </a:p>
          <a:p>
            <a:pPr marL="0" marR="0" lvl="0" indent="0" defTabSz="914400" eaLnBrk="1" fontAlgn="auto" latinLnBrk="0" hangingPunct="1">
              <a:lnSpc>
                <a:spcPct val="100000"/>
              </a:lnSpc>
              <a:spcBef>
                <a:spcPts val="1200"/>
              </a:spcBef>
              <a:spcAft>
                <a:spcPts val="0"/>
              </a:spcAft>
              <a:buClrTx/>
              <a:buSzTx/>
              <a:buFontTx/>
              <a:buNone/>
              <a:tabLst/>
              <a:defRPr/>
            </a:pPr>
            <a:endParaRPr kumimoji="0" lang="en-US" sz="24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120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Potem zastosuj pad</a:t>
            </a:r>
            <a:r>
              <a:rPr kumimoji="0" lang="en-US" sz="2400" b="0" i="0" u="none" strike="noStrike" kern="0" cap="none" spc="0" normalizeH="0" baseline="0" noProof="0" dirty="0" smtClean="0">
                <a:ln>
                  <a:noFill/>
                </a:ln>
                <a:solidFill>
                  <a:prstClr val="black"/>
                </a:solidFill>
                <a:effectLst/>
                <a:uLnTx/>
                <a:uFillTx/>
              </a:rPr>
              <a:t>  (02, 02)  </a:t>
            </a:r>
            <a:r>
              <a:rPr kumimoji="0" lang="pl-PL" sz="2400" b="0" i="0" u="none" strike="noStrike" kern="0" cap="none" spc="0" normalizeH="0" baseline="0" noProof="0" dirty="0" smtClean="0">
                <a:ln>
                  <a:noFill/>
                </a:ln>
                <a:solidFill>
                  <a:prstClr val="black"/>
                </a:solidFill>
                <a:effectLst/>
                <a:uLnTx/>
                <a:uFillTx/>
              </a:rPr>
              <a:t>aby odczytywać kolejne bajty i tak dalej</a:t>
            </a:r>
            <a:r>
              <a:rPr kumimoji="0" lang="en-US" sz="2400" b="0" i="0" u="none" strike="noStrike" kern="0" cap="none" spc="0" normalizeH="0" baseline="0" noProof="0" dirty="0" smtClean="0">
                <a:ln>
                  <a:noFill/>
                </a:ln>
                <a:solidFill>
                  <a:prstClr val="black"/>
                </a:solidFill>
                <a:effectLst/>
                <a:uLnTx/>
                <a:uFillTx/>
              </a:rPr>
              <a:t> …</a:t>
            </a:r>
          </a:p>
        </p:txBody>
      </p:sp>
    </p:spTree>
    <p:extLst>
      <p:ext uri="{BB962C8B-B14F-4D97-AF65-F5344CB8AC3E}">
        <p14:creationId xmlns:p14="http://schemas.microsoft.com/office/powerpoint/2010/main" xmlns="" val="15164847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Protokół IMAP w oparciu o TLS</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13</a:t>
            </a:fld>
            <a:endParaRPr lang="pl-PL"/>
          </a:p>
        </p:txBody>
      </p:sp>
      <p:sp>
        <p:nvSpPr>
          <p:cNvPr id="5" name="Content Placeholder 2"/>
          <p:cNvSpPr txBox="1">
            <a:spLocks/>
          </p:cNvSpPr>
          <p:nvPr/>
        </p:nvSpPr>
        <p:spPr>
          <a:xfrm>
            <a:off x="323528" y="1484784"/>
            <a:ext cx="85344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Problem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TLS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renegocjuje klucze,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kiedy otrzyma błędny rekord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u="sng" dirty="0" smtClean="0">
                <a:solidFill>
                  <a:sysClr val="windowText" lastClr="000000"/>
                </a:solidFill>
                <a:latin typeface="Calibri"/>
              </a:rPr>
              <a:t>Weźmy</a:t>
            </a:r>
            <a:r>
              <a:rPr kumimoji="0" lang="en-US" sz="2400" b="0" i="0" u="sng" strike="noStrike" kern="1200" cap="none" spc="0" normalizeH="0" baseline="0" noProof="0" dirty="0" smtClean="0">
                <a:ln>
                  <a:noFill/>
                </a:ln>
                <a:solidFill>
                  <a:sysClr val="windowText" lastClr="000000"/>
                </a:solidFill>
                <a:effectLst/>
                <a:uLnTx/>
                <a:uFillTx/>
                <a:latin typeface="Calibri"/>
                <a:ea typeface="+mn-ea"/>
                <a:cs typeface="+mn-cs"/>
              </a:rPr>
              <a:t> IMAP </a:t>
            </a:r>
            <a:r>
              <a:rPr kumimoji="0" lang="pl-PL" sz="2400" b="0" i="0" u="sng" strike="noStrike" kern="1200" cap="none" spc="0" normalizeH="0" baseline="0" noProof="0" dirty="0" smtClean="0">
                <a:ln>
                  <a:noFill/>
                </a:ln>
                <a:solidFill>
                  <a:sysClr val="windowText" lastClr="000000"/>
                </a:solidFill>
                <a:effectLst/>
                <a:uLnTx/>
                <a:uFillTx/>
                <a:latin typeface="Calibri"/>
                <a:ea typeface="+mn-ea"/>
                <a:cs typeface="+mn-cs"/>
              </a:rPr>
              <a:t>bazujący na</a:t>
            </a:r>
            <a:r>
              <a:rPr kumimoji="0" lang="en-US" sz="2400" b="0" i="0" u="sng" strike="noStrike" kern="1200" cap="none" spc="0" normalizeH="0" baseline="0" noProof="0" dirty="0" smtClean="0">
                <a:ln>
                  <a:noFill/>
                </a:ln>
                <a:solidFill>
                  <a:sysClr val="windowText" lastClr="000000"/>
                </a:solidFill>
                <a:effectLst/>
                <a:uLnTx/>
                <a:uFillTx/>
                <a:latin typeface="Calibri"/>
                <a:ea typeface="+mn-ea"/>
                <a:cs typeface="+mn-cs"/>
              </a:rPr>
              <a:t> TLS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protokół do odczytu poczty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2376"/>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Co 5 minut klient loguje się do serwera pocztowego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1" i="0" u="none" strike="noStrike" kern="1200" cap="none" spc="0" normalizeH="0" baseline="0" noProof="0" dirty="0" smtClean="0">
                <a:ln>
                  <a:noFill/>
                </a:ln>
                <a:solidFill>
                  <a:srgbClr val="FF0000"/>
                </a:solidFill>
                <a:effectLst/>
                <a:uLnTx/>
                <a:uFillTx/>
                <a:latin typeface="Calibri"/>
                <a:ea typeface="+mn-ea"/>
                <a:cs typeface="+mn-cs"/>
              </a:rPr>
              <a:t>	LOGIN "username” "password”</a:t>
            </a:r>
            <a:endParaRPr kumimoji="0" lang="en-US" sz="2000" b="1"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2376"/>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Dokładnie ten sam atak pracuje niezależnie od stosowania nowych kluczy</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można uzyskać hasło w ciągu </a:t>
            </a:r>
            <a:r>
              <a:rPr kumimoji="0" lang="pl-PL" sz="2400" b="0" i="0" u="none" strike="noStrike" kern="1200" cap="none" spc="0" normalizeH="0" baseline="0" noProof="0" smtClean="0">
                <a:ln>
                  <a:noFill/>
                </a:ln>
                <a:solidFill>
                  <a:sysClr val="windowText" lastClr="000000"/>
                </a:solidFill>
                <a:effectLst/>
                <a:uLnTx/>
                <a:uFillTx/>
                <a:latin typeface="Calibri"/>
                <a:ea typeface="+mn-ea"/>
                <a:cs typeface="+mn-cs"/>
              </a:rPr>
              <a:t>kilku godzin</a:t>
            </a: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285819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Lekcje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sp>
        <p:nvSpPr>
          <p:cNvPr id="5" name="Content Placeholder 2"/>
          <p:cNvSpPr txBox="1">
            <a:spLocks/>
          </p:cNvSpPr>
          <p:nvPr/>
        </p:nvSpPr>
        <p:spPr>
          <a:xfrm>
            <a:off x="611560" y="1124743"/>
            <a:ext cx="8229600" cy="5596731"/>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1.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Zastosowanie schematu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Encrypt-then-MAC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pozwala na uniknięcie omówionego wcześniej problemu implementacyjnego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wtedy MAC jest sprawdzany jako pierwszy,</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 dopiero wtedy następuje odszyfrowywanie i sprawdzanie padu</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startAt="2"/>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Konstrukcja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MAC-then-CBC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zapewnia szyfrowanie z uwierzytelnieniem, ale możliwość przewidywania padów niszczy tę konstrukcję</a:t>
            </a: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startAt="2"/>
              <a:tabLst/>
              <a:defRPr/>
            </a:pPr>
            <a:endParaRPr lang="pl-PL" dirty="0">
              <a:solidFill>
                <a:sysClr val="windowText" lastClr="000000"/>
              </a:solidFill>
              <a:latin typeface="Calibri"/>
            </a:endParaRPr>
          </a:p>
          <a:p>
            <a:pPr marL="457200" marR="0" lvl="0" indent="-457200" algn="l" defTabSz="914400" rtl="0" eaLnBrk="1" fontAlgn="auto" latinLnBrk="0" hangingPunct="1">
              <a:lnSpc>
                <a:spcPct val="100000"/>
              </a:lnSpc>
              <a:spcBef>
                <a:spcPct val="20000"/>
              </a:spcBef>
              <a:spcAft>
                <a:spcPts val="0"/>
              </a:spcAft>
              <a:buClrTx/>
              <a:buSzTx/>
              <a:buFont typeface="Arial" pitchFamily="34" charset="0"/>
              <a:buAutoNum type="arabicPeriod" startAt="2"/>
              <a:tabLst/>
              <a:defRPr/>
            </a:pPr>
            <a:r>
              <a:rPr lang="pl-PL" noProof="0" dirty="0" smtClean="0">
                <a:solidFill>
                  <a:sysClr val="windowText" lastClr="000000"/>
                </a:solidFill>
                <a:latin typeface="Calibri"/>
              </a:rPr>
              <a:t>Jakie korzyści otrzymalibyśmy, gdyby TLS było zaprojektowane na bazie schematu MAC-</a:t>
            </a:r>
            <a:r>
              <a:rPr lang="pl-PL" noProof="0" dirty="0" err="1" smtClean="0">
                <a:solidFill>
                  <a:sysClr val="windowText" lastClr="000000"/>
                </a:solidFill>
                <a:latin typeface="Calibri"/>
              </a:rPr>
              <a:t>then</a:t>
            </a:r>
            <a:r>
              <a:rPr lang="pl-PL" noProof="0" dirty="0" smtClean="0">
                <a:solidFill>
                  <a:sysClr val="windowText" lastClr="000000"/>
                </a:solidFill>
                <a:latin typeface="Calibri"/>
              </a:rPr>
              <a:t>-CTR?</a:t>
            </a:r>
          </a:p>
          <a:p>
            <a:pPr lvl="1" indent="-342900"/>
            <a:r>
              <a:rPr kumimoji="0" lang="pl-PL" b="0" i="0" u="none" strike="noStrike" kern="1200" cap="none" spc="0" normalizeH="0" baseline="0" dirty="0" smtClean="0">
                <a:ln>
                  <a:noFill/>
                </a:ln>
                <a:solidFill>
                  <a:sysClr val="windowText" lastClr="000000"/>
                </a:solidFill>
                <a:effectLst/>
                <a:uLnTx/>
                <a:uFillTx/>
                <a:latin typeface="Calibri"/>
                <a:ea typeface="+mn-ea"/>
                <a:cs typeface="+mn-cs"/>
              </a:rPr>
              <a:t>Atak</a:t>
            </a:r>
            <a:r>
              <a:rPr kumimoji="0" lang="pl-PL" b="0" i="0" u="none" strike="noStrike" kern="1200" cap="none" spc="0" normalizeH="0" dirty="0" smtClean="0">
                <a:ln>
                  <a:noFill/>
                </a:ln>
                <a:solidFill>
                  <a:sysClr val="windowText" lastClr="000000"/>
                </a:solidFill>
                <a:effectLst/>
                <a:uLnTx/>
                <a:uFillTx/>
                <a:latin typeface="Calibri"/>
                <a:ea typeface="+mn-ea"/>
                <a:cs typeface="+mn-cs"/>
              </a:rPr>
              <a:t> na </a:t>
            </a:r>
            <a:r>
              <a:rPr kumimoji="0" lang="pl-PL" b="0" i="0" u="none" strike="noStrike" kern="1200" cap="none" spc="0" normalizeH="0" dirty="0" err="1" smtClean="0">
                <a:ln>
                  <a:noFill/>
                </a:ln>
                <a:solidFill>
                  <a:sysClr val="windowText" lastClr="000000"/>
                </a:solidFill>
                <a:effectLst/>
                <a:uLnTx/>
                <a:uFillTx/>
                <a:latin typeface="Calibri"/>
                <a:ea typeface="+mn-ea"/>
                <a:cs typeface="+mn-cs"/>
              </a:rPr>
              <a:t>padding</a:t>
            </a:r>
            <a:r>
              <a:rPr kumimoji="0" lang="pl-PL" b="0" i="0" u="none" strike="noStrike" kern="1200" cap="none" spc="0" normalizeH="0" dirty="0" smtClean="0">
                <a:ln>
                  <a:noFill/>
                </a:ln>
                <a:solidFill>
                  <a:sysClr val="windowText" lastClr="000000"/>
                </a:solidFill>
                <a:effectLst/>
                <a:uLnTx/>
                <a:uFillTx/>
                <a:latin typeface="Calibri"/>
                <a:ea typeface="+mn-ea"/>
                <a:cs typeface="+mn-cs"/>
              </a:rPr>
              <a:t> nie byłby możliwy, ponieważ w tym trybie szyfrowania nie stosuje się </a:t>
            </a:r>
            <a:r>
              <a:rPr kumimoji="0" lang="pl-PL" b="0" i="0" u="none" strike="noStrike" kern="1200" cap="none" spc="0" normalizeH="0" dirty="0" err="1" smtClean="0">
                <a:ln>
                  <a:noFill/>
                </a:ln>
                <a:solidFill>
                  <a:sysClr val="windowText" lastClr="000000"/>
                </a:solidFill>
                <a:effectLst/>
                <a:uLnTx/>
                <a:uFillTx/>
                <a:latin typeface="Calibri"/>
                <a:ea typeface="+mn-ea"/>
                <a:cs typeface="+mn-cs"/>
              </a:rPr>
              <a:t>paddingu</a:t>
            </a:r>
            <a:r>
              <a:rPr kumimoji="0" lang="pl-PL" b="0" i="0" u="none" strike="noStrike" kern="1200" cap="none" spc="0" normalizeH="0" dirty="0" smtClean="0">
                <a:ln>
                  <a:noFill/>
                </a:ln>
                <a:solidFill>
                  <a:sysClr val="windowText" lastClr="000000"/>
                </a:solidFill>
                <a:effectLst/>
                <a:uLnTx/>
                <a:uFillTx/>
                <a:latin typeface="Calibri"/>
                <a:ea typeface="+mn-ea"/>
                <a:cs typeface="+mn-cs"/>
              </a:rPr>
              <a:t>.</a:t>
            </a:r>
            <a:endParaRPr kumimoji="0" lang="en-US"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13572013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ctrTitle"/>
          </p:nvPr>
        </p:nvSpPr>
        <p:spPr/>
        <p:txBody>
          <a:bodyPr/>
          <a:lstStyle/>
          <a:p>
            <a:r>
              <a:rPr lang="pl-PL" dirty="0" smtClean="0"/>
              <a:t>Atak na nie-atomowe odszyfrowywanie</a:t>
            </a:r>
            <a:endParaRPr lang="pl-PL" dirty="0"/>
          </a:p>
        </p:txBody>
      </p:sp>
      <p:sp>
        <p:nvSpPr>
          <p:cNvPr id="6" name="Podtytuł 5"/>
          <p:cNvSpPr>
            <a:spLocks noGrp="1"/>
          </p:cNvSpPr>
          <p:nvPr>
            <p:ph type="subTitle" idx="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15</a:t>
            </a:fld>
            <a:endParaRPr lang="pl-PL"/>
          </a:p>
        </p:txBody>
      </p:sp>
    </p:spTree>
    <p:extLst>
      <p:ext uri="{BB962C8B-B14F-4D97-AF65-F5344CB8AC3E}">
        <p14:creationId xmlns:p14="http://schemas.microsoft.com/office/powerpoint/2010/main" xmlns="" val="23599840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4185" y="188640"/>
            <a:ext cx="8229600" cy="490066"/>
          </a:xfrm>
        </p:spPr>
        <p:txBody>
          <a:bodyPr>
            <a:normAutofit fontScale="90000"/>
          </a:bodyPr>
          <a:lstStyle/>
          <a:p>
            <a:r>
              <a:rPr lang="pl-PL" sz="3200" dirty="0" smtClean="0"/>
              <a:t>SSH </a:t>
            </a:r>
            <a:r>
              <a:rPr lang="pl-PL" sz="3200" dirty="0" err="1" smtClean="0"/>
              <a:t>Binary</a:t>
            </a:r>
            <a:r>
              <a:rPr lang="pl-PL" sz="3200" dirty="0" smtClean="0"/>
              <a:t> </a:t>
            </a:r>
            <a:r>
              <a:rPr lang="pl-PL" sz="3200" dirty="0" err="1" smtClean="0"/>
              <a:t>Packed</a:t>
            </a:r>
            <a:r>
              <a:rPr lang="pl-PL" sz="3200" dirty="0" smtClean="0"/>
              <a:t> </a:t>
            </a:r>
            <a:r>
              <a:rPr lang="pl-PL" sz="3200" dirty="0" err="1" smtClean="0"/>
              <a:t>Protocol</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16</a:t>
            </a:fld>
            <a:endParaRPr lang="pl-PL"/>
          </a:p>
        </p:txBody>
      </p:sp>
      <p:sp>
        <p:nvSpPr>
          <p:cNvPr id="5" name="Content Placeholder 2"/>
          <p:cNvSpPr txBox="1">
            <a:spLocks/>
          </p:cNvSpPr>
          <p:nvPr/>
        </p:nvSpPr>
        <p:spPr>
          <a:xfrm>
            <a:off x="179512" y="3385914"/>
            <a:ext cx="8856984" cy="24193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a:solidFill>
                  <a:sysClr val="windowText" lastClr="000000"/>
                </a:solidFill>
                <a:latin typeface="Calibri"/>
              </a:rPr>
              <a:t>O</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dszyfrowywanie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odszyfruj</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tylko długość pakietu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odczytaj tyle danych ile podano w polu długość pakietu</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pl-PL" dirty="0" smtClean="0">
                <a:solidFill>
                  <a:sysClr val="windowText" lastClr="000000"/>
                </a:solidFill>
                <a:latin typeface="Calibri"/>
              </a:rPr>
              <a:t>Krok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3: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odszyfruj</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pozostałe bloki szyfrogramu</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4: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sprawdź</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MAC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wyślij błąd, jeśli MAC się nie zgadza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Rectangle 3"/>
          <p:cNvSpPr/>
          <p:nvPr/>
        </p:nvSpPr>
        <p:spPr>
          <a:xfrm>
            <a:off x="609600" y="1938114"/>
            <a:ext cx="1066800" cy="6096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seq.</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num.</a:t>
            </a:r>
          </a:p>
        </p:txBody>
      </p:sp>
      <p:sp>
        <p:nvSpPr>
          <p:cNvPr id="7" name="Rectangle 4"/>
          <p:cNvSpPr/>
          <p:nvPr/>
        </p:nvSpPr>
        <p:spPr>
          <a:xfrm>
            <a:off x="1752600" y="1938114"/>
            <a:ext cx="1066800" cy="609600"/>
          </a:xfrm>
          <a:prstGeom prst="rect">
            <a:avLst/>
          </a:prstGeom>
          <a:pattFill prst="horzBrick">
            <a:fgClr>
              <a:srgbClr val="0000FF"/>
            </a:fgClr>
            <a:bgClr>
              <a:srgbClr val="F79646">
                <a:lumMod val="75000"/>
              </a:srgbClr>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packet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prstClr val="white"/>
                </a:solidFill>
                <a:effectLst/>
                <a:uLnTx/>
                <a:uFillTx/>
                <a:latin typeface="Calibri"/>
                <a:ea typeface="+mn-ea"/>
                <a:cs typeface="+mn-cs"/>
              </a:rPr>
              <a:t>len</a:t>
            </a:r>
            <a:r>
              <a:rPr kumimoji="0" lang="en-US" sz="1800" b="0" i="0" u="none" strike="noStrike" kern="0" cap="none" spc="0" normalizeH="0" baseline="0" noProof="0" dirty="0" smtClean="0">
                <a:ln>
                  <a:noFill/>
                </a:ln>
                <a:solidFill>
                  <a:prstClr val="white"/>
                </a:solidFill>
                <a:effectLst/>
                <a:uLnTx/>
                <a:uFillTx/>
                <a:latin typeface="Calibri"/>
                <a:ea typeface="+mn-ea"/>
                <a:cs typeface="+mn-cs"/>
              </a:rPr>
              <a:t>.</a:t>
            </a:r>
          </a:p>
        </p:txBody>
      </p:sp>
      <p:sp>
        <p:nvSpPr>
          <p:cNvPr id="8" name="Rectangle 5"/>
          <p:cNvSpPr/>
          <p:nvPr/>
        </p:nvSpPr>
        <p:spPr>
          <a:xfrm>
            <a:off x="2819400" y="1938114"/>
            <a:ext cx="762000" cy="609600"/>
          </a:xfrm>
          <a:prstGeom prst="rect">
            <a:avLst/>
          </a:prstGeom>
          <a:pattFill prst="horzBrick">
            <a:fgClr>
              <a:srgbClr val="0000FF"/>
            </a:fgClr>
            <a:bgClr>
              <a:srgbClr val="F79646">
                <a:lumMod val="75000"/>
              </a:srgbClr>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pad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prstClr val="white"/>
                </a:solidFill>
                <a:effectLst/>
                <a:uLnTx/>
                <a:uFillTx/>
                <a:latin typeface="Calibri"/>
                <a:ea typeface="+mn-ea"/>
                <a:cs typeface="+mn-cs"/>
              </a:rPr>
              <a:t>len</a:t>
            </a:r>
            <a:r>
              <a:rPr kumimoji="0" lang="en-US" sz="1800" b="0" i="0" u="none" strike="noStrike" kern="0" cap="none" spc="0" normalizeH="0" baseline="0" noProof="0" dirty="0" smtClean="0">
                <a:ln>
                  <a:noFill/>
                </a:ln>
                <a:solidFill>
                  <a:prstClr val="white"/>
                </a:solidFill>
                <a:effectLst/>
                <a:uLnTx/>
                <a:uFillTx/>
                <a:latin typeface="Calibri"/>
                <a:ea typeface="+mn-ea"/>
                <a:cs typeface="+mn-cs"/>
              </a:rPr>
              <a:t>.</a:t>
            </a:r>
          </a:p>
        </p:txBody>
      </p:sp>
      <p:sp>
        <p:nvSpPr>
          <p:cNvPr id="9" name="Rectangle 6"/>
          <p:cNvSpPr/>
          <p:nvPr/>
        </p:nvSpPr>
        <p:spPr>
          <a:xfrm>
            <a:off x="3581400" y="1938114"/>
            <a:ext cx="2895600" cy="609600"/>
          </a:xfrm>
          <a:prstGeom prst="rect">
            <a:avLst/>
          </a:prstGeom>
          <a:pattFill prst="horzBrick">
            <a:fgClr>
              <a:srgbClr val="0000FF"/>
            </a:fgClr>
            <a:bgClr>
              <a:srgbClr val="F79646">
                <a:lumMod val="75000"/>
              </a:srgbClr>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payload</a:t>
            </a:r>
          </a:p>
        </p:txBody>
      </p:sp>
      <p:sp>
        <p:nvSpPr>
          <p:cNvPr id="10" name="Rectangle 7"/>
          <p:cNvSpPr/>
          <p:nvPr/>
        </p:nvSpPr>
        <p:spPr>
          <a:xfrm>
            <a:off x="6400800" y="1938114"/>
            <a:ext cx="685800" cy="609600"/>
          </a:xfrm>
          <a:prstGeom prst="rect">
            <a:avLst/>
          </a:prstGeom>
          <a:pattFill prst="horzBrick">
            <a:fgClr>
              <a:srgbClr val="0000FF"/>
            </a:fgClr>
            <a:bgClr>
              <a:srgbClr val="F79646">
                <a:lumMod val="75000"/>
              </a:srgbClr>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pad</a:t>
            </a:r>
          </a:p>
        </p:txBody>
      </p:sp>
      <p:sp>
        <p:nvSpPr>
          <p:cNvPr id="11" name="Rectangle 8"/>
          <p:cNvSpPr/>
          <p:nvPr/>
        </p:nvSpPr>
        <p:spPr>
          <a:xfrm>
            <a:off x="7239000" y="1938114"/>
            <a:ext cx="1066800" cy="6096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MAC</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tag</a:t>
            </a:r>
          </a:p>
        </p:txBody>
      </p:sp>
      <p:sp>
        <p:nvSpPr>
          <p:cNvPr id="12" name="TextBox 9"/>
          <p:cNvSpPr txBox="1"/>
          <p:nvPr/>
        </p:nvSpPr>
        <p:spPr>
          <a:xfrm>
            <a:off x="2971800" y="1538004"/>
            <a:ext cx="3199313"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CBC encryption   (chained IV)</a:t>
            </a:r>
          </a:p>
        </p:txBody>
      </p:sp>
      <p:grpSp>
        <p:nvGrpSpPr>
          <p:cNvPr id="13" name="Group 15"/>
          <p:cNvGrpSpPr/>
          <p:nvPr/>
        </p:nvGrpSpPr>
        <p:grpSpPr>
          <a:xfrm>
            <a:off x="685800" y="2619722"/>
            <a:ext cx="7086599" cy="308993"/>
            <a:chOff x="1752600" y="1957958"/>
            <a:chExt cx="6063791" cy="308993"/>
          </a:xfrm>
        </p:grpSpPr>
        <p:sp>
          <p:nvSpPr>
            <p:cNvPr id="14" name="Left Brace 10"/>
            <p:cNvSpPr/>
            <p:nvPr/>
          </p:nvSpPr>
          <p:spPr>
            <a:xfrm rot="16200000">
              <a:off x="4305300" y="-514350"/>
              <a:ext cx="228600" cy="5334000"/>
            </a:xfrm>
            <a:prstGeom prst="leftBrace">
              <a:avLst/>
            </a:prstGeom>
            <a:noFill/>
            <a:ln w="25400" cap="flat" cmpd="sng" algn="ctr">
              <a:solidFill>
                <a:srgbClr val="000000"/>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cxnSp>
          <p:nvCxnSpPr>
            <p:cNvPr id="15" name="Curved Connector 12"/>
            <p:cNvCxnSpPr>
              <a:stCxn id="14" idx="1"/>
              <a:endCxn id="11" idx="2"/>
            </p:cNvCxnSpPr>
            <p:nvPr/>
          </p:nvCxnSpPr>
          <p:spPr>
            <a:xfrm rot="5400000" flipH="1" flipV="1">
              <a:off x="5963499" y="414059"/>
              <a:ext cx="308993" cy="3396791"/>
            </a:xfrm>
            <a:prstGeom prst="curvedConnector3">
              <a:avLst>
                <a:gd name="adj1" fmla="val -123460"/>
              </a:avLst>
            </a:prstGeom>
            <a:noFill/>
            <a:ln w="25400" cap="flat" cmpd="sng" algn="ctr">
              <a:solidFill>
                <a:srgbClr val="000000"/>
              </a:solidFill>
              <a:prstDash val="solid"/>
              <a:headEnd type="none"/>
              <a:tailEnd type="triangle"/>
            </a:ln>
            <a:effectLst>
              <a:outerShdw blurRad="40000" dist="20000" dir="5400000" rotWithShape="0">
                <a:srgbClr val="000000">
                  <a:alpha val="38000"/>
                </a:srgbClr>
              </a:outerShdw>
            </a:effectLst>
          </p:spPr>
        </p:cxnSp>
      </p:grpSp>
      <p:sp>
        <p:nvSpPr>
          <p:cNvPr id="16" name="TextBox 16"/>
          <p:cNvSpPr txBox="1"/>
          <p:nvPr/>
        </p:nvSpPr>
        <p:spPr>
          <a:xfrm>
            <a:off x="6982540" y="3081114"/>
            <a:ext cx="1978427" cy="92333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MAC </a:t>
            </a:r>
            <a:r>
              <a:rPr kumimoji="0" lang="pl-PL" sz="1800" b="0" i="0" u="none" strike="noStrike" kern="0" cap="none" spc="0" normalizeH="0" baseline="0" noProof="0" dirty="0" smtClean="0">
                <a:ln>
                  <a:noFill/>
                </a:ln>
                <a:solidFill>
                  <a:prstClr val="black"/>
                </a:solidFill>
                <a:effectLst/>
                <a:uLnTx/>
                <a:uFillTx/>
              </a:rPr>
              <a:t>obliczony</a:t>
            </a:r>
            <a:r>
              <a:rPr kumimoji="0" lang="en-US" sz="1800" b="0" i="0" u="none" strike="noStrike" kern="0" cap="none" spc="0" normalizeH="0" baseline="0" noProof="0" dirty="0" smtClean="0">
                <a:ln>
                  <a:noFill/>
                </a:ln>
                <a:solidFill>
                  <a:prstClr val="black"/>
                </a:solidFill>
                <a:effectLst/>
                <a:uLnTx/>
                <a:uFillTx/>
              </a:rPr>
              <a:t> </a:t>
            </a:r>
            <a:br>
              <a:rPr kumimoji="0" lang="en-US" sz="1800" b="0" i="0" u="none" strike="noStrike" kern="0" cap="none" spc="0" normalizeH="0" baseline="0" noProof="0" dirty="0" smtClean="0">
                <a:ln>
                  <a:noFill/>
                </a:ln>
                <a:solidFill>
                  <a:prstClr val="black"/>
                </a:solidFill>
                <a:effectLst/>
                <a:uLnTx/>
                <a:uFillTx/>
              </a:rPr>
            </a:br>
            <a:r>
              <a:rPr lang="pl-PL" kern="0" dirty="0" smtClean="0">
                <a:solidFill>
                  <a:prstClr val="black"/>
                </a:solidFill>
              </a:rPr>
              <a:t>dla tekstu</a:t>
            </a:r>
            <a:br>
              <a:rPr lang="pl-PL" kern="0" dirty="0" smtClean="0">
                <a:solidFill>
                  <a:prstClr val="black"/>
                </a:solidFill>
              </a:rPr>
            </a:br>
            <a:r>
              <a:rPr lang="pl-PL" kern="0" dirty="0" smtClean="0">
                <a:solidFill>
                  <a:prstClr val="black"/>
                </a:solidFill>
              </a:rPr>
              <a:t>niezaszyfrowanego</a:t>
            </a:r>
            <a:endParaRPr kumimoji="0" lang="en-US" sz="18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xmlns="" val="20700736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4501"/>
          </a:xfrm>
        </p:spPr>
        <p:txBody>
          <a:bodyPr>
            <a:normAutofit fontScale="90000"/>
          </a:bodyPr>
          <a:lstStyle/>
          <a:p>
            <a:r>
              <a:rPr lang="pl-PL" sz="3600" dirty="0" smtClean="0"/>
              <a:t>Atak na pole z długością pakietu </a:t>
            </a:r>
            <a:r>
              <a:rPr lang="pl-PL" sz="2400" dirty="0" smtClean="0"/>
              <a:t>(uproszczony)</a:t>
            </a:r>
            <a:endParaRPr lang="pl-PL" sz="36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17</a:t>
            </a:fld>
            <a:endParaRPr lang="pl-PL"/>
          </a:p>
        </p:txBody>
      </p:sp>
      <p:sp>
        <p:nvSpPr>
          <p:cNvPr id="5" name="Content Placeholder 2"/>
          <p:cNvSpPr txBox="1">
            <a:spLocks/>
          </p:cNvSpPr>
          <p:nvPr/>
        </p:nvSpPr>
        <p:spPr>
          <a:xfrm>
            <a:off x="107504" y="803066"/>
            <a:ext cx="8928992" cy="83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Atakujący ma </a:t>
            </a:r>
            <a:r>
              <a:rPr kumimoji="0" lang="pl-PL" sz="2400" b="0" i="0" u="sng" strike="noStrike" kern="1200" cap="none" spc="0" normalizeH="0" baseline="0" noProof="0" dirty="0" smtClean="0">
                <a:ln>
                  <a:noFill/>
                </a:ln>
                <a:solidFill>
                  <a:sysClr val="windowText" lastClr="000000"/>
                </a:solidFill>
                <a:effectLst/>
                <a:uLnTx/>
                <a:uFillTx/>
                <a:latin typeface="Calibri"/>
                <a:ea typeface="+mn-ea"/>
                <a:cs typeface="+mn-cs"/>
              </a:rPr>
              <a:t>jeden</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blok szyfrogramu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c = AES(k, m)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chce pozyskać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m</a:t>
            </a:r>
            <a:endParaRPr kumimoji="0" lang="en-US" sz="2400" b="1" i="0" u="none" strike="noStrike" kern="1200" cap="none" spc="0" normalizeH="0" baseline="0" noProof="0" dirty="0">
              <a:ln>
                <a:noFill/>
              </a:ln>
              <a:solidFill>
                <a:srgbClr val="FF0000"/>
              </a:solidFill>
              <a:effectLst/>
              <a:uLnTx/>
              <a:uFillTx/>
              <a:latin typeface="Calibri"/>
              <a:ea typeface="+mn-ea"/>
              <a:cs typeface="+mn-cs"/>
            </a:endParaRPr>
          </a:p>
        </p:txBody>
      </p:sp>
      <p:pic>
        <p:nvPicPr>
          <p:cNvPr id="6" name="Picture 3"/>
          <p:cNvPicPr>
            <a:picLocks noChangeAspect="1"/>
          </p:cNvPicPr>
          <p:nvPr/>
        </p:nvPicPr>
        <p:blipFill>
          <a:blip r:embed="rId3" cstate="print"/>
          <a:stretch>
            <a:fillRect/>
          </a:stretch>
        </p:blipFill>
        <p:spPr>
          <a:xfrm>
            <a:off x="6883172" y="2098466"/>
            <a:ext cx="1516526" cy="1981200"/>
          </a:xfrm>
          <a:prstGeom prst="rect">
            <a:avLst/>
          </a:prstGeom>
        </p:spPr>
      </p:pic>
      <p:sp>
        <p:nvSpPr>
          <p:cNvPr id="7" name="TextBox 6"/>
          <p:cNvSpPr txBox="1"/>
          <p:nvPr/>
        </p:nvSpPr>
        <p:spPr>
          <a:xfrm>
            <a:off x="8461911" y="2098466"/>
            <a:ext cx="33239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FF0000"/>
                </a:solidFill>
                <a:effectLst/>
                <a:uLnTx/>
                <a:uFillTx/>
              </a:rPr>
              <a:t>k</a:t>
            </a:r>
          </a:p>
        </p:txBody>
      </p:sp>
      <p:grpSp>
        <p:nvGrpSpPr>
          <p:cNvPr id="8" name="Group 20"/>
          <p:cNvGrpSpPr/>
          <p:nvPr/>
        </p:nvGrpSpPr>
        <p:grpSpPr>
          <a:xfrm>
            <a:off x="869504" y="1336466"/>
            <a:ext cx="5486400" cy="990600"/>
            <a:chOff x="990600" y="1352550"/>
            <a:chExt cx="5486400" cy="990600"/>
          </a:xfrm>
        </p:grpSpPr>
        <p:cxnSp>
          <p:nvCxnSpPr>
            <p:cNvPr id="9" name="Straight Arrow Connector 5"/>
            <p:cNvCxnSpPr/>
            <p:nvPr/>
          </p:nvCxnSpPr>
          <p:spPr>
            <a:xfrm>
              <a:off x="990600" y="2343150"/>
              <a:ext cx="54864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0" name="Rectangle 7"/>
            <p:cNvSpPr/>
            <p:nvPr/>
          </p:nvSpPr>
          <p:spPr>
            <a:xfrm>
              <a:off x="2819400" y="1657350"/>
              <a:ext cx="1066800" cy="6096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seq.</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num.</a:t>
              </a:r>
            </a:p>
          </p:txBody>
        </p:sp>
        <p:sp>
          <p:nvSpPr>
            <p:cNvPr id="11" name="Rectangle 8"/>
            <p:cNvSpPr/>
            <p:nvPr/>
          </p:nvSpPr>
          <p:spPr>
            <a:xfrm>
              <a:off x="3962400" y="1657350"/>
              <a:ext cx="1295400" cy="609600"/>
            </a:xfrm>
            <a:prstGeom prst="rect">
              <a:avLst/>
            </a:prstGeom>
            <a:solidFill>
              <a:srgbClr val="00009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bIns="13716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srgbClr val="FF0000"/>
                  </a:solidFill>
                  <a:effectLst/>
                  <a:uLnTx/>
                  <a:uFillTx/>
                  <a:latin typeface="Calibri"/>
                  <a:ea typeface="+mn-ea"/>
                  <a:cs typeface="+mn-cs"/>
                </a:rPr>
                <a:t>c</a:t>
              </a:r>
            </a:p>
          </p:txBody>
        </p:sp>
        <p:sp>
          <p:nvSpPr>
            <p:cNvPr id="12" name="TextBox 9"/>
            <p:cNvSpPr txBox="1"/>
            <p:nvPr/>
          </p:nvSpPr>
          <p:spPr>
            <a:xfrm>
              <a:off x="3829000" y="1352550"/>
              <a:ext cx="1590500"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smtClean="0">
                  <a:ln>
                    <a:noFill/>
                  </a:ln>
                  <a:solidFill>
                    <a:prstClr val="black"/>
                  </a:solidFill>
                  <a:effectLst/>
                  <a:uLnTx/>
                  <a:uFillTx/>
                </a:rPr>
                <a:t>Jeden blok</a:t>
              </a:r>
              <a:r>
                <a:rPr kumimoji="0" lang="en-US" sz="1800" b="0" i="0" u="none" strike="noStrike" kern="0" cap="none" spc="0" normalizeH="0" baseline="0" noProof="0" dirty="0" smtClean="0">
                  <a:ln>
                    <a:noFill/>
                  </a:ln>
                  <a:solidFill>
                    <a:prstClr val="black"/>
                  </a:solidFill>
                  <a:effectLst/>
                  <a:uLnTx/>
                  <a:uFillTx/>
                </a:rPr>
                <a:t> AES</a:t>
              </a:r>
            </a:p>
          </p:txBody>
        </p:sp>
      </p:grpSp>
      <p:grpSp>
        <p:nvGrpSpPr>
          <p:cNvPr id="13" name="Group 21"/>
          <p:cNvGrpSpPr/>
          <p:nvPr/>
        </p:nvGrpSpPr>
        <p:grpSpPr>
          <a:xfrm>
            <a:off x="3841304" y="2403266"/>
            <a:ext cx="3054758" cy="1143000"/>
            <a:chOff x="3962400" y="2419350"/>
            <a:chExt cx="3054758" cy="1143000"/>
          </a:xfrm>
        </p:grpSpPr>
        <p:sp>
          <p:nvSpPr>
            <p:cNvPr id="14" name="TextBox 10"/>
            <p:cNvSpPr txBox="1"/>
            <p:nvPr/>
          </p:nvSpPr>
          <p:spPr>
            <a:xfrm>
              <a:off x="5415436" y="2495550"/>
              <a:ext cx="1601722" cy="1015663"/>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odszyfruj</a:t>
              </a:r>
              <a:r>
                <a:rPr kumimoji="0" lang="en-US" sz="2000" b="0" i="0" u="none" strike="noStrike" kern="0" cap="none" spc="0" normalizeH="0" baseline="0" noProof="0" dirty="0" smtClean="0">
                  <a:ln>
                    <a:noFill/>
                  </a:ln>
                  <a:solidFill>
                    <a:prstClr val="black"/>
                  </a:solidFill>
                  <a:effectLst/>
                  <a:uLnTx/>
                  <a:uFillTx/>
                </a:rPr>
                <a:t/>
              </a:r>
              <a:br>
                <a:rPr kumimoji="0" lang="en-US" sz="2000" b="0" i="0" u="none" strike="noStrike" kern="0" cap="none" spc="0" normalizeH="0" baseline="0" noProof="0" dirty="0" smtClean="0">
                  <a:ln>
                    <a:noFill/>
                  </a:ln>
                  <a:solidFill>
                    <a:prstClr val="black"/>
                  </a:solidFill>
                  <a:effectLst/>
                  <a:uLnTx/>
                  <a:uFillTx/>
                </a:rPr>
              </a:br>
              <a:r>
                <a:rPr kumimoji="0" lang="pl-PL" sz="2000" b="0" i="0" u="none" strike="noStrike" kern="0" cap="none" spc="0" normalizeH="0" baseline="0" noProof="0" dirty="0" smtClean="0">
                  <a:ln>
                    <a:noFill/>
                  </a:ln>
                  <a:solidFill>
                    <a:prstClr val="black"/>
                  </a:solidFill>
                  <a:effectLst/>
                  <a:uLnTx/>
                  <a:uFillTx/>
                </a:rPr>
                <a:t>i uzyskaj</a:t>
              </a:r>
              <a:br>
                <a:rPr kumimoji="0" lang="pl-PL" sz="2000" b="0" i="0" u="none" strike="noStrike" kern="0" cap="none" spc="0" normalizeH="0" baseline="0" noProof="0" dirty="0" smtClean="0">
                  <a:ln>
                    <a:noFill/>
                  </a:ln>
                  <a:solidFill>
                    <a:prstClr val="black"/>
                  </a:solidFill>
                  <a:effectLst/>
                  <a:uLnTx/>
                  <a:uFillTx/>
                </a:rPr>
              </a:br>
              <a:r>
                <a:rPr kumimoji="0" lang="pl-PL" sz="2000" b="0" i="0" u="none" strike="noStrike" kern="0" cap="none" spc="0" normalizeH="0" baseline="0" noProof="0" dirty="0" smtClean="0">
                  <a:ln>
                    <a:noFill/>
                  </a:ln>
                  <a:solidFill>
                    <a:prstClr val="black"/>
                  </a:solidFill>
                  <a:effectLst/>
                  <a:uLnTx/>
                  <a:uFillTx/>
                </a:rPr>
                <a:t>wartość</a:t>
              </a:r>
              <a:r>
                <a:rPr kumimoji="0" lang="pl-PL" sz="2000" b="0" i="0" u="none" strike="noStrike" kern="0" cap="none" spc="0" normalizeH="0" noProof="0" dirty="0" smtClean="0">
                  <a:ln>
                    <a:noFill/>
                  </a:ln>
                  <a:solidFill>
                    <a:prstClr val="black"/>
                  </a:solidFill>
                  <a:effectLst/>
                  <a:uLnTx/>
                  <a:uFillTx/>
                </a:rPr>
                <a:t> „len”</a:t>
              </a:r>
              <a:endParaRPr kumimoji="0" lang="en-US" sz="2000" b="0" i="0" u="none" strike="noStrike" kern="0" cap="none" spc="0" normalizeH="0" baseline="0" noProof="0" dirty="0" smtClean="0">
                <a:ln>
                  <a:noFill/>
                </a:ln>
                <a:solidFill>
                  <a:prstClr val="black"/>
                </a:solidFill>
                <a:effectLst/>
                <a:uLnTx/>
                <a:uFillTx/>
              </a:endParaRPr>
            </a:p>
          </p:txBody>
        </p:sp>
        <p:sp>
          <p:nvSpPr>
            <p:cNvPr id="15" name="Rectangle 11"/>
            <p:cNvSpPr/>
            <p:nvPr/>
          </p:nvSpPr>
          <p:spPr>
            <a:xfrm>
              <a:off x="3962400" y="2952750"/>
              <a:ext cx="1295400" cy="609600"/>
            </a:xfrm>
            <a:prstGeom prst="rect">
              <a:avLst/>
            </a:prstGeom>
            <a:solidFill>
              <a:srgbClr val="008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bIns="13716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smtClean="0">
                <a:ln>
                  <a:noFill/>
                </a:ln>
                <a:solidFill>
                  <a:srgbClr val="FF0000"/>
                </a:solidFill>
                <a:effectLst/>
                <a:uLnTx/>
                <a:uFillTx/>
                <a:latin typeface="Calibri"/>
                <a:ea typeface="+mn-ea"/>
                <a:cs typeface="+mn-cs"/>
              </a:endParaRPr>
            </a:p>
          </p:txBody>
        </p:sp>
        <p:sp>
          <p:nvSpPr>
            <p:cNvPr id="16" name="Down Arrow 12"/>
            <p:cNvSpPr/>
            <p:nvPr/>
          </p:nvSpPr>
          <p:spPr>
            <a:xfrm>
              <a:off x="4495800" y="2419350"/>
              <a:ext cx="228600" cy="457200"/>
            </a:xfrm>
            <a:prstGeom prst="downArrow">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17" name="Rectangle 13"/>
            <p:cNvSpPr/>
            <p:nvPr/>
          </p:nvSpPr>
          <p:spPr>
            <a:xfrm>
              <a:off x="3962400" y="2952750"/>
              <a:ext cx="533400" cy="609600"/>
            </a:xfrm>
            <a:prstGeom prst="rect">
              <a:avLst/>
            </a:prstGeom>
            <a:solidFill>
              <a:srgbClr val="008000"/>
            </a:solidFill>
            <a:ln w="9525" cap="flat" cmpd="sng" algn="ctr">
              <a:solidFill>
                <a:srgbClr val="000000"/>
              </a:solidFill>
              <a:prstDash val="solid"/>
            </a:ln>
            <a:effectLst/>
          </p:spPr>
          <p:txBody>
            <a:bodyPr bIns="13716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err="1" smtClean="0">
                  <a:ln>
                    <a:noFill/>
                  </a:ln>
                  <a:solidFill>
                    <a:prstClr val="white"/>
                  </a:solidFill>
                  <a:effectLst/>
                  <a:uLnTx/>
                  <a:uFillTx/>
                  <a:latin typeface="Calibri"/>
                  <a:ea typeface="+mn-ea"/>
                  <a:cs typeface="+mn-cs"/>
                </a:rPr>
                <a:t>len</a:t>
              </a:r>
              <a:endParaRPr kumimoji="0" lang="en-US" sz="1800" b="1" i="0" u="none" strike="noStrike" kern="0" cap="none" spc="0" normalizeH="0" baseline="0" noProof="0" dirty="0" smtClean="0">
                <a:ln>
                  <a:noFill/>
                </a:ln>
                <a:solidFill>
                  <a:prstClr val="white"/>
                </a:solidFill>
                <a:effectLst/>
                <a:uLnTx/>
                <a:uFillTx/>
                <a:latin typeface="Calibri"/>
                <a:ea typeface="+mn-ea"/>
                <a:cs typeface="+mn-cs"/>
              </a:endParaRPr>
            </a:p>
          </p:txBody>
        </p:sp>
      </p:grpSp>
      <p:grpSp>
        <p:nvGrpSpPr>
          <p:cNvPr id="18" name="Group 22"/>
          <p:cNvGrpSpPr/>
          <p:nvPr/>
        </p:nvGrpSpPr>
        <p:grpSpPr>
          <a:xfrm>
            <a:off x="945704" y="3622466"/>
            <a:ext cx="5486400" cy="381000"/>
            <a:chOff x="1066800" y="3638550"/>
            <a:chExt cx="5486400" cy="381000"/>
          </a:xfrm>
        </p:grpSpPr>
        <p:cxnSp>
          <p:nvCxnSpPr>
            <p:cNvPr id="19" name="Straight Arrow Connector 15"/>
            <p:cNvCxnSpPr/>
            <p:nvPr/>
          </p:nvCxnSpPr>
          <p:spPr>
            <a:xfrm>
              <a:off x="1066800" y="4019550"/>
              <a:ext cx="54864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20" name="TextBox 16"/>
            <p:cNvSpPr txBox="1"/>
            <p:nvPr/>
          </p:nvSpPr>
          <p:spPr>
            <a:xfrm>
              <a:off x="1143000" y="3638550"/>
              <a:ext cx="3764172"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smtClean="0">
                  <a:ln>
                    <a:noFill/>
                  </a:ln>
                  <a:solidFill>
                    <a:prstClr val="black"/>
                  </a:solidFill>
                  <a:effectLst/>
                  <a:uLnTx/>
                  <a:uFillTx/>
                </a:rPr>
                <a:t>Wyślij za każdym razem jednym bajcie</a:t>
              </a:r>
              <a:endParaRPr kumimoji="0" lang="en-US" sz="1800" b="0" i="0" u="none" strike="noStrike" kern="0" cap="none" spc="0" normalizeH="0" baseline="0" noProof="0" dirty="0" smtClean="0">
                <a:ln>
                  <a:noFill/>
                </a:ln>
                <a:solidFill>
                  <a:prstClr val="black"/>
                </a:solidFill>
                <a:effectLst/>
                <a:uLnTx/>
                <a:uFillTx/>
              </a:endParaRPr>
            </a:p>
          </p:txBody>
        </p:sp>
      </p:grpSp>
      <p:grpSp>
        <p:nvGrpSpPr>
          <p:cNvPr id="21" name="Group 23"/>
          <p:cNvGrpSpPr/>
          <p:nvPr/>
        </p:nvGrpSpPr>
        <p:grpSpPr>
          <a:xfrm>
            <a:off x="899592" y="4181266"/>
            <a:ext cx="5760640" cy="646331"/>
            <a:chOff x="1066800" y="4197350"/>
            <a:chExt cx="5760640" cy="646331"/>
          </a:xfrm>
        </p:grpSpPr>
        <p:cxnSp>
          <p:nvCxnSpPr>
            <p:cNvPr id="22" name="Straight Arrow Connector 17"/>
            <p:cNvCxnSpPr/>
            <p:nvPr/>
          </p:nvCxnSpPr>
          <p:spPr>
            <a:xfrm flipH="1">
              <a:off x="1066800" y="4552950"/>
              <a:ext cx="54864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23" name="TextBox 18"/>
            <p:cNvSpPr txBox="1"/>
            <p:nvPr/>
          </p:nvSpPr>
          <p:spPr>
            <a:xfrm>
              <a:off x="3088916" y="4197350"/>
              <a:ext cx="3738524" cy="646331"/>
            </a:xfrm>
            <a:prstGeom prst="rect">
              <a:avLst/>
            </a:prstGeom>
            <a:noFill/>
          </p:spPr>
          <p:txBody>
            <a:bodyPr wrap="none" rtlCol="0">
              <a:spAutoFit/>
            </a:bodyPr>
            <a:lstStyle/>
            <a:p>
              <a:pPr lvl="0"/>
              <a:r>
                <a:rPr kumimoji="0" lang="pl-PL" sz="1800" b="0" i="0" u="none" strike="noStrike" kern="0" cap="none" spc="0" normalizeH="0" baseline="0" noProof="0" dirty="0" smtClean="0">
                  <a:ln>
                    <a:noFill/>
                  </a:ln>
                  <a:solidFill>
                    <a:prstClr val="black"/>
                  </a:solidFill>
                  <a:effectLst/>
                  <a:uLnTx/>
                  <a:uFillTx/>
                </a:rPr>
                <a:t>kiedy</a:t>
              </a:r>
              <a:r>
                <a:rPr kumimoji="0" lang="en-US" sz="1800" b="0" i="0" u="none" strike="noStrike" kern="0" cap="none" spc="0" normalizeH="0" baseline="0" noProof="0" dirty="0" smtClean="0">
                  <a:ln>
                    <a:noFill/>
                  </a:ln>
                  <a:solidFill>
                    <a:prstClr val="black"/>
                  </a:solidFill>
                  <a:effectLst/>
                  <a:uLnTx/>
                  <a:uFillTx/>
                </a:rPr>
                <a:t> </a:t>
              </a:r>
              <a:r>
                <a:rPr kumimoji="0" lang="pl-PL" sz="1800" b="0" i="0" u="none" strike="noStrike" kern="0" cap="none" spc="0" normalizeH="0" baseline="0" noProof="0" dirty="0" smtClean="0">
                  <a:ln>
                    <a:noFill/>
                  </a:ln>
                  <a:solidFill>
                    <a:prstClr val="black"/>
                  </a:solidFill>
                  <a:effectLst/>
                  <a:uLnTx/>
                  <a:uFillTx/>
                </a:rPr>
                <a:t>następuje odczyt </a:t>
              </a:r>
              <a:r>
                <a:rPr lang="en-US" kern="0" dirty="0">
                  <a:solidFill>
                    <a:prstClr val="black"/>
                  </a:solidFill>
                </a:rPr>
                <a:t>“</a:t>
              </a:r>
              <a:r>
                <a:rPr lang="en-US" kern="0" dirty="0" err="1">
                  <a:solidFill>
                    <a:prstClr val="black"/>
                  </a:solidFill>
                </a:rPr>
                <a:t>len</a:t>
              </a:r>
              <a:r>
                <a:rPr lang="en-US" kern="0" dirty="0">
                  <a:solidFill>
                    <a:prstClr val="black"/>
                  </a:solidFill>
                </a:rPr>
                <a:t>” </a:t>
              </a:r>
              <a:r>
                <a:rPr lang="pl-PL" kern="0" dirty="0" smtClean="0">
                  <a:solidFill>
                    <a:prstClr val="black"/>
                  </a:solidFill>
                </a:rPr>
                <a:t>bajtów</a:t>
              </a:r>
              <a:r>
                <a:rPr lang="en-US" kern="0" dirty="0" smtClean="0">
                  <a:solidFill>
                    <a:prstClr val="black"/>
                  </a:solidFill>
                </a:rPr>
                <a:t>:  </a:t>
              </a:r>
              <a:endParaRPr kumimoji="0" lang="en-US" sz="18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          </a:t>
              </a:r>
              <a:r>
                <a:rPr kumimoji="0" lang="pl-PL" sz="1800" b="0" i="0" u="none" strike="noStrike" kern="0" cap="none" spc="0" normalizeH="0" baseline="0" noProof="0" dirty="0" smtClean="0">
                  <a:ln>
                    <a:noFill/>
                  </a:ln>
                  <a:solidFill>
                    <a:prstClr val="black"/>
                  </a:solidFill>
                  <a:effectLst/>
                  <a:uLnTx/>
                  <a:uFillTx/>
                </a:rPr>
                <a:t>serwer wysyła</a:t>
              </a:r>
              <a:r>
                <a:rPr kumimoji="0" lang="en-US" sz="1800" b="0" i="0" u="none" strike="noStrike" kern="0" cap="none" spc="0" normalizeH="0" baseline="0" noProof="0" dirty="0" smtClean="0">
                  <a:ln>
                    <a:noFill/>
                  </a:ln>
                  <a:solidFill>
                    <a:prstClr val="black"/>
                  </a:solidFill>
                  <a:effectLst/>
                  <a:uLnTx/>
                  <a:uFillTx/>
                </a:rPr>
                <a:t> “MAC error”</a:t>
              </a:r>
            </a:p>
          </p:txBody>
        </p:sp>
      </p:grpSp>
      <p:sp>
        <p:nvSpPr>
          <p:cNvPr id="24" name="TextBox 19"/>
          <p:cNvSpPr txBox="1"/>
          <p:nvPr/>
        </p:nvSpPr>
        <p:spPr>
          <a:xfrm>
            <a:off x="107504" y="4829090"/>
            <a:ext cx="5343129"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atakujący</a:t>
            </a:r>
            <a:r>
              <a:rPr kumimoji="0" lang="en-US" sz="2000" b="0" i="0" u="none" strike="noStrike" kern="0" cap="none" spc="0" normalizeH="0" baseline="0" noProof="0" dirty="0" smtClean="0">
                <a:ln>
                  <a:noFill/>
                </a:ln>
                <a:solidFill>
                  <a:prstClr val="black"/>
                </a:solidFill>
                <a:effectLst/>
                <a:uLnTx/>
                <a:uFillTx/>
              </a:rPr>
              <a:t> </a:t>
            </a:r>
            <a:r>
              <a:rPr kumimoji="0" lang="pl-PL" sz="2000" b="0" i="0" u="none" strike="noStrike" kern="0" cap="none" spc="0" normalizeH="0" baseline="0" noProof="0" dirty="0" smtClean="0">
                <a:ln>
                  <a:noFill/>
                </a:ln>
                <a:solidFill>
                  <a:prstClr val="black"/>
                </a:solidFill>
                <a:effectLst/>
                <a:uLnTx/>
                <a:uFillTx/>
              </a:rPr>
              <a:t>uczy się o 32</a:t>
            </a:r>
            <a:r>
              <a:rPr kumimoji="0" lang="en-US" sz="2000" b="0" i="0" u="none" strike="noStrike" kern="0" cap="none" spc="0" normalizeH="0" baseline="0" noProof="0" dirty="0" smtClean="0">
                <a:ln>
                  <a:noFill/>
                </a:ln>
                <a:solidFill>
                  <a:prstClr val="black"/>
                </a:solidFill>
                <a:effectLst/>
                <a:uLnTx/>
                <a:uFillTx/>
              </a:rPr>
              <a:t> </a:t>
            </a:r>
            <a:r>
              <a:rPr lang="pl-PL" sz="2000" kern="0" dirty="0" smtClean="0">
                <a:solidFill>
                  <a:prstClr val="black"/>
                </a:solidFill>
              </a:rPr>
              <a:t>początkowych bitach</a:t>
            </a:r>
            <a:r>
              <a:rPr kumimoji="0" lang="en-US" sz="2000" b="0" i="0" u="none" strike="noStrike" kern="0" cap="none" spc="0" normalizeH="0" baseline="0" noProof="0" dirty="0" smtClean="0">
                <a:ln>
                  <a:noFill/>
                </a:ln>
                <a:solidFill>
                  <a:prstClr val="black"/>
                </a:solidFill>
                <a:effectLst/>
                <a:uLnTx/>
                <a:uFillTx/>
              </a:rPr>
              <a:t> m  !!</a:t>
            </a:r>
          </a:p>
        </p:txBody>
      </p:sp>
      <p:sp>
        <p:nvSpPr>
          <p:cNvPr id="25" name="Content Placeholder 2"/>
          <p:cNvSpPr txBox="1">
            <a:spLocks/>
          </p:cNvSpPr>
          <p:nvPr/>
        </p:nvSpPr>
        <p:spPr>
          <a:xfrm>
            <a:off x="179512" y="5157192"/>
            <a:ext cx="8928992" cy="1229456"/>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Jak można</a:t>
            </a:r>
            <a:r>
              <a:rPr kumimoji="0" lang="pl-PL" sz="2400" b="1" i="0" u="none" strike="noStrike" kern="1200" cap="none" spc="0" normalizeH="0" noProof="0" dirty="0" smtClean="0">
                <a:ln>
                  <a:noFill/>
                </a:ln>
                <a:solidFill>
                  <a:sysClr val="windowText" lastClr="000000"/>
                </a:solidFill>
                <a:effectLst/>
                <a:uLnTx/>
                <a:uFillTx/>
                <a:latin typeface="Calibri"/>
                <a:ea typeface="+mn-ea"/>
                <a:cs typeface="+mn-cs"/>
              </a:rPr>
              <a:t> by efektywnie poprawić projekt SSH</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a:t>
            </a:r>
          </a:p>
          <a:p>
            <a:r>
              <a:rPr lang="pl-PL" baseline="0" dirty="0" smtClean="0">
                <a:solidFill>
                  <a:sysClr val="windowText" lastClr="000000"/>
                </a:solidFill>
                <a:latin typeface="Calibri"/>
              </a:rPr>
              <a:t>Można wysyłać pole „len” niezaszyfrowane</a:t>
            </a:r>
          </a:p>
          <a:p>
            <a:r>
              <a:rPr kumimoji="0" lang="pl-PL" sz="2400" i="0" u="none" strike="noStrike" kern="1200" cap="none" spc="0" normalizeH="0" noProof="0" dirty="0" smtClean="0">
                <a:ln>
                  <a:noFill/>
                </a:ln>
                <a:solidFill>
                  <a:sysClr val="windowText" lastClr="000000"/>
                </a:solidFill>
                <a:effectLst/>
                <a:uLnTx/>
                <a:uFillTx/>
                <a:latin typeface="Calibri"/>
                <a:ea typeface="+mn-ea"/>
                <a:cs typeface="+mn-cs"/>
              </a:rPr>
              <a:t>Można dodać osobny MAC dla pola „len” w </a:t>
            </a:r>
            <a:r>
              <a:rPr kumimoji="0" lang="pl-PL" sz="2400" i="0" u="none" strike="noStrike" kern="1200" cap="none" spc="0" normalizeH="0" noProof="0" smtClean="0">
                <a:ln>
                  <a:noFill/>
                </a:ln>
                <a:solidFill>
                  <a:sysClr val="windowText" lastClr="000000"/>
                </a:solidFill>
                <a:effectLst/>
                <a:uLnTx/>
                <a:uFillTx/>
                <a:latin typeface="Calibri"/>
                <a:ea typeface="+mn-ea"/>
                <a:cs typeface="+mn-cs"/>
              </a:rPr>
              <a:t>ramce </a:t>
            </a:r>
            <a:r>
              <a:rPr kumimoji="0" lang="pl-PL" sz="2400" i="0" u="none" strike="noStrike" kern="1200" cap="none" spc="0" normalizeH="0" noProof="0" smtClean="0">
                <a:ln>
                  <a:noFill/>
                </a:ln>
                <a:solidFill>
                  <a:sysClr val="windowText" lastClr="000000"/>
                </a:solidFill>
                <a:effectLst/>
                <a:uLnTx/>
                <a:uFillTx/>
                <a:latin typeface="Calibri"/>
                <a:ea typeface="+mn-ea"/>
                <a:cs typeface="+mn-cs"/>
              </a:rPr>
              <a:t>protokołu</a:t>
            </a:r>
            <a:endParaRPr kumimoji="0" lang="pl-PL" sz="2400" i="0" u="none" strike="noStrike" kern="1200" cap="none" spc="0" normalizeH="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801362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ppt_x</p:attrName>
                                        </p:attrNameLst>
                                      </p:cBhvr>
                                      <p:tavLst>
                                        <p:tav tm="0">
                                          <p:val>
                                            <p:strVal val="#ppt_x-#ppt_w*1.125000"/>
                                          </p:val>
                                        </p:tav>
                                        <p:tav tm="100000">
                                          <p:val>
                                            <p:strVal val="#ppt_x"/>
                                          </p:val>
                                        </p:tav>
                                      </p:tavLst>
                                    </p:anim>
                                    <p:animEffect transition="in" filter="wipe(right)">
                                      <p:cBhvr>
                                        <p:cTn id="8" dur="500"/>
                                        <p:tgtEl>
                                          <p:spTgt spid="8"/>
                                        </p:tgtEl>
                                      </p:cBhvr>
                                    </p:animEffec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p:tgtEl>
                                          <p:spTgt spid="18"/>
                                        </p:tgtEl>
                                        <p:attrNameLst>
                                          <p:attrName>ppt_x</p:attrName>
                                        </p:attrNameLst>
                                      </p:cBhvr>
                                      <p:tavLst>
                                        <p:tav tm="0">
                                          <p:val>
                                            <p:strVal val="#ppt_x-#ppt_w*1.125000"/>
                                          </p:val>
                                        </p:tav>
                                        <p:tav tm="100000">
                                          <p:val>
                                            <p:strVal val="#ppt_x"/>
                                          </p:val>
                                        </p:tav>
                                      </p:tavLst>
                                    </p:anim>
                                    <p:animEffect transition="in" filter="wipe(right)">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2"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p:tgtEl>
                                          <p:spTgt spid="21"/>
                                        </p:tgtEl>
                                        <p:attrNameLst>
                                          <p:attrName>ppt_x</p:attrName>
                                        </p:attrNameLst>
                                      </p:cBhvr>
                                      <p:tavLst>
                                        <p:tav tm="0">
                                          <p:val>
                                            <p:strVal val="#ppt_x+#ppt_w*1.125000"/>
                                          </p:val>
                                        </p:tav>
                                        <p:tav tm="100000">
                                          <p:val>
                                            <p:strVal val="#ppt_x"/>
                                          </p:val>
                                        </p:tav>
                                      </p:tavLst>
                                    </p:anim>
                                    <p:animEffect transition="in" filter="wipe(left)">
                                      <p:cBhvr>
                                        <p:cTn id="24" dur="500"/>
                                        <p:tgtEl>
                                          <p:spTgt spid="21"/>
                                        </p:tgtEl>
                                      </p:cBhvr>
                                    </p:animEffect>
                                  </p:childTnLst>
                                </p:cTn>
                              </p:par>
                            </p:childTnLst>
                          </p:cTn>
                        </p:par>
                        <p:par>
                          <p:cTn id="25" fill="hold">
                            <p:stCondLst>
                              <p:cond delay="500"/>
                            </p:stCondLst>
                            <p:childTnLst>
                              <p:par>
                                <p:cTn id="26" presetID="1" presetClass="entr" presetSubtype="0" fill="hold" grpId="0" nodeType="afterEffect">
                                  <p:stCondLst>
                                    <p:cond delay="0"/>
                                  </p:stCondLst>
                                  <p:childTnLst>
                                    <p:set>
                                      <p:cBhvr>
                                        <p:cTn id="27"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Literatura uzupełniająca</a:t>
            </a:r>
            <a:endParaRPr lang="pl-PL" dirty="0"/>
          </a:p>
        </p:txBody>
      </p:sp>
      <p:sp>
        <p:nvSpPr>
          <p:cNvPr id="3" name="Symbol zastępczy zawartości 2"/>
          <p:cNvSpPr>
            <a:spLocks noGrp="1"/>
          </p:cNvSpPr>
          <p:nvPr>
            <p:ph idx="1"/>
          </p:nvPr>
        </p:nvSpPr>
        <p:spPr/>
        <p:txBody>
          <a:bodyPr>
            <a:normAutofit fontScale="85000" lnSpcReduction="10000"/>
          </a:bodyPr>
          <a:lstStyle/>
          <a:p>
            <a:r>
              <a:rPr lang="en-US" dirty="0"/>
              <a:t>The Order of Encryption and Authentication for Protecting Communications, H. </a:t>
            </a:r>
            <a:r>
              <a:rPr lang="en-US" dirty="0" err="1"/>
              <a:t>Krawczyk</a:t>
            </a:r>
            <a:r>
              <a:rPr lang="en-US" dirty="0"/>
              <a:t>, Crypto 2001.</a:t>
            </a:r>
          </a:p>
          <a:p>
            <a:r>
              <a:rPr lang="en-US" dirty="0"/>
              <a:t>Authenticated-Encryption with Associated-Data, </a:t>
            </a:r>
            <a:br>
              <a:rPr lang="en-US" dirty="0"/>
            </a:br>
            <a:r>
              <a:rPr lang="en-US" dirty="0"/>
              <a:t>P. </a:t>
            </a:r>
            <a:r>
              <a:rPr lang="en-US" dirty="0" err="1"/>
              <a:t>Rogaway</a:t>
            </a:r>
            <a:r>
              <a:rPr lang="en-US" dirty="0"/>
              <a:t>, Proc. of CCS 2002.</a:t>
            </a:r>
          </a:p>
          <a:p>
            <a:r>
              <a:rPr lang="en-US" dirty="0"/>
              <a:t>Password Interception in a SSL/TLS Channel, </a:t>
            </a:r>
            <a:br>
              <a:rPr lang="en-US" dirty="0"/>
            </a:br>
            <a:r>
              <a:rPr lang="en-US" dirty="0"/>
              <a:t>B. </a:t>
            </a:r>
            <a:r>
              <a:rPr lang="en-US" dirty="0" err="1"/>
              <a:t>Canvel</a:t>
            </a:r>
            <a:r>
              <a:rPr lang="en-US" dirty="0"/>
              <a:t>, A. </a:t>
            </a:r>
            <a:r>
              <a:rPr lang="en-US" dirty="0" err="1"/>
              <a:t>Hiltgen</a:t>
            </a:r>
            <a:r>
              <a:rPr lang="en-US" dirty="0"/>
              <a:t>, S. </a:t>
            </a:r>
            <a:r>
              <a:rPr lang="en-US" dirty="0" err="1"/>
              <a:t>Vaudenay</a:t>
            </a:r>
            <a:r>
              <a:rPr lang="en-US" dirty="0"/>
              <a:t>, M. </a:t>
            </a:r>
            <a:r>
              <a:rPr lang="en-US" dirty="0" err="1"/>
              <a:t>Vuagnoux</a:t>
            </a:r>
            <a:r>
              <a:rPr lang="en-US" dirty="0"/>
              <a:t>, Crypto 2003.</a:t>
            </a:r>
          </a:p>
          <a:p>
            <a:r>
              <a:rPr lang="en-US" dirty="0"/>
              <a:t> Plaintext Recovery Attacks Against SSH, </a:t>
            </a:r>
            <a:br>
              <a:rPr lang="en-US" dirty="0"/>
            </a:br>
            <a:r>
              <a:rPr lang="en-US" dirty="0"/>
              <a:t>M. Albrecht, K. Paterson and G. Watson, IEEE S&amp;P 2009</a:t>
            </a:r>
          </a:p>
          <a:p>
            <a:r>
              <a:rPr lang="en-US" dirty="0"/>
              <a:t>Problem areas for the IP security protocols,</a:t>
            </a:r>
            <a:br>
              <a:rPr lang="en-US" dirty="0"/>
            </a:br>
            <a:r>
              <a:rPr lang="en-US" dirty="0"/>
              <a:t>S. </a:t>
            </a:r>
            <a:r>
              <a:rPr lang="en-US" dirty="0" err="1"/>
              <a:t>Bellovin</a:t>
            </a:r>
            <a:r>
              <a:rPr lang="en-US" dirty="0"/>
              <a:t>, </a:t>
            </a:r>
            <a:r>
              <a:rPr lang="en-US" dirty="0" err="1"/>
              <a:t>Usenix</a:t>
            </a:r>
            <a:r>
              <a:rPr lang="en-US" dirty="0"/>
              <a:t> Security 1996</a:t>
            </a:r>
            <a:r>
              <a:rPr lang="en-US" dirty="0" smtClean="0"/>
              <a:t>.</a:t>
            </a:r>
            <a:endParaRPr lang="en-US"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18</a:t>
            </a:fld>
            <a:endParaRPr lang="pl-PL"/>
          </a:p>
        </p:txBody>
      </p:sp>
    </p:spTree>
    <p:extLst>
      <p:ext uri="{BB962C8B-B14F-4D97-AF65-F5344CB8AC3E}">
        <p14:creationId xmlns:p14="http://schemas.microsoft.com/office/powerpoint/2010/main" xmlns="" val="2052781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Błędy we wcześniejszych wersjach TLS</a:t>
            </a:r>
            <a:br>
              <a:rPr lang="pl-PL" dirty="0" smtClean="0"/>
            </a:br>
            <a:r>
              <a:rPr lang="pl-PL" dirty="0" smtClean="0"/>
              <a:t>(przed wersją TLS 1.1)</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
        <p:nvSpPr>
          <p:cNvPr id="5" name="Content Placeholder 2"/>
          <p:cNvSpPr txBox="1">
            <a:spLocks/>
          </p:cNvSpPr>
          <p:nvPr/>
        </p:nvSpPr>
        <p:spPr>
          <a:xfrm>
            <a:off x="179512" y="1844824"/>
            <a:ext cx="8928992" cy="409575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IV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dla</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CBC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było przewidywalne</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(chained IV)</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IV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dla następnego</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rekordu było ostatnim blokiem bieżącego 	szyfrogramu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Powodowało</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to brak bezpieczeństwa na atak z wybranym tekstem 	jawnym (CPA)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praktyczny atak opisany jako</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 BEAST attack)</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Możliwość</a:t>
            </a:r>
            <a:r>
              <a:rPr kumimoji="0" lang="pl-PL" sz="2400" b="1" i="0" u="none" strike="noStrike" kern="1200" cap="none" spc="0" normalizeH="0" noProof="0" dirty="0" smtClean="0">
                <a:ln>
                  <a:noFill/>
                </a:ln>
                <a:solidFill>
                  <a:sysClr val="windowText" lastClr="000000"/>
                </a:solidFill>
                <a:effectLst/>
                <a:uLnTx/>
                <a:uFillTx/>
                <a:latin typeface="Calibri"/>
                <a:ea typeface="+mn-ea"/>
                <a:cs typeface="+mn-cs"/>
              </a:rPr>
              <a:t> przewidzenia padu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podczas</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odszyfrowywania</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jeśli pad był zły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wysłanie alertu </a:t>
            </a:r>
            <a:r>
              <a:rPr kumimoji="0" lang="en-US" sz="2400" b="0" i="0" u="none" strike="noStrike" kern="1200" cap="none" spc="0" normalizeH="0" baseline="0" noProof="0" dirty="0" smtClean="0">
                <a:ln>
                  <a:noFill/>
                </a:ln>
                <a:solidFill>
                  <a:srgbClr val="0000FF"/>
                </a:solidFill>
                <a:effectLst/>
                <a:uLnTx/>
                <a:uFillTx/>
                <a:latin typeface="Arial"/>
                <a:ea typeface="+mn-ea"/>
                <a:cs typeface="Arial"/>
              </a:rPr>
              <a:t>decryption</a:t>
            </a:r>
            <a:r>
              <a:rPr kumimoji="0" lang="pl-PL" sz="2400" b="0" i="0" u="none" strike="noStrike" kern="1200" cap="none" spc="0" normalizeH="0" baseline="0" noProof="0" dirty="0" smtClean="0">
                <a:ln>
                  <a:noFill/>
                </a:ln>
                <a:solidFill>
                  <a:srgbClr val="0000FF"/>
                </a:solidFill>
                <a:effectLst/>
                <a:uLnTx/>
                <a:uFillTx/>
                <a:latin typeface="Arial"/>
                <a:ea typeface="+mn-ea"/>
                <a:cs typeface="Arial"/>
              </a:rPr>
              <a:t>_</a:t>
            </a:r>
            <a:r>
              <a:rPr kumimoji="0" lang="en-US" sz="2400" b="0" i="0" u="none" strike="noStrike" kern="1200" cap="none" spc="0" normalizeH="0" baseline="0" noProof="0" dirty="0" smtClean="0">
                <a:ln>
                  <a:noFill/>
                </a:ln>
                <a:solidFill>
                  <a:srgbClr val="0000FF"/>
                </a:solidFill>
                <a:effectLst/>
                <a:uLnTx/>
                <a:uFillTx/>
                <a:latin typeface="Arial"/>
                <a:ea typeface="+mn-ea"/>
                <a:cs typeface="Arial"/>
              </a:rPr>
              <a:t>failed</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rgbClr val="0000FF"/>
                </a:solidFill>
                <a:effectLst/>
                <a:uLnTx/>
                <a:uFillTx/>
                <a:latin typeface="Arial"/>
                <a:ea typeface="+mn-ea"/>
                <a:cs typeface="Arial"/>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Arial"/>
              </a:rPr>
              <a:t>je</a:t>
            </a:r>
            <a:r>
              <a:rPr lang="pl-PL" dirty="0" err="1" smtClean="0">
                <a:solidFill>
                  <a:srgbClr val="000000"/>
                </a:solidFill>
                <a:latin typeface="Calibri"/>
                <a:cs typeface="Arial"/>
              </a:rPr>
              <a:t>śli</a:t>
            </a:r>
            <a:r>
              <a:rPr lang="pl-PL" dirty="0" smtClean="0">
                <a:solidFill>
                  <a:srgbClr val="000000"/>
                </a:solidFill>
                <a:latin typeface="Calibri"/>
                <a:cs typeface="Arial"/>
              </a:rPr>
              <a:t> MAC nie był zweryfikowany wys. alertu</a:t>
            </a:r>
            <a:r>
              <a:rPr kumimoji="0" lang="en-US" sz="2400" b="0" i="0" u="none" strike="noStrike" kern="1200" cap="none" spc="0" normalizeH="0" baseline="0" noProof="0" dirty="0" smtClean="0">
                <a:ln>
                  <a:noFill/>
                </a:ln>
                <a:solidFill>
                  <a:srgbClr val="000000"/>
                </a:solidFill>
                <a:effectLst/>
                <a:uLnTx/>
                <a:uFillTx/>
                <a:latin typeface="Calibri"/>
                <a:ea typeface="+mn-ea"/>
                <a:cs typeface="Arial"/>
              </a:rPr>
              <a:t> </a:t>
            </a:r>
            <a:r>
              <a:rPr kumimoji="0" lang="en-US" sz="2400" b="0" i="0" u="none" strike="noStrike" kern="1200" cap="none" spc="0" normalizeH="0" baseline="0" noProof="0" dirty="0" err="1" smtClean="0">
                <a:ln>
                  <a:noFill/>
                </a:ln>
                <a:solidFill>
                  <a:srgbClr val="0000FF"/>
                </a:solidFill>
                <a:effectLst/>
                <a:uLnTx/>
                <a:uFillTx/>
                <a:latin typeface="Arial"/>
                <a:ea typeface="+mn-ea"/>
                <a:cs typeface="Arial"/>
              </a:rPr>
              <a:t>bad_record_mac</a:t>
            </a:r>
            <a:r>
              <a:rPr kumimoji="0" lang="en-US" sz="2400" b="0" i="0" u="none" strike="noStrike" kern="1200" cap="none" spc="0" normalizeH="0" baseline="0" noProof="0" dirty="0" smtClean="0">
                <a:ln>
                  <a:noFill/>
                </a:ln>
                <a:solidFill>
                  <a:srgbClr val="0000FF"/>
                </a:solidFill>
                <a:effectLst/>
                <a:uLnTx/>
                <a:uFillTx/>
                <a:latin typeface="Arial"/>
                <a:ea typeface="+mn-ea"/>
                <a:cs typeface="Arial"/>
              </a:rPr>
              <a:t> </a:t>
            </a:r>
            <a:endParaRPr kumimoji="0" lang="en-US" sz="2400" b="0" i="0" u="none" strike="noStrike" kern="1200" cap="none" spc="0" normalizeH="0" baseline="0" noProof="0" dirty="0" smtClean="0">
              <a:ln>
                <a:noFill/>
              </a:ln>
              <a:solidFill>
                <a:srgbClr val="000000"/>
              </a:solidFill>
              <a:effectLst/>
              <a:uLnTx/>
              <a:uFillTx/>
              <a:latin typeface="Calibri"/>
              <a:ea typeface="+mn-ea"/>
              <a:cs typeface="Arial"/>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rgbClr val="000000"/>
                </a:solidFill>
                <a:effectLst/>
                <a:uLnTx/>
                <a:uFillTx/>
                <a:latin typeface="Calibri"/>
                <a:ea typeface="+mn-ea"/>
                <a:cs typeface="Arial"/>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Arial"/>
              </a:rPr>
              <a:t>atakujący dowiaduje się czegoś o danych szyfrowanych</a:t>
            </a:r>
            <a:r>
              <a:rPr kumimoji="0" lang="en-US" sz="2400" b="0" i="0" u="none" strike="noStrike" kern="1200" cap="none" spc="0" normalizeH="0" baseline="0" noProof="0" dirty="0" smtClean="0">
                <a:ln>
                  <a:noFill/>
                </a:ln>
                <a:solidFill>
                  <a:srgbClr val="000000"/>
                </a:solidFill>
                <a:effectLst/>
                <a:uLnTx/>
                <a:uFillTx/>
                <a:latin typeface="Calibri"/>
                <a:ea typeface="+mn-ea"/>
                <a:cs typeface="Arial"/>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Arial"/>
              </a:rPr>
              <a:t/>
            </a:r>
            <a:br>
              <a:rPr kumimoji="0" lang="pl-PL" sz="2400" b="0" i="0" u="none" strike="noStrike" kern="1200" cap="none" spc="0" normalizeH="0" baseline="0" noProof="0" dirty="0" smtClean="0">
                <a:ln>
                  <a:noFill/>
                </a:ln>
                <a:solidFill>
                  <a:srgbClr val="000000"/>
                </a:solidFill>
                <a:effectLst/>
                <a:uLnTx/>
                <a:uFillTx/>
                <a:latin typeface="Calibri"/>
                <a:ea typeface="+mn-ea"/>
                <a:cs typeface="Arial"/>
              </a:rPr>
            </a:br>
            <a:r>
              <a:rPr kumimoji="0" lang="pl-PL" sz="2400" b="0" i="0" u="none" strike="noStrike" kern="1200" cap="none" spc="0" normalizeH="0" baseline="0" noProof="0" dirty="0" smtClean="0">
                <a:ln>
                  <a:noFill/>
                </a:ln>
                <a:solidFill>
                  <a:srgbClr val="000000"/>
                </a:solidFill>
                <a:effectLst/>
                <a:uLnTx/>
                <a:uFillTx/>
                <a:latin typeface="Calibri"/>
                <a:ea typeface="+mn-ea"/>
                <a:cs typeface="Arial"/>
              </a:rPr>
              <a:t>	</a:t>
            </a:r>
            <a:r>
              <a:rPr kumimoji="0" lang="en-US" sz="2400" b="0" i="0" u="none" strike="noStrike" kern="1200" cap="none" spc="0" normalizeH="0" baseline="0" noProof="0" dirty="0" smtClean="0">
                <a:ln>
                  <a:noFill/>
                </a:ln>
                <a:solidFill>
                  <a:srgbClr val="000000"/>
                </a:solidFill>
                <a:effectLst/>
                <a:uLnTx/>
                <a:uFillTx/>
                <a:latin typeface="Calibri"/>
                <a:ea typeface="+mn-ea"/>
                <a:cs typeface="Arial"/>
              </a:rPr>
              <a:t>(</a:t>
            </a:r>
            <a:r>
              <a:rPr lang="pl-PL" noProof="0" dirty="0" smtClean="0">
                <a:solidFill>
                  <a:srgbClr val="000000"/>
                </a:solidFill>
                <a:latin typeface="Calibri"/>
                <a:cs typeface="Arial"/>
              </a:rPr>
              <a:t>m</a:t>
            </a:r>
            <a:r>
              <a:rPr kumimoji="0" lang="pl-PL" sz="2400" b="0" i="0" u="none" strike="noStrike" kern="1200" cap="none" spc="0" normalizeH="0" baseline="0" noProof="0" dirty="0" smtClean="0">
                <a:ln>
                  <a:noFill/>
                </a:ln>
                <a:solidFill>
                  <a:srgbClr val="000000"/>
                </a:solidFill>
                <a:effectLst/>
                <a:uLnTx/>
                <a:uFillTx/>
                <a:latin typeface="Calibri"/>
                <a:ea typeface="+mn-ea"/>
                <a:cs typeface="Arial"/>
              </a:rPr>
              <a:t>ożna przeprowadzić atak, będzie omówiony dalej</a:t>
            </a:r>
            <a:r>
              <a:rPr kumimoji="0" lang="en-US" sz="2400" b="0" i="0" u="none" strike="noStrike" kern="1200" cap="none" spc="0" normalizeH="0" baseline="0" noProof="0" dirty="0" smtClean="0">
                <a:ln>
                  <a:noFill/>
                </a:ln>
                <a:solidFill>
                  <a:srgbClr val="000000"/>
                </a:solidFill>
                <a:effectLst/>
                <a:uLnTx/>
                <a:uFillTx/>
                <a:latin typeface="Calibri"/>
                <a:ea typeface="+mn-ea"/>
                <a:cs typeface="Arial"/>
              </a:rPr>
              <a:t>)</a:t>
            </a:r>
          </a:p>
          <a:p>
            <a:pPr marL="0" marR="0" lvl="0" indent="0" algn="l" defTabSz="914400" rtl="0" eaLnBrk="1" fontAlgn="auto" latinLnBrk="0" hangingPunct="1">
              <a:lnSpc>
                <a:spcPct val="100000"/>
              </a:lnSpc>
              <a:spcBef>
                <a:spcPts val="1824"/>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rgbClr val="000000"/>
                </a:solidFill>
                <a:effectLst/>
                <a:uLnTx/>
                <a:uFillTx/>
                <a:latin typeface="Calibri"/>
                <a:ea typeface="+mn-ea"/>
                <a:cs typeface="Arial"/>
              </a:rPr>
              <a:t>Lekcja</a:t>
            </a:r>
            <a:r>
              <a:rPr kumimoji="0" lang="en-US" sz="2400" b="0" i="0" u="none" strike="noStrike" kern="1200" cap="none" spc="0" normalizeH="0" baseline="0" noProof="0" dirty="0" smtClean="0">
                <a:ln>
                  <a:noFill/>
                </a:ln>
                <a:solidFill>
                  <a:srgbClr val="000000"/>
                </a:solidFill>
                <a:effectLst/>
                <a:uLnTx/>
                <a:uFillTx/>
                <a:latin typeface="Calibri"/>
                <a:ea typeface="+mn-ea"/>
                <a:cs typeface="Arial"/>
              </a:rPr>
              <a:t>:   </a:t>
            </a:r>
            <a:r>
              <a:rPr kumimoji="0" lang="pl-PL" sz="2400" b="0" i="0" u="none" strike="noStrike" kern="1200" cap="none" spc="0" normalizeH="0" baseline="0" noProof="0" dirty="0" smtClean="0">
                <a:ln>
                  <a:noFill/>
                </a:ln>
                <a:solidFill>
                  <a:srgbClr val="000000"/>
                </a:solidFill>
                <a:effectLst/>
                <a:uLnTx/>
                <a:uFillTx/>
                <a:latin typeface="Calibri"/>
                <a:ea typeface="+mn-ea"/>
                <a:cs typeface="Arial"/>
              </a:rPr>
              <a:t>kiedy odszyfrowywanie zgłasza błąd, nie informuj dlaczego nastąpił</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407641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802.11b WEP: jak tego nie robić</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a:t>
            </a:fld>
            <a:endParaRPr lang="pl-PL"/>
          </a:p>
        </p:txBody>
      </p:sp>
      <p:sp>
        <p:nvSpPr>
          <p:cNvPr id="5" name="Content Placeholder 2"/>
          <p:cNvSpPr txBox="1">
            <a:spLocks/>
          </p:cNvSpPr>
          <p:nvPr/>
        </p:nvSpPr>
        <p:spPr>
          <a:xfrm>
            <a:off x="370656" y="1565498"/>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802.11b WEP:</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Wcześniej dyskutowane problemy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b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powtarzanie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się IV</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powiązane ze </a:t>
            </a:r>
            <a:r>
              <a:rPr lang="pl-PL" dirty="0">
                <a:solidFill>
                  <a:sysClr val="windowText" lastClr="000000"/>
                </a:solidFill>
                <a:latin typeface="Calibri"/>
              </a:rPr>
              <a:t>s</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obą</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klucze</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pic>
        <p:nvPicPr>
          <p:cNvPr id="6" name="Picture 4"/>
          <p:cNvPicPr>
            <a:picLocks noChangeAspect="1"/>
          </p:cNvPicPr>
          <p:nvPr/>
        </p:nvPicPr>
        <p:blipFill>
          <a:blip r:embed="rId3" cstate="print"/>
          <a:stretch>
            <a:fillRect/>
          </a:stretch>
        </p:blipFill>
        <p:spPr>
          <a:xfrm flipH="1">
            <a:off x="827856" y="2403698"/>
            <a:ext cx="1076739" cy="990600"/>
          </a:xfrm>
          <a:prstGeom prst="rect">
            <a:avLst/>
          </a:prstGeom>
        </p:spPr>
      </p:pic>
      <p:sp>
        <p:nvSpPr>
          <p:cNvPr id="7" name="TextBox 5"/>
          <p:cNvSpPr txBox="1"/>
          <p:nvPr/>
        </p:nvSpPr>
        <p:spPr>
          <a:xfrm>
            <a:off x="675456" y="2479898"/>
            <a:ext cx="32573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p>
        </p:txBody>
      </p:sp>
      <p:sp>
        <p:nvSpPr>
          <p:cNvPr id="8" name="TextBox 6"/>
          <p:cNvSpPr txBox="1"/>
          <p:nvPr/>
        </p:nvSpPr>
        <p:spPr>
          <a:xfrm>
            <a:off x="8350726" y="2551633"/>
            <a:ext cx="32573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p>
        </p:txBody>
      </p:sp>
      <p:pic>
        <p:nvPicPr>
          <p:cNvPr id="9" name="Picture 7"/>
          <p:cNvPicPr>
            <a:picLocks noChangeAspect="1"/>
          </p:cNvPicPr>
          <p:nvPr/>
        </p:nvPicPr>
        <p:blipFill>
          <a:blip r:embed="rId4" cstate="print"/>
          <a:stretch>
            <a:fillRect/>
          </a:stretch>
        </p:blipFill>
        <p:spPr>
          <a:xfrm>
            <a:off x="7381056" y="2471262"/>
            <a:ext cx="1041400" cy="770636"/>
          </a:xfrm>
          <a:prstGeom prst="rect">
            <a:avLst/>
          </a:prstGeom>
        </p:spPr>
      </p:pic>
      <p:cxnSp>
        <p:nvCxnSpPr>
          <p:cNvPr id="10" name="Straight Arrow Connector 9"/>
          <p:cNvCxnSpPr/>
          <p:nvPr/>
        </p:nvCxnSpPr>
        <p:spPr>
          <a:xfrm>
            <a:off x="2199456" y="3013298"/>
            <a:ext cx="48768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1" name="Rectangle 10"/>
          <p:cNvSpPr/>
          <p:nvPr/>
        </p:nvSpPr>
        <p:spPr>
          <a:xfrm>
            <a:off x="3037656" y="2098898"/>
            <a:ext cx="2209800" cy="304800"/>
          </a:xfrm>
          <a:prstGeom prst="rect">
            <a:avLst/>
          </a:prstGeom>
          <a:solidFill>
            <a:srgbClr val="C0504D"/>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m</a:t>
            </a:r>
            <a:endParaRPr kumimoji="0" lang="en-US" sz="1800" b="0" i="0" u="none" strike="noStrike" kern="0" cap="none" spc="0" normalizeH="0" baseline="0" noProof="0" dirty="0" smtClean="0">
              <a:ln>
                <a:noFill/>
              </a:ln>
              <a:solidFill>
                <a:prstClr val="white"/>
              </a:solidFill>
              <a:effectLst/>
              <a:uLnTx/>
              <a:uFillTx/>
              <a:latin typeface="Calibri"/>
              <a:ea typeface="+mn-ea"/>
              <a:cs typeface="+mn-cs"/>
            </a:endParaRPr>
          </a:p>
        </p:txBody>
      </p:sp>
      <p:sp>
        <p:nvSpPr>
          <p:cNvPr id="12" name="Rectangle 11"/>
          <p:cNvSpPr/>
          <p:nvPr/>
        </p:nvSpPr>
        <p:spPr>
          <a:xfrm>
            <a:off x="5323656" y="2098898"/>
            <a:ext cx="914400" cy="304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CRC(m)</a:t>
            </a:r>
          </a:p>
        </p:txBody>
      </p:sp>
      <p:sp>
        <p:nvSpPr>
          <p:cNvPr id="13" name="Rectangle 12"/>
          <p:cNvSpPr/>
          <p:nvPr/>
        </p:nvSpPr>
        <p:spPr>
          <a:xfrm>
            <a:off x="3037656" y="2556098"/>
            <a:ext cx="3276600" cy="304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PRG(  IV  </a:t>
            </a:r>
            <a:r>
              <a:rPr kumimoji="0" lang="en-US" sz="1800" b="0" i="0" u="none" strike="noStrike" kern="0" cap="none" spc="0" normalizeH="0" baseline="0" noProof="0" dirty="0" err="1" smtClean="0">
                <a:ln>
                  <a:noFill/>
                </a:ln>
                <a:solidFill>
                  <a:prstClr val="white"/>
                </a:solidFill>
                <a:effectLst/>
                <a:uLnTx/>
                <a:uFillTx/>
                <a:latin typeface="Calibri"/>
                <a:ea typeface="+mn-ea"/>
                <a:cs typeface="+mn-cs"/>
              </a:rPr>
              <a:t>ll</a:t>
            </a:r>
            <a:r>
              <a:rPr kumimoji="0" lang="en-US" sz="1800" b="0" i="0" u="none" strike="noStrike" kern="0" cap="none" spc="0" normalizeH="0" baseline="0" noProof="0" dirty="0" smtClean="0">
                <a:ln>
                  <a:noFill/>
                </a:ln>
                <a:solidFill>
                  <a:prstClr val="white"/>
                </a:solidFill>
                <a:effectLst/>
                <a:uLnTx/>
                <a:uFillTx/>
                <a:latin typeface="Calibri"/>
                <a:ea typeface="+mn-ea"/>
                <a:cs typeface="+mn-cs"/>
              </a:rPr>
              <a:t>  k ) </a:t>
            </a:r>
          </a:p>
        </p:txBody>
      </p:sp>
      <p:sp>
        <p:nvSpPr>
          <p:cNvPr id="14" name="Rectangle 13"/>
          <p:cNvSpPr/>
          <p:nvPr/>
        </p:nvSpPr>
        <p:spPr>
          <a:xfrm>
            <a:off x="3037656" y="3165698"/>
            <a:ext cx="3276600" cy="304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err="1" smtClean="0">
                <a:ln>
                  <a:noFill/>
                </a:ln>
                <a:solidFill>
                  <a:prstClr val="white"/>
                </a:solidFill>
                <a:effectLst/>
                <a:uLnTx/>
                <a:uFillTx/>
                <a:latin typeface="Calibri"/>
                <a:ea typeface="+mn-ea"/>
                <a:cs typeface="+mn-cs"/>
              </a:rPr>
              <a:t>ciphetext</a:t>
            </a:r>
            <a:endParaRPr kumimoji="0" lang="en-US" sz="1800" b="0" i="0" u="none" strike="noStrike" kern="0" cap="none" spc="0" normalizeH="0" baseline="0" noProof="0" dirty="0" smtClean="0">
              <a:ln>
                <a:noFill/>
              </a:ln>
              <a:solidFill>
                <a:prstClr val="white"/>
              </a:solidFill>
              <a:effectLst/>
              <a:uLnTx/>
              <a:uFillTx/>
              <a:latin typeface="Calibri"/>
              <a:ea typeface="+mn-ea"/>
              <a:cs typeface="+mn-cs"/>
            </a:endParaRPr>
          </a:p>
        </p:txBody>
      </p:sp>
      <p:sp>
        <p:nvSpPr>
          <p:cNvPr id="15" name="Rectangle 14"/>
          <p:cNvSpPr/>
          <p:nvPr/>
        </p:nvSpPr>
        <p:spPr>
          <a:xfrm>
            <a:off x="2504256" y="3165698"/>
            <a:ext cx="457200" cy="304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IV</a:t>
            </a:r>
          </a:p>
        </p:txBody>
      </p:sp>
    </p:spTree>
    <p:extLst>
      <p:ext uri="{BB962C8B-B14F-4D97-AF65-F5344CB8AC3E}">
        <p14:creationId xmlns:p14="http://schemas.microsoft.com/office/powerpoint/2010/main" xmlns="" val="550213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Aktywny atak na WEP</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4</a:t>
            </a:fld>
            <a:endParaRPr lang="pl-PL"/>
          </a:p>
        </p:txBody>
      </p:sp>
      <p:sp>
        <p:nvSpPr>
          <p:cNvPr id="5" name="Content Placeholder 2"/>
          <p:cNvSpPr txBox="1">
            <a:spLocks/>
          </p:cNvSpPr>
          <p:nvPr/>
        </p:nvSpPr>
        <p:spPr>
          <a:xfrm>
            <a:off x="403920" y="1637506"/>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b="1" dirty="0" smtClean="0">
                <a:solidFill>
                  <a:sysClr val="windowText" lastClr="000000"/>
                </a:solidFill>
                <a:latin typeface="Calibri"/>
              </a:rPr>
              <a:t>Fakt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CRC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liniowa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czyli </a:t>
            </a:r>
            <a:r>
              <a:rPr kumimoji="0" lang="en-US" sz="2400" b="0" i="0" u="none" strike="noStrike" kern="1200" cap="none" spc="0" normalizeH="0" baseline="0" noProof="0" dirty="0" smtClean="0">
                <a:ln>
                  <a:noFill/>
                </a:ln>
                <a:solidFill>
                  <a:srgbClr val="0000FF"/>
                </a:solidFill>
                <a:effectLst/>
                <a:uLnTx/>
                <a:uFillTx/>
                <a:latin typeface="Calibri"/>
                <a:ea typeface="+mn-ea"/>
                <a:cs typeface="+mn-cs"/>
              </a:rPr>
              <a:t>∀</a:t>
            </a:r>
            <a:r>
              <a:rPr kumimoji="0" lang="en-US" sz="2400" b="0" i="0" u="none" strike="noStrike" kern="1200" cap="none" spc="0" normalizeH="0" baseline="0" noProof="0" dirty="0" err="1" smtClean="0">
                <a:ln>
                  <a:noFill/>
                </a:ln>
                <a:solidFill>
                  <a:srgbClr val="0000FF"/>
                </a:solidFill>
                <a:effectLst/>
                <a:uLnTx/>
                <a:uFillTx/>
                <a:latin typeface="Calibri"/>
                <a:ea typeface="+mn-ea"/>
                <a:cs typeface="+mn-cs"/>
              </a:rPr>
              <a:t>m,p</a:t>
            </a:r>
            <a:r>
              <a:rPr kumimoji="0" lang="en-US" sz="2400" b="0" i="0" u="none" strike="noStrike" kern="1200" cap="none" spc="0" normalizeH="0" baseline="0" noProof="0" dirty="0" smtClean="0">
                <a:ln>
                  <a:noFill/>
                </a:ln>
                <a:solidFill>
                  <a:srgbClr val="0000FF"/>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0000FF"/>
                </a:solidFill>
                <a:effectLst/>
                <a:uLnTx/>
                <a:uFillTx/>
                <a:latin typeface="Calibri"/>
                <a:ea typeface="+mn-ea"/>
                <a:cs typeface="+mn-cs"/>
              </a:rPr>
              <a:t>CRC( m ⨁ p) = CRC(m) ⨁ F(p)</a:t>
            </a:r>
            <a:endParaRPr kumimoji="0" lang="en-US" sz="2400" b="1" i="0" u="none" strike="noStrike" kern="1200" cap="none" spc="0" normalizeH="0" baseline="0" noProof="0" dirty="0">
              <a:ln>
                <a:noFill/>
              </a:ln>
              <a:solidFill>
                <a:srgbClr val="0000FF"/>
              </a:solidFill>
              <a:effectLst/>
              <a:uLnTx/>
              <a:uFillTx/>
              <a:latin typeface="Calibri"/>
              <a:ea typeface="+mn-ea"/>
              <a:cs typeface="+mn-cs"/>
            </a:endParaRPr>
          </a:p>
        </p:txBody>
      </p:sp>
      <p:sp>
        <p:nvSpPr>
          <p:cNvPr id="6" name="Rectangle 3"/>
          <p:cNvSpPr/>
          <p:nvPr/>
        </p:nvSpPr>
        <p:spPr>
          <a:xfrm>
            <a:off x="3375720" y="2653506"/>
            <a:ext cx="3886200" cy="355600"/>
          </a:xfrm>
          <a:prstGeom prst="rect">
            <a:avLst/>
          </a:prstGeom>
          <a:pattFill prst="diagBrick">
            <a:fgClr>
              <a:srgbClr val="0000FF"/>
            </a:fgClr>
            <a:bgClr>
              <a:srgbClr val="F79646">
                <a:lumMod val="75000"/>
              </a:srgbClr>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white"/>
                </a:solidFill>
                <a:effectLst/>
                <a:uLnTx/>
                <a:uFillTx/>
                <a:latin typeface="Calibri"/>
                <a:ea typeface="+mn-ea"/>
                <a:cs typeface="+mn-cs"/>
              </a:rPr>
              <a:t>  </a:t>
            </a:r>
            <a:r>
              <a:rPr kumimoji="0" lang="en-US" sz="2000" b="0" i="0" u="none" strike="noStrike" kern="0" cap="none" spc="0" normalizeH="0" baseline="0" noProof="0" dirty="0" err="1" smtClean="0">
                <a:ln>
                  <a:noFill/>
                </a:ln>
                <a:solidFill>
                  <a:prstClr val="white"/>
                </a:solidFill>
                <a:effectLst/>
                <a:uLnTx/>
                <a:uFillTx/>
                <a:latin typeface="Calibri"/>
                <a:ea typeface="+mn-ea"/>
                <a:cs typeface="+mn-cs"/>
              </a:rPr>
              <a:t>dest</a:t>
            </a:r>
            <a:r>
              <a:rPr kumimoji="0" lang="en-US" sz="2000" b="0" i="0" u="none" strike="noStrike" kern="0" cap="none" spc="0" normalizeH="0" baseline="0" noProof="0" dirty="0" smtClean="0">
                <a:ln>
                  <a:noFill/>
                </a:ln>
                <a:solidFill>
                  <a:prstClr val="white"/>
                </a:solidFill>
                <a:effectLst/>
                <a:uLnTx/>
                <a:uFillTx/>
                <a:latin typeface="Calibri"/>
                <a:ea typeface="+mn-ea"/>
                <a:cs typeface="+mn-cs"/>
              </a:rPr>
              <a:t>-port = 80     data              CRC</a:t>
            </a:r>
          </a:p>
        </p:txBody>
      </p:sp>
      <p:sp>
        <p:nvSpPr>
          <p:cNvPr id="7" name="Rectangle 4"/>
          <p:cNvSpPr/>
          <p:nvPr/>
        </p:nvSpPr>
        <p:spPr>
          <a:xfrm>
            <a:off x="2855020" y="2653506"/>
            <a:ext cx="457200" cy="304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IV</a:t>
            </a:r>
          </a:p>
        </p:txBody>
      </p:sp>
      <p:sp>
        <p:nvSpPr>
          <p:cNvPr id="8" name="TextBox 5"/>
          <p:cNvSpPr txBox="1"/>
          <p:nvPr/>
        </p:nvSpPr>
        <p:spPr>
          <a:xfrm>
            <a:off x="251520" y="2551906"/>
            <a:ext cx="241123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Szyfrogram </a:t>
            </a:r>
            <a:r>
              <a:rPr kumimoji="0" lang="en-US" sz="2400" b="0" i="0" u="none" strike="noStrike" kern="0" cap="none" spc="0" normalizeH="0" baseline="0" noProof="0" dirty="0" smtClean="0">
                <a:ln>
                  <a:noFill/>
                </a:ln>
                <a:solidFill>
                  <a:prstClr val="black"/>
                </a:solidFill>
                <a:effectLst/>
                <a:uLnTx/>
                <a:uFillTx/>
              </a:rPr>
              <a:t>WEP</a:t>
            </a:r>
            <a:r>
              <a:rPr kumimoji="0" lang="pl-PL" sz="2400" b="0" i="0" u="none" strike="noStrike" kern="0" cap="none" spc="0" normalizeH="0" baseline="0" noProof="0" dirty="0" smtClean="0">
                <a:ln>
                  <a:noFill/>
                </a:ln>
                <a:solidFill>
                  <a:prstClr val="black"/>
                </a:solidFill>
                <a:effectLst/>
                <a:uLnTx/>
                <a:uFillTx/>
              </a:rPr>
              <a:t>:</a:t>
            </a:r>
            <a:endParaRPr kumimoji="0" lang="en-US" sz="2400" b="0" i="0" u="none" strike="noStrike" kern="0" cap="none" spc="0" normalizeH="0" baseline="0" noProof="0" dirty="0" smtClean="0">
              <a:ln>
                <a:noFill/>
              </a:ln>
              <a:solidFill>
                <a:prstClr val="black"/>
              </a:solidFill>
              <a:effectLst/>
              <a:uLnTx/>
              <a:uFillTx/>
            </a:endParaRPr>
          </a:p>
        </p:txBody>
      </p:sp>
      <p:cxnSp>
        <p:nvCxnSpPr>
          <p:cNvPr id="9" name="Straight Connector 9"/>
          <p:cNvCxnSpPr/>
          <p:nvPr/>
        </p:nvCxnSpPr>
        <p:spPr>
          <a:xfrm>
            <a:off x="6309420" y="2729706"/>
            <a:ext cx="0" cy="228600"/>
          </a:xfrm>
          <a:prstGeom prst="line">
            <a:avLst/>
          </a:prstGeom>
          <a:noFill/>
          <a:ln w="57150" cap="flat" cmpd="sng" algn="ctr">
            <a:solidFill>
              <a:srgbClr val="FFFFFF"/>
            </a:solidFill>
            <a:prstDash val="solid"/>
          </a:ln>
          <a:effectLst>
            <a:outerShdw blurRad="40000" dist="20000" dir="5400000" rotWithShape="0">
              <a:srgbClr val="000000">
                <a:alpha val="38000"/>
              </a:srgbClr>
            </a:outerShdw>
          </a:effectLst>
        </p:spPr>
      </p:cxnSp>
      <p:grpSp>
        <p:nvGrpSpPr>
          <p:cNvPr id="10" name="Group 19"/>
          <p:cNvGrpSpPr/>
          <p:nvPr/>
        </p:nvGrpSpPr>
        <p:grpSpPr>
          <a:xfrm>
            <a:off x="264384" y="2729706"/>
            <a:ext cx="7759536" cy="965200"/>
            <a:chOff x="317664" y="2139950"/>
            <a:chExt cx="7759536" cy="965200"/>
          </a:xfrm>
        </p:grpSpPr>
        <p:sp>
          <p:nvSpPr>
            <p:cNvPr id="11" name="TextBox 6"/>
            <p:cNvSpPr txBox="1"/>
            <p:nvPr/>
          </p:nvSpPr>
          <p:spPr>
            <a:xfrm>
              <a:off x="317664" y="2414885"/>
              <a:ext cx="145584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atakujący</a:t>
              </a:r>
              <a:r>
                <a:rPr kumimoji="0" lang="en-US" sz="2400" b="0" i="0" u="none" strike="noStrike" kern="0" cap="none" spc="0" normalizeH="0" baseline="0" noProof="0" dirty="0" smtClean="0">
                  <a:ln>
                    <a:noFill/>
                  </a:ln>
                  <a:solidFill>
                    <a:prstClr val="black"/>
                  </a:solidFill>
                  <a:effectLst/>
                  <a:uLnTx/>
                  <a:uFillTx/>
                </a:rPr>
                <a:t>:</a:t>
              </a:r>
            </a:p>
          </p:txBody>
        </p:sp>
        <p:sp>
          <p:nvSpPr>
            <p:cNvPr id="12" name="Rectangle 7"/>
            <p:cNvSpPr/>
            <p:nvPr/>
          </p:nvSpPr>
          <p:spPr>
            <a:xfrm>
              <a:off x="3429000" y="2495550"/>
              <a:ext cx="3886200" cy="381000"/>
            </a:xfrm>
            <a:prstGeom prst="rect">
              <a:avLst/>
            </a:prstGeom>
            <a:solidFill>
              <a:sysClr val="window" lastClr="FFFFFF">
                <a:lumMod val="95000"/>
              </a:sys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a:ea typeface="+mn-ea"/>
                  <a:cs typeface="+mn-cs"/>
                </a:rPr>
                <a:t>  000…….00…..</a:t>
              </a:r>
              <a:r>
                <a:rPr kumimoji="0" lang="en-US" sz="2000" b="1" i="0" u="none" strike="noStrike" kern="0" cap="none" spc="0" normalizeH="0" baseline="0" noProof="0" dirty="0" smtClean="0">
                  <a:ln>
                    <a:noFill/>
                  </a:ln>
                  <a:solidFill>
                    <a:prstClr val="black"/>
                  </a:solidFill>
                  <a:effectLst/>
                  <a:uLnTx/>
                  <a:uFillTx/>
                  <a:latin typeface="Calibri"/>
                  <a:ea typeface="+mn-ea"/>
                  <a:cs typeface="+mn-cs"/>
                </a:rPr>
                <a:t>XX</a:t>
              </a:r>
              <a:r>
                <a:rPr kumimoji="0" lang="en-US" sz="1800" b="0" i="0" u="none" strike="noStrike" kern="0" cap="none" spc="0" normalizeH="0" baseline="0" noProof="0" dirty="0" smtClean="0">
                  <a:ln>
                    <a:noFill/>
                  </a:ln>
                  <a:solidFill>
                    <a:prstClr val="black"/>
                  </a:solidFill>
                  <a:effectLst/>
                  <a:uLnTx/>
                  <a:uFillTx/>
                  <a:latin typeface="Calibri"/>
                  <a:ea typeface="+mn-ea"/>
                  <a:cs typeface="+mn-cs"/>
                </a:rPr>
                <a:t>…0000…              </a:t>
              </a:r>
              <a:r>
                <a:rPr kumimoji="0" lang="en-US" sz="2000" b="1" i="0" u="none" strike="noStrike" kern="0" cap="none" spc="0" normalizeH="0" baseline="0" noProof="0" dirty="0" smtClean="0">
                  <a:ln>
                    <a:noFill/>
                  </a:ln>
                  <a:solidFill>
                    <a:prstClr val="black"/>
                  </a:solidFill>
                  <a:effectLst/>
                  <a:uLnTx/>
                  <a:uFillTx/>
                  <a:latin typeface="Calibri"/>
                  <a:ea typeface="+mn-ea"/>
                  <a:cs typeface="+mn-cs"/>
                </a:rPr>
                <a:t>F(XX)</a:t>
              </a:r>
            </a:p>
          </p:txBody>
        </p:sp>
        <p:cxnSp>
          <p:nvCxnSpPr>
            <p:cNvPr id="13" name="Straight Connector 10"/>
            <p:cNvCxnSpPr/>
            <p:nvPr/>
          </p:nvCxnSpPr>
          <p:spPr>
            <a:xfrm>
              <a:off x="6375400" y="2559050"/>
              <a:ext cx="0" cy="228600"/>
            </a:xfrm>
            <a:prstGeom prst="line">
              <a:avLst/>
            </a:prstGeom>
            <a:noFill/>
            <a:ln w="57150" cap="flat" cmpd="sng" algn="ctr">
              <a:solidFill>
                <a:srgbClr val="000090"/>
              </a:solidFill>
              <a:prstDash val="solid"/>
            </a:ln>
            <a:effectLst>
              <a:outerShdw blurRad="40000" dist="20000" dir="5400000" rotWithShape="0">
                <a:srgbClr val="000000">
                  <a:alpha val="38000"/>
                </a:srgbClr>
              </a:outerShdw>
            </a:effectLst>
          </p:spPr>
        </p:cxnSp>
        <p:sp>
          <p:nvSpPr>
            <p:cNvPr id="14" name="TextBox 11"/>
            <p:cNvSpPr txBox="1"/>
            <p:nvPr/>
          </p:nvSpPr>
          <p:spPr>
            <a:xfrm>
              <a:off x="7315200" y="2139950"/>
              <a:ext cx="507446"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prstClr val="black"/>
                  </a:solidFill>
                  <a:effectLst/>
                  <a:uLnTx/>
                  <a:uFillTx/>
                </a:rPr>
                <a:t>⨁</a:t>
              </a:r>
            </a:p>
          </p:txBody>
        </p:sp>
        <p:cxnSp>
          <p:nvCxnSpPr>
            <p:cNvPr id="15" name="Straight Connector 13"/>
            <p:cNvCxnSpPr/>
            <p:nvPr/>
          </p:nvCxnSpPr>
          <p:spPr>
            <a:xfrm>
              <a:off x="2743200" y="3105150"/>
              <a:ext cx="5334000" cy="0"/>
            </a:xfrm>
            <a:prstGeom prst="line">
              <a:avLst/>
            </a:prstGeom>
            <a:noFill/>
            <a:ln w="25400" cap="flat" cmpd="sng" algn="ctr">
              <a:solidFill>
                <a:srgbClr val="4F81BD"/>
              </a:solidFill>
              <a:prstDash val="solid"/>
            </a:ln>
            <a:effectLst>
              <a:outerShdw blurRad="40000" dist="20000" dir="5400000" rotWithShape="0">
                <a:srgbClr val="000000">
                  <a:alpha val="38000"/>
                </a:srgbClr>
              </a:outerShdw>
            </a:effectLst>
          </p:spPr>
        </p:cxnSp>
      </p:grpSp>
      <p:grpSp>
        <p:nvGrpSpPr>
          <p:cNvPr id="16" name="Group 8"/>
          <p:cNvGrpSpPr/>
          <p:nvPr/>
        </p:nvGrpSpPr>
        <p:grpSpPr>
          <a:xfrm>
            <a:off x="2842320" y="3809206"/>
            <a:ext cx="4470400" cy="355600"/>
            <a:chOff x="2895600" y="3219450"/>
            <a:chExt cx="4470400" cy="355600"/>
          </a:xfrm>
        </p:grpSpPr>
        <p:sp>
          <p:nvSpPr>
            <p:cNvPr id="17" name="Rectangle 14"/>
            <p:cNvSpPr/>
            <p:nvPr/>
          </p:nvSpPr>
          <p:spPr>
            <a:xfrm>
              <a:off x="2895600" y="3257550"/>
              <a:ext cx="457200" cy="304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IV</a:t>
              </a:r>
            </a:p>
          </p:txBody>
        </p:sp>
        <p:sp>
          <p:nvSpPr>
            <p:cNvPr id="18" name="Rectangle 15"/>
            <p:cNvSpPr/>
            <p:nvPr/>
          </p:nvSpPr>
          <p:spPr>
            <a:xfrm>
              <a:off x="3479800" y="3219450"/>
              <a:ext cx="3886200" cy="355600"/>
            </a:xfrm>
            <a:prstGeom prst="rect">
              <a:avLst/>
            </a:prstGeom>
            <a:pattFill prst="diagBrick">
              <a:fgClr>
                <a:srgbClr val="0000FF"/>
              </a:fgClr>
              <a:bgClr>
                <a:srgbClr val="F79646">
                  <a:lumMod val="75000"/>
                </a:srgbClr>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white"/>
                  </a:solidFill>
                  <a:effectLst/>
                  <a:uLnTx/>
                  <a:uFillTx/>
                  <a:latin typeface="Calibri"/>
                  <a:ea typeface="+mn-ea"/>
                  <a:cs typeface="+mn-cs"/>
                </a:rPr>
                <a:t>  </a:t>
              </a:r>
              <a:r>
                <a:rPr kumimoji="0" lang="en-US" sz="2000" b="0" i="0" u="none" strike="noStrike" kern="0" cap="none" spc="0" normalizeH="0" baseline="0" noProof="0" dirty="0" err="1" smtClean="0">
                  <a:ln>
                    <a:noFill/>
                  </a:ln>
                  <a:solidFill>
                    <a:prstClr val="white"/>
                  </a:solidFill>
                  <a:effectLst/>
                  <a:uLnTx/>
                  <a:uFillTx/>
                  <a:latin typeface="Calibri"/>
                  <a:ea typeface="+mn-ea"/>
                  <a:cs typeface="+mn-cs"/>
                </a:rPr>
                <a:t>dest</a:t>
              </a:r>
              <a:r>
                <a:rPr kumimoji="0" lang="en-US" sz="2000" b="0" i="0" u="none" strike="noStrike" kern="0" cap="none" spc="0" normalizeH="0" baseline="0" noProof="0" dirty="0" smtClean="0">
                  <a:ln>
                    <a:noFill/>
                  </a:ln>
                  <a:solidFill>
                    <a:prstClr val="white"/>
                  </a:solidFill>
                  <a:effectLst/>
                  <a:uLnTx/>
                  <a:uFillTx/>
                  <a:latin typeface="Calibri"/>
                  <a:ea typeface="+mn-ea"/>
                  <a:cs typeface="+mn-cs"/>
                </a:rPr>
                <a:t>-port = 25     data              CRC’</a:t>
              </a:r>
            </a:p>
          </p:txBody>
        </p:sp>
        <p:cxnSp>
          <p:nvCxnSpPr>
            <p:cNvPr id="19" name="Straight Connector 16"/>
            <p:cNvCxnSpPr/>
            <p:nvPr/>
          </p:nvCxnSpPr>
          <p:spPr>
            <a:xfrm>
              <a:off x="6413500" y="3295650"/>
              <a:ext cx="0" cy="228600"/>
            </a:xfrm>
            <a:prstGeom prst="line">
              <a:avLst/>
            </a:prstGeom>
            <a:noFill/>
            <a:ln w="57150" cap="flat" cmpd="sng" algn="ctr">
              <a:solidFill>
                <a:srgbClr val="FFFFFF"/>
              </a:solidFill>
              <a:prstDash val="solid"/>
            </a:ln>
            <a:effectLst>
              <a:outerShdw blurRad="40000" dist="20000" dir="5400000" rotWithShape="0">
                <a:srgbClr val="000000">
                  <a:alpha val="38000"/>
                </a:srgbClr>
              </a:outerShdw>
            </a:effectLst>
          </p:spPr>
        </p:cxnSp>
      </p:grpSp>
      <p:sp>
        <p:nvSpPr>
          <p:cNvPr id="20" name="TextBox 17"/>
          <p:cNvSpPr txBox="1"/>
          <p:nvPr/>
        </p:nvSpPr>
        <p:spPr>
          <a:xfrm>
            <a:off x="251520" y="3694906"/>
            <a:ext cx="1445152"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XX = 25⨁80</a:t>
            </a:r>
          </a:p>
        </p:txBody>
      </p:sp>
      <p:sp>
        <p:nvSpPr>
          <p:cNvPr id="21" name="TextBox 18"/>
          <p:cNvSpPr txBox="1"/>
          <p:nvPr/>
        </p:nvSpPr>
        <p:spPr>
          <a:xfrm>
            <a:off x="168236" y="4761706"/>
            <a:ext cx="894026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Po odszyfrowaniu</a:t>
            </a:r>
            <a:r>
              <a:rPr kumimoji="0" lang="en-US" sz="2400" b="0" i="0" u="none" strike="noStrike" kern="0" cap="none" spc="0" normalizeH="0" baseline="0" noProof="0" dirty="0" smtClean="0">
                <a:ln>
                  <a:noFill/>
                </a:ln>
                <a:solidFill>
                  <a:prstClr val="black"/>
                </a:solidFill>
                <a:effectLst/>
                <a:uLnTx/>
                <a:uFillTx/>
              </a:rPr>
              <a:t>: CRC </a:t>
            </a:r>
            <a:r>
              <a:rPr kumimoji="0" lang="pl-PL" sz="2400" b="0" i="0" u="none" strike="noStrike" kern="0" cap="none" spc="0" normalizeH="0" baseline="0" noProof="0" dirty="0" smtClean="0">
                <a:ln>
                  <a:noFill/>
                </a:ln>
                <a:solidFill>
                  <a:prstClr val="black"/>
                </a:solidFill>
                <a:effectLst/>
                <a:uLnTx/>
                <a:uFillTx/>
              </a:rPr>
              <a:t>jest prawidłowa</a:t>
            </a: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ale szyfrogram sfałszowany</a:t>
            </a:r>
            <a:r>
              <a:rPr kumimoji="0" lang="en-US" sz="2400" b="0" i="0" u="none" strike="noStrike" kern="0" cap="none" spc="0" normalizeH="0" baseline="0" noProof="0" dirty="0" smtClean="0">
                <a:ln>
                  <a:noFill/>
                </a:ln>
                <a:solidFill>
                  <a:prstClr val="black"/>
                </a:solidFill>
                <a:effectLst/>
                <a:uLnTx/>
                <a:uFillTx/>
              </a:rPr>
              <a:t>!!</a:t>
            </a:r>
          </a:p>
        </p:txBody>
      </p:sp>
    </p:spTree>
    <p:extLst>
      <p:ext uri="{BB962C8B-B14F-4D97-AF65-F5344CB8AC3E}">
        <p14:creationId xmlns:p14="http://schemas.microsoft.com/office/powerpoint/2010/main" xmlns="" val="36550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ctrTitle"/>
          </p:nvPr>
        </p:nvSpPr>
        <p:spPr/>
        <p:txBody>
          <a:bodyPr/>
          <a:lstStyle/>
          <a:p>
            <a:r>
              <a:rPr lang="pl-PL" dirty="0" smtClean="0"/>
              <a:t>Atak na </a:t>
            </a:r>
            <a:r>
              <a:rPr lang="pl-PL" dirty="0" err="1" smtClean="0"/>
              <a:t>padding</a:t>
            </a:r>
            <a:r>
              <a:rPr lang="pl-PL" dirty="0" smtClean="0"/>
              <a:t> CBC</a:t>
            </a:r>
            <a:endParaRPr lang="pl-PL" dirty="0"/>
          </a:p>
        </p:txBody>
      </p:sp>
      <p:sp>
        <p:nvSpPr>
          <p:cNvPr id="8" name="Podtytuł 7"/>
          <p:cNvSpPr>
            <a:spLocks noGrp="1"/>
          </p:cNvSpPr>
          <p:nvPr>
            <p:ph type="subTitle" idx="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5</a:t>
            </a:fld>
            <a:endParaRPr lang="pl-PL"/>
          </a:p>
        </p:txBody>
      </p:sp>
    </p:spTree>
    <p:extLst>
      <p:ext uri="{BB962C8B-B14F-4D97-AF65-F5344CB8AC3E}">
        <p14:creationId xmlns:p14="http://schemas.microsoft.com/office/powerpoint/2010/main" xmlns="" val="564333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Krótkie przypomnienie</a:t>
            </a:r>
            <a:endParaRPr lang="pl-PL" dirty="0"/>
          </a:p>
        </p:txBody>
      </p:sp>
      <p:sp>
        <p:nvSpPr>
          <p:cNvPr id="3" name="Symbol zastępczy zawartości 2"/>
          <p:cNvSpPr>
            <a:spLocks noGrp="1"/>
          </p:cNvSpPr>
          <p:nvPr>
            <p:ph idx="1"/>
          </p:nvPr>
        </p:nvSpPr>
        <p:spPr/>
        <p:txBody>
          <a:bodyPr>
            <a:normAutofit fontScale="85000" lnSpcReduction="10000"/>
          </a:bodyPr>
          <a:lstStyle/>
          <a:p>
            <a:r>
              <a:rPr lang="pl-PL" b="1" dirty="0" smtClean="0"/>
              <a:t>Szyfrowanie z uwierzytelnieniem</a:t>
            </a:r>
            <a:r>
              <a:rPr lang="en-US" dirty="0" smtClean="0"/>
              <a:t>:     </a:t>
            </a:r>
            <a:r>
              <a:rPr lang="pl-PL" dirty="0" smtClean="0"/>
              <a:t>bezpieczeństwo na atak z jawnym tekstem</a:t>
            </a:r>
            <a:r>
              <a:rPr lang="en-US" dirty="0" smtClean="0"/>
              <a:t> + </a:t>
            </a:r>
            <a:r>
              <a:rPr lang="pl-PL" dirty="0" smtClean="0"/>
              <a:t>zapewnienie integralności</a:t>
            </a:r>
            <a:endParaRPr lang="en-US" dirty="0" smtClean="0"/>
          </a:p>
          <a:p>
            <a:pPr lvl="1"/>
            <a:r>
              <a:rPr lang="pl-PL" dirty="0" smtClean="0"/>
              <a:t>Zapewnia poufność w przypadku aktywnych ataków.</a:t>
            </a:r>
            <a:endParaRPr lang="en-US" dirty="0" smtClean="0"/>
          </a:p>
          <a:p>
            <a:pPr lvl="1"/>
            <a:r>
              <a:rPr lang="pl-PL" dirty="0" smtClean="0"/>
              <a:t>Zapobiega atakom z wybranym szyfrogramem</a:t>
            </a:r>
            <a:endParaRPr lang="en-US" dirty="0" smtClean="0"/>
          </a:p>
          <a:p>
            <a:pPr>
              <a:spcBef>
                <a:spcPts val="2376"/>
              </a:spcBef>
            </a:pPr>
            <a:r>
              <a:rPr lang="pl-PL" dirty="0" smtClean="0"/>
              <a:t>Ograniczenia</a:t>
            </a:r>
            <a:r>
              <a:rPr lang="en-US" dirty="0" smtClean="0"/>
              <a:t>:  </a:t>
            </a:r>
            <a:r>
              <a:rPr lang="pl-PL" dirty="0" smtClean="0"/>
              <a:t>nie jest odporne na atak powtórzeniowy oraz na błędnie opracowane implementacje</a:t>
            </a:r>
            <a:endParaRPr lang="en-US" dirty="0" smtClean="0"/>
          </a:p>
          <a:p>
            <a:endParaRPr lang="en-US" dirty="0" smtClean="0"/>
          </a:p>
          <a:p>
            <a:r>
              <a:rPr lang="pl-PL" dirty="0" smtClean="0"/>
              <a:t>Tryby szyfrowania z uwierzytelnieniem</a:t>
            </a:r>
            <a:r>
              <a:rPr lang="en-US" dirty="0" smtClean="0"/>
              <a:t>:</a:t>
            </a:r>
          </a:p>
          <a:p>
            <a:pPr lvl="1"/>
            <a:r>
              <a:rPr lang="pl-PL" dirty="0" smtClean="0"/>
              <a:t>Standardy</a:t>
            </a:r>
            <a:r>
              <a:rPr lang="en-US" dirty="0" smtClean="0"/>
              <a:t>:    GCM,  CCM,  EAX</a:t>
            </a:r>
          </a:p>
          <a:p>
            <a:pPr lvl="1"/>
            <a:r>
              <a:rPr lang="pl-PL" smtClean="0"/>
              <a:t>Ogólna konstrukcja</a:t>
            </a:r>
            <a:r>
              <a:rPr lang="en-US" smtClean="0"/>
              <a:t>:    </a:t>
            </a:r>
            <a:r>
              <a:rPr lang="en-US" dirty="0" smtClean="0"/>
              <a:t>encrypt-then-MAC</a:t>
            </a:r>
            <a:endParaRPr lang="pl-PL" dirty="0" smtClean="0"/>
          </a:p>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6</a:t>
            </a:fld>
            <a:endParaRPr lang="pl-P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TLS </a:t>
            </a:r>
            <a:r>
              <a:rPr lang="pl-PL" dirty="0" err="1" smtClean="0"/>
              <a:t>record</a:t>
            </a:r>
            <a:r>
              <a:rPr lang="pl-PL" dirty="0" smtClean="0"/>
              <a:t> </a:t>
            </a:r>
            <a:r>
              <a:rPr lang="pl-PL" dirty="0" err="1" smtClean="0"/>
              <a:t>protocol</a:t>
            </a:r>
            <a:r>
              <a:rPr lang="pl-PL" dirty="0" smtClean="0"/>
              <a:t> </a:t>
            </a:r>
            <a:r>
              <a:rPr lang="pl-PL" sz="2800" dirty="0" smtClean="0"/>
              <a:t>(szyfrowanie CBC)</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7</a:t>
            </a:fld>
            <a:endParaRPr lang="pl-PL"/>
          </a:p>
        </p:txBody>
      </p:sp>
      <p:sp>
        <p:nvSpPr>
          <p:cNvPr id="5" name="Content Placeholder 2"/>
          <p:cNvSpPr txBox="1">
            <a:spLocks/>
          </p:cNvSpPr>
          <p:nvPr/>
        </p:nvSpPr>
        <p:spPr>
          <a:xfrm>
            <a:off x="381000" y="1628800"/>
            <a:ext cx="7467600" cy="249555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Odszyfrowywanie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smtClean="0">
                <a:ln>
                  <a:noFill/>
                </a:ln>
                <a:solidFill>
                  <a:sysClr val="windowText" lastClr="000000"/>
                </a:solidFill>
                <a:effectLst/>
                <a:uLnTx/>
                <a:uFillTx/>
                <a:latin typeface="Calibri"/>
                <a:ea typeface="+mn-ea"/>
                <a:cs typeface="+mn-cs"/>
              </a:rPr>
              <a:t>dec</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1" i="0" u="none" strike="noStrike" kern="1200" cap="none" spc="0" normalizeH="0" baseline="0" noProof="0" dirty="0" err="1" smtClean="0">
                <a:ln>
                  <a:noFill/>
                </a:ln>
                <a:solidFill>
                  <a:sysClr val="windowText" lastClr="000000"/>
                </a:solidFill>
                <a:effectLst/>
                <a:uLnTx/>
                <a:uFillTx/>
                <a:latin typeface="Calibri"/>
                <a:ea typeface="+mn-ea"/>
                <a:cs typeface="+mn-cs"/>
              </a:rPr>
              <a:t>k</a:t>
            </a:r>
            <a:r>
              <a:rPr kumimoji="0" lang="en-US" sz="2400" b="1" i="0" u="none" strike="noStrike" kern="1200" cap="none" spc="0" normalizeH="0" baseline="-25000" noProof="0" dirty="0" err="1" smtClean="0">
                <a:ln>
                  <a:noFill/>
                </a:ln>
                <a:solidFill>
                  <a:sysClr val="windowText" lastClr="000000"/>
                </a:solidFill>
                <a:effectLst/>
                <a:uLnTx/>
                <a:uFillTx/>
                <a:latin typeface="Calibri"/>
                <a:ea typeface="+mn-ea"/>
                <a:cs typeface="+mn-cs"/>
              </a:rPr>
              <a:t>b⇾s</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record, </a:t>
            </a:r>
            <a:r>
              <a:rPr kumimoji="0" lang="en-US" sz="2400" b="1" i="0" u="none" strike="noStrike" kern="1200" cap="none" spc="0" normalizeH="0" baseline="0" noProof="0" dirty="0" err="1" smtClean="0">
                <a:ln>
                  <a:noFill/>
                </a:ln>
                <a:solidFill>
                  <a:sysClr val="windowText" lastClr="000000"/>
                </a:solidFill>
                <a:effectLst/>
                <a:uLnTx/>
                <a:uFillTx/>
                <a:latin typeface="Calibri"/>
                <a:ea typeface="+mn-ea"/>
                <a:cs typeface="+mn-cs"/>
              </a:rPr>
              <a:t>ctr</a:t>
            </a:r>
            <a:r>
              <a:rPr kumimoji="0" lang="en-US" sz="2800" b="1" i="0" u="none" strike="noStrike" kern="1200" cap="none" spc="0" normalizeH="0" baseline="-25000" noProof="0" dirty="0" err="1" smtClean="0">
                <a:ln>
                  <a:noFill/>
                </a:ln>
                <a:solidFill>
                  <a:sysClr val="windowText" lastClr="000000"/>
                </a:solidFill>
                <a:effectLst/>
                <a:uLnTx/>
                <a:uFillTx/>
                <a:latin typeface="Calibri"/>
                <a:ea typeface="+mn-ea"/>
                <a:cs typeface="+mn-cs"/>
              </a:rPr>
              <a:t>b⇾s</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2400"/>
              </a:spcBef>
              <a:spcAft>
                <a:spcPts val="0"/>
              </a:spcAft>
              <a:buClrTx/>
              <a:buSzTx/>
              <a:buFont typeface="Arial" pitchFamily="34" charset="0"/>
              <a:buNone/>
              <a:tabLst>
                <a:tab pos="45720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odszyfrowanie rekordu ze schematu CBC z kluczem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enc</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2400"/>
              </a:spcBef>
              <a:spcAft>
                <a:spcPts val="0"/>
              </a:spcAft>
              <a:buClrTx/>
              <a:buSzTx/>
              <a:buFont typeface="Arial" pitchFamily="34" charset="0"/>
              <a:buNone/>
              <a:tabLst>
                <a:tab pos="45720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sprawdzenie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formatu padu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przerwij, jeśli błąd</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2400"/>
              </a:spcBef>
              <a:spcAft>
                <a:spcPts val="0"/>
              </a:spcAft>
              <a:buClrTx/>
              <a:buSzTx/>
              <a:buFont typeface="Arial" pitchFamily="34" charset="0"/>
              <a:buNone/>
              <a:tabLst>
                <a:tab pos="45720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3: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sprawdzenie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tagu</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ctr</a:t>
            </a:r>
            <a:r>
              <a:rPr kumimoji="0" lang="en-US" sz="2800" b="0" i="0" u="none" strike="noStrike" kern="1200" cap="none" spc="0" normalizeH="0" baseline="-25000" noProof="0" dirty="0" err="1" smtClean="0">
                <a:ln>
                  <a:noFill/>
                </a:ln>
                <a:solidFill>
                  <a:sysClr val="windowText" lastClr="000000"/>
                </a:solidFill>
                <a:effectLst/>
                <a:uLnTx/>
                <a:uFillTx/>
                <a:latin typeface="Calibri"/>
                <a:ea typeface="+mn-ea"/>
                <a:cs typeface="+mn-cs"/>
              </a:rPr>
              <a:t>b⇾s</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header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data</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przerwij, jeśli</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błąd</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nvGrpSpPr>
          <p:cNvPr id="6" name="Group 3"/>
          <p:cNvGrpSpPr/>
          <p:nvPr/>
        </p:nvGrpSpPr>
        <p:grpSpPr>
          <a:xfrm>
            <a:off x="5105400" y="4143400"/>
            <a:ext cx="3886200" cy="1524000"/>
            <a:chOff x="4114800" y="895350"/>
            <a:chExt cx="3886200" cy="1524000"/>
          </a:xfrm>
        </p:grpSpPr>
        <p:sp>
          <p:nvSpPr>
            <p:cNvPr id="7" name="Rectangle 4"/>
            <p:cNvSpPr/>
            <p:nvPr/>
          </p:nvSpPr>
          <p:spPr>
            <a:xfrm>
              <a:off x="4114800" y="895350"/>
              <a:ext cx="3886200" cy="15240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               data</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Calibri"/>
                <a:ea typeface="+mn-ea"/>
                <a:cs typeface="+mn-cs"/>
              </a:endParaRPr>
            </a:p>
          </p:txBody>
        </p:sp>
        <p:sp>
          <p:nvSpPr>
            <p:cNvPr id="8" name="Rectangle 5"/>
            <p:cNvSpPr/>
            <p:nvPr/>
          </p:nvSpPr>
          <p:spPr>
            <a:xfrm>
              <a:off x="4114800" y="895350"/>
              <a:ext cx="1905000" cy="304800"/>
            </a:xfrm>
            <a:prstGeom prst="rect">
              <a:avLst/>
            </a:prstGeom>
            <a:solidFill>
              <a:sysClr val="window" lastClr="FFFFFF"/>
            </a:solidFill>
            <a:ln w="9525" cap="flat" cmpd="sng" algn="ctr">
              <a:solidFill>
                <a:srgbClr val="4F81BD">
                  <a:shade val="95000"/>
                  <a:satMod val="105000"/>
                </a:srgbClr>
              </a:solidFill>
              <a:prstDash val="solid"/>
            </a:ln>
            <a:effectLst/>
          </p:spPr>
          <p:txBody>
            <a:bodyPr bIns="13716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alibri"/>
                  <a:ea typeface="+mn-ea"/>
                  <a:cs typeface="+mn-cs"/>
                </a:rPr>
                <a:t>type </a:t>
              </a:r>
              <a:r>
                <a:rPr kumimoji="0" lang="en-US" sz="2400" b="0" i="0" u="none" strike="noStrike" kern="0" cap="none" spc="0" normalizeH="0" baseline="0" noProof="0" dirty="0" err="1" smtClean="0">
                  <a:ln>
                    <a:noFill/>
                  </a:ln>
                  <a:solidFill>
                    <a:srgbClr val="000000"/>
                  </a:solidFill>
                  <a:effectLst/>
                  <a:uLnTx/>
                  <a:uFillTx/>
                  <a:latin typeface="Calibri"/>
                  <a:ea typeface="+mn-ea"/>
                  <a:cs typeface="+mn-cs"/>
                </a:rPr>
                <a:t>ll</a:t>
              </a:r>
              <a:r>
                <a:rPr kumimoji="0" lang="en-US" sz="2400" b="0" i="0" u="none" strike="noStrike" kern="0" cap="none" spc="0" normalizeH="0" baseline="0" noProof="0" dirty="0" smtClean="0">
                  <a:ln>
                    <a:noFill/>
                  </a:ln>
                  <a:solidFill>
                    <a:srgbClr val="000000"/>
                  </a:solidFill>
                  <a:effectLst/>
                  <a:uLnTx/>
                  <a:uFillTx/>
                  <a:latin typeface="Calibri"/>
                  <a:ea typeface="+mn-ea"/>
                  <a:cs typeface="+mn-cs"/>
                </a:rPr>
                <a:t> </a:t>
              </a:r>
              <a:r>
                <a:rPr kumimoji="0" lang="en-US" sz="1800" b="0" i="0" u="none" strike="noStrike" kern="0" cap="none" spc="0" normalizeH="0" baseline="0" noProof="0" dirty="0" err="1" smtClean="0">
                  <a:ln>
                    <a:noFill/>
                  </a:ln>
                  <a:solidFill>
                    <a:srgbClr val="000000"/>
                  </a:solidFill>
                  <a:effectLst/>
                  <a:uLnTx/>
                  <a:uFillTx/>
                  <a:latin typeface="Calibri"/>
                  <a:ea typeface="+mn-ea"/>
                  <a:cs typeface="+mn-cs"/>
                </a:rPr>
                <a:t>ver</a:t>
              </a:r>
              <a:r>
                <a:rPr kumimoji="0" lang="en-US" sz="1800" b="0" i="0" u="none" strike="noStrike" kern="0" cap="none" spc="0" normalizeH="0" baseline="0" noProof="0" dirty="0" smtClean="0">
                  <a:ln>
                    <a:noFill/>
                  </a:ln>
                  <a:solidFill>
                    <a:srgbClr val="000000"/>
                  </a:solidFill>
                  <a:effectLst/>
                  <a:uLnTx/>
                  <a:uFillTx/>
                  <a:latin typeface="Calibri"/>
                  <a:ea typeface="+mn-ea"/>
                  <a:cs typeface="+mn-cs"/>
                </a:rPr>
                <a:t> </a:t>
              </a:r>
              <a:r>
                <a:rPr kumimoji="0" lang="en-US" sz="2400" b="0" i="0" u="none" strike="noStrike" kern="0" cap="none" spc="0" normalizeH="0" baseline="0" noProof="0" dirty="0" err="1" smtClean="0">
                  <a:ln>
                    <a:noFill/>
                  </a:ln>
                  <a:solidFill>
                    <a:srgbClr val="000000"/>
                  </a:solidFill>
                  <a:effectLst/>
                  <a:uLnTx/>
                  <a:uFillTx/>
                  <a:latin typeface="Calibri"/>
                  <a:ea typeface="+mn-ea"/>
                  <a:cs typeface="+mn-cs"/>
                </a:rPr>
                <a:t>ll</a:t>
              </a:r>
              <a:r>
                <a:rPr kumimoji="0" lang="en-US" sz="2400" b="0" i="0" u="none" strike="noStrike" kern="0" cap="none" spc="0" normalizeH="0" baseline="0" noProof="0" dirty="0" smtClean="0">
                  <a:ln>
                    <a:noFill/>
                  </a:ln>
                  <a:solidFill>
                    <a:srgbClr val="000000"/>
                  </a:solidFill>
                  <a:effectLst/>
                  <a:uLnTx/>
                  <a:uFillTx/>
                  <a:latin typeface="Calibri"/>
                  <a:ea typeface="+mn-ea"/>
                  <a:cs typeface="+mn-cs"/>
                </a:rPr>
                <a:t> </a:t>
              </a:r>
              <a:r>
                <a:rPr kumimoji="0" lang="en-US" sz="1800" b="0" i="0" u="none" strike="noStrike" kern="0" cap="none" spc="0" normalizeH="0" baseline="0" noProof="0" dirty="0" err="1" smtClean="0">
                  <a:ln>
                    <a:noFill/>
                  </a:ln>
                  <a:solidFill>
                    <a:srgbClr val="000000"/>
                  </a:solidFill>
                  <a:effectLst/>
                  <a:uLnTx/>
                  <a:uFillTx/>
                  <a:latin typeface="Calibri"/>
                  <a:ea typeface="+mn-ea"/>
                  <a:cs typeface="+mn-cs"/>
                </a:rPr>
                <a:t>len</a:t>
              </a:r>
              <a:endParaRPr kumimoji="0" lang="en-US" sz="1800" b="0" i="0" u="none" strike="noStrike" kern="0" cap="none" spc="0" normalizeH="0" baseline="0" noProof="0" dirty="0" smtClean="0">
                <a:ln>
                  <a:noFill/>
                </a:ln>
                <a:solidFill>
                  <a:srgbClr val="000000"/>
                </a:solidFill>
                <a:effectLst/>
                <a:uLnTx/>
                <a:uFillTx/>
                <a:latin typeface="Calibri"/>
                <a:ea typeface="+mn-ea"/>
                <a:cs typeface="+mn-cs"/>
              </a:endParaRPr>
            </a:p>
          </p:txBody>
        </p:sp>
        <p:cxnSp>
          <p:nvCxnSpPr>
            <p:cNvPr id="9" name="Elbow Connector 6"/>
            <p:cNvCxnSpPr/>
            <p:nvPr/>
          </p:nvCxnSpPr>
          <p:spPr>
            <a:xfrm flipV="1">
              <a:off x="4114800" y="1504950"/>
              <a:ext cx="3886200" cy="381000"/>
            </a:xfrm>
            <a:prstGeom prst="bentConnector3">
              <a:avLst>
                <a:gd name="adj1" fmla="val 70588"/>
              </a:avLst>
            </a:prstGeom>
            <a:noFill/>
            <a:ln w="25400" cap="flat" cmpd="sng" algn="ctr">
              <a:solidFill>
                <a:sysClr val="windowText" lastClr="000000"/>
              </a:solidFill>
              <a:prstDash val="solid"/>
            </a:ln>
            <a:effectLst/>
          </p:spPr>
        </p:cxnSp>
        <p:sp>
          <p:nvSpPr>
            <p:cNvPr id="10" name="TextBox 7"/>
            <p:cNvSpPr txBox="1"/>
            <p:nvPr/>
          </p:nvSpPr>
          <p:spPr>
            <a:xfrm>
              <a:off x="5257800" y="1885950"/>
              <a:ext cx="58221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rPr>
                <a:t>tag</a:t>
              </a:r>
            </a:p>
          </p:txBody>
        </p:sp>
        <p:sp>
          <p:nvSpPr>
            <p:cNvPr id="11" name="Rectangle 8"/>
            <p:cNvSpPr/>
            <p:nvPr/>
          </p:nvSpPr>
          <p:spPr>
            <a:xfrm>
              <a:off x="7162800" y="2114550"/>
              <a:ext cx="838200" cy="304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pad</a:t>
              </a:r>
            </a:p>
          </p:txBody>
        </p:sp>
      </p:grpSp>
      <p:sp>
        <p:nvSpPr>
          <p:cNvPr id="12" name="TextBox 10"/>
          <p:cNvSpPr txBox="1"/>
          <p:nvPr/>
        </p:nvSpPr>
        <p:spPr>
          <a:xfrm>
            <a:off x="304800" y="4372000"/>
            <a:ext cx="4847802" cy="1354217"/>
          </a:xfrm>
          <a:prstGeom prst="rect">
            <a:avLst/>
          </a:prstGeom>
          <a:noFill/>
        </p:spPr>
        <p:txBody>
          <a:bodyPr wrap="none" rtlCol="0">
            <a:spAutoFit/>
          </a:bodyPr>
          <a:lstStyle/>
          <a:p>
            <a:pPr marL="0" marR="0" lvl="0" indent="0" defTabSz="914400" eaLnBrk="1" fontAlgn="auto" latinLnBrk="0" hangingPunct="1">
              <a:lnSpc>
                <a:spcPct val="100000"/>
              </a:lnSpc>
              <a:spcBef>
                <a:spcPts val="600"/>
              </a:spcBef>
              <a:spcAft>
                <a:spcPts val="0"/>
              </a:spcAft>
              <a:buClrTx/>
              <a:buSzTx/>
              <a:buFontTx/>
              <a:buNone/>
              <a:tabLst/>
              <a:defRPr/>
            </a:pPr>
            <a:r>
              <a:rPr lang="pl-PL" sz="2400" kern="0" dirty="0" smtClean="0">
                <a:solidFill>
                  <a:prstClr val="black"/>
                </a:solidFill>
              </a:rPr>
              <a:t>Dwa typy błędów</a:t>
            </a:r>
            <a:r>
              <a:rPr kumimoji="0" lang="en-US" sz="2400" b="0" i="0" u="none" strike="noStrike" kern="0" cap="none" spc="0" normalizeH="0" baseline="0" noProof="0" dirty="0" smtClean="0">
                <a:ln>
                  <a:noFill/>
                </a:ln>
                <a:solidFill>
                  <a:prstClr val="black"/>
                </a:solidFill>
                <a:effectLst/>
                <a:uLnTx/>
                <a:uFillTx/>
              </a:rPr>
              <a:t>r:</a:t>
            </a:r>
          </a:p>
          <a:p>
            <a:pPr marL="742950" marR="0" lvl="1" indent="-285750" defTabSz="914400" eaLnBrk="1" fontAlgn="auto" latinLnBrk="0" hangingPunct="1">
              <a:lnSpc>
                <a:spcPct val="100000"/>
              </a:lnSpc>
              <a:spcBef>
                <a:spcPts val="600"/>
              </a:spcBef>
              <a:spcAft>
                <a:spcPts val="0"/>
              </a:spcAft>
              <a:buClrTx/>
              <a:buSzTx/>
              <a:buFont typeface="Arial"/>
              <a:buChar char="•"/>
              <a:tabLst/>
              <a:defRPr/>
            </a:pPr>
            <a:r>
              <a:rPr lang="pl-PL" sz="2400" b="1" kern="0" dirty="0">
                <a:solidFill>
                  <a:srgbClr val="FF0000"/>
                </a:solidFill>
              </a:rPr>
              <a:t>b</a:t>
            </a:r>
            <a:r>
              <a:rPr kumimoji="0" lang="pl-PL" sz="2400" b="1" i="0" u="none" strike="noStrike" kern="0" cap="none" spc="0" normalizeH="0" baseline="0" noProof="0" dirty="0" err="1" smtClean="0">
                <a:ln>
                  <a:noFill/>
                </a:ln>
                <a:solidFill>
                  <a:srgbClr val="FF0000"/>
                </a:solidFill>
                <a:effectLst/>
                <a:uLnTx/>
                <a:uFillTx/>
              </a:rPr>
              <a:t>łąd</a:t>
            </a:r>
            <a:r>
              <a:rPr kumimoji="0" lang="pl-PL" sz="2400" b="1" i="0" u="none" strike="noStrike" kern="0" cap="none" spc="0" normalizeH="0" baseline="0" noProof="0" dirty="0" smtClean="0">
                <a:ln>
                  <a:noFill/>
                </a:ln>
                <a:solidFill>
                  <a:srgbClr val="FF0000"/>
                </a:solidFill>
                <a:effectLst/>
                <a:uLnTx/>
                <a:uFillTx/>
              </a:rPr>
              <a:t> </a:t>
            </a:r>
            <a:r>
              <a:rPr kumimoji="0" lang="pl-PL" sz="2400" b="1" i="0" u="none" strike="noStrike" kern="0" cap="none" spc="0" normalizeH="0" baseline="0" noProof="0" dirty="0" err="1" smtClean="0">
                <a:ln>
                  <a:noFill/>
                </a:ln>
                <a:solidFill>
                  <a:srgbClr val="FF0000"/>
                </a:solidFill>
                <a:effectLst/>
                <a:uLnTx/>
                <a:uFillTx/>
              </a:rPr>
              <a:t>paddingu</a:t>
            </a:r>
            <a:r>
              <a:rPr kumimoji="0" lang="pl-PL" sz="2400" b="1" i="0" u="none" strike="noStrike" kern="0" cap="none" spc="0" normalizeH="0" baseline="0" noProof="0" dirty="0" smtClean="0">
                <a:ln>
                  <a:noFill/>
                </a:ln>
                <a:solidFill>
                  <a:srgbClr val="FF0000"/>
                </a:solidFill>
                <a:effectLst/>
                <a:uLnTx/>
                <a:uFillTx/>
              </a:rPr>
              <a:t>  (</a:t>
            </a:r>
            <a:r>
              <a:rPr kumimoji="0" lang="en-US" sz="2400" b="1" i="0" u="none" strike="noStrike" kern="0" cap="none" spc="0" normalizeH="0" baseline="0" noProof="0" dirty="0" smtClean="0">
                <a:ln>
                  <a:noFill/>
                </a:ln>
                <a:solidFill>
                  <a:srgbClr val="FF0000"/>
                </a:solidFill>
                <a:effectLst/>
                <a:uLnTx/>
                <a:uFillTx/>
              </a:rPr>
              <a:t>padding error</a:t>
            </a:r>
            <a:r>
              <a:rPr kumimoji="0" lang="pl-PL" sz="2400" b="1" i="0" u="none" strike="noStrike" kern="0" cap="none" spc="0" normalizeH="0" baseline="0" noProof="0" dirty="0" smtClean="0">
                <a:ln>
                  <a:noFill/>
                </a:ln>
                <a:solidFill>
                  <a:srgbClr val="FF0000"/>
                </a:solidFill>
                <a:effectLst/>
                <a:uLnTx/>
                <a:uFillTx/>
              </a:rPr>
              <a:t>)</a:t>
            </a:r>
            <a:endParaRPr kumimoji="0" lang="en-US" sz="2400" b="1" i="0" u="none" strike="noStrike" kern="0" cap="none" spc="0" normalizeH="0" baseline="0" noProof="0" dirty="0" smtClean="0">
              <a:ln>
                <a:noFill/>
              </a:ln>
              <a:solidFill>
                <a:srgbClr val="FF0000"/>
              </a:solidFill>
              <a:effectLst/>
              <a:uLnTx/>
              <a:uFillTx/>
            </a:endParaRPr>
          </a:p>
          <a:p>
            <a:pPr marL="742950" marR="0" lvl="1" indent="-285750" defTabSz="914400" eaLnBrk="1" fontAlgn="auto" latinLnBrk="0" hangingPunct="1">
              <a:lnSpc>
                <a:spcPct val="100000"/>
              </a:lnSpc>
              <a:spcBef>
                <a:spcPts val="600"/>
              </a:spcBef>
              <a:spcAft>
                <a:spcPts val="0"/>
              </a:spcAft>
              <a:buClrTx/>
              <a:buSzTx/>
              <a:buFont typeface="Arial"/>
              <a:buChar char="•"/>
              <a:tabLst/>
              <a:defRPr/>
            </a:pPr>
            <a:r>
              <a:rPr lang="pl-PL" sz="2400" b="1" kern="0" dirty="0">
                <a:solidFill>
                  <a:srgbClr val="FF0000"/>
                </a:solidFill>
              </a:rPr>
              <a:t>b</a:t>
            </a:r>
            <a:r>
              <a:rPr kumimoji="0" lang="pl-PL" sz="2400" b="1" i="0" u="none" strike="noStrike" kern="0" cap="none" spc="0" normalizeH="0" baseline="0" noProof="0" dirty="0" err="1" smtClean="0">
                <a:ln>
                  <a:noFill/>
                </a:ln>
                <a:solidFill>
                  <a:srgbClr val="FF0000"/>
                </a:solidFill>
                <a:effectLst/>
                <a:uLnTx/>
                <a:uFillTx/>
              </a:rPr>
              <a:t>łąd</a:t>
            </a:r>
            <a:r>
              <a:rPr kumimoji="0" lang="pl-PL" sz="2400" b="1" i="0" u="none" strike="noStrike" kern="0" cap="none" spc="0" normalizeH="0" baseline="0" noProof="0" dirty="0" smtClean="0">
                <a:ln>
                  <a:noFill/>
                </a:ln>
                <a:solidFill>
                  <a:srgbClr val="FF0000"/>
                </a:solidFill>
                <a:effectLst/>
                <a:uLnTx/>
                <a:uFillTx/>
              </a:rPr>
              <a:t> </a:t>
            </a:r>
            <a:r>
              <a:rPr kumimoji="0" lang="en-US" sz="2400" b="1" i="0" u="none" strike="noStrike" kern="0" cap="none" spc="0" normalizeH="0" baseline="0" noProof="0" dirty="0" smtClean="0">
                <a:ln>
                  <a:noFill/>
                </a:ln>
                <a:solidFill>
                  <a:srgbClr val="FF0000"/>
                </a:solidFill>
                <a:effectLst/>
                <a:uLnTx/>
                <a:uFillTx/>
              </a:rPr>
              <a:t>MAC </a:t>
            </a:r>
            <a:r>
              <a:rPr kumimoji="0" lang="pl-PL" sz="2400" b="1" i="0" u="none" strike="noStrike" kern="0" cap="none" spc="0" normalizeH="0" baseline="0" noProof="0" dirty="0" smtClean="0">
                <a:ln>
                  <a:noFill/>
                </a:ln>
                <a:solidFill>
                  <a:srgbClr val="FF0000"/>
                </a:solidFill>
                <a:effectLst/>
                <a:uLnTx/>
                <a:uFillTx/>
              </a:rPr>
              <a:t>(MAC </a:t>
            </a:r>
            <a:r>
              <a:rPr kumimoji="0" lang="en-US" sz="2400" b="1" i="0" u="none" strike="noStrike" kern="0" cap="none" spc="0" normalizeH="0" baseline="0" noProof="0" dirty="0" smtClean="0">
                <a:ln>
                  <a:noFill/>
                </a:ln>
                <a:solidFill>
                  <a:srgbClr val="FF0000"/>
                </a:solidFill>
                <a:effectLst/>
                <a:uLnTx/>
                <a:uFillTx/>
              </a:rPr>
              <a:t>error</a:t>
            </a:r>
            <a:r>
              <a:rPr kumimoji="0" lang="pl-PL" sz="2400" b="1" i="0" u="none" strike="noStrike" kern="0" cap="none" spc="0" normalizeH="0" baseline="0" noProof="0" dirty="0" smtClean="0">
                <a:ln>
                  <a:noFill/>
                </a:ln>
                <a:solidFill>
                  <a:srgbClr val="FF0000"/>
                </a:solidFill>
                <a:effectLst/>
                <a:uLnTx/>
                <a:uFillTx/>
              </a:rPr>
              <a:t>)</a:t>
            </a:r>
            <a:endParaRPr kumimoji="0" lang="en-US" sz="2400" b="1" i="0" u="none" strike="noStrike" kern="0" cap="none" spc="0" normalizeH="0" baseline="0" noProof="0" dirty="0" smtClean="0">
              <a:ln>
                <a:noFill/>
              </a:ln>
              <a:solidFill>
                <a:srgbClr val="FF0000"/>
              </a:solidFill>
              <a:effectLst/>
              <a:uLnTx/>
              <a:uFillTx/>
            </a:endParaRPr>
          </a:p>
        </p:txBody>
      </p:sp>
    </p:spTree>
    <p:extLst>
      <p:ext uri="{BB962C8B-B14F-4D97-AF65-F5344CB8AC3E}">
        <p14:creationId xmlns:p14="http://schemas.microsoft.com/office/powerpoint/2010/main" xmlns="" val="511772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Przewidywanie </a:t>
            </a:r>
            <a:r>
              <a:rPr lang="pl-PL" dirty="0" err="1" smtClean="0"/>
              <a:t>paddingu</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8</a:t>
            </a:fld>
            <a:endParaRPr lang="pl-PL"/>
          </a:p>
        </p:txBody>
      </p:sp>
      <p:grpSp>
        <p:nvGrpSpPr>
          <p:cNvPr id="5" name="Group 3"/>
          <p:cNvGrpSpPr/>
          <p:nvPr/>
        </p:nvGrpSpPr>
        <p:grpSpPr>
          <a:xfrm>
            <a:off x="5006280" y="4353272"/>
            <a:ext cx="3886200" cy="1524000"/>
            <a:chOff x="4114800" y="895350"/>
            <a:chExt cx="3886200" cy="1524000"/>
          </a:xfrm>
        </p:grpSpPr>
        <p:sp>
          <p:nvSpPr>
            <p:cNvPr id="6" name="Rectangle 4"/>
            <p:cNvSpPr/>
            <p:nvPr/>
          </p:nvSpPr>
          <p:spPr>
            <a:xfrm>
              <a:off x="4114800" y="895350"/>
              <a:ext cx="3886200" cy="15240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               data</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Calibri"/>
                <a:ea typeface="+mn-ea"/>
                <a:cs typeface="+mn-cs"/>
              </a:endParaRPr>
            </a:p>
          </p:txBody>
        </p:sp>
        <p:sp>
          <p:nvSpPr>
            <p:cNvPr id="7" name="Rectangle 5"/>
            <p:cNvSpPr/>
            <p:nvPr/>
          </p:nvSpPr>
          <p:spPr>
            <a:xfrm>
              <a:off x="4114800" y="895350"/>
              <a:ext cx="1905000" cy="304800"/>
            </a:xfrm>
            <a:prstGeom prst="rect">
              <a:avLst/>
            </a:prstGeom>
            <a:solidFill>
              <a:sysClr val="window" lastClr="FFFFFF"/>
            </a:solidFill>
            <a:ln w="9525" cap="flat" cmpd="sng" algn="ctr">
              <a:solidFill>
                <a:srgbClr val="4F81BD">
                  <a:shade val="95000"/>
                  <a:satMod val="105000"/>
                </a:srgbClr>
              </a:solidFill>
              <a:prstDash val="solid"/>
            </a:ln>
            <a:effectLst/>
          </p:spPr>
          <p:txBody>
            <a:bodyPr bIns="13716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alibri"/>
                  <a:ea typeface="+mn-ea"/>
                  <a:cs typeface="+mn-cs"/>
                </a:rPr>
                <a:t>type </a:t>
              </a:r>
              <a:r>
                <a:rPr kumimoji="0" lang="en-US" sz="2400" b="0" i="0" u="none" strike="noStrike" kern="0" cap="none" spc="0" normalizeH="0" baseline="0" noProof="0" dirty="0" err="1" smtClean="0">
                  <a:ln>
                    <a:noFill/>
                  </a:ln>
                  <a:solidFill>
                    <a:srgbClr val="000000"/>
                  </a:solidFill>
                  <a:effectLst/>
                  <a:uLnTx/>
                  <a:uFillTx/>
                  <a:latin typeface="Calibri"/>
                  <a:ea typeface="+mn-ea"/>
                  <a:cs typeface="+mn-cs"/>
                </a:rPr>
                <a:t>ll</a:t>
              </a:r>
              <a:r>
                <a:rPr kumimoji="0" lang="en-US" sz="2400" b="0" i="0" u="none" strike="noStrike" kern="0" cap="none" spc="0" normalizeH="0" baseline="0" noProof="0" dirty="0" smtClean="0">
                  <a:ln>
                    <a:noFill/>
                  </a:ln>
                  <a:solidFill>
                    <a:srgbClr val="000000"/>
                  </a:solidFill>
                  <a:effectLst/>
                  <a:uLnTx/>
                  <a:uFillTx/>
                  <a:latin typeface="Calibri"/>
                  <a:ea typeface="+mn-ea"/>
                  <a:cs typeface="+mn-cs"/>
                </a:rPr>
                <a:t> </a:t>
              </a:r>
              <a:r>
                <a:rPr kumimoji="0" lang="en-US" sz="1800" b="0" i="0" u="none" strike="noStrike" kern="0" cap="none" spc="0" normalizeH="0" baseline="0" noProof="0" dirty="0" err="1" smtClean="0">
                  <a:ln>
                    <a:noFill/>
                  </a:ln>
                  <a:solidFill>
                    <a:srgbClr val="000000"/>
                  </a:solidFill>
                  <a:effectLst/>
                  <a:uLnTx/>
                  <a:uFillTx/>
                  <a:latin typeface="Calibri"/>
                  <a:ea typeface="+mn-ea"/>
                  <a:cs typeface="+mn-cs"/>
                </a:rPr>
                <a:t>ver</a:t>
              </a:r>
              <a:r>
                <a:rPr kumimoji="0" lang="en-US" sz="1800" b="0" i="0" u="none" strike="noStrike" kern="0" cap="none" spc="0" normalizeH="0" baseline="0" noProof="0" dirty="0" smtClean="0">
                  <a:ln>
                    <a:noFill/>
                  </a:ln>
                  <a:solidFill>
                    <a:srgbClr val="000000"/>
                  </a:solidFill>
                  <a:effectLst/>
                  <a:uLnTx/>
                  <a:uFillTx/>
                  <a:latin typeface="Calibri"/>
                  <a:ea typeface="+mn-ea"/>
                  <a:cs typeface="+mn-cs"/>
                </a:rPr>
                <a:t> </a:t>
              </a:r>
              <a:r>
                <a:rPr kumimoji="0" lang="en-US" sz="2400" b="0" i="0" u="none" strike="noStrike" kern="0" cap="none" spc="0" normalizeH="0" baseline="0" noProof="0" dirty="0" err="1" smtClean="0">
                  <a:ln>
                    <a:noFill/>
                  </a:ln>
                  <a:solidFill>
                    <a:srgbClr val="000000"/>
                  </a:solidFill>
                  <a:effectLst/>
                  <a:uLnTx/>
                  <a:uFillTx/>
                  <a:latin typeface="Calibri"/>
                  <a:ea typeface="+mn-ea"/>
                  <a:cs typeface="+mn-cs"/>
                </a:rPr>
                <a:t>ll</a:t>
              </a:r>
              <a:r>
                <a:rPr kumimoji="0" lang="en-US" sz="2400" b="0" i="0" u="none" strike="noStrike" kern="0" cap="none" spc="0" normalizeH="0" baseline="0" noProof="0" dirty="0" smtClean="0">
                  <a:ln>
                    <a:noFill/>
                  </a:ln>
                  <a:solidFill>
                    <a:srgbClr val="000000"/>
                  </a:solidFill>
                  <a:effectLst/>
                  <a:uLnTx/>
                  <a:uFillTx/>
                  <a:latin typeface="Calibri"/>
                  <a:ea typeface="+mn-ea"/>
                  <a:cs typeface="+mn-cs"/>
                </a:rPr>
                <a:t> </a:t>
              </a:r>
              <a:r>
                <a:rPr kumimoji="0" lang="en-US" sz="1800" b="0" i="0" u="none" strike="noStrike" kern="0" cap="none" spc="0" normalizeH="0" baseline="0" noProof="0" dirty="0" err="1" smtClean="0">
                  <a:ln>
                    <a:noFill/>
                  </a:ln>
                  <a:solidFill>
                    <a:srgbClr val="000000"/>
                  </a:solidFill>
                  <a:effectLst/>
                  <a:uLnTx/>
                  <a:uFillTx/>
                  <a:latin typeface="Calibri"/>
                  <a:ea typeface="+mn-ea"/>
                  <a:cs typeface="+mn-cs"/>
                </a:rPr>
                <a:t>len</a:t>
              </a:r>
              <a:endParaRPr kumimoji="0" lang="en-US" sz="1800" b="0" i="0" u="none" strike="noStrike" kern="0" cap="none" spc="0" normalizeH="0" baseline="0" noProof="0" dirty="0" smtClean="0">
                <a:ln>
                  <a:noFill/>
                </a:ln>
                <a:solidFill>
                  <a:srgbClr val="000000"/>
                </a:solidFill>
                <a:effectLst/>
                <a:uLnTx/>
                <a:uFillTx/>
                <a:latin typeface="Calibri"/>
                <a:ea typeface="+mn-ea"/>
                <a:cs typeface="+mn-cs"/>
              </a:endParaRPr>
            </a:p>
          </p:txBody>
        </p:sp>
        <p:cxnSp>
          <p:nvCxnSpPr>
            <p:cNvPr id="8" name="Elbow Connector 6"/>
            <p:cNvCxnSpPr/>
            <p:nvPr/>
          </p:nvCxnSpPr>
          <p:spPr>
            <a:xfrm flipV="1">
              <a:off x="4114800" y="1504950"/>
              <a:ext cx="3886200" cy="381000"/>
            </a:xfrm>
            <a:prstGeom prst="bentConnector3">
              <a:avLst>
                <a:gd name="adj1" fmla="val 70588"/>
              </a:avLst>
            </a:prstGeom>
            <a:noFill/>
            <a:ln w="25400" cap="flat" cmpd="sng" algn="ctr">
              <a:solidFill>
                <a:sysClr val="windowText" lastClr="000000"/>
              </a:solidFill>
              <a:prstDash val="solid"/>
            </a:ln>
            <a:effectLst/>
          </p:spPr>
        </p:cxnSp>
        <p:sp>
          <p:nvSpPr>
            <p:cNvPr id="9" name="TextBox 7"/>
            <p:cNvSpPr txBox="1"/>
            <p:nvPr/>
          </p:nvSpPr>
          <p:spPr>
            <a:xfrm>
              <a:off x="5257800" y="1885950"/>
              <a:ext cx="58221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rPr>
                <a:t>tag</a:t>
              </a:r>
            </a:p>
          </p:txBody>
        </p:sp>
        <p:sp>
          <p:nvSpPr>
            <p:cNvPr id="10" name="Rectangle 8"/>
            <p:cNvSpPr/>
            <p:nvPr/>
          </p:nvSpPr>
          <p:spPr>
            <a:xfrm>
              <a:off x="7162800" y="2114550"/>
              <a:ext cx="838200" cy="304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alibri"/>
                  <a:ea typeface="+mn-ea"/>
                  <a:cs typeface="+mn-cs"/>
                </a:rPr>
                <a:t>pad</a:t>
              </a:r>
            </a:p>
          </p:txBody>
        </p:sp>
      </p:grpSp>
      <p:sp>
        <p:nvSpPr>
          <p:cNvPr id="11" name="TextBox 11"/>
          <p:cNvSpPr txBox="1"/>
          <p:nvPr/>
        </p:nvSpPr>
        <p:spPr>
          <a:xfrm>
            <a:off x="281880" y="1412776"/>
            <a:ext cx="8534400" cy="260071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Załóżmy, że</a:t>
            </a:r>
            <a:r>
              <a:rPr kumimoji="0" lang="pl-PL" sz="2400" b="0" i="0" u="none" strike="noStrike" kern="0" cap="none" spc="0" normalizeH="0" noProof="0" dirty="0" smtClean="0">
                <a:ln>
                  <a:noFill/>
                </a:ln>
                <a:solidFill>
                  <a:prstClr val="black"/>
                </a:solidFill>
                <a:effectLst/>
                <a:uLnTx/>
                <a:uFillTx/>
              </a:rPr>
              <a:t> atakujący jest w stanie rozróżnić błędy zgłoszone w procesie odszyfrowywania (inny błąd </a:t>
            </a:r>
            <a:r>
              <a:rPr kumimoji="0" lang="pl-PL" sz="2400" b="0" i="0" u="none" strike="noStrike" kern="0" cap="none" spc="0" normalizeH="0" noProof="0" dirty="0" err="1" smtClean="0">
                <a:ln>
                  <a:noFill/>
                </a:ln>
                <a:solidFill>
                  <a:prstClr val="black"/>
                </a:solidFill>
                <a:effectLst/>
                <a:uLnTx/>
                <a:uFillTx/>
              </a:rPr>
              <a:t>paddingu</a:t>
            </a:r>
            <a:r>
              <a:rPr kumimoji="0" lang="pl-PL" sz="2400" b="0" i="0" u="none" strike="noStrike" kern="0" cap="none" spc="0" normalizeH="0" noProof="0" dirty="0" smtClean="0">
                <a:ln>
                  <a:noFill/>
                </a:ln>
                <a:solidFill>
                  <a:prstClr val="black"/>
                </a:solidFill>
                <a:effectLst/>
                <a:uLnTx/>
                <a:uFillTx/>
              </a:rPr>
              <a:t>, inny błąd MAC)</a:t>
            </a: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smtClean="0">
                <a:ln>
                  <a:noFill/>
                </a:ln>
                <a:solidFill>
                  <a:prstClr val="black"/>
                </a:solidFill>
                <a:effectLst/>
                <a:uLnTx/>
                <a:uFillTx/>
              </a:rPr>
              <a:t/>
            </a:r>
            <a:br>
              <a:rPr kumimoji="0" lang="en-US" sz="2400" b="0" i="0" u="none" strike="noStrike" kern="0" cap="none" spc="0" normalizeH="0" baseline="0" noProof="0" dirty="0" smtClean="0">
                <a:ln>
                  <a:noFill/>
                </a:ln>
                <a:solidFill>
                  <a:prstClr val="black"/>
                </a:solidFill>
                <a:effectLst/>
                <a:uLnTx/>
                <a:uFillTx/>
              </a:rPr>
            </a:br>
            <a:r>
              <a:rPr kumimoji="0" lang="en-US" sz="2400" b="0" i="0" u="none" strike="noStrike" kern="0" cap="none" spc="0" normalizeH="0" baseline="0" noProof="0" dirty="0" smtClean="0">
                <a:ln>
                  <a:noFill/>
                </a:ln>
                <a:solidFill>
                  <a:prstClr val="black"/>
                </a:solidFill>
                <a:effectLst/>
                <a:uLnTx/>
                <a:uFillTx/>
              </a:rPr>
              <a:t>					</a:t>
            </a:r>
          </a:p>
          <a:p>
            <a:pPr marL="0" marR="0" lvl="0" indent="0" defTabSz="914400" eaLnBrk="1" fontAlgn="auto" latinLnBrk="0" hangingPunct="1">
              <a:lnSpc>
                <a:spcPct val="100000"/>
              </a:lnSpc>
              <a:spcBef>
                <a:spcPts val="180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a:t>
            </a:r>
            <a:r>
              <a:rPr kumimoji="0" lang="pl-PL" sz="2800" b="1" i="0" u="none" strike="noStrike" kern="0" cap="none" spc="0" normalizeH="0" baseline="0" noProof="0" dirty="0" smtClean="0">
                <a:ln>
                  <a:noFill/>
                </a:ln>
                <a:solidFill>
                  <a:srgbClr val="FF0000"/>
                </a:solidFill>
                <a:effectLst/>
                <a:uLnTx/>
                <a:uFillTx/>
              </a:rPr>
              <a:t>Przewidywanie </a:t>
            </a:r>
            <a:r>
              <a:rPr kumimoji="0" lang="pl-PL" sz="2800" b="1" i="0" u="none" strike="noStrike" kern="0" cap="none" spc="0" normalizeH="0" baseline="0" noProof="0" dirty="0" err="1" smtClean="0">
                <a:ln>
                  <a:noFill/>
                </a:ln>
                <a:solidFill>
                  <a:srgbClr val="FF0000"/>
                </a:solidFill>
                <a:effectLst/>
                <a:uLnTx/>
                <a:uFillTx/>
              </a:rPr>
              <a:t>paddingu</a:t>
            </a:r>
            <a:r>
              <a:rPr kumimoji="0" lang="en-US" sz="2400" b="0" i="0" u="none" strike="noStrike" kern="0" cap="none" spc="0" normalizeH="0" baseline="0" noProof="0" dirty="0" smtClean="0">
                <a:ln>
                  <a:noFill/>
                </a:ln>
                <a:solidFill>
                  <a:prstClr val="black"/>
                </a:solidFill>
                <a:effectLst/>
                <a:uLnTx/>
                <a:uFillTx/>
              </a:rPr>
              <a:t>:    </a:t>
            </a:r>
            <a:br>
              <a:rPr kumimoji="0" lang="en-US" sz="2400" b="0" i="0" u="none" strike="noStrike" kern="0" cap="none" spc="0" normalizeH="0" baseline="0" noProof="0" dirty="0" smtClean="0">
                <a:ln>
                  <a:noFill/>
                </a:ln>
                <a:solidFill>
                  <a:prstClr val="black"/>
                </a:solidFill>
                <a:effectLst/>
                <a:uLnTx/>
                <a:uFillTx/>
              </a:rPr>
            </a:b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atakujący wysyła szyfrogram i dowiaduje</a:t>
            </a:r>
            <a:r>
              <a:rPr kumimoji="0" lang="pl-PL" sz="2400" b="0" i="0" u="none" strike="noStrike" kern="0" cap="none" spc="0" normalizeH="0" noProof="0" dirty="0" smtClean="0">
                <a:ln>
                  <a:noFill/>
                </a:ln>
                <a:solidFill>
                  <a:prstClr val="black"/>
                </a:solidFill>
                <a:effectLst/>
                <a:uLnTx/>
                <a:uFillTx/>
              </a:rPr>
              <a:t> się czy</a:t>
            </a:r>
            <a:r>
              <a:rPr kumimoji="0" lang="en-US" sz="2400" b="0" i="0" u="none" strike="noStrike" kern="0" cap="none" spc="0" normalizeH="0" baseline="0" noProof="0" dirty="0" smtClean="0">
                <a:ln>
                  <a:noFill/>
                </a:ln>
                <a:solidFill>
                  <a:prstClr val="black"/>
                </a:solidFill>
                <a:effectLst/>
                <a:uLnTx/>
                <a:uFillTx/>
              </a:rPr>
              <a:t> </a:t>
            </a:r>
            <a:br>
              <a:rPr kumimoji="0" lang="en-US" sz="2400" b="0" i="0" u="none" strike="noStrike" kern="0" cap="none" spc="0" normalizeH="0" baseline="0" noProof="0" dirty="0" smtClean="0">
                <a:ln>
                  <a:noFill/>
                </a:ln>
                <a:solidFill>
                  <a:prstClr val="black"/>
                </a:solidFill>
                <a:effectLst/>
                <a:uLnTx/>
                <a:uFillTx/>
              </a:rPr>
            </a:br>
            <a:r>
              <a:rPr kumimoji="0" lang="en-US" sz="2400" b="0" i="0" u="none" strike="noStrike" kern="0" cap="none" spc="0" normalizeH="0" baseline="0" noProof="0" dirty="0" smtClean="0">
                <a:ln>
                  <a:noFill/>
                </a:ln>
                <a:solidFill>
                  <a:prstClr val="black"/>
                </a:solidFill>
                <a:effectLst/>
                <a:uLnTx/>
                <a:uFillTx/>
              </a:rPr>
              <a:t>		</a:t>
            </a:r>
            <a:r>
              <a:rPr kumimoji="0" lang="pl-PL" sz="2400" b="0" i="0" u="none" strike="noStrike" kern="0" cap="none" spc="0" normalizeH="0" baseline="0" noProof="0" dirty="0" smtClean="0">
                <a:ln>
                  <a:noFill/>
                </a:ln>
                <a:solidFill>
                  <a:prstClr val="black"/>
                </a:solidFill>
                <a:effectLst/>
                <a:uLnTx/>
                <a:uFillTx/>
              </a:rPr>
              <a:t>ostatnie bajty wiadomości zawierały poprawny pad</a:t>
            </a:r>
            <a:endParaRPr kumimoji="0" lang="en-US" sz="2400" b="0" i="0" u="none" strike="noStrike" kern="0" cap="none" spc="0" normalizeH="0" baseline="0" noProof="0" dirty="0" smtClean="0">
              <a:ln>
                <a:noFill/>
              </a:ln>
              <a:solidFill>
                <a:prstClr val="black"/>
              </a:solidFill>
              <a:effectLst/>
              <a:uLnTx/>
              <a:uFillTx/>
            </a:endParaRPr>
          </a:p>
        </p:txBody>
      </p:sp>
      <p:sp>
        <p:nvSpPr>
          <p:cNvPr id="12" name="TextBox 12"/>
          <p:cNvSpPr txBox="1"/>
          <p:nvPr/>
        </p:nvSpPr>
        <p:spPr>
          <a:xfrm>
            <a:off x="179512" y="4581128"/>
            <a:ext cx="4426212" cy="83099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Dobry przykład</a:t>
            </a:r>
            <a:r>
              <a:rPr kumimoji="0" lang="en-US" sz="2400" b="0" i="0" u="none" strike="noStrike" kern="0" cap="none" spc="0" normalizeH="0" baseline="0" noProof="0" dirty="0" smtClean="0">
                <a:ln>
                  <a:noFill/>
                </a:ln>
                <a:solidFill>
                  <a:prstClr val="black"/>
                </a:solidFill>
                <a:effectLst/>
                <a:uLnTx/>
                <a:uFillTx/>
              </a:rPr>
              <a:t> </a:t>
            </a:r>
            <a:br>
              <a:rPr kumimoji="0" lang="en-US" sz="2400" b="0" i="0" u="none" strike="noStrike" kern="0" cap="none" spc="0" normalizeH="0" baseline="0" noProof="0" dirty="0" smtClean="0">
                <a:ln>
                  <a:noFill/>
                </a:ln>
                <a:solidFill>
                  <a:prstClr val="black"/>
                </a:solidFill>
                <a:effectLst/>
                <a:uLnTx/>
                <a:uFillTx/>
              </a:rPr>
            </a:br>
            <a:r>
              <a:rPr kumimoji="0" lang="pl-PL" sz="2400" b="1" i="0" u="none" strike="noStrike" kern="0" cap="none" spc="0" normalizeH="0" baseline="0" noProof="0" dirty="0" smtClean="0">
                <a:ln>
                  <a:noFill/>
                </a:ln>
                <a:solidFill>
                  <a:prstClr val="black"/>
                </a:solidFill>
                <a:effectLst/>
                <a:uLnTx/>
                <a:uFillTx/>
              </a:rPr>
              <a:t>ataku z wybranym szyfrogramem</a:t>
            </a:r>
            <a:endParaRPr kumimoji="0" lang="en-US" sz="2400" b="1"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xmlns="" val="4167074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Przewidywanie </a:t>
            </a:r>
            <a:r>
              <a:rPr lang="pl-PL" dirty="0" err="1" smtClean="0"/>
              <a:t>paddingu</a:t>
            </a:r>
            <a:r>
              <a:rPr lang="pl-PL" dirty="0" smtClean="0"/>
              <a:t> poprzez analizę czasową </a:t>
            </a:r>
            <a:r>
              <a:rPr lang="pl-PL" dirty="0" err="1" smtClean="0"/>
              <a:t>OpenSSL</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9</a:t>
            </a:fld>
            <a:endParaRPr lang="pl-PL"/>
          </a:p>
        </p:txBody>
      </p:sp>
      <p:pic>
        <p:nvPicPr>
          <p:cNvPr id="5" name="Content Placeholder 3"/>
          <p:cNvPicPr>
            <a:picLocks noChangeAspect="1"/>
          </p:cNvPicPr>
          <p:nvPr/>
        </p:nvPicPr>
        <p:blipFill rotWithShape="1">
          <a:blip r:embed="rId3" cstate="print"/>
          <a:srcRect t="82" b="-3451"/>
          <a:stretch/>
        </p:blipFill>
        <p:spPr>
          <a:xfrm>
            <a:off x="533400" y="2276872"/>
            <a:ext cx="3962400" cy="2870200"/>
          </a:xfrm>
          <a:prstGeom prst="rect">
            <a:avLst/>
          </a:prstGeom>
        </p:spPr>
      </p:pic>
      <p:sp>
        <p:nvSpPr>
          <p:cNvPr id="6" name="TextBox 4"/>
          <p:cNvSpPr txBox="1"/>
          <p:nvPr/>
        </p:nvSpPr>
        <p:spPr>
          <a:xfrm>
            <a:off x="4953000" y="3877072"/>
            <a:ext cx="338746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dirty="0" smtClean="0">
                <a:ln>
                  <a:noFill/>
                </a:ln>
                <a:solidFill>
                  <a:prstClr val="black"/>
                </a:solidFill>
                <a:effectLst/>
                <a:uLnTx/>
                <a:uFillTx/>
              </a:rPr>
              <a:t>Udostępnione przez</a:t>
            </a:r>
            <a:r>
              <a:rPr kumimoji="0" lang="en-US" sz="1800" b="0" i="0" u="none" strike="noStrike" kern="0" cap="none" spc="0" normalizeH="0" baseline="0" noProof="0" dirty="0" smtClean="0">
                <a:ln>
                  <a:noFill/>
                </a:ln>
                <a:solidFill>
                  <a:prstClr val="black"/>
                </a:solidFill>
                <a:effectLst/>
                <a:uLnTx/>
                <a:uFillTx/>
              </a:rPr>
              <a:t>:  Brice </a:t>
            </a:r>
            <a:r>
              <a:rPr kumimoji="0" lang="en-US" sz="1800" b="0" i="0" u="none" strike="noStrike" kern="0" cap="none" spc="0" normalizeH="0" baseline="0" noProof="0" dirty="0" err="1" smtClean="0">
                <a:ln>
                  <a:noFill/>
                </a:ln>
                <a:solidFill>
                  <a:prstClr val="black"/>
                </a:solidFill>
                <a:effectLst/>
                <a:uLnTx/>
                <a:uFillTx/>
              </a:rPr>
              <a:t>Canvel</a:t>
            </a:r>
            <a:endParaRPr kumimoji="0" lang="en-US" sz="1800" b="0" i="0" u="none" strike="noStrike" kern="0" cap="none" spc="0" normalizeH="0" baseline="0" noProof="0" dirty="0" smtClean="0">
              <a:ln>
                <a:noFill/>
              </a:ln>
              <a:solidFill>
                <a:prstClr val="black"/>
              </a:solidFill>
              <a:effectLst/>
              <a:uLnTx/>
              <a:uFillTx/>
            </a:endParaRPr>
          </a:p>
        </p:txBody>
      </p:sp>
      <p:sp>
        <p:nvSpPr>
          <p:cNvPr id="7" name="TextBox 5"/>
          <p:cNvSpPr txBox="1"/>
          <p:nvPr/>
        </p:nvSpPr>
        <p:spPr>
          <a:xfrm>
            <a:off x="4953000" y="4334272"/>
            <a:ext cx="3196709"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t>
            </a:r>
            <a:r>
              <a:rPr kumimoji="0" lang="pl-PL" sz="1800" b="0" i="0" u="none" strike="noStrike" kern="0" cap="none" spc="0" normalizeH="0" baseline="0" noProof="0" dirty="0" smtClean="0">
                <a:ln>
                  <a:noFill/>
                </a:ln>
                <a:solidFill>
                  <a:prstClr val="black"/>
                </a:solidFill>
                <a:effectLst/>
                <a:uLnTx/>
                <a:uFillTx/>
              </a:rPr>
              <a:t>Naprawione w</a:t>
            </a:r>
            <a:r>
              <a:rPr kumimoji="0" lang="en-US" sz="1800" b="0" i="0" u="none" strike="noStrike" kern="0" cap="none" spc="0" normalizeH="0" baseline="0" noProof="0" dirty="0" smtClean="0">
                <a:ln>
                  <a:noFill/>
                </a:ln>
                <a:solidFill>
                  <a:prstClr val="black"/>
                </a:solidFill>
                <a:effectLst/>
                <a:uLnTx/>
                <a:uFillTx/>
              </a:rPr>
              <a:t> OpenSSL 0.9.7a)</a:t>
            </a:r>
          </a:p>
        </p:txBody>
      </p:sp>
      <p:sp>
        <p:nvSpPr>
          <p:cNvPr id="8" name="TextBox 2"/>
          <p:cNvSpPr txBox="1"/>
          <p:nvPr/>
        </p:nvSpPr>
        <p:spPr>
          <a:xfrm>
            <a:off x="457200" y="5401072"/>
            <a:ext cx="6809878" cy="120032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W starszym TLS</a:t>
            </a:r>
            <a:r>
              <a:rPr kumimoji="0" lang="en-US" sz="2400" b="0" i="0" u="none" strike="noStrike" kern="0" cap="none" spc="0" normalizeH="0" baseline="0" noProof="0" dirty="0" smtClean="0">
                <a:ln>
                  <a:noFill/>
                </a:ln>
                <a:solidFill>
                  <a:prstClr val="black"/>
                </a:solidFill>
                <a:effectLst/>
                <a:uLnTx/>
                <a:uFillTx/>
              </a:rPr>
              <a:t> 1.0:   </a:t>
            </a:r>
            <a:r>
              <a:rPr kumimoji="0" lang="pl-PL" sz="2400" b="0" i="0" u="none" strike="noStrike" kern="0" cap="none" spc="0" normalizeH="0" baseline="0" noProof="0" dirty="0" smtClean="0">
                <a:ln>
                  <a:noFill/>
                </a:ln>
                <a:solidFill>
                  <a:prstClr val="black"/>
                </a:solidFill>
                <a:effectLst/>
                <a:uLnTx/>
                <a:uFillTx/>
              </a:rPr>
              <a:t/>
            </a:r>
            <a:br>
              <a:rPr kumimoji="0" lang="pl-PL" sz="2400" b="0" i="0" u="none" strike="noStrike" kern="0" cap="none" spc="0" normalizeH="0" baseline="0" noProof="0" dirty="0" smtClean="0">
                <a:ln>
                  <a:noFill/>
                </a:ln>
                <a:solidFill>
                  <a:prstClr val="black"/>
                </a:solidFill>
                <a:effectLst/>
                <a:uLnTx/>
                <a:uFillTx/>
              </a:rPr>
            </a:br>
            <a:r>
              <a:rPr kumimoji="0" lang="pl-PL" sz="2400" b="0" i="0" u="none" strike="noStrike" kern="0" cap="none" spc="0" normalizeH="0" baseline="0" noProof="0" dirty="0" smtClean="0">
                <a:ln>
                  <a:noFill/>
                </a:ln>
                <a:solidFill>
                  <a:prstClr val="black"/>
                </a:solidFill>
                <a:effectLst/>
                <a:uLnTx/>
                <a:uFillTx/>
              </a:rPr>
              <a:t>można przewidywać </a:t>
            </a:r>
            <a:r>
              <a:rPr kumimoji="0" lang="pl-PL" sz="2400" b="0" i="0" u="none" strike="noStrike" kern="0" cap="none" spc="0" normalizeH="0" baseline="0" noProof="0" dirty="0" err="1" smtClean="0">
                <a:ln>
                  <a:noFill/>
                </a:ln>
                <a:solidFill>
                  <a:prstClr val="black"/>
                </a:solidFill>
                <a:effectLst/>
                <a:uLnTx/>
                <a:uFillTx/>
              </a:rPr>
              <a:t>padding</a:t>
            </a:r>
            <a:r>
              <a:rPr kumimoji="0" lang="pl-PL" sz="2400" b="0" i="0" u="none" strike="noStrike" kern="0" cap="none" spc="0" normalizeH="0" baseline="0" noProof="0" dirty="0" smtClean="0">
                <a:ln>
                  <a:noFill/>
                </a:ln>
                <a:solidFill>
                  <a:prstClr val="black"/>
                </a:solidFill>
                <a:effectLst/>
                <a:uLnTx/>
                <a:uFillTx/>
              </a:rPr>
              <a:t> z powodu różnych</a:t>
            </a:r>
            <a:br>
              <a:rPr kumimoji="0" lang="pl-PL" sz="2400" b="0" i="0" u="none" strike="noStrike" kern="0" cap="none" spc="0" normalizeH="0" baseline="0" noProof="0" dirty="0" smtClean="0">
                <a:ln>
                  <a:noFill/>
                </a:ln>
                <a:solidFill>
                  <a:prstClr val="black"/>
                </a:solidFill>
                <a:effectLst/>
                <a:uLnTx/>
                <a:uFillTx/>
              </a:rPr>
            </a:br>
            <a:r>
              <a:rPr kumimoji="0" lang="pl-PL" sz="2400" b="0" i="0" u="none" strike="noStrike" kern="0" cap="none" spc="0" normalizeH="0" baseline="0" noProof="0" dirty="0" smtClean="0">
                <a:ln>
                  <a:noFill/>
                </a:ln>
                <a:solidFill>
                  <a:prstClr val="black"/>
                </a:solidFill>
                <a:effectLst/>
                <a:uLnTx/>
                <a:uFillTx/>
              </a:rPr>
              <a:t>komunikatów odsyłanych po</a:t>
            </a:r>
            <a:r>
              <a:rPr kumimoji="0" lang="pl-PL" sz="2400" b="0" i="0" u="none" strike="noStrike" kern="0" cap="none" spc="0" normalizeH="0" noProof="0" dirty="0" smtClean="0">
                <a:ln>
                  <a:noFill/>
                </a:ln>
                <a:solidFill>
                  <a:prstClr val="black"/>
                </a:solidFill>
                <a:effectLst/>
                <a:uLnTx/>
                <a:uFillTx/>
              </a:rPr>
              <a:t> weryfikacji wiadomości</a:t>
            </a:r>
            <a:r>
              <a:rPr kumimoji="0" lang="en-US" sz="2400" b="0" i="0" u="none" strike="noStrike" kern="0" cap="none" spc="0" normalizeH="0" baseline="0" noProof="0" dirty="0" smtClean="0">
                <a:ln>
                  <a:noFill/>
                </a:ln>
                <a:solidFill>
                  <a:prstClr val="black"/>
                </a:solidFill>
                <a:effectLst/>
                <a:uLnTx/>
                <a:uFillTx/>
              </a:rPr>
              <a:t>.</a:t>
            </a:r>
          </a:p>
        </p:txBody>
      </p:sp>
    </p:spTree>
    <p:extLst>
      <p:ext uri="{BB962C8B-B14F-4D97-AF65-F5344CB8AC3E}">
        <p14:creationId xmlns:p14="http://schemas.microsoft.com/office/powerpoint/2010/main" xmlns="" val="373194998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2905</TotalTime>
  <Words>3101</Words>
  <Application>Microsoft Office PowerPoint</Application>
  <PresentationFormat>Pokaz na ekranie (4:3)</PresentationFormat>
  <Paragraphs>227</Paragraphs>
  <Slides>18</Slides>
  <Notes>16</Notes>
  <HiddenSlides>0</HiddenSlides>
  <MMClips>0</MMClips>
  <ScaleCrop>false</ScaleCrop>
  <HeadingPairs>
    <vt:vector size="4" baseType="variant">
      <vt:variant>
        <vt:lpstr>Motyw</vt:lpstr>
      </vt:variant>
      <vt:variant>
        <vt:i4>2</vt:i4>
      </vt:variant>
      <vt:variant>
        <vt:lpstr>Tytuły slajdów</vt:lpstr>
      </vt:variant>
      <vt:variant>
        <vt:i4>18</vt:i4>
      </vt:variant>
    </vt:vector>
  </HeadingPairs>
  <TitlesOfParts>
    <vt:vector size="20" baseType="lpstr">
      <vt:lpstr>Motyw pakietu Office</vt:lpstr>
      <vt:lpstr>1_Lecture</vt:lpstr>
      <vt:lpstr>Kryptografia i bezpieczeństwo danych  - ataki na szyfrowanie z uwierzytelnieniem</vt:lpstr>
      <vt:lpstr>Błędy we wcześniejszych wersjach TLS (przed wersją TLS 1.1)</vt:lpstr>
      <vt:lpstr>802.11b WEP: jak tego nie robić</vt:lpstr>
      <vt:lpstr>Aktywny atak na WEP</vt:lpstr>
      <vt:lpstr>Atak na padding CBC</vt:lpstr>
      <vt:lpstr>Krótkie przypomnienie</vt:lpstr>
      <vt:lpstr>TLS record protocol (szyfrowanie CBC)</vt:lpstr>
      <vt:lpstr>Przewidywanie paddingu</vt:lpstr>
      <vt:lpstr>Przewidywanie paddingu poprzez analizę czasową OpenSSL</vt:lpstr>
      <vt:lpstr>Używanie przewidywania paddingu (szyfrowanie CBC) (1)</vt:lpstr>
      <vt:lpstr>Używanie przewidywania paddingu (szyfrowanie CBC) (2)</vt:lpstr>
      <vt:lpstr>Używanie przewidywania paddingu (szyfrowanie CBC) (3)</vt:lpstr>
      <vt:lpstr>Protokół IMAP w oparciu o TLS</vt:lpstr>
      <vt:lpstr>Lekcje</vt:lpstr>
      <vt:lpstr>Atak na nie-atomowe odszyfrowywanie</vt:lpstr>
      <vt:lpstr>SSH Binary Packed Protocol</vt:lpstr>
      <vt:lpstr>Atak na pole z długością pakietu (uproszczony)</vt:lpstr>
      <vt:lpstr>Literatura uzupełniająca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Slawomir Samolej</dc:creator>
  <cp:lastModifiedBy>ssamolej</cp:lastModifiedBy>
  <cp:revision>426</cp:revision>
  <cp:lastPrinted>2020-05-03T19:21:43Z</cp:lastPrinted>
  <dcterms:created xsi:type="dcterms:W3CDTF">2020-04-09T12:37:01Z</dcterms:created>
  <dcterms:modified xsi:type="dcterms:W3CDTF">2021-05-17T13:50:20Z</dcterms:modified>
</cp:coreProperties>
</file>