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1.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2.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29"/>
  </p:notesMasterIdLst>
  <p:sldIdLst>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5" r:id="rId28"/>
  </p:sldIdLst>
  <p:sldSz cx="9144000" cy="6858000" type="screen4x3"/>
  <p:notesSz cx="7104063"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8">
          <p15:clr>
            <a:srgbClr val="A4A3A4"/>
          </p15:clr>
        </p15:guide>
        <p15:guide id="3" pos="2236">
          <p15:clr>
            <a:srgbClr val="A4A3A4"/>
          </p15:clr>
        </p15:guide>
        <p15:guide id="4" pos="22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807" autoAdjust="0"/>
  </p:normalViewPr>
  <p:slideViewPr>
    <p:cSldViewPr snapToGrid="0">
      <p:cViewPr varScale="1">
        <p:scale>
          <a:sx n="43" d="100"/>
          <a:sy n="43" d="100"/>
        </p:scale>
        <p:origin x="1960" y="40"/>
      </p:cViewPr>
      <p:guideLst>
        <p:guide orient="horz" pos="2160"/>
        <p:guide pos="2880"/>
      </p:guideLst>
    </p:cSldViewPr>
  </p:slideViewPr>
  <p:notesTextViewPr>
    <p:cViewPr>
      <p:scale>
        <a:sx n="1" d="1"/>
        <a:sy n="1" d="1"/>
      </p:scale>
      <p:origin x="0" y="-748"/>
    </p:cViewPr>
  </p:notesTextViewPr>
  <p:notesViewPr>
    <p:cSldViewPr snapToGrid="0">
      <p:cViewPr varScale="1">
        <p:scale>
          <a:sx n="66" d="100"/>
          <a:sy n="66" d="100"/>
        </p:scale>
        <p:origin x="0" y="0"/>
      </p:cViewPr>
      <p:guideLst>
        <p:guide orient="horz" pos="3224"/>
        <p:guide pos="2238"/>
        <p:guide pos="2236"/>
        <p:guide pos="22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lawomir Samolej" userId="7d356f3593a961e4" providerId="LiveId" clId="{EE092967-B09A-49F0-A15E-E06359589018}"/>
    <pc:docChg chg="modSld">
      <pc:chgData name="Slawomir Samolej" userId="7d356f3593a961e4" providerId="LiveId" clId="{EE092967-B09A-49F0-A15E-E06359589018}" dt="2022-04-11T15:46:43.806" v="0" actId="6549"/>
      <pc:docMkLst>
        <pc:docMk/>
      </pc:docMkLst>
      <pc:sldChg chg="modNotesTx">
        <pc:chgData name="Slawomir Samolej" userId="7d356f3593a961e4" providerId="LiveId" clId="{EE092967-B09A-49F0-A15E-E06359589018}" dt="2022-04-11T15:46:43.806" v="0" actId="6549"/>
        <pc:sldMkLst>
          <pc:docMk/>
          <pc:sldMk cId="852594344" sldId="280"/>
        </pc:sldMkLst>
      </pc:sldChg>
    </pc:docChg>
  </pc:docChgLst>
</pc:chgInfo>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72.00574" units="1/cm"/>
          <inkml:channelProperty channel="Y" name="resolution" value="1376.76465" units="1/cm"/>
          <inkml:channelProperty channel="F" name="resolution" value="5.68611" units="1/deg"/>
          <inkml:channelProperty channel="T" name="resolution" value="1" units="1/dev"/>
        </inkml:channelProperties>
      </inkml:inkSource>
      <inkml:timestamp xml:id="ts0" timeString="2022-04-11T14:15:20.302"/>
    </inkml:context>
    <inkml:brush xml:id="br0">
      <inkml:brushProperty name="width" value="0.03528" units="cm"/>
      <inkml:brushProperty name="height" value="0.03528" units="cm"/>
      <inkml:brushProperty name="color" value="#ED1C24"/>
      <inkml:brushProperty name="fitToCurve" value="1"/>
    </inkml:brush>
  </inkml:definitions>
  <inkml:trace contextRef="#ctx0" brushRef="#br0">2847-468 459 0,'0'0'226'0,"0"0"-132"15,0 0 71-15,0 0-62 16,0 0-27-1,0 0-28-15,-5-38-24 16,5 38-15-16,0 0 4 16,0 0 4-16,0 7 7 0,0 6 25 15,0 2-18-15,0 1-7 16,0 3-4-16,0-1-10 16,0 8 0-16,0 1-3 15,0 3 10-15,0 3 6 16,0 4-6-16,0-2 0 15,0 2-4-15,0-4-7 0,5-7 0 16,5-6-5-16,6-6-2 16,5-8 4-16,10-6-2 15,5-9 9-15,6-12-6 32,4-9 0-32,1-4 0 0,0-6-7 15,-1 1 5-15,-4-4 3 16,-1 8-8-16,-4-5-1 15,-6 7 4-15,-11 8-1 16,1 3 6-16,-10 14-8 0,-1 0 4 16,-5 4-2-16,-5 4-1 15,0 2 5-15,0 13-4 16,0 10 14-16,0 10 5 16,-10 6 1-16,-11 14 0 15,5 7-7-15,-9 7-4 0,-7 8 8 16,6 1-2-16,1-1-6 15,4-9-4-15,5-11 32 16,11-11-28-16,5-16-9 16,0-12-12-16,5-11-48 15,6-7-119 1,-1-2-368-16</inkml:trace>
  <inkml:trace contextRef="#ctx0" brushRef="#br0" timeOffset="741.61">2753-579 287 0,'0'0'340'0,"0"0"-180"31,0 0-9-31,-51 98-23 16,40-35-56-16,1 13-28 16,10 9-29-16,0-5-11 0,0-7-163 15,15-11-634 1</inkml:trace>
  <inkml:trace contextRef="#ctx0" brushRef="#br0" timeOffset="-3548.3">-385 879 148 0,'0'0'478'0,"0"0"-407"16,0 0 108-16,0 0-51 0,0 0-56 16,0 0-19-16,0 0-23 15,10 1 18-15,16 5 16 0,5-6-20 16,11 0 7-16,15 0-7 15,10 0-14-15,11-12 8 16,10-3-9-16,6-7-7 16,-1 1 3-16,0-3 17 0,-15 4-13 15,0 3-13-15,-21 1-3 16,-10 6-7-16,-11 3-3 16,-10 4-2-16,-5 2 0 15,-11 1-10-15,-5 0-10 16,-5 1-37-16,0 9-33 15,0-1-63 1,-10-2-135-16,0-6-291 16</inkml:trace>
  <inkml:trace contextRef="#ctx0" brushRef="#br0" timeOffset="-2516.21">1856-204 496 0,'0'0'299'15,"0"0"-163"-15,0 0 64 32,0 0-63-32,-21-67-53 0,11 58-13 0,-6 8-38 15,1 1-10-15,-11 0-13 16,0 10-7-16,-5 11 1 16,-6 5-4-16,-4 5-3 15,5 5 10-15,-6 5-12 16,1 1 9-16,4 0 0 15,1 5 1-15,0-1 0 16,4-2-2-16,12 0 7 16,-6-2-10-1,10-4-1-15,1-2 3 16,4-1-4-16,6-2 2 16,5-3 0-16,0-2-1 15,16-3 1-15,10-5 3 16,10-9 3-16,5-7 13 15,11-4 5-15,0 0-10 16,0-10-1-16,-5-8-15 0,-6-1 5 16,-4-4-35-16,-6 2-90 15,-16-2-192-15,1-2-515 16</inkml:trace>
  <inkml:trace contextRef="#ctx0" brushRef="#br0" timeOffset="-4019.21">-1 155 15 0,'0'0'84'0,"0"0"-18"0,0 0 9 31,0 0 11-31,0 0 1 0,0 0-31 16,10-66-5-16,-5 59 12 15,-5-1-6-15,0-1-11 16,5-1 17-16,-5 0 8 16,0 0-7-16,6 0 3 15,-6 2-9-15,0 1-8 16,0-2 13-16,0 6-19 0,0-1 8 16,0 1-12-16,0 2-12 15,0 1-1-15,0 0-9 16,0 0-10-16,0 10-1 15,0 11-2-15,0 13 13 16,0 13 16-16,5 6-6 16,-5 10-7-16,0 4-6 0,0 5-12 15,0 2 6-15,5-7 3 16,-5 7 26-16,5-10-32 16,0-2-9-16,-5-7 5 15,6-8 3-15,-1-10-9 16,-5-8 11-16,5-6-10 15,-5-11 4 1,5-6-13-16,-5-3-64 16,0-3-76-16,0-4-108 0,0-13-361 15</inkml:trace>
  <inkml:trace contextRef="#ctx0" brushRef="#br0" timeOffset="-627.55">2764-483 814 0,'0'0'138'0,"0"0"-24"31,0 88 19-31,-5-37-18 16,-6 11-39-16,1 6-25 15,-6 0-14-15,1 1-23 16,-6 2 1-16,5-7-9 0,1-7-1 0,5-7-5 16,4-13-43-1,6-16-56-15,0-15-144 16,0-6-176-16,6-23-81 0</inkml:trace>
  <inkml:trace contextRef="#ctx0" brushRef="#br0" timeOffset="-1413.03">1923-744 813 0,'0'0'108'0,"-26"91"-4"0,11-17 14 16,-6 20-7-16,-5 22-24 15,-5 18-35-15,-5 12-24 16,-6 5-16-16,-4 2 0 0,4-5 18 16,1-16-28-16,4-13 0 15,6-15-1-15,5-19 6 31,5-12-9-31,11-19 3 0,0-17 12 16,10-11-22-16,0-15-48 16,0-11-99-16,0-4-208 15</inkml:trace>
  <inkml:trace contextRef="#ctx0" brushRef="#br0" timeOffset="-1883.72">1410 293 611 0,'0'0'156'16,"0"0"-145"-16,10-60 70 0,16 33-57 16,-5-1-15-16,5 1-7 15,0 4 1-15,0 3-1 16,-6 8 50-16,1 4 19 16,0 2-13-16,-6 5 12 15,1 1-11-15,10 0-3 16,-5 0 20-1,10 1-15-15,5 4-10 16,6-3-11-16,10-2-25 16,-6-1-4-16,11-13-10 15,-5-5-12-15,-10-6-128 16,-11-5-335-16</inkml:trace>
</inkml:ink>
</file>

<file path=ppt/ink/ink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4-23T11:51:47.035"/>
    </inkml:context>
    <inkml:brush xml:id="br0">
      <inkml:brushProperty name="width" value="0.11667" units="cm"/>
      <inkml:brushProperty name="height" value="0.11667" units="cm"/>
      <inkml:brushProperty name="color" value="#ED1C24"/>
      <inkml:brushProperty name="fitToCurve" value="1"/>
    </inkml:brush>
  </inkml:definitions>
  <inkml:trace contextRef="#ctx0" brushRef="#br0">-3575 1283 0,'0'66'94,"-26"12"-63,26-12-15,0-1-1,79-130 63,-53-14-78,-26 14 0,26-14 16,13 14 46,40 39-30,-14 26-32,14 0 31,-66 65 31,-26 14-46,-40-14 0,1 14 15,26-1 0,104-65 16,-12-26 0</inkml:trace>
  <inkml:trace contextRef="#ctx0" brushRef="#br0" timeOffset="-903.4">-4033 1401 0,'0'-65'47,"52"-14"15,14 40-31,12 13 1,-12 0-1,-14 104 16,-26-12 0,-26-1-16,-52 14 16,-27-27-47,14 13 31,-14-12-15,14-27 15</inkml:trace>
  <inkml:trace contextRef="#ctx0" brushRef="#br0" timeOffset="-1698.34">-4033 1362 0,'39'-66'94,"-52"132"47,-13 13-126,26-14 17,-26 14-17,26-14 1,-26 0 0,-1 14 15,1-14-16,26 14 1,-13-14 47,52-130-48</inkml:trace>
  <inkml:trace contextRef="#ctx0" brushRef="#br0" timeOffset="1383.39">-2396 1205 0,'-27'-66'16,"-51"106"30,25 38-30,80-12 78,51-66-63,-39 78 16,-39-12-16,-65-14-15,-14 0-1,14-25 17</inkml:trace>
  <inkml:trace contextRef="#ctx0" brushRef="#br0" timeOffset="805.33">-2920 1296 0,'78'27'93,"-12"-14"-61,-14-79 14,-130 66 17,38 66-32,14 12-15,0-12-1,0 12 1,0-12 0,26 12-1,-13-12 1,-14 12 0,1-12-1,-26 12 1,-1-12-16,40 12 15,-65-25 1,-1-79 15,14-53-15,12 0 15,53 14-15,27 0 15,38 12 0,14 1-15,65 26 15,-53-1-31,-12-38 16</inkml:trace>
  <inkml:trace contextRef="#ctx0" brushRef="#br0" timeOffset="2236.47">-2121 1323 0,'0'78'47,"0"-12"-47,-27 38 16,27-38 0,-26 12-1,26-12-15,-26 39 16,13-40-16,-13 14 15,-1-14 1,1 14 0,0-14-1,0-130 63,52-14-62,-26 14-16,0-14 16,26 14-1,0-14 1,1 14 0,-1-14-16,-13 14 15,13-14 1,0 14-1,1-14 32,51 40-31,-12 39 31,-1 39-16,14 40 16,-106-1-16,-38-12-15,13 12-16,-27 1 47</inkml:trace>
  <inkml:trace contextRef="#ctx0" brushRef="#br0" timeOffset="2483.19">-1663 1375 0,'0'79'47,"-13"-14"-16,-14 40-16,1-40 1,79-130 15</inkml:trace>
  <inkml:trace contextRef="#ctx0" brushRef="#br0" timeOffset="3054.26">-1493 1231 0,'0'79'16,"79"-40"31,-14-13-32,14-52 1,-14-13 15,-65-40 0,-65 53 1,-14 78-1,27 27-16,39 12 1,-40-12 0,53-14-1,0 14 17,66-79-32,12 0 15,-12-26-15,12-27 16</inkml:trace>
  <inkml:trace contextRef="#ctx0" brushRef="#br0" timeOffset="2636.76">-1558 878 0,'0'65'47,"13"14"-31</inkml:trace>
  <inkml:trace contextRef="#ctx0" brushRef="#br0" timeOffset="3502.51">-773 1166 0,'-65'-14'31,"-14"54"-15,0 12 15,40 27-15,105-14 30,12-65-14,-12 26-17,-40 53 17,-78-14 14,12 14-30,40-145 31</inkml:trace>
  <inkml:trace contextRef="#ctx0" brushRef="#br0" timeOffset="3820.63">-655 1218 0,'78'-26'16,"-12"26"15,-66 78 0,-26-12 1,-27 12-32,40-12 15,-65 12 1,156-25 31,-12-106-32</inkml:trace>
  <inkml:trace contextRef="#ctx0" brushRef="#br0" timeOffset="4274.82">-393 1454 0,'78'-40'31,"-12"14"-16,12 0 1,27-26 0,-26-1-1,-14 14 1,-117-40 46,-14 106-46,-12 51 0,-1-12 15,40 12-15,13-12 15,52 12-16,39-25 1,40-53 0,-39 0-16,12-27 15,-39-51 1</inkml:trace>
  <inkml:trace contextRef="#ctx0" brushRef="#br0" timeOffset="-7576.13">-236 328 0,'0'65'15,"26"1"17,-26 12-32,26-12 15,14 104 32,-14-92-31,26 1-1,0-14 17,14-12-1,12-79 31,-12-27-46,12-12 0,1-14-16,0 27 15,-14-1 1,-13-12-16,27-14 31</inkml:trace>
  <inkml:trace contextRef="#ctx0" brushRef="#br0" timeOffset="-8906.18">130 0 0,'-26'79'235,"0"-14"-235,26 1 15,-26 12 1,26 14-1,-26-13 17,26-14-17,-26 14 17</inkml:trace>
  <inkml:trace contextRef="#ctx0" brushRef="#br0" timeOffset="5347.86">405 1166 0,'-52'104'63,"39"-25"-32,-13-14-15,0 14-1,91-53 32,-13-104-31,-25-27 0,25 39-1,-26-12 1,40 38 15,12 80 0,-78 64-15,0-38 0,-26 13-1,26-14 1,79-13 31</inkml:trace>
  <inkml:trace contextRef="#ctx0" brushRef="#br0" timeOffset="-8334.16">340 40 0,'52'78'78,"-78"-12"-62,26 12 0,-26 14-1,26-14 1,-13-12-1,13-1 1,-26 14 0,-1-14 15</inkml:trace>
  <inkml:trace contextRef="#ctx0" brushRef="#br0" timeOffset="5564.1">929 1192 0,'26'65'32,"-26"14"-17,0 12 1,-26-12 15,92-66-15</inkml:trace>
  <inkml:trace contextRef="#ctx0" brushRef="#br0" timeOffset="6081.91">1230 1113 0,'53'66'31,"12"-66"-15,1 0-16,12 0 16,-12-27-1,-14-38 32,-118 39-16,-12 26-15,12 52 0,-12 1-16,-1-14 15,40 39-15,13-12 16,0 12 0,26-12-16,0 12 15,78-38 1,-12-14-16,-1-26 15,14-26-15,-14 0 0,14-14 0,26-78 16</inkml:trace>
  <inkml:trace contextRef="#ctx0" brushRef="#br0" timeOffset="5726.65">1165 825 0,'0'66'46,"13"12"-30</inkml:trace>
  <inkml:trace contextRef="#ctx0" brushRef="#br0" timeOffset="8357.93">3836 1139 0,'-79'79'32,"79"-1"-32,-26-12 0,26-1 31,-26 14-31,52-14 31,53-104 0,-1-39-31</inkml:trace>
  <inkml:trace contextRef="#ctx0" brushRef="#br0" timeOffset="8504.53">4006 956 0,'-66'-26'0,"14"104"16,52-12 0,26 12 15</inkml:trace>
  <inkml:trace contextRef="#ctx0" brushRef="#br0" timeOffset="8789.52">4176 1218 0,'-65'26'62,"38"53"-30,1-14-17,52 14-15,40-40 32,13-52-17</inkml:trace>
  <inkml:trace contextRef="#ctx0" brushRef="#br0" timeOffset="9090.31">4425 1074 0,'65'-13'31,"14"52"16,-79 40-32,-26-14 1,-40 14 0,14-1-1,52-12 16</inkml:trace>
  <inkml:trace contextRef="#ctx0" brushRef="#br0" timeOffset="9506.43">4634 1362 0,'27'-66'0,"51"40"31,-12 0-15,12 0-1,-12 13-15,12-40 16,-12 1 15,-66-13 0,-66 38 1,-12 80-1,12-27-31,14 39 16,-1 14-1,27-14 1,26 14-1,53-13 1,25-40-16,14-26 16,13-26-16,-40-1 15,14 1 1</inkml:trace>
  <inkml:trace contextRef="#ctx0" brushRef="#br0" timeOffset="7156.59">2513 1283 0,'-78'-26'62,"39"105"-31,12-14-15,1 14 0,79-14-1,12-65 17,0-13-17,40-39-15,-52-27 16,-27 1-1,-52 12 1,-53-12 0,14 51-1,-14 80 17</inkml:trace>
  <inkml:trace contextRef="#ctx0" brushRef="#br0" timeOffset="7784.58">2736 1375 0,'65'-52'31,"14"-14"-15,0 14-16,-40-27 15,39 14 1,1-14 0,-53 1-16,-26 12 15,0 1 1,-78 65 31,38 65-32,14 14 1,0-14 0,0 14-16,-27-14 15,40 14-15,13-14 16,0 1-1,0 12 1,40-12 0,38-14-1,-12-78 17,12-13-17,-26-40 1,-78 1 15,-52 12-15,12 14-1,-12 104 1</inkml:trace>
  <inkml:trace contextRef="#ctx0" brushRef="#br0" timeOffset="8157.98">3613 720 0,'-26'79'63,"0"26"-47,13-40-16,-13 40 15,-1-13-15,-25-14 16,26 27-16,0-40 15,26 14 1,78-14 15,-12-65-31,12-39 32</inkml:trace>
  <inkml:trace contextRef="#ctx0" brushRef="#br0" timeOffset="10006.69">5472 1048 0,'-39'78'47,"13"-12"-16,26-1-15,0 14 0,65-79 30,-12-79-14,-1 14-17,14 65 17,-40 65-1,-52 14-16,-1-14 1,1 14 15,105-158-15</inkml:trace>
  <inkml:trace contextRef="#ctx0" brushRef="#br0" timeOffset="10206.63">5996 419 0,'-65'26'16,"38"53"-1,1-14-15,0 40 16,26-39-16,0-1 0,-26 40 15,0 0-15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2"/>
            <a:ext cx="3078427"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3993" y="2"/>
            <a:ext cx="3078427"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11.04.2022</a:t>
            </a:fld>
            <a:endParaRPr lang="pl-PL"/>
          </a:p>
        </p:txBody>
      </p:sp>
      <p:sp>
        <p:nvSpPr>
          <p:cNvPr id="4" name="Symbol zastępczy obrazu slajdu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10407" y="4861441"/>
            <a:ext cx="5683250" cy="4605576"/>
          </a:xfrm>
          <a:prstGeom prst="rect">
            <a:avLst/>
          </a:prstGeom>
        </p:spPr>
        <p:txBody>
          <a:bodyPr vert="horz" lIns="99075" tIns="49538" rIns="99075" bIns="49538"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1" y="9721108"/>
            <a:ext cx="3078427"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3993" y="9721108"/>
            <a:ext cx="3078427"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Można zdefiniować mechanizm szyfrowania z uwierzytelnieniem.</a:t>
            </a:r>
            <a:r>
              <a:rPr lang="pl-PL" baseline="0"/>
              <a:t> Szyfr zapewnia takie szyfrowanie, jeśli zapewnia bezpieczeństwo semantyczna na atak z wybranym tekstem jawnym oraz zapewnia integralność szyfrogramu.</a:t>
            </a:r>
          </a:p>
          <a:p>
            <a:r>
              <a:rPr lang="pl-PL" baseline="0"/>
              <a:t>Rozważmy zły przykład. Konstrukcja CBC z losowym IV nie zapewnia szyfrowania z uwierzytelnieniem. Nie zwraca ona informacji o integralności wiadomości, stąd nie jest prawidłowa.</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extLst>
      <p:ext uri="{BB962C8B-B14F-4D97-AF65-F5344CB8AC3E}">
        <p14:creationId xmlns:p14="http://schemas.microsoft.com/office/powerpoint/2010/main" val="3618435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Zastosowanie</a:t>
            </a:r>
            <a:r>
              <a:rPr lang="pl-PL" baseline="0"/>
              <a:t> szyfrowania z uwierzytelnieniem niesie za sobą kilka konsekwencji. Po pierwsze, atakujący, przy zastosowaniu tego szyfrowania, nie jest w stanie podszyć się pod nadawcę i przesłać odbiorcy widomość, którą nigdy nadawca nie wysłał. Atak rozpoczyna się o dialogu z nadawcą (Alice), poprzez wysłanie wiadomości i prośbę o ich zaszyfrowanie (atak CPA). Potem atakujący próbuje spreparować własny szyfrogram udający wiadomość od Alice. Ponieważ wiadomość została zaszyfrowana z zastosowaniem szyfrowania z uwierzytelnieniem, nie jest możliwe takie podszycie się pod nadawcę. Odbiorca wie, że otrzymał wiadomość tylko od tej osoby, która była w posiadaniu tajnego klucza k. Taka konstrukcja nie zabezpiecza przed powielaniem wiadomości. Atakujący może przechwycić szyfrogram i wielokrotnie go wysłać do odbiorcy. Jeśli wiadomość oznacza np. prośbę o przelanie 100 PLN na konto, to wysłanie kilku takich wiadomości bez wykrycia ataku może spowodować kilkukrotne przelanie pieniędzy. Okazuje się więc, że prawidłowe konstrukcje kryptograficzne powinny jeszcze zapewnić bezpieczeństwo przed atakami powtórzeniowymi. Samo stosowanie szyfrowania z uwierzytelnieniem nie zapewnia bezpieczeństwa na taki rodzaj ataku. Wrócimy do omawiania tego ataku na następnych slajdach.</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p14="http://schemas.microsoft.com/office/powerpoint/2010/main" val="3988760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Drugą konsekwencją ze stosowania szyfrowania z uwierzytelnieniem jest uzyskanie bezpieczeństwa na atak z wybranym szyfrogramem (zagadnienie będzie omówione w</a:t>
            </a:r>
            <a:r>
              <a:rPr lang="pl-PL" baseline="0"/>
              <a:t> dalszej części wykładu)</a:t>
            </a:r>
            <a:r>
              <a:rPr lang="pl-PL"/>
              <a:t>. </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extLst>
      <p:ext uri="{BB962C8B-B14F-4D97-AF65-F5344CB8AC3E}">
        <p14:creationId xmlns:p14="http://schemas.microsoft.com/office/powerpoint/2010/main" val="3621583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Naszym celem jest odszyfrowanie szyfrogramu c. Często jesteśmy w</a:t>
            </a:r>
            <a:r>
              <a:rPr lang="pl-PL" baseline="0"/>
              <a:t> stanie oszukać serwer w celu odszyfrowania pewnych wiadomości, ale nie tej, o którą nam chodzi (c). Na początku tego dokumentu dyskutowaliśmy sposób ataku polegający na podmianie pierwszego bloku szyfrogramu, w celu przekierowania danych przychodzących do serwera na inny port. To jest przykład możliwości odszyfrowania pewnych szyfrogramów, ale nie wszystkich. W drugim przypadku próbowaliśmy uzyskać informację przez wysłanie wielu zmodyfikowanych szyfrogramów do algorytmu deszyfrującego odsyłającego potwierdzenia. W</a:t>
            </a:r>
            <a:r>
              <a:rPr lang="en-GB" baseline="0"/>
              <a:t> </a:t>
            </a:r>
            <a:r>
              <a:rPr lang="en-GB" baseline="0" err="1"/>
              <a:t>naszym</a:t>
            </a:r>
            <a:r>
              <a:rPr lang="en-GB" baseline="0"/>
              <a:t> </a:t>
            </a:r>
            <a:r>
              <a:rPr lang="en-GB" baseline="0" err="1"/>
              <a:t>przypadku</a:t>
            </a:r>
            <a:r>
              <a:rPr lang="en-GB" baseline="0"/>
              <a:t> </a:t>
            </a:r>
            <a:r>
              <a:rPr lang="pl-PL" baseline="0"/>
              <a:t>otrzymanie potwierdzenia oznaczało, że odszyfrowana wiadomość ma określoną wartość sumy kontrolnej,  w przypadku braku potwierdzenia też mieliśmy informację – że nie zgadliśmy sumy kontrolnej dla określonej zaszyfrowanej wartości. To był kolejny scenariusz ataku z wybranym szyfrogramem. Atakujący manipulował szyfrogramem i uzyskiwał pewne informacje o danych zaszyfrowanych.</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13</a:t>
            </a:fld>
            <a:endParaRPr lang="pl-PL"/>
          </a:p>
        </p:txBody>
      </p:sp>
    </p:spTree>
    <p:extLst>
      <p:ext uri="{BB962C8B-B14F-4D97-AF65-F5344CB8AC3E}">
        <p14:creationId xmlns:p14="http://schemas.microsoft.com/office/powerpoint/2010/main" val="1943432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Kiedy rozważamy kryterium bezpieczeństwa na</a:t>
            </a:r>
            <a:r>
              <a:rPr lang="pl-PL" baseline="0"/>
              <a:t> atak z wybranym szyfrogramem zakładamy dosyć duże możliwości atakującego. Po pierwsze może zaatakować atakiem z wybranym tekstem jawnym oraz atakiem z wybranym szyfrogramem. W praktyce dysponuje parami wiadomość-szyfrogram oraz może odszyfrować wybrane szyfrogramy, ale nie ten który chce zaatakować. W praktyce atakujący może oszukać system deszyfrujący, aby odesłał mu odszyfrowane wiadomości, ale nie tę konkretną, o którą mu chodzi.</a:t>
            </a:r>
          </a:p>
          <a:p>
            <a:r>
              <a:rPr lang="pl-PL" baseline="0"/>
              <a:t>Rozważana jest sytuacja, że atakujący dysponuje szyfrogramem i wchodzi w interakcję z systemem deszyfrującym, aby wydobyć informacje o danych zaszyfrowanych. Wysyła do niego wiele szyfrogramów do odszyfrowania, ale nie ten, na którym mu zależy.</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extLst>
      <p:ext uri="{BB962C8B-B14F-4D97-AF65-F5344CB8AC3E}">
        <p14:creationId xmlns:p14="http://schemas.microsoft.com/office/powerpoint/2010/main" val="2078795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Istnieje</a:t>
            </a:r>
            <a:r>
              <a:rPr lang="pl-PL" baseline="0"/>
              <a:t> udowodnione twierdzenie, które mówi, że jeśli dysponujemy szyfrem z uwierzytelnieniem, to jest on bezpieczny na atak z wybranym szyfrogramem. Jakie są z tego konsekwencje?</a:t>
            </a:r>
          </a:p>
          <a:p>
            <a:pPr marL="0" marR="0" lvl="0" indent="0" algn="l" defTabSz="914400" rtl="0" eaLnBrk="1" fontAlgn="auto" latinLnBrk="0" hangingPunct="1">
              <a:lnSpc>
                <a:spcPct val="100000"/>
              </a:lnSpc>
              <a:spcBef>
                <a:spcPts val="0"/>
              </a:spcBef>
              <a:spcAft>
                <a:spcPts val="0"/>
              </a:spcAft>
              <a:buClrTx/>
              <a:buSzTx/>
              <a:buFontTx/>
              <a:buNone/>
              <a:tabLst/>
              <a:defRPr/>
            </a:pPr>
            <a:r>
              <a:rPr lang="pl-PL" baseline="0"/>
              <a:t>Nawet jeśli atakujący może odszyfrować pewną grupę szyfrogramów, to nie może złamać semantycznego bezpieczeństwa systemu. Pokazana konstrukcja nie gwarantuje bezpieczeństwa na ataki powtórzeniowe. W konstruowaniu systemów szyfrowania tego typu trzeba również bardzo uważać, aby zwracały one tylko podstawową wiedzę, czy dany szyfrogram jest, czy nie jest prawidłowy. Okazuje się, że jeśli system „zdradza” nieco więcej informacji (np. jest podatny na ataki czasowe), to może okazać się, że taki „wadliwy” system nie jest bezpieczny.</a:t>
            </a:r>
          </a:p>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15</a:t>
            </a:fld>
            <a:endParaRPr lang="pl-PL"/>
          </a:p>
        </p:txBody>
      </p:sp>
    </p:spTree>
    <p:extLst>
      <p:ext uri="{BB962C8B-B14F-4D97-AF65-F5344CB8AC3E}">
        <p14:creationId xmlns:p14="http://schemas.microsoft.com/office/powerpoint/2010/main" val="2592836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Znamy</a:t>
            </a:r>
            <a:r>
              <a:rPr lang="pl-PL" baseline="0"/>
              <a:t> już wymagania, co do szyfrowania z uwierzytelnieniem. Zastanowimy się, czy można zbudować taką konstrukcję w oparciu o poznane wcześniej mechanizmy. Zanim rozpoczniemy, opowiemy parę słów o historii. Szyfrowanie z uwierzytelnieniem zostało zaproponowane w roku 2000 w dwóch niezależnych publikacjach, do których będzie można znaleźć odniesienie na ostatnim slajdzie dotyczącym tego materiału. Zanim sformułowano szyfrowanie z uwierzytelnieniem, API służące do tworzenia oprogramowania kryptograficznego dostarczało rozdzielonych API do szyfrowania i do generowania MAC. Czyli inna funkcja służyła do szyfrowania a inna do generowania MAC. W konsekwencji twórcy oprogramowania samodzielnie konstruowali systemy, które miały zarówno utajniać komunikację jak i zapewnić uwierzytelnienie, z lepszym lub gorszym skutkiem. Część nie  spełniała standardu szyfrowania z uwierzytelnieniem ponieważ nie było jeszcze wtedy wypracowanych sprawdzonych/udowodnionych schematów tworzenia takich konstrukcji kryptograficznych. Częstym błędem było niewłaściwe łączenie mechanizmów szyfrowania i uwierzytelniania.</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16</a:t>
            </a:fld>
            <a:endParaRPr lang="pl-PL"/>
          </a:p>
        </p:txBody>
      </p:sp>
    </p:spTree>
    <p:extLst>
      <p:ext uri="{BB962C8B-B14F-4D97-AF65-F5344CB8AC3E}">
        <p14:creationId xmlns:p14="http://schemas.microsoft.com/office/powerpoint/2010/main" val="2839746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20000"/>
          </a:bodyPr>
          <a:lstStyle/>
          <a:p>
            <a:r>
              <a:rPr lang="pl-PL" dirty="0"/>
              <a:t>Na slajdzie pokazano trzy przykłady kombinacji szyfrowania i MAC. W każdym z nich stosuje się osobny klucz do szyfrowania i osobny klucz do generowania MAC. Klucze są niezależne od siebie i są generowane podczas inicjalizacji</a:t>
            </a:r>
            <a:r>
              <a:rPr lang="pl-PL" baseline="0" dirty="0"/>
              <a:t> sesji szyfrowania/uwierzytelniania. Sposób generowania kluczy będzie pokazany później. Pierwszy przykład to protokół SSL. W protokole w pierwszym kroku oblicza się MAC dla wiadomości z zastosowaniem klucza </a:t>
            </a:r>
            <a:r>
              <a:rPr lang="pl-PL" baseline="0" dirty="0" err="1"/>
              <a:t>k</a:t>
            </a:r>
            <a:r>
              <a:rPr lang="pl-PL" baseline="-25000" dirty="0" err="1"/>
              <a:t>I</a:t>
            </a:r>
            <a:r>
              <a:rPr lang="pl-PL" baseline="0" dirty="0"/>
              <a:t>, a następnie wiadomość i dołączony do niej TAG szyfruje się z zastosowaniem algorytmu szyfrującego. W drugim rozwiązaniu (</a:t>
            </a:r>
            <a:r>
              <a:rPr lang="pl-PL" baseline="0" dirty="0" err="1"/>
              <a:t>IPsec</a:t>
            </a:r>
            <a:r>
              <a:rPr lang="pl-PL" baseline="0" dirty="0"/>
              <a:t>) najpierw szyfruje się wiadomość, a następnie z szyfrogramu oblicza się MAC i dołącza do szyfrogramu. Trzecie rozwiązanie stosowane w protokole SSH polega na zaszyfrowaniu wiadomości,  a następnie dołączenie do niej MAC obliczonego z niezaszyfrowanej wiadomości. Pokazaliśmy trzy różne rozwiązania łączące szyfrowanie i MAC. Powstaje pytanie, które z nich jest bezpieczne.</a:t>
            </a:r>
          </a:p>
          <a:p>
            <a:r>
              <a:rPr lang="pl-PL" baseline="0" dirty="0"/>
              <a:t>Rozważmy rozwiązanie zastosowane w SSH (3 opcja). Tutaj MAC jest obliczany dla niezaszyfrowanej wiadomości i dołączany do szyfrogramu. Tu pojawia się problem, ponieważ MAC nie są konstruowane do zachowania poufności (do szyfrowania wiadomości). Dołączamy wtedy do szyfrogramu jakąś informację na temat niezaszyfrowanego tekstu. Chociaż więc konstrukcja SSH jest uznana za poprawną nie zaleca się w nowych rozwiązaniach stosowania takiej kombinacji szyfrowania i MAC. Rozważmy pozostałe dwie opcje. Warto wiedzieć, że rekomendowanym rozwiązaniem jest to zastosowane w </a:t>
            </a:r>
            <a:r>
              <a:rPr lang="pl-PL" baseline="0" dirty="0" err="1"/>
              <a:t>IPsec</a:t>
            </a:r>
            <a:r>
              <a:rPr lang="pl-PL" baseline="0" dirty="0"/>
              <a:t>. Zaletą rozwiązania jest to, że niezależnie jakie szyfrowania i jaką metodę generowania MAC zastosujemy, to zawsze otrzymamy rozwiązanie bezpieczne (szyfrowanie z uwierzytelnieniem). Dlaczego? Najpierw szyfrujemy wiadomość. Potem generujemy MAC dla szyfrogramu. W taki sposób zamykamy możliwość wygenerowania innego szyfrogramu, który byłby prawidłowy. Każda modyfikacja szyfrogramu będzie wykryta. Dla konstrukcji zastosowanej w SSL jest kilka patologicznych przykładów kiedy kombinacja szyfrowania odpornego na atak z wybranym tekstem (CPA) i MAC jest podatna na atak z wybranym szyfrogramem. Mogą się pojawić pewne złe interakcje pomiędzy schematem szyfrowania i algorytmem generującym MAC, które można zaatakować atakiem z wybranym szyfrogramem (CCA). </a:t>
            </a:r>
          </a:p>
          <a:p>
            <a:r>
              <a:rPr lang="pl-PL" baseline="0" dirty="0"/>
              <a:t>W nowych rozwiązaniach należy więc stosować najbezpieczniejszą kombinację: szyfrowanie wiadomości, a następnie obliczanie MAC dla szyfrogramu. </a:t>
            </a:r>
          </a:p>
          <a:p>
            <a:endParaRPr lang="pl-PL" baseline="0" dirty="0"/>
          </a:p>
          <a:p>
            <a:r>
              <a:rPr lang="pl-PL" baseline="0" dirty="0"/>
              <a:t>Stąd nie zawsze jest uznawana za poprawne rozwiązanie szyfrowania z uwierzytelnieniem.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17</a:t>
            </a:fld>
            <a:endParaRPr lang="pl-PL"/>
          </a:p>
        </p:txBody>
      </p:sp>
    </p:spTree>
    <p:extLst>
      <p:ext uri="{BB962C8B-B14F-4D97-AF65-F5344CB8AC3E}">
        <p14:creationId xmlns:p14="http://schemas.microsoft.com/office/powerpoint/2010/main" val="8347932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Są dowody matematyczne, które mają następujące konsekwencje: </a:t>
            </a:r>
            <a:br>
              <a:rPr lang="pl-PL"/>
            </a:br>
            <a:r>
              <a:rPr lang="pl-PL"/>
              <a:t>1. Jeśli zastosujemy schemat szyfruj-potem-</a:t>
            </a:r>
            <a:r>
              <a:rPr lang="pl-PL" err="1"/>
              <a:t>licz_MAC</a:t>
            </a:r>
            <a:r>
              <a:rPr lang="pl-PL"/>
              <a:t>, to taka konstrukcja zawsze będzie bezpieczna.</a:t>
            </a:r>
          </a:p>
          <a:p>
            <a:r>
              <a:rPr lang="pl-PL"/>
              <a:t>2. Stosowanie schematu</a:t>
            </a:r>
            <a:r>
              <a:rPr lang="pl-PL" baseline="0"/>
              <a:t> </a:t>
            </a:r>
            <a:r>
              <a:rPr lang="pl-PL" baseline="0" err="1"/>
              <a:t>licz_MAC</a:t>
            </a:r>
            <a:r>
              <a:rPr lang="pl-PL" baseline="0"/>
              <a:t>-potem-szyfruj może nie być w niektórych przypadkach bezpieczna. Jednak, kiedy zastosujemy dokładnie schematy </a:t>
            </a:r>
            <a:r>
              <a:rPr lang="pl-PL" baseline="0" err="1"/>
              <a:t>rand</a:t>
            </a:r>
            <a:r>
              <a:rPr lang="pl-PL" baseline="0"/>
              <a:t>-CRT lub </a:t>
            </a:r>
            <a:r>
              <a:rPr lang="pl-PL" baseline="0" err="1"/>
              <a:t>rand</a:t>
            </a:r>
            <a:r>
              <a:rPr lang="pl-PL" baseline="0"/>
              <a:t>-CBC jako mechanizmy szyfrujące, to wtedy konstrukcja jest uznawana za szyfrowanie z uwierzytelnieniem i jest bezpieczna.</a:t>
            </a:r>
            <a:br>
              <a:rPr lang="pl-PL" baseline="0"/>
            </a:br>
            <a:r>
              <a:rPr lang="pl-PL" baseline="0"/>
              <a:t>Ponadto, w przypadku stosowania schematu </a:t>
            </a:r>
            <a:r>
              <a:rPr lang="pl-PL" baseline="0" err="1"/>
              <a:t>rand</a:t>
            </a:r>
            <a:r>
              <a:rPr lang="pl-PL" baseline="0"/>
              <a:t>-CRT, wystarczy dla zachowania bezpieczeństwa zastosowanie jednorazowego MAC (ten algorytm jest szybszy). Zalecaną obecnie konstrukcją jest ta pierwsza.</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18</a:t>
            </a:fld>
            <a:endParaRPr lang="pl-PL"/>
          </a:p>
        </p:txBody>
      </p:sp>
    </p:spTree>
    <p:extLst>
      <p:ext uri="{BB962C8B-B14F-4D97-AF65-F5344CB8AC3E}">
        <p14:creationId xmlns:p14="http://schemas.microsoft.com/office/powerpoint/2010/main" val="35071286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20000"/>
          </a:bodyPr>
          <a:lstStyle/>
          <a:p>
            <a:r>
              <a:rPr lang="pl-PL"/>
              <a:t>Kiedy pomysł na szyfrowanie</a:t>
            </a:r>
            <a:r>
              <a:rPr lang="pl-PL" baseline="0"/>
              <a:t> z uwierzytelnieniem się upowszechnił, utworzono kilka standardów zawierających zalecenia, jak taką konstrukcję łączącą MAC i szyfrowanie realizować. Zostały one nawet ustandaryzowane. Wymienione zostaną trzy wybrane. Dwa pierwsze zostały zatwierdzone przez NIST (</a:t>
            </a:r>
            <a:r>
              <a:rPr lang="pl-PL" baseline="0" err="1"/>
              <a:t>National</a:t>
            </a:r>
            <a:r>
              <a:rPr lang="pl-PL" baseline="0"/>
              <a:t> </a:t>
            </a:r>
            <a:r>
              <a:rPr lang="pl-PL" baseline="0" err="1"/>
              <a:t>Institute</a:t>
            </a:r>
            <a:r>
              <a:rPr lang="pl-PL" baseline="0"/>
              <a:t> of </a:t>
            </a:r>
            <a:r>
              <a:rPr lang="pl-PL" baseline="0" err="1"/>
              <a:t>Standards</a:t>
            </a:r>
            <a:r>
              <a:rPr lang="pl-PL" baseline="0"/>
              <a:t>). Nazywane są „</a:t>
            </a:r>
            <a:r>
              <a:rPr lang="pl-PL" baseline="0" err="1"/>
              <a:t>Galois</a:t>
            </a:r>
            <a:r>
              <a:rPr lang="pl-PL" baseline="0"/>
              <a:t> </a:t>
            </a:r>
            <a:r>
              <a:rPr lang="pl-PL" baseline="0" err="1"/>
              <a:t>Counter</a:t>
            </a:r>
            <a:r>
              <a:rPr lang="pl-PL" baseline="0"/>
              <a:t> </a:t>
            </a:r>
            <a:r>
              <a:rPr lang="pl-PL" baseline="0" err="1"/>
              <a:t>Mode</a:t>
            </a:r>
            <a:r>
              <a:rPr lang="pl-PL" baseline="0"/>
              <a:t>” oraz „CBC </a:t>
            </a:r>
            <a:r>
              <a:rPr lang="pl-PL" baseline="0" err="1"/>
              <a:t>Counter</a:t>
            </a:r>
            <a:r>
              <a:rPr lang="pl-PL" baseline="0"/>
              <a:t> </a:t>
            </a:r>
            <a:r>
              <a:rPr lang="pl-PL" baseline="0" err="1"/>
              <a:t>Mode</a:t>
            </a:r>
            <a:r>
              <a:rPr lang="pl-PL" baseline="0"/>
              <a:t>”. GCM stosuje szyfrowanie w trybie licznikowym, a potem obliczanie MAC z zastosowaniem algorytmu </a:t>
            </a:r>
            <a:r>
              <a:rPr lang="pl-PL" baseline="0" err="1"/>
              <a:t>Cater’a-Wegman’a</a:t>
            </a:r>
            <a:r>
              <a:rPr lang="pl-PL" baseline="0"/>
              <a:t>. Dla wiadomości obliczana jest najpierw funkcja </a:t>
            </a:r>
            <a:r>
              <a:rPr lang="pl-PL" baseline="0" err="1"/>
              <a:t>hash</a:t>
            </a:r>
            <a:r>
              <a:rPr lang="pl-PL" baseline="0"/>
              <a:t>, a potem jest liczony MAC. W architekturze procesorów Intela zaszyto nawet specjalną funkcję </a:t>
            </a:r>
            <a:r>
              <a:rPr kumimoji="0" lang="en-US" sz="1200" b="0" i="0" u="none" strike="noStrike" kern="1200" cap="none" spc="0" normalizeH="0" baseline="0" noProof="0">
                <a:ln>
                  <a:noFill/>
                </a:ln>
                <a:solidFill>
                  <a:sysClr val="windowText" lastClr="000000"/>
                </a:solidFill>
                <a:effectLst/>
                <a:uLnTx/>
                <a:uFillTx/>
                <a:latin typeface="+mn-lt"/>
                <a:ea typeface="+mn-ea"/>
                <a:cs typeface="+mn-cs"/>
              </a:rPr>
              <a:t>PCLMULQDQ</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do przyspieszenia obliczeń funkcji </a:t>
            </a:r>
            <a:r>
              <a:rPr kumimoji="0" lang="pl-PL" sz="1200" b="0" i="0" u="none" strike="noStrike" kern="1200" cap="none" spc="0" normalizeH="0" baseline="0" noProof="0" err="1">
                <a:ln>
                  <a:noFill/>
                </a:ln>
                <a:solidFill>
                  <a:sysClr val="windowText" lastClr="000000"/>
                </a:solidFill>
                <a:effectLst/>
                <a:uLnTx/>
                <a:uFillTx/>
                <a:latin typeface="+mn-lt"/>
                <a:ea typeface="+mn-ea"/>
                <a:cs typeface="+mn-cs"/>
              </a:rPr>
              <a:t>hash</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Standard CCM stosuje najpierw obliczanie MAC w trybie CBC , a potem szyfrowanie w trybie licznikowym.  Rozwiązanie obecnie nie jest rekomendowane, ale ponieważ stosuje tryb licznikowy do szyfrowania, to spełnia wymogi szyfru z uwierzytelnieniem. Warto wspomnieć, że konstrukcja CCM stosuje algorytm szyfrowania AES dla obliczania CBC MAC. A potem ten sam algorytm szyfrowania jest stosowany w trybie licznikowym. AES jest więc jednym wspólnym mechanizmem szyfrowania zastosowanym do generowania szyfrogramu i MAC. W konsekwencji implementacja konstrukcji może być relatywnie krótka (potrzebujemy realizację szyfrowania AES i jej umiejętne zastosowanie). Najprawdopodobniej codziennie wykorzystujemy to rozwiązania łącząc się do sieci bezprzewodowych. </a:t>
            </a:r>
          </a:p>
          <a:p>
            <a:r>
              <a:rPr kumimoji="0" lang="pl-PL" sz="1200" b="0" i="0" u="none" strike="noStrike" kern="1200" cap="none" spc="0" normalizeH="0" baseline="0" noProof="0">
                <a:ln>
                  <a:noFill/>
                </a:ln>
                <a:solidFill>
                  <a:sysClr val="windowText" lastClr="000000"/>
                </a:solidFill>
                <a:effectLst/>
                <a:uLnTx/>
                <a:uFillTx/>
                <a:latin typeface="+mn-lt"/>
                <a:ea typeface="+mn-ea"/>
                <a:cs typeface="+mn-cs"/>
              </a:rPr>
              <a:t>Ostatni standard EAX znowu stosuje szyfrowanie w trybie licznikowym, a potem generowanie MAC z szyfrogramu (tym razem CMAC). </a:t>
            </a:r>
          </a:p>
          <a:p>
            <a:r>
              <a:rPr kumimoji="0" lang="pl-PL" sz="1200" b="0" i="0" u="none" strike="noStrike" kern="1200" cap="none" spc="0" normalizeH="0" baseline="0" noProof="0">
                <a:ln>
                  <a:noFill/>
                </a:ln>
                <a:solidFill>
                  <a:sysClr val="windowText" lastClr="000000"/>
                </a:solidFill>
                <a:effectLst/>
                <a:uLnTx/>
                <a:uFillTx/>
                <a:latin typeface="+mn-lt"/>
                <a:ea typeface="+mn-ea"/>
                <a:cs typeface="+mn-cs"/>
              </a:rPr>
              <a:t>Wszystkie pokazane standardy stosują wartość </a:t>
            </a:r>
            <a:r>
              <a:rPr kumimoji="0" lang="pl-PL" sz="1200" b="0" i="0" u="none" strike="noStrike" kern="1200" cap="none" spc="0" normalizeH="0" baseline="0" noProof="0" err="1">
                <a:ln>
                  <a:noFill/>
                </a:ln>
                <a:solidFill>
                  <a:sysClr val="windowText" lastClr="000000"/>
                </a:solidFill>
                <a:effectLst/>
                <a:uLnTx/>
                <a:uFillTx/>
                <a:latin typeface="+mn-lt"/>
                <a:ea typeface="+mn-ea"/>
                <a:cs typeface="+mn-cs"/>
              </a:rPr>
              <a:t>nonce</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do szyfrowania. Ne ma tu więc wprowadzenia losowości. Jedynie, co musi być zapewnione, to, że para (klucz, </a:t>
            </a:r>
            <a:r>
              <a:rPr kumimoji="0" lang="pl-PL" sz="1200" b="0" i="0" u="none" strike="noStrike" kern="1200" cap="none" spc="0" normalizeH="0" baseline="0" noProof="0" err="1">
                <a:ln>
                  <a:noFill/>
                </a:ln>
                <a:solidFill>
                  <a:sysClr val="windowText" lastClr="000000"/>
                </a:solidFill>
                <a:effectLst/>
                <a:uLnTx/>
                <a:uFillTx/>
                <a:latin typeface="+mn-lt"/>
                <a:ea typeface="+mn-ea"/>
                <a:cs typeface="+mn-cs"/>
              </a:rPr>
              <a:t>nonce</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ma być unikatowa w przesyłaniu zaszyfrowanych danych. </a:t>
            </a:r>
            <a:r>
              <a:rPr kumimoji="0" lang="pl-PL" sz="1200" b="0" i="0" u="none" strike="noStrike" kern="1200" cap="none" spc="0" normalizeH="0" baseline="0" noProof="0" err="1">
                <a:ln>
                  <a:noFill/>
                </a:ln>
                <a:solidFill>
                  <a:sysClr val="windowText" lastClr="000000"/>
                </a:solidFill>
                <a:effectLst/>
                <a:uLnTx/>
                <a:uFillTx/>
                <a:latin typeface="+mn-lt"/>
                <a:ea typeface="+mn-ea"/>
                <a:cs typeface="+mn-cs"/>
              </a:rPr>
              <a:t>Nonce</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może być licznikiem. </a:t>
            </a:r>
          </a:p>
          <a:p>
            <a:r>
              <a:rPr kumimoji="0" lang="pl-PL" sz="1200" b="0" i="0" u="none" strike="noStrike" kern="1200" cap="none" spc="0" normalizeH="0" baseline="0" noProof="0">
                <a:ln>
                  <a:noFill/>
                </a:ln>
                <a:solidFill>
                  <a:sysClr val="windowText" lastClr="000000"/>
                </a:solidFill>
                <a:effectLst/>
                <a:uLnTx/>
                <a:uFillTx/>
                <a:latin typeface="+mn-lt"/>
                <a:ea typeface="+mn-ea"/>
                <a:cs typeface="+mn-cs"/>
              </a:rPr>
              <a:t>Wszystkie omówione schematy wspierają tzw. „szyfrowanie z uwierzytelnieniem z dołączonymi danymi”. To jest rozszerzenie szyfrowania z uwierzytelnieniem stosowane w protokołach sieciowych. W takich rozwiązaniach nie chcemy, aby część wiadomości była zaszyfrowana. Część z danych ma pozostać jawna, ale cała wiadomość musi być uwierzytelniona (zapewniamy, że nie została zmodyfikowana). Dobrym przykładem takiej konstrukcji są pakiety internetowe. W pakiecie IP nie chcemy, żeby nagłówek był zaszyfrowany, bo muszą mieć do niego dostęp routery. Z drugiej strony chcemy mieć utajniony „ładunek” pakietu (to go szyfrujemy). Ostatecznie też chcemy, aby konstrukcja dawała gwarancję, że pakiet nie został zaatakowany, stąd stosujemy uwierzytelnienie (MAC) dla obu porcji danych. Jest to konstrukcja stosowana w bibliotece </a:t>
            </a:r>
            <a:r>
              <a:rPr kumimoji="0" lang="pl-PL" sz="1200" b="0" i="0" u="none" strike="noStrike" kern="1200" cap="none" spc="0" normalizeH="0" baseline="0" noProof="0" err="1">
                <a:ln>
                  <a:noFill/>
                </a:ln>
                <a:solidFill>
                  <a:sysClr val="windowText" lastClr="000000"/>
                </a:solidFill>
                <a:effectLst/>
                <a:uLnTx/>
                <a:uFillTx/>
                <a:latin typeface="+mn-lt"/>
                <a:ea typeface="+mn-ea"/>
                <a:cs typeface="+mn-cs"/>
              </a:rPr>
              <a:t>OpenSSL</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a:t>
            </a:r>
          </a:p>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19</a:t>
            </a:fld>
            <a:endParaRPr lang="pl-PL"/>
          </a:p>
        </p:txBody>
      </p:sp>
    </p:spTree>
    <p:extLst>
      <p:ext uri="{BB962C8B-B14F-4D97-AF65-F5344CB8AC3E}">
        <p14:creationId xmlns:p14="http://schemas.microsoft.com/office/powerpoint/2010/main" val="3184302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a:t>W pierwszej części wykładu omawialiśmy zagadnienia </a:t>
            </a:r>
            <a:r>
              <a:rPr lang="pl-PL" b="1"/>
              <a:t>poufności</a:t>
            </a:r>
            <a:r>
              <a:rPr lang="pl-PL" b="0"/>
              <a:t>. Zajmowaliśmy się szyfrowaniem</a:t>
            </a:r>
            <a:r>
              <a:rPr lang="pl-PL" b="0" baseline="0"/>
              <a:t> wiadomości, tak aby były semantycznie bezpieczne na tzw. ataki z wybranym teksem jawnym (atakujący zna tekst jawny i jego szyfrogram, ale nie może wyliczyć z tego klucza &lt;z bardzo dużym prawdopodobieństwem&gt;). Takie szyfrowanie zabezpiecza jedynie przed </a:t>
            </a:r>
            <a:r>
              <a:rPr lang="pl-PL" b="1" baseline="0"/>
              <a:t>podsłuchiwaniem</a:t>
            </a:r>
            <a:r>
              <a:rPr lang="pl-PL" b="0" baseline="0"/>
              <a:t> widomości. Atakujący mają możliwość tylko odczytywania ruchu w sieci i próbują odgadnąć, jakie informacje są przesyłane. Nie próbują wprowadzać własnych pakietów lub zmieniać wybrane pakiety. </a:t>
            </a:r>
          </a:p>
          <a:p>
            <a:endParaRPr lang="pl-PL" b="0" baseline="0"/>
          </a:p>
          <a:p>
            <a:r>
              <a:rPr lang="pl-PL" b="0" baseline="0"/>
              <a:t>W drugiej części wykładu analizowaliśmy sposoby zachowania </a:t>
            </a:r>
            <a:r>
              <a:rPr lang="pl-PL" b="1" baseline="0"/>
              <a:t>integralności</a:t>
            </a:r>
            <a:r>
              <a:rPr lang="pl-PL" b="0" baseline="0"/>
              <a:t> wiadomości, przy czym sama wiadomość nie była utajniana.  Chcieliśmy tylko mieć pewność, że wiadomość nie zostanie przekształcona w czasie jej przekazywania. Omawialiśmy zagadnienia kodów uwierzytelniających wiadomość (MAC – Message </a:t>
            </a:r>
            <a:r>
              <a:rPr lang="pl-PL" b="0" baseline="0" err="1"/>
              <a:t>Authentication</a:t>
            </a:r>
            <a:r>
              <a:rPr lang="pl-PL" b="0" baseline="0"/>
              <a:t> </a:t>
            </a:r>
            <a:r>
              <a:rPr lang="pl-PL" b="0" baseline="0" err="1"/>
              <a:t>Codes</a:t>
            </a:r>
            <a:r>
              <a:rPr lang="pl-PL" b="0" baseline="0"/>
              <a:t>). Poprawne rozwiązania, które omówiliśmy pozwalały na zapewnienie integralności wiadomości przy atakach z wybraną wiadomością.  Potocznie rzecz ujmując, atakujący, nawet jeśli dysponował wskazanymi wiadomościami i ich MAC nie był w stanie wygenerować dla wiadomości innego poprawnego MAC oraz poprawnego MAC dla jakiejkolwiek innej wiadomości. W ramach tej części wykładu przedyskutowaliśmy szereg schematów kryptograficznych pozwalających na efektywne generowanie MAC.</a:t>
            </a:r>
          </a:p>
          <a:p>
            <a:endParaRPr lang="pl-PL" b="0" baseline="0"/>
          </a:p>
          <a:p>
            <a:r>
              <a:rPr lang="pl-PL" b="0" baseline="0"/>
              <a:t>Dalsza część wykładu będzie poświęcona projektowaniu schematów kryptograficznych odpornych na kombinację wyżej omówionych ataków. Atakujący może równocześnie próbować łamać szyfrogram i próbować fałszować część (lub całość) wiadomości. W konsekwencji odbiorca może odbierać poprawnie zaszyfrowaną wiadomość, o której treści decyduje atakujący.</a:t>
            </a:r>
          </a:p>
          <a:p>
            <a:endParaRPr lang="pl-PL" b="0" baseline="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extLst>
      <p:ext uri="{BB962C8B-B14F-4D97-AF65-F5344CB8AC3E}">
        <p14:creationId xmlns:p14="http://schemas.microsoft.com/office/powerpoint/2010/main" val="3081290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W bibliotece </a:t>
            </a:r>
            <a:r>
              <a:rPr lang="pl-PL" err="1"/>
              <a:t>OpenSSL</a:t>
            </a:r>
            <a:r>
              <a:rPr lang="pl-PL"/>
              <a:t> szyfrowanie z uwierzytelnieniem z zastosowaniem schematu GCM możliwe jest do</a:t>
            </a:r>
            <a:r>
              <a:rPr lang="pl-PL" baseline="0"/>
              <a:t> wykonania przez wywołanie dwóch funkcji. Pierwsza z nich </a:t>
            </a:r>
            <a:r>
              <a:rPr kumimoji="0" lang="en-US" sz="1200" b="1" i="0" u="none" strike="noStrike" kern="1200" cap="none" spc="0" normalizeH="0" baseline="0" noProof="0" err="1">
                <a:ln>
                  <a:noFill/>
                </a:ln>
                <a:solidFill>
                  <a:sysClr val="windowText" lastClr="000000"/>
                </a:solidFill>
                <a:effectLst/>
                <a:uLnTx/>
                <a:uFillTx/>
                <a:latin typeface="+mn-lt"/>
                <a:ea typeface="+mn-ea"/>
                <a:cs typeface="+mn-cs"/>
              </a:rPr>
              <a:t>AES_GCM_Init</a:t>
            </a:r>
            <a:r>
              <a:rPr kumimoji="0" lang="en-US" sz="1200" b="0" i="0" u="none" strike="noStrike" kern="1200" cap="none" spc="0" normalizeH="0" baseline="0" noProof="0">
                <a:ln>
                  <a:noFill/>
                </a:ln>
                <a:solidFill>
                  <a:sysClr val="windowText" lastClr="000000"/>
                </a:solidFill>
                <a:effectLst/>
                <a:uLnTx/>
                <a:uFillTx/>
                <a:latin typeface="+mn-lt"/>
                <a:ea typeface="+mn-ea"/>
                <a:cs typeface="+mn-cs"/>
              </a:rPr>
              <a:t>(</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oczekuje na podanie wartości </a:t>
            </a:r>
            <a:r>
              <a:rPr kumimoji="0" lang="pl-PL" sz="1200" b="0" i="0" u="none" strike="noStrike" kern="1200" cap="none" spc="0" normalizeH="0" baseline="0" noProof="0" err="1">
                <a:ln>
                  <a:noFill/>
                </a:ln>
                <a:solidFill>
                  <a:sysClr val="windowText" lastClr="000000"/>
                </a:solidFill>
                <a:effectLst/>
                <a:uLnTx/>
                <a:uFillTx/>
                <a:latin typeface="+mn-lt"/>
                <a:ea typeface="+mn-ea"/>
                <a:cs typeface="+mn-cs"/>
              </a:rPr>
              <a:t>nonce</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i klucz. Funkcja realizująca szyfrowanie z uwierzytelnieniem z dołączonymi danymi przekazuje na wejście algorytmu dane, które nie mają być zaszyfrowane (</a:t>
            </a:r>
            <a:r>
              <a:rPr kumimoji="0" lang="pl-PL" sz="1200" b="0" i="0" u="none" strike="noStrike" kern="1200" cap="none" spc="0" normalizeH="0" baseline="0" noProof="0" err="1">
                <a:ln>
                  <a:noFill/>
                </a:ln>
                <a:solidFill>
                  <a:sysClr val="windowText" lastClr="000000"/>
                </a:solidFill>
                <a:effectLst/>
                <a:uLnTx/>
                <a:uFillTx/>
                <a:latin typeface="+mn-lt"/>
                <a:ea typeface="+mn-ea"/>
                <a:cs typeface="+mn-cs"/>
              </a:rPr>
              <a:t>aad</a:t>
            </a:r>
            <a:r>
              <a:rPr kumimoji="0" lang="pl-PL" sz="1200" b="0" i="0" u="none" strike="noStrike" kern="1200" cap="none" spc="0" normalizeH="0" baseline="0" noProof="0">
                <a:ln>
                  <a:noFill/>
                </a:ln>
                <a:solidFill>
                  <a:sysClr val="windowText" lastClr="000000"/>
                </a:solidFill>
                <a:effectLst/>
                <a:uLnTx/>
                <a:uFillTx/>
                <a:latin typeface="+mn-lt"/>
                <a:ea typeface="+mn-ea"/>
                <a:cs typeface="+mn-cs"/>
              </a:rPr>
              <a:t>), oraz dane, które mają być zaszyfrowane (data). W odpowiedzi zwracany jest przygotowany pakiet zawierający zaszyfrowane dane. </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20</a:t>
            </a:fld>
            <a:endParaRPr lang="pl-PL"/>
          </a:p>
        </p:txBody>
      </p:sp>
    </p:spTree>
    <p:extLst>
      <p:ext uri="{BB962C8B-B14F-4D97-AF65-F5344CB8AC3E}">
        <p14:creationId xmlns:p14="http://schemas.microsoft.com/office/powerpoint/2010/main" val="39012897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10000"/>
          </a:bodyPr>
          <a:lstStyle/>
          <a:p>
            <a:r>
              <a:rPr lang="pl-PL" dirty="0"/>
              <a:t>Po</a:t>
            </a:r>
            <a:r>
              <a:rPr lang="pl-PL" baseline="0" dirty="0"/>
              <a:t> opublikowaniu prac definiujących szyfrowanie z uwierzytelnieniem, większość prac była skierowana na efektywne połączenie szyfrowania blokowego z generowaniem MAC w celu uzyskania schematów spełniających wymagania nowozdefiniowanego sposobu zabezpieczania danych. Po sformalizowaniu (ustaleniu ścisłych wymagań) szyfrowania z uwierzytelnieniem niektórzy badacze zaczęli się zastanawiać, czy można stworzyć schemat takiego szyfrowania w sposób alternatywny. Po zastanowieniu się jak wykonuje swoją pracę szyfrowanie w trybie licznikowym wraz z CMAC, okazuje się, że ten sam blok algorytmu szyfrowania najpierw służy do szyfrowania a potem do obliczania MAC. Powstaje więc pytanie, czy można zbudować konstrukcję spełniającą wymagania co do szyfrowania z uwierzytelnieniem wykonującą przekształcenia pojedynczego bloku danych raz (np. z zastosowaniem PRF). Okazuje się, że tak. </a:t>
            </a:r>
          </a:p>
          <a:p>
            <a:r>
              <a:rPr lang="pl-PL" baseline="0" dirty="0"/>
              <a:t>Taka konstrukcja nazywa się OCB (ang. Offset </a:t>
            </a:r>
            <a:r>
              <a:rPr lang="pl-PL" baseline="0" dirty="0" err="1"/>
              <a:t>Codeblock</a:t>
            </a:r>
            <a:r>
              <a:rPr lang="pl-PL" baseline="0" dirty="0"/>
              <a:t> </a:t>
            </a:r>
            <a:r>
              <a:rPr lang="pl-PL" baseline="0" dirty="0" err="1"/>
              <a:t>Mode</a:t>
            </a:r>
            <a:r>
              <a:rPr lang="pl-PL" baseline="0" dirty="0"/>
              <a:t>) i jest szybsza od tych wcześniejszych bazujących na kombinacji szyfrowania i obliczania MAC. Pokazany schemat będzie omówiony w sposób ogólny. W górnej części slajdu widać dane do zaszyfrowania. Zaproponowanych schemat, jak łatwo zauważyć jest w naturalny sposób możliwy do wykonania współbieżnie. Każdy blok danych może być przetworzony osobno. Przetworzenie przez algorytm szyfrujący każdego z bloków danych odbywa się tylko raz. Na koniec wykonywany jest dodatkowy blok do wygenerowania </a:t>
            </a:r>
            <a:r>
              <a:rPr lang="pl-PL" baseline="0" dirty="0" err="1"/>
              <a:t>tagu</a:t>
            </a:r>
            <a:r>
              <a:rPr lang="pl-PL" baseline="0" dirty="0"/>
              <a:t> uwierzytelniającego. Zmniejszono więc w konstrukcji obciążenie obliczeniowe ze względu na osobne szyfrowanie i obliczanie MAC i wprowadzono możliwość zrównoleglenia obliczeń. Oprócz szyfrowania w schemacie musi zostać wykonana prosta funkcja P. Jej parametrami wejściowymi są N- </a:t>
            </a:r>
            <a:r>
              <a:rPr lang="pl-PL" baseline="0" dirty="0" err="1"/>
              <a:t>nonce</a:t>
            </a:r>
            <a:r>
              <a:rPr lang="pl-PL" baseline="0" dirty="0"/>
              <a:t>, k – klucz i licznik. Funkcja jest wykonywana dwukrotnie przed i po szyfrowaniu i z jej rezultatem wykonywany jest </a:t>
            </a:r>
            <a:r>
              <a:rPr lang="pl-PL" baseline="0" dirty="0" err="1"/>
              <a:t>xor</a:t>
            </a:r>
            <a:r>
              <a:rPr lang="pl-PL" baseline="0" dirty="0"/>
              <a:t> (na początku z blokiem widomości, a potem blokiem wychodzącym z algorytmu szyfrowania). Okazuje się, że taka konstrukcja oferuje możliwość uzyskania szyfrowania z uwierzytelnieniem w oparciu o szyfry blokowe. Udowodnione zostało dla niej bezpieczeństwo ze względu na atak z wybranym szyfrem i atak z wybranym tekstem jawnym (odnośnik do literatury znajdzie się na slajdzie końcowym). Niestety nie jest standardem ani je jest powszechnie stosowana, bo… </a:t>
            </a:r>
            <a:r>
              <a:rPr lang="pl-PL" sz="1400" baseline="0" dirty="0"/>
              <a:t>objęta jest szeregiem patentów.</a:t>
            </a:r>
            <a:endParaRPr lang="pl-PL" baseline="0" dirty="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21</a:t>
            </a:fld>
            <a:endParaRPr lang="pl-PL"/>
          </a:p>
        </p:txBody>
      </p:sp>
    </p:spTree>
    <p:extLst>
      <p:ext uri="{BB962C8B-B14F-4D97-AF65-F5344CB8AC3E}">
        <p14:creationId xmlns:p14="http://schemas.microsoft.com/office/powerpoint/2010/main" val="11444637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lnSpcReduction="10000"/>
          </a:bodyPr>
          <a:lstStyle/>
          <a:p>
            <a:r>
              <a:rPr lang="pl-PL"/>
              <a:t>Na slajdzie zawarto kilka uwag dotyczących wydajności wybranych konstrukcji realizujących szyfrowanie z uwierzytelnieniem. Po prawej stronie slajdu zawarto dane wydajnościowe konstrukcji, których </a:t>
            </a:r>
            <a:r>
              <a:rPr lang="pl-PL" b="1"/>
              <a:t>nie powinno</a:t>
            </a:r>
            <a:r>
              <a:rPr lang="pl-PL"/>
              <a:t> się stosować. Można zauważyć, że konstrukcje AES/CBC i AES/CMAC</a:t>
            </a:r>
            <a:r>
              <a:rPr lang="pl-PL" baseline="0"/>
              <a:t> mają podobne wydajności. Dla tych konstrukcji, które </a:t>
            </a:r>
            <a:r>
              <a:rPr lang="pl-PL" b="1" baseline="0"/>
              <a:t>powinno się stosować </a:t>
            </a:r>
            <a:r>
              <a:rPr lang="pl-PL" baseline="0"/>
              <a:t>(ustandaryzowanych). Najszybsza jest AES/GCM w której stosuje się szybkie obliczanie </a:t>
            </a:r>
            <a:r>
              <a:rPr lang="pl-PL" baseline="0" err="1"/>
              <a:t>hash</a:t>
            </a:r>
            <a:r>
              <a:rPr lang="pl-PL" baseline="0"/>
              <a:t>, a potem przetwarzanie w trybie licznikowym. Okazuje się też, że zastosowanie GCM w trybie licznikowym nie wprowadza wielkiego obciążenia. Konstrukcje  CCM i EAX stosują blokowe szyfrowanie i blokowe obliczenia MAC. Stąd są prawie dwukrotnie wolniejsze od konstrukcji GCM. Konstrukcja OCB jest najszybsza, stosuje tylko jednokrotne użycie bloku szyfrującego dla jednego bloku wiadomości. Wydaje się więc, że rozwiązanie GCM jest najlepsze. Jego wadą jest duży rozmiar kodu, co może być ograniczeniem dla urządzeń dysponujących ograniczonymi zasobami. Z drugiej strony, jeśli stosuje się procesory Intela, to można posłużyć się implementacją zajmującą mniej pamięci (bo część algorytmu jest wbudowana w procesor). Podsumowując, jeśli rozmiar rozwiązania nie jest dla nas ograniczeniem, to warto stosować konstrukcję AES/GCM. </a:t>
            </a:r>
          </a:p>
          <a:p>
            <a:r>
              <a:rPr lang="pl-PL" baseline="0"/>
              <a:t>Uwagi, co do szyfrowania wiadomości na tym etapie naszej wiedzy można sformułować następująco. Jeśli chcemy mieć poprawnie zaszyfrowaną wiadomość, to musi ona być zaszyfrowana zgodnie ze schematem realizującym szyfrowanie z potwierdzeniem. Najlepiej jest to robić zgodnie z opublikowanymi standardami – jednym z trzech rozwiązań, które były przez nas omówione. Proszę nie implementować własnych schematów szyfrowania. Wiele współczesnych bibliotek kryptograficznych zawiera te schematy jako gotowe wywołania funkcji/metod. W dalszej części wykładu zastanowimy się, co się może stać, jeśli implementacją szyfrowania z uwierzytelnieniem zajmują się mniej doświadczeni programiści.</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22</a:t>
            </a:fld>
            <a:endParaRPr lang="pl-PL"/>
          </a:p>
        </p:txBody>
      </p:sp>
    </p:spTree>
    <p:extLst>
      <p:ext uri="{BB962C8B-B14F-4D97-AF65-F5344CB8AC3E}">
        <p14:creationId xmlns:p14="http://schemas.microsoft.com/office/powerpoint/2010/main" val="32537100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Omówimy</a:t>
            </a:r>
            <a:r>
              <a:rPr lang="pl-PL" baseline="0"/>
              <a:t> sobie rozwiązania szyfrowania z uwierzytelnieniem stosowane w rzeczywistości. Rozważmy więc TLS. Szyfrowanie danych w tym rozwiązaniu odbywa się z zastosowaniem „TLS </a:t>
            </a:r>
            <a:r>
              <a:rPr lang="pl-PL" baseline="0" err="1"/>
              <a:t>Record</a:t>
            </a:r>
            <a:r>
              <a:rPr lang="pl-PL" baseline="0"/>
              <a:t> </a:t>
            </a:r>
            <a:r>
              <a:rPr lang="pl-PL" baseline="0" err="1"/>
              <a:t>Protocol</a:t>
            </a:r>
            <a:r>
              <a:rPr lang="pl-PL" baseline="0"/>
              <a:t>” (rekord jest tu rozumiany jako porcja danych). Rekord danych jest poprzedzany nagłówkiem (HDR). Jego struktura zaraz będzie omówiona. Dane z nagłówkami służą do obustronnej komunikacji. W modelu komunikacji TLS największą porcję danych, jaką można przenieść w jednym rekordzie jest 16 kilobajtów. Jeśli ilość danych jest większa, to jest fragmentowana na mniejsze, max 16 kilobajtowe rekordy. TLS używa, tak zwanych jednokierunkowych kluczy. Osobny klucz służy do szyfrowania w kierunku od serwera do przeglądarki (</a:t>
            </a:r>
            <a:r>
              <a:rPr lang="pl-PL" baseline="0" err="1"/>
              <a:t>browser</a:t>
            </a:r>
            <a:r>
              <a:rPr lang="pl-PL" baseline="0"/>
              <a:t>), a osobny od przeglądarki do serwera. Jeden klucz służy więc wysyłaniu wiadomości, a drugi – odbieraniu. Zarówno serwer jak i przeglądarka znają oba klucze. Klucze są generowane z zastosowaniem tzw. „TLS </a:t>
            </a:r>
            <a:r>
              <a:rPr lang="pl-PL" baseline="0" err="1"/>
              <a:t>Exchnge</a:t>
            </a:r>
            <a:r>
              <a:rPr lang="pl-PL" baseline="0"/>
              <a:t> </a:t>
            </a:r>
            <a:r>
              <a:rPr lang="pl-PL" baseline="0" err="1"/>
              <a:t>Key</a:t>
            </a:r>
            <a:r>
              <a:rPr lang="pl-PL" baseline="0"/>
              <a:t> </a:t>
            </a:r>
            <a:r>
              <a:rPr lang="pl-PL" baseline="0" err="1"/>
              <a:t>Protocol</a:t>
            </a:r>
            <a:r>
              <a:rPr lang="pl-PL" baseline="0"/>
              <a:t>”, o którym będziemy mówili na następnych wykładach. Na chwilę obecną musimy założyć, że klucze zostały wygenerowane i (bezpiecznie) wymienione pomiędzy klientem a serwerem.</a:t>
            </a:r>
          </a:p>
          <a:p>
            <a:r>
              <a:rPr lang="pl-PL" baseline="0"/>
              <a:t>Wymiana informacji pomiędzy serwerem a przeglądarką odbywa się z tzw. zachowaniem stanu. To znaczy, że na czas wymiany informacji jest utrzymywana sesja (stan) i informacja o przesyłaniu kolejnych pakietów w ramach sesji modyfikuje stan nadawcy i odbiorcy. Z punktu widzenia protokołu najważniejsze są dwa 65-bitowe liczniki utrzymywane po każdej ze stron wymieniających informacje. Jeden z liczników liczy rekordy wysłane do nadawcy, a drugi rekordy, które zostały odebrane. Liczniki są zerowane na początku nawiązania sesji, a potem zwiększane po każdym wysłaniu/odebraniu rekordu. Liczniki są zastosowane, żeby zapobiec atakom powtórzeniowym. </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23</a:t>
            </a:fld>
            <a:endParaRPr lang="pl-PL"/>
          </a:p>
        </p:txBody>
      </p:sp>
    </p:spTree>
    <p:extLst>
      <p:ext uri="{BB962C8B-B14F-4D97-AF65-F5344CB8AC3E}">
        <p14:creationId xmlns:p14="http://schemas.microsoft.com/office/powerpoint/2010/main" val="9062352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10000"/>
          </a:bodyPr>
          <a:lstStyle/>
          <a:p>
            <a:r>
              <a:rPr lang="pl-PL" dirty="0" err="1"/>
              <a:t>Record</a:t>
            </a:r>
            <a:r>
              <a:rPr lang="pl-PL" dirty="0"/>
              <a:t> </a:t>
            </a:r>
            <a:r>
              <a:rPr lang="pl-PL" dirty="0" err="1"/>
              <a:t>Protocol</a:t>
            </a:r>
            <a:r>
              <a:rPr lang="pl-PL" dirty="0"/>
              <a:t> działa w następujący sposób. Konstrukcje</a:t>
            </a:r>
            <a:r>
              <a:rPr lang="pl-PL" baseline="0" dirty="0"/>
              <a:t> jakie zastosowano, to AES-128 i HMAC-SHA-1. TLS stosuje schemat MAC-</a:t>
            </a:r>
            <a:r>
              <a:rPr lang="pl-PL" baseline="0" dirty="0" err="1"/>
              <a:t>then</a:t>
            </a:r>
            <a:r>
              <a:rPr lang="pl-PL" baseline="0" dirty="0"/>
              <a:t>-ENCRYPT, więc najpierw następuje obliczenie MAC, a potem zaszyfrowanie. Rozważmy sposób przesyłania danych od przeglądarki do serwera. Klucz przeglądarka-do-serwera (</a:t>
            </a:r>
            <a:r>
              <a:rPr kumimoji="0" lang="en-US" sz="1200" b="0" i="0" u="none" strike="noStrike" kern="1200" cap="none" spc="0" normalizeH="0" baseline="0" noProof="0" dirty="0" err="1">
                <a:ln>
                  <a:noFill/>
                </a:ln>
                <a:solidFill>
                  <a:sysClr val="windowText" lastClr="000000"/>
                </a:solidFill>
                <a:effectLst/>
                <a:uLnTx/>
                <a:uFillTx/>
                <a:latin typeface="+mn-lt"/>
                <a:ea typeface="+mn-ea"/>
                <a:cs typeface="+mn-cs"/>
              </a:rPr>
              <a:t>k</a:t>
            </a:r>
            <a:r>
              <a:rPr kumimoji="0" lang="en-US" sz="1200" b="0" i="0" u="none" strike="noStrike" kern="1200" cap="none" spc="0" normalizeH="0" baseline="-25000" noProof="0" dirty="0" err="1">
                <a:ln>
                  <a:noFill/>
                </a:ln>
                <a:solidFill>
                  <a:sysClr val="windowText" lastClr="000000"/>
                </a:solidFill>
                <a:effectLst/>
                <a:uLnTx/>
                <a:uFillTx/>
                <a:latin typeface="+mn-lt"/>
                <a:ea typeface="+mn-ea"/>
                <a:cs typeface="+mn-cs"/>
              </a:rPr>
              <a:t>b⇾s</a:t>
            </a:r>
            <a:r>
              <a:rPr lang="pl-PL" baseline="0" dirty="0"/>
              <a:t>) składa się z 2 kluczy. Klucza do </a:t>
            </a:r>
            <a:r>
              <a:rPr lang="pl-PL" baseline="0" dirty="0" err="1"/>
              <a:t>oblicznia</a:t>
            </a:r>
            <a:r>
              <a:rPr lang="pl-PL" baseline="0" dirty="0"/>
              <a:t> MAC i klucza do szyfrowania. Są one ustalane w procesie inicjalizacji połączenia, który zostanie omówiony później. Ponieważ są osobne klucze: </a:t>
            </a:r>
            <a:r>
              <a:rPr kumimoji="0" lang="en-US" sz="1100" b="0" i="0" u="none" strike="noStrike" kern="1200" cap="none" spc="0" normalizeH="0" baseline="0" noProof="0" dirty="0" err="1">
                <a:ln>
                  <a:noFill/>
                </a:ln>
                <a:solidFill>
                  <a:sysClr val="windowText" lastClr="000000"/>
                </a:solidFill>
                <a:effectLst/>
                <a:uLnTx/>
                <a:uFillTx/>
                <a:latin typeface="+mn-lt"/>
                <a:ea typeface="+mn-ea"/>
                <a:cs typeface="+mn-cs"/>
              </a:rPr>
              <a:t>k</a:t>
            </a:r>
            <a:r>
              <a:rPr kumimoji="0" lang="en-US" sz="1200" b="0" i="0" u="none" strike="noStrike" kern="1200" cap="none" spc="0" normalizeH="0" baseline="-25000" noProof="0" dirty="0" err="1">
                <a:ln>
                  <a:noFill/>
                </a:ln>
                <a:solidFill>
                  <a:sysClr val="windowText" lastClr="000000"/>
                </a:solidFill>
                <a:effectLst/>
                <a:uLnTx/>
                <a:uFillTx/>
                <a:latin typeface="+mn-lt"/>
                <a:ea typeface="+mn-ea"/>
                <a:cs typeface="+mn-cs"/>
              </a:rPr>
              <a:t>b⇾s</a:t>
            </a:r>
            <a:r>
              <a:rPr lang="pl-PL" baseline="0" dirty="0"/>
              <a:t> (przeglądarka-do-serwera) i </a:t>
            </a:r>
            <a:r>
              <a:rPr kumimoji="0" lang="en-US" sz="1050" b="0" i="0" u="none" strike="noStrike" kern="1200" cap="none" spc="0" normalizeH="0" baseline="0" noProof="0" dirty="0" err="1">
                <a:ln>
                  <a:noFill/>
                </a:ln>
                <a:solidFill>
                  <a:sysClr val="windowText" lastClr="000000"/>
                </a:solidFill>
                <a:effectLst/>
                <a:uLnTx/>
                <a:uFillTx/>
                <a:latin typeface="+mn-lt"/>
                <a:ea typeface="+mn-ea"/>
                <a:cs typeface="+mn-cs"/>
              </a:rPr>
              <a:t>k</a:t>
            </a:r>
            <a:r>
              <a:rPr kumimoji="0" lang="en-US" sz="1200" b="0" i="0" u="none" strike="noStrike" kern="1200" cap="none" spc="0" normalizeH="0" baseline="-25000" noProof="0" dirty="0" err="1">
                <a:ln>
                  <a:noFill/>
                </a:ln>
                <a:solidFill>
                  <a:sysClr val="windowText" lastClr="000000"/>
                </a:solidFill>
                <a:effectLst/>
                <a:uLnTx/>
                <a:uFillTx/>
                <a:latin typeface="+mn-lt"/>
                <a:ea typeface="+mn-ea"/>
                <a:cs typeface="+mn-cs"/>
              </a:rPr>
              <a:t>s⇾b</a:t>
            </a:r>
            <a:r>
              <a:rPr kumimoji="0" lang="en-US" sz="1200" b="0" i="0" u="none" strike="noStrike" kern="1200" cap="none" spc="0" normalizeH="0" baseline="-25000" noProof="0" dirty="0">
                <a:ln>
                  <a:noFill/>
                </a:ln>
                <a:solidFill>
                  <a:sysClr val="windowText" lastClr="000000"/>
                </a:solidFill>
                <a:effectLst/>
                <a:uLnTx/>
                <a:uFillTx/>
                <a:latin typeface="+mn-lt"/>
                <a:ea typeface="+mn-ea"/>
                <a:cs typeface="+mn-cs"/>
              </a:rPr>
              <a:t> </a:t>
            </a:r>
            <a:r>
              <a:rPr lang="pl-PL" baseline="0" dirty="0"/>
              <a:t>(serwer-do-</a:t>
            </a:r>
            <a:r>
              <a:rPr lang="pl-PL" baseline="0" dirty="0" err="1"/>
              <a:t>przęglądarki</a:t>
            </a:r>
            <a:r>
              <a:rPr lang="pl-PL" baseline="0" dirty="0"/>
              <a:t>), w rezultacie w procesie przesyłania informacji biorą udział 4 klucze. Na rysunku pokazano, jak wygląda pakiet TLS. Nagłówek pakietu zwiera informację o typie pakietu, wersji protokołu oraz o długości pakietu on nie jest szyfrowany. Do procesu szyfrowania danych brany jest klucz </a:t>
            </a:r>
            <a:r>
              <a:rPr kumimoji="0" lang="en-US" sz="1200" b="1" i="0" u="none" strike="noStrike" kern="1200" cap="none" spc="0" normalizeH="0" baseline="0" noProof="0" dirty="0" err="1">
                <a:ln>
                  <a:noFill/>
                </a:ln>
                <a:solidFill>
                  <a:sysClr val="windowText" lastClr="000000"/>
                </a:solidFill>
                <a:effectLst/>
                <a:uLnTx/>
                <a:uFillTx/>
                <a:latin typeface="+mn-lt"/>
                <a:ea typeface="+mn-ea"/>
                <a:cs typeface="+mn-cs"/>
              </a:rPr>
              <a:t>k</a:t>
            </a:r>
            <a:r>
              <a:rPr kumimoji="0" lang="en-US" sz="1200" b="1" i="0" u="none" strike="noStrike" kern="1200" cap="none" spc="0" normalizeH="0" baseline="-25000" noProof="0" dirty="0" err="1">
                <a:ln>
                  <a:noFill/>
                </a:ln>
                <a:solidFill>
                  <a:sysClr val="windowText" lastClr="000000"/>
                </a:solidFill>
                <a:effectLst/>
                <a:uLnTx/>
                <a:uFillTx/>
                <a:latin typeface="+mn-lt"/>
                <a:ea typeface="+mn-ea"/>
                <a:cs typeface="+mn-cs"/>
              </a:rPr>
              <a:t>b⇾s</a:t>
            </a:r>
            <a:r>
              <a:rPr kumimoji="0" lang="en-US" sz="1200" b="1" i="0" u="none" strike="noStrike" kern="1200" cap="none" spc="0" normalizeH="0" baseline="-25000" noProof="0" dirty="0">
                <a:ln>
                  <a:noFill/>
                </a:ln>
                <a:solidFill>
                  <a:sysClr val="windowText" lastClr="000000"/>
                </a:solidFill>
                <a:effectLst/>
                <a:uLnTx/>
                <a:uFillTx/>
                <a:latin typeface="+mn-lt"/>
                <a:ea typeface="+mn-ea"/>
                <a:cs typeface="+mn-cs"/>
              </a:rPr>
              <a:t> </a:t>
            </a:r>
            <a:r>
              <a:rPr lang="pl-PL" baseline="0" dirty="0"/>
              <a:t>, dane i licznik (</a:t>
            </a:r>
            <a:r>
              <a:rPr kumimoji="0" lang="en-US" sz="1200" b="1" i="0" u="none" strike="noStrike" kern="1200" cap="none" spc="0" normalizeH="0" baseline="0" noProof="0" dirty="0" err="1">
                <a:ln>
                  <a:noFill/>
                </a:ln>
                <a:solidFill>
                  <a:sysClr val="windowText" lastClr="000000"/>
                </a:solidFill>
                <a:effectLst/>
                <a:uLnTx/>
                <a:uFillTx/>
                <a:latin typeface="+mn-lt"/>
                <a:ea typeface="+mn-ea"/>
                <a:cs typeface="+mn-cs"/>
              </a:rPr>
              <a:t>ctr</a:t>
            </a:r>
            <a:r>
              <a:rPr kumimoji="0" lang="en-US" sz="1400" b="1" i="0" u="none" strike="noStrike" kern="1200" cap="none" spc="0" normalizeH="0" baseline="-25000" noProof="0" dirty="0" err="1">
                <a:ln>
                  <a:noFill/>
                </a:ln>
                <a:solidFill>
                  <a:sysClr val="windowText" lastClr="000000"/>
                </a:solidFill>
                <a:effectLst/>
                <a:uLnTx/>
                <a:uFillTx/>
                <a:latin typeface="+mn-lt"/>
                <a:ea typeface="+mn-ea"/>
                <a:cs typeface="+mn-cs"/>
              </a:rPr>
              <a:t>b⇾s</a:t>
            </a:r>
            <a:r>
              <a:rPr lang="pl-PL" baseline="0" dirty="0"/>
              <a:t>). Najpierw obliczany jest MAC z danych połączonych z nagłówkiem oraz zwiększonym o jeden licznikiem. Wartość licznika (za wyjątkiem obliczonego z niego MAC) nigdy nie jest przesyłana. Serwer ma wiedzieć, jaka powinna być następna wartość licznika i zachowywać ją w wewnętrznym stanie. Znając ją i mając przesłany MAC może zweryfikować, czy nadesłano następny pakiet. Z punktu widzenia kryptograficznego liczniki są wartościami </a:t>
            </a:r>
            <a:r>
              <a:rPr lang="pl-PL" baseline="0" dirty="0" err="1"/>
              <a:t>nonce</a:t>
            </a:r>
            <a:r>
              <a:rPr lang="pl-PL" baseline="0" dirty="0"/>
              <a:t> i ponieważ obie strony wiedzą, jakiej kolejnej wartości należy się spodziewać, to nie musi ona być przesyłana. Do szyfrowania przeznaczone </a:t>
            </a:r>
            <a:r>
              <a:rPr lang="pl-PL" baseline="0"/>
              <a:t>są dane </a:t>
            </a:r>
            <a:r>
              <a:rPr lang="pl-PL" baseline="0" dirty="0"/>
              <a:t>oraz </a:t>
            </a:r>
            <a:r>
              <a:rPr lang="pl-PL" baseline="0" dirty="0" err="1"/>
              <a:t>tag</a:t>
            </a:r>
            <a:r>
              <a:rPr lang="pl-PL" baseline="0" dirty="0"/>
              <a:t>. Blok danych jest rozszerzany do rozmiaru akceptowalnego dla algorytmu AES. W tym wypadku stosujemy „prosty” pad. Jeśli w bloku brakuje 5 bajtów, to dołączamy do niego pięć bajtów, każdy z zapisaną w nim wartością 5 (…55555). Sposób uzupełniania ostatniego bloku wiadomości w szyfrowaniu blokowym (nie w generowaniu MAC!) był omówiony na wcześniejszych wykładach. Schemat szyfrowania to CBC z losowym IV. Na koniec do szyfrogramu dołączany jest jawny nagłówek (typ, wersja, długość). Daje to nam cały rekord w protokole TLS, który jest przesyłany do serwera. Dane zaznaczone ciemnym kolorem stanowią część zaszyfrowaną wiadomości, a zaznaczone na biało, to nagłówek, wcześniej zaszyfrowany i „</a:t>
            </a:r>
            <a:r>
              <a:rPr lang="pl-PL" baseline="0" dirty="0" err="1"/>
              <a:t>otagowany</a:t>
            </a:r>
            <a:r>
              <a:rPr lang="pl-PL" baseline="0" dirty="0"/>
              <a:t>”, żeby go nie można podrobić, ale ostatecznie przesyłany w formie jawnej. Porównując to to wcześniej omówionych schematów posługujemy się tutaj rozwiązaniem MAC-</a:t>
            </a:r>
            <a:r>
              <a:rPr lang="pl-PL" baseline="0" dirty="0" err="1"/>
              <a:t>then</a:t>
            </a:r>
            <a:r>
              <a:rPr lang="pl-PL" baseline="0" dirty="0"/>
              <a:t>-ENCRYPT, przy czym włączamy w system licznik, zabezpieczający przed wysyłaniem powielonych wiadomości.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24</a:t>
            </a:fld>
            <a:endParaRPr lang="pl-PL"/>
          </a:p>
        </p:txBody>
      </p:sp>
    </p:spTree>
    <p:extLst>
      <p:ext uri="{BB962C8B-B14F-4D97-AF65-F5344CB8AC3E}">
        <p14:creationId xmlns:p14="http://schemas.microsoft.com/office/powerpoint/2010/main" val="35464971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a:bodyPr>
          <a:lstStyle/>
          <a:p>
            <a:r>
              <a:rPr lang="pl-PL">
                <a:solidFill>
                  <a:schemeClr val="tx1"/>
                </a:solidFill>
              </a:rPr>
              <a:t>Odszyfrowywanie bloku danych wygląda w następujący sposób.</a:t>
            </a:r>
            <a:r>
              <a:rPr lang="pl-PL" baseline="0">
                <a:solidFill>
                  <a:schemeClr val="tx1"/>
                </a:solidFill>
              </a:rPr>
              <a:t> Serwer otrzymuje blok danych (</a:t>
            </a:r>
            <a:r>
              <a:rPr lang="pl-PL" baseline="0" err="1">
                <a:solidFill>
                  <a:schemeClr val="tx1"/>
                </a:solidFill>
              </a:rPr>
              <a:t>record</a:t>
            </a:r>
            <a:r>
              <a:rPr lang="pl-PL" baseline="0">
                <a:solidFill>
                  <a:schemeClr val="tx1"/>
                </a:solidFill>
              </a:rPr>
              <a:t>) i posługuje się własną kopią klucza (</a:t>
            </a:r>
            <a:r>
              <a:rPr kumimoji="0" lang="en-US" sz="1200" b="1" i="0" u="none" strike="noStrike" kern="1200" cap="none" spc="0" normalizeH="0" baseline="0" noProof="0" err="1">
                <a:ln>
                  <a:noFill/>
                </a:ln>
                <a:solidFill>
                  <a:schemeClr val="tx1"/>
                </a:solidFill>
                <a:effectLst/>
                <a:uLnTx/>
                <a:uFillTx/>
                <a:latin typeface="+mn-lt"/>
                <a:ea typeface="+mn-ea"/>
                <a:cs typeface="+mn-cs"/>
              </a:rPr>
              <a:t>k</a:t>
            </a:r>
            <a:r>
              <a:rPr kumimoji="0" lang="en-US" sz="1200" b="1" i="0" u="none" strike="noStrike" kern="1200" cap="none" spc="0" normalizeH="0" baseline="-25000" noProof="0" err="1">
                <a:ln>
                  <a:noFill/>
                </a:ln>
                <a:solidFill>
                  <a:schemeClr val="tx1"/>
                </a:solidFill>
                <a:effectLst/>
                <a:uLnTx/>
                <a:uFillTx/>
                <a:latin typeface="+mn-lt"/>
                <a:ea typeface="+mn-ea"/>
                <a:cs typeface="+mn-cs"/>
              </a:rPr>
              <a:t>b⇾s</a:t>
            </a:r>
            <a:r>
              <a:rPr lang="pl-PL" baseline="0">
                <a:solidFill>
                  <a:schemeClr val="tx1"/>
                </a:solidFill>
              </a:rPr>
              <a:t>) i własną kopią licznika (</a:t>
            </a:r>
            <a:r>
              <a:rPr kumimoji="0" lang="en-US" sz="1200" b="1" i="0" u="none" strike="noStrike" kern="1200" cap="none" spc="0" normalizeH="0" baseline="0" noProof="0" err="1">
                <a:ln>
                  <a:noFill/>
                </a:ln>
                <a:solidFill>
                  <a:schemeClr val="tx1"/>
                </a:solidFill>
                <a:effectLst/>
                <a:uLnTx/>
                <a:uFillTx/>
                <a:latin typeface="+mn-lt"/>
                <a:ea typeface="+mn-ea"/>
                <a:cs typeface="+mn-cs"/>
              </a:rPr>
              <a:t>ctr</a:t>
            </a:r>
            <a:r>
              <a:rPr kumimoji="0" lang="en-US" sz="1400" b="1" i="0" u="none" strike="noStrike" kern="1200" cap="none" spc="0" normalizeH="0" baseline="-25000" noProof="0" err="1">
                <a:ln>
                  <a:noFill/>
                </a:ln>
                <a:solidFill>
                  <a:schemeClr val="tx1"/>
                </a:solidFill>
                <a:effectLst/>
                <a:uLnTx/>
                <a:uFillTx/>
                <a:latin typeface="+mn-lt"/>
                <a:ea typeface="+mn-ea"/>
                <a:cs typeface="+mn-cs"/>
              </a:rPr>
              <a:t>b⇾s</a:t>
            </a:r>
            <a:r>
              <a:rPr lang="pl-PL" baseline="0">
                <a:solidFill>
                  <a:schemeClr val="tx1"/>
                </a:solidFill>
              </a:rPr>
              <a:t>) do przeprowadzenia odszyfrowywania danych. W pierwszym kroku następuje uruchomienie algorytmu odszyfrowującego z kluczem </a:t>
            </a:r>
            <a:r>
              <a:rPr kumimoji="0" lang="en-US" sz="1200" b="0" i="0" u="none" strike="noStrike" kern="1200" cap="none" spc="0" normalizeH="0" baseline="0" noProof="0" err="1">
                <a:ln>
                  <a:noFill/>
                </a:ln>
                <a:solidFill>
                  <a:schemeClr val="tx1"/>
                </a:solidFill>
                <a:effectLst/>
                <a:uLnTx/>
                <a:uFillTx/>
                <a:latin typeface="+mn-lt"/>
                <a:ea typeface="+mn-ea"/>
                <a:cs typeface="+mn-cs"/>
              </a:rPr>
              <a:t>k</a:t>
            </a:r>
            <a:r>
              <a:rPr kumimoji="0" lang="en-US" sz="1200" b="0" i="0" u="none" strike="noStrike" kern="1200" cap="none" spc="0" normalizeH="0" baseline="-25000" noProof="0" err="1">
                <a:ln>
                  <a:noFill/>
                </a:ln>
                <a:solidFill>
                  <a:schemeClr val="tx1"/>
                </a:solidFill>
                <a:effectLst/>
                <a:uLnTx/>
                <a:uFillTx/>
                <a:latin typeface="+mn-lt"/>
                <a:ea typeface="+mn-ea"/>
                <a:cs typeface="+mn-cs"/>
              </a:rPr>
              <a:t>enc</a:t>
            </a:r>
            <a:r>
              <a:rPr lang="pl-PL" baseline="0">
                <a:solidFill>
                  <a:schemeClr val="tx1"/>
                </a:solidFill>
              </a:rPr>
              <a:t> . Potem sprawdzany jest format padu. Jeśli się nie zgadza, to odsyłany jest komunikat </a:t>
            </a:r>
            <a:r>
              <a:rPr kumimoji="0" lang="en-US" sz="1200" b="0" i="0" u="none" strike="noStrike" kern="1200" cap="none" spc="0" normalizeH="0" baseline="0" noProof="0" err="1">
                <a:ln>
                  <a:noFill/>
                </a:ln>
                <a:solidFill>
                  <a:schemeClr val="tx1"/>
                </a:solidFill>
                <a:effectLst/>
                <a:uLnTx/>
                <a:uFillTx/>
                <a:latin typeface="Arial"/>
                <a:ea typeface="+mn-ea"/>
                <a:cs typeface="Arial"/>
              </a:rPr>
              <a:t>bad_record_mac</a:t>
            </a:r>
            <a:r>
              <a:rPr kumimoji="0" lang="pl-PL" sz="1200" b="0" i="0" u="none" strike="noStrike" kern="1200" cap="none" spc="0" normalizeH="0" baseline="0" noProof="0">
                <a:ln>
                  <a:noFill/>
                </a:ln>
                <a:solidFill>
                  <a:schemeClr val="tx1"/>
                </a:solidFill>
                <a:effectLst/>
                <a:uLnTx/>
                <a:uFillTx/>
                <a:latin typeface="Arial"/>
                <a:ea typeface="+mn-ea"/>
                <a:cs typeface="Arial"/>
              </a:rPr>
              <a:t> i następuje zerwanie komunikacji. Do rozpoczęcia nowego połączenia muszą zostać wynegocjowane nowe klucze sesji.</a:t>
            </a:r>
            <a:r>
              <a:rPr lang="pl-PL" baseline="0">
                <a:solidFill>
                  <a:schemeClr val="tx1"/>
                </a:solidFill>
              </a:rPr>
              <a:t> Po sprawdzeniu padu jest on odrzucany i sprawdzany jest MAC wiadomości. Znowu, jeśli sprawdzenie MAC zakończy się porażką protokół odsyła informację </a:t>
            </a:r>
            <a:r>
              <a:rPr kumimoji="0" lang="en-US" sz="1200" b="0" i="0" u="none" strike="noStrike" kern="1200" cap="none" spc="0" normalizeH="0" baseline="0" noProof="0" err="1">
                <a:ln>
                  <a:noFill/>
                </a:ln>
                <a:solidFill>
                  <a:schemeClr val="tx1"/>
                </a:solidFill>
                <a:effectLst/>
                <a:uLnTx/>
                <a:uFillTx/>
                <a:latin typeface="Arial"/>
                <a:ea typeface="+mn-ea"/>
                <a:cs typeface="Arial"/>
              </a:rPr>
              <a:t>bad_record_mac</a:t>
            </a:r>
            <a:r>
              <a:rPr kumimoji="0" lang="pl-PL" sz="1200" b="0" i="0" u="none" strike="noStrike" kern="1200" cap="none" spc="0" normalizeH="0" baseline="0" noProof="0">
                <a:ln>
                  <a:noFill/>
                </a:ln>
                <a:solidFill>
                  <a:schemeClr val="tx1"/>
                </a:solidFill>
                <a:effectLst/>
                <a:uLnTx/>
                <a:uFillTx/>
                <a:latin typeface="Arial"/>
                <a:ea typeface="+mn-ea"/>
                <a:cs typeface="Arial"/>
              </a:rPr>
              <a:t> i następuje zerwanie komunikacji. Jeśli wszystko jest OK od wiadomości odrzucany jest nagłówek i </a:t>
            </a:r>
            <a:r>
              <a:rPr kumimoji="0" lang="pl-PL" sz="1200" b="0" i="0" u="none" strike="noStrike" kern="1200" cap="none" spc="0" normalizeH="0" baseline="0" noProof="0" err="1">
                <a:ln>
                  <a:noFill/>
                </a:ln>
                <a:solidFill>
                  <a:schemeClr val="tx1"/>
                </a:solidFill>
                <a:effectLst/>
                <a:uLnTx/>
                <a:uFillTx/>
                <a:latin typeface="Arial"/>
                <a:ea typeface="+mn-ea"/>
                <a:cs typeface="Arial"/>
              </a:rPr>
              <a:t>tag</a:t>
            </a:r>
            <a:r>
              <a:rPr kumimoji="0" lang="pl-PL" sz="1200" b="0" i="0" u="none" strike="noStrike" kern="1200" cap="none" spc="0" normalizeH="0" baseline="0" noProof="0">
                <a:ln>
                  <a:noFill/>
                </a:ln>
                <a:solidFill>
                  <a:schemeClr val="tx1"/>
                </a:solidFill>
                <a:effectLst/>
                <a:uLnTx/>
                <a:uFillTx/>
                <a:latin typeface="Arial"/>
                <a:ea typeface="+mn-ea"/>
                <a:cs typeface="Arial"/>
              </a:rPr>
              <a:t> i przesyłany jako odszyfrowane dane. Proszę zwrócić uwagę, że jeśli ktoś przejmie jakiś blok danych i spróbuje po jakimś czasie przesłać go ponownie do serwera, to zostanie on odrzucony, ponieważ wewnętrzny stan licznika ulegnie zmianie i nie będzie się on zgadał z wartością licznika zapisaną w zaszyfrowanych danych. Liczniki okazują się eleganckim rozwiązaniem zapobiegającym atakom powtórzeniowym. Dodatkowo, ponieważ nadawca i odbiorca utrzymują sesję (w tym stan liczników) nie ma potrzeby włączania wartości liczników w przesyłany komunikat, a same liczniki nie wydłużają długości przesyłanej wiadomości. Zastosowany schemat gwarantuje zachowanie szyfrowania z uwierzytelnieniem, ponadto żadne dodatkowe informacje, poza stwierdzeniem, że odszyfrowanie się nie powiodło nie są wysyłane na zewnątrz. Istnieją ataki na TLS, jeśli system zwraca więcej informacji… W pokazanej wersji TSL znacznik </a:t>
            </a:r>
            <a:r>
              <a:rPr kumimoji="0" lang="pl-PL" sz="1200" b="0" i="0" u="none" strike="noStrike" kern="1200" cap="none" spc="0" normalizeH="0" baseline="0" noProof="0" err="1">
                <a:ln>
                  <a:noFill/>
                </a:ln>
                <a:solidFill>
                  <a:schemeClr val="tx1"/>
                </a:solidFill>
                <a:effectLst/>
                <a:uLnTx/>
                <a:uFillTx/>
                <a:latin typeface="Arial"/>
                <a:ea typeface="+mn-ea"/>
                <a:cs typeface="Arial"/>
              </a:rPr>
              <a:t>bad_record_mac</a:t>
            </a:r>
            <a:r>
              <a:rPr kumimoji="0" lang="pl-PL" sz="1200" b="0" i="0" u="none" strike="noStrike" kern="1200" cap="none" spc="0" normalizeH="0" baseline="0" noProof="0">
                <a:ln>
                  <a:noFill/>
                </a:ln>
                <a:solidFill>
                  <a:schemeClr val="tx1"/>
                </a:solidFill>
                <a:effectLst/>
                <a:uLnTx/>
                <a:uFillTx/>
                <a:latin typeface="Arial"/>
                <a:ea typeface="+mn-ea"/>
                <a:cs typeface="Arial"/>
              </a:rPr>
              <a:t> jest odpowiednikiem znacznika niepowodzenia w odszyfrowywaniu w szyfrowaniu z uwierzytelnieniem. Bardzo ważne jest, że odbiorca/atakujący dowiaduje się tylko , że odszyfrowanie się nie udało, ale nie jest mu podawana przyczyna niepowodzenia. Jeśli tylko dodalibyśmy, że odrzucenie odbyło się z jednej czy drugiej przyczyny, system mógłby być mocno zaatakowany (taki atak zostanie pokazany w dalszej części wykładu).</a:t>
            </a:r>
            <a:endParaRPr lang="pl-PL">
              <a:solidFill>
                <a:schemeClr val="tx1"/>
              </a:solidFill>
            </a:endParaRP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25</a:t>
            </a:fld>
            <a:endParaRPr lang="pl-PL"/>
          </a:p>
        </p:txBody>
      </p:sp>
    </p:spTree>
    <p:extLst>
      <p:ext uri="{BB962C8B-B14F-4D97-AF65-F5344CB8AC3E}">
        <p14:creationId xmlns:p14="http://schemas.microsoft.com/office/powerpoint/2010/main" val="36235758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26</a:t>
            </a:fld>
            <a:endParaRPr lang="pl-PL"/>
          </a:p>
        </p:txBody>
      </p:sp>
    </p:spTree>
    <p:extLst>
      <p:ext uri="{BB962C8B-B14F-4D97-AF65-F5344CB8AC3E}">
        <p14:creationId xmlns:p14="http://schemas.microsoft.com/office/powerpoint/2010/main" val="1918201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Przedyskutujemy</a:t>
            </a:r>
            <a:r>
              <a:rPr lang="pl-PL" baseline="0"/>
              <a:t> kilka przykładów. </a:t>
            </a:r>
            <a:r>
              <a:rPr lang="pl-PL"/>
              <a:t>Zacznijmy od atakującego, który może fałszować ruch</a:t>
            </a:r>
            <a:r>
              <a:rPr lang="pl-PL" baseline="0"/>
              <a:t> sieciowy i w ten sposób złamać zaszyfrowaną wiadomość odporną na podsłuchiwanie (odporną na atak z wybranym tekstem jawnym). Pokażemy, że bez wprowadzenia mechanizmu zachowywania integralności samo szyfrowanie może być zniszczone.</a:t>
            </a:r>
          </a:p>
          <a:p>
            <a:r>
              <a:rPr lang="pl-PL" baseline="0"/>
              <a:t>Rozważmy przykład z dziedziny zarządzania ruchem w sieci komputerowej. Będziemy rozważać uproszczone wysokopoziomowe własności protokołu TCP/IP nie w chodząc w szczegóły. Mamy dwie maszyny komunikujące się ze sobą. Użytkownik siedzi przy komputerze osobistym, drugą maszyną jest serwer. Serwer zawiera stos TCP/IP, który zajmuje się odbieraniem pakietów. Na podstawie informacji zawartych w pakiecie dane są dostarczane do właściwego miejsca. Możemy sobie wyobrazić dwa procesy nasłuchujące przychodzące pakiety. Jednym z nich jest serwer WWW, a drugim Bob. Serwer nasłuchuje na porcie 80, a użytkownik na 25. Stos TCP/IP analizuje przychodzące pakiety i wysyła dane skierowane na port 80 do serwera WWW, a te skierowane na port 25 – do Boba.</a:t>
            </a:r>
          </a:p>
          <a:p>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extLst>
      <p:ext uri="{BB962C8B-B14F-4D97-AF65-F5344CB8AC3E}">
        <p14:creationId xmlns:p14="http://schemas.microsoft.com/office/powerpoint/2010/main" val="1850524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aseline="0"/>
              <a:t>Dobrze znany protokół </a:t>
            </a:r>
            <a:r>
              <a:rPr lang="pl-PL" baseline="0" err="1"/>
              <a:t>IPsec</a:t>
            </a:r>
            <a:r>
              <a:rPr lang="pl-PL" baseline="0"/>
              <a:t> szyfruje pakiety przesyłane pomiędzy nadającym, a odbierającym. Nadawca i odbiorca mają wspólny tajny klucz. Pakiety wysłane przez nadawcę są szyfrowane z zastosowaniem tajnego klucza K.  Stos TCP/IP u odbiorcy rozszyfrowuje pakiety, uzyskuje informację o porcie, na który ma przesłać dane i tam je wysyła. Można zauważyć, że w tym miejscu dane są już rozszyfrowane. Bez dodania to tego schematu mechanizmu zapewnienia integralności konstrukcja przestaje być bezpieczna.</a:t>
            </a:r>
          </a:p>
          <a:p>
            <a:endParaRPr lang="pl-PL"/>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343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aseline="0"/>
              <a:t>Załóżmy, że atakujący przechwytuje pakiet przeznaczony dla serwera WWW. Jest to zaszyfrowany pakiet z przeznaczeniem do portu 80. Atakujący może otrzymywać rozszyfrowane dane skierowane na port 25. Wystarczy, że serwer otrzyma informacje, że dane są skierowane właśnie do tego portu. Bob w naszym przypadku jest atakującym. Atak polega na przejęciu pakietu w zaszyfrowanej postaci i skierowanie go na port 25 (jak, zostanie to omówione za chwilę). Może on wtedy bez łamania klucza otrzymywać odszyfrowane dane skierowane pierwotnie do serwera. </a:t>
            </a:r>
          </a:p>
          <a:p>
            <a:r>
              <a:rPr lang="pl-PL" baseline="0"/>
              <a:t>Załóżmy, że dane są zaszyfrowane zgodnie ze schematem CBC z losowym IV (łańcuch zaszyfrowanych bloków). Wiemy że taki schemat jest semantycznie bezpieczny. Okazuje się, że konstrukcję można łatwo zaatakować. Jedynym elementem, który zostanie zmodyfikowany jest IV.</a:t>
            </a:r>
          </a:p>
          <a:p>
            <a:endParaRPr lang="pl-PL"/>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008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pl-PL"/>
              <a:t>Atakujący przejął pakiet zaszyfrowany z zastosowaniem schematu CBC z</a:t>
            </a:r>
            <a:r>
              <a:rPr lang="pl-PL" baseline="0"/>
              <a:t> losowym IV (por. prawy dolny róg slajdu). Wie, że docelowym portem jest 80, ale nie zna danych. Chce zmienić port docelowy z 80 na 25. Atak polega na odpowiednim zmienieniu IV. Przypomnijmy, że pierwszy blok wiadomości zaszyfrowanej według podanego schematu można odszyfrować obliczając wyrażenie: </a:t>
            </a:r>
            <a:r>
              <a:rPr kumimoji="0" lang="en-US" sz="1200" b="0" i="0" u="none" strike="noStrike" kern="0" cap="none" spc="0" normalizeH="0" baseline="0" noProof="0">
                <a:ln>
                  <a:noFill/>
                </a:ln>
                <a:solidFill>
                  <a:prstClr val="black"/>
                </a:solidFill>
                <a:effectLst/>
                <a:uLnTx/>
                <a:uFillTx/>
              </a:rPr>
              <a:t>m[0] = D(k, c[0]) ⨁ IV</a:t>
            </a:r>
            <a:r>
              <a:rPr kumimoji="0" lang="pl-PL" sz="1200" b="0" i="0" u="none" strike="noStrike" kern="0" cap="none" spc="0" normalizeH="0" baseline="0" noProof="0">
                <a:ln>
                  <a:noFill/>
                </a:ln>
                <a:solidFill>
                  <a:prstClr val="black"/>
                </a:solidFill>
                <a:effectLst/>
                <a:uLnTx/>
                <a:uFillTx/>
              </a:rPr>
              <a:t>. I wiemy, że ten blok będzie miał postać </a:t>
            </a:r>
            <a:r>
              <a:rPr kumimoji="0" lang="en-US" sz="1200" b="0" i="0" u="none" strike="noStrike" kern="0" cap="none" spc="0" normalizeH="0" baseline="0" noProof="0">
                <a:ln>
                  <a:noFill/>
                </a:ln>
                <a:solidFill>
                  <a:prstClr val="black"/>
                </a:solidFill>
                <a:effectLst/>
                <a:uLnTx/>
                <a:uFillTx/>
              </a:rPr>
              <a:t>“</a:t>
            </a:r>
            <a:r>
              <a:rPr kumimoji="0" lang="en-US" sz="1200" b="0" i="0" u="none" strike="noStrike" kern="0" cap="none" spc="0" normalizeH="0" baseline="0" noProof="0" err="1">
                <a:ln>
                  <a:noFill/>
                </a:ln>
                <a:solidFill>
                  <a:prstClr val="black"/>
                </a:solidFill>
                <a:effectLst/>
                <a:uLnTx/>
                <a:uFillTx/>
              </a:rPr>
              <a:t>dest</a:t>
            </a:r>
            <a:r>
              <a:rPr kumimoji="0" lang="en-US" sz="1200" b="0" i="0" u="none" strike="noStrike" kern="0" cap="none" spc="0" normalizeH="0" baseline="0" noProof="0">
                <a:ln>
                  <a:noFill/>
                </a:ln>
                <a:solidFill>
                  <a:prstClr val="black"/>
                </a:solidFill>
                <a:effectLst/>
                <a:uLnTx/>
                <a:uFillTx/>
              </a:rPr>
              <a:t>=80…”</a:t>
            </a:r>
            <a:r>
              <a:rPr kumimoji="0" lang="pl-PL" sz="1200" b="0" i="0" u="none" strike="noStrike" kern="0" cap="none" spc="0" normalizeH="0" baseline="0" noProof="0">
                <a:ln>
                  <a:noFill/>
                </a:ln>
                <a:solidFill>
                  <a:prstClr val="black"/>
                </a:solidFill>
                <a:effectLst/>
                <a:uLnTx/>
                <a:uFillTx/>
              </a:rPr>
              <a:t>. Okazuje się, że jeśli zmodyfikujemy odpowiednio IV, to możemy przekłamać pierwszy blok danych i skierować pakiety na inny port. Wystarczy, że </a:t>
            </a:r>
            <a:r>
              <a:rPr kumimoji="0" lang="en-US" sz="1200" b="0" i="0" u="none" strike="noStrike" kern="0" cap="none" spc="0" normalizeH="0" baseline="0" noProof="0">
                <a:ln>
                  <a:noFill/>
                </a:ln>
                <a:solidFill>
                  <a:prstClr val="black"/>
                </a:solidFill>
                <a:effectLst/>
                <a:uLnTx/>
                <a:uFillTx/>
              </a:rPr>
              <a:t>IV’ = IV ⨁ (…80…) ⨁ (…25…) </a:t>
            </a:r>
            <a:r>
              <a:rPr kumimoji="0" lang="pl-PL" sz="1200" b="0" i="0" u="none" strike="noStrike" kern="0" cap="none" spc="0" normalizeH="0" baseline="0" noProof="0">
                <a:ln>
                  <a:noFill/>
                </a:ln>
                <a:solidFill>
                  <a:prstClr val="black"/>
                </a:solidFill>
                <a:effectLst/>
                <a:uLnTx/>
                <a:uFillTx/>
              </a:rPr>
              <a:t>aby „usunąć” z pierwszego bloku w odpowiednim miejscu wartość 80 i podmienić ją na 25. Odbiorca (serwer) nieświadomy ataku na integralność zaszyfrowanej wiadomości skieruje odszyfrowane dane do innego portu. W szyfrogramie nie było wprowadzonego zabezpieczenia co do zachowania integralności wiadomości.</a:t>
            </a:r>
          </a:p>
          <a:p>
            <a:pPr marL="0" marR="0" lvl="0" indent="0" defTabSz="914400" eaLnBrk="1" fontAlgn="auto" latinLnBrk="0" hangingPunct="1">
              <a:lnSpc>
                <a:spcPct val="100000"/>
              </a:lnSpc>
              <a:spcBef>
                <a:spcPts val="0"/>
              </a:spcBef>
              <a:spcAft>
                <a:spcPts val="0"/>
              </a:spcAft>
              <a:buClrTx/>
              <a:buSzTx/>
              <a:buFontTx/>
              <a:buNone/>
              <a:tabLst/>
              <a:defRPr/>
            </a:pPr>
            <a:r>
              <a:rPr kumimoji="0" lang="pl-PL" sz="1200" b="0" i="0" u="none" strike="noStrike" kern="0" cap="none" spc="0" normalizeH="0" baseline="0" noProof="0">
                <a:ln>
                  <a:noFill/>
                </a:ln>
                <a:solidFill>
                  <a:prstClr val="black"/>
                </a:solidFill>
                <a:effectLst/>
                <a:uLnTx/>
                <a:uFillTx/>
              </a:rPr>
              <a:t>Szyfrowanie zapewniające tylko poufność nie jest odporna na ataki z możliwością modyfikacji szyfrogramu (fałszerstwo). Możliwość prostego wpłynięcia na zaszyfrowane dane jest w stanie złamać system je chroniący.</a:t>
            </a:r>
            <a:endParaRPr kumimoji="0" lang="en-US" sz="1200" b="0" i="0" u="none" strike="noStrike" kern="0" cap="none" spc="0" normalizeH="0" baseline="0" noProof="0">
              <a:ln>
                <a:noFill/>
              </a:ln>
              <a:solidFill>
                <a:prstClr val="black"/>
              </a:solidFill>
              <a:effectLst/>
              <a:uLnTx/>
              <a:uFillTx/>
            </a:endParaRP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6</a:t>
            </a:fld>
            <a:endParaRPr lang="pl-PL"/>
          </a:p>
        </p:txBody>
      </p:sp>
    </p:spTree>
    <p:extLst>
      <p:ext uri="{BB962C8B-B14F-4D97-AF65-F5344CB8AC3E}">
        <p14:creationId xmlns:p14="http://schemas.microsoft.com/office/powerpoint/2010/main" val="831444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10000"/>
          </a:bodyPr>
          <a:lstStyle/>
          <a:p>
            <a:r>
              <a:rPr lang="pl-PL"/>
              <a:t>Rozważmy kolejny atak z fałszerstwem, gdzie jedynym wymaganiem jest dostęp do sieci przez atakującego. Atakujący nie potrzebuje być składnikiem mechanizmu odszyfrowywania. W przykładzie mamy aplikację zdalnego terminala. Za każdym razem, kiedy użytkownik przyciska klawisz</a:t>
            </a:r>
            <a:r>
              <a:rPr lang="pl-PL" baseline="0"/>
              <a:t>, zaszyfrowany numer klawisza jest przesyłany do serwera. Załóżmy, że szyfrowanie odbywa się w trybie licznikowym (por. prawy dolny róg slajdu). Użytkownik więc przesyła pakiet TCP/IP za każdym przyciśnięciem klawisza. D oznacza zaszyfrowany w trybie licznikowym kod klawisza. T jest sumą kontrolną sprawdzającą poprawność transmisji. Serwer, który otrzymuje pakiet ze złą sumą kontrolą odrzuca go. Nagłówek TCP wraz z sumą kontrolną i danymi są zaszyfrowane w trybie licznikowym. Atakujący chce się dowiedzieć, jaki był kod przyciśniętego klawisza.</a:t>
            </a:r>
          </a:p>
          <a:p>
            <a:r>
              <a:rPr lang="pl-PL"/>
              <a:t>Atakujący przejmuje pakiet</a:t>
            </a:r>
            <a:r>
              <a:rPr lang="pl-PL" baseline="0"/>
              <a:t>,</a:t>
            </a:r>
            <a:r>
              <a:rPr lang="pl-PL"/>
              <a:t> zachowuje i przesyła go dalej do serwera. Później</a:t>
            </a:r>
            <a:r>
              <a:rPr lang="pl-PL" baseline="0"/>
              <a:t> dokonuje jego modyfikacji i wysyła do serwera. W zmodyfikowanych pakietach (wysyłanych później) dokonywany jest </a:t>
            </a:r>
            <a:r>
              <a:rPr lang="pl-PL" baseline="0" err="1"/>
              <a:t>xor</a:t>
            </a:r>
            <a:r>
              <a:rPr lang="pl-PL" baseline="0"/>
              <a:t> z sumą kontrolną i wartością t oraz </a:t>
            </a:r>
            <a:r>
              <a:rPr lang="pl-PL" baseline="0" err="1"/>
              <a:t>xor</a:t>
            </a:r>
            <a:r>
              <a:rPr lang="pl-PL" baseline="0"/>
              <a:t> z zaszyfrowanym kodem klawisza i wartością s. Atakujący dokonuje wysyłania takich zmodyfikowanych pakietów wiele razy. Należy pamiętać, że w trybie licznikowym wykonanie </a:t>
            </a:r>
            <a:r>
              <a:rPr lang="pl-PL" baseline="0" err="1"/>
              <a:t>xor</a:t>
            </a:r>
            <a:r>
              <a:rPr lang="pl-PL" baseline="0"/>
              <a:t> na szyfrogramie i jakiejś wartości da w rezultacie przy deszyfrowaniu wiadomość </a:t>
            </a:r>
            <a:r>
              <a:rPr lang="pl-PL" baseline="0" err="1"/>
              <a:t>xor</a:t>
            </a:r>
            <a:r>
              <a:rPr lang="pl-PL" baseline="0"/>
              <a:t> wartość. Serwer otrzymuje pakiet z </a:t>
            </a:r>
            <a:r>
              <a:rPr lang="pl-PL" baseline="0" err="1"/>
              <a:t>zaszyfrowaną_sumą_kontrolną</a:t>
            </a:r>
            <a:r>
              <a:rPr lang="pl-PL" baseline="0"/>
              <a:t> </a:t>
            </a:r>
            <a:r>
              <a:rPr lang="pl-PL" baseline="0" err="1"/>
              <a:t>xor</a:t>
            </a:r>
            <a:r>
              <a:rPr lang="pl-PL" baseline="0"/>
              <a:t> t i </a:t>
            </a:r>
            <a:r>
              <a:rPr lang="pl-PL" baseline="0" err="1"/>
              <a:t>zaszyfrowanym_kodem_klawisza</a:t>
            </a:r>
            <a:r>
              <a:rPr lang="pl-PL" baseline="0"/>
              <a:t> </a:t>
            </a:r>
            <a:r>
              <a:rPr lang="pl-PL" baseline="0" err="1"/>
              <a:t>xor</a:t>
            </a:r>
            <a:r>
              <a:rPr lang="pl-PL" baseline="0"/>
              <a:t> s. Serwer rozszyfrowuje wiadomość i otrzymuje </a:t>
            </a:r>
            <a:r>
              <a:rPr lang="pl-PL" baseline="0" err="1"/>
              <a:t>sumę_kontrolną</a:t>
            </a:r>
            <a:r>
              <a:rPr lang="pl-PL" baseline="0"/>
              <a:t> </a:t>
            </a:r>
            <a:r>
              <a:rPr lang="pl-PL" baseline="0" err="1"/>
              <a:t>xor</a:t>
            </a:r>
            <a:r>
              <a:rPr lang="pl-PL" baseline="0"/>
              <a:t> t i </a:t>
            </a:r>
            <a:r>
              <a:rPr lang="pl-PL" baseline="0" err="1"/>
              <a:t>kod_klawisza</a:t>
            </a:r>
            <a:r>
              <a:rPr lang="pl-PL" baseline="0"/>
              <a:t> </a:t>
            </a:r>
            <a:r>
              <a:rPr lang="pl-PL" baseline="0" err="1"/>
              <a:t>xor</a:t>
            </a:r>
            <a:r>
              <a:rPr lang="pl-PL" baseline="0"/>
              <a:t> s. Jeśli suma kontrolna się zgadza, odbiorca otrzymuje potwierdzenie. W przeciwnym wypadku pakiet jest odrzucany bez echa. Atakujący prowadzi statystykę dla jakich t i s otrzymuje potwierdzenie poprawności danych.  Następuje analiza dla jakich modyfikacji s otrzymuje się określone t. Dysponując bazą wiedzy o wartościach s i t generujących poprawne pakiety można wydedukować wartość D. Warto wiedzieć, że dla algorytmów sum kontrolnych zastosowanych w protokole TCP taki atak raczej się nie powiedzie, ale gdy w rozwiązaniach stosuje się prostsze algorytmy generowania sum kontrolnych taki atak może zakończyć się sukcesem. </a:t>
            </a:r>
          </a:p>
          <a:p>
            <a:r>
              <a:rPr lang="pl-PL" baseline="0"/>
              <a:t>Być może lekko naciągany w stosunku do TCP, ale jest to dobry przykład nowego typu ataku – ataku z wybranym szyfrogramem. Atakujący modyfikuje szyfrogram i wysyła do odbiorcy w celu uzyskania informacji o wiadomości zaszyfrowanej.   </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extLst>
      <p:ext uri="{BB962C8B-B14F-4D97-AF65-F5344CB8AC3E}">
        <p14:creationId xmlns:p14="http://schemas.microsoft.com/office/powerpoint/2010/main" val="3783973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W tej</a:t>
            </a:r>
            <a:r>
              <a:rPr lang="pl-PL" baseline="0"/>
              <a:t> część wykładu będziemy się spotykali z licznymi typami tak zwanych </a:t>
            </a:r>
            <a:r>
              <a:rPr lang="pl-PL" b="1" baseline="0"/>
              <a:t>aktywnych ataków</a:t>
            </a:r>
            <a:r>
              <a:rPr lang="pl-PL" baseline="0"/>
              <a:t>. Pokazane już ataki wykazały, że jeśli dysponujemy systemem kryptograficznym zapewniającym bezpieczeństwo tylko przeciw atakom z wybranym tekstem jawnym, to nie jest on odporny na ataki aktywne. Takie systemy kryptograficzne w zasadzie niczego nie gwarantują. Nie tylko nie zachowujemy integralność, to znaczy, że atakujący może sfałszować wiadomość. One też w zasadzie nie zapewniają poufności. W drugim przykładzie pokazaliśmy, że atakujący może wykorzystać odbiorcę do wydedukowania zaszyfrowanych danych. </a:t>
            </a:r>
          </a:p>
          <a:p>
            <a:r>
              <a:rPr lang="pl-PL" baseline="0"/>
              <a:t>W konsekwencji możemy zalecić dwa rodzaje postępowania: Jeśli mamy zapewnić tylko integralność a nie poufność, to możemy stosować </a:t>
            </a:r>
            <a:r>
              <a:rPr lang="pl-PL" b="1" baseline="0"/>
              <a:t>MAC</a:t>
            </a:r>
            <a:r>
              <a:rPr lang="pl-PL" baseline="0"/>
              <a:t>, Jeśli mamy zachować i poufność i integralność, to musimy się posłużyć </a:t>
            </a:r>
            <a:r>
              <a:rPr lang="pl-PL" b="1" baseline="0"/>
              <a:t>szyfrowaniem z uwierzytelnieniem</a:t>
            </a:r>
            <a:r>
              <a:rPr lang="pl-PL" baseline="0"/>
              <a:t>. Pół semestru nauki o bezużytecznych metodach bezpieczeństwa? Niekoniecznie, do tej pory poznaliśmy „klocki”, z których będziemy mogli zbudować naprawdę bezpieczny system przesyłania wiadomości.</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extLst>
      <p:ext uri="{BB962C8B-B14F-4D97-AF65-F5344CB8AC3E}">
        <p14:creationId xmlns:p14="http://schemas.microsoft.com/office/powerpoint/2010/main" val="1331045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a:t>Zajmujemy się więc zdefiniowaniem szyfrowania</a:t>
            </a:r>
            <a:r>
              <a:rPr lang="pl-PL" baseline="0"/>
              <a:t> z uwierzytelnieniem. Ma ono zapewnić bezpieczeństwo przesyłania informacji jeśli w systemie znajduje się aktywny atakujący (mogący przejąć i zmodyfikować wiadomość). W procesie szyfrowania tradycyjnie będą brały udział klucz, wiadomość i opcjonalnie „</a:t>
            </a:r>
            <a:r>
              <a:rPr lang="pl-PL" baseline="0" err="1"/>
              <a:t>nonce</a:t>
            </a:r>
            <a:r>
              <a:rPr lang="pl-PL" baseline="0"/>
              <a:t>”. Proces deszyfrowania będzie się różnił. Oprócz otrzymania wiadomości M będzie zwracał nową wartość „sonda” (ang. </a:t>
            </a:r>
            <a:r>
              <a:rPr lang="pl-PL" baseline="0" err="1"/>
              <a:t>bottom</a:t>
            </a:r>
            <a:r>
              <a:rPr lang="pl-PL" baseline="0"/>
              <a:t>), która mówi, że szyfrogram jest niepoprawny i trzeba go zignorować. Jedynym wymaganiem jest, że sonda nie może należeć do przestrzeni wiadomości, czyli jest unikatowym symbolem wskazującym, że szyfrogram ma być odrzucony. </a:t>
            </a:r>
          </a:p>
          <a:p>
            <a:r>
              <a:rPr lang="pl-PL" baseline="0"/>
              <a:t>Jeśli chodzi o bezpieczeństwo takiego systemu, to musi on być bezpieczny semantycznie na atak z wybranym tekstem jawnym i zapewniać integralność. Druga właściwość oznacza, że jeśli atakujący wejdzie w posiadanie pewnej liczby szyfrogramów, to nie będzie on w stanie wygenerować dający się poprawnie odszyfrować inny szyfrogram. Sfałszowany szyfrogram odszyfruje się do innej wartości niż „sonda”.</a:t>
            </a:r>
            <a:endParaRPr lang="pl-PL"/>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extLst>
      <p:ext uri="{BB962C8B-B14F-4D97-AF65-F5344CB8AC3E}">
        <p14:creationId xmlns:p14="http://schemas.microsoft.com/office/powerpoint/2010/main" val="615304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 wzorca tytułu</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77721B28-2315-4038-B465-4FAC5B10B454}" type="datetime1">
              <a:rPr lang="pl-PL" smtClean="0"/>
              <a:pPr/>
              <a:t>11.04.2022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CB8C871-E136-46BF-A553-D01E921EED53}" type="datetime1">
              <a:rPr lang="pl-PL" smtClean="0"/>
              <a:pPr/>
              <a:t>11.04.2022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 wzorca tytułu</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22D87DA-1D67-45DF-B82F-406BB1D4ECB1}" type="datetime1">
              <a:rPr lang="pl-PL" smtClean="0"/>
              <a:pPr/>
              <a:t>11.04.2022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0320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471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F7A5DAA-748A-4F7A-846D-4B599860028B}" type="datetime1">
              <a:rPr lang="pl-PL" smtClean="0"/>
              <a:pPr/>
              <a:t>11.04.2022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33087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5834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9707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1420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 wzorca tytułu</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11.04.2022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762DABE-C89F-4876-874B-40737684B676}" type="datetime1">
              <a:rPr lang="pl-PL" smtClean="0"/>
              <a:pPr/>
              <a:t>11.04.2022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 wzorca tytułu</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29E3034B-4AD3-41CB-8B20-2F185E7F45AA}" type="datetime1">
              <a:rPr lang="pl-PL" smtClean="0"/>
              <a:pPr/>
              <a:t>11.04.2022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daty 2"/>
          <p:cNvSpPr>
            <a:spLocks noGrp="1"/>
          </p:cNvSpPr>
          <p:nvPr>
            <p:ph type="dt" sz="half" idx="10"/>
          </p:nvPr>
        </p:nvSpPr>
        <p:spPr/>
        <p:txBody>
          <a:bodyPr/>
          <a:lstStyle/>
          <a:p>
            <a:fld id="{3769A7AB-59E2-4256-AA67-21347BBE9FE5}" type="datetime1">
              <a:rPr lang="pl-PL" smtClean="0"/>
              <a:pPr/>
              <a:t>11.04.2022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11.04.2022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 wzorca tytułu</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11.04.2022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 wzorca tytułu</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11.04.2022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 wzorca tytułu</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11.04.2022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4/11/2022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a:t>Dan Boneh</a:t>
            </a:r>
          </a:p>
        </p:txBody>
      </p:sp>
    </p:spTree>
    <p:extLst>
      <p:ext uri="{BB962C8B-B14F-4D97-AF65-F5344CB8AC3E}">
        <p14:creationId xmlns:p14="http://schemas.microsoft.com/office/powerpoint/2010/main"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00.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rmAutofit fontScale="90000"/>
          </a:bodyPr>
          <a:lstStyle/>
          <a:p>
            <a:r>
              <a:rPr lang="pl-PL"/>
              <a:t>Kryptografia i bezpieczeństwo danych </a:t>
            </a:r>
            <a:br>
              <a:rPr lang="pl-PL"/>
            </a:br>
            <a:r>
              <a:rPr lang="pl-PL"/>
              <a:t>- szyfrowanie z uwierzytelnieniem</a:t>
            </a:r>
          </a:p>
        </p:txBody>
      </p:sp>
      <p:sp>
        <p:nvSpPr>
          <p:cNvPr id="3" name="Podtytuł 2"/>
          <p:cNvSpPr>
            <a:spLocks noGrp="1"/>
          </p:cNvSpPr>
          <p:nvPr>
            <p:ph type="subTitle" idx="1"/>
          </p:nvPr>
        </p:nvSpPr>
        <p:spPr/>
        <p:txBody>
          <a:bodyPr/>
          <a:lstStyle/>
          <a:p>
            <a:r>
              <a:rPr lang="pl-PL"/>
              <a:t>Sławomir </a:t>
            </a:r>
            <a:r>
              <a:rPr lang="pl-PL" err="1"/>
              <a:t>Samolej</a:t>
            </a:r>
            <a:br>
              <a:rPr lang="pl-PL"/>
            </a:br>
            <a:r>
              <a:rPr lang="pl-PL" err="1"/>
              <a:t>ssamolej.kia.prz.edu.pl</a:t>
            </a:r>
            <a:br>
              <a:rPr lang="pl-PL"/>
            </a:br>
            <a:r>
              <a:rPr lang="pl-PL" err="1"/>
              <a:t>ssamolej@prz.edu.pl</a:t>
            </a:r>
            <a:endParaRPr lang="pl-PL"/>
          </a:p>
          <a:p>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Szyfrowanie z uwierzytelnieniem</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Content Placeholder 2"/>
          <p:cNvSpPr>
            <a:spLocks noGrp="1"/>
          </p:cNvSpPr>
          <p:nvPr>
            <p:ph idx="1"/>
          </p:nvPr>
        </p:nvSpPr>
        <p:spPr>
          <a:xfrm>
            <a:off x="381000" y="1453334"/>
            <a:ext cx="8382000" cy="3733800"/>
          </a:xfrm>
        </p:spPr>
        <p:txBody>
          <a:bodyPr>
            <a:normAutofit fontScale="70000" lnSpcReduction="20000"/>
          </a:bodyPr>
          <a:lstStyle/>
          <a:p>
            <a:pPr marL="0" indent="0">
              <a:buNone/>
            </a:pPr>
            <a:r>
              <a:rPr lang="pl-PL"/>
              <a:t>Definicja</a:t>
            </a:r>
            <a:r>
              <a:rPr lang="en-US"/>
              <a:t>:</a:t>
            </a:r>
            <a:endParaRPr lang="pl-PL"/>
          </a:p>
          <a:p>
            <a:pPr marL="0" indent="0">
              <a:buNone/>
            </a:pPr>
            <a:r>
              <a:rPr lang="pl-PL"/>
              <a:t>szyfr</a:t>
            </a:r>
            <a:r>
              <a:rPr lang="en-US"/>
              <a:t>  (E,D) </a:t>
            </a:r>
            <a:r>
              <a:rPr lang="pl-PL"/>
              <a:t>zapewnia</a:t>
            </a:r>
            <a:r>
              <a:rPr lang="en-US"/>
              <a:t> </a:t>
            </a:r>
            <a:r>
              <a:rPr lang="pl-PL" b="1"/>
              <a:t>szyfrowanie z uwierzytelnieniem </a:t>
            </a:r>
            <a:r>
              <a:rPr lang="pl-PL"/>
              <a:t>(ang. </a:t>
            </a:r>
            <a:r>
              <a:rPr lang="en-US"/>
              <a:t>authenticated encryption (AE)</a:t>
            </a:r>
            <a:r>
              <a:rPr lang="pl-PL"/>
              <a:t>)</a:t>
            </a:r>
            <a:r>
              <a:rPr lang="en-US"/>
              <a:t> </a:t>
            </a:r>
            <a:r>
              <a:rPr lang="pl-PL"/>
              <a:t>jeśli jest:</a:t>
            </a:r>
            <a:endParaRPr lang="en-US"/>
          </a:p>
          <a:p>
            <a:pPr marL="0" indent="0">
              <a:buNone/>
            </a:pPr>
            <a:r>
              <a:rPr lang="en-US"/>
              <a:t>	(1)   </a:t>
            </a:r>
            <a:r>
              <a:rPr lang="pl-PL"/>
              <a:t>bezpieczny semantycznie na atak z wybranym tekstem 	        jawnym (</a:t>
            </a:r>
            <a:r>
              <a:rPr lang="en-US"/>
              <a:t>CPA</a:t>
            </a:r>
            <a:r>
              <a:rPr lang="pl-PL"/>
              <a:t>) i</a:t>
            </a:r>
            <a:endParaRPr lang="en-US"/>
          </a:p>
          <a:p>
            <a:pPr marL="0" indent="0">
              <a:buNone/>
            </a:pPr>
            <a:r>
              <a:rPr lang="en-US"/>
              <a:t>	(2)   </a:t>
            </a:r>
            <a:r>
              <a:rPr lang="pl-PL"/>
              <a:t>zapewnia integralność szyfrogramu</a:t>
            </a:r>
            <a:endParaRPr lang="en-US"/>
          </a:p>
          <a:p>
            <a:pPr marL="0" indent="0">
              <a:buNone/>
            </a:pPr>
            <a:endParaRPr lang="en-US"/>
          </a:p>
          <a:p>
            <a:pPr marL="0" indent="0">
              <a:buNone/>
            </a:pPr>
            <a:endParaRPr lang="en-US"/>
          </a:p>
          <a:p>
            <a:pPr marL="0" indent="0">
              <a:buNone/>
            </a:pPr>
            <a:r>
              <a:rPr lang="pl-PL"/>
              <a:t>Zły przykład</a:t>
            </a:r>
            <a:r>
              <a:rPr lang="en-US"/>
              <a:t>:    </a:t>
            </a:r>
            <a:r>
              <a:rPr lang="pl-PL"/>
              <a:t>	</a:t>
            </a:r>
            <a:r>
              <a:rPr lang="en-US"/>
              <a:t>CBC </a:t>
            </a:r>
            <a:r>
              <a:rPr lang="pl-PL"/>
              <a:t>z losowym</a:t>
            </a:r>
            <a:r>
              <a:rPr lang="en-US"/>
              <a:t> IV </a:t>
            </a:r>
            <a:r>
              <a:rPr lang="pl-PL"/>
              <a:t>nie zapewnia szyfrowania z 			uwierzytelnieniem</a:t>
            </a:r>
            <a:endParaRPr lang="en-US"/>
          </a:p>
          <a:p>
            <a:pPr>
              <a:spcBef>
                <a:spcPts val="1776"/>
              </a:spcBef>
            </a:pPr>
            <a:r>
              <a:rPr lang="en-US"/>
              <a:t>D(k,</a:t>
            </a:r>
            <a:r>
              <a:rPr lang="en-US" b="1"/>
              <a:t>⋅</a:t>
            </a:r>
            <a:r>
              <a:rPr lang="en-US"/>
              <a:t>) </a:t>
            </a:r>
            <a:r>
              <a:rPr lang="pl-PL"/>
              <a:t>nigdy nie zwraca</a:t>
            </a:r>
            <a:r>
              <a:rPr lang="en-US"/>
              <a:t>  ⊥,  </a:t>
            </a:r>
            <a:r>
              <a:rPr lang="pl-PL"/>
              <a:t>więc integralność nie jest zachowana</a:t>
            </a:r>
            <a:endParaRPr lang="en-US"/>
          </a:p>
        </p:txBody>
      </p:sp>
    </p:spTree>
    <p:extLst>
      <p:ext uri="{BB962C8B-B14F-4D97-AF65-F5344CB8AC3E}">
        <p14:creationId xmlns:p14="http://schemas.microsoft.com/office/powerpoint/2010/main" val="2703423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Konsekwencja 1: autentyczność</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Content Placeholder 2"/>
          <p:cNvSpPr txBox="1">
            <a:spLocks/>
          </p:cNvSpPr>
          <p:nvPr/>
        </p:nvSpPr>
        <p:spPr>
          <a:xfrm>
            <a:off x="457200" y="2020942"/>
            <a:ext cx="8229600" cy="10668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Atakujący nie może oszukać Boba w taki sposób,</a:t>
            </a:r>
            <a:r>
              <a:rPr kumimoji="0" lang="pl-PL" sz="2400" b="0" i="0" u="none" strike="noStrike" kern="1200" cap="none" spc="0" normalizeH="0" noProof="0">
                <a:ln>
                  <a:noFill/>
                </a:ln>
                <a:solidFill>
                  <a:sysClr val="windowText" lastClr="000000"/>
                </a:solidFill>
                <a:effectLst/>
                <a:uLnTx/>
                <a:uFillTx/>
                <a:latin typeface="Calibri"/>
                <a:ea typeface="+mn-ea"/>
                <a:cs typeface="+mn-cs"/>
              </a:rPr>
              <a:t> że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Bob myśli, że dostał wiadomość od Alice</a:t>
            </a:r>
            <a:r>
              <a:rPr kumimoji="0" lang="pl-PL" sz="2400" b="0" i="0" u="none" strike="noStrike" kern="1200" cap="none" spc="0" normalizeH="0" noProof="0">
                <a:ln>
                  <a:noFill/>
                </a:ln>
                <a:solidFill>
                  <a:sysClr val="windowText" lastClr="000000"/>
                </a:solidFill>
                <a:effectLst/>
                <a:uLnTx/>
                <a:uFillTx/>
                <a:latin typeface="Calibri"/>
                <a:ea typeface="+mn-ea"/>
                <a:cs typeface="+mn-cs"/>
              </a:rPr>
              <a:t> (a wiadomość została spreparowana przez atakującego).</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4114800" y="3392542"/>
            <a:ext cx="685800" cy="718868"/>
          </a:xfrm>
          <a:prstGeom prst="rect">
            <a:avLst/>
          </a:prstGeom>
        </p:spPr>
      </p:pic>
      <p:sp>
        <p:nvSpPr>
          <p:cNvPr id="7" name="Rectangle 4"/>
          <p:cNvSpPr/>
          <p:nvPr/>
        </p:nvSpPr>
        <p:spPr>
          <a:xfrm>
            <a:off x="304800" y="3316342"/>
            <a:ext cx="12192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white"/>
                </a:solidFill>
                <a:effectLst/>
                <a:uLnTx/>
                <a:uFillTx/>
                <a:latin typeface="Calibri"/>
                <a:ea typeface="+mn-ea"/>
                <a:cs typeface="+mn-cs"/>
              </a:rPr>
              <a:t>Alice</a:t>
            </a:r>
          </a:p>
        </p:txBody>
      </p:sp>
      <p:sp>
        <p:nvSpPr>
          <p:cNvPr id="8" name="Rectangle 5"/>
          <p:cNvSpPr/>
          <p:nvPr/>
        </p:nvSpPr>
        <p:spPr>
          <a:xfrm>
            <a:off x="7543800" y="3240142"/>
            <a:ext cx="12192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white"/>
                </a:solidFill>
                <a:effectLst/>
                <a:uLnTx/>
                <a:uFillTx/>
                <a:latin typeface="Calibri"/>
                <a:ea typeface="+mn-ea"/>
                <a:cs typeface="+mn-cs"/>
              </a:rPr>
              <a:t>Bob</a:t>
            </a:r>
          </a:p>
        </p:txBody>
      </p:sp>
      <p:sp>
        <p:nvSpPr>
          <p:cNvPr id="9" name="TextBox 6"/>
          <p:cNvSpPr txBox="1"/>
          <p:nvPr/>
        </p:nvSpPr>
        <p:spPr>
          <a:xfrm>
            <a:off x="609600" y="4230742"/>
            <a:ext cx="3323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FF0000"/>
                </a:solidFill>
                <a:effectLst/>
                <a:uLnTx/>
                <a:uFillTx/>
              </a:rPr>
              <a:t>k</a:t>
            </a:r>
          </a:p>
        </p:txBody>
      </p:sp>
      <p:sp>
        <p:nvSpPr>
          <p:cNvPr id="10" name="TextBox 7"/>
          <p:cNvSpPr txBox="1"/>
          <p:nvPr/>
        </p:nvSpPr>
        <p:spPr>
          <a:xfrm>
            <a:off x="8229600" y="4154542"/>
            <a:ext cx="3323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FF0000"/>
                </a:solidFill>
                <a:effectLst/>
                <a:uLnTx/>
                <a:uFillTx/>
              </a:rPr>
              <a:t>k</a:t>
            </a:r>
          </a:p>
        </p:txBody>
      </p:sp>
      <p:grpSp>
        <p:nvGrpSpPr>
          <p:cNvPr id="11" name="Group 22"/>
          <p:cNvGrpSpPr/>
          <p:nvPr/>
        </p:nvGrpSpPr>
        <p:grpSpPr>
          <a:xfrm>
            <a:off x="1676400" y="3087742"/>
            <a:ext cx="2286000" cy="461665"/>
            <a:chOff x="1676400" y="2266950"/>
            <a:chExt cx="2286000" cy="461665"/>
          </a:xfrm>
        </p:grpSpPr>
        <p:cxnSp>
          <p:nvCxnSpPr>
            <p:cNvPr id="12" name="Straight Arrow Connector 9"/>
            <p:cNvCxnSpPr/>
            <p:nvPr/>
          </p:nvCxnSpPr>
          <p:spPr>
            <a:xfrm flipH="1">
              <a:off x="1676400" y="2724150"/>
              <a:ext cx="22860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3" name="TextBox 10"/>
            <p:cNvSpPr txBox="1"/>
            <p:nvPr/>
          </p:nvSpPr>
          <p:spPr>
            <a:xfrm>
              <a:off x="2209800" y="2266950"/>
              <a:ext cx="150939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black"/>
                  </a:solidFill>
                  <a:effectLst/>
                  <a:uLnTx/>
                  <a:uFillTx/>
                </a:rPr>
                <a:t>m</a:t>
              </a:r>
              <a:r>
                <a:rPr kumimoji="0" lang="en-US" sz="2400" b="0" i="0" u="none" strike="noStrike" kern="0" cap="none" spc="0" normalizeH="0" baseline="-25000" noProof="0">
                  <a:ln>
                    <a:noFill/>
                  </a:ln>
                  <a:solidFill>
                    <a:prstClr val="black"/>
                  </a:solidFill>
                  <a:effectLst/>
                  <a:uLnTx/>
                  <a:uFillTx/>
                </a:rPr>
                <a:t>1 </a:t>
              </a:r>
              <a:r>
                <a:rPr kumimoji="0" lang="en-US" sz="2400" b="0" i="0" u="none" strike="noStrike" kern="0" cap="none" spc="0" normalizeH="0" baseline="0" noProof="0">
                  <a:ln>
                    <a:noFill/>
                  </a:ln>
                  <a:solidFill>
                    <a:prstClr val="black"/>
                  </a:solidFill>
                  <a:effectLst/>
                  <a:uLnTx/>
                  <a:uFillTx/>
                </a:rPr>
                <a:t>, …,  </a:t>
              </a:r>
              <a:r>
                <a:rPr kumimoji="0" lang="en-US" sz="2400" b="0" i="0" u="none" strike="noStrike" kern="0" cap="none" spc="0" normalizeH="0" baseline="0" noProof="0" err="1">
                  <a:ln>
                    <a:noFill/>
                  </a:ln>
                  <a:solidFill>
                    <a:prstClr val="black"/>
                  </a:solidFill>
                  <a:effectLst/>
                  <a:uLnTx/>
                  <a:uFillTx/>
                </a:rPr>
                <a:t>m</a:t>
              </a:r>
              <a:r>
                <a:rPr kumimoji="0" lang="en-US" sz="2400" b="0" i="0" u="none" strike="noStrike" kern="0" cap="none" spc="0" normalizeH="0" baseline="-25000" noProof="0" err="1">
                  <a:ln>
                    <a:noFill/>
                  </a:ln>
                  <a:solidFill>
                    <a:prstClr val="black"/>
                  </a:solidFill>
                  <a:effectLst/>
                  <a:uLnTx/>
                  <a:uFillTx/>
                </a:rPr>
                <a:t>q</a:t>
              </a:r>
              <a:endParaRPr kumimoji="0" lang="en-US" sz="2400" b="0" i="0" u="none" strike="noStrike" kern="0" cap="none" spc="0" normalizeH="0" baseline="-25000" noProof="0">
                <a:ln>
                  <a:noFill/>
                </a:ln>
                <a:solidFill>
                  <a:prstClr val="black"/>
                </a:solidFill>
                <a:effectLst/>
                <a:uLnTx/>
                <a:uFillTx/>
              </a:endParaRPr>
            </a:p>
          </p:txBody>
        </p:sp>
      </p:grpSp>
      <p:grpSp>
        <p:nvGrpSpPr>
          <p:cNvPr id="14" name="Group 23"/>
          <p:cNvGrpSpPr/>
          <p:nvPr/>
        </p:nvGrpSpPr>
        <p:grpSpPr>
          <a:xfrm>
            <a:off x="1676400" y="3925942"/>
            <a:ext cx="2209800" cy="461665"/>
            <a:chOff x="1676400" y="3105150"/>
            <a:chExt cx="2209800" cy="461665"/>
          </a:xfrm>
        </p:grpSpPr>
        <p:cxnSp>
          <p:nvCxnSpPr>
            <p:cNvPr id="15" name="Straight Arrow Connector 12"/>
            <p:cNvCxnSpPr/>
            <p:nvPr/>
          </p:nvCxnSpPr>
          <p:spPr>
            <a:xfrm>
              <a:off x="1676400" y="3181350"/>
              <a:ext cx="2209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6" name="TextBox 13"/>
            <p:cNvSpPr txBox="1"/>
            <p:nvPr/>
          </p:nvSpPr>
          <p:spPr>
            <a:xfrm>
              <a:off x="2133600" y="3105150"/>
              <a:ext cx="154731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black"/>
                  </a:solidFill>
                  <a:effectLst/>
                  <a:uLnTx/>
                  <a:uFillTx/>
                </a:rPr>
                <a:t>c</a:t>
              </a:r>
              <a:r>
                <a:rPr kumimoji="0" lang="en-US" sz="2400" b="0" i="0" u="none" strike="noStrike" kern="0" cap="none" spc="0" normalizeH="0" baseline="-25000" noProof="0">
                  <a:ln>
                    <a:noFill/>
                  </a:ln>
                  <a:solidFill>
                    <a:prstClr val="black"/>
                  </a:solidFill>
                  <a:effectLst/>
                  <a:uLnTx/>
                  <a:uFillTx/>
                </a:rPr>
                <a:t>i </a:t>
              </a:r>
              <a:r>
                <a:rPr kumimoji="0" lang="en-US" sz="2400" b="0" i="0" u="none" strike="noStrike" kern="0" cap="none" spc="0" normalizeH="0" baseline="0" noProof="0">
                  <a:ln>
                    <a:noFill/>
                  </a:ln>
                  <a:solidFill>
                    <a:prstClr val="black"/>
                  </a:solidFill>
                  <a:effectLst/>
                  <a:uLnTx/>
                  <a:uFillTx/>
                </a:rPr>
                <a:t>= E(k, m</a:t>
              </a:r>
              <a:r>
                <a:rPr kumimoji="0" lang="en-US" sz="2400" b="0" i="0" u="none" strike="noStrike" kern="0" cap="none" spc="0" normalizeH="0" baseline="-25000" noProof="0">
                  <a:ln>
                    <a:noFill/>
                  </a:ln>
                  <a:solidFill>
                    <a:prstClr val="black"/>
                  </a:solidFill>
                  <a:effectLst/>
                  <a:uLnTx/>
                  <a:uFillTx/>
                </a:rPr>
                <a:t>i</a:t>
              </a:r>
              <a:r>
                <a:rPr kumimoji="0" lang="en-US" sz="2400" b="0" i="0" u="none" strike="noStrike" kern="0" cap="none" spc="0" normalizeH="0" baseline="0" noProof="0">
                  <a:ln>
                    <a:noFill/>
                  </a:ln>
                  <a:solidFill>
                    <a:prstClr val="black"/>
                  </a:solidFill>
                  <a:effectLst/>
                  <a:uLnTx/>
                  <a:uFillTx/>
                </a:rPr>
                <a:t>)</a:t>
              </a:r>
            </a:p>
          </p:txBody>
        </p:sp>
      </p:grpSp>
      <p:grpSp>
        <p:nvGrpSpPr>
          <p:cNvPr id="17" name="Group 24"/>
          <p:cNvGrpSpPr/>
          <p:nvPr/>
        </p:nvGrpSpPr>
        <p:grpSpPr>
          <a:xfrm>
            <a:off x="4953000" y="3240142"/>
            <a:ext cx="2362200" cy="461665"/>
            <a:chOff x="4953000" y="2419350"/>
            <a:chExt cx="2362200" cy="461665"/>
          </a:xfrm>
        </p:grpSpPr>
        <p:cxnSp>
          <p:nvCxnSpPr>
            <p:cNvPr id="18" name="Straight Arrow Connector 15"/>
            <p:cNvCxnSpPr/>
            <p:nvPr/>
          </p:nvCxnSpPr>
          <p:spPr>
            <a:xfrm>
              <a:off x="4953000" y="2876550"/>
              <a:ext cx="23622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9" name="TextBox 17"/>
            <p:cNvSpPr txBox="1"/>
            <p:nvPr/>
          </p:nvSpPr>
          <p:spPr>
            <a:xfrm>
              <a:off x="5867400" y="2419350"/>
              <a:ext cx="31481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black"/>
                  </a:solidFill>
                  <a:effectLst/>
                  <a:uLnTx/>
                  <a:uFillTx/>
                </a:rPr>
                <a:t>c</a:t>
              </a:r>
            </a:p>
          </p:txBody>
        </p:sp>
      </p:grpSp>
      <p:grpSp>
        <p:nvGrpSpPr>
          <p:cNvPr id="20" name="Group 25"/>
          <p:cNvGrpSpPr/>
          <p:nvPr/>
        </p:nvGrpSpPr>
        <p:grpSpPr>
          <a:xfrm>
            <a:off x="4092017" y="3701807"/>
            <a:ext cx="3988592" cy="1436132"/>
            <a:chOff x="4092017" y="2881015"/>
            <a:chExt cx="3988592" cy="1436132"/>
          </a:xfrm>
        </p:grpSpPr>
        <p:sp>
          <p:nvSpPr>
            <p:cNvPr id="21" name="TextBox 18"/>
            <p:cNvSpPr txBox="1"/>
            <p:nvPr/>
          </p:nvSpPr>
          <p:spPr>
            <a:xfrm>
              <a:off x="4092017" y="3486150"/>
              <a:ext cx="3988592" cy="83099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a:ln>
                    <a:noFill/>
                  </a:ln>
                  <a:solidFill>
                    <a:prstClr val="black"/>
                  </a:solidFill>
                  <a:effectLst/>
                  <a:uLnTx/>
                  <a:uFillTx/>
                </a:rPr>
                <a:t>Nie można stworzyć</a:t>
              </a:r>
              <a:r>
                <a:rPr kumimoji="0" lang="en-US" sz="2400" b="0" i="0" u="none" strike="noStrike" kern="0" cap="none" spc="0" normalizeH="0" baseline="0" noProof="0">
                  <a:ln>
                    <a:noFill/>
                  </a:ln>
                  <a:solidFill>
                    <a:prstClr val="black"/>
                  </a:solidFill>
                  <a:effectLst/>
                  <a:uLnTx/>
                  <a:uFillTx/>
                </a:rPr>
                <a:t> </a:t>
              </a:r>
              <a:br>
                <a:rPr kumimoji="0" lang="en-US" sz="2400" b="0" i="0" u="none" strike="noStrike" kern="0" cap="none" spc="0" normalizeH="0" baseline="0" noProof="0">
                  <a:ln>
                    <a:noFill/>
                  </a:ln>
                  <a:solidFill>
                    <a:prstClr val="black"/>
                  </a:solidFill>
                  <a:effectLst/>
                  <a:uLnTx/>
                  <a:uFillTx/>
                </a:rPr>
              </a:br>
              <a:r>
                <a:rPr kumimoji="0" lang="pl-PL" sz="2400" b="0" i="0" u="none" strike="noStrike" kern="0" cap="none" spc="0" normalizeH="0" baseline="0" noProof="0">
                  <a:ln>
                    <a:noFill/>
                  </a:ln>
                  <a:solidFill>
                    <a:prstClr val="black"/>
                  </a:solidFill>
                  <a:effectLst/>
                  <a:uLnTx/>
                  <a:uFillTx/>
                </a:rPr>
                <a:t>weryfikowalny</a:t>
              </a:r>
              <a:r>
                <a:rPr kumimoji="0" lang="en-US" sz="2400" b="0" i="0" u="none" strike="noStrike" kern="0" cap="none" spc="0" normalizeH="0" baseline="0" noProof="0">
                  <a:ln>
                    <a:noFill/>
                  </a:ln>
                  <a:solidFill>
                    <a:prstClr val="black"/>
                  </a:solidFill>
                  <a:effectLst/>
                  <a:uLnTx/>
                  <a:uFillTx/>
                </a:rPr>
                <a:t>   c ∉ { c</a:t>
              </a:r>
              <a:r>
                <a:rPr kumimoji="0" lang="en-US" sz="2400" b="0" i="0" u="none" strike="noStrike" kern="0" cap="none" spc="0" normalizeH="0" baseline="-25000" noProof="0">
                  <a:ln>
                    <a:noFill/>
                  </a:ln>
                  <a:solidFill>
                    <a:prstClr val="black"/>
                  </a:solidFill>
                  <a:effectLst/>
                  <a:uLnTx/>
                  <a:uFillTx/>
                </a:rPr>
                <a:t>1</a:t>
              </a:r>
              <a:r>
                <a:rPr kumimoji="0" lang="en-US" sz="2400" b="0" i="0" u="none" strike="noStrike" kern="0" cap="none" spc="0" normalizeH="0" baseline="0" noProof="0">
                  <a:ln>
                    <a:noFill/>
                  </a:ln>
                  <a:solidFill>
                    <a:prstClr val="black"/>
                  </a:solidFill>
                  <a:effectLst/>
                  <a:uLnTx/>
                  <a:uFillTx/>
                </a:rPr>
                <a:t>, …, </a:t>
              </a:r>
              <a:r>
                <a:rPr kumimoji="0" lang="en-US" sz="2400" b="0" i="0" u="none" strike="noStrike" kern="0" cap="none" spc="0" normalizeH="0" baseline="0" noProof="0" err="1">
                  <a:ln>
                    <a:noFill/>
                  </a:ln>
                  <a:solidFill>
                    <a:prstClr val="black"/>
                  </a:solidFill>
                  <a:effectLst/>
                  <a:uLnTx/>
                  <a:uFillTx/>
                </a:rPr>
                <a:t>c</a:t>
              </a:r>
              <a:r>
                <a:rPr kumimoji="0" lang="en-US" sz="2400" b="0" i="0" u="none" strike="noStrike" kern="0" cap="none" spc="0" normalizeH="0" baseline="-25000" noProof="0" err="1">
                  <a:ln>
                    <a:noFill/>
                  </a:ln>
                  <a:solidFill>
                    <a:prstClr val="black"/>
                  </a:solidFill>
                  <a:effectLst/>
                  <a:uLnTx/>
                  <a:uFillTx/>
                </a:rPr>
                <a:t>q</a:t>
              </a:r>
              <a:r>
                <a:rPr kumimoji="0" lang="en-US" sz="2400" b="0" i="0" u="none" strike="noStrike" kern="0" cap="none" spc="0" normalizeH="0" baseline="0" noProof="0">
                  <a:ln>
                    <a:noFill/>
                  </a:ln>
                  <a:solidFill>
                    <a:prstClr val="black"/>
                  </a:solidFill>
                  <a:effectLst/>
                  <a:uLnTx/>
                  <a:uFillTx/>
                </a:rPr>
                <a:t> }</a:t>
              </a:r>
            </a:p>
          </p:txBody>
        </p:sp>
        <p:cxnSp>
          <p:nvCxnSpPr>
            <p:cNvPr id="22" name="Curved Connector 20"/>
            <p:cNvCxnSpPr>
              <a:stCxn id="21" idx="0"/>
              <a:endCxn id="19" idx="2"/>
            </p:cNvCxnSpPr>
            <p:nvPr/>
          </p:nvCxnSpPr>
          <p:spPr>
            <a:xfrm rot="16200000" flipV="1">
              <a:off x="5752992" y="3152829"/>
              <a:ext cx="605135" cy="61508"/>
            </a:xfrm>
            <a:prstGeom prst="curvedConnector3">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grpSp>
      <p:sp>
        <p:nvSpPr>
          <p:cNvPr id="23" name="TextBox 26"/>
          <p:cNvSpPr txBox="1"/>
          <p:nvPr/>
        </p:nvSpPr>
        <p:spPr>
          <a:xfrm>
            <a:off x="372066" y="5323855"/>
            <a:ext cx="8602035" cy="76944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prstClr val="black"/>
                </a:solidFill>
                <a:effectLst/>
                <a:uLnTx/>
                <a:uFillTx/>
              </a:rPr>
              <a:t>⇒  </a:t>
            </a:r>
            <a:r>
              <a:rPr kumimoji="0" lang="pl-PL" sz="2200" b="0" i="0" u="none" strike="noStrike" kern="0" cap="none" spc="0" normalizeH="0" baseline="0" noProof="0">
                <a:ln>
                  <a:noFill/>
                </a:ln>
                <a:solidFill>
                  <a:prstClr val="black"/>
                </a:solidFill>
                <a:effectLst/>
                <a:uLnTx/>
                <a:uFillTx/>
              </a:rPr>
              <a:t>jeśli</a:t>
            </a:r>
            <a:r>
              <a:rPr kumimoji="0" lang="en-US" sz="2200" b="0" i="0" u="none" strike="noStrike" kern="0" cap="none" spc="0" normalizeH="0" baseline="0" noProof="0">
                <a:ln>
                  <a:noFill/>
                </a:ln>
                <a:solidFill>
                  <a:prstClr val="black"/>
                </a:solidFill>
                <a:effectLst/>
                <a:uLnTx/>
                <a:uFillTx/>
              </a:rPr>
              <a:t>  D(</a:t>
            </a:r>
            <a:r>
              <a:rPr kumimoji="0" lang="en-US" sz="2200" b="0" i="0" u="none" strike="noStrike" kern="0" cap="none" spc="0" normalizeH="0" baseline="0" noProof="0" err="1">
                <a:ln>
                  <a:noFill/>
                </a:ln>
                <a:solidFill>
                  <a:prstClr val="black"/>
                </a:solidFill>
                <a:effectLst/>
                <a:uLnTx/>
                <a:uFillTx/>
              </a:rPr>
              <a:t>k,c</a:t>
            </a:r>
            <a:r>
              <a:rPr kumimoji="0" lang="en-US" sz="2200" b="0" i="0" u="none" strike="noStrike" kern="0" cap="none" spc="0" normalizeH="0" baseline="0" noProof="0">
                <a:ln>
                  <a:noFill/>
                </a:ln>
                <a:solidFill>
                  <a:prstClr val="black"/>
                </a:solidFill>
                <a:effectLst/>
                <a:uLnTx/>
                <a:uFillTx/>
              </a:rPr>
              <a:t>) ≠⊥ </a:t>
            </a:r>
            <a:r>
              <a:rPr kumimoji="0" lang="pl-PL" sz="2200" b="0" i="0" u="none" strike="noStrike" kern="0" cap="none" spc="0" normalizeH="0" baseline="0" noProof="0">
                <a:ln>
                  <a:noFill/>
                </a:ln>
                <a:solidFill>
                  <a:prstClr val="black"/>
                </a:solidFill>
                <a:effectLst/>
                <a:uLnTx/>
                <a:uFillTx/>
              </a:rPr>
              <a:t>Bob wie, że wiadomość jest od kogoś, kto zna klucz</a:t>
            </a:r>
            <a:r>
              <a:rPr kumimoji="0" lang="en-US" sz="2200" b="0" i="0" u="none" strike="noStrike" kern="0" cap="none" spc="0" normalizeH="0" baseline="0" noProof="0">
                <a:ln>
                  <a:noFill/>
                </a:ln>
                <a:solidFill>
                  <a:prstClr val="black"/>
                </a:solidFill>
                <a:effectLst/>
                <a:uLnTx/>
                <a:uFillTx/>
              </a:rPr>
              <a:t> k</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200" b="0" i="0" u="none" strike="noStrike" kern="0" cap="none" spc="0" normalizeH="0" baseline="0" noProof="0">
                <a:ln>
                  <a:noFill/>
                </a:ln>
                <a:solidFill>
                  <a:prstClr val="black"/>
                </a:solidFill>
                <a:effectLst/>
                <a:uLnTx/>
                <a:uFillTx/>
              </a:rPr>
              <a:t>			</a:t>
            </a:r>
            <a:r>
              <a:rPr kumimoji="0" lang="en-US" sz="2000" b="0" i="0" u="none" strike="noStrike" kern="0" cap="none" spc="0" normalizeH="0" baseline="0" noProof="0">
                <a:ln>
                  <a:noFill/>
                </a:ln>
                <a:solidFill>
                  <a:prstClr val="black"/>
                </a:solidFill>
                <a:effectLst/>
                <a:uLnTx/>
                <a:uFillTx/>
              </a:rPr>
              <a:t>(</a:t>
            </a:r>
            <a:r>
              <a:rPr kumimoji="0" lang="pl-PL" sz="2000" b="0" i="0" u="none" strike="noStrike" kern="0" cap="none" spc="0" normalizeH="0" baseline="0" noProof="0">
                <a:ln>
                  <a:noFill/>
                </a:ln>
                <a:solidFill>
                  <a:prstClr val="black"/>
                </a:solidFill>
                <a:effectLst/>
                <a:uLnTx/>
                <a:uFillTx/>
              </a:rPr>
              <a:t>ale wiadomość może być powtórką</a:t>
            </a:r>
            <a:r>
              <a:rPr kumimoji="0" lang="en-US" sz="2000" b="0" i="0" u="none" strike="noStrike" kern="0" cap="none" spc="0" normalizeH="0" baseline="0" noProof="0">
                <a:ln>
                  <a:noFill/>
                </a:ln>
                <a:solidFill>
                  <a:prstClr val="black"/>
                </a:solidFill>
                <a:effectLst/>
                <a:uLnTx/>
                <a:uFillTx/>
              </a:rPr>
              <a:t>) </a:t>
            </a:r>
          </a:p>
        </p:txBody>
      </p:sp>
    </p:spTree>
    <p:extLst>
      <p:ext uri="{BB962C8B-B14F-4D97-AF65-F5344CB8AC3E}">
        <p14:creationId xmlns:p14="http://schemas.microsoft.com/office/powerpoint/2010/main" val="403539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ppt_x</p:attrName>
                                        </p:attrNameLst>
                                      </p:cBhvr>
                                      <p:tavLst>
                                        <p:tav tm="0">
                                          <p:val>
                                            <p:strVal val="#ppt_x+#ppt_w*1.125000"/>
                                          </p:val>
                                        </p:tav>
                                        <p:tav tm="100000">
                                          <p:val>
                                            <p:strVal val="#ppt_x"/>
                                          </p:val>
                                        </p:tav>
                                      </p:tavLst>
                                    </p:anim>
                                    <p:animEffect transition="in" filter="wipe(left)">
                                      <p:cBhvr>
                                        <p:cTn id="8" dur="500"/>
                                        <p:tgtEl>
                                          <p:spTgt spid="11"/>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ppt_x</p:attrName>
                                        </p:attrNameLst>
                                      </p:cBhvr>
                                      <p:tavLst>
                                        <p:tav tm="0">
                                          <p:val>
                                            <p:strVal val="#ppt_x-#ppt_w*1.125000"/>
                                          </p:val>
                                        </p:tav>
                                        <p:tav tm="100000">
                                          <p:val>
                                            <p:strVal val="#ppt_x"/>
                                          </p:val>
                                        </p:tav>
                                      </p:tavLst>
                                    </p:anim>
                                    <p:animEffect transition="in" filter="wipe(right)">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8"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p:tgtEl>
                                          <p:spTgt spid="17"/>
                                        </p:tgtEl>
                                        <p:attrNameLst>
                                          <p:attrName>ppt_x</p:attrName>
                                        </p:attrNameLst>
                                      </p:cBhvr>
                                      <p:tavLst>
                                        <p:tav tm="0">
                                          <p:val>
                                            <p:strVal val="#ppt_x-#ppt_w*1.125000"/>
                                          </p:val>
                                        </p:tav>
                                        <p:tav tm="100000">
                                          <p:val>
                                            <p:strVal val="#ppt_x"/>
                                          </p:val>
                                        </p:tav>
                                      </p:tavLst>
                                    </p:anim>
                                    <p:animEffect transition="in" filter="wipe(right)">
                                      <p:cBhvr>
                                        <p:cTn id="19" dur="500"/>
                                        <p:tgtEl>
                                          <p:spTgt spid="17"/>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Konsekwencja 2:</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24" name="Content Placeholder 2"/>
          <p:cNvSpPr txBox="1">
            <a:spLocks/>
          </p:cNvSpPr>
          <p:nvPr/>
        </p:nvSpPr>
        <p:spPr>
          <a:xfrm>
            <a:off x="457200" y="1844824"/>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Szyfrowanie z uwierzytelnieniem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Bezpieczeństwo na atak z wybranym szyfrogramem</a:t>
            </a:r>
            <a:endParaRPr kumimoji="0" lang="en-US" sz="2400" b="1" i="0" u="none" strike="noStrike" kern="1200" cap="none" spc="0" normalizeH="0" baseline="0" noProof="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929358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sz="3600"/>
              <a:t>Przykłady ataku z wybranym szyfrogramem</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
        <p:nvSpPr>
          <p:cNvPr id="5" name="Content Placeholder 2"/>
          <p:cNvSpPr txBox="1">
            <a:spLocks/>
          </p:cNvSpPr>
          <p:nvPr/>
        </p:nvSpPr>
        <p:spPr>
          <a:xfrm>
            <a:off x="179512" y="1196752"/>
            <a:ext cx="8839200" cy="44005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Atakujący posiada szyfrogram</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c</a:t>
            </a: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 który chce odszyfrować</a:t>
            </a:r>
            <a:endParaRPr kumimoji="0" lang="en-US" sz="2000" b="0" i="0" u="none" strike="noStrike" kern="1200" cap="none" spc="0" normalizeH="0" baseline="0" noProof="0">
              <a:ln>
                <a:noFill/>
              </a:ln>
              <a:solidFill>
                <a:sysClr val="windowText" lastClr="000000"/>
              </a:solidFill>
              <a:effectLst/>
              <a:uLnTx/>
              <a:uFillTx/>
              <a:latin typeface="Calibri"/>
              <a:ea typeface="+mn-ea"/>
              <a:cs typeface="+mn-cs"/>
            </a:endParaRPr>
          </a:p>
          <a:p>
            <a:pPr marL="228600" marR="0" lvl="0" indent="-228600" algn="l" defTabSz="914400" rtl="0" eaLnBrk="1" fontAlgn="auto" latinLnBrk="0" hangingPunct="1">
              <a:lnSpc>
                <a:spcPct val="100000"/>
              </a:lnSpc>
              <a:spcBef>
                <a:spcPts val="1824"/>
              </a:spcBef>
              <a:spcAft>
                <a:spcPts val="0"/>
              </a:spcAft>
              <a:buClrTx/>
              <a:buSzTx/>
              <a:buFont typeface="Arial" pitchFamily="34" charset="0"/>
              <a:buChar char="•"/>
              <a:tabLst/>
              <a:defRPr/>
            </a:pP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Często atakujący może</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oszukać serwer w calu odszyfrowania</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000" b="1" i="0" u="none" strike="noStrike" kern="1200" cap="none" spc="0" normalizeH="0" baseline="0" noProof="0">
                <a:ln>
                  <a:noFill/>
                </a:ln>
                <a:solidFill>
                  <a:sysClr val="windowText" lastClr="000000"/>
                </a:solidFill>
                <a:effectLst/>
                <a:uLnTx/>
                <a:uFillTx/>
                <a:latin typeface="Calibri"/>
                <a:ea typeface="+mn-ea"/>
                <a:cs typeface="+mn-cs"/>
              </a:rPr>
              <a:t>pewnych</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szyfrogramów</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1800" b="0" i="0" u="none" strike="noStrike" kern="1200" cap="none" spc="0" normalizeH="0" baseline="0" noProof="0">
                <a:ln>
                  <a:noFill/>
                </a:ln>
                <a:solidFill>
                  <a:sysClr val="windowText" lastClr="000000"/>
                </a:solidFill>
                <a:effectLst/>
                <a:uLnTx/>
                <a:uFillTx/>
                <a:latin typeface="Calibri"/>
                <a:ea typeface="+mn-ea"/>
                <a:cs typeface="+mn-cs"/>
              </a:rPr>
              <a:t>(</a:t>
            </a:r>
            <a:r>
              <a:rPr kumimoji="0" lang="pl-PL" sz="1800" b="0" i="0" u="none" strike="noStrike" kern="1200" cap="none" spc="0" normalizeH="0" baseline="0" noProof="0">
                <a:ln>
                  <a:noFill/>
                </a:ln>
                <a:solidFill>
                  <a:sysClr val="windowText" lastClr="000000"/>
                </a:solidFill>
                <a:effectLst/>
                <a:uLnTx/>
                <a:uFillTx/>
                <a:latin typeface="Calibri"/>
                <a:ea typeface="+mn-ea"/>
                <a:cs typeface="+mn-cs"/>
              </a:rPr>
              <a:t>nie</a:t>
            </a:r>
            <a:r>
              <a:rPr kumimoji="0" lang="en-US" sz="1800" b="0" i="0" u="none" strike="noStrike" kern="1200" cap="none" spc="0" normalizeH="0" baseline="0" noProof="0">
                <a:ln>
                  <a:noFill/>
                </a:ln>
                <a:solidFill>
                  <a:sysClr val="windowText" lastClr="000000"/>
                </a:solidFill>
                <a:effectLst/>
                <a:uLnTx/>
                <a:uFillTx/>
                <a:latin typeface="Calibri"/>
                <a:ea typeface="+mn-ea"/>
                <a:cs typeface="+mn-cs"/>
              </a:rPr>
              <a:t> c)</a:t>
            </a:r>
            <a:endParaRPr kumimoji="0" lang="en-US" sz="20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Często atakujący może nauczyć się częściowej informacji o</a:t>
            </a:r>
            <a:r>
              <a:rPr kumimoji="0" lang="pl-PL" sz="2000" b="0" i="0" u="none" strike="noStrike" kern="1200" cap="none" spc="0" normalizeH="0" noProof="0">
                <a:ln>
                  <a:noFill/>
                </a:ln>
                <a:solidFill>
                  <a:sysClr val="windowText" lastClr="000000"/>
                </a:solidFill>
                <a:effectLst/>
                <a:uLnTx/>
                <a:uFillTx/>
                <a:latin typeface="Calibri"/>
                <a:ea typeface="+mn-ea"/>
                <a:cs typeface="+mn-cs"/>
              </a:rPr>
              <a:t> danych szyfrowanych</a:t>
            </a:r>
            <a:endParaRPr kumimoji="0" lang="en-US" sz="2000" b="0" i="0" u="none" strike="noStrike" kern="1200" cap="none" spc="0" normalizeH="0" baseline="0" noProof="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5056312" y="2492152"/>
            <a:ext cx="816591" cy="1066800"/>
          </a:xfrm>
          <a:prstGeom prst="rect">
            <a:avLst/>
          </a:prstGeom>
        </p:spPr>
      </p:pic>
      <p:grpSp>
        <p:nvGrpSpPr>
          <p:cNvPr id="7" name="Group 4"/>
          <p:cNvGrpSpPr/>
          <p:nvPr/>
        </p:nvGrpSpPr>
        <p:grpSpPr>
          <a:xfrm>
            <a:off x="1170112" y="2568352"/>
            <a:ext cx="3733800" cy="457200"/>
            <a:chOff x="1371600" y="3486150"/>
            <a:chExt cx="3733800" cy="457200"/>
          </a:xfrm>
        </p:grpSpPr>
        <p:grpSp>
          <p:nvGrpSpPr>
            <p:cNvPr id="8" name="Group 5"/>
            <p:cNvGrpSpPr/>
            <p:nvPr/>
          </p:nvGrpSpPr>
          <p:grpSpPr>
            <a:xfrm>
              <a:off x="2057400" y="3486150"/>
              <a:ext cx="2209800" cy="381000"/>
              <a:chOff x="2057400" y="3257550"/>
              <a:chExt cx="2209800" cy="381000"/>
            </a:xfrm>
          </p:grpSpPr>
          <p:sp>
            <p:nvSpPr>
              <p:cNvPr id="10" name="Rectangle 7"/>
              <p:cNvSpPr/>
              <p:nvPr/>
            </p:nvSpPr>
            <p:spPr>
              <a:xfrm>
                <a:off x="2057400" y="3257550"/>
                <a:ext cx="2209800" cy="381000"/>
              </a:xfrm>
              <a:prstGeom prst="rect">
                <a:avLst/>
              </a:prstGeom>
              <a:pattFill prst="horzBrick">
                <a:fgClr>
                  <a:srgbClr val="4F81BD">
                    <a:shade val="51000"/>
                    <a:satMod val="130000"/>
                  </a:srgbClr>
                </a:fgClr>
                <a:bgClr>
                  <a:srgbClr val="FF0000"/>
                </a:bgClr>
              </a:pattFill>
              <a:ln w="38100"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 </a:t>
                </a:r>
                <a:r>
                  <a:rPr kumimoji="0" lang="en-US" sz="1800" b="0" i="0" u="none" strike="noStrike" kern="0" cap="none" spc="0" normalizeH="0" baseline="0" noProof="0" err="1">
                    <a:ln>
                      <a:noFill/>
                    </a:ln>
                    <a:solidFill>
                      <a:prstClr val="white"/>
                    </a:solidFill>
                    <a:effectLst/>
                    <a:uLnTx/>
                    <a:uFillTx/>
                    <a:latin typeface="Calibri"/>
                    <a:ea typeface="+mn-ea"/>
                    <a:cs typeface="+mn-cs"/>
                  </a:rPr>
                  <a:t>dest</a:t>
                </a:r>
                <a:r>
                  <a:rPr kumimoji="0" lang="en-US" sz="1800" b="0" i="0" u="none" strike="noStrike" kern="0" cap="none" spc="0" normalizeH="0" baseline="0" noProof="0">
                    <a:ln>
                      <a:noFill/>
                    </a:ln>
                    <a:solidFill>
                      <a:prstClr val="white"/>
                    </a:solidFill>
                    <a:effectLst/>
                    <a:uLnTx/>
                    <a:uFillTx/>
                    <a:latin typeface="Calibri"/>
                    <a:ea typeface="+mn-ea"/>
                    <a:cs typeface="+mn-cs"/>
                  </a:rPr>
                  <a:t> = 25        data</a:t>
                </a:r>
              </a:p>
            </p:txBody>
          </p:sp>
          <p:cxnSp>
            <p:nvCxnSpPr>
              <p:cNvPr id="11" name="Straight Connector 8"/>
              <p:cNvCxnSpPr/>
              <p:nvPr/>
            </p:nvCxnSpPr>
            <p:spPr>
              <a:xfrm>
                <a:off x="3352800" y="3257550"/>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grpSp>
        <p:cxnSp>
          <p:nvCxnSpPr>
            <p:cNvPr id="9" name="Straight Arrow Connector 6"/>
            <p:cNvCxnSpPr/>
            <p:nvPr/>
          </p:nvCxnSpPr>
          <p:spPr>
            <a:xfrm>
              <a:off x="1371600" y="3943350"/>
              <a:ext cx="37338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sp>
        <p:nvSpPr>
          <p:cNvPr id="12" name="Rectangle 10"/>
          <p:cNvSpPr/>
          <p:nvPr/>
        </p:nvSpPr>
        <p:spPr>
          <a:xfrm>
            <a:off x="6199312" y="2568352"/>
            <a:ext cx="990600" cy="381000"/>
          </a:xfrm>
          <a:prstGeom prst="rect">
            <a:avLst/>
          </a:prstGeom>
          <a:solidFill>
            <a:srgbClr val="008000"/>
          </a:solidFill>
          <a:ln w="38100"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data</a:t>
            </a:r>
          </a:p>
        </p:txBody>
      </p:sp>
      <p:cxnSp>
        <p:nvCxnSpPr>
          <p:cNvPr id="13" name="Straight Arrow Connector 12"/>
          <p:cNvCxnSpPr/>
          <p:nvPr/>
        </p:nvCxnSpPr>
        <p:spPr>
          <a:xfrm>
            <a:off x="5970712" y="3025552"/>
            <a:ext cx="17526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pic>
        <p:nvPicPr>
          <p:cNvPr id="14" name="Picture 13"/>
          <p:cNvPicPr>
            <a:picLocks noChangeAspect="1"/>
          </p:cNvPicPr>
          <p:nvPr/>
        </p:nvPicPr>
        <p:blipFill>
          <a:blip r:embed="rId4" cstate="print"/>
          <a:stretch>
            <a:fillRect/>
          </a:stretch>
        </p:blipFill>
        <p:spPr>
          <a:xfrm>
            <a:off x="7875712" y="2644552"/>
            <a:ext cx="685800" cy="718868"/>
          </a:xfrm>
          <a:prstGeom prst="rect">
            <a:avLst/>
          </a:prstGeom>
        </p:spPr>
      </p:pic>
      <p:pic>
        <p:nvPicPr>
          <p:cNvPr id="15" name="Picture 14"/>
          <p:cNvPicPr>
            <a:picLocks noChangeAspect="1"/>
          </p:cNvPicPr>
          <p:nvPr/>
        </p:nvPicPr>
        <p:blipFill>
          <a:blip r:embed="rId4" cstate="print"/>
          <a:stretch>
            <a:fillRect/>
          </a:stretch>
        </p:blipFill>
        <p:spPr>
          <a:xfrm>
            <a:off x="408112" y="2644552"/>
            <a:ext cx="685800" cy="718868"/>
          </a:xfrm>
          <a:prstGeom prst="rect">
            <a:avLst/>
          </a:prstGeom>
        </p:spPr>
      </p:pic>
      <p:pic>
        <p:nvPicPr>
          <p:cNvPr id="16" name="Picture 15"/>
          <p:cNvPicPr>
            <a:picLocks noChangeAspect="1"/>
          </p:cNvPicPr>
          <p:nvPr/>
        </p:nvPicPr>
        <p:blipFill>
          <a:blip r:embed="rId3" cstate="print"/>
          <a:stretch>
            <a:fillRect/>
          </a:stretch>
        </p:blipFill>
        <p:spPr>
          <a:xfrm>
            <a:off x="4980112" y="4340002"/>
            <a:ext cx="816591" cy="1066800"/>
          </a:xfrm>
          <a:prstGeom prst="rect">
            <a:avLst/>
          </a:prstGeom>
        </p:spPr>
      </p:pic>
      <p:grpSp>
        <p:nvGrpSpPr>
          <p:cNvPr id="17" name="Group 16"/>
          <p:cNvGrpSpPr/>
          <p:nvPr/>
        </p:nvGrpSpPr>
        <p:grpSpPr>
          <a:xfrm>
            <a:off x="1093912" y="4416202"/>
            <a:ext cx="3733800" cy="457200"/>
            <a:chOff x="1371600" y="3486150"/>
            <a:chExt cx="3733800" cy="457200"/>
          </a:xfrm>
        </p:grpSpPr>
        <p:sp>
          <p:nvSpPr>
            <p:cNvPr id="18" name="Rectangle 19"/>
            <p:cNvSpPr/>
            <p:nvPr/>
          </p:nvSpPr>
          <p:spPr>
            <a:xfrm>
              <a:off x="2057400" y="3486150"/>
              <a:ext cx="2209800" cy="381000"/>
            </a:xfrm>
            <a:prstGeom prst="rect">
              <a:avLst/>
            </a:prstGeom>
            <a:pattFill prst="horzBrick">
              <a:fgClr>
                <a:srgbClr val="4F81BD">
                  <a:shade val="51000"/>
                  <a:satMod val="130000"/>
                </a:srgbClr>
              </a:fgClr>
              <a:bgClr>
                <a:srgbClr val="FF0000"/>
              </a:bgClr>
            </a:pattFill>
            <a:ln w="38100"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 TCP/IP packet</a:t>
              </a:r>
            </a:p>
          </p:txBody>
        </p:sp>
        <p:cxnSp>
          <p:nvCxnSpPr>
            <p:cNvPr id="19" name="Straight Arrow Connector 18"/>
            <p:cNvCxnSpPr/>
            <p:nvPr/>
          </p:nvCxnSpPr>
          <p:spPr>
            <a:xfrm>
              <a:off x="1371600" y="3943350"/>
              <a:ext cx="37338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cxnSp>
        <p:nvCxnSpPr>
          <p:cNvPr id="20" name="Straight Arrow Connector 22"/>
          <p:cNvCxnSpPr/>
          <p:nvPr/>
        </p:nvCxnSpPr>
        <p:spPr>
          <a:xfrm>
            <a:off x="5894512" y="4873402"/>
            <a:ext cx="17526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pic>
        <p:nvPicPr>
          <p:cNvPr id="21" name="Picture 23"/>
          <p:cNvPicPr>
            <a:picLocks noChangeAspect="1"/>
          </p:cNvPicPr>
          <p:nvPr/>
        </p:nvPicPr>
        <p:blipFill>
          <a:blip r:embed="rId4" cstate="print"/>
          <a:stretch>
            <a:fillRect/>
          </a:stretch>
        </p:blipFill>
        <p:spPr>
          <a:xfrm>
            <a:off x="7799512" y="4492402"/>
            <a:ext cx="685800" cy="718868"/>
          </a:xfrm>
          <a:prstGeom prst="rect">
            <a:avLst/>
          </a:prstGeom>
        </p:spPr>
      </p:pic>
      <p:pic>
        <p:nvPicPr>
          <p:cNvPr id="22" name="Picture 24"/>
          <p:cNvPicPr>
            <a:picLocks noChangeAspect="1"/>
          </p:cNvPicPr>
          <p:nvPr/>
        </p:nvPicPr>
        <p:blipFill>
          <a:blip r:embed="rId4" cstate="print"/>
          <a:stretch>
            <a:fillRect/>
          </a:stretch>
        </p:blipFill>
        <p:spPr>
          <a:xfrm>
            <a:off x="331912" y="4492402"/>
            <a:ext cx="685800" cy="718868"/>
          </a:xfrm>
          <a:prstGeom prst="rect">
            <a:avLst/>
          </a:prstGeom>
        </p:spPr>
      </p:pic>
      <p:sp>
        <p:nvSpPr>
          <p:cNvPr id="23" name="Rectangle 25"/>
          <p:cNvSpPr/>
          <p:nvPr/>
        </p:nvSpPr>
        <p:spPr>
          <a:xfrm>
            <a:off x="6427912" y="4416202"/>
            <a:ext cx="685800" cy="381000"/>
          </a:xfrm>
          <a:prstGeom prst="rect">
            <a:avLst/>
          </a:prstGeom>
          <a:pattFill prst="horzBrick">
            <a:fgClr>
              <a:srgbClr val="4F81BD">
                <a:shade val="51000"/>
                <a:satMod val="130000"/>
              </a:srgbClr>
            </a:fgClr>
            <a:bgClr>
              <a:srgbClr val="FF0000"/>
            </a:bgClr>
          </a:pattFill>
          <a:ln w="38100"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ACK</a:t>
            </a:r>
          </a:p>
        </p:txBody>
      </p:sp>
      <p:sp>
        <p:nvSpPr>
          <p:cNvPr id="24" name="TextBox 26"/>
          <p:cNvSpPr txBox="1"/>
          <p:nvPr/>
        </p:nvSpPr>
        <p:spPr>
          <a:xfrm>
            <a:off x="5756055" y="4817621"/>
            <a:ext cx="2081019"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a:ln>
                  <a:noFill/>
                </a:ln>
                <a:solidFill>
                  <a:prstClr val="black"/>
                </a:solidFill>
                <a:effectLst/>
                <a:uLnTx/>
                <a:uFillTx/>
              </a:rPr>
              <a:t>Czy suma kontrolna</a:t>
            </a:r>
            <a:r>
              <a:rPr kumimoji="0" lang="en-US" sz="1800" b="0" i="0" u="none" strike="noStrike" kern="0" cap="none" spc="0" normalizeH="0" baseline="0" noProof="0">
                <a:ln>
                  <a:noFill/>
                </a:ln>
                <a:solidFill>
                  <a:prstClr val="black"/>
                </a:solidFill>
                <a:effectLst/>
                <a:uLnTx/>
                <a:uFillTx/>
              </a:rPr>
              <a:t> </a:t>
            </a:r>
            <a:br>
              <a:rPr kumimoji="0" lang="en-US" sz="1800" b="0" i="0" u="none" strike="noStrike" kern="0" cap="none" spc="0" normalizeH="0" baseline="0" noProof="0">
                <a:ln>
                  <a:noFill/>
                </a:ln>
                <a:solidFill>
                  <a:prstClr val="black"/>
                </a:solidFill>
                <a:effectLst/>
                <a:uLnTx/>
                <a:uFillTx/>
              </a:rPr>
            </a:br>
            <a:r>
              <a:rPr kumimoji="0" lang="pl-PL" sz="1800" b="0" i="0" u="none" strike="noStrike" kern="0" cap="none" spc="0" normalizeH="0" baseline="0" noProof="0">
                <a:ln>
                  <a:noFill/>
                </a:ln>
                <a:solidFill>
                  <a:prstClr val="black"/>
                </a:solidFill>
                <a:effectLst/>
                <a:uLnTx/>
                <a:uFillTx/>
              </a:rPr>
              <a:t>jest</a:t>
            </a:r>
            <a:r>
              <a:rPr kumimoji="0" lang="pl-PL" sz="1800" b="0" i="0" u="none" strike="noStrike" kern="0" cap="none" spc="0" normalizeH="0" noProof="0">
                <a:ln>
                  <a:noFill/>
                </a:ln>
                <a:solidFill>
                  <a:prstClr val="black"/>
                </a:solidFill>
                <a:effectLst/>
                <a:uLnTx/>
                <a:uFillTx/>
              </a:rPr>
              <a:t> prawidłowa</a:t>
            </a:r>
            <a:endParaRPr kumimoji="0" lang="en-US" sz="1800" b="0" i="0" u="none" strike="noStrike" kern="0" cap="none" spc="0" normalizeH="0" baseline="0" noProof="0">
              <a:ln>
                <a:noFill/>
              </a:ln>
              <a:solidFill>
                <a:prstClr val="black"/>
              </a:solidFill>
              <a:effectLst/>
              <a:uLnTx/>
              <a:uFillTx/>
            </a:endParaRPr>
          </a:p>
        </p:txBody>
      </p:sp>
    </p:spTree>
    <p:extLst>
      <p:ext uri="{BB962C8B-B14F-4D97-AF65-F5344CB8AC3E}">
        <p14:creationId xmlns:p14="http://schemas.microsoft.com/office/powerpoint/2010/main" val="63626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Bezpieczeństwo na atak z wybranym szyfrogramem</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5" name="Content Placeholder 2"/>
          <p:cNvSpPr txBox="1">
            <a:spLocks/>
          </p:cNvSpPr>
          <p:nvPr/>
        </p:nvSpPr>
        <p:spPr>
          <a:xfrm>
            <a:off x="457200" y="1916832"/>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Możliwość przeciwnika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zarówno</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CPA</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chosen</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plaintex</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attack</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jak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CCA</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chosen</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ciphertext</a:t>
            </a:r>
            <a:r>
              <a:rPr kumimoji="0" lang="pl-PL" sz="2400" b="0" i="0" u="none" strike="noStrike" kern="1200" cap="none" spc="0" normalizeH="0" noProof="0">
                <a:ln>
                  <a:noFill/>
                </a:ln>
                <a:solidFill>
                  <a:sysClr val="windowText" lastClr="000000"/>
                </a:solidFill>
                <a:effectLst/>
                <a:uLnTx/>
                <a:uFillTx/>
                <a:latin typeface="Calibri"/>
                <a:ea typeface="+mn-ea"/>
                <a:cs typeface="+mn-cs"/>
              </a:rPr>
              <a:t> </a:t>
            </a:r>
            <a:r>
              <a:rPr kumimoji="0" lang="pl-PL" sz="2400" b="0" i="0" u="none" strike="noStrike" kern="1200" cap="none" spc="0" normalizeH="0" noProof="0" err="1">
                <a:ln>
                  <a:noFill/>
                </a:ln>
                <a:solidFill>
                  <a:sysClr val="windowText" lastClr="000000"/>
                </a:solidFill>
                <a:effectLst/>
                <a:uLnTx/>
                <a:uFillTx/>
                <a:latin typeface="Calibri"/>
                <a:ea typeface="+mn-ea"/>
                <a:cs typeface="+mn-cs"/>
              </a:rPr>
              <a:t>attack</a:t>
            </a:r>
            <a:r>
              <a:rPr kumimoji="0" lang="pl-PL" sz="2400" b="0" i="0" u="none" strike="noStrike" kern="1200" cap="none" spc="0" normalizeH="0" noProof="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Może otrzymać szyfrogram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wsk</a:t>
            </a:r>
            <a:r>
              <a:rPr lang="pl-PL" err="1">
                <a:solidFill>
                  <a:sysClr val="windowText" lastClr="000000"/>
                </a:solidFill>
                <a:latin typeface="Calibri"/>
              </a:rPr>
              <a:t>azanej</a:t>
            </a:r>
            <a:r>
              <a:rPr lang="pl-PL">
                <a:solidFill>
                  <a:sysClr val="windowText" lastClr="000000"/>
                </a:solidFill>
                <a:latin typeface="Calibri"/>
              </a:rPr>
              <a:t> wiadomości</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Może odszyfrować każdy szyfrogram inny</a:t>
            </a:r>
            <a:r>
              <a:rPr kumimoji="0" lang="pl-PL" sz="2400" b="0" i="0" u="none" strike="noStrike" kern="1200" cap="none" spc="0" normalizeH="0" noProof="0">
                <a:ln>
                  <a:noFill/>
                </a:ln>
                <a:solidFill>
                  <a:sysClr val="windowText" lastClr="000000"/>
                </a:solidFill>
                <a:effectLst/>
                <a:uLnTx/>
                <a:uFillTx/>
                <a:latin typeface="Calibri"/>
                <a:ea typeface="+mn-ea"/>
                <a:cs typeface="+mn-cs"/>
              </a:rPr>
              <a:t> niż ten, który chce odszyfrować </a:t>
            </a:r>
            <a:br>
              <a:rPr kumimoji="0" lang="pl-PL" sz="2400" b="0" i="0" u="none" strike="noStrike" kern="1200" cap="none" spc="0" normalizeH="0" noProof="0">
                <a:ln>
                  <a:noFill/>
                </a:ln>
                <a:solidFill>
                  <a:sysClr val="windowText" lastClr="000000"/>
                </a:solidFill>
                <a:effectLst/>
                <a:uLnTx/>
                <a:uFillTx/>
                <a:latin typeface="Calibri"/>
                <a:ea typeface="+mn-ea"/>
                <a:cs typeface="+mn-cs"/>
              </a:rPr>
            </a:br>
            <a:r>
              <a:rPr kumimoji="0" lang="pl-PL" sz="2400" b="0" i="0" u="none" strike="noStrike" kern="1200" cap="none" spc="0" normalizeH="0" noProof="0">
                <a:ln>
                  <a:noFill/>
                </a:ln>
                <a:solidFill>
                  <a:sysClr val="windowText" lastClr="000000"/>
                </a:solidFill>
                <a:effectLst/>
                <a:uLnTx/>
                <a:uFillTx/>
                <a:latin typeface="Calibri"/>
                <a:ea typeface="+mn-ea"/>
                <a:cs typeface="+mn-cs"/>
              </a:rPr>
              <a:t>(</a:t>
            </a:r>
            <a:r>
              <a:rPr lang="pl-PL">
                <a:solidFill>
                  <a:sysClr val="windowText" lastClr="000000"/>
                </a:solidFill>
                <a:latin typeface="Calibri"/>
              </a:rPr>
              <a:t>ostrożny</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model</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rzeczywistości</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Cel przeciwnika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lang="pl-PL">
                <a:solidFill>
                  <a:sysClr val="windowText" lastClr="000000"/>
                </a:solidFill>
                <a:latin typeface="Calibri"/>
              </a:rPr>
              <a:t>Złamać semantyczne bezpieczeństwo</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483052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Autofit/>
          </a:bodyPr>
          <a:lstStyle/>
          <a:p>
            <a:r>
              <a:rPr lang="pl-PL" sz="2400"/>
              <a:t>Szyfrowanie z uwierzytelnieniem</a:t>
            </a:r>
            <a:br>
              <a:rPr lang="pl-PL" sz="2400"/>
            </a:br>
            <a:r>
              <a:rPr lang="pl-PL" sz="2400"/>
              <a:t>daje bezpieczeństwo na atak z wybranym szyfrogramem</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
        <p:nvSpPr>
          <p:cNvPr id="5" name="Content Placeholder 2"/>
          <p:cNvSpPr txBox="1">
            <a:spLocks/>
          </p:cNvSpPr>
          <p:nvPr/>
        </p:nvSpPr>
        <p:spPr>
          <a:xfrm>
            <a:off x="430816" y="1052736"/>
            <a:ext cx="8229600" cy="1949202"/>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ts val="3600"/>
              </a:lnSpc>
              <a:spcBef>
                <a:spcPts val="0"/>
              </a:spcBef>
              <a:spcAft>
                <a:spcPts val="0"/>
              </a:spcAft>
              <a:buClrTx/>
              <a:buSzTx/>
              <a:buFont typeface="Arial" pitchFamily="34" charset="0"/>
              <a:buNone/>
              <a:tabLst/>
              <a:defRPr/>
            </a:pPr>
            <a:r>
              <a:rPr kumimoji="0" lang="en-US" sz="2400" b="1" i="0" u="sng" strike="noStrike" kern="1200" cap="none" spc="0" normalizeH="0" baseline="0" noProof="0">
                <a:ln>
                  <a:noFill/>
                </a:ln>
                <a:solidFill>
                  <a:sysClr val="windowText" lastClr="000000"/>
                </a:solidFill>
                <a:effectLst/>
                <a:uLnTx/>
                <a:uFillTx/>
                <a:latin typeface="Calibri"/>
                <a:ea typeface="+mn-ea"/>
                <a:cs typeface="+mn-cs"/>
              </a:rPr>
              <a:t>T</a:t>
            </a:r>
            <a:r>
              <a:rPr kumimoji="0" lang="pl-PL" sz="2400" b="1" i="0" u="sng" strike="noStrike" kern="1200" cap="none" spc="0" normalizeH="0" baseline="0" noProof="0">
                <a:ln>
                  <a:noFill/>
                </a:ln>
                <a:solidFill>
                  <a:sysClr val="windowText" lastClr="000000"/>
                </a:solidFill>
                <a:effectLst/>
                <a:uLnTx/>
                <a:uFillTx/>
                <a:latin typeface="Calibri"/>
                <a:ea typeface="+mn-ea"/>
                <a:cs typeface="+mn-cs"/>
              </a:rPr>
              <a:t>w</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Niech</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(E,D)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będzie szyfrem</a:t>
            </a:r>
            <a:r>
              <a:rPr kumimoji="0" lang="pl-PL" sz="2400" b="0" i="0" u="none" strike="noStrike" kern="1200" cap="none" spc="0" normalizeH="0" noProof="0">
                <a:ln>
                  <a:noFill/>
                </a:ln>
                <a:solidFill>
                  <a:sysClr val="windowText" lastClr="000000"/>
                </a:solidFill>
                <a:effectLst/>
                <a:uLnTx/>
                <a:uFillTx/>
                <a:latin typeface="Calibri"/>
                <a:ea typeface="+mn-ea"/>
                <a:cs typeface="+mn-cs"/>
              </a:rPr>
              <a:t> zapewaniającym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szyfrowanie z 	uwierzytelnieniem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br>
              <a:rPr kumimoji="0" lang="en-US" sz="2400" b="0" i="0" u="none" strike="noStrike" kern="1200" cap="none" spc="0" normalizeH="0" baseline="0" noProof="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Wtedy</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(E,D)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bezpieczne na atak z wybranym szyfrogramem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p:txBody>
      </p:sp>
      <p:sp>
        <p:nvSpPr>
          <p:cNvPr id="6" name="Tytuł 1"/>
          <p:cNvSpPr txBox="1">
            <a:spLocks/>
          </p:cNvSpPr>
          <p:nvPr/>
        </p:nvSpPr>
        <p:spPr>
          <a:xfrm>
            <a:off x="430816" y="2664418"/>
            <a:ext cx="8229600"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400"/>
              <a:t>Co z tego wynika?</a:t>
            </a:r>
          </a:p>
        </p:txBody>
      </p:sp>
      <p:sp>
        <p:nvSpPr>
          <p:cNvPr id="7" name="Content Placeholder 2"/>
          <p:cNvSpPr txBox="1">
            <a:spLocks/>
          </p:cNvSpPr>
          <p:nvPr/>
        </p:nvSpPr>
        <p:spPr>
          <a:xfrm>
            <a:off x="539552" y="3299310"/>
            <a:ext cx="7293496" cy="3087638"/>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Szyfrowanie z uwierzytelnieniem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Zapewnia poufność nawet jeśli</a:t>
            </a:r>
            <a:r>
              <a:rPr kumimoji="0" lang="pl-PL" sz="2400" b="0" i="0" u="none" strike="noStrike" kern="1200" cap="none" spc="0" normalizeH="0" noProof="0">
                <a:ln>
                  <a:noFill/>
                </a:ln>
                <a:solidFill>
                  <a:sysClr val="windowText" lastClr="000000"/>
                </a:solidFill>
                <a:effectLst/>
                <a:uLnTx/>
                <a:uFillTx/>
                <a:latin typeface="Calibri"/>
                <a:ea typeface="+mn-ea"/>
                <a:cs typeface="+mn-cs"/>
              </a:rPr>
              <a:t> </a:t>
            </a:r>
            <a:r>
              <a:rPr kumimoji="0" lang="pl-PL" sz="2400" b="1" i="0" u="none" strike="noStrike" kern="1200" cap="none" spc="0" normalizeH="0" noProof="0">
                <a:ln>
                  <a:noFill/>
                </a:ln>
                <a:solidFill>
                  <a:srgbClr val="FF0000"/>
                </a:solidFill>
                <a:effectLst/>
                <a:uLnTx/>
                <a:uFillTx/>
                <a:latin typeface="Calibri"/>
                <a:ea typeface="+mn-ea"/>
                <a:cs typeface="+mn-cs"/>
              </a:rPr>
              <a:t>aktywny </a:t>
            </a:r>
            <a:r>
              <a:rPr kumimoji="0" lang="pl-PL" sz="2400" b="0" i="0" u="none" strike="noStrike" kern="1200" cap="none" spc="0" normalizeH="0" noProof="0">
                <a:ln>
                  <a:noFill/>
                </a:ln>
                <a:solidFill>
                  <a:sysClr val="windowText" lastClr="000000"/>
                </a:solidFill>
                <a:effectLst/>
                <a:uLnTx/>
                <a:uFillTx/>
                <a:latin typeface="Calibri"/>
                <a:ea typeface="+mn-ea"/>
                <a:cs typeface="+mn-cs"/>
              </a:rPr>
              <a:t>atakujący może odszyfrować niektóre szyfrogramy</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Ograniczenia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Nie zapobiega atakom powtórzeniowym</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Jeśli wyjawia więcej niż „sonda”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jest podatne na ataki „bocznymi kanałami”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np. czasowe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p:txBody>
      </p:sp>
    </p:spTree>
    <p:extLst>
      <p:ext uri="{BB962C8B-B14F-4D97-AF65-F5344CB8AC3E}">
        <p14:creationId xmlns:p14="http://schemas.microsoft.com/office/powerpoint/2010/main" val="1246416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Szyfrowanie z uwierzytelnieniem – parę słów o historii</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5" name="Content Placeholder 7"/>
          <p:cNvSpPr txBox="1">
            <a:spLocks/>
          </p:cNvSpPr>
          <p:nvPr/>
        </p:nvSpPr>
        <p:spPr>
          <a:xfrm>
            <a:off x="323528" y="1844823"/>
            <a:ext cx="8610600" cy="487665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Szyfrowanie z uwierzytelnieniem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wprowadzone w</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2000</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r. </a:t>
            </a:r>
            <a:r>
              <a:rPr kumimoji="0" lang="en-US" sz="1600" b="0" i="0" u="none" strike="noStrike" kern="1200" cap="none" spc="0" normalizeH="0" baseline="0" noProof="0">
                <a:ln>
                  <a:noFill/>
                </a:ln>
                <a:solidFill>
                  <a:sysClr val="windowText" lastClr="000000"/>
                </a:solidFill>
                <a:effectLst/>
                <a:uLnTx/>
                <a:uFillTx/>
                <a:latin typeface="Calibri"/>
                <a:ea typeface="+mn-ea"/>
                <a:cs typeface="+mn-cs"/>
              </a:rPr>
              <a:t>[KY’00, BN’00]</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Kryptograficzne API działające wcześniej</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MS-CAPI)</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Dostarczało</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API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dla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szyfrowania bezpiecznego na atak z wybranym tekstem jawnym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(e.g. CBC with rand. IV)</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Dostarczało</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API </a:t>
            </a:r>
            <a:r>
              <a:rPr lang="pl-PL">
                <a:solidFill>
                  <a:sysClr val="windowText" lastClr="000000"/>
                </a:solidFill>
                <a:latin typeface="Calibri"/>
              </a:rPr>
              <a:t>dla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MAC  (e.g. HMAC)</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Każdy projekt musiał łączyć</a:t>
            </a:r>
            <a:r>
              <a:rPr kumimoji="0" lang="pl-PL" sz="2400" b="0" i="0" u="none" strike="noStrike" kern="1200" cap="none" spc="0" normalizeH="0" noProof="0">
                <a:ln>
                  <a:noFill/>
                </a:ln>
                <a:solidFill>
                  <a:sysClr val="windowText" lastClr="000000"/>
                </a:solidFill>
                <a:effectLst/>
                <a:uLnTx/>
                <a:uFillTx/>
                <a:latin typeface="Calibri"/>
                <a:ea typeface="+mn-ea"/>
                <a:cs typeface="+mn-cs"/>
              </a:rPr>
              <a:t> te dwa mechanizmy tak, jak to umieli programiści, bez jednoznacznie zdefiniowanych celów</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Niestety nie wszystkie „połączenia” miały</a:t>
            </a:r>
            <a:r>
              <a:rPr kumimoji="0" lang="pl-PL" sz="2400" b="0" i="0" u="none" strike="noStrike" kern="1200" cap="none" spc="0" normalizeH="0" noProof="0">
                <a:ln>
                  <a:noFill/>
                </a:ln>
                <a:solidFill>
                  <a:sysClr val="windowText" lastClr="000000"/>
                </a:solidFill>
                <a:effectLst/>
                <a:uLnTx/>
                <a:uFillTx/>
                <a:latin typeface="Calibri"/>
                <a:ea typeface="+mn-ea"/>
                <a:cs typeface="+mn-cs"/>
              </a:rPr>
              <a:t> cechy szyfrowania z uwierzytelnieniem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p:txBody>
      </p:sp>
    </p:spTree>
    <p:extLst>
      <p:ext uri="{BB962C8B-B14F-4D97-AF65-F5344CB8AC3E}">
        <p14:creationId xmlns:p14="http://schemas.microsoft.com/office/powerpoint/2010/main" val="3934924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Łączenie MAC i szyfrowania (CCA)</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
        <p:nvSpPr>
          <p:cNvPr id="5" name="Rectangle 32"/>
          <p:cNvSpPr>
            <a:spLocks noChangeArrowheads="1"/>
          </p:cNvSpPr>
          <p:nvPr/>
        </p:nvSpPr>
        <p:spPr bwMode="auto">
          <a:xfrm>
            <a:off x="35496" y="3582888"/>
            <a:ext cx="8991600" cy="1143000"/>
          </a:xfrm>
          <a:prstGeom prst="rect">
            <a:avLst/>
          </a:prstGeom>
          <a:solidFill>
            <a:srgbClr val="CCFF99"/>
          </a:solid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 name="Rectangle 4"/>
          <p:cNvSpPr txBox="1">
            <a:spLocks noChangeArrowheads="1"/>
          </p:cNvSpPr>
          <p:nvPr/>
        </p:nvSpPr>
        <p:spPr>
          <a:xfrm>
            <a:off x="65608" y="2204864"/>
            <a:ext cx="8178800" cy="417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a:ln>
                  <a:noFill/>
                </a:ln>
                <a:solidFill>
                  <a:sysClr val="windowText" lastClr="000000"/>
                </a:solidFill>
                <a:effectLst/>
                <a:uLnTx/>
                <a:uFillTx/>
                <a:latin typeface="Tahoma"/>
                <a:ea typeface="+mn-ea"/>
                <a:cs typeface="Tahoma"/>
              </a:rPr>
              <a:t>		</a:t>
            </a:r>
            <a:r>
              <a:rPr kumimoji="0" lang="pl-PL" sz="2000" b="0" i="0" u="none" strike="noStrike" kern="1200" cap="none" spc="0" normalizeH="0" baseline="0" noProof="0">
                <a:ln>
                  <a:noFill/>
                </a:ln>
                <a:solidFill>
                  <a:sysClr val="windowText" lastClr="000000"/>
                </a:solidFill>
                <a:effectLst/>
                <a:uLnTx/>
                <a:uFillTx/>
                <a:latin typeface="Tahoma"/>
                <a:ea typeface="+mn-ea"/>
                <a:cs typeface="Tahoma"/>
              </a:rPr>
              <a:t>Klucz szyfrujący</a:t>
            </a:r>
            <a:r>
              <a:rPr kumimoji="0" lang="en-US" sz="2000" b="0" i="0" u="none" strike="noStrike" kern="1200" cap="none" spc="0" normalizeH="0" baseline="0" noProof="0">
                <a:ln>
                  <a:noFill/>
                </a:ln>
                <a:solidFill>
                  <a:sysClr val="windowText" lastClr="000000"/>
                </a:solidFill>
                <a:effectLst/>
                <a:uLnTx/>
                <a:uFillTx/>
                <a:latin typeface="Tahoma"/>
                <a:ea typeface="+mn-ea"/>
                <a:cs typeface="Tahoma"/>
              </a:rPr>
              <a:t>  </a:t>
            </a:r>
            <a:r>
              <a:rPr kumimoji="0" lang="en-US" sz="2000" b="0" i="0" u="none" strike="noStrike" kern="1200" cap="none" spc="0" normalizeH="0" baseline="0" noProof="0" err="1">
                <a:ln>
                  <a:noFill/>
                </a:ln>
                <a:solidFill>
                  <a:sysClr val="windowText" lastClr="000000"/>
                </a:solidFill>
                <a:effectLst/>
                <a:uLnTx/>
                <a:uFillTx/>
                <a:latin typeface="Tahoma"/>
                <a:ea typeface="+mn-ea"/>
                <a:cs typeface="Tahoma"/>
              </a:rPr>
              <a:t>k</a:t>
            </a:r>
            <a:r>
              <a:rPr kumimoji="0" lang="en-US" sz="2000" b="0" i="0" u="none" strike="noStrike" kern="1200" cap="none" spc="0" normalizeH="0" baseline="-25000" noProof="0" err="1">
                <a:ln>
                  <a:noFill/>
                </a:ln>
                <a:solidFill>
                  <a:sysClr val="windowText" lastClr="000000"/>
                </a:solidFill>
                <a:effectLst/>
                <a:uLnTx/>
                <a:uFillTx/>
                <a:latin typeface="Tahoma"/>
                <a:ea typeface="+mn-ea"/>
                <a:cs typeface="Tahoma"/>
              </a:rPr>
              <a:t>E</a:t>
            </a:r>
            <a:r>
              <a:rPr kumimoji="0" lang="en-US" sz="2000" b="0" i="0" u="none" strike="noStrike" kern="1200" cap="none" spc="0" normalizeH="0" baseline="0" noProof="0">
                <a:ln>
                  <a:noFill/>
                </a:ln>
                <a:solidFill>
                  <a:sysClr val="windowText" lastClr="000000"/>
                </a:solidFill>
                <a:effectLst/>
                <a:uLnTx/>
                <a:uFillTx/>
                <a:latin typeface="Tahoma"/>
                <a:ea typeface="+mn-ea"/>
                <a:cs typeface="Tahoma"/>
              </a:rPr>
              <a:t>.      </a:t>
            </a:r>
            <a:r>
              <a:rPr kumimoji="0" lang="pl-PL" sz="2000" b="0" i="0" u="none" strike="noStrike" kern="1200" cap="none" spc="0" normalizeH="0" baseline="0" noProof="0">
                <a:ln>
                  <a:noFill/>
                </a:ln>
                <a:solidFill>
                  <a:sysClr val="windowText" lastClr="000000"/>
                </a:solidFill>
                <a:effectLst/>
                <a:uLnTx/>
                <a:uFillTx/>
                <a:latin typeface="Tahoma"/>
                <a:ea typeface="+mn-ea"/>
                <a:cs typeface="Tahoma"/>
              </a:rPr>
              <a:t>Klucz </a:t>
            </a:r>
            <a:r>
              <a:rPr kumimoji="0" lang="en-US" sz="2000" b="0" i="0" u="none" strike="noStrike" kern="1200" cap="none" spc="0" normalizeH="0" baseline="0" noProof="0">
                <a:ln>
                  <a:noFill/>
                </a:ln>
                <a:solidFill>
                  <a:sysClr val="windowText" lastClr="000000"/>
                </a:solidFill>
                <a:effectLst/>
                <a:uLnTx/>
                <a:uFillTx/>
                <a:latin typeface="Tahoma"/>
                <a:ea typeface="+mn-ea"/>
                <a:cs typeface="Tahoma"/>
              </a:rPr>
              <a:t>MAC  = </a:t>
            </a:r>
            <a:r>
              <a:rPr kumimoji="0" lang="en-US" sz="2000" b="0" i="0" u="none" strike="noStrike" kern="1200" cap="none" spc="0" normalizeH="0" baseline="0" noProof="0" err="1">
                <a:ln>
                  <a:noFill/>
                </a:ln>
                <a:solidFill>
                  <a:sysClr val="windowText" lastClr="000000"/>
                </a:solidFill>
                <a:effectLst/>
                <a:uLnTx/>
                <a:uFillTx/>
                <a:latin typeface="Tahoma"/>
                <a:ea typeface="+mn-ea"/>
                <a:cs typeface="Tahoma"/>
              </a:rPr>
              <a:t>k</a:t>
            </a:r>
            <a:r>
              <a:rPr kumimoji="0" lang="en-US" sz="2000" b="0" i="0" u="none" strike="noStrike" kern="1200" cap="none" spc="0" normalizeH="0" baseline="-25000" noProof="0" err="1">
                <a:ln>
                  <a:noFill/>
                </a:ln>
                <a:solidFill>
                  <a:sysClr val="windowText" lastClr="000000"/>
                </a:solidFill>
                <a:effectLst/>
                <a:uLnTx/>
                <a:uFillTx/>
                <a:latin typeface="Tahoma"/>
                <a:ea typeface="+mn-ea"/>
                <a:cs typeface="Tahoma"/>
              </a:rPr>
              <a:t>I</a:t>
            </a:r>
            <a:endParaRPr kumimoji="0" lang="en-US" sz="2000" b="0" i="0" u="none" strike="noStrike" kern="1200" cap="none" spc="0" normalizeH="0" baseline="-25000" noProof="0">
              <a:ln>
                <a:noFill/>
              </a:ln>
              <a:solidFill>
                <a:sysClr val="windowText" lastClr="000000"/>
              </a:solidFill>
              <a:effectLst/>
              <a:uLnTx/>
              <a:uFillTx/>
              <a:latin typeface="Tahoma"/>
              <a:ea typeface="+mn-ea"/>
              <a:cs typeface="Tahoma"/>
            </a:endParaRPr>
          </a:p>
          <a:p>
            <a:pPr marL="0" marR="0" lvl="0" indent="0" algn="l" defTabSz="914400" rtl="0" eaLnBrk="1" fontAlgn="auto" latinLnBrk="0" hangingPunct="1">
              <a:lnSpc>
                <a:spcPct val="100000"/>
              </a:lnSpc>
              <a:spcBef>
                <a:spcPct val="90000"/>
              </a:spcBef>
              <a:spcAft>
                <a:spcPts val="0"/>
              </a:spcAft>
              <a:buClrTx/>
              <a:buSzTx/>
              <a:buFont typeface="Arial" pitchFamily="34" charset="0"/>
              <a:buNone/>
              <a:tabLst/>
              <a:defRPr/>
            </a:pPr>
            <a:r>
              <a:rPr kumimoji="0" lang="pl-PL" sz="2000" b="0" i="0" u="sng" strike="noStrike" kern="1200" cap="none" spc="0" normalizeH="0" baseline="0" noProof="0">
                <a:ln>
                  <a:noFill/>
                </a:ln>
                <a:solidFill>
                  <a:sysClr val="windowText" lastClr="000000"/>
                </a:solidFill>
                <a:effectLst/>
                <a:uLnTx/>
                <a:uFillTx/>
                <a:latin typeface="Calibri"/>
                <a:ea typeface="+mn-ea"/>
                <a:cs typeface="+mn-cs"/>
              </a:rPr>
              <a:t>Opcja</a:t>
            </a:r>
            <a:r>
              <a:rPr kumimoji="0" lang="en-US" sz="2000" b="0" i="0" u="sng" strike="noStrike" kern="1200" cap="none" spc="0" normalizeH="0" baseline="0" noProof="0">
                <a:ln>
                  <a:noFill/>
                </a:ln>
                <a:solidFill>
                  <a:sysClr val="windowText" lastClr="000000"/>
                </a:solidFill>
                <a:effectLst/>
                <a:uLnTx/>
                <a:uFillTx/>
                <a:latin typeface="Calibri"/>
                <a:ea typeface="+mn-ea"/>
                <a:cs typeface="+mn-cs"/>
              </a:rPr>
              <a:t> 1</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(SSL)</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60000"/>
              </a:spcBef>
              <a:spcAft>
                <a:spcPts val="0"/>
              </a:spcAft>
              <a:buClrTx/>
              <a:buSzTx/>
              <a:buFont typeface="Arial" pitchFamily="34" charset="0"/>
              <a:buNone/>
              <a:tabLst/>
              <a:defRPr/>
            </a:pPr>
            <a:r>
              <a:rPr kumimoji="0" lang="pl-PL" sz="2000" b="0" i="0" u="sng" strike="noStrike" kern="1200" cap="none" spc="0" normalizeH="0" baseline="0" noProof="0">
                <a:ln>
                  <a:noFill/>
                </a:ln>
                <a:solidFill>
                  <a:sysClr val="windowText" lastClr="000000"/>
                </a:solidFill>
                <a:effectLst/>
                <a:uLnTx/>
                <a:uFillTx/>
                <a:latin typeface="Calibri"/>
                <a:ea typeface="+mn-ea"/>
                <a:cs typeface="+mn-cs"/>
              </a:rPr>
              <a:t>Opcja</a:t>
            </a:r>
            <a:r>
              <a:rPr kumimoji="0" lang="en-US" sz="2000" b="0" i="0" u="sng" strike="noStrike" kern="1200" cap="none" spc="0" normalizeH="0" baseline="0" noProof="0">
                <a:ln>
                  <a:noFill/>
                </a:ln>
                <a:solidFill>
                  <a:sysClr val="windowText" lastClr="000000"/>
                </a:solidFill>
                <a:effectLst/>
                <a:uLnTx/>
                <a:uFillTx/>
                <a:latin typeface="Calibri"/>
                <a:ea typeface="+mn-ea"/>
                <a:cs typeface="+mn-cs"/>
              </a:rPr>
              <a:t> 2</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(IPsec)</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3000"/>
              </a:spcBef>
              <a:spcAft>
                <a:spcPts val="0"/>
              </a:spcAft>
              <a:buClrTx/>
              <a:buSzTx/>
              <a:buFont typeface="Arial" pitchFamily="34" charset="0"/>
              <a:buNone/>
              <a:tabLst/>
              <a:defRPr/>
            </a:pPr>
            <a:endParaRPr kumimoji="0" lang="pl-PL" sz="2000" b="0" i="0" u="sng"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3000"/>
              </a:spcBef>
              <a:spcAft>
                <a:spcPts val="0"/>
              </a:spcAft>
              <a:buClrTx/>
              <a:buSzTx/>
              <a:buFont typeface="Arial" pitchFamily="34" charset="0"/>
              <a:buNone/>
              <a:tabLst/>
              <a:defRPr/>
            </a:pPr>
            <a:r>
              <a:rPr kumimoji="0" lang="en-US" sz="2000" b="0" i="0" u="sng" strike="noStrike" kern="1200" cap="none" spc="0" normalizeH="0" baseline="0" noProof="0">
                <a:ln>
                  <a:noFill/>
                </a:ln>
                <a:solidFill>
                  <a:sysClr val="windowText" lastClr="000000"/>
                </a:solidFill>
                <a:effectLst/>
                <a:uLnTx/>
                <a:uFillTx/>
                <a:latin typeface="Calibri"/>
                <a:ea typeface="+mn-ea"/>
                <a:cs typeface="+mn-cs"/>
              </a:rPr>
              <a:t>O</a:t>
            </a:r>
            <a:r>
              <a:rPr kumimoji="0" lang="pl-PL" sz="2000" b="0" i="0" u="sng" strike="noStrike" kern="1200" cap="none" spc="0" normalizeH="0" baseline="0" noProof="0" err="1">
                <a:ln>
                  <a:noFill/>
                </a:ln>
                <a:solidFill>
                  <a:sysClr val="windowText" lastClr="000000"/>
                </a:solidFill>
                <a:effectLst/>
                <a:uLnTx/>
                <a:uFillTx/>
                <a:latin typeface="Calibri"/>
                <a:ea typeface="+mn-ea"/>
                <a:cs typeface="+mn-cs"/>
              </a:rPr>
              <a:t>pcja</a:t>
            </a:r>
            <a:r>
              <a:rPr kumimoji="0" lang="en-US" sz="2000" b="0" i="0" u="sng" strike="noStrike" kern="1200" cap="none" spc="0" normalizeH="0" baseline="0" noProof="0">
                <a:ln>
                  <a:noFill/>
                </a:ln>
                <a:solidFill>
                  <a:sysClr val="windowText" lastClr="000000"/>
                </a:solidFill>
                <a:effectLst/>
                <a:uLnTx/>
                <a:uFillTx/>
                <a:latin typeface="Calibri"/>
                <a:ea typeface="+mn-ea"/>
                <a:cs typeface="+mn-cs"/>
              </a:rPr>
              <a:t> 3</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(SSH)</a:t>
            </a:r>
          </a:p>
        </p:txBody>
      </p:sp>
      <p:sp>
        <p:nvSpPr>
          <p:cNvPr id="7" name="Rectangle 5"/>
          <p:cNvSpPr>
            <a:spLocks noChangeArrowheads="1"/>
          </p:cNvSpPr>
          <p:nvPr/>
        </p:nvSpPr>
        <p:spPr bwMode="auto">
          <a:xfrm>
            <a:off x="1811909" y="2953048"/>
            <a:ext cx="1447800" cy="285750"/>
          </a:xfrm>
          <a:prstGeom prst="rect">
            <a:avLst/>
          </a:prstGeom>
          <a:solidFill>
            <a:srgbClr val="4F81BD"/>
          </a:solidFill>
          <a:ln w="9525">
            <a:solidFill>
              <a:srgbClr val="EEECE1"/>
            </a:solidFill>
            <a:miter lim="800000"/>
            <a:headEnd/>
            <a:tailEnd/>
          </a:ln>
        </p:spPr>
        <p:txBody>
          <a:bodyPr wrap="none" anchor="ct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err="1">
                <a:ln>
                  <a:noFill/>
                </a:ln>
                <a:solidFill>
                  <a:prstClr val="black"/>
                </a:solidFill>
                <a:effectLst/>
                <a:uLnTx/>
                <a:uFillTx/>
                <a:latin typeface="Tahoma" pitchFamily="34" charset="0"/>
              </a:rPr>
              <a:t>msg</a:t>
            </a:r>
            <a:r>
              <a:rPr kumimoji="0" lang="en-US" sz="1800" b="0" i="0" u="none" strike="noStrike" kern="0" cap="none" spc="0" normalizeH="0" baseline="0" noProof="0">
                <a:ln>
                  <a:noFill/>
                </a:ln>
                <a:solidFill>
                  <a:prstClr val="black"/>
                </a:solidFill>
                <a:effectLst/>
                <a:uLnTx/>
                <a:uFillTx/>
                <a:latin typeface="Tahoma" pitchFamily="34" charset="0"/>
              </a:rPr>
              <a:t>  m</a:t>
            </a:r>
          </a:p>
        </p:txBody>
      </p:sp>
      <p:sp>
        <p:nvSpPr>
          <p:cNvPr id="8" name="AutoShape 6"/>
          <p:cNvSpPr>
            <a:spLocks noChangeArrowheads="1"/>
          </p:cNvSpPr>
          <p:nvPr/>
        </p:nvSpPr>
        <p:spPr bwMode="auto">
          <a:xfrm>
            <a:off x="3335909" y="3010198"/>
            <a:ext cx="304800" cy="171450"/>
          </a:xfrm>
          <a:prstGeom prst="rightArrow">
            <a:avLst>
              <a:gd name="adj1" fmla="val 50000"/>
              <a:gd name="adj2" fmla="val 33333"/>
            </a:avLst>
          </a:prstGeom>
          <a:no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 name="Rectangle 7"/>
          <p:cNvSpPr>
            <a:spLocks noChangeArrowheads="1"/>
          </p:cNvSpPr>
          <p:nvPr/>
        </p:nvSpPr>
        <p:spPr bwMode="auto">
          <a:xfrm>
            <a:off x="3869309" y="2953048"/>
            <a:ext cx="1295400" cy="285750"/>
          </a:xfrm>
          <a:prstGeom prst="rect">
            <a:avLst/>
          </a:prstGeom>
          <a:solidFill>
            <a:srgbClr val="4F81BD"/>
          </a:solidFill>
          <a:ln w="9525">
            <a:solidFill>
              <a:srgbClr val="EEECE1"/>
            </a:solidFill>
            <a:miter lim="800000"/>
            <a:headEnd/>
            <a:tailEnd/>
          </a:ln>
        </p:spPr>
        <p:txBody>
          <a:bodyPr wrap="none" anchor="ct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err="1">
                <a:ln>
                  <a:noFill/>
                </a:ln>
                <a:solidFill>
                  <a:prstClr val="black"/>
                </a:solidFill>
                <a:effectLst/>
                <a:uLnTx/>
                <a:uFillTx/>
                <a:latin typeface="Tahoma" pitchFamily="34" charset="0"/>
              </a:rPr>
              <a:t>msg</a:t>
            </a:r>
            <a:r>
              <a:rPr kumimoji="0" lang="en-US" sz="1800" b="0" i="0" u="none" strike="noStrike" kern="0" cap="none" spc="0" normalizeH="0" baseline="0" noProof="0">
                <a:ln>
                  <a:noFill/>
                </a:ln>
                <a:solidFill>
                  <a:prstClr val="black"/>
                </a:solidFill>
                <a:effectLst/>
                <a:uLnTx/>
                <a:uFillTx/>
                <a:latin typeface="Tahoma" pitchFamily="34" charset="0"/>
              </a:rPr>
              <a:t>  m</a:t>
            </a:r>
          </a:p>
        </p:txBody>
      </p:sp>
      <p:sp>
        <p:nvSpPr>
          <p:cNvPr id="10" name="Rectangle 8"/>
          <p:cNvSpPr>
            <a:spLocks noChangeArrowheads="1"/>
          </p:cNvSpPr>
          <p:nvPr/>
        </p:nvSpPr>
        <p:spPr bwMode="auto">
          <a:xfrm>
            <a:off x="5240909" y="2953048"/>
            <a:ext cx="838200" cy="285750"/>
          </a:xfrm>
          <a:prstGeom prst="rect">
            <a:avLst/>
          </a:prstGeom>
          <a:solidFill>
            <a:srgbClr val="FAC090"/>
          </a:solidFill>
          <a:ln w="19050">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0" i="0" u="none" strike="noStrike" kern="0" cap="none" spc="0" normalizeH="0" baseline="0" noProof="0">
                <a:ln>
                  <a:noFill/>
                </a:ln>
                <a:solidFill>
                  <a:prstClr val="black"/>
                </a:solidFill>
                <a:effectLst/>
                <a:uLnTx/>
                <a:uFillTx/>
                <a:latin typeface="Tahoma" pitchFamily="34" charset="0"/>
              </a:rPr>
              <a:t>tag</a:t>
            </a:r>
          </a:p>
        </p:txBody>
      </p:sp>
      <p:sp>
        <p:nvSpPr>
          <p:cNvPr id="11" name="AutoShape 9"/>
          <p:cNvSpPr>
            <a:spLocks noChangeArrowheads="1"/>
          </p:cNvSpPr>
          <p:nvPr/>
        </p:nvSpPr>
        <p:spPr bwMode="auto">
          <a:xfrm>
            <a:off x="6231509" y="3010198"/>
            <a:ext cx="304800" cy="171450"/>
          </a:xfrm>
          <a:prstGeom prst="rightArrow">
            <a:avLst>
              <a:gd name="adj1" fmla="val 50000"/>
              <a:gd name="adj2" fmla="val 33333"/>
            </a:avLst>
          </a:prstGeom>
          <a:no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 name="Rectangle 10" descr="Horizontal brick"/>
          <p:cNvSpPr>
            <a:spLocks noChangeArrowheads="1"/>
          </p:cNvSpPr>
          <p:nvPr/>
        </p:nvSpPr>
        <p:spPr bwMode="auto">
          <a:xfrm>
            <a:off x="6764909" y="2953048"/>
            <a:ext cx="1752600" cy="285750"/>
          </a:xfrm>
          <a:prstGeom prst="rect">
            <a:avLst/>
          </a:prstGeom>
          <a:pattFill prst="horzBrick">
            <a:fgClr>
              <a:srgbClr val="4F81BD"/>
            </a:fgClr>
            <a:bgClr>
              <a:sysClr val="window" lastClr="FFFFFF"/>
            </a:bgClr>
          </a:patt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3" name="Text Box 11"/>
          <p:cNvSpPr txBox="1">
            <a:spLocks noChangeArrowheads="1"/>
          </p:cNvSpPr>
          <p:nvPr/>
        </p:nvSpPr>
        <p:spPr bwMode="auto">
          <a:xfrm>
            <a:off x="6971031" y="2516088"/>
            <a:ext cx="1400127" cy="461665"/>
          </a:xfrm>
          <a:prstGeom prst="rect">
            <a:avLst/>
          </a:prstGeom>
          <a:noFill/>
          <a:ln w="9525">
            <a:noFill/>
            <a:miter lim="800000"/>
            <a:headEnd/>
            <a:tailEnd/>
          </a:ln>
        </p:spPr>
        <p:txBody>
          <a:bodyPr wrap="non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E(</a:t>
            </a:r>
            <a:r>
              <a:rPr kumimoji="0" lang="en-US" sz="1800" b="0" i="0" u="none" strike="noStrike" kern="0" cap="none" spc="0" normalizeH="0" baseline="0" noProof="0" err="1">
                <a:ln>
                  <a:noFill/>
                </a:ln>
                <a:solidFill>
                  <a:prstClr val="black"/>
                </a:solidFill>
                <a:effectLst/>
                <a:uLnTx/>
                <a:uFillTx/>
              </a:rPr>
              <a:t>k</a:t>
            </a:r>
            <a:r>
              <a:rPr kumimoji="1" lang="en-US" sz="1800" b="0" i="0" u="none" strike="noStrike" kern="0" cap="none" spc="0" normalizeH="0" baseline="-25000" noProof="0" err="1">
                <a:ln>
                  <a:noFill/>
                </a:ln>
                <a:solidFill>
                  <a:prstClr val="black"/>
                </a:solidFill>
                <a:effectLst/>
                <a:uLnTx/>
                <a:uFillTx/>
              </a:rPr>
              <a:t>E</a:t>
            </a:r>
            <a:r>
              <a:rPr kumimoji="1" lang="en-US" sz="1800" b="0" i="0" u="none" strike="noStrike" kern="0" cap="none" spc="0" normalizeH="0" baseline="0" noProof="0">
                <a:ln>
                  <a:noFill/>
                </a:ln>
                <a:solidFill>
                  <a:prstClr val="black"/>
                </a:solidFill>
                <a:effectLst/>
                <a:uLnTx/>
                <a:uFillTx/>
              </a:rPr>
              <a:t> , </a:t>
            </a:r>
            <a:r>
              <a:rPr kumimoji="1" lang="en-US" sz="1800" b="0" i="0" u="none" strike="noStrike" kern="0" cap="none" spc="0" normalizeH="0" baseline="0" noProof="0" err="1">
                <a:ln>
                  <a:noFill/>
                </a:ln>
                <a:solidFill>
                  <a:prstClr val="black"/>
                </a:solidFill>
                <a:effectLst/>
                <a:uLnTx/>
                <a:uFillTx/>
              </a:rPr>
              <a:t>m</a:t>
            </a:r>
            <a:r>
              <a:rPr kumimoji="1" lang="en-US" sz="2400" b="0" i="0" u="none" strike="noStrike" kern="0" cap="none" spc="0" normalizeH="0" baseline="0" noProof="0" err="1">
                <a:ln>
                  <a:noFill/>
                </a:ln>
                <a:solidFill>
                  <a:prstClr val="black"/>
                </a:solidFill>
                <a:effectLst/>
                <a:uLnTx/>
                <a:uFillTx/>
              </a:rPr>
              <a:t>ll</a:t>
            </a:r>
            <a:r>
              <a:rPr kumimoji="1" lang="en-US" sz="1800" b="0" i="0" u="none" strike="noStrike" kern="0" cap="none" spc="0" normalizeH="0" baseline="0" noProof="0" err="1">
                <a:ln>
                  <a:noFill/>
                </a:ln>
                <a:solidFill>
                  <a:prstClr val="black"/>
                </a:solidFill>
                <a:effectLst/>
                <a:uLnTx/>
                <a:uFillTx/>
              </a:rPr>
              <a:t>tag</a:t>
            </a:r>
            <a:r>
              <a:rPr kumimoji="1" lang="en-US" sz="1800" b="0" i="0" u="none" strike="noStrike" kern="0" cap="none" spc="0" normalizeH="0" baseline="0" noProof="0">
                <a:ln>
                  <a:noFill/>
                </a:ln>
                <a:solidFill>
                  <a:prstClr val="black"/>
                </a:solidFill>
                <a:effectLst/>
                <a:uLnTx/>
                <a:uFillTx/>
              </a:rPr>
              <a:t>)</a:t>
            </a:r>
            <a:endParaRPr kumimoji="1" lang="en-US" sz="2800" b="0" i="0" u="none" strike="noStrike" kern="0" cap="none" spc="0" normalizeH="0" baseline="-25000" noProof="0">
              <a:ln>
                <a:noFill/>
              </a:ln>
              <a:solidFill>
                <a:prstClr val="black"/>
              </a:solidFill>
              <a:effectLst/>
              <a:uLnTx/>
              <a:uFillTx/>
            </a:endParaRPr>
          </a:p>
        </p:txBody>
      </p:sp>
      <p:sp>
        <p:nvSpPr>
          <p:cNvPr id="14" name="Text Box 12"/>
          <p:cNvSpPr txBox="1">
            <a:spLocks noChangeArrowheads="1"/>
          </p:cNvSpPr>
          <p:nvPr/>
        </p:nvSpPr>
        <p:spPr bwMode="auto">
          <a:xfrm>
            <a:off x="5171477" y="2527756"/>
            <a:ext cx="914033" cy="369332"/>
          </a:xfrm>
          <a:prstGeom prst="rect">
            <a:avLst/>
          </a:prstGeom>
          <a:noFill/>
          <a:ln w="9525">
            <a:noFill/>
            <a:miter lim="800000"/>
            <a:headEnd/>
            <a:tailEnd/>
          </a:ln>
        </p:spPr>
        <p:txBody>
          <a:bodyPr wrap="non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S(</a:t>
            </a:r>
            <a:r>
              <a:rPr kumimoji="0" lang="en-US" sz="1800" b="0" i="0" u="none" strike="noStrike" kern="0" cap="none" spc="0" normalizeH="0" baseline="0" noProof="0" err="1">
                <a:ln>
                  <a:noFill/>
                </a:ln>
                <a:solidFill>
                  <a:prstClr val="black"/>
                </a:solidFill>
                <a:effectLst/>
                <a:uLnTx/>
                <a:uFillTx/>
              </a:rPr>
              <a:t>k</a:t>
            </a:r>
            <a:r>
              <a:rPr kumimoji="1" lang="en-US" sz="1800" b="0" i="0" u="none" strike="noStrike" kern="0" cap="none" spc="0" normalizeH="0" baseline="-25000" noProof="0" err="1">
                <a:ln>
                  <a:noFill/>
                </a:ln>
                <a:solidFill>
                  <a:prstClr val="black"/>
                </a:solidFill>
                <a:effectLst/>
                <a:uLnTx/>
                <a:uFillTx/>
                <a:latin typeface="Comic Sans MS" pitchFamily="66" charset="0"/>
                <a:cs typeface="Arial" pitchFamily="34" charset="0"/>
              </a:rPr>
              <a:t>I</a:t>
            </a:r>
            <a:r>
              <a:rPr kumimoji="1" lang="en-US" sz="1800" b="0" i="0" u="none" strike="noStrike" kern="0" cap="none" spc="0" normalizeH="0" baseline="0" noProof="0">
                <a:ln>
                  <a:noFill/>
                </a:ln>
                <a:solidFill>
                  <a:prstClr val="black"/>
                </a:solidFill>
                <a:effectLst/>
                <a:uLnTx/>
                <a:uFillTx/>
              </a:rPr>
              <a:t>, m)</a:t>
            </a:r>
            <a:endParaRPr kumimoji="1" lang="en-US" sz="2800" b="0" i="0" u="none" strike="noStrike" kern="0" cap="none" spc="0" normalizeH="0" baseline="-25000" noProof="0">
              <a:ln>
                <a:noFill/>
              </a:ln>
              <a:solidFill>
                <a:prstClr val="black"/>
              </a:solidFill>
              <a:effectLst/>
              <a:uLnTx/>
              <a:uFillTx/>
            </a:endParaRPr>
          </a:p>
        </p:txBody>
      </p:sp>
      <p:sp>
        <p:nvSpPr>
          <p:cNvPr id="15" name="Rectangle 13"/>
          <p:cNvSpPr>
            <a:spLocks noChangeArrowheads="1"/>
          </p:cNvSpPr>
          <p:nvPr/>
        </p:nvSpPr>
        <p:spPr bwMode="auto">
          <a:xfrm>
            <a:off x="1811909" y="4211538"/>
            <a:ext cx="1447800" cy="285750"/>
          </a:xfrm>
          <a:prstGeom prst="rect">
            <a:avLst/>
          </a:prstGeom>
          <a:solidFill>
            <a:srgbClr val="4F81BD"/>
          </a:solidFill>
          <a:ln w="9525">
            <a:solidFill>
              <a:srgbClr val="EEECE1"/>
            </a:solidFill>
            <a:miter lim="800000"/>
            <a:headEnd/>
            <a:tailEnd/>
          </a:ln>
        </p:spPr>
        <p:txBody>
          <a:bodyPr wrap="none" anchor="ct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err="1">
                <a:ln>
                  <a:noFill/>
                </a:ln>
                <a:solidFill>
                  <a:prstClr val="black"/>
                </a:solidFill>
                <a:effectLst/>
                <a:uLnTx/>
                <a:uFillTx/>
                <a:latin typeface="Tahoma" pitchFamily="34" charset="0"/>
              </a:rPr>
              <a:t>msg</a:t>
            </a:r>
            <a:r>
              <a:rPr kumimoji="0" lang="en-US" sz="1800" b="0" i="0" u="none" strike="noStrike" kern="0" cap="none" spc="0" normalizeH="0" baseline="0" noProof="0">
                <a:ln>
                  <a:noFill/>
                </a:ln>
                <a:solidFill>
                  <a:prstClr val="black"/>
                </a:solidFill>
                <a:effectLst/>
                <a:uLnTx/>
                <a:uFillTx/>
                <a:latin typeface="Tahoma" pitchFamily="34" charset="0"/>
              </a:rPr>
              <a:t>  m</a:t>
            </a:r>
          </a:p>
        </p:txBody>
      </p:sp>
      <p:sp>
        <p:nvSpPr>
          <p:cNvPr id="16" name="AutoShape 14"/>
          <p:cNvSpPr>
            <a:spLocks noChangeArrowheads="1"/>
          </p:cNvSpPr>
          <p:nvPr/>
        </p:nvSpPr>
        <p:spPr bwMode="auto">
          <a:xfrm>
            <a:off x="3335909" y="4268688"/>
            <a:ext cx="304800" cy="171450"/>
          </a:xfrm>
          <a:prstGeom prst="rightArrow">
            <a:avLst>
              <a:gd name="adj1" fmla="val 50000"/>
              <a:gd name="adj2" fmla="val 33333"/>
            </a:avLst>
          </a:prstGeom>
          <a:no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7" name="AutoShape 15"/>
          <p:cNvSpPr>
            <a:spLocks noChangeArrowheads="1"/>
          </p:cNvSpPr>
          <p:nvPr/>
        </p:nvSpPr>
        <p:spPr bwMode="auto">
          <a:xfrm>
            <a:off x="5545709" y="4268688"/>
            <a:ext cx="304800" cy="171450"/>
          </a:xfrm>
          <a:prstGeom prst="rightArrow">
            <a:avLst>
              <a:gd name="adj1" fmla="val 50000"/>
              <a:gd name="adj2" fmla="val 33333"/>
            </a:avLst>
          </a:prstGeom>
          <a:no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8" name="Rectangle 16" descr="Horizontal brick"/>
          <p:cNvSpPr>
            <a:spLocks noChangeArrowheads="1"/>
          </p:cNvSpPr>
          <p:nvPr/>
        </p:nvSpPr>
        <p:spPr bwMode="auto">
          <a:xfrm>
            <a:off x="3870897" y="4211538"/>
            <a:ext cx="1370013" cy="285750"/>
          </a:xfrm>
          <a:prstGeom prst="rect">
            <a:avLst/>
          </a:prstGeom>
          <a:pattFill prst="horzBrick">
            <a:fgClr>
              <a:srgbClr val="4F81BD"/>
            </a:fgClr>
            <a:bgClr>
              <a:sysClr val="window" lastClr="FFFFFF"/>
            </a:bgClr>
          </a:patt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9" name="Text Box 17"/>
          <p:cNvSpPr txBox="1">
            <a:spLocks noChangeArrowheads="1"/>
          </p:cNvSpPr>
          <p:nvPr/>
        </p:nvSpPr>
        <p:spPr bwMode="auto">
          <a:xfrm>
            <a:off x="4175890" y="3823156"/>
            <a:ext cx="912429" cy="369332"/>
          </a:xfrm>
          <a:prstGeom prst="rect">
            <a:avLst/>
          </a:prstGeom>
          <a:noFill/>
          <a:ln w="9525">
            <a:noFill/>
            <a:miter lim="800000"/>
            <a:headEnd/>
            <a:tailEnd/>
          </a:ln>
        </p:spPr>
        <p:txBody>
          <a:bodyPr wrap="non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E(</a:t>
            </a:r>
            <a:r>
              <a:rPr kumimoji="0" lang="en-US" sz="1800" b="0" i="0" u="none" strike="noStrike" kern="0" cap="none" spc="0" normalizeH="0" baseline="0" noProof="0" err="1">
                <a:ln>
                  <a:noFill/>
                </a:ln>
                <a:solidFill>
                  <a:prstClr val="black"/>
                </a:solidFill>
                <a:effectLst/>
                <a:uLnTx/>
                <a:uFillTx/>
              </a:rPr>
              <a:t>k</a:t>
            </a:r>
            <a:r>
              <a:rPr kumimoji="1" lang="en-US" sz="1800" b="0" i="0" u="none" strike="noStrike" kern="0" cap="none" spc="0" normalizeH="0" baseline="-25000" noProof="0" err="1">
                <a:ln>
                  <a:noFill/>
                </a:ln>
                <a:solidFill>
                  <a:prstClr val="black"/>
                </a:solidFill>
                <a:effectLst/>
                <a:uLnTx/>
                <a:uFillTx/>
              </a:rPr>
              <a:t>E</a:t>
            </a:r>
            <a:r>
              <a:rPr kumimoji="1" lang="en-US" sz="1800" b="0" i="0" u="none" strike="noStrike" kern="0" cap="none" spc="0" normalizeH="0" baseline="0" noProof="0">
                <a:ln>
                  <a:noFill/>
                </a:ln>
                <a:solidFill>
                  <a:prstClr val="black"/>
                </a:solidFill>
                <a:effectLst/>
                <a:uLnTx/>
                <a:uFillTx/>
              </a:rPr>
              <a:t>, m)</a:t>
            </a:r>
            <a:endParaRPr kumimoji="1" lang="en-US" sz="2800" b="0" i="0" u="none" strike="noStrike" kern="0" cap="none" spc="0" normalizeH="0" baseline="-25000" noProof="0">
              <a:ln>
                <a:noFill/>
              </a:ln>
              <a:solidFill>
                <a:prstClr val="black"/>
              </a:solidFill>
              <a:effectLst/>
              <a:uLnTx/>
              <a:uFillTx/>
            </a:endParaRPr>
          </a:p>
        </p:txBody>
      </p:sp>
      <p:sp>
        <p:nvSpPr>
          <p:cNvPr id="20" name="Rectangle 18"/>
          <p:cNvSpPr>
            <a:spLocks noChangeArrowheads="1"/>
          </p:cNvSpPr>
          <p:nvPr/>
        </p:nvSpPr>
        <p:spPr bwMode="auto">
          <a:xfrm flipH="1">
            <a:off x="7603109" y="4200823"/>
            <a:ext cx="838200" cy="285750"/>
          </a:xfrm>
          <a:prstGeom prst="rect">
            <a:avLst/>
          </a:prstGeom>
          <a:solidFill>
            <a:srgbClr val="FAC090"/>
          </a:solidFill>
          <a:ln w="19050">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0" i="0" u="none" strike="noStrike" kern="0" cap="none" spc="0" normalizeH="0" baseline="0" noProof="0">
                <a:ln>
                  <a:noFill/>
                </a:ln>
                <a:solidFill>
                  <a:prstClr val="black"/>
                </a:solidFill>
                <a:effectLst/>
                <a:uLnTx/>
                <a:uFillTx/>
                <a:latin typeface="Tahoma" pitchFamily="34" charset="0"/>
              </a:rPr>
              <a:t>tag</a:t>
            </a:r>
          </a:p>
        </p:txBody>
      </p:sp>
      <p:sp>
        <p:nvSpPr>
          <p:cNvPr id="21" name="Text Box 19"/>
          <p:cNvSpPr txBox="1">
            <a:spLocks noChangeArrowheads="1"/>
          </p:cNvSpPr>
          <p:nvPr/>
        </p:nvSpPr>
        <p:spPr bwMode="auto">
          <a:xfrm flipH="1">
            <a:off x="7521307" y="3772356"/>
            <a:ext cx="936675" cy="369332"/>
          </a:xfrm>
          <a:prstGeom prst="rect">
            <a:avLst/>
          </a:prstGeom>
          <a:noFill/>
          <a:ln w="9525">
            <a:noFill/>
            <a:miter lim="800000"/>
            <a:headEnd/>
            <a:tailEnd/>
          </a:ln>
        </p:spPr>
        <p:txBody>
          <a:bodyPr wrap="none">
            <a:spAutoFit/>
          </a:bodyPr>
          <a:lstStyle/>
          <a:p>
            <a:pPr algn="ctr">
              <a:spcBef>
                <a:spcPct val="50000"/>
              </a:spcBef>
            </a:pPr>
            <a:r>
              <a:rPr lang="en-US">
                <a:solidFill>
                  <a:prstClr val="black"/>
                </a:solidFill>
                <a:latin typeface="Tahoma" pitchFamily="34" charset="0"/>
              </a:rPr>
              <a:t>S(</a:t>
            </a:r>
            <a:r>
              <a:rPr lang="en-US" err="1">
                <a:solidFill>
                  <a:prstClr val="black"/>
                </a:solidFill>
                <a:latin typeface="Tahoma" pitchFamily="34" charset="0"/>
              </a:rPr>
              <a:t>k</a:t>
            </a:r>
            <a:r>
              <a:rPr kumimoji="1" lang="en-US" baseline="-25000" err="1">
                <a:solidFill>
                  <a:prstClr val="black"/>
                </a:solidFill>
                <a:latin typeface="Comic Sans MS" pitchFamily="66" charset="0"/>
              </a:rPr>
              <a:t>I</a:t>
            </a:r>
            <a:r>
              <a:rPr kumimoji="1" lang="en-US">
                <a:solidFill>
                  <a:prstClr val="black"/>
                </a:solidFill>
                <a:latin typeface="Comic Sans MS" pitchFamily="66" charset="0"/>
              </a:rPr>
              <a:t>, c)</a:t>
            </a:r>
            <a:endParaRPr kumimoji="1" lang="en-US" sz="2800" baseline="-25000">
              <a:solidFill>
                <a:prstClr val="black"/>
              </a:solidFill>
              <a:latin typeface="Comic Sans MS" pitchFamily="66" charset="0"/>
            </a:endParaRPr>
          </a:p>
        </p:txBody>
      </p:sp>
      <p:sp>
        <p:nvSpPr>
          <p:cNvPr id="22" name="Rectangle 20" descr="Horizontal brick"/>
          <p:cNvSpPr>
            <a:spLocks noChangeArrowheads="1"/>
          </p:cNvSpPr>
          <p:nvPr/>
        </p:nvSpPr>
        <p:spPr bwMode="auto">
          <a:xfrm>
            <a:off x="6155309" y="4202013"/>
            <a:ext cx="1370012" cy="285750"/>
          </a:xfrm>
          <a:prstGeom prst="rect">
            <a:avLst/>
          </a:prstGeom>
          <a:pattFill prst="horzBrick">
            <a:fgClr>
              <a:srgbClr val="4F81BD"/>
            </a:fgClr>
            <a:bgClr>
              <a:sysClr val="window" lastClr="FFFFFF"/>
            </a:bgClr>
          </a:patt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3" name="Rectangle 21"/>
          <p:cNvSpPr>
            <a:spLocks noChangeArrowheads="1"/>
          </p:cNvSpPr>
          <p:nvPr/>
        </p:nvSpPr>
        <p:spPr bwMode="auto">
          <a:xfrm>
            <a:off x="1811909" y="5583138"/>
            <a:ext cx="1447800" cy="285750"/>
          </a:xfrm>
          <a:prstGeom prst="rect">
            <a:avLst/>
          </a:prstGeom>
          <a:solidFill>
            <a:srgbClr val="4F81BD"/>
          </a:solidFill>
          <a:ln w="9525">
            <a:solidFill>
              <a:srgbClr val="EEECE1"/>
            </a:solidFill>
            <a:miter lim="800000"/>
            <a:headEnd/>
            <a:tailEnd/>
          </a:ln>
        </p:spPr>
        <p:txBody>
          <a:bodyPr wrap="none" anchor="ct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err="1">
                <a:ln>
                  <a:noFill/>
                </a:ln>
                <a:solidFill>
                  <a:prstClr val="black"/>
                </a:solidFill>
                <a:effectLst/>
                <a:uLnTx/>
                <a:uFillTx/>
                <a:latin typeface="Tahoma" pitchFamily="34" charset="0"/>
              </a:rPr>
              <a:t>msg</a:t>
            </a:r>
            <a:r>
              <a:rPr kumimoji="0" lang="en-US" sz="1800" b="0" i="0" u="none" strike="noStrike" kern="0" cap="none" spc="0" normalizeH="0" baseline="0" noProof="0">
                <a:ln>
                  <a:noFill/>
                </a:ln>
                <a:solidFill>
                  <a:prstClr val="black"/>
                </a:solidFill>
                <a:effectLst/>
                <a:uLnTx/>
                <a:uFillTx/>
                <a:latin typeface="Tahoma" pitchFamily="34" charset="0"/>
              </a:rPr>
              <a:t>  m</a:t>
            </a:r>
          </a:p>
        </p:txBody>
      </p:sp>
      <p:sp>
        <p:nvSpPr>
          <p:cNvPr id="24" name="AutoShape 22"/>
          <p:cNvSpPr>
            <a:spLocks noChangeArrowheads="1"/>
          </p:cNvSpPr>
          <p:nvPr/>
        </p:nvSpPr>
        <p:spPr bwMode="auto">
          <a:xfrm>
            <a:off x="3335909" y="5640288"/>
            <a:ext cx="304800" cy="171450"/>
          </a:xfrm>
          <a:prstGeom prst="rightArrow">
            <a:avLst>
              <a:gd name="adj1" fmla="val 50000"/>
              <a:gd name="adj2" fmla="val 33333"/>
            </a:avLst>
          </a:prstGeom>
          <a:no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5" name="AutoShape 23"/>
          <p:cNvSpPr>
            <a:spLocks noChangeArrowheads="1"/>
          </p:cNvSpPr>
          <p:nvPr/>
        </p:nvSpPr>
        <p:spPr bwMode="auto">
          <a:xfrm>
            <a:off x="5545709" y="5640288"/>
            <a:ext cx="304800" cy="171450"/>
          </a:xfrm>
          <a:prstGeom prst="rightArrow">
            <a:avLst>
              <a:gd name="adj1" fmla="val 50000"/>
              <a:gd name="adj2" fmla="val 33333"/>
            </a:avLst>
          </a:prstGeom>
          <a:no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6" name="Rectangle 24" descr="Horizontal brick"/>
          <p:cNvSpPr>
            <a:spLocks noChangeArrowheads="1"/>
          </p:cNvSpPr>
          <p:nvPr/>
        </p:nvSpPr>
        <p:spPr bwMode="auto">
          <a:xfrm>
            <a:off x="3870897" y="5583138"/>
            <a:ext cx="1370013" cy="285750"/>
          </a:xfrm>
          <a:prstGeom prst="rect">
            <a:avLst/>
          </a:prstGeom>
          <a:pattFill prst="horzBrick">
            <a:fgClr>
              <a:srgbClr val="4F81BD"/>
            </a:fgClr>
            <a:bgClr>
              <a:sysClr val="window" lastClr="FFFFFF"/>
            </a:bgClr>
          </a:patt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7" name="Text Box 25"/>
          <p:cNvSpPr txBox="1">
            <a:spLocks noChangeArrowheads="1"/>
          </p:cNvSpPr>
          <p:nvPr/>
        </p:nvSpPr>
        <p:spPr bwMode="auto">
          <a:xfrm>
            <a:off x="4054896" y="5189438"/>
            <a:ext cx="965329" cy="369332"/>
          </a:xfrm>
          <a:prstGeom prst="rect">
            <a:avLst/>
          </a:prstGeom>
          <a:noFill/>
          <a:ln w="9525">
            <a:noFill/>
            <a:miter lim="800000"/>
            <a:headEnd/>
            <a:tailEnd/>
          </a:ln>
        </p:spPr>
        <p:txBody>
          <a:bodyPr wrap="none">
            <a:spAutoFit/>
          </a:body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E(</a:t>
            </a:r>
            <a:r>
              <a:rPr kumimoji="0" lang="en-US" sz="1800" b="0" i="0" u="none" strike="noStrike" kern="0" cap="none" spc="0" normalizeH="0" baseline="0" noProof="0" err="1">
                <a:ln>
                  <a:noFill/>
                </a:ln>
                <a:solidFill>
                  <a:prstClr val="black"/>
                </a:solidFill>
                <a:effectLst/>
                <a:uLnTx/>
                <a:uFillTx/>
              </a:rPr>
              <a:t>k</a:t>
            </a:r>
            <a:r>
              <a:rPr kumimoji="1" lang="en-US" sz="1800" b="0" i="0" u="none" strike="noStrike" kern="0" cap="none" spc="0" normalizeH="0" baseline="-25000" noProof="0" err="1">
                <a:ln>
                  <a:noFill/>
                </a:ln>
                <a:solidFill>
                  <a:prstClr val="black"/>
                </a:solidFill>
                <a:effectLst/>
                <a:uLnTx/>
                <a:uFillTx/>
              </a:rPr>
              <a:t>E</a:t>
            </a:r>
            <a:r>
              <a:rPr kumimoji="1" lang="en-US" sz="1800" b="0" i="0" u="none" strike="noStrike" kern="0" cap="none" spc="0" normalizeH="0" baseline="0" noProof="0">
                <a:ln>
                  <a:noFill/>
                </a:ln>
                <a:solidFill>
                  <a:prstClr val="black"/>
                </a:solidFill>
                <a:effectLst/>
                <a:uLnTx/>
                <a:uFillTx/>
              </a:rPr>
              <a:t> , m)</a:t>
            </a:r>
            <a:endParaRPr kumimoji="1" lang="en-US" sz="2800" b="0" i="0" u="none" strike="noStrike" kern="0" cap="none" spc="0" normalizeH="0" baseline="-25000" noProof="0">
              <a:ln>
                <a:noFill/>
              </a:ln>
              <a:solidFill>
                <a:prstClr val="black"/>
              </a:solidFill>
              <a:effectLst/>
              <a:uLnTx/>
              <a:uFillTx/>
            </a:endParaRPr>
          </a:p>
        </p:txBody>
      </p:sp>
      <p:sp>
        <p:nvSpPr>
          <p:cNvPr id="28" name="Rectangle 26"/>
          <p:cNvSpPr>
            <a:spLocks noChangeArrowheads="1"/>
          </p:cNvSpPr>
          <p:nvPr/>
        </p:nvSpPr>
        <p:spPr bwMode="auto">
          <a:xfrm flipH="1">
            <a:off x="7603109" y="5572423"/>
            <a:ext cx="838200" cy="285750"/>
          </a:xfrm>
          <a:prstGeom prst="rect">
            <a:avLst/>
          </a:prstGeom>
          <a:solidFill>
            <a:srgbClr val="FAC090"/>
          </a:solidFill>
          <a:ln w="19050">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sz="2000" b="0" i="0" u="none" strike="noStrike" kern="0" cap="none" spc="0" normalizeH="0" baseline="0" noProof="0">
                <a:ln>
                  <a:noFill/>
                </a:ln>
                <a:solidFill>
                  <a:prstClr val="black"/>
                </a:solidFill>
                <a:effectLst/>
                <a:uLnTx/>
                <a:uFillTx/>
                <a:latin typeface="Tahoma" pitchFamily="34" charset="0"/>
              </a:rPr>
              <a:t>tag</a:t>
            </a:r>
          </a:p>
        </p:txBody>
      </p:sp>
      <p:sp>
        <p:nvSpPr>
          <p:cNvPr id="29" name="Text Box 27"/>
          <p:cNvSpPr txBox="1">
            <a:spLocks noChangeArrowheads="1"/>
          </p:cNvSpPr>
          <p:nvPr/>
        </p:nvSpPr>
        <p:spPr bwMode="auto">
          <a:xfrm flipH="1">
            <a:off x="7478252" y="5144988"/>
            <a:ext cx="997426" cy="369332"/>
          </a:xfrm>
          <a:prstGeom prst="rect">
            <a:avLst/>
          </a:prstGeom>
          <a:noFill/>
          <a:ln w="9525">
            <a:noFill/>
            <a:miter lim="800000"/>
            <a:headEnd/>
            <a:tailEnd/>
          </a:ln>
        </p:spPr>
        <p:txBody>
          <a:bodyPr wrap="none">
            <a:spAutoFit/>
          </a:bodyPr>
          <a:lstStyle/>
          <a:p>
            <a:pPr algn="ctr">
              <a:spcBef>
                <a:spcPct val="50000"/>
              </a:spcBef>
            </a:pPr>
            <a:r>
              <a:rPr lang="en-US">
                <a:solidFill>
                  <a:prstClr val="black"/>
                </a:solidFill>
                <a:latin typeface="Tahoma" pitchFamily="34" charset="0"/>
              </a:rPr>
              <a:t>S(</a:t>
            </a:r>
            <a:r>
              <a:rPr lang="en-US" err="1">
                <a:solidFill>
                  <a:prstClr val="black"/>
                </a:solidFill>
                <a:latin typeface="Tahoma" pitchFamily="34" charset="0"/>
              </a:rPr>
              <a:t>k</a:t>
            </a:r>
            <a:r>
              <a:rPr kumimoji="1" lang="en-US" baseline="-25000" err="1">
                <a:solidFill>
                  <a:prstClr val="black"/>
                </a:solidFill>
                <a:latin typeface="Comic Sans MS" pitchFamily="66" charset="0"/>
              </a:rPr>
              <a:t>I</a:t>
            </a:r>
            <a:r>
              <a:rPr kumimoji="1" lang="en-US">
                <a:solidFill>
                  <a:prstClr val="black"/>
                </a:solidFill>
                <a:latin typeface="Comic Sans MS" pitchFamily="66" charset="0"/>
              </a:rPr>
              <a:t>, m)</a:t>
            </a:r>
            <a:endParaRPr kumimoji="1" lang="en-US" sz="2800" baseline="-25000">
              <a:solidFill>
                <a:prstClr val="black"/>
              </a:solidFill>
              <a:latin typeface="Comic Sans MS" pitchFamily="66" charset="0"/>
            </a:endParaRPr>
          </a:p>
        </p:txBody>
      </p:sp>
      <p:sp>
        <p:nvSpPr>
          <p:cNvPr id="30" name="Rectangle 28" descr="Horizontal brick"/>
          <p:cNvSpPr>
            <a:spLocks noChangeArrowheads="1"/>
          </p:cNvSpPr>
          <p:nvPr/>
        </p:nvSpPr>
        <p:spPr bwMode="auto">
          <a:xfrm>
            <a:off x="6155309" y="5573613"/>
            <a:ext cx="1370012" cy="285750"/>
          </a:xfrm>
          <a:prstGeom prst="rect">
            <a:avLst/>
          </a:prstGeom>
          <a:pattFill prst="horzBrick">
            <a:fgClr>
              <a:srgbClr val="4F81BD"/>
            </a:fgClr>
            <a:bgClr>
              <a:sysClr val="window" lastClr="FFFFFF"/>
            </a:bgClr>
          </a:patt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1" name="TextBox 1"/>
          <p:cNvSpPr txBox="1"/>
          <p:nvPr/>
        </p:nvSpPr>
        <p:spPr>
          <a:xfrm>
            <a:off x="107504" y="3971091"/>
            <a:ext cx="1487908"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1" i="0" u="none" strike="noStrike" kern="0" cap="none" spc="0" normalizeH="0" baseline="0" noProof="0">
                <a:ln>
                  <a:noFill/>
                </a:ln>
                <a:solidFill>
                  <a:srgbClr val="008000"/>
                </a:solidFill>
                <a:effectLst/>
                <a:uLnTx/>
                <a:uFillTx/>
              </a:rPr>
              <a:t>zawsze</a:t>
            </a:r>
            <a:br>
              <a:rPr kumimoji="0" lang="en-US" sz="2400" b="1" i="0" u="none" strike="noStrike" kern="0" cap="none" spc="0" normalizeH="0" baseline="0" noProof="0">
                <a:ln>
                  <a:noFill/>
                </a:ln>
                <a:solidFill>
                  <a:srgbClr val="008000"/>
                </a:solidFill>
                <a:effectLst/>
                <a:uLnTx/>
                <a:uFillTx/>
              </a:rPr>
            </a:br>
            <a:r>
              <a:rPr kumimoji="0" lang="pl-PL" sz="2400" b="1" i="0" u="none" strike="noStrike" kern="0" cap="none" spc="0" normalizeH="0" baseline="0" noProof="0">
                <a:ln>
                  <a:noFill/>
                </a:ln>
                <a:solidFill>
                  <a:srgbClr val="008000"/>
                </a:solidFill>
                <a:effectLst/>
                <a:uLnTx/>
                <a:uFillTx/>
              </a:rPr>
              <a:t>poprawna</a:t>
            </a:r>
            <a:endParaRPr kumimoji="0" lang="en-US" sz="2400" b="1" i="0" u="none" strike="noStrike" kern="0" cap="none" spc="0" normalizeH="0" baseline="0" noProof="0">
              <a:ln>
                <a:noFill/>
              </a:ln>
              <a:solidFill>
                <a:srgbClr val="008000"/>
              </a:solidFill>
              <a:effectLst/>
              <a:uLnTx/>
              <a:uFillTx/>
            </a:endParaRPr>
          </a:p>
        </p:txBody>
      </p:sp>
    </p:spTree>
    <p:extLst>
      <p:ext uri="{BB962C8B-B14F-4D97-AF65-F5344CB8AC3E}">
        <p14:creationId xmlns:p14="http://schemas.microsoft.com/office/powerpoint/2010/main" val="243125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700"/>
              <a:t>Twierdzenia o szyfrowaniu z uwierzytelnieniem </a:t>
            </a:r>
            <a:br>
              <a:rPr lang="pl-PL" sz="2700"/>
            </a:br>
            <a:r>
              <a:rPr lang="pl-PL" sz="2700"/>
              <a:t>(A.E. – </a:t>
            </a:r>
            <a:r>
              <a:rPr lang="pl-PL" sz="2700" err="1"/>
              <a:t>Authenticated</a:t>
            </a:r>
            <a:r>
              <a:rPr lang="pl-PL" sz="2700"/>
              <a:t> </a:t>
            </a:r>
            <a:r>
              <a:rPr lang="pl-PL" sz="2700" err="1"/>
              <a:t>Encryption</a:t>
            </a:r>
            <a:r>
              <a:rPr lang="pl-PL" sz="2700"/>
              <a:t>)</a:t>
            </a:r>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
        <p:nvSpPr>
          <p:cNvPr id="5" name="Content Placeholder 2"/>
          <p:cNvSpPr txBox="1">
            <a:spLocks/>
          </p:cNvSpPr>
          <p:nvPr/>
        </p:nvSpPr>
        <p:spPr>
          <a:xfrm>
            <a:off x="286072" y="1844824"/>
            <a:ext cx="8534400" cy="409575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a:solidFill>
                  <a:sysClr val="windowText" lastClr="000000"/>
                </a:solidFill>
                <a:latin typeface="Calibri"/>
              </a:rPr>
              <a:t>Niech</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(E,D)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będzie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szyfrem bezpiecznym na atak z wybranym tekstem jawnym i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(S,V)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bezpiecznym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MAC.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Wtedy</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Schemat </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Encrypt-then-MAC</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zawsze zapewnia szyfrowanie z uwierzytelnieniem</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457200" marR="0" lvl="0" indent="-457200" algn="l" defTabSz="914400" rtl="0" eaLnBrk="1" fontAlgn="auto" latinLnBrk="0" hangingPunct="1">
              <a:lnSpc>
                <a:spcPct val="100000"/>
              </a:lnSpc>
              <a:spcBef>
                <a:spcPct val="20000"/>
              </a:spcBef>
              <a:spcAft>
                <a:spcPts val="0"/>
              </a:spcAft>
              <a:buClrTx/>
              <a:buSzTx/>
              <a:buFont typeface="+mj-lt"/>
              <a:buAutoNum type="arabicPeriod"/>
              <a:tabLst/>
              <a:defRPr/>
            </a:pP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Schemat </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MAC-then-encrypt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może nie</a:t>
            </a:r>
            <a:r>
              <a:rPr kumimoji="0" lang="pl-PL" sz="2400" b="0" i="0" u="none" strike="noStrike" kern="1200" cap="none" spc="0" normalizeH="0" noProof="0">
                <a:ln>
                  <a:noFill/>
                </a:ln>
                <a:solidFill>
                  <a:sysClr val="windowText" lastClr="000000"/>
                </a:solidFill>
                <a:effectLst/>
                <a:uLnTx/>
                <a:uFillTx/>
                <a:latin typeface="Calibri"/>
                <a:ea typeface="+mn-ea"/>
                <a:cs typeface="+mn-cs"/>
              </a:rPr>
              <a:t> być bezpieczny, bo będzie podatny na atak z wybranym szyfrem</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jednak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kiedy</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(E,D)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losowym trybem licznikowym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rand</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-CTR) lub 		losowym trybem z łańcuchem bloków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rand-CBC</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t>
            </a:r>
            <a:r>
              <a:rPr kumimoji="0" lang="pl-PL" sz="2400" b="0" i="0" u="none" strike="noStrike" kern="1200" cap="none" spc="0" normalizeH="0" noProof="0">
                <a:ln>
                  <a:noFill/>
                </a:ln>
                <a:solidFill>
                  <a:sysClr val="windowText" lastClr="000000"/>
                </a:solidFill>
                <a:effectLst/>
                <a:uLnTx/>
                <a:uFillTx/>
                <a:latin typeface="Calibri"/>
                <a:ea typeface="+mn-ea"/>
                <a:cs typeface="+mn-cs"/>
              </a:rPr>
              <a:t> wtedy </a:t>
            </a:r>
            <a:br>
              <a:rPr kumimoji="0" lang="pl-PL" sz="2400" b="0" i="0" u="none" strike="noStrike" kern="1200" cap="none" spc="0" normalizeH="0" noProof="0">
                <a:ln>
                  <a:noFill/>
                </a:ln>
                <a:solidFill>
                  <a:sysClr val="windowText" lastClr="000000"/>
                </a:solidFill>
                <a:effectLst/>
                <a:uLnTx/>
                <a:uFillTx/>
                <a:latin typeface="Calibri"/>
                <a:ea typeface="+mn-ea"/>
                <a:cs typeface="+mn-cs"/>
              </a:rPr>
            </a:br>
            <a:r>
              <a:rPr kumimoji="0" lang="pl-PL" sz="2400" b="0" i="0" u="none" strike="noStrike" kern="1200" cap="none" spc="0" normalizeH="0" noProof="0">
                <a:ln>
                  <a:noFill/>
                </a:ln>
                <a:solidFill>
                  <a:sysClr val="windowText" lastClr="000000"/>
                </a:solidFill>
                <a:effectLst/>
                <a:uLnTx/>
                <a:uFillTx/>
                <a:latin typeface="Calibri"/>
                <a:ea typeface="+mn-ea"/>
                <a:cs typeface="+mn-cs"/>
              </a:rPr>
              <a:t>	schemat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M-then-E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zapewnia szyfrowanie</a:t>
            </a:r>
            <a:r>
              <a:rPr kumimoji="0" lang="pl-PL" sz="2400" b="0" i="0" u="none" strike="noStrike" kern="1200" cap="none" spc="0" normalizeH="0" noProof="0">
                <a:ln>
                  <a:noFill/>
                </a:ln>
                <a:solidFill>
                  <a:sysClr val="windowText" lastClr="000000"/>
                </a:solidFill>
                <a:effectLst/>
                <a:uLnTx/>
                <a:uFillTx/>
                <a:latin typeface="Calibri"/>
                <a:ea typeface="+mn-ea"/>
                <a:cs typeface="+mn-cs"/>
              </a:rPr>
              <a:t> z uwierzytelnieniem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lang="pl-PL" err="1">
                <a:solidFill>
                  <a:sysClr val="windowText" lastClr="000000"/>
                </a:solidFill>
                <a:latin typeface="Calibri"/>
              </a:rPr>
              <a:t>d</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la schematu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rand-CTR,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jednorazowy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MAC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jest wystarczający</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p:txBody>
      </p:sp>
      <mc:AlternateContent xmlns:mc="http://schemas.openxmlformats.org/markup-compatibility/2006" xmlns:p14="http://schemas.microsoft.com/office/powerpoint/2010/main">
        <mc:Choice Requires="p14">
          <p:contentPart p14:bwMode="auto" r:id="rId3">
            <p14:nvContentPartPr>
              <p14:cNvPr id="16" name="Pismo odręczne 15"/>
              <p14:cNvContentPartPr/>
              <p14:nvPr/>
            </p14:nvContentPartPr>
            <p14:xfrm>
              <a:off x="4133999" y="5811517"/>
              <a:ext cx="3657600" cy="806400"/>
            </p14:xfrm>
          </p:contentPart>
        </mc:Choice>
        <mc:Fallback xmlns="">
          <p:pic>
            <p:nvPicPr>
              <p:cNvPr id="16" name="Pismo odręczne 15"/>
              <p:cNvPicPr/>
              <p:nvPr/>
            </p:nvPicPr>
            <p:blipFill>
              <a:blip r:embed="rId4" cstate="print"/>
              <a:stretch>
                <a:fillRect/>
              </a:stretch>
            </p:blipFill>
            <p:spPr>
              <a:xfrm>
                <a:off x="4113119" y="5790637"/>
                <a:ext cx="3699360" cy="848160"/>
              </a:xfrm>
              <a:prstGeom prst="rect">
                <a:avLst/>
              </a:prstGeom>
            </p:spPr>
          </p:pic>
        </mc:Fallback>
      </mc:AlternateContent>
    </p:spTree>
    <p:extLst>
      <p:ext uri="{BB962C8B-B14F-4D97-AF65-F5344CB8AC3E}">
        <p14:creationId xmlns:p14="http://schemas.microsoft.com/office/powerpoint/2010/main" val="396249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Standardy </a:t>
            </a:r>
            <a:r>
              <a:rPr lang="pl-PL" sz="2800"/>
              <a:t>(na wysokim poziomie)</a:t>
            </a:r>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
        <p:nvSpPr>
          <p:cNvPr id="5" name="Content Placeholder 2"/>
          <p:cNvSpPr txBox="1">
            <a:spLocks/>
          </p:cNvSpPr>
          <p:nvPr/>
        </p:nvSpPr>
        <p:spPr>
          <a:xfrm>
            <a:off x="628328" y="2060848"/>
            <a:ext cx="8077200" cy="20574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GCM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tryb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CTR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potem</a:t>
            </a:r>
            <a:r>
              <a:rPr kumimoji="0" lang="pl-PL" sz="2400" b="0" i="0" u="none" strike="noStrike" kern="1200" cap="none" spc="0" normalizeH="0" noProof="0">
                <a:ln>
                  <a:noFill/>
                </a:ln>
                <a:solidFill>
                  <a:sysClr val="windowText" lastClr="000000"/>
                </a:solidFill>
                <a:effectLst/>
                <a:uLnTx/>
                <a:uFillTx/>
                <a:latin typeface="Calibri"/>
                <a:ea typeface="+mn-ea"/>
                <a:cs typeface="+mn-cs"/>
              </a:rPr>
              <a:t> zastosowanie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CW-MAC</a:t>
            </a:r>
          </a:p>
          <a:p>
            <a:pPr marL="0" marR="0" lvl="0" indent="0" algn="l" defTabSz="914400" rtl="0" eaLnBrk="1" fontAlgn="auto" latinLnBrk="0" hangingPunct="1">
              <a:lnSpc>
                <a:spcPct val="100000"/>
              </a:lnSpc>
              <a:spcBef>
                <a:spcPts val="576"/>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przyspieszone przez </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instrukcję procesorów Intela </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PCLMULQDQ)</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24"/>
              </a:spcBef>
              <a:spcAft>
                <a:spcPts val="0"/>
              </a:spcAft>
              <a:buClrTx/>
              <a:buSzTx/>
              <a:buFont typeface="Arial" pitchFamily="34" charset="0"/>
              <a:buChar char="•"/>
              <a:tabLst/>
              <a:defRPr/>
            </a:pP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CCM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CBC-MAC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potem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szyfrowanie w trybie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CTR </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(802.11i)</a:t>
            </a:r>
          </a:p>
          <a:p>
            <a:pPr marL="342900" marR="0" lvl="0" indent="-342900" algn="l" defTabSz="914400" rtl="0" eaLnBrk="1" fontAlgn="auto" latinLnBrk="0" hangingPunct="1">
              <a:lnSpc>
                <a:spcPct val="100000"/>
              </a:lnSpc>
              <a:spcBef>
                <a:spcPts val="1776"/>
              </a:spcBef>
              <a:spcAft>
                <a:spcPts val="0"/>
              </a:spcAft>
              <a:buClrTx/>
              <a:buSzTx/>
              <a:buFont typeface="Arial" pitchFamily="34" charset="0"/>
              <a:buChar char="•"/>
              <a:tabLst/>
              <a:defRPr/>
            </a:pP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EAX</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szyfrowanie</a:t>
            </a:r>
            <a:r>
              <a:rPr kumimoji="0" lang="pl-PL" sz="2400" b="0" i="0" u="none" strike="noStrike" kern="1200" cap="none" spc="0" normalizeH="0" noProof="0">
                <a:ln>
                  <a:noFill/>
                </a:ln>
                <a:solidFill>
                  <a:sysClr val="windowText" lastClr="000000"/>
                </a:solidFill>
                <a:effectLst/>
                <a:uLnTx/>
                <a:uFillTx/>
                <a:latin typeface="Calibri"/>
                <a:ea typeface="+mn-ea"/>
                <a:cs typeface="+mn-cs"/>
              </a:rPr>
              <a:t> w trybie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CTR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potem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CMAC</a:t>
            </a:r>
          </a:p>
        </p:txBody>
      </p:sp>
      <p:sp>
        <p:nvSpPr>
          <p:cNvPr id="6" name="TextBox 3"/>
          <p:cNvSpPr txBox="1"/>
          <p:nvPr/>
        </p:nvSpPr>
        <p:spPr>
          <a:xfrm>
            <a:off x="75262" y="4251538"/>
            <a:ext cx="9033242" cy="101566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a:ln>
                  <a:noFill/>
                </a:ln>
                <a:solidFill>
                  <a:prstClr val="black"/>
                </a:solidFill>
                <a:effectLst/>
                <a:uLnTx/>
                <a:uFillTx/>
              </a:rPr>
              <a:t>Wszystkie wspierają</a:t>
            </a:r>
            <a:r>
              <a:rPr kumimoji="0" lang="en-US" sz="2000" b="0" i="0" u="none" strike="noStrike" kern="0" cap="none" spc="0" normalizeH="0" baseline="0" noProof="0">
                <a:ln>
                  <a:noFill/>
                </a:ln>
                <a:solidFill>
                  <a:prstClr val="black"/>
                </a:solidFill>
                <a:effectLst/>
                <a:uLnTx/>
                <a:uFillTx/>
              </a:rPr>
              <a:t> AEAD:  (auth. enc. with associated data</a:t>
            </a:r>
            <a:r>
              <a:rPr kumimoji="0" lang="pl-PL" sz="2000" b="0" i="0" u="none" strike="noStrike" kern="0" cap="none" spc="0" normalizeH="0" baseline="0" noProof="0">
                <a:ln>
                  <a:noFill/>
                </a:ln>
                <a:solidFill>
                  <a:prstClr val="black"/>
                </a:solidFill>
                <a:effectLst/>
                <a:uLnTx/>
                <a:uFillTx/>
              </a:rPr>
              <a:t> – </a:t>
            </a:r>
            <a:br>
              <a:rPr kumimoji="0" lang="pl-PL" sz="2000" b="0" i="0" u="none" strike="noStrike" kern="0" cap="none" spc="0" normalizeH="0" baseline="0" noProof="0">
                <a:ln>
                  <a:noFill/>
                </a:ln>
                <a:solidFill>
                  <a:prstClr val="black"/>
                </a:solidFill>
                <a:effectLst/>
                <a:uLnTx/>
                <a:uFillTx/>
              </a:rPr>
            </a:br>
            <a:r>
              <a:rPr kumimoji="0" lang="pl-PL" sz="2000" b="0" i="0" u="none" strike="noStrike" kern="0" cap="none" spc="0" normalizeH="0" baseline="0" noProof="0">
                <a:ln>
                  <a:noFill/>
                </a:ln>
                <a:solidFill>
                  <a:prstClr val="black"/>
                </a:solidFill>
                <a:effectLst/>
                <a:uLnTx/>
                <a:uFillTx/>
              </a:rPr>
              <a:t>			  szyfrowanie</a:t>
            </a:r>
            <a:r>
              <a:rPr kumimoji="0" lang="pl-PL" sz="2000" b="0" i="0" u="none" strike="noStrike" kern="0" cap="none" spc="0" normalizeH="0" noProof="0">
                <a:ln>
                  <a:noFill/>
                </a:ln>
                <a:solidFill>
                  <a:prstClr val="black"/>
                </a:solidFill>
                <a:effectLst/>
                <a:uLnTx/>
                <a:uFillTx/>
              </a:rPr>
              <a:t> z uwierzytelnieniem z dołączonymi danymi</a:t>
            </a:r>
            <a:r>
              <a:rPr kumimoji="0" lang="en-US" sz="2000" b="0" i="0" u="none" strike="noStrike" kern="0" cap="none" spc="0" normalizeH="0" baseline="0" noProof="0">
                <a:ln>
                  <a:noFill/>
                </a:ln>
                <a:solidFill>
                  <a:prstClr val="black"/>
                </a:solidFill>
                <a:effectLst/>
                <a:uLnTx/>
                <a:uFillTx/>
              </a:rPr>
              <a:t>). </a:t>
            </a:r>
            <a:endParaRPr kumimoji="0" lang="pl-PL" sz="2000" b="0" i="0" u="none" strike="noStrike" kern="0" cap="none" spc="0" normalizeH="0" baseline="0" noProof="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a:ln>
                  <a:noFill/>
                </a:ln>
                <a:solidFill>
                  <a:prstClr val="black"/>
                </a:solidFill>
                <a:effectLst/>
                <a:uLnTx/>
                <a:uFillTx/>
              </a:rPr>
              <a:t>Opierają się</a:t>
            </a:r>
            <a:r>
              <a:rPr kumimoji="0" lang="pl-PL" sz="2000" b="0" i="0" u="none" strike="noStrike" kern="0" cap="none" spc="0" normalizeH="0" noProof="0">
                <a:ln>
                  <a:noFill/>
                </a:ln>
                <a:solidFill>
                  <a:prstClr val="black"/>
                </a:solidFill>
                <a:effectLst/>
                <a:uLnTx/>
                <a:uFillTx/>
              </a:rPr>
              <a:t> na stosowaniu </a:t>
            </a:r>
            <a:r>
              <a:rPr kumimoji="0" lang="pl-PL" sz="2000" b="0" i="0" u="none" strike="noStrike" kern="0" cap="none" spc="0" normalizeH="0" noProof="0" err="1">
                <a:ln>
                  <a:noFill/>
                </a:ln>
                <a:solidFill>
                  <a:prstClr val="black"/>
                </a:solidFill>
                <a:effectLst/>
                <a:uLnTx/>
                <a:uFillTx/>
              </a:rPr>
              <a:t>nonce</a:t>
            </a:r>
            <a:endParaRPr kumimoji="0" lang="en-US" sz="2000" b="0" i="0" u="none" strike="noStrike" kern="0" cap="none" spc="0" normalizeH="0" baseline="0" noProof="0">
              <a:ln>
                <a:noFill/>
              </a:ln>
              <a:solidFill>
                <a:prstClr val="black"/>
              </a:solidFill>
              <a:effectLst/>
              <a:uLnTx/>
              <a:uFillTx/>
            </a:endParaRPr>
          </a:p>
        </p:txBody>
      </p:sp>
      <p:sp>
        <p:nvSpPr>
          <p:cNvPr id="7" name="Rectangle 10" descr="Horizontal brick"/>
          <p:cNvSpPr>
            <a:spLocks noChangeArrowheads="1"/>
          </p:cNvSpPr>
          <p:nvPr/>
        </p:nvSpPr>
        <p:spPr bwMode="auto">
          <a:xfrm>
            <a:off x="3599656" y="5926410"/>
            <a:ext cx="3276600" cy="304800"/>
          </a:xfrm>
          <a:prstGeom prst="rect">
            <a:avLst/>
          </a:prstGeom>
          <a:pattFill prst="horzBrick">
            <a:fgClr>
              <a:srgbClr val="4F81BD"/>
            </a:fgClr>
            <a:bgClr>
              <a:sysClr val="window" lastClr="FFFFFF"/>
            </a:bgClr>
          </a:patt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pl-PL" kern="0">
                <a:solidFill>
                  <a:srgbClr val="000090"/>
                </a:solidFill>
                <a:latin typeface="Tahoma"/>
                <a:cs typeface="Tahoma"/>
              </a:rPr>
              <a:t>Zaszyfrowane dane</a:t>
            </a:r>
            <a:endParaRPr kumimoji="0" lang="en-US" sz="1800" b="0" i="0" u="none" strike="noStrike" kern="0" cap="none" spc="0" normalizeH="0" baseline="0" noProof="0">
              <a:ln>
                <a:noFill/>
              </a:ln>
              <a:solidFill>
                <a:srgbClr val="000090"/>
              </a:solidFill>
              <a:effectLst/>
              <a:uLnTx/>
              <a:uFillTx/>
              <a:latin typeface="Tahoma"/>
              <a:cs typeface="Tahoma"/>
            </a:endParaRPr>
          </a:p>
        </p:txBody>
      </p:sp>
      <p:sp>
        <p:nvSpPr>
          <p:cNvPr id="8" name="Rectangle 8"/>
          <p:cNvSpPr>
            <a:spLocks noChangeArrowheads="1"/>
          </p:cNvSpPr>
          <p:nvPr/>
        </p:nvSpPr>
        <p:spPr bwMode="auto">
          <a:xfrm>
            <a:off x="1847056" y="5926410"/>
            <a:ext cx="1752600" cy="298450"/>
          </a:xfrm>
          <a:prstGeom prst="rect">
            <a:avLst/>
          </a:prstGeom>
          <a:solidFill>
            <a:sysClr val="window" lastClr="FFFFFF"/>
          </a:solidFill>
          <a:ln w="19050">
            <a:solidFill>
              <a:sysClr val="windowText" lastClr="000000"/>
            </a:solidFill>
            <a:miter lim="800000"/>
            <a:headEnd/>
            <a:tailEnd/>
          </a:ln>
          <a:effectLst/>
        </p:spPr>
        <p:txBody>
          <a:bodyPr wrap="none" anchor="ctr"/>
          <a:lstStyle/>
          <a:p>
            <a:pPr marL="0" marR="0" lvl="0" indent="0" algn="ctr" defTabSz="914400" eaLnBrk="1" fontAlgn="auto" latinLnBrk="0" hangingPunct="1">
              <a:lnSpc>
                <a:spcPct val="100000"/>
              </a:lnSpc>
              <a:spcBef>
                <a:spcPct val="50000"/>
              </a:spcBef>
              <a:spcAft>
                <a:spcPts val="0"/>
              </a:spcAft>
              <a:buClrTx/>
              <a:buSzTx/>
              <a:buFontTx/>
              <a:buNone/>
              <a:tabLst/>
              <a:defRPr/>
            </a:pPr>
            <a:r>
              <a:rPr lang="pl-PL" kern="0">
                <a:solidFill>
                  <a:srgbClr val="000090"/>
                </a:solidFill>
                <a:latin typeface="Tahoma" pitchFamily="34" charset="0"/>
              </a:rPr>
              <a:t>Dołączone dane</a:t>
            </a:r>
            <a:endParaRPr kumimoji="0" lang="en-US" sz="1800" b="0" i="0" u="none" strike="noStrike" kern="0" cap="none" spc="0" normalizeH="0" baseline="0" noProof="0">
              <a:ln>
                <a:noFill/>
              </a:ln>
              <a:solidFill>
                <a:srgbClr val="000090"/>
              </a:solidFill>
              <a:effectLst/>
              <a:uLnTx/>
              <a:uFillTx/>
              <a:latin typeface="Tahoma" pitchFamily="34" charset="0"/>
            </a:endParaRPr>
          </a:p>
        </p:txBody>
      </p:sp>
      <p:sp>
        <p:nvSpPr>
          <p:cNvPr id="9" name="Right Brace 8"/>
          <p:cNvSpPr/>
          <p:nvPr/>
        </p:nvSpPr>
        <p:spPr>
          <a:xfrm rot="5400000">
            <a:off x="4323556" y="3828627"/>
            <a:ext cx="76200" cy="5029200"/>
          </a:xfrm>
          <a:prstGeom prst="rightBrace">
            <a:avLst/>
          </a:prstGeom>
          <a:noFill/>
          <a:ln w="25400" cap="flat" cmpd="sng" algn="ctr">
            <a:solidFill>
              <a:srgbClr val="4F81BD"/>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3523456" y="6300028"/>
            <a:ext cx="169469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a:ln>
                  <a:noFill/>
                </a:ln>
                <a:solidFill>
                  <a:prstClr val="black"/>
                </a:solidFill>
                <a:effectLst/>
                <a:uLnTx/>
                <a:uFillTx/>
              </a:rPr>
              <a:t>uwierzytelnione</a:t>
            </a:r>
            <a:endParaRPr kumimoji="0" lang="en-US" sz="1800" b="0" i="0" u="none" strike="noStrike" kern="0" cap="none" spc="0" normalizeH="0" baseline="0" noProof="0">
              <a:ln>
                <a:noFill/>
              </a:ln>
              <a:solidFill>
                <a:prstClr val="black"/>
              </a:solidFill>
              <a:effectLst/>
              <a:uLnTx/>
              <a:uFillTx/>
            </a:endParaRPr>
          </a:p>
        </p:txBody>
      </p:sp>
      <p:sp>
        <p:nvSpPr>
          <p:cNvPr id="11" name="Right Brace 10"/>
          <p:cNvSpPr/>
          <p:nvPr/>
        </p:nvSpPr>
        <p:spPr>
          <a:xfrm rot="16200000" flipV="1">
            <a:off x="5161755" y="4116659"/>
            <a:ext cx="152401" cy="3276600"/>
          </a:xfrm>
          <a:prstGeom prst="rightBrace">
            <a:avLst/>
          </a:prstGeom>
          <a:noFill/>
          <a:ln w="25400" cap="flat" cmpd="sng" algn="ctr">
            <a:solidFill>
              <a:srgbClr val="4F81BD"/>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sp>
        <p:nvSpPr>
          <p:cNvPr id="12" name="TextBox 11"/>
          <p:cNvSpPr txBox="1"/>
          <p:nvPr/>
        </p:nvSpPr>
        <p:spPr>
          <a:xfrm>
            <a:off x="4499992" y="5291916"/>
            <a:ext cx="145745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a:ln>
                  <a:noFill/>
                </a:ln>
                <a:solidFill>
                  <a:prstClr val="black"/>
                </a:solidFill>
                <a:effectLst/>
                <a:uLnTx/>
                <a:uFillTx/>
              </a:rPr>
              <a:t>zaszyfrowane</a:t>
            </a:r>
            <a:endParaRPr kumimoji="0" lang="en-US" sz="1800" b="0" i="0" u="none" strike="noStrike" kern="0" cap="none" spc="0" normalizeH="0" baseline="0" noProof="0">
              <a:ln>
                <a:noFill/>
              </a:ln>
              <a:solidFill>
                <a:prstClr val="black"/>
              </a:solidFill>
              <a:effectLst/>
              <a:uLnTx/>
              <a:uFillTx/>
            </a:endParaRPr>
          </a:p>
        </p:txBody>
      </p:sp>
    </p:spTree>
    <p:extLst>
      <p:ext uri="{BB962C8B-B14F-4D97-AF65-F5344CB8AC3E}">
        <p14:creationId xmlns:p14="http://schemas.microsoft.com/office/powerpoint/2010/main" val="2699996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Repetytorium: co umiemy do tej pory?</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Content Placeholder 2"/>
          <p:cNvSpPr txBox="1">
            <a:spLocks/>
          </p:cNvSpPr>
          <p:nvPr/>
        </p:nvSpPr>
        <p:spPr>
          <a:xfrm>
            <a:off x="590872" y="1637506"/>
            <a:ext cx="8229600" cy="409575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Poufność</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bezpieczeństwo semantyczne na atak z wybranym</a:t>
            </a:r>
            <a:r>
              <a:rPr kumimoji="0" lang="pl-PL" sz="2400" b="0" i="0" u="none" strike="noStrike" kern="1200" cap="none" spc="0" normalizeH="0" noProof="0">
                <a:ln>
                  <a:noFill/>
                </a:ln>
                <a:solidFill>
                  <a:sysClr val="windowText" lastClr="000000"/>
                </a:solidFill>
                <a:effectLst/>
                <a:uLnTx/>
                <a:uFillTx/>
                <a:latin typeface="Calibri"/>
                <a:ea typeface="+mn-ea"/>
                <a:cs typeface="+mn-cs"/>
              </a:rPr>
              <a:t> 		tekstem jawnym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CPA attack</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Takie szyfrowanie zabezpiecza tylko</a:t>
            </a:r>
            <a:r>
              <a:rPr kumimoji="0" lang="pl-PL" sz="2400" b="0" i="0" u="none" strike="noStrike" kern="1200" cap="none" spc="0" normalizeH="0" noProof="0">
                <a:ln>
                  <a:noFill/>
                </a:ln>
                <a:solidFill>
                  <a:sysClr val="windowText" lastClr="000000"/>
                </a:solidFill>
                <a:effectLst/>
                <a:uLnTx/>
                <a:uFillTx/>
                <a:latin typeface="Calibri"/>
                <a:ea typeface="+mn-ea"/>
                <a:cs typeface="+mn-cs"/>
              </a:rPr>
              <a:t> przed </a:t>
            </a:r>
            <a:r>
              <a:rPr kumimoji="0" lang="pl-PL" sz="2400" b="1" i="0" u="none" strike="noStrike" kern="1200" cap="none" spc="0" normalizeH="0" noProof="0">
                <a:ln>
                  <a:noFill/>
                </a:ln>
                <a:solidFill>
                  <a:sysClr val="windowText" lastClr="000000"/>
                </a:solidFill>
                <a:effectLst/>
                <a:uLnTx/>
                <a:uFillTx/>
                <a:latin typeface="Calibri"/>
                <a:ea typeface="+mn-ea"/>
                <a:cs typeface="+mn-cs"/>
              </a:rPr>
              <a:t>podsłuchiwaniem</a:t>
            </a:r>
            <a:endParaRPr kumimoji="0" lang="en-US" sz="2400" b="1"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Integralność</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Odporność na fałszowanie z zastosowaniem ataku z wybraną wiadomością</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CBC-MAC,  HMAC,  PMAC,  CW-MAC</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Nowe widomości</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poznamy schematy szyfrowania</a:t>
            </a:r>
            <a:r>
              <a:rPr kumimoji="0" lang="pl-PL" sz="2400" b="0" i="0" u="none" strike="noStrike" kern="1200" cap="none" spc="0" normalizeH="0" noProof="0">
                <a:ln>
                  <a:noFill/>
                </a:ln>
                <a:solidFill>
                  <a:sysClr val="windowText" lastClr="000000"/>
                </a:solidFill>
                <a:effectLst/>
                <a:uLnTx/>
                <a:uFillTx/>
                <a:latin typeface="Calibri"/>
                <a:ea typeface="+mn-ea"/>
                <a:cs typeface="+mn-cs"/>
              </a:rPr>
              <a:t> odporne na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fałszowanie</a:t>
            </a:r>
            <a:endParaRPr kumimoji="0" lang="en-US" sz="2400" b="1"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pl-PL">
                <a:solidFill>
                  <a:sysClr val="windowText" lastClr="000000"/>
                </a:solidFill>
                <a:latin typeface="Calibri"/>
              </a:rPr>
              <a:t>Pozwolą one na zapewnienie dla wiadomości zarówno poufności jak i integralności.</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p:txBody>
      </p:sp>
    </p:spTree>
    <p:extLst>
      <p:ext uri="{BB962C8B-B14F-4D97-AF65-F5344CB8AC3E}">
        <p14:creationId xmlns:p14="http://schemas.microsoft.com/office/powerpoint/2010/main" val="1700456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Przykład API (</a:t>
            </a:r>
            <a:r>
              <a:rPr lang="pl-PL" err="1"/>
              <a:t>OpenSSL</a:t>
            </a:r>
            <a:r>
              <a:rPr lang="pl-PL"/>
              <a:t>)</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
        <p:nvSpPr>
          <p:cNvPr id="5" name="Content Placeholder 2"/>
          <p:cNvSpPr txBox="1">
            <a:spLocks/>
          </p:cNvSpPr>
          <p:nvPr/>
        </p:nvSpPr>
        <p:spPr>
          <a:xfrm>
            <a:off x="323528" y="1628800"/>
            <a:ext cx="8496944" cy="49685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int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err="1">
                <a:ln>
                  <a:noFill/>
                </a:ln>
                <a:solidFill>
                  <a:sysClr val="windowText" lastClr="000000"/>
                </a:solidFill>
                <a:effectLst/>
                <a:uLnTx/>
                <a:uFillTx/>
                <a:latin typeface="Calibri"/>
                <a:ea typeface="+mn-ea"/>
                <a:cs typeface="+mn-cs"/>
              </a:rPr>
              <a:t>AES_GCM_Init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(AES_GCM_CTX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ain</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char *</a:t>
            </a:r>
            <a:r>
              <a:rPr kumimoji="0" lang="en-US" sz="2800" b="1" i="0" u="none" strike="noStrike" kern="1200" cap="none" spc="0" normalizeH="0" baseline="0" noProof="0">
                <a:ln>
                  <a:noFill/>
                </a:ln>
                <a:solidFill>
                  <a:sysClr val="windowText" lastClr="000000"/>
                </a:solidFill>
                <a:effectLst/>
                <a:uLnTx/>
                <a:uFillTx/>
                <a:latin typeface="Calibri"/>
                <a:ea typeface="+mn-ea"/>
                <a:cs typeface="+mn-cs"/>
              </a:rPr>
              <a:t>nonce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long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noncelen</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char *</a:t>
            </a:r>
            <a:r>
              <a:rPr kumimoji="0" lang="en-US" sz="2800" b="1" i="0" u="none" strike="noStrike" kern="1200" cap="none" spc="0" normalizeH="0" baseline="0" noProof="0">
                <a:ln>
                  <a:noFill/>
                </a:ln>
                <a:solidFill>
                  <a:sysClr val="windowText" lastClr="000000"/>
                </a:solidFill>
                <a:effectLst/>
                <a:uLnTx/>
                <a:uFillTx/>
                <a:latin typeface="Calibri"/>
                <a:ea typeface="+mn-ea"/>
                <a:cs typeface="+mn-cs"/>
              </a:rPr>
              <a:t>key</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int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klen</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int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err="1">
                <a:ln>
                  <a:noFill/>
                </a:ln>
                <a:solidFill>
                  <a:sysClr val="windowText" lastClr="000000"/>
                </a:solidFill>
                <a:effectLst/>
                <a:uLnTx/>
                <a:uFillTx/>
                <a:latin typeface="Calibri"/>
                <a:ea typeface="+mn-ea"/>
                <a:cs typeface="+mn-cs"/>
              </a:rPr>
              <a:t>AES_GCM_EncryptUpdate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(AES_GCM_CTX *a,</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char *</a:t>
            </a:r>
            <a:r>
              <a:rPr kumimoji="0" lang="en-US" sz="2800" b="1" i="0" u="none" strike="noStrike" kern="1200" cap="none" spc="0" normalizeH="0" baseline="0" noProof="0" err="1">
                <a:ln>
                  <a:noFill/>
                </a:ln>
                <a:solidFill>
                  <a:sysClr val="windowText" lastClr="000000"/>
                </a:solidFill>
                <a:effectLst/>
                <a:uLnTx/>
                <a:uFillTx/>
                <a:latin typeface="Calibri"/>
                <a:ea typeface="+mn-ea"/>
                <a:cs typeface="+mn-cs"/>
              </a:rPr>
              <a:t>aad</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long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aadlen</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char *</a:t>
            </a:r>
            <a:r>
              <a:rPr kumimoji="0" lang="en-US" sz="2800" b="1" i="0" u="none" strike="noStrike" kern="1200" cap="none" spc="0" normalizeH="0" baseline="0" noProof="0">
                <a:ln>
                  <a:noFill/>
                </a:ln>
                <a:solidFill>
                  <a:sysClr val="windowText" lastClr="000000"/>
                </a:solidFill>
                <a:effectLst/>
                <a:uLnTx/>
                <a:uFillTx/>
                <a:latin typeface="Calibri"/>
                <a:ea typeface="+mn-ea"/>
                <a:cs typeface="+mn-cs"/>
              </a:rPr>
              <a:t>data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long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datalen</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char *</a:t>
            </a:r>
            <a:r>
              <a:rPr kumimoji="0" lang="en-US" sz="2800" b="1" i="0" u="none" strike="noStrike" kern="1200" cap="none" spc="0" normalizeH="0" baseline="0" noProof="0">
                <a:ln>
                  <a:noFill/>
                </a:ln>
                <a:solidFill>
                  <a:sysClr val="windowText" lastClr="000000"/>
                </a:solidFill>
                <a:effectLst/>
                <a:uLnTx/>
                <a:uFillTx/>
                <a:latin typeface="Calibri"/>
                <a:ea typeface="+mn-ea"/>
                <a:cs typeface="+mn-cs"/>
              </a:rPr>
              <a:t>out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unsigned long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outlen</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p:txBody>
      </p:sp>
    </p:spTree>
    <p:extLst>
      <p:ext uri="{BB962C8B-B14F-4D97-AF65-F5344CB8AC3E}">
        <p14:creationId xmlns:p14="http://schemas.microsoft.com/office/powerpoint/2010/main" val="139672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a:t>OCB: bezpośrednia konstrukcja z PRP</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
        <p:nvSpPr>
          <p:cNvPr id="5" name="Rectangle 4" descr="Rectangle: Click to edit Master text styles&#10;Second level&#10;Third level&#10;Fourth level&#10;Fifth level"/>
          <p:cNvSpPr>
            <a:spLocks noChangeArrowheads="1"/>
          </p:cNvSpPr>
          <p:nvPr/>
        </p:nvSpPr>
        <p:spPr bwMode="auto">
          <a:xfrm>
            <a:off x="457200" y="1412776"/>
            <a:ext cx="8229600" cy="590550"/>
          </a:xfrm>
          <a:prstGeom prst="rect">
            <a:avLst/>
          </a:prstGeom>
          <a:noFill/>
          <a:ln w="9525">
            <a:noFill/>
            <a:miter lim="800000"/>
            <a:headEnd/>
            <a:tailEnd/>
          </a:ln>
        </p:spPr>
        <p:txBody>
          <a:bodyPr/>
          <a:lstStyle/>
          <a:p>
            <a:pPr>
              <a:spcBef>
                <a:spcPct val="20000"/>
              </a:spcBef>
            </a:pPr>
            <a:r>
              <a:rPr lang="en-US" sz="2000" b="1">
                <a:solidFill>
                  <a:prstClr val="black"/>
                </a:solidFill>
                <a:latin typeface="Arial" charset="0"/>
              </a:rPr>
              <a:t> </a:t>
            </a:r>
            <a:r>
              <a:rPr lang="pl-PL" sz="2000" b="1">
                <a:solidFill>
                  <a:prstClr val="black"/>
                </a:solidFill>
                <a:latin typeface="Arial" charset="0"/>
              </a:rPr>
              <a:t>Bardziej wydajne szyfr. z </a:t>
            </a:r>
            <a:r>
              <a:rPr lang="pl-PL" sz="2000" b="1" err="1">
                <a:solidFill>
                  <a:prstClr val="black"/>
                </a:solidFill>
                <a:latin typeface="Arial" charset="0"/>
              </a:rPr>
              <a:t>uwierzyt</a:t>
            </a:r>
            <a:r>
              <a:rPr lang="pl-PL" sz="2000" b="1">
                <a:solidFill>
                  <a:prstClr val="black"/>
                </a:solidFill>
                <a:latin typeface="Arial" charset="0"/>
              </a:rPr>
              <a:t>.</a:t>
            </a:r>
            <a:r>
              <a:rPr lang="en-US" sz="2000" b="1">
                <a:solidFill>
                  <a:prstClr val="black"/>
                </a:solidFill>
                <a:latin typeface="Arial" charset="0"/>
              </a:rPr>
              <a:t>:  </a:t>
            </a:r>
            <a:r>
              <a:rPr lang="en-US" sz="2000">
                <a:solidFill>
                  <a:prstClr val="black"/>
                </a:solidFill>
                <a:latin typeface="Arial" charset="0"/>
              </a:rPr>
              <a:t>one E() op. per block. </a:t>
            </a:r>
          </a:p>
        </p:txBody>
      </p:sp>
      <p:sp>
        <p:nvSpPr>
          <p:cNvPr id="6" name="Rectangle 5"/>
          <p:cNvSpPr>
            <a:spLocks noChangeArrowheads="1"/>
          </p:cNvSpPr>
          <p:nvPr/>
        </p:nvSpPr>
        <p:spPr bwMode="auto">
          <a:xfrm>
            <a:off x="649288" y="2173585"/>
            <a:ext cx="1524000" cy="285750"/>
          </a:xfrm>
          <a:prstGeom prst="rect">
            <a:avLst/>
          </a:prstGeom>
          <a:solidFill>
            <a:srgbClr val="F79646">
              <a:lumMod val="60000"/>
              <a:lumOff val="40000"/>
            </a:srgbClr>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m[0]</a:t>
            </a:r>
          </a:p>
        </p:txBody>
      </p:sp>
      <p:sp>
        <p:nvSpPr>
          <p:cNvPr id="7" name="Rectangle 6"/>
          <p:cNvSpPr>
            <a:spLocks noChangeArrowheads="1"/>
          </p:cNvSpPr>
          <p:nvPr/>
        </p:nvSpPr>
        <p:spPr bwMode="auto">
          <a:xfrm>
            <a:off x="2173288" y="2173585"/>
            <a:ext cx="1676400" cy="285750"/>
          </a:xfrm>
          <a:prstGeom prst="rect">
            <a:avLst/>
          </a:prstGeom>
          <a:solidFill>
            <a:srgbClr val="F79646">
              <a:lumMod val="60000"/>
              <a:lumOff val="40000"/>
            </a:srgbClr>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m[1]</a:t>
            </a:r>
          </a:p>
        </p:txBody>
      </p:sp>
      <p:sp>
        <p:nvSpPr>
          <p:cNvPr id="8" name="Rectangle 7"/>
          <p:cNvSpPr>
            <a:spLocks noChangeArrowheads="1"/>
          </p:cNvSpPr>
          <p:nvPr/>
        </p:nvSpPr>
        <p:spPr bwMode="auto">
          <a:xfrm>
            <a:off x="3849688" y="2173585"/>
            <a:ext cx="1600200" cy="285750"/>
          </a:xfrm>
          <a:prstGeom prst="rect">
            <a:avLst/>
          </a:prstGeom>
          <a:solidFill>
            <a:srgbClr val="F79646">
              <a:lumMod val="60000"/>
              <a:lumOff val="40000"/>
            </a:srgbClr>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m[2]</a:t>
            </a:r>
          </a:p>
        </p:txBody>
      </p:sp>
      <p:sp>
        <p:nvSpPr>
          <p:cNvPr id="9" name="Rectangle 8"/>
          <p:cNvSpPr>
            <a:spLocks noChangeArrowheads="1"/>
          </p:cNvSpPr>
          <p:nvPr/>
        </p:nvSpPr>
        <p:spPr bwMode="auto">
          <a:xfrm>
            <a:off x="5449888" y="2173585"/>
            <a:ext cx="1524000" cy="285750"/>
          </a:xfrm>
          <a:prstGeom prst="rect">
            <a:avLst/>
          </a:prstGeom>
          <a:solidFill>
            <a:srgbClr val="F79646">
              <a:lumMod val="60000"/>
              <a:lumOff val="40000"/>
            </a:srgbClr>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m[3]</a:t>
            </a:r>
          </a:p>
        </p:txBody>
      </p:sp>
      <p:sp>
        <p:nvSpPr>
          <p:cNvPr id="10" name="Text Box 9"/>
          <p:cNvSpPr txBox="1">
            <a:spLocks noChangeArrowheads="1"/>
          </p:cNvSpPr>
          <p:nvPr/>
        </p:nvSpPr>
        <p:spPr bwMode="auto">
          <a:xfrm>
            <a:off x="1143000" y="254029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11" name="Text Box 10"/>
          <p:cNvSpPr txBox="1">
            <a:spLocks noChangeArrowheads="1"/>
          </p:cNvSpPr>
          <p:nvPr/>
        </p:nvSpPr>
        <p:spPr bwMode="auto">
          <a:xfrm>
            <a:off x="6059489" y="254029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12" name="Text Box 11"/>
          <p:cNvSpPr txBox="1">
            <a:spLocks noChangeArrowheads="1"/>
          </p:cNvSpPr>
          <p:nvPr/>
        </p:nvSpPr>
        <p:spPr bwMode="auto">
          <a:xfrm>
            <a:off x="2859089" y="254029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13" name="Line 12"/>
          <p:cNvSpPr>
            <a:spLocks noChangeShapeType="1"/>
          </p:cNvSpPr>
          <p:nvPr/>
        </p:nvSpPr>
        <p:spPr bwMode="auto">
          <a:xfrm>
            <a:off x="1379538" y="246052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4" name="Line 13"/>
          <p:cNvSpPr>
            <a:spLocks noChangeShapeType="1"/>
          </p:cNvSpPr>
          <p:nvPr/>
        </p:nvSpPr>
        <p:spPr bwMode="auto">
          <a:xfrm>
            <a:off x="3087688" y="2484338"/>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5" name="Line 14"/>
          <p:cNvSpPr>
            <a:spLocks noChangeShapeType="1"/>
          </p:cNvSpPr>
          <p:nvPr/>
        </p:nvSpPr>
        <p:spPr bwMode="auto">
          <a:xfrm>
            <a:off x="6288088" y="246052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6" name="Text Box 15"/>
          <p:cNvSpPr txBox="1">
            <a:spLocks noChangeArrowheads="1"/>
          </p:cNvSpPr>
          <p:nvPr/>
        </p:nvSpPr>
        <p:spPr bwMode="auto">
          <a:xfrm>
            <a:off x="4572000" y="254029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17" name="Line 16"/>
          <p:cNvSpPr>
            <a:spLocks noChangeShapeType="1"/>
          </p:cNvSpPr>
          <p:nvPr/>
        </p:nvSpPr>
        <p:spPr bwMode="auto">
          <a:xfrm>
            <a:off x="4800600" y="2484338"/>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8" name="Rectangle 17"/>
          <p:cNvSpPr>
            <a:spLocks noChangeArrowheads="1"/>
          </p:cNvSpPr>
          <p:nvPr/>
        </p:nvSpPr>
        <p:spPr bwMode="auto">
          <a:xfrm>
            <a:off x="982663" y="3274913"/>
            <a:ext cx="914400" cy="628650"/>
          </a:xfrm>
          <a:prstGeom prst="rect">
            <a:avLst/>
          </a:prstGeom>
          <a:solidFill>
            <a:srgbClr val="4F81BD"/>
          </a:solid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E(k,</a:t>
            </a:r>
            <a:r>
              <a:rPr kumimoji="0" lang="en-US" sz="1800" b="0" i="0" u="none" strike="noStrike" kern="0" cap="none" spc="0" normalizeH="0" baseline="0" noProof="0">
                <a:ln>
                  <a:noFill/>
                </a:ln>
                <a:solidFill>
                  <a:prstClr val="black"/>
                </a:solidFill>
                <a:effectLst/>
                <a:uLnTx/>
                <a:uFillTx/>
                <a:latin typeface="Arial" charset="0"/>
                <a:sym typeface="Symbol" pitchFamily="18" charset="2"/>
              </a:rPr>
              <a:t>)</a:t>
            </a:r>
          </a:p>
        </p:txBody>
      </p:sp>
      <p:sp>
        <p:nvSpPr>
          <p:cNvPr id="19" name="Rectangle 18"/>
          <p:cNvSpPr>
            <a:spLocks noChangeArrowheads="1"/>
          </p:cNvSpPr>
          <p:nvPr/>
        </p:nvSpPr>
        <p:spPr bwMode="auto">
          <a:xfrm>
            <a:off x="2659063" y="3274913"/>
            <a:ext cx="914400" cy="628650"/>
          </a:xfrm>
          <a:prstGeom prst="rect">
            <a:avLst/>
          </a:prstGeom>
          <a:solidFill>
            <a:srgbClr val="4F81BD"/>
          </a:solid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E(k,</a:t>
            </a:r>
            <a:r>
              <a:rPr kumimoji="0" lang="en-US" sz="1800" b="0" i="0" u="none" strike="noStrike" kern="0" cap="none" spc="0" normalizeH="0" baseline="0" noProof="0">
                <a:ln>
                  <a:noFill/>
                </a:ln>
                <a:solidFill>
                  <a:prstClr val="black"/>
                </a:solidFill>
                <a:effectLst/>
                <a:uLnTx/>
                <a:uFillTx/>
                <a:latin typeface="Arial" charset="0"/>
                <a:sym typeface="Symbol" pitchFamily="18" charset="2"/>
              </a:rPr>
              <a:t>)</a:t>
            </a:r>
          </a:p>
        </p:txBody>
      </p:sp>
      <p:sp>
        <p:nvSpPr>
          <p:cNvPr id="20" name="Rectangle 19"/>
          <p:cNvSpPr>
            <a:spLocks noChangeArrowheads="1"/>
          </p:cNvSpPr>
          <p:nvPr/>
        </p:nvSpPr>
        <p:spPr bwMode="auto">
          <a:xfrm>
            <a:off x="5859463" y="3274913"/>
            <a:ext cx="914400" cy="628650"/>
          </a:xfrm>
          <a:prstGeom prst="rect">
            <a:avLst/>
          </a:prstGeom>
          <a:solidFill>
            <a:srgbClr val="4F81BD"/>
          </a:solid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E(k,</a:t>
            </a:r>
            <a:r>
              <a:rPr kumimoji="0" lang="en-US" sz="1800" b="0" i="0" u="none" strike="noStrike" kern="0" cap="none" spc="0" normalizeH="0" baseline="0" noProof="0">
                <a:ln>
                  <a:noFill/>
                </a:ln>
                <a:solidFill>
                  <a:prstClr val="black"/>
                </a:solidFill>
                <a:effectLst/>
                <a:uLnTx/>
                <a:uFillTx/>
                <a:latin typeface="Arial" charset="0"/>
                <a:sym typeface="Symbol" pitchFamily="18" charset="2"/>
              </a:rPr>
              <a:t>)</a:t>
            </a:r>
          </a:p>
        </p:txBody>
      </p:sp>
      <p:sp>
        <p:nvSpPr>
          <p:cNvPr id="21" name="Line 20"/>
          <p:cNvSpPr>
            <a:spLocks noChangeShapeType="1"/>
          </p:cNvSpPr>
          <p:nvPr/>
        </p:nvSpPr>
        <p:spPr bwMode="auto">
          <a:xfrm>
            <a:off x="3116263" y="3008213"/>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2" name="Line 21"/>
          <p:cNvSpPr>
            <a:spLocks noChangeShapeType="1"/>
          </p:cNvSpPr>
          <p:nvPr/>
        </p:nvSpPr>
        <p:spPr bwMode="auto">
          <a:xfrm>
            <a:off x="6316663" y="3008213"/>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3" name="Line 22"/>
          <p:cNvSpPr>
            <a:spLocks noChangeShapeType="1"/>
          </p:cNvSpPr>
          <p:nvPr/>
        </p:nvSpPr>
        <p:spPr bwMode="auto">
          <a:xfrm>
            <a:off x="1363663" y="3008213"/>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4" name="Rectangle 23"/>
          <p:cNvSpPr>
            <a:spLocks noChangeArrowheads="1"/>
          </p:cNvSpPr>
          <p:nvPr/>
        </p:nvSpPr>
        <p:spPr bwMode="auto">
          <a:xfrm>
            <a:off x="4335463" y="3274913"/>
            <a:ext cx="914400" cy="628650"/>
          </a:xfrm>
          <a:prstGeom prst="rect">
            <a:avLst/>
          </a:prstGeom>
          <a:solidFill>
            <a:srgbClr val="4F81BD"/>
          </a:solid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E(k,</a:t>
            </a:r>
            <a:r>
              <a:rPr kumimoji="0" lang="en-US" sz="1800" b="0" i="0" u="none" strike="noStrike" kern="0" cap="none" spc="0" normalizeH="0" baseline="0" noProof="0">
                <a:ln>
                  <a:noFill/>
                </a:ln>
                <a:solidFill>
                  <a:prstClr val="black"/>
                </a:solidFill>
                <a:effectLst/>
                <a:uLnTx/>
                <a:uFillTx/>
                <a:latin typeface="Arial" charset="0"/>
                <a:sym typeface="Symbol" pitchFamily="18" charset="2"/>
              </a:rPr>
              <a:t>)</a:t>
            </a:r>
          </a:p>
        </p:txBody>
      </p:sp>
      <p:sp>
        <p:nvSpPr>
          <p:cNvPr id="25" name="Line 24"/>
          <p:cNvSpPr>
            <a:spLocks noChangeShapeType="1"/>
          </p:cNvSpPr>
          <p:nvPr/>
        </p:nvSpPr>
        <p:spPr bwMode="auto">
          <a:xfrm>
            <a:off x="4829175" y="3008213"/>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nvGrpSpPr>
          <p:cNvPr id="26" name="Group 28"/>
          <p:cNvGrpSpPr>
            <a:grpSpLocks/>
          </p:cNvGrpSpPr>
          <p:nvPr/>
        </p:nvGrpSpPr>
        <p:grpSpPr bwMode="auto">
          <a:xfrm>
            <a:off x="1643064" y="2630788"/>
            <a:ext cx="1262062" cy="369095"/>
            <a:chOff x="405" y="1777"/>
            <a:chExt cx="795" cy="310"/>
          </a:xfrm>
        </p:grpSpPr>
        <p:sp>
          <p:nvSpPr>
            <p:cNvPr id="27" name="Line 29"/>
            <p:cNvSpPr>
              <a:spLocks noChangeShapeType="1"/>
            </p:cNvSpPr>
            <p:nvPr/>
          </p:nvSpPr>
          <p:spPr bwMode="auto">
            <a:xfrm>
              <a:off x="1008" y="1968"/>
              <a:ext cx="192" cy="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8" name="Text Box 30"/>
            <p:cNvSpPr txBox="1">
              <a:spLocks noChangeArrowheads="1"/>
            </p:cNvSpPr>
            <p:nvPr/>
          </p:nvSpPr>
          <p:spPr bwMode="auto">
            <a:xfrm>
              <a:off x="405" y="1777"/>
              <a:ext cx="650" cy="310"/>
            </a:xfrm>
            <a:prstGeom prst="rect">
              <a:avLst/>
            </a:prstGeom>
            <a:noFill/>
            <a:ln w="9525">
              <a:noFill/>
              <a:miter lim="800000"/>
              <a:headEnd/>
              <a:tailEnd/>
            </a:ln>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P(N,k,1)</a:t>
              </a:r>
            </a:p>
          </p:txBody>
        </p:sp>
      </p:grpSp>
      <p:grpSp>
        <p:nvGrpSpPr>
          <p:cNvPr id="29" name="Group 31"/>
          <p:cNvGrpSpPr>
            <a:grpSpLocks/>
          </p:cNvGrpSpPr>
          <p:nvPr/>
        </p:nvGrpSpPr>
        <p:grpSpPr bwMode="auto">
          <a:xfrm>
            <a:off x="3395664" y="2630788"/>
            <a:ext cx="1262062" cy="369095"/>
            <a:chOff x="405" y="1783"/>
            <a:chExt cx="795" cy="310"/>
          </a:xfrm>
        </p:grpSpPr>
        <p:sp>
          <p:nvSpPr>
            <p:cNvPr id="30" name="Line 32"/>
            <p:cNvSpPr>
              <a:spLocks noChangeShapeType="1"/>
            </p:cNvSpPr>
            <p:nvPr/>
          </p:nvSpPr>
          <p:spPr bwMode="auto">
            <a:xfrm>
              <a:off x="1008" y="1968"/>
              <a:ext cx="192" cy="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1" name="Text Box 33"/>
            <p:cNvSpPr txBox="1">
              <a:spLocks noChangeArrowheads="1"/>
            </p:cNvSpPr>
            <p:nvPr/>
          </p:nvSpPr>
          <p:spPr bwMode="auto">
            <a:xfrm>
              <a:off x="405" y="1783"/>
              <a:ext cx="650" cy="310"/>
            </a:xfrm>
            <a:prstGeom prst="rect">
              <a:avLst/>
            </a:prstGeom>
            <a:noFill/>
            <a:ln w="9525">
              <a:noFill/>
              <a:miter lim="800000"/>
              <a:headEnd/>
              <a:tailEnd/>
            </a:ln>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P(N,k,2)</a:t>
              </a:r>
            </a:p>
          </p:txBody>
        </p:sp>
      </p:grpSp>
      <p:grpSp>
        <p:nvGrpSpPr>
          <p:cNvPr id="32" name="Group 34"/>
          <p:cNvGrpSpPr>
            <a:grpSpLocks/>
          </p:cNvGrpSpPr>
          <p:nvPr/>
        </p:nvGrpSpPr>
        <p:grpSpPr bwMode="auto">
          <a:xfrm>
            <a:off x="4933950" y="2630786"/>
            <a:ext cx="1238250" cy="369093"/>
            <a:chOff x="420" y="1768"/>
            <a:chExt cx="780" cy="310"/>
          </a:xfrm>
        </p:grpSpPr>
        <p:sp>
          <p:nvSpPr>
            <p:cNvPr id="33" name="Line 35"/>
            <p:cNvSpPr>
              <a:spLocks noChangeShapeType="1"/>
            </p:cNvSpPr>
            <p:nvPr/>
          </p:nvSpPr>
          <p:spPr bwMode="auto">
            <a:xfrm>
              <a:off x="1008" y="1968"/>
              <a:ext cx="192" cy="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4" name="Text Box 36"/>
            <p:cNvSpPr txBox="1">
              <a:spLocks noChangeArrowheads="1"/>
            </p:cNvSpPr>
            <p:nvPr/>
          </p:nvSpPr>
          <p:spPr bwMode="auto">
            <a:xfrm>
              <a:off x="420" y="1768"/>
              <a:ext cx="650" cy="310"/>
            </a:xfrm>
            <a:prstGeom prst="rect">
              <a:avLst/>
            </a:prstGeom>
            <a:noFill/>
            <a:ln w="9525">
              <a:noFill/>
              <a:miter lim="800000"/>
              <a:headEnd/>
              <a:tailEnd/>
            </a:ln>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P(N,k,3)</a:t>
              </a:r>
            </a:p>
          </p:txBody>
        </p:sp>
      </p:grpSp>
      <p:sp>
        <p:nvSpPr>
          <p:cNvPr id="35" name="Text Box 37"/>
          <p:cNvSpPr txBox="1">
            <a:spLocks noChangeArrowheads="1"/>
          </p:cNvSpPr>
          <p:nvPr/>
        </p:nvSpPr>
        <p:spPr bwMode="auto">
          <a:xfrm>
            <a:off x="1146175" y="400714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36" name="Text Box 38"/>
          <p:cNvSpPr txBox="1">
            <a:spLocks noChangeArrowheads="1"/>
          </p:cNvSpPr>
          <p:nvPr/>
        </p:nvSpPr>
        <p:spPr bwMode="auto">
          <a:xfrm>
            <a:off x="6062664" y="400714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37" name="Text Box 39"/>
          <p:cNvSpPr txBox="1">
            <a:spLocks noChangeArrowheads="1"/>
          </p:cNvSpPr>
          <p:nvPr/>
        </p:nvSpPr>
        <p:spPr bwMode="auto">
          <a:xfrm>
            <a:off x="2862264" y="400714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38" name="Line 40"/>
          <p:cNvSpPr>
            <a:spLocks noChangeShapeType="1"/>
          </p:cNvSpPr>
          <p:nvPr/>
        </p:nvSpPr>
        <p:spPr bwMode="auto">
          <a:xfrm>
            <a:off x="1382713" y="3913089"/>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9" name="Line 41"/>
          <p:cNvSpPr>
            <a:spLocks noChangeShapeType="1"/>
          </p:cNvSpPr>
          <p:nvPr/>
        </p:nvSpPr>
        <p:spPr bwMode="auto">
          <a:xfrm>
            <a:off x="3090863" y="3936902"/>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0" name="Line 42"/>
          <p:cNvSpPr>
            <a:spLocks noChangeShapeType="1"/>
          </p:cNvSpPr>
          <p:nvPr/>
        </p:nvSpPr>
        <p:spPr bwMode="auto">
          <a:xfrm>
            <a:off x="6291263" y="3913089"/>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1" name="Text Box 43"/>
          <p:cNvSpPr txBox="1">
            <a:spLocks noChangeArrowheads="1"/>
          </p:cNvSpPr>
          <p:nvPr/>
        </p:nvSpPr>
        <p:spPr bwMode="auto">
          <a:xfrm>
            <a:off x="4575175" y="400714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42" name="Line 44"/>
          <p:cNvSpPr>
            <a:spLocks noChangeShapeType="1"/>
          </p:cNvSpPr>
          <p:nvPr/>
        </p:nvSpPr>
        <p:spPr bwMode="auto">
          <a:xfrm>
            <a:off x="4803775" y="3936902"/>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3" name="Line 45"/>
          <p:cNvSpPr>
            <a:spLocks noChangeShapeType="1"/>
          </p:cNvSpPr>
          <p:nvPr/>
        </p:nvSpPr>
        <p:spPr bwMode="auto">
          <a:xfrm>
            <a:off x="3119438" y="447982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4" name="Line 46"/>
          <p:cNvSpPr>
            <a:spLocks noChangeShapeType="1"/>
          </p:cNvSpPr>
          <p:nvPr/>
        </p:nvSpPr>
        <p:spPr bwMode="auto">
          <a:xfrm>
            <a:off x="6319838" y="447982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5" name="Line 47"/>
          <p:cNvSpPr>
            <a:spLocks noChangeShapeType="1"/>
          </p:cNvSpPr>
          <p:nvPr/>
        </p:nvSpPr>
        <p:spPr bwMode="auto">
          <a:xfrm>
            <a:off x="1366838" y="447982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6" name="Line 48"/>
          <p:cNvSpPr>
            <a:spLocks noChangeShapeType="1"/>
          </p:cNvSpPr>
          <p:nvPr/>
        </p:nvSpPr>
        <p:spPr bwMode="auto">
          <a:xfrm>
            <a:off x="4832350" y="447982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nvGrpSpPr>
          <p:cNvPr id="47" name="Group 52"/>
          <p:cNvGrpSpPr>
            <a:grpSpLocks/>
          </p:cNvGrpSpPr>
          <p:nvPr/>
        </p:nvGrpSpPr>
        <p:grpSpPr bwMode="auto">
          <a:xfrm>
            <a:off x="1690689" y="4103988"/>
            <a:ext cx="1262062" cy="369095"/>
            <a:chOff x="405" y="1769"/>
            <a:chExt cx="795" cy="310"/>
          </a:xfrm>
        </p:grpSpPr>
        <p:sp>
          <p:nvSpPr>
            <p:cNvPr id="48" name="Line 53"/>
            <p:cNvSpPr>
              <a:spLocks noChangeShapeType="1"/>
            </p:cNvSpPr>
            <p:nvPr/>
          </p:nvSpPr>
          <p:spPr bwMode="auto">
            <a:xfrm>
              <a:off x="1008" y="1968"/>
              <a:ext cx="192" cy="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9" name="Text Box 54"/>
            <p:cNvSpPr txBox="1">
              <a:spLocks noChangeArrowheads="1"/>
            </p:cNvSpPr>
            <p:nvPr/>
          </p:nvSpPr>
          <p:spPr bwMode="auto">
            <a:xfrm>
              <a:off x="405" y="1769"/>
              <a:ext cx="650" cy="310"/>
            </a:xfrm>
            <a:prstGeom prst="rect">
              <a:avLst/>
            </a:prstGeom>
            <a:noFill/>
            <a:ln w="9525">
              <a:noFill/>
              <a:miter lim="800000"/>
              <a:headEnd/>
              <a:tailEnd/>
            </a:ln>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P(N,k,1)</a:t>
              </a:r>
            </a:p>
          </p:txBody>
        </p:sp>
      </p:grpSp>
      <p:grpSp>
        <p:nvGrpSpPr>
          <p:cNvPr id="50" name="Group 55"/>
          <p:cNvGrpSpPr>
            <a:grpSpLocks/>
          </p:cNvGrpSpPr>
          <p:nvPr/>
        </p:nvGrpSpPr>
        <p:grpSpPr bwMode="auto">
          <a:xfrm>
            <a:off x="3443289" y="4103985"/>
            <a:ext cx="1262062" cy="369095"/>
            <a:chOff x="405" y="1775"/>
            <a:chExt cx="795" cy="310"/>
          </a:xfrm>
        </p:grpSpPr>
        <p:sp>
          <p:nvSpPr>
            <p:cNvPr id="51" name="Line 56"/>
            <p:cNvSpPr>
              <a:spLocks noChangeShapeType="1"/>
            </p:cNvSpPr>
            <p:nvPr/>
          </p:nvSpPr>
          <p:spPr bwMode="auto">
            <a:xfrm>
              <a:off x="1008" y="1968"/>
              <a:ext cx="192" cy="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2" name="Text Box 57"/>
            <p:cNvSpPr txBox="1">
              <a:spLocks noChangeArrowheads="1"/>
            </p:cNvSpPr>
            <p:nvPr/>
          </p:nvSpPr>
          <p:spPr bwMode="auto">
            <a:xfrm>
              <a:off x="405" y="1775"/>
              <a:ext cx="650" cy="310"/>
            </a:xfrm>
            <a:prstGeom prst="rect">
              <a:avLst/>
            </a:prstGeom>
            <a:noFill/>
            <a:ln w="9525">
              <a:noFill/>
              <a:miter lim="800000"/>
              <a:headEnd/>
              <a:tailEnd/>
            </a:ln>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P(N,k,2)</a:t>
              </a:r>
            </a:p>
          </p:txBody>
        </p:sp>
      </p:grpSp>
      <p:grpSp>
        <p:nvGrpSpPr>
          <p:cNvPr id="53" name="Group 58"/>
          <p:cNvGrpSpPr>
            <a:grpSpLocks/>
          </p:cNvGrpSpPr>
          <p:nvPr/>
        </p:nvGrpSpPr>
        <p:grpSpPr bwMode="auto">
          <a:xfrm>
            <a:off x="4938714" y="4078586"/>
            <a:ext cx="1262062" cy="369093"/>
            <a:chOff x="405" y="1760"/>
            <a:chExt cx="795" cy="310"/>
          </a:xfrm>
        </p:grpSpPr>
        <p:sp>
          <p:nvSpPr>
            <p:cNvPr id="54" name="Line 59"/>
            <p:cNvSpPr>
              <a:spLocks noChangeShapeType="1"/>
            </p:cNvSpPr>
            <p:nvPr/>
          </p:nvSpPr>
          <p:spPr bwMode="auto">
            <a:xfrm>
              <a:off x="1008" y="1968"/>
              <a:ext cx="192" cy="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5" name="Text Box 60"/>
            <p:cNvSpPr txBox="1">
              <a:spLocks noChangeArrowheads="1"/>
            </p:cNvSpPr>
            <p:nvPr/>
          </p:nvSpPr>
          <p:spPr bwMode="auto">
            <a:xfrm>
              <a:off x="405" y="1760"/>
              <a:ext cx="650" cy="310"/>
            </a:xfrm>
            <a:prstGeom prst="rect">
              <a:avLst/>
            </a:prstGeom>
            <a:noFill/>
            <a:ln w="9525">
              <a:noFill/>
              <a:miter lim="800000"/>
              <a:headEnd/>
              <a:tailEnd/>
            </a:ln>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P(N,k,3)</a:t>
              </a:r>
            </a:p>
          </p:txBody>
        </p:sp>
      </p:grpSp>
      <p:sp>
        <p:nvSpPr>
          <p:cNvPr id="56" name="Rectangle 61"/>
          <p:cNvSpPr>
            <a:spLocks noChangeArrowheads="1"/>
          </p:cNvSpPr>
          <p:nvPr/>
        </p:nvSpPr>
        <p:spPr bwMode="auto">
          <a:xfrm>
            <a:off x="615950" y="4765576"/>
            <a:ext cx="1524000" cy="285750"/>
          </a:xfrm>
          <a:prstGeom prst="rect">
            <a:avLst/>
          </a:prstGeom>
          <a:solidFill>
            <a:srgbClr val="4F81BD"/>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c[0]</a:t>
            </a:r>
          </a:p>
        </p:txBody>
      </p:sp>
      <p:sp>
        <p:nvSpPr>
          <p:cNvPr id="57" name="Rectangle 62"/>
          <p:cNvSpPr>
            <a:spLocks noChangeArrowheads="1"/>
          </p:cNvSpPr>
          <p:nvPr/>
        </p:nvSpPr>
        <p:spPr bwMode="auto">
          <a:xfrm>
            <a:off x="2139950" y="4765576"/>
            <a:ext cx="1676400" cy="285750"/>
          </a:xfrm>
          <a:prstGeom prst="rect">
            <a:avLst/>
          </a:prstGeom>
          <a:solidFill>
            <a:srgbClr val="4F81BD"/>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c[1]</a:t>
            </a:r>
          </a:p>
        </p:txBody>
      </p:sp>
      <p:sp>
        <p:nvSpPr>
          <p:cNvPr id="58" name="Rectangle 63"/>
          <p:cNvSpPr>
            <a:spLocks noChangeArrowheads="1"/>
          </p:cNvSpPr>
          <p:nvPr/>
        </p:nvSpPr>
        <p:spPr bwMode="auto">
          <a:xfrm>
            <a:off x="3816350" y="4765576"/>
            <a:ext cx="1600200" cy="285750"/>
          </a:xfrm>
          <a:prstGeom prst="rect">
            <a:avLst/>
          </a:prstGeom>
          <a:solidFill>
            <a:srgbClr val="4F81BD"/>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c[2]</a:t>
            </a:r>
          </a:p>
        </p:txBody>
      </p:sp>
      <p:sp>
        <p:nvSpPr>
          <p:cNvPr id="59" name="Rectangle 64"/>
          <p:cNvSpPr>
            <a:spLocks noChangeArrowheads="1"/>
          </p:cNvSpPr>
          <p:nvPr/>
        </p:nvSpPr>
        <p:spPr bwMode="auto">
          <a:xfrm>
            <a:off x="5416550" y="4765576"/>
            <a:ext cx="1524000" cy="285750"/>
          </a:xfrm>
          <a:prstGeom prst="rect">
            <a:avLst/>
          </a:prstGeom>
          <a:solidFill>
            <a:srgbClr val="4F81BD"/>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c[3]</a:t>
            </a:r>
          </a:p>
        </p:txBody>
      </p:sp>
      <p:sp>
        <p:nvSpPr>
          <p:cNvPr id="60" name="Rectangle 65"/>
          <p:cNvSpPr>
            <a:spLocks noChangeArrowheads="1"/>
          </p:cNvSpPr>
          <p:nvPr/>
        </p:nvSpPr>
        <p:spPr bwMode="auto">
          <a:xfrm>
            <a:off x="7245350" y="2173585"/>
            <a:ext cx="1143000" cy="283369"/>
          </a:xfrm>
          <a:prstGeom prst="rect">
            <a:avLst/>
          </a:prstGeom>
          <a:solidFill>
            <a:srgbClr val="4F81BD"/>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checksum</a:t>
            </a:r>
          </a:p>
        </p:txBody>
      </p:sp>
      <p:sp>
        <p:nvSpPr>
          <p:cNvPr id="61" name="Rectangle 66"/>
          <p:cNvSpPr>
            <a:spLocks noChangeArrowheads="1"/>
          </p:cNvSpPr>
          <p:nvPr/>
        </p:nvSpPr>
        <p:spPr bwMode="auto">
          <a:xfrm>
            <a:off x="7550150" y="3274913"/>
            <a:ext cx="914400" cy="628650"/>
          </a:xfrm>
          <a:prstGeom prst="rect">
            <a:avLst/>
          </a:prstGeom>
          <a:solidFill>
            <a:srgbClr val="4F81BD"/>
          </a:solidFill>
          <a:ln w="9525">
            <a:solidFill>
              <a:sysClr val="windowText" lastClr="000000"/>
            </a:solidFill>
            <a:miter lim="800000"/>
            <a:headEnd/>
            <a:tailE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E(k,</a:t>
            </a:r>
            <a:r>
              <a:rPr kumimoji="0" lang="en-US" sz="1800" b="0" i="0" u="none" strike="noStrike" kern="0" cap="none" spc="0" normalizeH="0" baseline="0" noProof="0">
                <a:ln>
                  <a:noFill/>
                </a:ln>
                <a:solidFill>
                  <a:prstClr val="black"/>
                </a:solidFill>
                <a:effectLst/>
                <a:uLnTx/>
                <a:uFillTx/>
                <a:latin typeface="Arial" charset="0"/>
                <a:sym typeface="Symbol" pitchFamily="18" charset="2"/>
              </a:rPr>
              <a:t>)</a:t>
            </a:r>
          </a:p>
        </p:txBody>
      </p:sp>
      <p:sp>
        <p:nvSpPr>
          <p:cNvPr id="62" name="Text Box 67"/>
          <p:cNvSpPr txBox="1">
            <a:spLocks noChangeArrowheads="1"/>
          </p:cNvSpPr>
          <p:nvPr/>
        </p:nvSpPr>
        <p:spPr bwMode="auto">
          <a:xfrm>
            <a:off x="7702550" y="254029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63" name="Line 68"/>
          <p:cNvSpPr>
            <a:spLocks noChangeShapeType="1"/>
          </p:cNvSpPr>
          <p:nvPr/>
        </p:nvSpPr>
        <p:spPr bwMode="auto">
          <a:xfrm>
            <a:off x="7931150" y="246052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4" name="Line 69"/>
          <p:cNvSpPr>
            <a:spLocks noChangeShapeType="1"/>
          </p:cNvSpPr>
          <p:nvPr/>
        </p:nvSpPr>
        <p:spPr bwMode="auto">
          <a:xfrm>
            <a:off x="7959725" y="3008213"/>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5" name="Text Box 70"/>
          <p:cNvSpPr txBox="1">
            <a:spLocks noChangeArrowheads="1"/>
          </p:cNvSpPr>
          <p:nvPr/>
        </p:nvSpPr>
        <p:spPr bwMode="auto">
          <a:xfrm>
            <a:off x="7739064" y="4007149"/>
            <a:ext cx="499856" cy="584776"/>
          </a:xfrm>
          <a:prstGeom prst="rect">
            <a:avLst/>
          </a:prstGeom>
          <a:noFill/>
          <a:ln w="9525">
            <a:noFill/>
            <a:miter lim="800000"/>
            <a:headEnd/>
            <a:tailEnd/>
          </a:ln>
        </p:spPr>
        <p:txBody>
          <a:bodyPr wrap="none">
            <a:spAutoFit/>
          </a:bodyPr>
          <a:lstStyle/>
          <a:p>
            <a:r>
              <a:rPr lang="en-US" sz="3200">
                <a:solidFill>
                  <a:prstClr val="black"/>
                </a:solidFill>
                <a:latin typeface="Arial" charset="0"/>
                <a:sym typeface="Symbol" pitchFamily="18" charset="2"/>
              </a:rPr>
              <a:t></a:t>
            </a:r>
          </a:p>
        </p:txBody>
      </p:sp>
      <p:sp>
        <p:nvSpPr>
          <p:cNvPr id="66" name="Line 71"/>
          <p:cNvSpPr>
            <a:spLocks noChangeShapeType="1"/>
          </p:cNvSpPr>
          <p:nvPr/>
        </p:nvSpPr>
        <p:spPr bwMode="auto">
          <a:xfrm>
            <a:off x="7967663" y="392737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7" name="Line 72"/>
          <p:cNvSpPr>
            <a:spLocks noChangeShapeType="1"/>
          </p:cNvSpPr>
          <p:nvPr/>
        </p:nvSpPr>
        <p:spPr bwMode="auto">
          <a:xfrm>
            <a:off x="7996238" y="4479826"/>
            <a:ext cx="0" cy="28575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8" name="Rectangle 73"/>
          <p:cNvSpPr>
            <a:spLocks noChangeArrowheads="1"/>
          </p:cNvSpPr>
          <p:nvPr/>
        </p:nvSpPr>
        <p:spPr bwMode="auto">
          <a:xfrm>
            <a:off x="7092950" y="4765576"/>
            <a:ext cx="1524000" cy="285750"/>
          </a:xfrm>
          <a:prstGeom prst="rect">
            <a:avLst/>
          </a:prstGeom>
          <a:solidFill>
            <a:srgbClr val="4F81BD"/>
          </a:solidFill>
          <a:ln w="9525">
            <a:solidFill>
              <a:sysClr val="windowText" lastClr="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c[4]</a:t>
            </a:r>
          </a:p>
        </p:txBody>
      </p:sp>
      <p:grpSp>
        <p:nvGrpSpPr>
          <p:cNvPr id="69" name="Group 74"/>
          <p:cNvGrpSpPr>
            <a:grpSpLocks/>
          </p:cNvGrpSpPr>
          <p:nvPr/>
        </p:nvGrpSpPr>
        <p:grpSpPr bwMode="auto">
          <a:xfrm>
            <a:off x="6510339" y="2630785"/>
            <a:ext cx="1262062" cy="369093"/>
            <a:chOff x="405" y="1778"/>
            <a:chExt cx="795" cy="310"/>
          </a:xfrm>
        </p:grpSpPr>
        <p:sp>
          <p:nvSpPr>
            <p:cNvPr id="70" name="Line 75"/>
            <p:cNvSpPr>
              <a:spLocks noChangeShapeType="1"/>
            </p:cNvSpPr>
            <p:nvPr/>
          </p:nvSpPr>
          <p:spPr bwMode="auto">
            <a:xfrm>
              <a:off x="1008" y="1968"/>
              <a:ext cx="192" cy="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1" name="Text Box 76"/>
            <p:cNvSpPr txBox="1">
              <a:spLocks noChangeArrowheads="1"/>
            </p:cNvSpPr>
            <p:nvPr/>
          </p:nvSpPr>
          <p:spPr bwMode="auto">
            <a:xfrm>
              <a:off x="405" y="1778"/>
              <a:ext cx="650" cy="310"/>
            </a:xfrm>
            <a:prstGeom prst="rect">
              <a:avLst/>
            </a:prstGeom>
            <a:noFill/>
            <a:ln w="9525">
              <a:noFill/>
              <a:miter lim="800000"/>
              <a:headEnd/>
              <a:tailEnd/>
            </a:ln>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latin typeface="Arial" charset="0"/>
                </a:rPr>
                <a:t>P(N,k,0)</a:t>
              </a:r>
            </a:p>
          </p:txBody>
        </p:sp>
      </p:grpSp>
      <p:grpSp>
        <p:nvGrpSpPr>
          <p:cNvPr id="72" name="Group 77"/>
          <p:cNvGrpSpPr>
            <a:grpSpLocks/>
          </p:cNvGrpSpPr>
          <p:nvPr/>
        </p:nvGrpSpPr>
        <p:grpSpPr bwMode="auto">
          <a:xfrm>
            <a:off x="6991351" y="4090490"/>
            <a:ext cx="863599" cy="369095"/>
            <a:chOff x="656" y="1761"/>
            <a:chExt cx="544" cy="310"/>
          </a:xfrm>
        </p:grpSpPr>
        <p:sp>
          <p:nvSpPr>
            <p:cNvPr id="73" name="Line 78"/>
            <p:cNvSpPr>
              <a:spLocks noChangeShapeType="1"/>
            </p:cNvSpPr>
            <p:nvPr/>
          </p:nvSpPr>
          <p:spPr bwMode="auto">
            <a:xfrm>
              <a:off x="1008" y="1968"/>
              <a:ext cx="192" cy="0"/>
            </a:xfrm>
            <a:prstGeom prst="line">
              <a:avLst/>
            </a:prstGeom>
            <a:noFill/>
            <a:ln w="9525">
              <a:solidFill>
                <a:sysClr val="windowText" lastClr="000000"/>
              </a:solidFill>
              <a:round/>
              <a:headEn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4" name="Text Box 79"/>
            <p:cNvSpPr txBox="1">
              <a:spLocks noChangeArrowheads="1"/>
            </p:cNvSpPr>
            <p:nvPr/>
          </p:nvSpPr>
          <p:spPr bwMode="auto">
            <a:xfrm>
              <a:off x="656" y="1761"/>
              <a:ext cx="399" cy="310"/>
            </a:xfrm>
            <a:prstGeom prst="rect">
              <a:avLst/>
            </a:prstGeom>
            <a:noFill/>
            <a:ln w="9525">
              <a:noFill/>
              <a:miter lim="800000"/>
              <a:headEnd/>
              <a:tailEnd/>
            </a:ln>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err="1">
                  <a:ln>
                    <a:noFill/>
                  </a:ln>
                  <a:solidFill>
                    <a:prstClr val="black"/>
                  </a:solidFill>
                  <a:effectLst/>
                  <a:uLnTx/>
                  <a:uFillTx/>
                  <a:latin typeface="Arial" charset="0"/>
                </a:rPr>
                <a:t>auth</a:t>
              </a:r>
              <a:endParaRPr kumimoji="0" lang="en-US" sz="1800" b="0" i="0" u="none" strike="noStrike" kern="0" cap="none" spc="0" normalizeH="0" baseline="0" noProof="0">
                <a:ln>
                  <a:noFill/>
                </a:ln>
                <a:solidFill>
                  <a:prstClr val="black"/>
                </a:solidFill>
                <a:effectLst/>
                <a:uLnTx/>
                <a:uFillTx/>
                <a:latin typeface="Arial" charset="0"/>
              </a:endParaRPr>
            </a:p>
          </p:txBody>
        </p:sp>
      </p:grpSp>
      <p:sp>
        <p:nvSpPr>
          <p:cNvPr id="75" name="Line 12"/>
          <p:cNvSpPr>
            <a:spLocks noChangeShapeType="1"/>
          </p:cNvSpPr>
          <p:nvPr/>
        </p:nvSpPr>
        <p:spPr bwMode="auto">
          <a:xfrm>
            <a:off x="1379538" y="2420888"/>
            <a:ext cx="0" cy="285750"/>
          </a:xfrm>
          <a:prstGeom prst="line">
            <a:avLst/>
          </a:prstGeom>
          <a:noFill/>
          <a:ln w="9525">
            <a:solidFill>
              <a:schemeClr val="tx1"/>
            </a:solidFill>
            <a:round/>
            <a:headEnd/>
            <a:tailEnd type="triangle" w="med" len="med"/>
          </a:ln>
        </p:spPr>
        <p:txBody>
          <a:bodyPr/>
          <a:lstStyle/>
          <a:p>
            <a:endParaRPr lang="en-US"/>
          </a:p>
        </p:txBody>
      </p:sp>
      <p:sp>
        <p:nvSpPr>
          <p:cNvPr id="76" name="Line 22"/>
          <p:cNvSpPr>
            <a:spLocks noChangeShapeType="1"/>
          </p:cNvSpPr>
          <p:nvPr/>
        </p:nvSpPr>
        <p:spPr bwMode="auto">
          <a:xfrm>
            <a:off x="1363663" y="2968575"/>
            <a:ext cx="0" cy="285750"/>
          </a:xfrm>
          <a:prstGeom prst="line">
            <a:avLst/>
          </a:prstGeom>
          <a:noFill/>
          <a:ln w="9525">
            <a:solidFill>
              <a:schemeClr val="tx1"/>
            </a:solidFill>
            <a:round/>
            <a:headEnd/>
            <a:tailEnd type="triangle" w="med" len="med"/>
          </a:ln>
        </p:spPr>
        <p:txBody>
          <a:bodyPr/>
          <a:lstStyle/>
          <a:p>
            <a:endParaRPr lang="en-US"/>
          </a:p>
        </p:txBody>
      </p:sp>
      <p:grpSp>
        <p:nvGrpSpPr>
          <p:cNvPr id="77" name="Group 25"/>
          <p:cNvGrpSpPr>
            <a:grpSpLocks/>
          </p:cNvGrpSpPr>
          <p:nvPr/>
        </p:nvGrpSpPr>
        <p:grpSpPr bwMode="auto">
          <a:xfrm>
            <a:off x="-38100" y="2591150"/>
            <a:ext cx="1252538" cy="369095"/>
            <a:chOff x="411" y="1777"/>
            <a:chExt cx="789" cy="310"/>
          </a:xfrm>
        </p:grpSpPr>
        <p:sp>
          <p:nvSpPr>
            <p:cNvPr id="78" name="Line 26"/>
            <p:cNvSpPr>
              <a:spLocks noChangeShapeType="1"/>
            </p:cNvSpPr>
            <p:nvPr/>
          </p:nvSpPr>
          <p:spPr bwMode="auto">
            <a:xfrm>
              <a:off x="1008" y="1968"/>
              <a:ext cx="192" cy="0"/>
            </a:xfrm>
            <a:prstGeom prst="line">
              <a:avLst/>
            </a:prstGeom>
            <a:noFill/>
            <a:ln w="9525">
              <a:solidFill>
                <a:schemeClr val="tx1"/>
              </a:solidFill>
              <a:round/>
              <a:headEnd/>
              <a:tailEnd type="triangle" w="med" len="med"/>
            </a:ln>
          </p:spPr>
          <p:txBody>
            <a:bodyPr/>
            <a:lstStyle/>
            <a:p>
              <a:endParaRPr lang="en-US"/>
            </a:p>
          </p:txBody>
        </p:sp>
        <p:sp>
          <p:nvSpPr>
            <p:cNvPr id="79" name="Text Box 27"/>
            <p:cNvSpPr txBox="1">
              <a:spLocks noChangeArrowheads="1"/>
            </p:cNvSpPr>
            <p:nvPr/>
          </p:nvSpPr>
          <p:spPr bwMode="auto">
            <a:xfrm>
              <a:off x="411" y="1777"/>
              <a:ext cx="650" cy="310"/>
            </a:xfrm>
            <a:prstGeom prst="rect">
              <a:avLst/>
            </a:prstGeom>
            <a:noFill/>
            <a:ln w="9525">
              <a:noFill/>
              <a:miter lim="800000"/>
              <a:headEnd/>
              <a:tailEnd/>
            </a:ln>
          </p:spPr>
          <p:txBody>
            <a:bodyPr wrap="none">
              <a:spAutoFit/>
            </a:bodyPr>
            <a:lstStyle/>
            <a:p>
              <a:r>
                <a:rPr lang="en-US" sz="1800">
                  <a:latin typeface="Arial" charset="0"/>
                </a:rPr>
                <a:t>P(N,k,0)</a:t>
              </a:r>
            </a:p>
          </p:txBody>
        </p:sp>
      </p:grpSp>
      <p:sp>
        <p:nvSpPr>
          <p:cNvPr id="80" name="Line 40"/>
          <p:cNvSpPr>
            <a:spLocks noChangeShapeType="1"/>
          </p:cNvSpPr>
          <p:nvPr/>
        </p:nvSpPr>
        <p:spPr bwMode="auto">
          <a:xfrm>
            <a:off x="1382713" y="3873451"/>
            <a:ext cx="0" cy="285750"/>
          </a:xfrm>
          <a:prstGeom prst="line">
            <a:avLst/>
          </a:prstGeom>
          <a:noFill/>
          <a:ln w="9525">
            <a:solidFill>
              <a:schemeClr val="tx1"/>
            </a:solidFill>
            <a:round/>
            <a:headEnd/>
            <a:tailEnd type="triangle" w="med" len="med"/>
          </a:ln>
        </p:spPr>
        <p:txBody>
          <a:bodyPr/>
          <a:lstStyle/>
          <a:p>
            <a:endParaRPr lang="en-US"/>
          </a:p>
        </p:txBody>
      </p:sp>
      <p:sp>
        <p:nvSpPr>
          <p:cNvPr id="81" name="Line 47"/>
          <p:cNvSpPr>
            <a:spLocks noChangeShapeType="1"/>
          </p:cNvSpPr>
          <p:nvPr/>
        </p:nvSpPr>
        <p:spPr bwMode="auto">
          <a:xfrm>
            <a:off x="1366838" y="4440188"/>
            <a:ext cx="0" cy="285750"/>
          </a:xfrm>
          <a:prstGeom prst="line">
            <a:avLst/>
          </a:prstGeom>
          <a:noFill/>
          <a:ln w="9525">
            <a:solidFill>
              <a:schemeClr val="tx1"/>
            </a:solidFill>
            <a:round/>
            <a:headEnd/>
            <a:tailEnd type="triangle" w="med" len="med"/>
          </a:ln>
        </p:spPr>
        <p:txBody>
          <a:bodyPr/>
          <a:lstStyle/>
          <a:p>
            <a:endParaRPr lang="en-US"/>
          </a:p>
        </p:txBody>
      </p:sp>
      <p:grpSp>
        <p:nvGrpSpPr>
          <p:cNvPr id="82" name="Group 49"/>
          <p:cNvGrpSpPr>
            <a:grpSpLocks/>
          </p:cNvGrpSpPr>
          <p:nvPr/>
        </p:nvGrpSpPr>
        <p:grpSpPr bwMode="auto">
          <a:xfrm>
            <a:off x="0" y="4064350"/>
            <a:ext cx="1262063" cy="369095"/>
            <a:chOff x="405" y="1769"/>
            <a:chExt cx="795" cy="310"/>
          </a:xfrm>
        </p:grpSpPr>
        <p:sp>
          <p:nvSpPr>
            <p:cNvPr id="83" name="Line 50"/>
            <p:cNvSpPr>
              <a:spLocks noChangeShapeType="1"/>
            </p:cNvSpPr>
            <p:nvPr/>
          </p:nvSpPr>
          <p:spPr bwMode="auto">
            <a:xfrm>
              <a:off x="1008" y="1968"/>
              <a:ext cx="192" cy="0"/>
            </a:xfrm>
            <a:prstGeom prst="line">
              <a:avLst/>
            </a:prstGeom>
            <a:noFill/>
            <a:ln w="9525">
              <a:solidFill>
                <a:schemeClr val="tx1"/>
              </a:solidFill>
              <a:round/>
              <a:headEnd/>
              <a:tailEnd type="triangle" w="med" len="med"/>
            </a:ln>
          </p:spPr>
          <p:txBody>
            <a:bodyPr/>
            <a:lstStyle/>
            <a:p>
              <a:endParaRPr lang="en-US"/>
            </a:p>
          </p:txBody>
        </p:sp>
        <p:sp>
          <p:nvSpPr>
            <p:cNvPr id="84" name="Text Box 51"/>
            <p:cNvSpPr txBox="1">
              <a:spLocks noChangeArrowheads="1"/>
            </p:cNvSpPr>
            <p:nvPr/>
          </p:nvSpPr>
          <p:spPr bwMode="auto">
            <a:xfrm>
              <a:off x="405" y="1769"/>
              <a:ext cx="650" cy="310"/>
            </a:xfrm>
            <a:prstGeom prst="rect">
              <a:avLst/>
            </a:prstGeom>
            <a:noFill/>
            <a:ln w="9525">
              <a:noFill/>
              <a:miter lim="800000"/>
              <a:headEnd/>
              <a:tailEnd/>
            </a:ln>
          </p:spPr>
          <p:txBody>
            <a:bodyPr wrap="none">
              <a:spAutoFit/>
            </a:bodyPr>
            <a:lstStyle/>
            <a:p>
              <a:pPr algn="r"/>
              <a:r>
                <a:rPr lang="en-US" sz="1800">
                  <a:latin typeface="Arial" charset="0"/>
                </a:rPr>
                <a:t>P(N,k,0)</a:t>
              </a:r>
            </a:p>
          </p:txBody>
        </p:sp>
      </p:grpSp>
    </p:spTree>
    <p:extLst>
      <p:ext uri="{BB962C8B-B14F-4D97-AF65-F5344CB8AC3E}">
        <p14:creationId xmlns:p14="http://schemas.microsoft.com/office/powerpoint/2010/main" val="3274573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t>Wydajność: </a:t>
            </a:r>
            <a:r>
              <a:rPr lang="pl-PL" sz="1800" err="1"/>
              <a:t>Crypto</a:t>
            </a:r>
            <a:r>
              <a:rPr lang="pl-PL" sz="1800"/>
              <a:t>++ 5.6.0 [</a:t>
            </a:r>
            <a:r>
              <a:rPr lang="pl-PL" sz="1800" err="1"/>
              <a:t>Wei</a:t>
            </a:r>
            <a:r>
              <a:rPr lang="pl-PL" sz="1800"/>
              <a:t> </a:t>
            </a:r>
            <a:r>
              <a:rPr lang="pl-PL" sz="1800" err="1"/>
              <a:t>Dai</a:t>
            </a:r>
            <a:r>
              <a:rPr lang="pl-PL" sz="1800"/>
              <a:t>]</a:t>
            </a:r>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sp>
        <p:nvSpPr>
          <p:cNvPr id="5" name="Rectangle 3"/>
          <p:cNvSpPr txBox="1">
            <a:spLocks noChangeArrowheads="1"/>
          </p:cNvSpPr>
          <p:nvPr/>
        </p:nvSpPr>
        <p:spPr>
          <a:xfrm>
            <a:off x="107504" y="1700808"/>
            <a:ext cx="8915400" cy="41719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742950" algn="l"/>
                <a:tab pos="2628900" algn="l"/>
                <a:tab pos="2857500" algn="l"/>
                <a:tab pos="4349750" algn="l"/>
              </a:tabLst>
              <a:defRPr/>
            </a:pP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AMD Opteron,   2.2 GHz     </a:t>
            </a:r>
            <a:r>
              <a:rPr kumimoji="0" lang="en-US" sz="1600" b="0" i="0" u="none" strike="noStrike" kern="1200" cap="none" spc="0" normalizeH="0" baseline="0" noProof="0">
                <a:ln>
                  <a:noFill/>
                </a:ln>
                <a:solidFill>
                  <a:sysClr val="windowText" lastClr="000000"/>
                </a:solidFill>
                <a:effectLst/>
                <a:uLnTx/>
                <a:uFillTx/>
                <a:latin typeface="Calibri"/>
                <a:ea typeface="+mn-ea"/>
                <a:cs typeface="+mn-cs"/>
              </a:rPr>
              <a:t>( Linux)</a:t>
            </a:r>
          </a:p>
          <a:p>
            <a:pPr marL="0" marR="0" lvl="0" indent="0" algn="l" defTabSz="914400" rtl="0" eaLnBrk="1" fontAlgn="auto" latinLnBrk="0" hangingPunct="1">
              <a:lnSpc>
                <a:spcPct val="90000"/>
              </a:lnSpc>
              <a:spcBef>
                <a:spcPts val="2376"/>
              </a:spcBef>
              <a:spcAft>
                <a:spcPts val="0"/>
              </a:spcAft>
              <a:buClrTx/>
              <a:buSzTx/>
              <a:buFont typeface="Arial" pitchFamily="34" charset="0"/>
              <a:buNone/>
              <a:tabLst>
                <a:tab pos="742950" algn="l"/>
                <a:tab pos="2628900" algn="l"/>
                <a:tab pos="2857500" algn="l"/>
                <a:tab pos="3200400" algn="l"/>
                <a:tab pos="4349750" algn="l"/>
              </a:tabLst>
              <a:defRPr/>
            </a:pP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rozm</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Szybkość</a:t>
            </a:r>
            <a:endParaRPr kumimoji="0" lang="en-US" sz="20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80000"/>
              </a:lnSpc>
              <a:spcBef>
                <a:spcPts val="0"/>
              </a:spcBef>
              <a:spcAft>
                <a:spcPts val="0"/>
              </a:spcAft>
              <a:buClrTx/>
              <a:buSzTx/>
              <a:buFont typeface="Arial" pitchFamily="34" charset="0"/>
              <a:buNone/>
              <a:tabLst>
                <a:tab pos="1143000" algn="l"/>
                <a:tab pos="2857500" algn="l"/>
                <a:tab pos="3149600" algn="l"/>
                <a:tab pos="4343400" algn="l"/>
                <a:tab pos="5321300" algn="l"/>
                <a:tab pos="5715000" algn="l"/>
              </a:tabLst>
              <a:defRPr/>
            </a:pP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sng" strike="noStrike" kern="1200" cap="none" spc="0" normalizeH="0" baseline="0" noProof="0">
                <a:ln>
                  <a:noFill/>
                </a:ln>
                <a:solidFill>
                  <a:sysClr val="windowText" lastClr="000000"/>
                </a:solidFill>
                <a:effectLst/>
                <a:uLnTx/>
                <a:uFillTx/>
                <a:latin typeface="Calibri"/>
                <a:ea typeface="+mn-ea"/>
                <a:cs typeface="+mn-cs"/>
              </a:rPr>
              <a:t>Szyfr</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lang="pl-PL" u="sng">
                <a:solidFill>
                  <a:sysClr val="windowText" lastClr="000000"/>
                </a:solidFill>
                <a:latin typeface="Calibri"/>
              </a:rPr>
              <a:t>kodu</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000" b="0" i="0" u="sng" strike="noStrike" kern="1200" cap="none" spc="0" normalizeH="0" baseline="0" noProof="0">
                <a:ln>
                  <a:noFill/>
                </a:ln>
                <a:solidFill>
                  <a:sysClr val="windowText" lastClr="000000"/>
                </a:solidFill>
                <a:effectLst/>
                <a:uLnTx/>
                <a:uFillTx/>
                <a:latin typeface="Calibri"/>
                <a:ea typeface="+mn-ea"/>
                <a:cs typeface="+mn-cs"/>
              </a:rPr>
              <a:t>(MB/sec)</a:t>
            </a:r>
          </a:p>
          <a:p>
            <a:pPr marL="0" marR="0" lvl="0" indent="0" algn="l" defTabSz="914400" rtl="0" eaLnBrk="1" fontAlgn="auto" latinLnBrk="0" hangingPunct="1">
              <a:lnSpc>
                <a:spcPct val="90000"/>
              </a:lnSpc>
              <a:spcBef>
                <a:spcPts val="1776"/>
              </a:spcBef>
              <a:spcAft>
                <a:spcPts val="0"/>
              </a:spcAft>
              <a:buClrTx/>
              <a:buSzTx/>
              <a:buFont typeface="Arial" pitchFamily="34" charset="0"/>
              <a:buNone/>
              <a:tabLst>
                <a:tab pos="1143000" algn="l"/>
                <a:tab pos="2857500" algn="l"/>
                <a:tab pos="3149600" algn="l"/>
                <a:tab pos="3492500" algn="l"/>
                <a:tab pos="4572000" algn="l"/>
                <a:tab pos="5321300" algn="l"/>
                <a:tab pos="5715000" algn="l"/>
                <a:tab pos="75438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AES/GCM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duży</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3000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108		</a:t>
            </a:r>
            <a:r>
              <a:rPr kumimoji="0" lang="en-US" sz="2400" b="0" i="0" u="none" strike="noStrike" kern="1200" cap="none" spc="0" normalizeH="0" baseline="0" noProof="0">
                <a:ln>
                  <a:noFill/>
                </a:ln>
                <a:solidFill>
                  <a:sysClr val="window" lastClr="FFFFFF">
                    <a:lumMod val="65000"/>
                  </a:sysClr>
                </a:solidFill>
                <a:effectLst/>
                <a:uLnTx/>
                <a:uFillTx/>
                <a:latin typeface="Calibri"/>
                <a:ea typeface="+mn-ea"/>
                <a:cs typeface="+mn-cs"/>
              </a:rPr>
              <a:t>AES/CTR	139</a:t>
            </a:r>
            <a:endParaRPr kumimoji="0" lang="en-US" sz="2400" b="0" i="0" u="sng" strike="noStrike" kern="1200" cap="none" spc="0" normalizeH="0" baseline="0" noProof="0">
              <a:ln>
                <a:noFill/>
              </a:ln>
              <a:solidFill>
                <a:sysClr val="window" lastClr="FFFFFF">
                  <a:lumMod val="65000"/>
                </a:sysClr>
              </a:solidFill>
              <a:effectLst/>
              <a:uLnTx/>
              <a:uFillTx/>
              <a:latin typeface="Calibri"/>
              <a:ea typeface="+mn-ea"/>
              <a:cs typeface="+mn-cs"/>
            </a:endParaRPr>
          </a:p>
          <a:p>
            <a:pPr marL="0" marR="0" lvl="0" indent="0" algn="l" defTabSz="914400" rtl="0" eaLnBrk="1" fontAlgn="auto" latinLnBrk="0" hangingPunct="1">
              <a:lnSpc>
                <a:spcPct val="90000"/>
              </a:lnSpc>
              <a:spcBef>
                <a:spcPts val="1824"/>
              </a:spcBef>
              <a:spcAft>
                <a:spcPts val="0"/>
              </a:spcAft>
              <a:buClrTx/>
              <a:buSzTx/>
              <a:buFont typeface="Arial" pitchFamily="34" charset="0"/>
              <a:buNone/>
              <a:tabLst>
                <a:tab pos="1143000" algn="l"/>
                <a:tab pos="2628900" algn="l"/>
                <a:tab pos="2857500" algn="l"/>
                <a:tab pos="3543300" algn="l"/>
                <a:tab pos="4349750" algn="l"/>
                <a:tab pos="4572000" algn="l"/>
                <a:tab pos="5715000" algn="l"/>
                <a:tab pos="75438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AES/CCM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mniejszy</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61	</a:t>
            </a:r>
            <a:r>
              <a:rPr kumimoji="0" lang="en-US" sz="2400" b="0" i="0" u="none" strike="noStrike" kern="1200" cap="none" spc="0" normalizeH="0" baseline="0" noProof="0">
                <a:ln>
                  <a:noFill/>
                </a:ln>
                <a:solidFill>
                  <a:srgbClr val="A6A6A6"/>
                </a:solidFill>
                <a:effectLst/>
                <a:uLnTx/>
                <a:uFillTx/>
                <a:latin typeface="Calibri"/>
                <a:ea typeface="+mn-ea"/>
                <a:cs typeface="+mn-cs"/>
              </a:rPr>
              <a:t>AES/CBC	109</a:t>
            </a:r>
          </a:p>
          <a:p>
            <a:pPr marL="0" marR="0" lvl="0" indent="0" algn="l" defTabSz="914400" rtl="0" eaLnBrk="1" fontAlgn="auto" latinLnBrk="0" hangingPunct="1">
              <a:lnSpc>
                <a:spcPct val="100000"/>
              </a:lnSpc>
              <a:spcBef>
                <a:spcPts val="1224"/>
              </a:spcBef>
              <a:spcAft>
                <a:spcPts val="0"/>
              </a:spcAft>
              <a:buClrTx/>
              <a:buSzTx/>
              <a:buFont typeface="Arial" pitchFamily="34" charset="0"/>
              <a:buNone/>
              <a:tabLst>
                <a:tab pos="1143000" algn="l"/>
                <a:tab pos="2628900" algn="l"/>
                <a:tab pos="2857500" algn="l"/>
                <a:tab pos="3543300" algn="l"/>
                <a:tab pos="4349750" algn="l"/>
                <a:tab pos="4572000" algn="l"/>
                <a:tab pos="57150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AES/EAX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mniejszy</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61</a:t>
            </a:r>
          </a:p>
          <a:p>
            <a:pPr marL="0" marR="0" lvl="0" indent="0" algn="l" defTabSz="914400" rtl="0" eaLnBrk="1" fontAlgn="auto" latinLnBrk="0" hangingPunct="1">
              <a:lnSpc>
                <a:spcPct val="90000"/>
              </a:lnSpc>
              <a:spcBef>
                <a:spcPts val="0"/>
              </a:spcBef>
              <a:spcAft>
                <a:spcPts val="0"/>
              </a:spcAft>
              <a:buClrTx/>
              <a:buSzTx/>
              <a:buFont typeface="Arial" pitchFamily="34" charset="0"/>
              <a:buNone/>
              <a:tabLst>
                <a:tab pos="1143000" algn="l"/>
                <a:tab pos="3263900" algn="l"/>
                <a:tab pos="3543300" algn="l"/>
                <a:tab pos="4349750" algn="l"/>
                <a:tab pos="5715000" algn="l"/>
                <a:tab pos="75438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rgbClr val="A6A6A6"/>
                </a:solidFill>
                <a:effectLst/>
                <a:uLnTx/>
                <a:uFillTx/>
                <a:latin typeface="Calibri"/>
                <a:ea typeface="+mn-ea"/>
                <a:cs typeface="+mn-cs"/>
              </a:rPr>
              <a:t>AES/CMAC	109</a:t>
            </a:r>
          </a:p>
          <a:p>
            <a:pPr marL="0" marR="0" lvl="0" indent="0" algn="l" defTabSz="914400" rtl="0" eaLnBrk="1" fontAlgn="auto" latinLnBrk="0" hangingPunct="1">
              <a:lnSpc>
                <a:spcPct val="100000"/>
              </a:lnSpc>
              <a:spcBef>
                <a:spcPts val="1224"/>
              </a:spcBef>
              <a:spcAft>
                <a:spcPts val="0"/>
              </a:spcAft>
              <a:buClrTx/>
              <a:buSzTx/>
              <a:buFont typeface="Arial" pitchFamily="34" charset="0"/>
              <a:buNone/>
              <a:tabLst>
                <a:tab pos="1143000" algn="l"/>
                <a:tab pos="3263900" algn="l"/>
                <a:tab pos="3543300" algn="l"/>
                <a:tab pos="4349750" algn="l"/>
                <a:tab pos="4572000" algn="l"/>
                <a:tab pos="5715000" algn="l"/>
                <a:tab pos="75438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AES/OCB				129</a:t>
            </a:r>
            <a:r>
              <a:rPr kumimoji="0" lang="en-US" sz="2400" b="0" i="0" u="none" strike="noStrike" kern="1200" cap="none" spc="0" normalizeH="0" baseline="3000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rgbClr val="A6A6A6"/>
                </a:solidFill>
                <a:effectLst/>
                <a:uLnTx/>
                <a:uFillTx/>
                <a:latin typeface="Calibri"/>
                <a:ea typeface="+mn-ea"/>
                <a:cs typeface="+mn-cs"/>
              </a:rPr>
              <a:t>HMAC/SHA1	147</a:t>
            </a:r>
          </a:p>
        </p:txBody>
      </p:sp>
      <p:sp>
        <p:nvSpPr>
          <p:cNvPr id="6" name="Left Brace 7"/>
          <p:cNvSpPr/>
          <p:nvPr/>
        </p:nvSpPr>
        <p:spPr>
          <a:xfrm>
            <a:off x="1021904" y="3224808"/>
            <a:ext cx="152400" cy="1295400"/>
          </a:xfrm>
          <a:prstGeom prst="leftBrace">
            <a:avLst/>
          </a:prstGeom>
          <a:noFill/>
          <a:ln w="25400" cap="flat" cmpd="sng" algn="ctr">
            <a:solidFill>
              <a:srgbClr val="4F81BD"/>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sp>
        <p:nvSpPr>
          <p:cNvPr id="7" name="TextBox 8"/>
          <p:cNvSpPr txBox="1"/>
          <p:nvPr/>
        </p:nvSpPr>
        <p:spPr>
          <a:xfrm>
            <a:off x="141651" y="5736431"/>
            <a:ext cx="574067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rPr>
              <a:t>* </a:t>
            </a:r>
            <a:r>
              <a:rPr kumimoji="0" lang="pl-PL" sz="1400" b="0" i="0" u="none" strike="noStrike" kern="0" cap="none" spc="0" normalizeH="0" baseline="0" noProof="0">
                <a:ln>
                  <a:noFill/>
                </a:ln>
                <a:solidFill>
                  <a:prstClr val="black"/>
                </a:solidFill>
                <a:effectLst/>
                <a:uLnTx/>
                <a:uFillTx/>
              </a:rPr>
              <a:t>Wywnioskowane z </a:t>
            </a:r>
            <a:r>
              <a:rPr kumimoji="0" lang="pl-PL" sz="1400" b="0" i="0" u="none" strike="noStrike" kern="0" cap="none" spc="0" normalizeH="0" baseline="0" noProof="0" err="1">
                <a:ln>
                  <a:noFill/>
                </a:ln>
                <a:solidFill>
                  <a:prstClr val="black"/>
                </a:solidFill>
                <a:effectLst/>
                <a:uLnTx/>
                <a:uFillTx/>
              </a:rPr>
              <a:t>rezulatów</a:t>
            </a:r>
            <a:r>
              <a:rPr kumimoji="0" lang="en-US" sz="1400" b="0" i="0" u="none" strike="noStrike" kern="0" cap="none" spc="0" normalizeH="0" baseline="0" noProof="0">
                <a:ln>
                  <a:noFill/>
                </a:ln>
                <a:solidFill>
                  <a:prstClr val="black"/>
                </a:solidFill>
                <a:effectLst/>
                <a:uLnTx/>
                <a:uFillTx/>
              </a:rPr>
              <a:t> Ted </a:t>
            </a:r>
            <a:r>
              <a:rPr kumimoji="0" lang="en-US" sz="1400" b="0" i="0" u="none" strike="noStrike" kern="0" cap="none" spc="0" normalizeH="0" baseline="0" noProof="0" err="1">
                <a:ln>
                  <a:noFill/>
                </a:ln>
                <a:solidFill>
                  <a:prstClr val="black"/>
                </a:solidFill>
                <a:effectLst/>
                <a:uLnTx/>
                <a:uFillTx/>
              </a:rPr>
              <a:t>Kravitz</a:t>
            </a:r>
            <a:r>
              <a:rPr kumimoji="0" lang="en-US" sz="1400" b="0" i="0" u="none" strike="noStrike" kern="0" cap="none" spc="0" normalizeH="0" baseline="0" noProof="0">
                <a:ln>
                  <a:noFill/>
                </a:ln>
                <a:solidFill>
                  <a:prstClr val="black"/>
                </a:solidFill>
                <a:effectLst/>
                <a:uLnTx/>
                <a:uFillTx/>
              </a:rPr>
              <a:t>        ** </a:t>
            </a:r>
            <a:r>
              <a:rPr kumimoji="0" lang="pl-PL" sz="1400" b="0" i="0" u="none" strike="noStrike" kern="0" cap="none" spc="0" normalizeH="0" baseline="0" noProof="0">
                <a:ln>
                  <a:noFill/>
                </a:ln>
                <a:solidFill>
                  <a:prstClr val="black"/>
                </a:solidFill>
                <a:effectLst/>
                <a:uLnTx/>
                <a:uFillTx/>
              </a:rPr>
              <a:t>dla maszyn innych</a:t>
            </a:r>
            <a:r>
              <a:rPr kumimoji="0" lang="pl-PL" sz="1400" b="0" i="0" u="none" strike="noStrike" kern="0" cap="none" spc="0" normalizeH="0" noProof="0">
                <a:ln>
                  <a:noFill/>
                </a:ln>
                <a:solidFill>
                  <a:prstClr val="black"/>
                </a:solidFill>
                <a:effectLst/>
                <a:uLnTx/>
                <a:uFillTx/>
              </a:rPr>
              <a:t> niż Intel</a:t>
            </a:r>
            <a:endParaRPr kumimoji="0" lang="en-US" sz="1400" b="0" i="0" u="none" strike="noStrike" kern="0" cap="none" spc="0" normalizeH="0" baseline="0" noProof="0">
              <a:ln>
                <a:noFill/>
              </a:ln>
              <a:solidFill>
                <a:prstClr val="black"/>
              </a:solidFill>
              <a:effectLst/>
              <a:uLnTx/>
              <a:uFillTx/>
            </a:endParaRPr>
          </a:p>
        </p:txBody>
      </p:sp>
    </p:spTree>
    <p:extLst>
      <p:ext uri="{BB962C8B-B14F-4D97-AF65-F5344CB8AC3E}">
        <p14:creationId xmlns:p14="http://schemas.microsoft.com/office/powerpoint/2010/main" val="1095435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Protokół: TSL </a:t>
            </a:r>
            <a:r>
              <a:rPr lang="pl-PL" err="1"/>
              <a:t>Record</a:t>
            </a:r>
            <a:r>
              <a:rPr lang="pl-PL"/>
              <a:t> </a:t>
            </a:r>
            <a:r>
              <a:rPr lang="pl-PL" err="1"/>
              <a:t>Protocol</a:t>
            </a:r>
            <a:r>
              <a:rPr lang="pl-PL" sz="2800"/>
              <a:t>(TSL 1.2)</a:t>
            </a:r>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
        <p:nvSpPr>
          <p:cNvPr id="5" name="Content Placeholder 2"/>
          <p:cNvSpPr txBox="1">
            <a:spLocks/>
          </p:cNvSpPr>
          <p:nvPr/>
        </p:nvSpPr>
        <p:spPr>
          <a:xfrm>
            <a:off x="362286" y="3870920"/>
            <a:ext cx="8686800" cy="2438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Jednokierunkowe klucze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800" b="0"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000" b="0"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i</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800" b="0" i="0" u="none" strike="noStrike" kern="1200" cap="none" spc="0" normalizeH="0" baseline="-25000" noProof="0" err="1">
                <a:ln>
                  <a:noFill/>
                </a:ln>
                <a:solidFill>
                  <a:sysClr val="windowText" lastClr="000000"/>
                </a:solidFill>
                <a:effectLst/>
                <a:uLnTx/>
                <a:uFillTx/>
                <a:latin typeface="Calibri"/>
                <a:ea typeface="+mn-ea"/>
                <a:cs typeface="+mn-cs"/>
              </a:rPr>
              <a:t>s⇾b</a:t>
            </a:r>
            <a:r>
              <a:rPr kumimoji="0" lang="en-US" sz="2800" b="0" i="0" u="none" strike="noStrike" kern="1200" cap="none" spc="0" normalizeH="0" baseline="-25000" noProof="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Szyfrowanie utrzymujące stan</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Każda strona utrzymuje dwa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64-bit</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owe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liczniki</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err="1">
                <a:ln>
                  <a:noFill/>
                </a:ln>
                <a:solidFill>
                  <a:sysClr val="windowText" lastClr="000000"/>
                </a:solidFill>
                <a:effectLst/>
                <a:uLnTx/>
                <a:uFillTx/>
                <a:latin typeface="Calibri"/>
                <a:ea typeface="+mn-ea"/>
                <a:cs typeface="+mn-cs"/>
              </a:rPr>
              <a:t>s⇾b</a:t>
            </a:r>
            <a:endParaRPr kumimoji="0" lang="en-US" sz="2800" b="0" i="0" u="none" strike="noStrike" kern="1200" cap="none" spc="0" normalizeH="0" baseline="-2500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Liczniki</a:t>
            </a:r>
            <a:r>
              <a:rPr kumimoji="0" lang="pl-PL" sz="2400" b="0" i="0" u="none" strike="noStrike" kern="1200" cap="none" spc="0" normalizeH="0" noProof="0">
                <a:ln>
                  <a:noFill/>
                </a:ln>
                <a:solidFill>
                  <a:sysClr val="windowText" lastClr="000000"/>
                </a:solidFill>
                <a:effectLst/>
                <a:uLnTx/>
                <a:uFillTx/>
                <a:latin typeface="Calibri"/>
                <a:ea typeface="+mn-ea"/>
                <a:cs typeface="+mn-cs"/>
              </a:rPr>
              <a:t> są zerowane na początek sesji</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Zwiększane o 1 dla każdego rekordu</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Cel</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zapobieganie atakom</a:t>
            </a:r>
            <a:r>
              <a:rPr kumimoji="0" lang="pl-PL" sz="2400" b="0" i="0" u="none" strike="noStrike" kern="1200" cap="none" spc="0" normalizeH="0" noProof="0">
                <a:ln>
                  <a:noFill/>
                </a:ln>
                <a:solidFill>
                  <a:sysClr val="windowText" lastClr="000000"/>
                </a:solidFill>
                <a:effectLst/>
                <a:uLnTx/>
                <a:uFillTx/>
                <a:latin typeface="Calibri"/>
                <a:ea typeface="+mn-ea"/>
                <a:cs typeface="+mn-cs"/>
              </a:rPr>
              <a:t> powtórzeniowym</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7677486" y="2118320"/>
            <a:ext cx="976993" cy="1276350"/>
          </a:xfrm>
          <a:prstGeom prst="rect">
            <a:avLst/>
          </a:prstGeom>
        </p:spPr>
      </p:pic>
      <p:cxnSp>
        <p:nvCxnSpPr>
          <p:cNvPr id="7" name="Straight Arrow Connector 4"/>
          <p:cNvCxnSpPr/>
          <p:nvPr/>
        </p:nvCxnSpPr>
        <p:spPr>
          <a:xfrm>
            <a:off x="1352886" y="2727920"/>
            <a:ext cx="60198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pic>
        <p:nvPicPr>
          <p:cNvPr id="8" name="Picture 9"/>
          <p:cNvPicPr>
            <a:picLocks noChangeAspect="1"/>
          </p:cNvPicPr>
          <p:nvPr/>
        </p:nvPicPr>
        <p:blipFill>
          <a:blip r:embed="rId4" cstate="print"/>
          <a:stretch>
            <a:fillRect/>
          </a:stretch>
        </p:blipFill>
        <p:spPr>
          <a:xfrm flipH="1">
            <a:off x="57486" y="2270720"/>
            <a:ext cx="1009650" cy="1009650"/>
          </a:xfrm>
          <a:prstGeom prst="rect">
            <a:avLst/>
          </a:prstGeom>
        </p:spPr>
      </p:pic>
      <p:sp>
        <p:nvSpPr>
          <p:cNvPr id="9" name="TextBox 11"/>
          <p:cNvSpPr txBox="1"/>
          <p:nvPr/>
        </p:nvSpPr>
        <p:spPr>
          <a:xfrm>
            <a:off x="35496" y="3108920"/>
            <a:ext cx="1545990"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err="1">
                <a:ln>
                  <a:noFill/>
                </a:ln>
                <a:solidFill>
                  <a:prstClr val="black"/>
                </a:solidFill>
                <a:effectLst/>
                <a:uLnTx/>
                <a:uFillTx/>
              </a:rPr>
              <a:t>k</a:t>
            </a:r>
            <a:r>
              <a:rPr kumimoji="0" lang="en-US" sz="2800" b="0" i="0" u="none" strike="noStrike" kern="0" cap="none" spc="0" normalizeH="0" baseline="-25000" noProof="0" err="1">
                <a:ln>
                  <a:noFill/>
                </a:ln>
                <a:solidFill>
                  <a:prstClr val="black"/>
                </a:solidFill>
                <a:effectLst/>
                <a:uLnTx/>
                <a:uFillTx/>
              </a:rPr>
              <a:t>b⇾s</a:t>
            </a:r>
            <a:r>
              <a:rPr kumimoji="0" lang="en-US" sz="2400" b="0" i="0" u="none" strike="noStrike" kern="0" cap="none" spc="0" normalizeH="0" baseline="-25000" noProof="0">
                <a:ln>
                  <a:noFill/>
                </a:ln>
                <a:solidFill>
                  <a:prstClr val="black"/>
                </a:solidFill>
                <a:effectLst/>
                <a:uLnTx/>
                <a:uFillTx/>
              </a:rPr>
              <a:t> </a:t>
            </a:r>
            <a:r>
              <a:rPr kumimoji="0" lang="en-US" sz="2400" b="0" i="0" u="none" strike="noStrike" kern="0" cap="none" spc="0" normalizeH="0" baseline="0" noProof="0">
                <a:ln>
                  <a:noFill/>
                </a:ln>
                <a:solidFill>
                  <a:prstClr val="black"/>
                </a:solidFill>
                <a:effectLst/>
                <a:uLnTx/>
                <a:uFillTx/>
              </a:rPr>
              <a:t>, </a:t>
            </a:r>
            <a:r>
              <a:rPr kumimoji="0" lang="en-US" sz="2400" b="0" i="0" u="none" strike="noStrike" kern="0" cap="none" spc="0" normalizeH="0" baseline="0" noProof="0" err="1">
                <a:ln>
                  <a:noFill/>
                </a:ln>
                <a:solidFill>
                  <a:prstClr val="black"/>
                </a:solidFill>
                <a:effectLst/>
                <a:uLnTx/>
                <a:uFillTx/>
              </a:rPr>
              <a:t>k</a:t>
            </a:r>
            <a:r>
              <a:rPr kumimoji="0" lang="en-US" sz="2800" b="0" i="0" u="none" strike="noStrike" kern="0" cap="none" spc="0" normalizeH="0" baseline="-25000" noProof="0" err="1">
                <a:ln>
                  <a:noFill/>
                </a:ln>
                <a:solidFill>
                  <a:prstClr val="black"/>
                </a:solidFill>
                <a:effectLst/>
                <a:uLnTx/>
                <a:uFillTx/>
              </a:rPr>
              <a:t>s⇾b</a:t>
            </a:r>
            <a:r>
              <a:rPr kumimoji="0" lang="en-US" sz="2400" b="0" i="0" u="none" strike="noStrike" kern="0" cap="none" spc="0" normalizeH="0" baseline="-25000" noProof="0">
                <a:ln>
                  <a:noFill/>
                </a:ln>
                <a:solidFill>
                  <a:prstClr val="black"/>
                </a:solidFill>
                <a:effectLst/>
                <a:uLnTx/>
                <a:uFillTx/>
              </a:rPr>
              <a:t> </a:t>
            </a:r>
          </a:p>
        </p:txBody>
      </p:sp>
      <p:sp>
        <p:nvSpPr>
          <p:cNvPr id="10" name="TextBox 12"/>
          <p:cNvSpPr txBox="1"/>
          <p:nvPr/>
        </p:nvSpPr>
        <p:spPr>
          <a:xfrm>
            <a:off x="7372686" y="3261320"/>
            <a:ext cx="152267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err="1">
                <a:ln>
                  <a:noFill/>
                </a:ln>
                <a:solidFill>
                  <a:prstClr val="black"/>
                </a:solidFill>
                <a:effectLst/>
                <a:uLnTx/>
                <a:uFillTx/>
              </a:rPr>
              <a:t>k</a:t>
            </a:r>
            <a:r>
              <a:rPr kumimoji="0" lang="en-US" sz="2800" b="0" i="0" u="none" strike="noStrike" kern="0" cap="none" spc="0" normalizeH="0" baseline="-25000" noProof="0" err="1">
                <a:ln>
                  <a:noFill/>
                </a:ln>
                <a:solidFill>
                  <a:prstClr val="black"/>
                </a:solidFill>
                <a:effectLst/>
                <a:uLnTx/>
                <a:uFillTx/>
              </a:rPr>
              <a:t>b⇾s</a:t>
            </a:r>
            <a:r>
              <a:rPr kumimoji="0" lang="en-US" sz="2400" b="0" i="0" u="none" strike="noStrike" kern="0" cap="none" spc="0" normalizeH="0" baseline="-25000" noProof="0">
                <a:ln>
                  <a:noFill/>
                </a:ln>
                <a:solidFill>
                  <a:prstClr val="black"/>
                </a:solidFill>
                <a:effectLst/>
                <a:uLnTx/>
                <a:uFillTx/>
              </a:rPr>
              <a:t> </a:t>
            </a:r>
            <a:r>
              <a:rPr kumimoji="0" lang="en-US" sz="2400" b="0" i="0" u="none" strike="noStrike" kern="0" cap="none" spc="0" normalizeH="0" baseline="0" noProof="0">
                <a:ln>
                  <a:noFill/>
                </a:ln>
                <a:solidFill>
                  <a:prstClr val="black"/>
                </a:solidFill>
                <a:effectLst/>
                <a:uLnTx/>
                <a:uFillTx/>
              </a:rPr>
              <a:t>, </a:t>
            </a:r>
            <a:r>
              <a:rPr kumimoji="0" lang="en-US" sz="2400" b="0" i="0" u="none" strike="noStrike" kern="0" cap="none" spc="0" normalizeH="0" baseline="0" noProof="0" err="1">
                <a:ln>
                  <a:noFill/>
                </a:ln>
                <a:solidFill>
                  <a:prstClr val="black"/>
                </a:solidFill>
                <a:effectLst/>
                <a:uLnTx/>
                <a:uFillTx/>
              </a:rPr>
              <a:t>k</a:t>
            </a:r>
            <a:r>
              <a:rPr kumimoji="0" lang="en-US" sz="2800" b="0" i="0" u="none" strike="noStrike" kern="0" cap="none" spc="0" normalizeH="0" baseline="-25000" noProof="0" err="1">
                <a:ln>
                  <a:noFill/>
                </a:ln>
                <a:solidFill>
                  <a:prstClr val="black"/>
                </a:solidFill>
                <a:effectLst/>
                <a:uLnTx/>
                <a:uFillTx/>
              </a:rPr>
              <a:t>s⇾b</a:t>
            </a:r>
            <a:r>
              <a:rPr kumimoji="0" lang="en-US" sz="2400" b="0" i="0" u="none" strike="noStrike" kern="0" cap="none" spc="0" normalizeH="0" baseline="-25000" noProof="0">
                <a:ln>
                  <a:noFill/>
                </a:ln>
                <a:solidFill>
                  <a:prstClr val="black"/>
                </a:solidFill>
                <a:effectLst/>
                <a:uLnTx/>
                <a:uFillTx/>
              </a:rPr>
              <a:t> </a:t>
            </a:r>
          </a:p>
        </p:txBody>
      </p:sp>
      <p:sp>
        <p:nvSpPr>
          <p:cNvPr id="11" name="Rectangle 13"/>
          <p:cNvSpPr/>
          <p:nvPr/>
        </p:nvSpPr>
        <p:spPr>
          <a:xfrm>
            <a:off x="2572086" y="2270720"/>
            <a:ext cx="3429000" cy="381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TLS record</a:t>
            </a:r>
          </a:p>
        </p:txBody>
      </p:sp>
      <p:sp>
        <p:nvSpPr>
          <p:cNvPr id="12" name="Rectangle 14"/>
          <p:cNvSpPr/>
          <p:nvPr/>
        </p:nvSpPr>
        <p:spPr>
          <a:xfrm>
            <a:off x="2572086" y="2270720"/>
            <a:ext cx="609600" cy="381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HDR</a:t>
            </a:r>
          </a:p>
        </p:txBody>
      </p:sp>
    </p:spTree>
    <p:extLst>
      <p:ext uri="{BB962C8B-B14F-4D97-AF65-F5344CB8AC3E}">
        <p14:creationId xmlns:p14="http://schemas.microsoft.com/office/powerpoint/2010/main" val="4095460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2800"/>
              <a:t>Rekord TLS: szyfrowanie </a:t>
            </a:r>
            <a:r>
              <a:rPr lang="pl-PL" sz="1600"/>
              <a:t>(CBC AES-128, HMAC-SHA1)</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
        <p:nvSpPr>
          <p:cNvPr id="5" name="Rounded Rectangle 3"/>
          <p:cNvSpPr/>
          <p:nvPr/>
        </p:nvSpPr>
        <p:spPr>
          <a:xfrm>
            <a:off x="4290120" y="3770784"/>
            <a:ext cx="1219200" cy="457200"/>
          </a:xfrm>
          <a:prstGeom prst="roundRect">
            <a:avLst/>
          </a:prstGeom>
          <a:solidFill>
            <a:srgbClr val="F79646">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6" name="Content Placeholder 2"/>
          <p:cNvSpPr txBox="1">
            <a:spLocks/>
          </p:cNvSpPr>
          <p:nvPr/>
        </p:nvSpPr>
        <p:spPr>
          <a:xfrm>
            <a:off x="251520" y="1637184"/>
            <a:ext cx="85344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err="1">
                <a:ln>
                  <a:noFill/>
                </a:ln>
                <a:solidFill>
                  <a:sysClr val="windowText" lastClr="000000"/>
                </a:solidFill>
                <a:effectLst/>
                <a:uLnTx/>
                <a:uFillTx/>
                <a:latin typeface="Calibri"/>
                <a:ea typeface="+mn-ea"/>
                <a:cs typeface="+mn-cs"/>
              </a:rPr>
              <a:t>mac</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err="1">
                <a:ln>
                  <a:noFill/>
                </a:ln>
                <a:solidFill>
                  <a:sysClr val="windowText" lastClr="000000"/>
                </a:solidFill>
                <a:effectLst/>
                <a:uLnTx/>
                <a:uFillTx/>
                <a:latin typeface="Calibri"/>
                <a:ea typeface="+mn-ea"/>
                <a:cs typeface="+mn-cs"/>
              </a:rPr>
              <a:t>enc</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1"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Strona przeglądarki</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err="1">
                <a:ln>
                  <a:noFill/>
                </a:ln>
                <a:solidFill>
                  <a:sysClr val="windowText" lastClr="000000"/>
                </a:solidFill>
                <a:effectLst/>
                <a:uLnTx/>
                <a:uFillTx/>
                <a:latin typeface="Calibri"/>
                <a:ea typeface="+mn-ea"/>
                <a:cs typeface="+mn-cs"/>
              </a:rPr>
              <a:t>enc</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1"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400" b="1"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 data, </a:t>
            </a:r>
            <a:r>
              <a:rPr kumimoji="0" lang="en-US" sz="2400" b="1" i="0" u="none" strike="noStrike" kern="1200" cap="none" spc="0" normalizeH="0" baseline="0" noProof="0" err="1">
                <a:ln>
                  <a:noFill/>
                </a:ln>
                <a:solidFill>
                  <a:sysClr val="windowText" lastClr="000000"/>
                </a:solidFill>
                <a:effectLst/>
                <a:uLnTx/>
                <a:uFillTx/>
                <a:latin typeface="Calibri"/>
                <a:ea typeface="+mn-ea"/>
                <a:cs typeface="+mn-cs"/>
              </a:rPr>
              <a:t>ctr</a:t>
            </a:r>
            <a:r>
              <a:rPr kumimoji="0" lang="en-US" sz="2800" b="1"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 :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1:     tag ⟵  S</a:t>
            </a:r>
            <a:r>
              <a:rPr kumimoji="0" lang="en-US" sz="32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err="1">
                <a:ln>
                  <a:noFill/>
                </a:ln>
                <a:solidFill>
                  <a:sysClr val="windowText" lastClr="000000"/>
                </a:solidFill>
                <a:effectLst/>
                <a:uLnTx/>
                <a:uFillTx/>
                <a:latin typeface="Calibri"/>
                <a:ea typeface="+mn-ea"/>
                <a:cs typeface="+mn-cs"/>
              </a:rPr>
              <a:t>mac</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   </a:t>
            </a:r>
            <a:r>
              <a:rPr kumimoji="0" lang="en-US" sz="28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header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data</a:t>
            </a:r>
            <a:r>
              <a:rPr kumimoji="0" lang="en-US" sz="28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3200" b="0" i="0" u="none" strike="noStrike" kern="1200" cap="none" spc="0" normalizeH="0" baseline="0" noProof="0">
                <a:ln>
                  <a:noFill/>
                </a:ln>
                <a:solidFill>
                  <a:sysClr val="windowText" lastClr="000000"/>
                </a:solidFill>
                <a:effectLst/>
                <a:uLnTx/>
                <a:uFillTx/>
                <a:latin typeface="Calibri"/>
                <a:ea typeface="+mn-ea"/>
                <a:cs typeface="+mn-cs"/>
              </a:rPr>
              <a:t>)</a:t>
            </a:r>
          </a:p>
          <a:p>
            <a:pPr marL="0" lvl="0" indent="0">
              <a:buNone/>
              <a:tabLst>
                <a:tab pos="457200" algn="l"/>
              </a:tabLst>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2:     pad   </a:t>
            </a:r>
            <a:r>
              <a:rPr kumimoji="0" lang="en-US" sz="28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header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data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tag </a:t>
            </a:r>
            <a:r>
              <a:rPr kumimoji="0" lang="en-US" sz="28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do</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rozmiaru bloku </a:t>
            </a:r>
            <a:r>
              <a:rPr lang="en-US">
                <a:solidFill>
                  <a:sysClr val="windowText" lastClr="000000"/>
                </a:solidFill>
              </a:rPr>
              <a:t>AES </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3: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szyfrowanie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CBC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z</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err="1">
                <a:ln>
                  <a:noFill/>
                </a:ln>
                <a:solidFill>
                  <a:sysClr val="windowText" lastClr="000000"/>
                </a:solidFill>
                <a:effectLst/>
                <a:uLnTx/>
                <a:uFillTx/>
                <a:latin typeface="Calibri"/>
                <a:ea typeface="+mn-ea"/>
                <a:cs typeface="+mn-cs"/>
              </a:rPr>
              <a:t>enc</a:t>
            </a:r>
            <a:r>
              <a:rPr kumimoji="0" lang="en-US" sz="2400" b="0" i="0" u="none" strike="noStrike" kern="1200" cap="none" spc="0" normalizeH="0" baseline="-25000" noProof="0">
                <a:ln>
                  <a:noFill/>
                </a:ln>
                <a:solidFill>
                  <a:sysClr val="windowText" lastClr="000000"/>
                </a:solidFill>
                <a:effectLst/>
                <a:uLnTx/>
                <a:uFillTx/>
                <a:latin typeface="Calibri"/>
                <a:ea typeface="+mn-ea"/>
                <a:cs typeface="+mn-cs"/>
              </a:rPr>
              <a:t> </a:t>
            </a:r>
            <a:r>
              <a:rPr lang="pl-PL" noProof="0">
                <a:solidFill>
                  <a:sysClr val="windowText" lastClr="000000"/>
                </a:solidFill>
                <a:latin typeface="Calibri"/>
              </a:rPr>
              <a:t>i</a:t>
            </a:r>
            <a:r>
              <a:rPr kumimoji="0" lang="en-US" sz="2400" b="0" i="0" u="none" strike="noStrike" kern="1200" cap="none" spc="0" normalizeH="0" baseline="-2500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nowym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losowym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IV</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4:     </a:t>
            </a:r>
            <a:r>
              <a:rPr lang="pl-PL" noProof="0">
                <a:solidFill>
                  <a:sysClr val="windowText" lastClr="000000"/>
                </a:solidFill>
                <a:latin typeface="Calibri"/>
              </a:rPr>
              <a:t>dołączenie nagłówka</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p:txBody>
      </p:sp>
      <p:grpSp>
        <p:nvGrpSpPr>
          <p:cNvPr id="7" name="Group 15"/>
          <p:cNvGrpSpPr/>
          <p:nvPr/>
        </p:nvGrpSpPr>
        <p:grpSpPr>
          <a:xfrm>
            <a:off x="3909120" y="1484784"/>
            <a:ext cx="3886200" cy="1524000"/>
            <a:chOff x="4114800" y="895350"/>
            <a:chExt cx="3886200" cy="1524000"/>
          </a:xfrm>
        </p:grpSpPr>
        <p:sp>
          <p:nvSpPr>
            <p:cNvPr id="8" name="Rectangle 4"/>
            <p:cNvSpPr/>
            <p:nvPr/>
          </p:nvSpPr>
          <p:spPr>
            <a:xfrm>
              <a:off x="4114800" y="895350"/>
              <a:ext cx="3886200" cy="1524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white"/>
                  </a:solidFill>
                  <a:effectLst/>
                  <a:uLnTx/>
                  <a:uFillTx/>
                  <a:latin typeface="Calibri"/>
                  <a:ea typeface="+mn-ea"/>
                  <a:cs typeface="+mn-cs"/>
                </a:rPr>
                <a:t>               data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9" name="Rectangle 5"/>
            <p:cNvSpPr/>
            <p:nvPr/>
          </p:nvSpPr>
          <p:spPr>
            <a:xfrm>
              <a:off x="4114800" y="895350"/>
              <a:ext cx="1905000" cy="304800"/>
            </a:xfrm>
            <a:prstGeom prst="rect">
              <a:avLst/>
            </a:prstGeom>
            <a:solidFill>
              <a:sysClr val="window" lastClr="FFFFFF"/>
            </a:solidFill>
            <a:ln w="9525" cap="flat" cmpd="sng" algn="ctr">
              <a:solidFill>
                <a:srgbClr val="4F81BD">
                  <a:shade val="95000"/>
                  <a:satMod val="105000"/>
                </a:srgbClr>
              </a:solidFill>
              <a:prstDash val="solid"/>
            </a:ln>
            <a:effectLst/>
          </p:spPr>
          <p:txBody>
            <a:bodyPr bIns="13716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000000"/>
                  </a:solidFill>
                  <a:effectLst/>
                  <a:uLnTx/>
                  <a:uFillTx/>
                  <a:latin typeface="Calibri"/>
                  <a:ea typeface="+mn-ea"/>
                  <a:cs typeface="+mn-cs"/>
                </a:rPr>
                <a:t>type </a:t>
              </a:r>
              <a:r>
                <a:rPr kumimoji="0" lang="en-US" sz="2400" b="0" i="0" u="none" strike="noStrike" kern="0" cap="none" spc="0" normalizeH="0" baseline="0" noProof="0" err="1">
                  <a:ln>
                    <a:noFill/>
                  </a:ln>
                  <a:solidFill>
                    <a:srgbClr val="000000"/>
                  </a:solidFill>
                  <a:effectLst/>
                  <a:uLnTx/>
                  <a:uFillTx/>
                  <a:latin typeface="Calibri"/>
                  <a:ea typeface="+mn-ea"/>
                  <a:cs typeface="+mn-cs"/>
                </a:rPr>
                <a:t>ll</a:t>
              </a:r>
              <a:r>
                <a:rPr kumimoji="0" lang="en-US" sz="2400" b="0" i="0" u="none" strike="noStrike" kern="0" cap="none" spc="0" normalizeH="0" baseline="0" noProof="0">
                  <a:ln>
                    <a:noFill/>
                  </a:ln>
                  <a:solidFill>
                    <a:srgbClr val="000000"/>
                  </a:solidFill>
                  <a:effectLst/>
                  <a:uLnTx/>
                  <a:uFillTx/>
                  <a:latin typeface="Calibri"/>
                  <a:ea typeface="+mn-ea"/>
                  <a:cs typeface="+mn-cs"/>
                </a:rPr>
                <a:t> </a:t>
              </a:r>
              <a:r>
                <a:rPr kumimoji="0" lang="en-US" sz="1800" b="0" i="0" u="none" strike="noStrike" kern="0" cap="none" spc="0" normalizeH="0" baseline="0" noProof="0" err="1">
                  <a:ln>
                    <a:noFill/>
                  </a:ln>
                  <a:solidFill>
                    <a:srgbClr val="000000"/>
                  </a:solidFill>
                  <a:effectLst/>
                  <a:uLnTx/>
                  <a:uFillTx/>
                  <a:latin typeface="Calibri"/>
                  <a:ea typeface="+mn-ea"/>
                  <a:cs typeface="+mn-cs"/>
                </a:rPr>
                <a:t>ver</a:t>
              </a:r>
              <a:r>
                <a:rPr kumimoji="0" lang="en-US" sz="1800" b="0" i="0" u="none" strike="noStrike" kern="0" cap="none" spc="0" normalizeH="0" baseline="0" noProof="0">
                  <a:ln>
                    <a:noFill/>
                  </a:ln>
                  <a:solidFill>
                    <a:srgbClr val="000000"/>
                  </a:solidFill>
                  <a:effectLst/>
                  <a:uLnTx/>
                  <a:uFillTx/>
                  <a:latin typeface="Calibri"/>
                  <a:ea typeface="+mn-ea"/>
                  <a:cs typeface="+mn-cs"/>
                </a:rPr>
                <a:t> </a:t>
              </a:r>
              <a:r>
                <a:rPr kumimoji="0" lang="en-US" sz="2400" b="0" i="0" u="none" strike="noStrike" kern="0" cap="none" spc="0" normalizeH="0" baseline="0" noProof="0" err="1">
                  <a:ln>
                    <a:noFill/>
                  </a:ln>
                  <a:solidFill>
                    <a:srgbClr val="000000"/>
                  </a:solidFill>
                  <a:effectLst/>
                  <a:uLnTx/>
                  <a:uFillTx/>
                  <a:latin typeface="Calibri"/>
                  <a:ea typeface="+mn-ea"/>
                  <a:cs typeface="+mn-cs"/>
                </a:rPr>
                <a:t>ll</a:t>
              </a:r>
              <a:r>
                <a:rPr kumimoji="0" lang="en-US" sz="2400" b="0" i="0" u="none" strike="noStrike" kern="0" cap="none" spc="0" normalizeH="0" baseline="0" noProof="0">
                  <a:ln>
                    <a:noFill/>
                  </a:ln>
                  <a:solidFill>
                    <a:srgbClr val="000000"/>
                  </a:solidFill>
                  <a:effectLst/>
                  <a:uLnTx/>
                  <a:uFillTx/>
                  <a:latin typeface="Calibri"/>
                  <a:ea typeface="+mn-ea"/>
                  <a:cs typeface="+mn-cs"/>
                </a:rPr>
                <a:t> </a:t>
              </a:r>
              <a:r>
                <a:rPr kumimoji="0" lang="en-US" sz="1800" b="0" i="0" u="none" strike="noStrike" kern="0" cap="none" spc="0" normalizeH="0" baseline="0" noProof="0" err="1">
                  <a:ln>
                    <a:noFill/>
                  </a:ln>
                  <a:solidFill>
                    <a:srgbClr val="000000"/>
                  </a:solidFill>
                  <a:effectLst/>
                  <a:uLnTx/>
                  <a:uFillTx/>
                  <a:latin typeface="Calibri"/>
                  <a:ea typeface="+mn-ea"/>
                  <a:cs typeface="+mn-cs"/>
                </a:rPr>
                <a:t>len</a:t>
              </a:r>
              <a:endParaRPr kumimoji="0" lang="en-US" sz="1800" b="0" i="0" u="none" strike="noStrike" kern="0" cap="none" spc="0" normalizeH="0" baseline="0" noProof="0">
                <a:ln>
                  <a:noFill/>
                </a:ln>
                <a:solidFill>
                  <a:srgbClr val="000000"/>
                </a:solidFill>
                <a:effectLst/>
                <a:uLnTx/>
                <a:uFillTx/>
                <a:latin typeface="Calibri"/>
                <a:ea typeface="+mn-ea"/>
                <a:cs typeface="+mn-cs"/>
              </a:endParaRPr>
            </a:p>
          </p:txBody>
        </p:sp>
        <p:cxnSp>
          <p:nvCxnSpPr>
            <p:cNvPr id="10" name="Elbow Connector 7"/>
            <p:cNvCxnSpPr/>
            <p:nvPr/>
          </p:nvCxnSpPr>
          <p:spPr>
            <a:xfrm flipV="1">
              <a:off x="4114800" y="1504950"/>
              <a:ext cx="3886200" cy="381000"/>
            </a:xfrm>
            <a:prstGeom prst="bentConnector3">
              <a:avLst>
                <a:gd name="adj1" fmla="val 70588"/>
              </a:avLst>
            </a:prstGeom>
            <a:noFill/>
            <a:ln w="25400" cap="flat" cmpd="sng" algn="ctr">
              <a:solidFill>
                <a:sysClr val="windowText" lastClr="000000"/>
              </a:solidFill>
              <a:prstDash val="solid"/>
            </a:ln>
            <a:effectLst/>
          </p:spPr>
        </p:cxnSp>
        <p:sp>
          <p:nvSpPr>
            <p:cNvPr id="11" name="TextBox 12"/>
            <p:cNvSpPr txBox="1"/>
            <p:nvPr/>
          </p:nvSpPr>
          <p:spPr>
            <a:xfrm>
              <a:off x="5257800" y="1885950"/>
              <a:ext cx="58221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white"/>
                  </a:solidFill>
                  <a:effectLst/>
                  <a:uLnTx/>
                  <a:uFillTx/>
                </a:rPr>
                <a:t>tag</a:t>
              </a:r>
            </a:p>
          </p:txBody>
        </p:sp>
        <p:sp>
          <p:nvSpPr>
            <p:cNvPr id="12" name="Rectangle 13"/>
            <p:cNvSpPr/>
            <p:nvPr/>
          </p:nvSpPr>
          <p:spPr>
            <a:xfrm>
              <a:off x="7162800" y="2114550"/>
              <a:ext cx="838200" cy="304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pad</a:t>
              </a:r>
            </a:p>
          </p:txBody>
        </p:sp>
      </p:grpSp>
    </p:spTree>
    <p:extLst>
      <p:ext uri="{BB962C8B-B14F-4D97-AF65-F5344CB8AC3E}">
        <p14:creationId xmlns:p14="http://schemas.microsoft.com/office/powerpoint/2010/main" val="852594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1143000"/>
          </a:xfrm>
        </p:spPr>
        <p:txBody>
          <a:bodyPr>
            <a:normAutofit fontScale="90000"/>
          </a:bodyPr>
          <a:lstStyle/>
          <a:p>
            <a:r>
              <a:rPr lang="pl-PL" sz="3600"/>
              <a:t>Rekord TLS: rozszyfrowywanie </a:t>
            </a:r>
            <a:br>
              <a:rPr lang="pl-PL" sz="3600"/>
            </a:br>
            <a:r>
              <a:rPr lang="pl-PL" sz="3600"/>
              <a:t>				</a:t>
            </a:r>
            <a:r>
              <a:rPr lang="en-US" sz="2400"/>
              <a:t>(CBC AES-128,   HMAC-SHA1)</a:t>
            </a:r>
            <a:endParaRPr lang="pl-PL" sz="360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
        <p:nvSpPr>
          <p:cNvPr id="5" name="Content Placeholder 2"/>
          <p:cNvSpPr txBox="1">
            <a:spLocks/>
          </p:cNvSpPr>
          <p:nvPr/>
        </p:nvSpPr>
        <p:spPr>
          <a:xfrm>
            <a:off x="304800" y="1556792"/>
            <a:ext cx="8534400" cy="40957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Strona Serwera:</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err="1">
                <a:ln>
                  <a:noFill/>
                </a:ln>
                <a:solidFill>
                  <a:sysClr val="windowText" lastClr="000000"/>
                </a:solidFill>
                <a:effectLst/>
                <a:uLnTx/>
                <a:uFillTx/>
                <a:latin typeface="Calibri"/>
                <a:ea typeface="+mn-ea"/>
                <a:cs typeface="+mn-cs"/>
              </a:rPr>
              <a:t>dec</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1"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400" b="1"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 record, </a:t>
            </a:r>
            <a:r>
              <a:rPr kumimoji="0" lang="en-US" sz="2400" b="1" i="0" u="none" strike="noStrike" kern="1200" cap="none" spc="0" normalizeH="0" baseline="0" noProof="0" err="1">
                <a:ln>
                  <a:noFill/>
                </a:ln>
                <a:solidFill>
                  <a:sysClr val="windowText" lastClr="000000"/>
                </a:solidFill>
                <a:effectLst/>
                <a:uLnTx/>
                <a:uFillTx/>
                <a:latin typeface="Calibri"/>
                <a:ea typeface="+mn-ea"/>
                <a:cs typeface="+mn-cs"/>
              </a:rPr>
              <a:t>ctr</a:t>
            </a:r>
            <a:r>
              <a:rPr kumimoji="0" lang="en-US" sz="2800" b="1"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400" b="1"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1: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rozszyfrowanie schematu CBC z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zastoswaniem</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err="1">
                <a:ln>
                  <a:noFill/>
                </a:ln>
                <a:solidFill>
                  <a:sysClr val="windowText" lastClr="000000"/>
                </a:solidFill>
                <a:effectLst/>
                <a:uLnTx/>
                <a:uFillTx/>
                <a:latin typeface="Calibri"/>
                <a:ea typeface="+mn-ea"/>
                <a:cs typeface="+mn-cs"/>
              </a:rPr>
              <a:t>enc</a:t>
            </a:r>
            <a:r>
              <a:rPr kumimoji="0" lang="en-US" sz="2400" b="0" i="0" u="none" strike="noStrike" kern="1200" cap="none" spc="0" normalizeH="0" baseline="-25000" noProof="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2: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sprawdzenie formatu padu</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br>
              <a:rPr kumimoji="0" lang="pl-PL" sz="2400" b="0" i="0" u="none" strike="noStrike" kern="1200" cap="none" spc="0" normalizeH="0" baseline="0" noProof="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wysłanie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rgbClr val="0000FF"/>
                </a:solidFill>
                <a:effectLst/>
                <a:uLnTx/>
                <a:uFillTx/>
                <a:latin typeface="Arial"/>
                <a:ea typeface="+mn-ea"/>
                <a:cs typeface="Arial"/>
              </a:rPr>
              <a:t>bad_record_mac</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jeśli się nie zgadza</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krok</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3: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sprawdzenie </a:t>
            </a:r>
            <a:r>
              <a:rPr kumimoji="0" lang="pl-PL" sz="2400" b="0" i="0" u="none" strike="noStrike" kern="1200" cap="none" spc="0" normalizeH="0" baseline="0" noProof="0" err="1">
                <a:ln>
                  <a:noFill/>
                </a:ln>
                <a:solidFill>
                  <a:sysClr val="windowText" lastClr="000000"/>
                </a:solidFill>
                <a:effectLst/>
                <a:uLnTx/>
                <a:uFillTx/>
                <a:latin typeface="Calibri"/>
                <a:ea typeface="+mn-ea"/>
                <a:cs typeface="+mn-cs"/>
              </a:rPr>
              <a:t>tagu</a:t>
            </a:r>
            <a:r>
              <a:rPr kumimoji="0" lang="pl-PL" sz="2400" b="0" i="0" u="none" strike="noStrike" kern="1200" cap="none" spc="0" normalizeH="0" noProof="0">
                <a:ln>
                  <a:noFill/>
                </a:ln>
                <a:solidFill>
                  <a:sysClr val="windowText" lastClr="000000"/>
                </a:solidFill>
                <a:effectLst/>
                <a:uLnTx/>
                <a:uFillTx/>
                <a:latin typeface="Calibri"/>
                <a:ea typeface="+mn-ea"/>
                <a:cs typeface="+mn-cs"/>
              </a:rPr>
              <a:t> bloku</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8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ctr</a:t>
            </a:r>
            <a:r>
              <a:rPr kumimoji="0" lang="en-US" sz="2800" b="0" i="0" u="none" strike="noStrike" kern="1200" cap="none" spc="0" normalizeH="0" baseline="-25000" noProof="0" err="1">
                <a:ln>
                  <a:noFill/>
                </a:ln>
                <a:solidFill>
                  <a:sysClr val="windowText" lastClr="000000"/>
                </a:solidFill>
                <a:effectLst/>
                <a:uLnTx/>
                <a:uFillTx/>
                <a:latin typeface="Calibri"/>
                <a:ea typeface="+mn-ea"/>
                <a:cs typeface="+mn-cs"/>
              </a:rPr>
              <a:t>b⇾s</a:t>
            </a:r>
            <a:r>
              <a:rPr kumimoji="0" lang="en-US" sz="2400" b="0" i="0" u="none" strike="noStrike" kern="1200" cap="none" spc="0" normalizeH="0" baseline="-2500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header  </a:t>
            </a:r>
            <a:r>
              <a:rPr kumimoji="0" lang="en-US" sz="2400" b="0" i="0" u="none" strike="noStrike" kern="1200" cap="none" spc="0" normalizeH="0" baseline="0" noProof="0" err="1">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data</a:t>
            </a:r>
            <a:r>
              <a:rPr kumimoji="0" lang="en-US" sz="28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wysłanie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err="1">
                <a:ln>
                  <a:noFill/>
                </a:ln>
                <a:solidFill>
                  <a:srgbClr val="0000FF"/>
                </a:solidFill>
                <a:effectLst/>
                <a:uLnTx/>
                <a:uFillTx/>
                <a:latin typeface="Arial"/>
                <a:ea typeface="+mn-ea"/>
                <a:cs typeface="Arial"/>
              </a:rPr>
              <a:t>bad_record_mac</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jeśli się nie</a:t>
            </a:r>
            <a:r>
              <a:rPr kumimoji="0" lang="pl-PL" sz="2400" b="0" i="0" u="none" strike="noStrike" kern="1200" cap="none" spc="0" normalizeH="0" noProof="0">
                <a:ln>
                  <a:noFill/>
                </a:ln>
                <a:solidFill>
                  <a:sysClr val="windowText" lastClr="000000"/>
                </a:solidFill>
                <a:effectLst/>
                <a:uLnTx/>
                <a:uFillTx/>
                <a:latin typeface="Calibri"/>
                <a:ea typeface="+mn-ea"/>
                <a:cs typeface="+mn-cs"/>
              </a:rPr>
              <a:t> zgadza</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Zapewnia szyfrowanie z uwierzytelnieniem</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a:t>
            </a:r>
            <a:r>
              <a:rPr kumimoji="0" lang="pl-PL" sz="2000" b="0" i="0" u="none" strike="noStrike" kern="1200" cap="none" spc="0" normalizeH="0" baseline="0" noProof="0">
                <a:ln>
                  <a:noFill/>
                </a:ln>
                <a:solidFill>
                  <a:sysClr val="windowText" lastClr="000000"/>
                </a:solidFill>
                <a:effectLst/>
                <a:uLnTx/>
                <a:uFillTx/>
                <a:latin typeface="Calibri"/>
                <a:ea typeface="+mn-ea"/>
                <a:cs typeface="+mn-cs"/>
              </a:rPr>
              <a:t>pod warunkiem, że nie</a:t>
            </a:r>
            <a:r>
              <a:rPr kumimoji="0" lang="pl-PL" sz="2000" b="0" i="0" u="none" strike="noStrike" kern="1200" cap="none" spc="0" normalizeH="0" noProof="0">
                <a:ln>
                  <a:noFill/>
                </a:ln>
                <a:solidFill>
                  <a:sysClr val="windowText" lastClr="000000"/>
                </a:solidFill>
                <a:effectLst/>
                <a:uLnTx/>
                <a:uFillTx/>
                <a:latin typeface="Calibri"/>
                <a:ea typeface="+mn-ea"/>
                <a:cs typeface="+mn-cs"/>
              </a:rPr>
              <a:t> dostarcza żadnych dodatkowych informacji podczas odszyfrowywania</a:t>
            </a:r>
            <a:r>
              <a:rPr kumimoji="0" lang="en-US" sz="2000" b="0" i="0" u="none" strike="noStrike" kern="1200" cap="none" spc="0" normalizeH="0" baseline="0" noProof="0">
                <a:ln>
                  <a:noFill/>
                </a:ln>
                <a:solidFill>
                  <a:sysClr val="windowText" lastClr="000000"/>
                </a:solidFill>
                <a:effectLst/>
                <a:uLnTx/>
                <a:uFillTx/>
                <a:latin typeface="Calibri"/>
                <a:ea typeface="+mn-ea"/>
                <a:cs typeface="+mn-cs"/>
              </a:rPr>
              <a:t>)</a:t>
            </a:r>
          </a:p>
        </p:txBody>
      </p:sp>
    </p:spTree>
    <p:extLst>
      <p:ext uri="{BB962C8B-B14F-4D97-AF65-F5344CB8AC3E}">
        <p14:creationId xmlns:p14="http://schemas.microsoft.com/office/powerpoint/2010/main" val="2674603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57250"/>
          </a:xfrm>
        </p:spPr>
        <p:txBody>
          <a:bodyPr/>
          <a:lstStyle/>
          <a:p>
            <a:r>
              <a:rPr lang="pl-PL"/>
              <a:t>Literatura uzupełniająca</a:t>
            </a:r>
            <a:endParaRPr lang="en-US"/>
          </a:p>
        </p:txBody>
      </p:sp>
      <p:sp>
        <p:nvSpPr>
          <p:cNvPr id="3" name="Content Placeholder 2"/>
          <p:cNvSpPr>
            <a:spLocks noGrp="1"/>
          </p:cNvSpPr>
          <p:nvPr>
            <p:ph idx="1"/>
          </p:nvPr>
        </p:nvSpPr>
        <p:spPr>
          <a:xfrm>
            <a:off x="457200" y="1676400"/>
            <a:ext cx="8229600" cy="4095750"/>
          </a:xfrm>
        </p:spPr>
        <p:txBody>
          <a:bodyPr>
            <a:normAutofit/>
          </a:bodyPr>
          <a:lstStyle/>
          <a:p>
            <a:r>
              <a:rPr lang="en-US"/>
              <a:t>The Order of Encryption and Authentication for Protecting Communications, H. </a:t>
            </a:r>
            <a:r>
              <a:rPr lang="en-US" err="1"/>
              <a:t>Krawczyk</a:t>
            </a:r>
            <a:r>
              <a:rPr lang="en-US"/>
              <a:t>, Crypto 2001.</a:t>
            </a:r>
          </a:p>
          <a:p>
            <a:r>
              <a:rPr lang="en-US"/>
              <a:t>Authenticated-Encryption with Associated-Data, </a:t>
            </a:r>
            <a:br>
              <a:rPr lang="en-US"/>
            </a:br>
            <a:r>
              <a:rPr lang="en-US"/>
              <a:t>P. </a:t>
            </a:r>
            <a:r>
              <a:rPr lang="en-US" err="1"/>
              <a:t>Rogaway</a:t>
            </a:r>
            <a:r>
              <a:rPr lang="en-US"/>
              <a:t>, Proc. of CCS 2002.</a:t>
            </a:r>
          </a:p>
          <a:p>
            <a:r>
              <a:rPr lang="en-US"/>
              <a:t>Password Interception in a SSL/TLS Channel, </a:t>
            </a:r>
            <a:br>
              <a:rPr lang="en-US"/>
            </a:br>
            <a:r>
              <a:rPr lang="en-US"/>
              <a:t>B. </a:t>
            </a:r>
            <a:r>
              <a:rPr lang="en-US" err="1"/>
              <a:t>Canvel</a:t>
            </a:r>
            <a:r>
              <a:rPr lang="en-US"/>
              <a:t>, A. </a:t>
            </a:r>
            <a:r>
              <a:rPr lang="en-US" err="1"/>
              <a:t>Hiltgen</a:t>
            </a:r>
            <a:r>
              <a:rPr lang="en-US"/>
              <a:t>, S. </a:t>
            </a:r>
            <a:r>
              <a:rPr lang="en-US" err="1"/>
              <a:t>Vaudenay</a:t>
            </a:r>
            <a:r>
              <a:rPr lang="en-US"/>
              <a:t>, M. </a:t>
            </a:r>
            <a:r>
              <a:rPr lang="en-US" err="1"/>
              <a:t>Vuagnoux</a:t>
            </a:r>
            <a:r>
              <a:rPr lang="en-US"/>
              <a:t>, Crypto 2003.</a:t>
            </a:r>
          </a:p>
          <a:p>
            <a:r>
              <a:rPr lang="en-US"/>
              <a:t> Plaintext Recovery Attacks Against SSH, </a:t>
            </a:r>
            <a:br>
              <a:rPr lang="en-US"/>
            </a:br>
            <a:r>
              <a:rPr lang="en-US"/>
              <a:t>M. Albrecht, K. Paterson and G. Watson, IEEE S&amp;P 2009</a:t>
            </a:r>
          </a:p>
          <a:p>
            <a:r>
              <a:rPr lang="en-US"/>
              <a:t>Problem areas for the IP security protocols,</a:t>
            </a:r>
            <a:br>
              <a:rPr lang="en-US"/>
            </a:br>
            <a:r>
              <a:rPr lang="en-US"/>
              <a:t>S. </a:t>
            </a:r>
            <a:r>
              <a:rPr lang="en-US" err="1"/>
              <a:t>Bellovin</a:t>
            </a:r>
            <a:r>
              <a:rPr lang="en-US"/>
              <a:t>, </a:t>
            </a:r>
            <a:r>
              <a:rPr lang="en-US" err="1"/>
              <a:t>Usenix</a:t>
            </a:r>
            <a:r>
              <a:rPr lang="en-US"/>
              <a:t> Security 1996.</a:t>
            </a:r>
          </a:p>
          <a:p>
            <a:endParaRPr lang="en-US"/>
          </a:p>
        </p:txBody>
      </p:sp>
    </p:spTree>
    <p:extLst>
      <p:ext uri="{BB962C8B-B14F-4D97-AF65-F5344CB8AC3E}">
        <p14:creationId xmlns:p14="http://schemas.microsoft.com/office/powerpoint/2010/main" val="47278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Przykładowy atak z fałszowaniem (1)</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Content Placeholder 2"/>
          <p:cNvSpPr txBox="1">
            <a:spLocks/>
          </p:cNvSpPr>
          <p:nvPr/>
        </p:nvSpPr>
        <p:spPr>
          <a:xfrm>
            <a:off x="457200" y="1714708"/>
            <a:ext cx="82296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TCP/IP: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na wysokim poziomie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45720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p:txBody>
      </p:sp>
      <p:pic>
        <p:nvPicPr>
          <p:cNvPr id="6" name="Picture 3"/>
          <p:cNvPicPr>
            <a:picLocks noChangeAspect="1"/>
          </p:cNvPicPr>
          <p:nvPr/>
        </p:nvPicPr>
        <p:blipFill>
          <a:blip r:embed="rId3" cstate="print"/>
          <a:stretch>
            <a:fillRect/>
          </a:stretch>
        </p:blipFill>
        <p:spPr>
          <a:xfrm>
            <a:off x="7490221" y="3924508"/>
            <a:ext cx="685800" cy="718868"/>
          </a:xfrm>
          <a:prstGeom prst="rect">
            <a:avLst/>
          </a:prstGeom>
        </p:spPr>
      </p:pic>
      <p:pic>
        <p:nvPicPr>
          <p:cNvPr id="7" name="Picture 4"/>
          <p:cNvPicPr>
            <a:picLocks noChangeAspect="1"/>
          </p:cNvPicPr>
          <p:nvPr/>
        </p:nvPicPr>
        <p:blipFill>
          <a:blip r:embed="rId4" cstate="print"/>
          <a:stretch>
            <a:fillRect/>
          </a:stretch>
        </p:blipFill>
        <p:spPr>
          <a:xfrm>
            <a:off x="4724400" y="3162508"/>
            <a:ext cx="976993" cy="1276350"/>
          </a:xfrm>
          <a:prstGeom prst="rect">
            <a:avLst/>
          </a:prstGeom>
        </p:spPr>
      </p:pic>
      <p:sp>
        <p:nvSpPr>
          <p:cNvPr id="8" name="Rectangle 5"/>
          <p:cNvSpPr/>
          <p:nvPr/>
        </p:nvSpPr>
        <p:spPr>
          <a:xfrm>
            <a:off x="7467600" y="2324308"/>
            <a:ext cx="1066800" cy="685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WWW</a:t>
            </a:r>
            <a:br>
              <a:rPr kumimoji="0" lang="en-US" sz="1800" b="0" i="0" u="none" strike="noStrike" kern="0" cap="none" spc="0" normalizeH="0" baseline="0" noProof="0">
                <a:ln>
                  <a:noFill/>
                </a:ln>
                <a:solidFill>
                  <a:prstClr val="white"/>
                </a:solidFill>
                <a:effectLst/>
                <a:uLnTx/>
                <a:uFillTx/>
                <a:latin typeface="Calibri"/>
                <a:ea typeface="+mn-ea"/>
                <a:cs typeface="+mn-cs"/>
              </a:rPr>
            </a:br>
            <a:r>
              <a:rPr kumimoji="0" lang="en-US" sz="1800" b="0" i="0" u="none" strike="noStrike" kern="0" cap="none" spc="0" normalizeH="0" baseline="0" noProof="0">
                <a:ln>
                  <a:noFill/>
                </a:ln>
                <a:solidFill>
                  <a:prstClr val="white"/>
                </a:solidFill>
                <a:effectLst/>
                <a:uLnTx/>
                <a:uFillTx/>
                <a:latin typeface="Calibri"/>
                <a:ea typeface="+mn-ea"/>
                <a:cs typeface="+mn-cs"/>
              </a:rPr>
              <a:t>port = 80</a:t>
            </a:r>
          </a:p>
        </p:txBody>
      </p:sp>
      <p:sp>
        <p:nvSpPr>
          <p:cNvPr id="9" name="TextBox 6"/>
          <p:cNvSpPr txBox="1"/>
          <p:nvPr/>
        </p:nvSpPr>
        <p:spPr>
          <a:xfrm>
            <a:off x="7378615" y="4610308"/>
            <a:ext cx="1038791"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Bob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port = 25</a:t>
            </a:r>
          </a:p>
        </p:txBody>
      </p:sp>
      <p:cxnSp>
        <p:nvCxnSpPr>
          <p:cNvPr id="10" name="Straight Arrow Connector 12"/>
          <p:cNvCxnSpPr/>
          <p:nvPr/>
        </p:nvCxnSpPr>
        <p:spPr>
          <a:xfrm>
            <a:off x="1828800" y="3619708"/>
            <a:ext cx="27432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1" name="Rectangle 13"/>
          <p:cNvSpPr/>
          <p:nvPr/>
        </p:nvSpPr>
        <p:spPr>
          <a:xfrm>
            <a:off x="2057400" y="3162508"/>
            <a:ext cx="2209800" cy="3810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err="1">
                <a:ln>
                  <a:noFill/>
                </a:ln>
                <a:solidFill>
                  <a:prstClr val="white"/>
                </a:solidFill>
                <a:effectLst/>
                <a:uLnTx/>
                <a:uFillTx/>
                <a:latin typeface="Calibri"/>
                <a:ea typeface="+mn-ea"/>
                <a:cs typeface="+mn-cs"/>
              </a:rPr>
              <a:t>dest</a:t>
            </a:r>
            <a:r>
              <a:rPr kumimoji="0" lang="en-US" sz="1800" b="0" i="0" u="none" strike="noStrike" kern="0" cap="none" spc="0" normalizeH="0" baseline="0" noProof="0">
                <a:ln>
                  <a:noFill/>
                </a:ln>
                <a:solidFill>
                  <a:prstClr val="white"/>
                </a:solidFill>
                <a:effectLst/>
                <a:uLnTx/>
                <a:uFillTx/>
                <a:latin typeface="Calibri"/>
                <a:ea typeface="+mn-ea"/>
                <a:cs typeface="+mn-cs"/>
              </a:rPr>
              <a:t> = 80      </a:t>
            </a:r>
            <a:r>
              <a:rPr kumimoji="0" lang="pl-PL" sz="1800" b="0" i="0" u="none" strike="noStrike" kern="0" cap="none" spc="0" normalizeH="0" baseline="0" noProof="0">
                <a:ln>
                  <a:noFill/>
                </a:ln>
                <a:solidFill>
                  <a:prstClr val="white"/>
                </a:solidFill>
                <a:effectLst/>
                <a:uLnTx/>
                <a:uFillTx/>
                <a:latin typeface="Calibri"/>
                <a:ea typeface="+mn-ea"/>
                <a:cs typeface="+mn-cs"/>
              </a:rPr>
              <a:t>dane</a:t>
            </a: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cxnSp>
        <p:nvCxnSpPr>
          <p:cNvPr id="12" name="Straight Connector 15"/>
          <p:cNvCxnSpPr/>
          <p:nvPr/>
        </p:nvCxnSpPr>
        <p:spPr>
          <a:xfrm>
            <a:off x="3352800" y="3162508"/>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sp>
        <p:nvSpPr>
          <p:cNvPr id="13" name="TextBox 16"/>
          <p:cNvSpPr txBox="1"/>
          <p:nvPr/>
        </p:nvSpPr>
        <p:spPr>
          <a:xfrm>
            <a:off x="2844557" y="2781508"/>
            <a:ext cx="76655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p</a:t>
            </a:r>
            <a:r>
              <a:rPr kumimoji="0" lang="pl-PL" sz="1800" b="0" i="0" u="none" strike="noStrike" kern="0" cap="none" spc="0" normalizeH="0" baseline="0" noProof="0" err="1">
                <a:ln>
                  <a:noFill/>
                </a:ln>
                <a:solidFill>
                  <a:prstClr val="black"/>
                </a:solidFill>
                <a:effectLst/>
                <a:uLnTx/>
                <a:uFillTx/>
              </a:rPr>
              <a:t>akiet</a:t>
            </a:r>
            <a:endParaRPr kumimoji="0" lang="en-US" sz="1800" b="0" i="0" u="none" strike="noStrike" kern="0" cap="none" spc="0" normalizeH="0" baseline="0" noProof="0">
              <a:ln>
                <a:noFill/>
              </a:ln>
              <a:solidFill>
                <a:prstClr val="black"/>
              </a:solidFill>
              <a:effectLst/>
              <a:uLnTx/>
              <a:uFillTx/>
            </a:endParaRPr>
          </a:p>
        </p:txBody>
      </p:sp>
      <p:cxnSp>
        <p:nvCxnSpPr>
          <p:cNvPr id="14" name="Straight Arrow Connector 18"/>
          <p:cNvCxnSpPr>
            <a:endCxn id="8" idx="1"/>
          </p:cNvCxnSpPr>
          <p:nvPr/>
        </p:nvCxnSpPr>
        <p:spPr>
          <a:xfrm flipV="1">
            <a:off x="5638800" y="2667208"/>
            <a:ext cx="1828800" cy="8001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cxnSp>
        <p:nvCxnSpPr>
          <p:cNvPr id="15" name="Straight Arrow Connector 20"/>
          <p:cNvCxnSpPr>
            <a:stCxn id="7" idx="3"/>
            <a:endCxn id="6" idx="1"/>
          </p:cNvCxnSpPr>
          <p:nvPr/>
        </p:nvCxnSpPr>
        <p:spPr>
          <a:xfrm>
            <a:off x="5701393" y="3800683"/>
            <a:ext cx="1788828" cy="483259"/>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16" name="Rectangle 22"/>
          <p:cNvSpPr/>
          <p:nvPr/>
        </p:nvSpPr>
        <p:spPr>
          <a:xfrm rot="20081350" flipV="1">
            <a:off x="6021231" y="2816998"/>
            <a:ext cx="918043" cy="17406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17" name="TextBox 24"/>
          <p:cNvSpPr txBox="1"/>
          <p:nvPr/>
        </p:nvSpPr>
        <p:spPr>
          <a:xfrm rot="20089544">
            <a:off x="5986690" y="2479691"/>
            <a:ext cx="654346"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kern="0">
                <a:solidFill>
                  <a:prstClr val="black"/>
                </a:solidFill>
              </a:rPr>
              <a:t>dane</a:t>
            </a:r>
            <a:endParaRPr kumimoji="0" lang="en-US" sz="1800" b="0" i="0" u="none" strike="noStrike" kern="0" cap="none" spc="0" normalizeH="0" baseline="0" noProof="0">
              <a:ln>
                <a:noFill/>
              </a:ln>
              <a:solidFill>
                <a:prstClr val="black"/>
              </a:solidFill>
              <a:effectLst/>
              <a:uLnTx/>
              <a:uFillTx/>
            </a:endParaRPr>
          </a:p>
        </p:txBody>
      </p:sp>
      <p:sp>
        <p:nvSpPr>
          <p:cNvPr id="18" name="Rectangle 25"/>
          <p:cNvSpPr/>
          <p:nvPr/>
        </p:nvSpPr>
        <p:spPr>
          <a:xfrm>
            <a:off x="4648200" y="2248108"/>
            <a:ext cx="4343400" cy="3048000"/>
          </a:xfrm>
          <a:prstGeom prst="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19" name="TextBox 27"/>
          <p:cNvSpPr txBox="1"/>
          <p:nvPr/>
        </p:nvSpPr>
        <p:spPr>
          <a:xfrm>
            <a:off x="228600" y="4000708"/>
            <a:ext cx="193354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a:ln>
                  <a:noFill/>
                </a:ln>
                <a:solidFill>
                  <a:prstClr val="black"/>
                </a:solidFill>
                <a:effectLst/>
                <a:uLnTx/>
                <a:uFillTx/>
              </a:rPr>
              <a:t>Maszyna źródłowa</a:t>
            </a:r>
            <a:endParaRPr kumimoji="0" lang="en-US" sz="1800" b="0" i="0" u="none" strike="noStrike" kern="0" cap="none" spc="0" normalizeH="0" baseline="0" noProof="0">
              <a:ln>
                <a:noFill/>
              </a:ln>
              <a:solidFill>
                <a:prstClr val="black"/>
              </a:solidFill>
              <a:effectLst/>
              <a:uLnTx/>
              <a:uFillTx/>
            </a:endParaRPr>
          </a:p>
        </p:txBody>
      </p:sp>
      <p:sp>
        <p:nvSpPr>
          <p:cNvPr id="20" name="TextBox 28"/>
          <p:cNvSpPr txBox="1"/>
          <p:nvPr/>
        </p:nvSpPr>
        <p:spPr>
          <a:xfrm>
            <a:off x="4610100" y="5291916"/>
            <a:ext cx="197041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kern="0">
                <a:solidFill>
                  <a:prstClr val="black"/>
                </a:solidFill>
              </a:rPr>
              <a:t>Maszyna docelowa</a:t>
            </a:r>
            <a:endParaRPr kumimoji="0" lang="en-US" sz="1800" b="0" i="0" u="none" strike="noStrike" kern="0" cap="none" spc="0" normalizeH="0" baseline="0" noProof="0">
              <a:ln>
                <a:noFill/>
              </a:ln>
              <a:solidFill>
                <a:prstClr val="black"/>
              </a:solidFill>
              <a:effectLst/>
              <a:uLnTx/>
              <a:uFillTx/>
            </a:endParaRPr>
          </a:p>
        </p:txBody>
      </p:sp>
      <p:sp>
        <p:nvSpPr>
          <p:cNvPr id="21" name="TextBox 29"/>
          <p:cNvSpPr txBox="1"/>
          <p:nvPr/>
        </p:nvSpPr>
        <p:spPr>
          <a:xfrm>
            <a:off x="4724400" y="4438853"/>
            <a:ext cx="806042"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TCP/IP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a:ln>
                  <a:noFill/>
                </a:ln>
                <a:solidFill>
                  <a:prstClr val="black"/>
                </a:solidFill>
                <a:effectLst/>
                <a:uLnTx/>
                <a:uFillTx/>
              </a:rPr>
              <a:t>stos</a:t>
            </a:r>
            <a:endParaRPr kumimoji="0" lang="en-US" sz="1800" b="0" i="0" u="none" strike="noStrike" kern="0" cap="none" spc="0" normalizeH="0" baseline="0" noProof="0">
              <a:ln>
                <a:noFill/>
              </a:ln>
              <a:solidFill>
                <a:prstClr val="black"/>
              </a:solidFill>
              <a:effectLst/>
              <a:uLnTx/>
              <a:uFillTx/>
            </a:endParaRPr>
          </a:p>
        </p:txBody>
      </p:sp>
      <p:pic>
        <p:nvPicPr>
          <p:cNvPr id="22" name="Picture 8"/>
          <p:cNvPicPr>
            <a:picLocks noChangeAspect="1"/>
          </p:cNvPicPr>
          <p:nvPr/>
        </p:nvPicPr>
        <p:blipFill>
          <a:blip r:embed="rId5" cstate="print"/>
          <a:stretch>
            <a:fillRect/>
          </a:stretch>
        </p:blipFill>
        <p:spPr>
          <a:xfrm flipH="1">
            <a:off x="228600" y="2933908"/>
            <a:ext cx="1009650" cy="1009650"/>
          </a:xfrm>
          <a:prstGeom prst="rect">
            <a:avLst/>
          </a:prstGeom>
        </p:spPr>
      </p:pic>
    </p:spTree>
    <p:extLst>
      <p:ext uri="{BB962C8B-B14F-4D97-AF65-F5344CB8AC3E}">
        <p14:creationId xmlns:p14="http://schemas.microsoft.com/office/powerpoint/2010/main" val="3164739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Przykładowy atak z fałszowaniem (2)</a:t>
            </a:r>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23" name="Content Placeholder 2"/>
          <p:cNvSpPr txBox="1">
            <a:spLocks/>
          </p:cNvSpPr>
          <p:nvPr/>
        </p:nvSpPr>
        <p:spPr>
          <a:xfrm>
            <a:off x="323528" y="1916832"/>
            <a:ext cx="8229600" cy="838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IPsec: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na wysokim poziomie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45720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p:txBody>
      </p:sp>
      <p:pic>
        <p:nvPicPr>
          <p:cNvPr id="24" name="Picture 3"/>
          <p:cNvPicPr>
            <a:picLocks noChangeAspect="1"/>
          </p:cNvPicPr>
          <p:nvPr/>
        </p:nvPicPr>
        <p:blipFill>
          <a:blip r:embed="rId3" cstate="print"/>
          <a:stretch>
            <a:fillRect/>
          </a:stretch>
        </p:blipFill>
        <p:spPr>
          <a:xfrm>
            <a:off x="7356549" y="4126632"/>
            <a:ext cx="685800" cy="718868"/>
          </a:xfrm>
          <a:prstGeom prst="rect">
            <a:avLst/>
          </a:prstGeom>
        </p:spPr>
      </p:pic>
      <p:pic>
        <p:nvPicPr>
          <p:cNvPr id="25" name="Picture 4"/>
          <p:cNvPicPr>
            <a:picLocks noChangeAspect="1"/>
          </p:cNvPicPr>
          <p:nvPr/>
        </p:nvPicPr>
        <p:blipFill>
          <a:blip r:embed="rId4" cstate="print"/>
          <a:stretch>
            <a:fillRect/>
          </a:stretch>
        </p:blipFill>
        <p:spPr>
          <a:xfrm>
            <a:off x="4590728" y="3364632"/>
            <a:ext cx="976993" cy="1276350"/>
          </a:xfrm>
          <a:prstGeom prst="rect">
            <a:avLst/>
          </a:prstGeom>
        </p:spPr>
      </p:pic>
      <p:sp>
        <p:nvSpPr>
          <p:cNvPr id="26" name="Rectangle 5"/>
          <p:cNvSpPr/>
          <p:nvPr/>
        </p:nvSpPr>
        <p:spPr>
          <a:xfrm>
            <a:off x="7333928" y="2526432"/>
            <a:ext cx="1066800" cy="685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WWW</a:t>
            </a:r>
            <a:br>
              <a:rPr kumimoji="0" lang="en-US" sz="1800" b="0" i="0" u="none" strike="noStrike" kern="0" cap="none" spc="0" normalizeH="0" baseline="0" noProof="0">
                <a:ln>
                  <a:noFill/>
                </a:ln>
                <a:solidFill>
                  <a:prstClr val="white"/>
                </a:solidFill>
                <a:effectLst/>
                <a:uLnTx/>
                <a:uFillTx/>
                <a:latin typeface="Calibri"/>
                <a:ea typeface="+mn-ea"/>
                <a:cs typeface="+mn-cs"/>
              </a:rPr>
            </a:br>
            <a:r>
              <a:rPr kumimoji="0" lang="en-US" sz="1800" b="0" i="0" u="none" strike="noStrike" kern="0" cap="none" spc="0" normalizeH="0" baseline="0" noProof="0">
                <a:ln>
                  <a:noFill/>
                </a:ln>
                <a:solidFill>
                  <a:prstClr val="white"/>
                </a:solidFill>
                <a:effectLst/>
                <a:uLnTx/>
                <a:uFillTx/>
                <a:latin typeface="Calibri"/>
                <a:ea typeface="+mn-ea"/>
                <a:cs typeface="+mn-cs"/>
              </a:rPr>
              <a:t>port = 80</a:t>
            </a:r>
          </a:p>
        </p:txBody>
      </p:sp>
      <p:sp>
        <p:nvSpPr>
          <p:cNvPr id="27" name="TextBox 6"/>
          <p:cNvSpPr txBox="1"/>
          <p:nvPr/>
        </p:nvSpPr>
        <p:spPr>
          <a:xfrm>
            <a:off x="7244943" y="4812432"/>
            <a:ext cx="1038791"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Bob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port = 25</a:t>
            </a:r>
          </a:p>
        </p:txBody>
      </p:sp>
      <p:sp>
        <p:nvSpPr>
          <p:cNvPr id="28" name="TextBox 8"/>
          <p:cNvSpPr txBox="1"/>
          <p:nvPr/>
        </p:nvSpPr>
        <p:spPr>
          <a:xfrm>
            <a:off x="4819328" y="4507632"/>
            <a:ext cx="3323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FF0000"/>
                </a:solidFill>
                <a:effectLst/>
                <a:uLnTx/>
                <a:uFillTx/>
              </a:rPr>
              <a:t>k</a:t>
            </a:r>
          </a:p>
        </p:txBody>
      </p:sp>
      <p:sp>
        <p:nvSpPr>
          <p:cNvPr id="29" name="TextBox 9"/>
          <p:cNvSpPr txBox="1"/>
          <p:nvPr/>
        </p:nvSpPr>
        <p:spPr>
          <a:xfrm>
            <a:off x="780728" y="4279032"/>
            <a:ext cx="3323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FF0000"/>
                </a:solidFill>
                <a:effectLst/>
                <a:uLnTx/>
                <a:uFillTx/>
              </a:rPr>
              <a:t>k</a:t>
            </a:r>
          </a:p>
        </p:txBody>
      </p:sp>
      <p:cxnSp>
        <p:nvCxnSpPr>
          <p:cNvPr id="30" name="Straight Arrow Connector 12"/>
          <p:cNvCxnSpPr/>
          <p:nvPr/>
        </p:nvCxnSpPr>
        <p:spPr>
          <a:xfrm>
            <a:off x="1695128" y="3821832"/>
            <a:ext cx="27432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31" name="Rectangle 13"/>
          <p:cNvSpPr/>
          <p:nvPr/>
        </p:nvSpPr>
        <p:spPr>
          <a:xfrm>
            <a:off x="1923728" y="3364632"/>
            <a:ext cx="2209800" cy="381000"/>
          </a:xfrm>
          <a:prstGeom prst="rect">
            <a:avLst/>
          </a:prstGeom>
          <a:pattFill prst="horzBrick">
            <a:fgClr>
              <a:srgbClr val="4F81BD">
                <a:shade val="51000"/>
                <a:satMod val="130000"/>
              </a:srgbClr>
            </a:fgClr>
            <a:bgClr>
              <a:srgbClr val="FF0000"/>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err="1">
                <a:ln>
                  <a:noFill/>
                </a:ln>
                <a:solidFill>
                  <a:prstClr val="white"/>
                </a:solidFill>
                <a:effectLst/>
                <a:uLnTx/>
                <a:uFillTx/>
                <a:latin typeface="Calibri"/>
                <a:ea typeface="+mn-ea"/>
                <a:cs typeface="+mn-cs"/>
              </a:rPr>
              <a:t>dest</a:t>
            </a:r>
            <a:r>
              <a:rPr kumimoji="0" lang="en-US" sz="1800" b="0" i="0" u="none" strike="noStrike" kern="0" cap="none" spc="0" normalizeH="0" baseline="0" noProof="0">
                <a:ln>
                  <a:noFill/>
                </a:ln>
                <a:solidFill>
                  <a:prstClr val="white"/>
                </a:solidFill>
                <a:effectLst/>
                <a:uLnTx/>
                <a:uFillTx/>
                <a:latin typeface="Calibri"/>
                <a:ea typeface="+mn-ea"/>
                <a:cs typeface="+mn-cs"/>
              </a:rPr>
              <a:t> = 80      </a:t>
            </a:r>
            <a:r>
              <a:rPr kumimoji="0" lang="pl-PL" sz="1800" b="0" i="0" u="none" strike="noStrike" kern="0" cap="none" spc="0" normalizeH="0" baseline="0" noProof="0">
                <a:ln>
                  <a:noFill/>
                </a:ln>
                <a:solidFill>
                  <a:prstClr val="white"/>
                </a:solidFill>
                <a:effectLst/>
                <a:uLnTx/>
                <a:uFillTx/>
                <a:latin typeface="Calibri"/>
                <a:ea typeface="+mn-ea"/>
                <a:cs typeface="+mn-cs"/>
              </a:rPr>
              <a:t>dane1</a:t>
            </a: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cxnSp>
        <p:nvCxnSpPr>
          <p:cNvPr id="32" name="Straight Connector 15"/>
          <p:cNvCxnSpPr/>
          <p:nvPr/>
        </p:nvCxnSpPr>
        <p:spPr>
          <a:xfrm>
            <a:off x="3219128" y="3364632"/>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sp>
        <p:nvSpPr>
          <p:cNvPr id="33" name="TextBox 16"/>
          <p:cNvSpPr txBox="1"/>
          <p:nvPr/>
        </p:nvSpPr>
        <p:spPr>
          <a:xfrm>
            <a:off x="2710885" y="2983632"/>
            <a:ext cx="76655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a:ln>
                  <a:noFill/>
                </a:ln>
                <a:solidFill>
                  <a:prstClr val="black"/>
                </a:solidFill>
                <a:effectLst/>
                <a:uLnTx/>
                <a:uFillTx/>
              </a:rPr>
              <a:t>pakiet</a:t>
            </a:r>
            <a:endParaRPr kumimoji="0" lang="en-US" sz="1800" b="0" i="0" u="none" strike="noStrike" kern="0" cap="none" spc="0" normalizeH="0" baseline="0" noProof="0">
              <a:ln>
                <a:noFill/>
              </a:ln>
              <a:solidFill>
                <a:prstClr val="black"/>
              </a:solidFill>
              <a:effectLst/>
              <a:uLnTx/>
              <a:uFillTx/>
            </a:endParaRPr>
          </a:p>
        </p:txBody>
      </p:sp>
      <p:cxnSp>
        <p:nvCxnSpPr>
          <p:cNvPr id="34" name="Straight Arrow Connector 18"/>
          <p:cNvCxnSpPr>
            <a:endCxn id="26" idx="1"/>
          </p:cNvCxnSpPr>
          <p:nvPr/>
        </p:nvCxnSpPr>
        <p:spPr>
          <a:xfrm flipV="1">
            <a:off x="5505128" y="2869332"/>
            <a:ext cx="1828800" cy="800100"/>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35" name="Rectangle 22"/>
          <p:cNvSpPr/>
          <p:nvPr/>
        </p:nvSpPr>
        <p:spPr>
          <a:xfrm rot="20081350" flipV="1">
            <a:off x="5889341" y="3002676"/>
            <a:ext cx="918043" cy="17406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6" name="TextBox 24"/>
          <p:cNvSpPr txBox="1"/>
          <p:nvPr/>
        </p:nvSpPr>
        <p:spPr>
          <a:xfrm rot="20089544">
            <a:off x="5794508" y="2681815"/>
            <a:ext cx="77136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kern="0">
                <a:solidFill>
                  <a:prstClr val="black"/>
                </a:solidFill>
              </a:rPr>
              <a:t>dane1</a:t>
            </a:r>
            <a:endParaRPr kumimoji="0" lang="en-US" sz="1800" b="0" i="0" u="none" strike="noStrike" kern="0" cap="none" spc="0" normalizeH="0" baseline="0" noProof="0">
              <a:ln>
                <a:noFill/>
              </a:ln>
              <a:solidFill>
                <a:prstClr val="black"/>
              </a:solidFill>
              <a:effectLst/>
              <a:uLnTx/>
              <a:uFillTx/>
            </a:endParaRPr>
          </a:p>
        </p:txBody>
      </p:sp>
      <p:sp>
        <p:nvSpPr>
          <p:cNvPr id="37" name="Rectangle 25"/>
          <p:cNvSpPr/>
          <p:nvPr/>
        </p:nvSpPr>
        <p:spPr>
          <a:xfrm>
            <a:off x="4514528" y="2450232"/>
            <a:ext cx="4343400" cy="3200400"/>
          </a:xfrm>
          <a:prstGeom prst="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38" name="TextBox 10"/>
          <p:cNvSpPr txBox="1"/>
          <p:nvPr/>
        </p:nvSpPr>
        <p:spPr>
          <a:xfrm>
            <a:off x="1648335" y="4888632"/>
            <a:ext cx="2701381" cy="1015663"/>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a:ln>
                  <a:noFill/>
                </a:ln>
                <a:solidFill>
                  <a:prstClr val="black"/>
                </a:solidFill>
                <a:effectLst/>
                <a:uLnTx/>
                <a:uFillTx/>
              </a:rPr>
              <a:t>Pakiety są zaszyfrowane</a:t>
            </a:r>
            <a:br>
              <a:rPr kumimoji="0" lang="pl-PL" sz="2000" b="0" i="0" u="none" strike="noStrike" kern="0" cap="none" spc="0" normalizeH="0" baseline="0" noProof="0">
                <a:ln>
                  <a:noFill/>
                </a:ln>
                <a:solidFill>
                  <a:prstClr val="black"/>
                </a:solidFill>
                <a:effectLst/>
                <a:uLnTx/>
                <a:uFillTx/>
              </a:rPr>
            </a:br>
            <a:r>
              <a:rPr kumimoji="0" lang="pl-PL" sz="2000" b="0" i="0" u="none" strike="noStrike" kern="0" cap="none" spc="0" normalizeH="0" baseline="0" noProof="0">
                <a:ln>
                  <a:noFill/>
                </a:ln>
                <a:solidFill>
                  <a:prstClr val="black"/>
                </a:solidFill>
                <a:effectLst/>
                <a:uLnTx/>
                <a:uFillTx/>
              </a:rPr>
              <a:t>z zastosowaniem</a:t>
            </a:r>
            <a:br>
              <a:rPr kumimoji="0" lang="pl-PL" sz="2000" b="0" i="0" u="none" strike="noStrike" kern="0" cap="none" spc="0" normalizeH="0" baseline="0" noProof="0">
                <a:ln>
                  <a:noFill/>
                </a:ln>
                <a:solidFill>
                  <a:prstClr val="black"/>
                </a:solidFill>
                <a:effectLst/>
                <a:uLnTx/>
                <a:uFillTx/>
              </a:rPr>
            </a:br>
            <a:r>
              <a:rPr kumimoji="0" lang="pl-PL" sz="2000" b="0" i="0" u="none" strike="noStrike" kern="0" cap="none" spc="0" normalizeH="0" baseline="0" noProof="0">
                <a:ln>
                  <a:noFill/>
                </a:ln>
                <a:solidFill>
                  <a:prstClr val="black"/>
                </a:solidFill>
                <a:effectLst/>
                <a:uLnTx/>
                <a:uFillTx/>
              </a:rPr>
              <a:t>klucza</a:t>
            </a:r>
            <a:r>
              <a:rPr kumimoji="0" lang="en-US" sz="2000" b="0" i="0" u="none" strike="noStrike" kern="0" cap="none" spc="0" normalizeH="0" baseline="0" noProof="0">
                <a:ln>
                  <a:noFill/>
                </a:ln>
                <a:solidFill>
                  <a:prstClr val="black"/>
                </a:solidFill>
                <a:effectLst/>
                <a:uLnTx/>
                <a:uFillTx/>
              </a:rPr>
              <a:t> k</a:t>
            </a:r>
          </a:p>
        </p:txBody>
      </p:sp>
      <p:sp>
        <p:nvSpPr>
          <p:cNvPr id="39" name="TextBox 21"/>
          <p:cNvSpPr txBox="1"/>
          <p:nvPr/>
        </p:nvSpPr>
        <p:spPr>
          <a:xfrm>
            <a:off x="4590728" y="2755032"/>
            <a:ext cx="806042"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TCP/IP</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stack</a:t>
            </a:r>
          </a:p>
        </p:txBody>
      </p:sp>
      <p:grpSp>
        <p:nvGrpSpPr>
          <p:cNvPr id="40" name="Group 11"/>
          <p:cNvGrpSpPr/>
          <p:nvPr/>
        </p:nvGrpSpPr>
        <p:grpSpPr>
          <a:xfrm>
            <a:off x="1618928" y="4202832"/>
            <a:ext cx="2743200" cy="457200"/>
            <a:chOff x="1752600" y="3409950"/>
            <a:chExt cx="2743200" cy="457200"/>
          </a:xfrm>
        </p:grpSpPr>
        <p:cxnSp>
          <p:nvCxnSpPr>
            <p:cNvPr id="41" name="Straight Arrow Connector 23"/>
            <p:cNvCxnSpPr/>
            <p:nvPr/>
          </p:nvCxnSpPr>
          <p:spPr>
            <a:xfrm>
              <a:off x="1752600" y="3867150"/>
              <a:ext cx="27432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42" name="Rectangle 26"/>
            <p:cNvSpPr/>
            <p:nvPr/>
          </p:nvSpPr>
          <p:spPr>
            <a:xfrm>
              <a:off x="2057400" y="3409950"/>
              <a:ext cx="2209800" cy="381000"/>
            </a:xfrm>
            <a:prstGeom prst="rect">
              <a:avLst/>
            </a:prstGeom>
            <a:pattFill prst="horzBrick">
              <a:fgClr>
                <a:srgbClr val="4F81BD">
                  <a:shade val="51000"/>
                  <a:satMod val="130000"/>
                </a:srgbClr>
              </a:fgClr>
              <a:bgClr>
                <a:srgbClr val="FF0000"/>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    </a:t>
              </a:r>
              <a:r>
                <a:rPr kumimoji="0" lang="en-US" sz="1800" b="0" i="0" u="none" strike="noStrike" kern="0" cap="none" spc="0" normalizeH="0" baseline="0" noProof="0" err="1">
                  <a:ln>
                    <a:noFill/>
                  </a:ln>
                  <a:solidFill>
                    <a:prstClr val="white"/>
                  </a:solidFill>
                  <a:effectLst/>
                  <a:uLnTx/>
                  <a:uFillTx/>
                  <a:latin typeface="Calibri"/>
                  <a:ea typeface="+mn-ea"/>
                  <a:cs typeface="+mn-cs"/>
                </a:rPr>
                <a:t>dest</a:t>
              </a:r>
              <a:r>
                <a:rPr kumimoji="0" lang="en-US" sz="1800" b="0" i="0" u="none" strike="noStrike" kern="0" cap="none" spc="0" normalizeH="0" baseline="0" noProof="0">
                  <a:ln>
                    <a:noFill/>
                  </a:ln>
                  <a:solidFill>
                    <a:prstClr val="white"/>
                  </a:solidFill>
                  <a:effectLst/>
                  <a:uLnTx/>
                  <a:uFillTx/>
                  <a:latin typeface="Calibri"/>
                  <a:ea typeface="+mn-ea"/>
                  <a:cs typeface="+mn-cs"/>
                </a:rPr>
                <a:t> = 25      </a:t>
              </a:r>
              <a:r>
                <a:rPr kumimoji="0" lang="pl-PL" sz="1800" b="0" i="0" u="none" strike="noStrike" kern="0" cap="none" spc="0" normalizeH="0" baseline="0" noProof="0">
                  <a:ln>
                    <a:noFill/>
                  </a:ln>
                  <a:solidFill>
                    <a:prstClr val="white"/>
                  </a:solidFill>
                  <a:effectLst/>
                  <a:uLnTx/>
                  <a:uFillTx/>
                  <a:latin typeface="Calibri"/>
                  <a:ea typeface="+mn-ea"/>
                  <a:cs typeface="+mn-cs"/>
                </a:rPr>
                <a:t>dane2</a:t>
              </a: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cxnSp>
          <p:nvCxnSpPr>
            <p:cNvPr id="43" name="Straight Connector 27"/>
            <p:cNvCxnSpPr/>
            <p:nvPr/>
          </p:nvCxnSpPr>
          <p:spPr>
            <a:xfrm>
              <a:off x="3352800" y="3409950"/>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grpSp>
      <p:grpSp>
        <p:nvGrpSpPr>
          <p:cNvPr id="44" name="Group 19"/>
          <p:cNvGrpSpPr/>
          <p:nvPr/>
        </p:nvGrpSpPr>
        <p:grpSpPr>
          <a:xfrm>
            <a:off x="5567721" y="3682165"/>
            <a:ext cx="1788828" cy="731893"/>
            <a:chOff x="5701393" y="2889283"/>
            <a:chExt cx="1788828" cy="731893"/>
          </a:xfrm>
        </p:grpSpPr>
        <p:cxnSp>
          <p:nvCxnSpPr>
            <p:cNvPr id="45" name="Straight Arrow Connector 20"/>
            <p:cNvCxnSpPr>
              <a:stCxn id="25" idx="3"/>
              <a:endCxn id="24" idx="1"/>
            </p:cNvCxnSpPr>
            <p:nvPr/>
          </p:nvCxnSpPr>
          <p:spPr>
            <a:xfrm>
              <a:off x="5701393" y="3137917"/>
              <a:ext cx="1788828" cy="483259"/>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grpSp>
          <p:nvGrpSpPr>
            <p:cNvPr id="46" name="Group 17"/>
            <p:cNvGrpSpPr/>
            <p:nvPr/>
          </p:nvGrpSpPr>
          <p:grpSpPr>
            <a:xfrm rot="2435598">
              <a:off x="6147094" y="2889283"/>
              <a:ext cx="1049744" cy="494930"/>
              <a:chOff x="6043712" y="3565330"/>
              <a:chExt cx="1049744" cy="494930"/>
            </a:xfrm>
          </p:grpSpPr>
          <p:sp>
            <p:nvSpPr>
              <p:cNvPr id="47" name="Rectangle 29"/>
              <p:cNvSpPr/>
              <p:nvPr/>
            </p:nvSpPr>
            <p:spPr>
              <a:xfrm rot="20081350" flipV="1">
                <a:off x="6175413" y="3886194"/>
                <a:ext cx="918043" cy="17406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48" name="TextBox 30"/>
              <p:cNvSpPr txBox="1"/>
              <p:nvPr/>
            </p:nvSpPr>
            <p:spPr>
              <a:xfrm rot="20089544">
                <a:off x="6043712" y="3565330"/>
                <a:ext cx="84510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kern="0">
                    <a:solidFill>
                      <a:prstClr val="black"/>
                    </a:solidFill>
                  </a:rPr>
                  <a:t>Dane 2</a:t>
                </a:r>
                <a:endParaRPr kumimoji="0" lang="en-US" sz="1800" b="0" i="0" u="none" strike="noStrike" kern="0" cap="none" spc="0" normalizeH="0" baseline="0" noProof="0">
                  <a:ln>
                    <a:noFill/>
                  </a:ln>
                  <a:solidFill>
                    <a:prstClr val="black"/>
                  </a:solidFill>
                  <a:effectLst/>
                  <a:uLnTx/>
                  <a:uFillTx/>
                </a:endParaRPr>
              </a:p>
            </p:txBody>
          </p:sp>
        </p:grpSp>
      </p:grpSp>
      <p:pic>
        <p:nvPicPr>
          <p:cNvPr id="49" name="Picture 31"/>
          <p:cNvPicPr>
            <a:picLocks noChangeAspect="1"/>
          </p:cNvPicPr>
          <p:nvPr/>
        </p:nvPicPr>
        <p:blipFill>
          <a:blip r:embed="rId5" cstate="print"/>
          <a:stretch>
            <a:fillRect/>
          </a:stretch>
        </p:blipFill>
        <p:spPr>
          <a:xfrm flipH="1">
            <a:off x="475928" y="3288432"/>
            <a:ext cx="1009650" cy="1009650"/>
          </a:xfrm>
          <a:prstGeom prst="rect">
            <a:avLst/>
          </a:prstGeom>
        </p:spPr>
      </p:pic>
    </p:spTree>
    <p:extLst>
      <p:ext uri="{BB962C8B-B14F-4D97-AF65-F5344CB8AC3E}">
        <p14:creationId xmlns:p14="http://schemas.microsoft.com/office/powerpoint/2010/main" val="194855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p:tgtEl>
                                          <p:spTgt spid="40"/>
                                        </p:tgtEl>
                                        <p:attrNameLst>
                                          <p:attrName>ppt_x</p:attrName>
                                        </p:attrNameLst>
                                      </p:cBhvr>
                                      <p:tavLst>
                                        <p:tav tm="0">
                                          <p:val>
                                            <p:strVal val="#ppt_x-#ppt_w*1.125000"/>
                                          </p:val>
                                        </p:tav>
                                        <p:tav tm="100000">
                                          <p:val>
                                            <p:strVal val="#ppt_x"/>
                                          </p:val>
                                        </p:tav>
                                      </p:tavLst>
                                    </p:anim>
                                    <p:animEffect transition="in" filter="wipe(right)">
                                      <p:cBhvr>
                                        <p:cTn id="8" dur="500"/>
                                        <p:tgtEl>
                                          <p:spTgt spid="40"/>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44"/>
                                        </p:tgtEl>
                                        <p:attrNameLst>
                                          <p:attrName>style.visibility</p:attrName>
                                        </p:attrNameLst>
                                      </p:cBhvr>
                                      <p:to>
                                        <p:strVal val="visible"/>
                                      </p:to>
                                    </p:set>
                                    <p:anim calcmode="lin" valueType="num">
                                      <p:cBhvr additive="base">
                                        <p:cTn id="12" dur="500"/>
                                        <p:tgtEl>
                                          <p:spTgt spid="44"/>
                                        </p:tgtEl>
                                        <p:attrNameLst>
                                          <p:attrName>ppt_x</p:attrName>
                                        </p:attrNameLst>
                                      </p:cBhvr>
                                      <p:tavLst>
                                        <p:tav tm="0">
                                          <p:val>
                                            <p:strVal val="#ppt_x-#ppt_w*1.125000"/>
                                          </p:val>
                                        </p:tav>
                                        <p:tav tm="100000">
                                          <p:val>
                                            <p:strVal val="#ppt_x"/>
                                          </p:val>
                                        </p:tav>
                                      </p:tavLst>
                                    </p:anim>
                                    <p:animEffect transition="in" filter="wipe(right)">
                                      <p:cBhvr>
                                        <p:cTn id="1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t>Odczyt cudzych danych</a:t>
            </a:r>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50" name="Picture 3"/>
          <p:cNvPicPr>
            <a:picLocks noChangeAspect="1"/>
          </p:cNvPicPr>
          <p:nvPr/>
        </p:nvPicPr>
        <p:blipFill>
          <a:blip r:embed="rId3" cstate="print"/>
          <a:stretch>
            <a:fillRect/>
          </a:stretch>
        </p:blipFill>
        <p:spPr>
          <a:xfrm>
            <a:off x="7449342" y="3923184"/>
            <a:ext cx="685800" cy="718868"/>
          </a:xfrm>
          <a:prstGeom prst="rect">
            <a:avLst/>
          </a:prstGeom>
        </p:spPr>
      </p:pic>
      <p:pic>
        <p:nvPicPr>
          <p:cNvPr id="51" name="Picture 4"/>
          <p:cNvPicPr>
            <a:picLocks noChangeAspect="1"/>
          </p:cNvPicPr>
          <p:nvPr/>
        </p:nvPicPr>
        <p:blipFill>
          <a:blip r:embed="rId4" cstate="print"/>
          <a:stretch>
            <a:fillRect/>
          </a:stretch>
        </p:blipFill>
        <p:spPr>
          <a:xfrm>
            <a:off x="5467130" y="3161184"/>
            <a:ext cx="816591" cy="1066800"/>
          </a:xfrm>
          <a:prstGeom prst="rect">
            <a:avLst/>
          </a:prstGeom>
        </p:spPr>
      </p:pic>
      <p:sp>
        <p:nvSpPr>
          <p:cNvPr id="52" name="Rectangle 5"/>
          <p:cNvSpPr/>
          <p:nvPr/>
        </p:nvSpPr>
        <p:spPr>
          <a:xfrm>
            <a:off x="7426721" y="2322984"/>
            <a:ext cx="1066800" cy="6858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WWW</a:t>
            </a:r>
            <a:br>
              <a:rPr kumimoji="0" lang="en-US" sz="1800" b="0" i="0" u="none" strike="noStrike" kern="0" cap="none" spc="0" normalizeH="0" baseline="0" noProof="0">
                <a:ln>
                  <a:noFill/>
                </a:ln>
                <a:solidFill>
                  <a:prstClr val="white"/>
                </a:solidFill>
                <a:effectLst/>
                <a:uLnTx/>
                <a:uFillTx/>
                <a:latin typeface="Calibri"/>
                <a:ea typeface="+mn-ea"/>
                <a:cs typeface="+mn-cs"/>
              </a:rPr>
            </a:br>
            <a:r>
              <a:rPr kumimoji="0" lang="en-US" sz="1800" b="0" i="0" u="none" strike="noStrike" kern="0" cap="none" spc="0" normalizeH="0" baseline="0" noProof="0">
                <a:ln>
                  <a:noFill/>
                </a:ln>
                <a:solidFill>
                  <a:prstClr val="white"/>
                </a:solidFill>
                <a:effectLst/>
                <a:uLnTx/>
                <a:uFillTx/>
                <a:latin typeface="Calibri"/>
                <a:ea typeface="+mn-ea"/>
                <a:cs typeface="+mn-cs"/>
              </a:rPr>
              <a:t>port = 80</a:t>
            </a:r>
          </a:p>
        </p:txBody>
      </p:sp>
      <p:sp>
        <p:nvSpPr>
          <p:cNvPr id="53" name="TextBox 6"/>
          <p:cNvSpPr txBox="1"/>
          <p:nvPr/>
        </p:nvSpPr>
        <p:spPr>
          <a:xfrm>
            <a:off x="7337736" y="4608984"/>
            <a:ext cx="1038791"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Bob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port = 25</a:t>
            </a:r>
          </a:p>
        </p:txBody>
      </p:sp>
      <p:sp>
        <p:nvSpPr>
          <p:cNvPr id="54" name="TextBox 8"/>
          <p:cNvSpPr txBox="1"/>
          <p:nvPr/>
        </p:nvSpPr>
        <p:spPr>
          <a:xfrm>
            <a:off x="5646528" y="4151784"/>
            <a:ext cx="3323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FF0000"/>
                </a:solidFill>
                <a:effectLst/>
                <a:uLnTx/>
                <a:uFillTx/>
              </a:rPr>
              <a:t>k</a:t>
            </a:r>
          </a:p>
        </p:txBody>
      </p:sp>
      <p:sp>
        <p:nvSpPr>
          <p:cNvPr id="55" name="TextBox 9"/>
          <p:cNvSpPr txBox="1"/>
          <p:nvPr/>
        </p:nvSpPr>
        <p:spPr>
          <a:xfrm>
            <a:off x="492521" y="3770784"/>
            <a:ext cx="3323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FF0000"/>
                </a:solidFill>
                <a:effectLst/>
                <a:uLnTx/>
                <a:uFillTx/>
              </a:rPr>
              <a:t>k</a:t>
            </a:r>
          </a:p>
        </p:txBody>
      </p:sp>
      <p:grpSp>
        <p:nvGrpSpPr>
          <p:cNvPr id="56" name="Group 32"/>
          <p:cNvGrpSpPr/>
          <p:nvPr/>
        </p:nvGrpSpPr>
        <p:grpSpPr>
          <a:xfrm>
            <a:off x="1330721" y="2627784"/>
            <a:ext cx="3733800" cy="457200"/>
            <a:chOff x="1371600" y="2266950"/>
            <a:chExt cx="3733800" cy="457200"/>
          </a:xfrm>
        </p:grpSpPr>
        <p:cxnSp>
          <p:nvCxnSpPr>
            <p:cNvPr id="57" name="Straight Arrow Connector 12"/>
            <p:cNvCxnSpPr/>
            <p:nvPr/>
          </p:nvCxnSpPr>
          <p:spPr>
            <a:xfrm>
              <a:off x="1371600" y="2724150"/>
              <a:ext cx="37338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58" name="Rectangle 13"/>
            <p:cNvSpPr/>
            <p:nvPr/>
          </p:nvSpPr>
          <p:spPr>
            <a:xfrm>
              <a:off x="2057400" y="2266950"/>
              <a:ext cx="2209800" cy="381000"/>
            </a:xfrm>
            <a:prstGeom prst="rect">
              <a:avLst/>
            </a:prstGeom>
            <a:pattFill prst="horzBrick">
              <a:fgClr>
                <a:srgbClr val="4F81BD">
                  <a:shade val="51000"/>
                  <a:satMod val="130000"/>
                </a:srgbClr>
              </a:fgClr>
              <a:bgClr>
                <a:srgbClr val="FF0000"/>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err="1">
                  <a:ln>
                    <a:noFill/>
                  </a:ln>
                  <a:solidFill>
                    <a:prstClr val="white"/>
                  </a:solidFill>
                  <a:effectLst/>
                  <a:uLnTx/>
                  <a:uFillTx/>
                  <a:latin typeface="Calibri"/>
                  <a:ea typeface="+mn-ea"/>
                  <a:cs typeface="+mn-cs"/>
                </a:rPr>
                <a:t>dest</a:t>
              </a:r>
              <a:r>
                <a:rPr kumimoji="0" lang="en-US" sz="1800" b="0" i="0" u="none" strike="noStrike" kern="0" cap="none" spc="0" normalizeH="0" baseline="0" noProof="0">
                  <a:ln>
                    <a:noFill/>
                  </a:ln>
                  <a:solidFill>
                    <a:prstClr val="white"/>
                  </a:solidFill>
                  <a:effectLst/>
                  <a:uLnTx/>
                  <a:uFillTx/>
                  <a:latin typeface="Calibri"/>
                  <a:ea typeface="+mn-ea"/>
                  <a:cs typeface="+mn-cs"/>
                </a:rPr>
                <a:t> = 80      data</a:t>
              </a:r>
            </a:p>
          </p:txBody>
        </p:sp>
        <p:cxnSp>
          <p:nvCxnSpPr>
            <p:cNvPr id="59" name="Straight Connector 15"/>
            <p:cNvCxnSpPr/>
            <p:nvPr/>
          </p:nvCxnSpPr>
          <p:spPr>
            <a:xfrm>
              <a:off x="3352800" y="2266950"/>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grpSp>
      <p:sp>
        <p:nvSpPr>
          <p:cNvPr id="60" name="Rectangle 25"/>
          <p:cNvSpPr/>
          <p:nvPr/>
        </p:nvSpPr>
        <p:spPr>
          <a:xfrm>
            <a:off x="5216921" y="2246784"/>
            <a:ext cx="3733800" cy="3200400"/>
          </a:xfrm>
          <a:prstGeom prst="rect">
            <a:avLst/>
          </a:prstGeom>
          <a:no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nvGrpSpPr>
          <p:cNvPr id="61" name="Group 11"/>
          <p:cNvGrpSpPr/>
          <p:nvPr/>
        </p:nvGrpSpPr>
        <p:grpSpPr>
          <a:xfrm>
            <a:off x="6242842" y="3481747"/>
            <a:ext cx="1165621" cy="1335671"/>
            <a:chOff x="6283721" y="2946947"/>
            <a:chExt cx="1165621" cy="1335671"/>
          </a:xfrm>
        </p:grpSpPr>
        <p:cxnSp>
          <p:nvCxnSpPr>
            <p:cNvPr id="62" name="Straight Arrow Connector 20"/>
            <p:cNvCxnSpPr>
              <a:endCxn id="50" idx="1"/>
            </p:cNvCxnSpPr>
            <p:nvPr/>
          </p:nvCxnSpPr>
          <p:spPr>
            <a:xfrm>
              <a:off x="6283721" y="3846984"/>
              <a:ext cx="1165621" cy="435634"/>
            </a:xfrm>
            <a:prstGeom prst="straightConnector1">
              <a:avLst/>
            </a:prstGeom>
            <a:noFill/>
            <a:ln w="25400" cap="flat" cmpd="sng" algn="ctr">
              <a:solidFill>
                <a:srgbClr val="000000"/>
              </a:solidFill>
              <a:prstDash val="solid"/>
              <a:tailEnd type="arrow"/>
            </a:ln>
            <a:effectLst>
              <a:outerShdw blurRad="40000" dist="20000" dir="5400000" rotWithShape="0">
                <a:srgbClr val="000000">
                  <a:alpha val="38000"/>
                </a:srgbClr>
              </a:outerShdw>
            </a:effectLst>
          </p:spPr>
        </p:cxnSp>
        <p:sp>
          <p:nvSpPr>
            <p:cNvPr id="63" name="Rectangle 29"/>
            <p:cNvSpPr/>
            <p:nvPr/>
          </p:nvSpPr>
          <p:spPr>
            <a:xfrm rot="1273345">
              <a:off x="6661310" y="2946947"/>
              <a:ext cx="748955" cy="316616"/>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data</a:t>
              </a:r>
            </a:p>
          </p:txBody>
        </p:sp>
      </p:grpSp>
      <p:sp>
        <p:nvSpPr>
          <p:cNvPr id="64" name="TextBox 30"/>
          <p:cNvSpPr txBox="1"/>
          <p:nvPr/>
        </p:nvSpPr>
        <p:spPr>
          <a:xfrm>
            <a:off x="187721" y="4808215"/>
            <a:ext cx="5142755" cy="712183"/>
          </a:xfrm>
          <a:prstGeom prst="rect">
            <a:avLst/>
          </a:prstGeom>
          <a:noFill/>
        </p:spPr>
        <p:txBody>
          <a:bodyPr wrap="none" rtlCol="0">
            <a:spAutoFit/>
          </a:bodyPr>
          <a:lstStyle/>
          <a:p>
            <a:pPr marL="0" marR="0" lvl="0" indent="0" defTabSz="914400" eaLnBrk="1" fontAlgn="auto" latinLnBrk="0" hangingPunct="1">
              <a:lnSpc>
                <a:spcPts val="2400"/>
              </a:lnSpc>
              <a:spcBef>
                <a:spcPts val="0"/>
              </a:spcBef>
              <a:spcAft>
                <a:spcPts val="0"/>
              </a:spcAft>
              <a:buClrTx/>
              <a:buSzTx/>
              <a:buFontTx/>
              <a:buNone/>
              <a:tabLst/>
              <a:defRPr/>
            </a:pPr>
            <a:r>
              <a:rPr kumimoji="0" lang="pl-PL" sz="2400" b="0" i="0" u="none" strike="noStrike" kern="0" cap="none" spc="0" normalizeH="0" baseline="0" noProof="0">
                <a:ln>
                  <a:noFill/>
                </a:ln>
                <a:solidFill>
                  <a:prstClr val="black"/>
                </a:solidFill>
                <a:effectLst/>
                <a:uLnTx/>
                <a:uFillTx/>
              </a:rPr>
              <a:t>Łatwe do wykonania dla</a:t>
            </a:r>
            <a:r>
              <a:rPr kumimoji="0" lang="en-US" sz="2400" b="0" i="0" u="none" strike="noStrike" kern="0" cap="none" spc="0" normalizeH="0" baseline="0" noProof="0">
                <a:ln>
                  <a:noFill/>
                </a:ln>
                <a:solidFill>
                  <a:prstClr val="black"/>
                </a:solidFill>
                <a:effectLst/>
                <a:uLnTx/>
                <a:uFillTx/>
              </a:rPr>
              <a:t> CBC </a:t>
            </a:r>
            <a:r>
              <a:rPr kumimoji="0" lang="pl-PL" sz="2400" b="0" i="0" u="none" strike="noStrike" kern="0" cap="none" spc="0" normalizeH="0" baseline="0" noProof="0">
                <a:ln>
                  <a:noFill/>
                </a:ln>
                <a:solidFill>
                  <a:prstClr val="black"/>
                </a:solidFill>
                <a:effectLst/>
                <a:uLnTx/>
                <a:uFillTx/>
              </a:rPr>
              <a:t>z losowym</a:t>
            </a:r>
            <a:br>
              <a:rPr kumimoji="0" lang="pl-PL" sz="2400" b="0" i="0" u="none" strike="noStrike" kern="0" cap="none" spc="0" normalizeH="0" baseline="0" noProof="0">
                <a:ln>
                  <a:noFill/>
                </a:ln>
                <a:solidFill>
                  <a:prstClr val="black"/>
                </a:solidFill>
                <a:effectLst/>
                <a:uLnTx/>
                <a:uFillTx/>
              </a:rPr>
            </a:br>
            <a:r>
              <a:rPr kumimoji="0" lang="en-US" sz="2400" b="0" i="0" u="none" strike="noStrike" kern="0" cap="none" spc="0" normalizeH="0" baseline="0" noProof="0">
                <a:ln>
                  <a:noFill/>
                </a:ln>
                <a:solidFill>
                  <a:prstClr val="black"/>
                </a:solidFill>
                <a:effectLst/>
                <a:uLnTx/>
                <a:uFillTx/>
              </a:rPr>
              <a:t>IV</a:t>
            </a:r>
            <a:r>
              <a:rPr kumimoji="0" lang="pl-PL" sz="2400" b="0" i="0" u="none" strike="noStrike" kern="0" cap="none" spc="0" normalizeH="0" noProof="0">
                <a:ln>
                  <a:noFill/>
                </a:ln>
                <a:solidFill>
                  <a:prstClr val="black"/>
                </a:solidFill>
                <a:effectLst/>
                <a:uLnTx/>
                <a:uFillTx/>
              </a:rPr>
              <a:t> </a:t>
            </a:r>
            <a:r>
              <a:rPr kumimoji="0" lang="en-US" sz="2400" b="0" i="0" u="none" strike="noStrike" kern="0" cap="none" spc="0" normalizeH="0" baseline="0" noProof="0">
                <a:ln>
                  <a:noFill/>
                </a:ln>
                <a:solidFill>
                  <a:prstClr val="black"/>
                </a:solidFill>
                <a:effectLst/>
                <a:uLnTx/>
                <a:uFillTx/>
              </a:rPr>
              <a:t>(</a:t>
            </a:r>
            <a:r>
              <a:rPr kumimoji="0" lang="pl-PL" sz="2400" b="0" i="0" u="none" strike="noStrike" kern="0" cap="none" spc="0" normalizeH="0" baseline="0" noProof="0">
                <a:ln>
                  <a:noFill/>
                </a:ln>
                <a:solidFill>
                  <a:prstClr val="black"/>
                </a:solidFill>
                <a:effectLst/>
                <a:uLnTx/>
                <a:uFillTx/>
              </a:rPr>
              <a:t>tylko</a:t>
            </a:r>
            <a:r>
              <a:rPr kumimoji="0" lang="en-US" sz="2400" b="0" i="0" u="none" strike="noStrike" kern="0" cap="none" spc="0" normalizeH="0" baseline="0" noProof="0">
                <a:ln>
                  <a:noFill/>
                </a:ln>
                <a:solidFill>
                  <a:prstClr val="black"/>
                </a:solidFill>
                <a:effectLst/>
                <a:uLnTx/>
                <a:uFillTx/>
              </a:rPr>
              <a:t> IV </a:t>
            </a:r>
            <a:r>
              <a:rPr kumimoji="0" lang="pl-PL" sz="2400" b="0" i="0" u="none" strike="noStrike" kern="0" cap="none" spc="0" normalizeH="0" baseline="0" noProof="0">
                <a:ln>
                  <a:noFill/>
                </a:ln>
                <a:solidFill>
                  <a:prstClr val="black"/>
                </a:solidFill>
                <a:effectLst/>
                <a:uLnTx/>
                <a:uFillTx/>
              </a:rPr>
              <a:t>jest zmienione</a:t>
            </a:r>
            <a:r>
              <a:rPr kumimoji="0" lang="en-US" sz="2400" b="0" i="0" u="none" strike="noStrike" kern="0" cap="none" spc="0" normalizeH="0" baseline="0" noProof="0">
                <a:ln>
                  <a:noFill/>
                </a:ln>
                <a:solidFill>
                  <a:prstClr val="black"/>
                </a:solidFill>
                <a:effectLst/>
                <a:uLnTx/>
                <a:uFillTx/>
              </a:rPr>
              <a:t>)</a:t>
            </a:r>
          </a:p>
        </p:txBody>
      </p:sp>
      <p:sp>
        <p:nvSpPr>
          <p:cNvPr id="65" name="TextBox 39"/>
          <p:cNvSpPr txBox="1"/>
          <p:nvPr/>
        </p:nvSpPr>
        <p:spPr>
          <a:xfrm>
            <a:off x="107504" y="1343863"/>
            <a:ext cx="7859844" cy="1149033"/>
          </a:xfrm>
          <a:prstGeom prst="rect">
            <a:avLst/>
          </a:prstGeom>
          <a:noFill/>
        </p:spPr>
        <p:txBody>
          <a:bodyPr wrap="none" rtlCol="0">
            <a:spAutoFit/>
          </a:bodyPr>
          <a:lstStyle/>
          <a:p>
            <a:pPr marL="0" marR="0" lvl="0" indent="0" defTabSz="914400" eaLnBrk="1" fontAlgn="auto" latinLnBrk="0" hangingPunct="1">
              <a:lnSpc>
                <a:spcPts val="2840"/>
              </a:lnSpc>
              <a:spcBef>
                <a:spcPts val="0"/>
              </a:spcBef>
              <a:spcAft>
                <a:spcPts val="0"/>
              </a:spcAft>
              <a:buClrTx/>
              <a:buSzTx/>
              <a:buFontTx/>
              <a:buNone/>
              <a:tabLst/>
              <a:defRPr/>
            </a:pPr>
            <a:r>
              <a:rPr lang="pl-PL" sz="2200" kern="0">
                <a:solidFill>
                  <a:prstClr val="black"/>
                </a:solidFill>
              </a:rPr>
              <a:t>Uwaga</a:t>
            </a:r>
            <a:r>
              <a:rPr kumimoji="0" lang="en-US" sz="2200" b="0" i="0" u="none" strike="noStrike" kern="0" cap="none" spc="0" normalizeH="0" baseline="0" noProof="0">
                <a:ln>
                  <a:noFill/>
                </a:ln>
                <a:solidFill>
                  <a:prstClr val="black"/>
                </a:solidFill>
                <a:effectLst/>
                <a:uLnTx/>
                <a:uFillTx/>
              </a:rPr>
              <a:t>:  </a:t>
            </a:r>
            <a:r>
              <a:rPr kumimoji="0" lang="pl-PL" sz="2200" b="0" i="0" u="none" strike="noStrike" kern="0" cap="none" spc="0" normalizeH="0" baseline="0" noProof="0">
                <a:ln>
                  <a:noFill/>
                </a:ln>
                <a:solidFill>
                  <a:prstClr val="black"/>
                </a:solidFill>
                <a:effectLst/>
                <a:uLnTx/>
                <a:uFillTx/>
              </a:rPr>
              <a:t>atakujący otrzymuje odszyfrowaną</a:t>
            </a:r>
            <a:r>
              <a:rPr lang="pl-PL" sz="2200" kern="0">
                <a:solidFill>
                  <a:prstClr val="black"/>
                </a:solidFill>
              </a:rPr>
              <a:t> zawartość szyfrogramu</a:t>
            </a:r>
            <a:br>
              <a:rPr kumimoji="0" lang="en-US" sz="2200" b="0" i="0" u="none" strike="noStrike" kern="0" cap="none" spc="0" normalizeH="0" baseline="0" noProof="0">
                <a:ln>
                  <a:noFill/>
                </a:ln>
                <a:solidFill>
                  <a:prstClr val="black"/>
                </a:solidFill>
                <a:effectLst/>
                <a:uLnTx/>
                <a:uFillTx/>
              </a:rPr>
            </a:br>
            <a:r>
              <a:rPr kumimoji="0" lang="en-US" sz="2200" b="0" i="0" u="none" strike="noStrike" kern="0" cap="none" spc="0" normalizeH="0" baseline="0" noProof="0">
                <a:ln>
                  <a:noFill/>
                </a:ln>
                <a:solidFill>
                  <a:prstClr val="black"/>
                </a:solidFill>
                <a:effectLst/>
                <a:uLnTx/>
                <a:uFillTx/>
              </a:rPr>
              <a:t>             </a:t>
            </a:r>
            <a:r>
              <a:rPr kumimoji="0" lang="pl-PL" sz="2200" b="0" i="0" u="none" strike="noStrike" kern="0" cap="none" spc="0" normalizeH="0" baseline="0" noProof="0">
                <a:ln>
                  <a:noFill/>
                </a:ln>
                <a:solidFill>
                  <a:prstClr val="black"/>
                </a:solidFill>
                <a:effectLst/>
                <a:uLnTx/>
                <a:uFillTx/>
              </a:rPr>
              <a:t>   rozpoczynającą się od </a:t>
            </a:r>
            <a:r>
              <a:rPr kumimoji="0" lang="en-US" sz="2200" b="0" i="0" u="none" strike="noStrike" kern="0" cap="none" spc="0" normalizeH="0" baseline="0" noProof="0">
                <a:ln>
                  <a:noFill/>
                </a:ln>
                <a:solidFill>
                  <a:prstClr val="black"/>
                </a:solidFill>
                <a:effectLst/>
                <a:uLnTx/>
                <a:uFillTx/>
              </a:rPr>
              <a:t>“</a:t>
            </a:r>
            <a:r>
              <a:rPr kumimoji="0" lang="en-US" sz="2200" b="0" i="0" u="none" strike="noStrike" kern="0" cap="none" spc="0" normalizeH="0" baseline="0" noProof="0" err="1">
                <a:ln>
                  <a:noFill/>
                </a:ln>
                <a:solidFill>
                  <a:prstClr val="black"/>
                </a:solidFill>
                <a:effectLst/>
                <a:uLnTx/>
                <a:uFillTx/>
              </a:rPr>
              <a:t>dest</a:t>
            </a:r>
            <a:r>
              <a:rPr kumimoji="0" lang="en-US" sz="2200" b="0" i="0" u="none" strike="noStrike" kern="0" cap="none" spc="0" normalizeH="0" baseline="0" noProof="0">
                <a:ln>
                  <a:noFill/>
                </a:ln>
                <a:solidFill>
                  <a:prstClr val="black"/>
                </a:solidFill>
                <a:effectLst/>
                <a:uLnTx/>
                <a:uFillTx/>
              </a:rPr>
              <a:t>=25”</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200" b="0" i="0" u="none" strike="noStrike" kern="0" cap="none" spc="0" normalizeH="0" baseline="0" noProof="0">
              <a:ln>
                <a:noFill/>
              </a:ln>
              <a:solidFill>
                <a:prstClr val="black"/>
              </a:solidFill>
              <a:effectLst/>
              <a:uLnTx/>
              <a:uFillTx/>
            </a:endParaRPr>
          </a:p>
        </p:txBody>
      </p:sp>
      <p:grpSp>
        <p:nvGrpSpPr>
          <p:cNvPr id="66" name="Group 2"/>
          <p:cNvGrpSpPr/>
          <p:nvPr/>
        </p:nvGrpSpPr>
        <p:grpSpPr>
          <a:xfrm>
            <a:off x="1330721" y="3465984"/>
            <a:ext cx="3733800" cy="838200"/>
            <a:chOff x="1371600" y="3105150"/>
            <a:chExt cx="3733800" cy="838200"/>
          </a:xfrm>
        </p:grpSpPr>
        <p:grpSp>
          <p:nvGrpSpPr>
            <p:cNvPr id="67" name="Group 31"/>
            <p:cNvGrpSpPr/>
            <p:nvPr/>
          </p:nvGrpSpPr>
          <p:grpSpPr>
            <a:xfrm>
              <a:off x="1752600" y="3105150"/>
              <a:ext cx="2514600" cy="762000"/>
              <a:chOff x="1752600" y="2876550"/>
              <a:chExt cx="2514600" cy="762000"/>
            </a:xfrm>
          </p:grpSpPr>
          <p:sp>
            <p:nvSpPr>
              <p:cNvPr id="69" name="Rectangle 26"/>
              <p:cNvSpPr/>
              <p:nvPr/>
            </p:nvSpPr>
            <p:spPr>
              <a:xfrm>
                <a:off x="2057400" y="3257550"/>
                <a:ext cx="2209800" cy="381000"/>
              </a:xfrm>
              <a:prstGeom prst="rect">
                <a:avLst/>
              </a:prstGeom>
              <a:pattFill prst="horzBrick">
                <a:fgClr>
                  <a:srgbClr val="4F81BD">
                    <a:shade val="51000"/>
                    <a:satMod val="130000"/>
                  </a:srgbClr>
                </a:fgClr>
                <a:bgClr>
                  <a:srgbClr val="FF0000"/>
                </a:bgClr>
              </a:pattFill>
              <a:ln w="38100"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    </a:t>
                </a:r>
                <a:r>
                  <a:rPr kumimoji="0" lang="en-US" sz="1800" b="0" i="0" u="none" strike="noStrike" kern="0" cap="none" spc="0" normalizeH="0" baseline="0" noProof="0" err="1">
                    <a:ln>
                      <a:noFill/>
                    </a:ln>
                    <a:solidFill>
                      <a:prstClr val="white"/>
                    </a:solidFill>
                    <a:effectLst/>
                    <a:uLnTx/>
                    <a:uFillTx/>
                    <a:latin typeface="Calibri"/>
                    <a:ea typeface="+mn-ea"/>
                    <a:cs typeface="+mn-cs"/>
                  </a:rPr>
                  <a:t>dest</a:t>
                </a:r>
                <a:r>
                  <a:rPr kumimoji="0" lang="en-US" sz="1800" b="0" i="0" u="none" strike="noStrike" kern="0" cap="none" spc="0" normalizeH="0" baseline="0" noProof="0">
                    <a:ln>
                      <a:noFill/>
                    </a:ln>
                    <a:solidFill>
                      <a:prstClr val="white"/>
                    </a:solidFill>
                    <a:effectLst/>
                    <a:uLnTx/>
                    <a:uFillTx/>
                    <a:latin typeface="Calibri"/>
                    <a:ea typeface="+mn-ea"/>
                    <a:cs typeface="+mn-cs"/>
                  </a:rPr>
                  <a:t> = 25      data</a:t>
                </a:r>
              </a:p>
            </p:txBody>
          </p:sp>
          <p:cxnSp>
            <p:nvCxnSpPr>
              <p:cNvPr id="70" name="Straight Connector 27"/>
              <p:cNvCxnSpPr/>
              <p:nvPr/>
            </p:nvCxnSpPr>
            <p:spPr>
              <a:xfrm>
                <a:off x="3352800" y="3257550"/>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sp>
            <p:nvSpPr>
              <p:cNvPr id="71" name="TextBox 28"/>
              <p:cNvSpPr txBox="1"/>
              <p:nvPr/>
            </p:nvSpPr>
            <p:spPr>
              <a:xfrm>
                <a:off x="1752600" y="2876550"/>
                <a:ext cx="61499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Bob:</a:t>
                </a:r>
              </a:p>
            </p:txBody>
          </p:sp>
        </p:grpSp>
        <p:cxnSp>
          <p:nvCxnSpPr>
            <p:cNvPr id="68" name="Straight Arrow Connector 38"/>
            <p:cNvCxnSpPr/>
            <p:nvPr/>
          </p:nvCxnSpPr>
          <p:spPr>
            <a:xfrm>
              <a:off x="1371600" y="3943350"/>
              <a:ext cx="37338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sp>
        <p:nvSpPr>
          <p:cNvPr id="72" name="Down Arrow 10"/>
          <p:cNvSpPr/>
          <p:nvPr/>
        </p:nvSpPr>
        <p:spPr>
          <a:xfrm>
            <a:off x="2943621" y="3250084"/>
            <a:ext cx="228600" cy="457200"/>
          </a:xfrm>
          <a:prstGeom prst="down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73" name="TextBox 14"/>
          <p:cNvSpPr txBox="1"/>
          <p:nvPr/>
        </p:nvSpPr>
        <p:spPr>
          <a:xfrm>
            <a:off x="1559321" y="2551584"/>
            <a:ext cx="458804"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a:ln>
                  <a:noFill/>
                </a:ln>
                <a:solidFill>
                  <a:prstClr val="black"/>
                </a:solidFill>
                <a:effectLst/>
                <a:uLnTx/>
                <a:uFillTx/>
              </a:rPr>
              <a:t>IV,</a:t>
            </a:r>
          </a:p>
        </p:txBody>
      </p:sp>
      <p:sp>
        <p:nvSpPr>
          <p:cNvPr id="74" name="TextBox 42"/>
          <p:cNvSpPr txBox="1"/>
          <p:nvPr/>
        </p:nvSpPr>
        <p:spPr>
          <a:xfrm>
            <a:off x="1532317" y="3808884"/>
            <a:ext cx="522799"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a:ln>
                  <a:noFill/>
                </a:ln>
                <a:solidFill>
                  <a:prstClr val="black"/>
                </a:solidFill>
                <a:effectLst/>
                <a:uLnTx/>
                <a:uFillTx/>
              </a:rPr>
              <a:t>IV’,</a:t>
            </a:r>
          </a:p>
        </p:txBody>
      </p:sp>
      <p:pic>
        <p:nvPicPr>
          <p:cNvPr id="75" name="Picture 43"/>
          <p:cNvPicPr>
            <a:picLocks noChangeAspect="1"/>
          </p:cNvPicPr>
          <p:nvPr/>
        </p:nvPicPr>
        <p:blipFill>
          <a:blip r:embed="rId5" cstate="print"/>
          <a:stretch>
            <a:fillRect/>
          </a:stretch>
        </p:blipFill>
        <p:spPr>
          <a:xfrm flipH="1">
            <a:off x="263921" y="2932584"/>
            <a:ext cx="933450" cy="933450"/>
          </a:xfrm>
          <a:prstGeom prst="rect">
            <a:avLst/>
          </a:prstGeom>
        </p:spPr>
      </p:pic>
    </p:spTree>
    <p:extLst>
      <p:ext uri="{BB962C8B-B14F-4D97-AF65-F5344CB8AC3E}">
        <p14:creationId xmlns:p14="http://schemas.microsoft.com/office/powerpoint/2010/main" val="201753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2"/>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7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2" grpId="0" animBg="1"/>
      <p:bldP spid="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Obraz 20"/>
          <p:cNvPicPr>
            <a:picLocks noChangeAspect="1"/>
          </p:cNvPicPr>
          <p:nvPr/>
        </p:nvPicPr>
        <p:blipFill>
          <a:blip r:embed="rId3" cstate="print"/>
          <a:stretch>
            <a:fillRect/>
          </a:stretch>
        </p:blipFill>
        <p:spPr>
          <a:xfrm>
            <a:off x="4489441" y="4509120"/>
            <a:ext cx="4509719" cy="2160240"/>
          </a:xfrm>
          <a:prstGeom prst="rect">
            <a:avLst/>
          </a:prstGeom>
          <a:ln>
            <a:solidFill>
              <a:schemeClr val="accent1"/>
            </a:solidFill>
          </a:ln>
        </p:spPr>
      </p:pic>
      <p:sp>
        <p:nvSpPr>
          <p:cNvPr id="2" name="Tytuł 1"/>
          <p:cNvSpPr>
            <a:spLocks noGrp="1"/>
          </p:cNvSpPr>
          <p:nvPr>
            <p:ph type="title"/>
          </p:nvPr>
        </p:nvSpPr>
        <p:spPr>
          <a:xfrm>
            <a:off x="457200" y="274638"/>
            <a:ext cx="8229600" cy="418058"/>
          </a:xfrm>
        </p:spPr>
        <p:txBody>
          <a:bodyPr>
            <a:noAutofit/>
          </a:bodyPr>
          <a:lstStyle/>
          <a:p>
            <a:r>
              <a:rPr lang="pl-PL" sz="3200"/>
              <a:t>Jak sfałszować adres przeznaczenia pakietu?</a:t>
            </a:r>
          </a:p>
        </p:txBody>
      </p:sp>
      <p:sp>
        <p:nvSpPr>
          <p:cNvPr id="4" name="Symbol zastępczy numeru slajdu 3"/>
          <p:cNvSpPr>
            <a:spLocks noGrp="1"/>
          </p:cNvSpPr>
          <p:nvPr>
            <p:ph type="sldNum" sz="quarter" idx="12"/>
          </p:nvPr>
        </p:nvSpPr>
        <p:spPr>
          <a:xfrm>
            <a:off x="6876256" y="6381328"/>
            <a:ext cx="2133600" cy="365125"/>
          </a:xfrm>
        </p:spPr>
        <p:txBody>
          <a:bodyPr/>
          <a:lstStyle/>
          <a:p>
            <a:fld id="{589B7C76-EFF2-4CD8-A475-4750F11B4BC6}" type="slidenum">
              <a:rPr lang="pl-PL" smtClean="0"/>
              <a:pPr/>
              <a:t>6</a:t>
            </a:fld>
            <a:endParaRPr lang="pl-PL"/>
          </a:p>
        </p:txBody>
      </p:sp>
      <p:grpSp>
        <p:nvGrpSpPr>
          <p:cNvPr id="6" name="Group 4"/>
          <p:cNvGrpSpPr/>
          <p:nvPr/>
        </p:nvGrpSpPr>
        <p:grpSpPr>
          <a:xfrm>
            <a:off x="1009328" y="990277"/>
            <a:ext cx="2209800" cy="381000"/>
            <a:chOff x="2057400" y="2266950"/>
            <a:chExt cx="2209800" cy="381000"/>
          </a:xfrm>
        </p:grpSpPr>
        <p:sp>
          <p:nvSpPr>
            <p:cNvPr id="7" name="Rectangle 6"/>
            <p:cNvSpPr/>
            <p:nvPr/>
          </p:nvSpPr>
          <p:spPr>
            <a:xfrm>
              <a:off x="2057400" y="2266950"/>
              <a:ext cx="2209800" cy="381000"/>
            </a:xfrm>
            <a:prstGeom prst="rect">
              <a:avLst/>
            </a:prstGeom>
            <a:pattFill prst="horzBrick">
              <a:fgClr>
                <a:srgbClr val="4F81BD">
                  <a:shade val="51000"/>
                  <a:satMod val="130000"/>
                </a:srgbClr>
              </a:fgClr>
              <a:bgClr>
                <a:srgbClr val="FF0000"/>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err="1">
                  <a:ln>
                    <a:noFill/>
                  </a:ln>
                  <a:solidFill>
                    <a:prstClr val="white"/>
                  </a:solidFill>
                  <a:effectLst/>
                  <a:uLnTx/>
                  <a:uFillTx/>
                  <a:latin typeface="Calibri"/>
                  <a:ea typeface="+mn-ea"/>
                  <a:cs typeface="+mn-cs"/>
                </a:rPr>
                <a:t>dest</a:t>
              </a:r>
              <a:r>
                <a:rPr kumimoji="0" lang="en-US" sz="1800" b="0" i="0" u="none" strike="noStrike" kern="0" cap="none" spc="0" normalizeH="0" baseline="0" noProof="0">
                  <a:ln>
                    <a:noFill/>
                  </a:ln>
                  <a:solidFill>
                    <a:prstClr val="white"/>
                  </a:solidFill>
                  <a:effectLst/>
                  <a:uLnTx/>
                  <a:uFillTx/>
                  <a:latin typeface="Calibri"/>
                  <a:ea typeface="+mn-ea"/>
                  <a:cs typeface="+mn-cs"/>
                </a:rPr>
                <a:t> = 80      data</a:t>
              </a:r>
            </a:p>
          </p:txBody>
        </p:sp>
        <p:cxnSp>
          <p:nvCxnSpPr>
            <p:cNvPr id="8" name="Straight Connector 7"/>
            <p:cNvCxnSpPr/>
            <p:nvPr/>
          </p:nvCxnSpPr>
          <p:spPr>
            <a:xfrm>
              <a:off x="3352800" y="2266950"/>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grpSp>
      <p:grpSp>
        <p:nvGrpSpPr>
          <p:cNvPr id="9" name="Group 9"/>
          <p:cNvGrpSpPr/>
          <p:nvPr/>
        </p:nvGrpSpPr>
        <p:grpSpPr>
          <a:xfrm>
            <a:off x="5505128" y="990277"/>
            <a:ext cx="2209800" cy="381000"/>
            <a:chOff x="2057400" y="3257550"/>
            <a:chExt cx="2209800" cy="381000"/>
          </a:xfrm>
        </p:grpSpPr>
        <p:sp>
          <p:nvSpPr>
            <p:cNvPr id="10" name="Rectangle 11"/>
            <p:cNvSpPr/>
            <p:nvPr/>
          </p:nvSpPr>
          <p:spPr>
            <a:xfrm>
              <a:off x="2057400" y="3257550"/>
              <a:ext cx="2209800" cy="381000"/>
            </a:xfrm>
            <a:prstGeom prst="rect">
              <a:avLst/>
            </a:prstGeom>
            <a:pattFill prst="horzBrick">
              <a:fgClr>
                <a:srgbClr val="4F81BD">
                  <a:shade val="51000"/>
                  <a:satMod val="130000"/>
                </a:srgbClr>
              </a:fgClr>
              <a:bgClr>
                <a:srgbClr val="FF0000"/>
              </a:bgClr>
            </a:pattFill>
            <a:ln w="38100" cap="flat" cmpd="sng" algn="ctr">
              <a:solidFill>
                <a:sysClr val="windowText" lastClr="000000"/>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    </a:t>
              </a:r>
              <a:r>
                <a:rPr kumimoji="0" lang="en-US" sz="1800" b="0" i="0" u="none" strike="noStrike" kern="0" cap="none" spc="0" normalizeH="0" baseline="0" noProof="0" err="1">
                  <a:ln>
                    <a:noFill/>
                  </a:ln>
                  <a:solidFill>
                    <a:prstClr val="white"/>
                  </a:solidFill>
                  <a:effectLst/>
                  <a:uLnTx/>
                  <a:uFillTx/>
                  <a:latin typeface="Calibri"/>
                  <a:ea typeface="+mn-ea"/>
                  <a:cs typeface="+mn-cs"/>
                </a:rPr>
                <a:t>dest</a:t>
              </a:r>
              <a:r>
                <a:rPr kumimoji="0" lang="en-US" sz="1800" b="0" i="0" u="none" strike="noStrike" kern="0" cap="none" spc="0" normalizeH="0" baseline="0" noProof="0">
                  <a:ln>
                    <a:noFill/>
                  </a:ln>
                  <a:solidFill>
                    <a:prstClr val="white"/>
                  </a:solidFill>
                  <a:effectLst/>
                  <a:uLnTx/>
                  <a:uFillTx/>
                  <a:latin typeface="Calibri"/>
                  <a:ea typeface="+mn-ea"/>
                  <a:cs typeface="+mn-cs"/>
                </a:rPr>
                <a:t> = 25      data</a:t>
              </a:r>
            </a:p>
          </p:txBody>
        </p:sp>
        <p:cxnSp>
          <p:nvCxnSpPr>
            <p:cNvPr id="11" name="Straight Connector 12"/>
            <p:cNvCxnSpPr/>
            <p:nvPr/>
          </p:nvCxnSpPr>
          <p:spPr>
            <a:xfrm>
              <a:off x="3352800" y="3257550"/>
              <a:ext cx="0" cy="38100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grpSp>
      <p:sp>
        <p:nvSpPr>
          <p:cNvPr id="12" name="Down Arrow 14"/>
          <p:cNvSpPr/>
          <p:nvPr/>
        </p:nvSpPr>
        <p:spPr>
          <a:xfrm rot="16200000">
            <a:off x="4171628" y="952177"/>
            <a:ext cx="228600" cy="457200"/>
          </a:xfrm>
          <a:prstGeom prst="down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13" name="TextBox 15"/>
          <p:cNvSpPr txBox="1"/>
          <p:nvPr/>
        </p:nvSpPr>
        <p:spPr>
          <a:xfrm>
            <a:off x="450528" y="952177"/>
            <a:ext cx="516788"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a:ln>
                  <a:noFill/>
                </a:ln>
                <a:solidFill>
                  <a:prstClr val="black"/>
                </a:solidFill>
                <a:effectLst/>
                <a:uLnTx/>
                <a:uFillTx/>
              </a:rPr>
              <a:t>IV ,</a:t>
            </a:r>
          </a:p>
        </p:txBody>
      </p:sp>
      <p:sp>
        <p:nvSpPr>
          <p:cNvPr id="14" name="TextBox 16"/>
          <p:cNvSpPr txBox="1"/>
          <p:nvPr/>
        </p:nvSpPr>
        <p:spPr>
          <a:xfrm>
            <a:off x="4895528" y="952177"/>
            <a:ext cx="580783"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a:ln>
                  <a:noFill/>
                </a:ln>
                <a:solidFill>
                  <a:prstClr val="black"/>
                </a:solidFill>
                <a:effectLst/>
                <a:uLnTx/>
                <a:uFillTx/>
              </a:rPr>
              <a:t>IV’ ,</a:t>
            </a:r>
          </a:p>
        </p:txBody>
      </p:sp>
      <p:sp>
        <p:nvSpPr>
          <p:cNvPr id="15" name="TextBox 18"/>
          <p:cNvSpPr txBox="1"/>
          <p:nvPr/>
        </p:nvSpPr>
        <p:spPr>
          <a:xfrm>
            <a:off x="323528" y="1828477"/>
            <a:ext cx="8511480"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a:ln>
                  <a:noFill/>
                </a:ln>
                <a:solidFill>
                  <a:prstClr val="black"/>
                </a:solidFill>
                <a:effectLst/>
                <a:uLnTx/>
                <a:uFillTx/>
              </a:rPr>
              <a:t>Szyfrowania</a:t>
            </a:r>
            <a:r>
              <a:rPr kumimoji="0" lang="pl-PL" sz="2400" b="0" i="0" u="none" strike="noStrike" kern="0" cap="none" spc="0" normalizeH="0" noProof="0">
                <a:ln>
                  <a:noFill/>
                </a:ln>
                <a:solidFill>
                  <a:prstClr val="black"/>
                </a:solidFill>
                <a:effectLst/>
                <a:uLnTx/>
                <a:uFillTx/>
              </a:rPr>
              <a:t> dokonano w schemacie</a:t>
            </a:r>
            <a:r>
              <a:rPr kumimoji="0" lang="en-US" sz="2400" b="0" i="0" u="none" strike="noStrike" kern="0" cap="none" spc="0" normalizeH="0" baseline="0" noProof="0">
                <a:ln>
                  <a:noFill/>
                </a:ln>
                <a:solidFill>
                  <a:prstClr val="black"/>
                </a:solidFill>
                <a:effectLst/>
                <a:uLnTx/>
                <a:uFillTx/>
              </a:rPr>
              <a:t> CBC </a:t>
            </a:r>
            <a:r>
              <a:rPr kumimoji="0" lang="pl-PL" sz="2400" b="0" i="0" u="none" strike="noStrike" kern="0" cap="none" spc="0" normalizeH="0" baseline="0" noProof="0">
                <a:ln>
                  <a:noFill/>
                </a:ln>
                <a:solidFill>
                  <a:prstClr val="black"/>
                </a:solidFill>
                <a:effectLst/>
                <a:uLnTx/>
                <a:uFillTx/>
              </a:rPr>
              <a:t>z losowym </a:t>
            </a:r>
            <a:r>
              <a:rPr kumimoji="0" lang="en-US" sz="2400" b="0" i="0" u="none" strike="noStrike" kern="0" cap="none" spc="0" normalizeH="0" baseline="0" noProof="0">
                <a:ln>
                  <a:noFill/>
                </a:ln>
                <a:solidFill>
                  <a:prstClr val="black"/>
                </a:solidFill>
                <a:effectLst/>
                <a:uLnTx/>
                <a:uFillTx/>
              </a:rPr>
              <a:t>IV.</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a:ln>
                  <a:noFill/>
                </a:ln>
                <a:solidFill>
                  <a:prstClr val="black"/>
                </a:solidFill>
                <a:effectLst/>
                <a:uLnTx/>
                <a:uFillTx/>
              </a:rPr>
              <a:t>Jakie powinno być IV’</a:t>
            </a:r>
            <a:r>
              <a:rPr kumimoji="0" lang="en-US" sz="2400" b="0" i="0" u="none" strike="noStrike" kern="0" cap="none" spc="0" normalizeH="0" baseline="0" noProof="0">
                <a:ln>
                  <a:noFill/>
                </a:ln>
                <a:solidFill>
                  <a:prstClr val="black"/>
                </a:solidFill>
                <a:effectLst/>
                <a:uLnTx/>
                <a:uFillTx/>
              </a:rPr>
              <a:t>?       </a:t>
            </a:r>
          </a:p>
        </p:txBody>
      </p:sp>
      <p:sp>
        <p:nvSpPr>
          <p:cNvPr id="18" name="TextBox 21"/>
          <p:cNvSpPr txBox="1"/>
          <p:nvPr/>
        </p:nvSpPr>
        <p:spPr>
          <a:xfrm>
            <a:off x="2272745" y="3407806"/>
            <a:ext cx="3737171" cy="461665"/>
          </a:xfrm>
          <a:prstGeom prst="rect">
            <a:avLst/>
          </a:prstGeom>
          <a:noFill/>
          <a:ln>
            <a:solidFill>
              <a:schemeClr val="accent1"/>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black"/>
                </a:solidFill>
                <a:effectLst/>
                <a:uLnTx/>
                <a:uFillTx/>
              </a:rPr>
              <a:t>IV’ = IV ⨁ (…80…) ⨁ (…25…) </a:t>
            </a:r>
          </a:p>
        </p:txBody>
      </p:sp>
      <p:sp>
        <p:nvSpPr>
          <p:cNvPr id="20" name="TextBox 23"/>
          <p:cNvSpPr txBox="1"/>
          <p:nvPr/>
        </p:nvSpPr>
        <p:spPr>
          <a:xfrm>
            <a:off x="4027250" y="2562577"/>
            <a:ext cx="476103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prstClr val="black"/>
                </a:solidFill>
                <a:effectLst/>
                <a:uLnTx/>
                <a:uFillTx/>
              </a:rPr>
              <a:t>m[0] = D(k, c[0]) ⨁ IV  = “</a:t>
            </a:r>
            <a:r>
              <a:rPr kumimoji="0" lang="en-US" sz="2400" b="0" i="0" u="none" strike="noStrike" kern="0" cap="none" spc="0" normalizeH="0" baseline="0" noProof="0" err="1">
                <a:ln>
                  <a:noFill/>
                </a:ln>
                <a:solidFill>
                  <a:prstClr val="black"/>
                </a:solidFill>
                <a:effectLst/>
                <a:uLnTx/>
                <a:uFillTx/>
              </a:rPr>
              <a:t>dest</a:t>
            </a:r>
            <a:r>
              <a:rPr kumimoji="0" lang="en-US" sz="2400" b="0" i="0" u="none" strike="noStrike" kern="0" cap="none" spc="0" normalizeH="0" baseline="0" noProof="0">
                <a:ln>
                  <a:noFill/>
                </a:ln>
                <a:solidFill>
                  <a:prstClr val="black"/>
                </a:solidFill>
                <a:effectLst/>
                <a:uLnTx/>
                <a:uFillTx/>
              </a:rPr>
              <a:t>=80…”     </a:t>
            </a:r>
          </a:p>
        </p:txBody>
      </p:sp>
      <p:sp>
        <p:nvSpPr>
          <p:cNvPr id="22" name="pole tekstowe 21"/>
          <p:cNvSpPr txBox="1"/>
          <p:nvPr/>
        </p:nvSpPr>
        <p:spPr>
          <a:xfrm>
            <a:off x="5181305" y="4114641"/>
            <a:ext cx="3600400" cy="369332"/>
          </a:xfrm>
          <a:prstGeom prst="rect">
            <a:avLst/>
          </a:prstGeom>
          <a:noFill/>
        </p:spPr>
        <p:txBody>
          <a:bodyPr wrap="square" rtlCol="0">
            <a:spAutoFit/>
          </a:bodyPr>
          <a:lstStyle/>
          <a:p>
            <a:r>
              <a:rPr lang="pl-PL"/>
              <a:t>CBC z losowym IV, przypomnienie:</a:t>
            </a:r>
          </a:p>
        </p:txBody>
      </p:sp>
    </p:spTree>
    <p:extLst>
      <p:ext uri="{BB962C8B-B14F-4D97-AF65-F5344CB8AC3E}">
        <p14:creationId xmlns:p14="http://schemas.microsoft.com/office/powerpoint/2010/main" val="141125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Obraz 34"/>
          <p:cNvPicPr>
            <a:picLocks noChangeAspect="1"/>
          </p:cNvPicPr>
          <p:nvPr/>
        </p:nvPicPr>
        <p:blipFill>
          <a:blip r:embed="rId3" cstate="print"/>
          <a:stretch>
            <a:fillRect/>
          </a:stretch>
        </p:blipFill>
        <p:spPr>
          <a:xfrm>
            <a:off x="4836238" y="5347107"/>
            <a:ext cx="4146155" cy="1295943"/>
          </a:xfrm>
          <a:prstGeom prst="rect">
            <a:avLst/>
          </a:prstGeom>
          <a:ln>
            <a:solidFill>
              <a:schemeClr val="accent1"/>
            </a:solidFill>
          </a:ln>
        </p:spPr>
      </p:pic>
      <p:sp>
        <p:nvSpPr>
          <p:cNvPr id="2" name="Tytuł 1"/>
          <p:cNvSpPr>
            <a:spLocks noGrp="1"/>
          </p:cNvSpPr>
          <p:nvPr>
            <p:ph type="title"/>
          </p:nvPr>
        </p:nvSpPr>
        <p:spPr>
          <a:xfrm>
            <a:off x="457200" y="274638"/>
            <a:ext cx="8229600" cy="432693"/>
          </a:xfrm>
        </p:spPr>
        <p:txBody>
          <a:bodyPr>
            <a:normAutofit fontScale="90000"/>
          </a:bodyPr>
          <a:lstStyle/>
          <a:p>
            <a:r>
              <a:rPr lang="pl-PL" sz="3200"/>
              <a:t>Atak stosujący tylko dostęp do sieci</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pic>
        <p:nvPicPr>
          <p:cNvPr id="5" name="Picture 5"/>
          <p:cNvPicPr>
            <a:picLocks noChangeAspect="1"/>
          </p:cNvPicPr>
          <p:nvPr/>
        </p:nvPicPr>
        <p:blipFill>
          <a:blip r:embed="rId4" cstate="print"/>
          <a:stretch>
            <a:fillRect/>
          </a:stretch>
        </p:blipFill>
        <p:spPr>
          <a:xfrm>
            <a:off x="7489192" y="2028800"/>
            <a:ext cx="1403288" cy="1833265"/>
          </a:xfrm>
          <a:prstGeom prst="rect">
            <a:avLst/>
          </a:prstGeom>
        </p:spPr>
      </p:pic>
      <p:sp>
        <p:nvSpPr>
          <p:cNvPr id="6" name="TextBox 9"/>
          <p:cNvSpPr txBox="1"/>
          <p:nvPr/>
        </p:nvSpPr>
        <p:spPr>
          <a:xfrm>
            <a:off x="7717792" y="1647800"/>
            <a:ext cx="558309"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FF0000"/>
                </a:solidFill>
                <a:effectLst/>
                <a:uLnTx/>
                <a:uFillTx/>
              </a:rPr>
              <a:t>k</a:t>
            </a:r>
          </a:p>
        </p:txBody>
      </p:sp>
      <p:sp>
        <p:nvSpPr>
          <p:cNvPr id="7" name="TextBox 10"/>
          <p:cNvSpPr txBox="1"/>
          <p:nvPr/>
        </p:nvSpPr>
        <p:spPr>
          <a:xfrm>
            <a:off x="707392" y="2714600"/>
            <a:ext cx="33239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a:ln>
                  <a:noFill/>
                </a:ln>
                <a:solidFill>
                  <a:srgbClr val="FF0000"/>
                </a:solidFill>
                <a:effectLst/>
                <a:uLnTx/>
                <a:uFillTx/>
              </a:rPr>
              <a:t>k</a:t>
            </a:r>
          </a:p>
        </p:txBody>
      </p:sp>
      <p:cxnSp>
        <p:nvCxnSpPr>
          <p:cNvPr id="8" name="Straight Arrow Connector 12"/>
          <p:cNvCxnSpPr/>
          <p:nvPr/>
        </p:nvCxnSpPr>
        <p:spPr>
          <a:xfrm>
            <a:off x="1469392" y="2486000"/>
            <a:ext cx="50292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pic>
        <p:nvPicPr>
          <p:cNvPr id="9" name="Picture 30"/>
          <p:cNvPicPr>
            <a:picLocks noChangeAspect="1"/>
          </p:cNvPicPr>
          <p:nvPr/>
        </p:nvPicPr>
        <p:blipFill>
          <a:blip r:embed="rId5" cstate="print"/>
          <a:stretch>
            <a:fillRect/>
          </a:stretch>
        </p:blipFill>
        <p:spPr>
          <a:xfrm flipH="1">
            <a:off x="478792" y="1876400"/>
            <a:ext cx="857250" cy="857250"/>
          </a:xfrm>
          <a:prstGeom prst="rect">
            <a:avLst/>
          </a:prstGeom>
        </p:spPr>
      </p:pic>
      <p:sp>
        <p:nvSpPr>
          <p:cNvPr id="10" name="TextBox 31"/>
          <p:cNvSpPr txBox="1"/>
          <p:nvPr/>
        </p:nvSpPr>
        <p:spPr>
          <a:xfrm>
            <a:off x="208613" y="780912"/>
            <a:ext cx="8765541"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a:ln>
                  <a:noFill/>
                </a:ln>
                <a:solidFill>
                  <a:prstClr val="black"/>
                </a:solidFill>
                <a:effectLst/>
                <a:uLnTx/>
                <a:uFillTx/>
              </a:rPr>
              <a:t>Aplikacja zdalnego terminala:</a:t>
            </a:r>
            <a:r>
              <a:rPr kumimoji="0" lang="en-US" sz="2400" b="0" i="0" u="none" strike="noStrike" kern="0" cap="none" spc="0" normalizeH="0" baseline="0" noProof="0">
                <a:ln>
                  <a:noFill/>
                </a:ln>
                <a:solidFill>
                  <a:prstClr val="black"/>
                </a:solidFill>
                <a:effectLst/>
                <a:uLnTx/>
                <a:uFillTx/>
              </a:rPr>
              <a:t>    </a:t>
            </a:r>
            <a:br>
              <a:rPr kumimoji="0" lang="pl-PL" sz="2400" b="0" i="0" u="none" strike="noStrike" kern="0" cap="none" spc="0" normalizeH="0" baseline="0" noProof="0">
                <a:ln>
                  <a:noFill/>
                </a:ln>
                <a:solidFill>
                  <a:prstClr val="black"/>
                </a:solidFill>
                <a:effectLst/>
                <a:uLnTx/>
                <a:uFillTx/>
              </a:rPr>
            </a:br>
            <a:r>
              <a:rPr kumimoji="0" lang="pl-PL" sz="2400" b="0" i="0" u="none" strike="noStrike" kern="0" cap="none" spc="0" normalizeH="0" baseline="0" noProof="0">
                <a:ln>
                  <a:noFill/>
                </a:ln>
                <a:solidFill>
                  <a:prstClr val="black"/>
                </a:solidFill>
                <a:effectLst/>
                <a:uLnTx/>
                <a:uFillTx/>
              </a:rPr>
              <a:t>każde uderzenie klawisza jest szyfrowane</a:t>
            </a:r>
            <a:r>
              <a:rPr kumimoji="0" lang="en-US" sz="2400" b="0" i="0" u="none" strike="noStrike" kern="0" cap="none" spc="0" normalizeH="0" baseline="0" noProof="0">
                <a:ln>
                  <a:noFill/>
                </a:ln>
                <a:solidFill>
                  <a:prstClr val="black"/>
                </a:solidFill>
                <a:effectLst/>
                <a:uLnTx/>
                <a:uFillTx/>
              </a:rPr>
              <a:t> </a:t>
            </a:r>
            <a:r>
              <a:rPr kumimoji="0" lang="pl-PL" sz="2400" b="0" i="0" u="none" strike="noStrike" kern="0" cap="none" spc="0" normalizeH="0" baseline="0" noProof="0">
                <a:ln>
                  <a:noFill/>
                </a:ln>
                <a:solidFill>
                  <a:prstClr val="black"/>
                </a:solidFill>
                <a:effectLst/>
                <a:uLnTx/>
                <a:uFillTx/>
              </a:rPr>
              <a:t>z zastosowaniem trybu </a:t>
            </a:r>
            <a:r>
              <a:rPr kumimoji="0" lang="en-US" sz="2400" b="0" i="0" u="none" strike="noStrike" kern="0" cap="none" spc="0" normalizeH="0" baseline="0" noProof="0">
                <a:ln>
                  <a:noFill/>
                </a:ln>
                <a:solidFill>
                  <a:prstClr val="black"/>
                </a:solidFill>
                <a:effectLst/>
                <a:uLnTx/>
                <a:uFillTx/>
              </a:rPr>
              <a:t>CTR</a:t>
            </a:r>
          </a:p>
        </p:txBody>
      </p:sp>
      <p:sp>
        <p:nvSpPr>
          <p:cNvPr id="11" name="TextBox 34"/>
          <p:cNvSpPr txBox="1"/>
          <p:nvPr/>
        </p:nvSpPr>
        <p:spPr>
          <a:xfrm>
            <a:off x="3108803" y="1571600"/>
            <a:ext cx="148478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TCP/IP packet</a:t>
            </a:r>
          </a:p>
        </p:txBody>
      </p:sp>
      <p:sp>
        <p:nvSpPr>
          <p:cNvPr id="12" name="Rectangle 36"/>
          <p:cNvSpPr/>
          <p:nvPr/>
        </p:nvSpPr>
        <p:spPr>
          <a:xfrm>
            <a:off x="2383792" y="1978000"/>
            <a:ext cx="2895600" cy="381000"/>
          </a:xfrm>
          <a:prstGeom prst="rect">
            <a:avLst/>
          </a:prstGeom>
          <a:pattFill prst="horzBrick">
            <a:fgClr>
              <a:srgbClr val="4F81BD">
                <a:shade val="51000"/>
                <a:satMod val="130000"/>
              </a:srgbClr>
            </a:fgClr>
            <a:bgClr>
              <a:srgbClr val="FF0000"/>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D9D9D9"/>
                </a:solidFill>
                <a:effectLst/>
                <a:uLnTx/>
                <a:uFillTx/>
                <a:latin typeface="Calibri"/>
                <a:ea typeface="+mn-ea"/>
                <a:cs typeface="+mn-cs"/>
              </a:rPr>
              <a:t>  IP </a:t>
            </a:r>
            <a:r>
              <a:rPr kumimoji="0" lang="en-US" sz="1800" b="0" i="0" u="none" strike="noStrike" kern="0" cap="none" spc="0" normalizeH="0" baseline="0" noProof="0" err="1">
                <a:ln>
                  <a:noFill/>
                </a:ln>
                <a:solidFill>
                  <a:srgbClr val="D9D9D9"/>
                </a:solidFill>
                <a:effectLst/>
                <a:uLnTx/>
                <a:uFillTx/>
                <a:latin typeface="Calibri"/>
                <a:ea typeface="+mn-ea"/>
                <a:cs typeface="+mn-cs"/>
              </a:rPr>
              <a:t>hdr</a:t>
            </a:r>
            <a:r>
              <a:rPr kumimoji="0" lang="en-US" sz="1800" b="0" i="0" u="none" strike="noStrike" kern="0" cap="none" spc="0" normalizeH="0" baseline="0" noProof="0">
                <a:ln>
                  <a:noFill/>
                </a:ln>
                <a:solidFill>
                  <a:srgbClr val="D9D9D9"/>
                </a:solidFill>
                <a:effectLst/>
                <a:uLnTx/>
                <a:uFillTx/>
                <a:latin typeface="Calibri"/>
                <a:ea typeface="+mn-ea"/>
                <a:cs typeface="+mn-cs"/>
              </a:rPr>
              <a:t>    TCP </a:t>
            </a:r>
            <a:r>
              <a:rPr kumimoji="0" lang="en-US" sz="1800" b="0" i="0" u="none" strike="noStrike" kern="0" cap="none" spc="0" normalizeH="0" baseline="0" noProof="0" err="1">
                <a:ln>
                  <a:noFill/>
                </a:ln>
                <a:solidFill>
                  <a:srgbClr val="D9D9D9"/>
                </a:solidFill>
                <a:effectLst/>
                <a:uLnTx/>
                <a:uFillTx/>
                <a:latin typeface="Calibri"/>
                <a:ea typeface="+mn-ea"/>
                <a:cs typeface="+mn-cs"/>
              </a:rPr>
              <a:t>hdr</a:t>
            </a:r>
            <a:r>
              <a:rPr kumimoji="0" lang="en-US" sz="1800" b="0" i="0" u="none" strike="noStrike" kern="0" cap="none" spc="0" normalizeH="0" baseline="0" noProof="0">
                <a:ln>
                  <a:noFill/>
                </a:ln>
                <a:solidFill>
                  <a:srgbClr val="D9D9D9"/>
                </a:solidFill>
                <a:effectLst/>
                <a:uLnTx/>
                <a:uFillTx/>
                <a:latin typeface="Calibri"/>
                <a:ea typeface="+mn-ea"/>
                <a:cs typeface="+mn-cs"/>
              </a:rPr>
              <a:t>   </a:t>
            </a:r>
          </a:p>
        </p:txBody>
      </p:sp>
      <p:cxnSp>
        <p:nvCxnSpPr>
          <p:cNvPr id="13" name="Straight Connector 38"/>
          <p:cNvCxnSpPr/>
          <p:nvPr/>
        </p:nvCxnSpPr>
        <p:spPr>
          <a:xfrm>
            <a:off x="4771392" y="1952600"/>
            <a:ext cx="0" cy="381000"/>
          </a:xfrm>
          <a:prstGeom prst="line">
            <a:avLst/>
          </a:prstGeom>
          <a:noFill/>
          <a:ln w="57150" cap="flat" cmpd="sng" algn="ctr">
            <a:solidFill>
              <a:sysClr val="windowText" lastClr="000000"/>
            </a:solidFill>
            <a:prstDash val="solid"/>
          </a:ln>
          <a:effectLst>
            <a:outerShdw blurRad="40000" dist="20000" dir="5400000" rotWithShape="0">
              <a:srgbClr val="000000">
                <a:alpha val="38000"/>
              </a:srgbClr>
            </a:outerShdw>
          </a:effectLst>
        </p:spPr>
      </p:cxnSp>
      <p:cxnSp>
        <p:nvCxnSpPr>
          <p:cNvPr id="14" name="Straight Connector 39"/>
          <p:cNvCxnSpPr/>
          <p:nvPr/>
        </p:nvCxnSpPr>
        <p:spPr>
          <a:xfrm>
            <a:off x="3221992" y="1952600"/>
            <a:ext cx="0" cy="381000"/>
          </a:xfrm>
          <a:prstGeom prst="line">
            <a:avLst/>
          </a:prstGeom>
          <a:noFill/>
          <a:ln w="57150" cap="flat" cmpd="sng" algn="ctr">
            <a:solidFill>
              <a:sysClr val="windowText" lastClr="000000"/>
            </a:solidFill>
            <a:prstDash val="solid"/>
          </a:ln>
          <a:effectLst>
            <a:outerShdw blurRad="40000" dist="20000" dir="5400000" rotWithShape="0">
              <a:srgbClr val="000000">
                <a:alpha val="38000"/>
              </a:srgbClr>
            </a:outerShdw>
          </a:effectLst>
        </p:spPr>
      </p:cxnSp>
      <p:cxnSp>
        <p:nvCxnSpPr>
          <p:cNvPr id="15" name="Straight Connector 40"/>
          <p:cNvCxnSpPr/>
          <p:nvPr/>
        </p:nvCxnSpPr>
        <p:spPr>
          <a:xfrm>
            <a:off x="4288792" y="1952600"/>
            <a:ext cx="0" cy="381000"/>
          </a:xfrm>
          <a:prstGeom prst="line">
            <a:avLst/>
          </a:prstGeom>
          <a:noFill/>
          <a:ln w="19050" cap="flat" cmpd="sng" algn="ctr">
            <a:solidFill>
              <a:sysClr val="windowText" lastClr="000000"/>
            </a:solidFill>
            <a:prstDash val="solid"/>
          </a:ln>
          <a:effectLst>
            <a:outerShdw blurRad="40000" dist="20000" dir="5400000" rotWithShape="0">
              <a:srgbClr val="000000">
                <a:alpha val="38000"/>
              </a:srgbClr>
            </a:outerShdw>
          </a:effectLst>
        </p:spPr>
      </p:cxnSp>
      <p:sp>
        <p:nvSpPr>
          <p:cNvPr id="16" name="TextBox 41"/>
          <p:cNvSpPr txBox="1"/>
          <p:nvPr/>
        </p:nvSpPr>
        <p:spPr>
          <a:xfrm>
            <a:off x="2459992" y="2714600"/>
            <a:ext cx="2213106" cy="369332"/>
          </a:xfrm>
          <a:prstGeom prst="rect">
            <a:avLst/>
          </a:prstGeom>
          <a:noFill/>
        </p:spPr>
        <p:txBody>
          <a:bodyPr wrap="none" r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16 bit TCP </a:t>
            </a:r>
            <a:r>
              <a:rPr kumimoji="0" lang="pl-PL" sz="1800" b="0" i="0" u="none" strike="noStrike" kern="0" cap="none" spc="0" normalizeH="0" baseline="0" noProof="0">
                <a:ln>
                  <a:noFill/>
                </a:ln>
                <a:solidFill>
                  <a:prstClr val="black"/>
                </a:solidFill>
                <a:effectLst/>
                <a:uLnTx/>
                <a:uFillTx/>
              </a:rPr>
              <a:t>suma</a:t>
            </a:r>
            <a:r>
              <a:rPr kumimoji="0" lang="pl-PL" sz="1800" b="0" i="0" u="none" strike="noStrike" kern="0" cap="none" spc="0" normalizeH="0" noProof="0">
                <a:ln>
                  <a:noFill/>
                </a:ln>
                <a:solidFill>
                  <a:prstClr val="black"/>
                </a:solidFill>
                <a:effectLst/>
                <a:uLnTx/>
                <a:uFillTx/>
              </a:rPr>
              <a:t> kontr.</a:t>
            </a:r>
            <a:endParaRPr kumimoji="0" lang="en-US" sz="1800" b="0" i="0" u="none" strike="noStrike" kern="0" cap="none" spc="0" normalizeH="0" baseline="0" noProof="0">
              <a:ln>
                <a:noFill/>
              </a:ln>
              <a:solidFill>
                <a:prstClr val="black"/>
              </a:solidFill>
              <a:effectLst/>
              <a:uLnTx/>
              <a:uFillTx/>
            </a:endParaRPr>
          </a:p>
        </p:txBody>
      </p:sp>
      <p:cxnSp>
        <p:nvCxnSpPr>
          <p:cNvPr id="17" name="Curved Connector 43"/>
          <p:cNvCxnSpPr>
            <a:stCxn id="16" idx="3"/>
            <a:endCxn id="34" idx="2"/>
          </p:cNvCxnSpPr>
          <p:nvPr/>
        </p:nvCxnSpPr>
        <p:spPr>
          <a:xfrm flipH="1" flipV="1">
            <a:off x="4508745" y="2359000"/>
            <a:ext cx="164353" cy="540266"/>
          </a:xfrm>
          <a:prstGeom prst="curvedConnector4">
            <a:avLst>
              <a:gd name="adj1" fmla="val -139091"/>
              <a:gd name="adj2" fmla="val 67090"/>
            </a:avLst>
          </a:prstGeom>
          <a:noFill/>
          <a:ln w="25400" cap="flat" cmpd="sng" algn="ctr">
            <a:solidFill>
              <a:srgbClr val="3366FF"/>
            </a:solidFill>
            <a:prstDash val="solid"/>
            <a:tailEnd type="arrow"/>
          </a:ln>
          <a:effectLst>
            <a:outerShdw blurRad="40000" dist="20000" dir="5400000" rotWithShape="0">
              <a:srgbClr val="000000">
                <a:alpha val="38000"/>
              </a:srgbClr>
            </a:outerShdw>
          </a:effectLst>
        </p:spPr>
      </p:cxnSp>
      <p:sp>
        <p:nvSpPr>
          <p:cNvPr id="18" name="TextBox 52"/>
          <p:cNvSpPr txBox="1"/>
          <p:nvPr/>
        </p:nvSpPr>
        <p:spPr>
          <a:xfrm>
            <a:off x="5203192" y="2714600"/>
            <a:ext cx="2285241" cy="369332"/>
          </a:xfrm>
          <a:prstGeom prst="rect">
            <a:avLst/>
          </a:prstGeom>
          <a:noFill/>
        </p:spPr>
        <p:txBody>
          <a:bodyPr wrap="none" l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1 </a:t>
            </a:r>
            <a:r>
              <a:rPr kumimoji="0" lang="pl-PL" sz="1800" b="0" i="0" u="none" strike="noStrike" kern="0" cap="none" spc="0" normalizeH="0" baseline="0" noProof="0">
                <a:ln>
                  <a:noFill/>
                </a:ln>
                <a:solidFill>
                  <a:prstClr val="black"/>
                </a:solidFill>
                <a:effectLst/>
                <a:uLnTx/>
                <a:uFillTx/>
              </a:rPr>
              <a:t>bajtowe uderzenie kl.</a:t>
            </a:r>
            <a:endParaRPr kumimoji="0" lang="en-US" sz="1800" b="0" i="0" u="none" strike="noStrike" kern="0" cap="none" spc="0" normalizeH="0" baseline="0" noProof="0">
              <a:ln>
                <a:noFill/>
              </a:ln>
              <a:solidFill>
                <a:prstClr val="black"/>
              </a:solidFill>
              <a:effectLst/>
              <a:uLnTx/>
              <a:uFillTx/>
            </a:endParaRPr>
          </a:p>
        </p:txBody>
      </p:sp>
      <p:cxnSp>
        <p:nvCxnSpPr>
          <p:cNvPr id="19" name="Curved Connector 54"/>
          <p:cNvCxnSpPr/>
          <p:nvPr/>
        </p:nvCxnSpPr>
        <p:spPr>
          <a:xfrm rot="16200000" flipV="1">
            <a:off x="4767959" y="2540233"/>
            <a:ext cx="565666" cy="152400"/>
          </a:xfrm>
          <a:prstGeom prst="curvedConnector3">
            <a:avLst>
              <a:gd name="adj1" fmla="val 50000"/>
            </a:avLst>
          </a:prstGeom>
          <a:noFill/>
          <a:ln w="25400" cap="flat" cmpd="sng" algn="ctr">
            <a:solidFill>
              <a:srgbClr val="3366FF"/>
            </a:solidFill>
            <a:prstDash val="solid"/>
            <a:tailEnd type="arrow"/>
          </a:ln>
          <a:effectLst>
            <a:outerShdw blurRad="40000" dist="20000" dir="5400000" rotWithShape="0">
              <a:srgbClr val="000000">
                <a:alpha val="38000"/>
              </a:srgbClr>
            </a:outerShdw>
          </a:effectLst>
        </p:spPr>
      </p:cxnSp>
      <p:grpSp>
        <p:nvGrpSpPr>
          <p:cNvPr id="20" name="Group 2"/>
          <p:cNvGrpSpPr/>
          <p:nvPr/>
        </p:nvGrpSpPr>
        <p:grpSpPr>
          <a:xfrm>
            <a:off x="1621792" y="3476600"/>
            <a:ext cx="5029200" cy="519668"/>
            <a:chOff x="1524000" y="3257550"/>
            <a:chExt cx="5029200" cy="519668"/>
          </a:xfrm>
        </p:grpSpPr>
        <p:sp>
          <p:nvSpPr>
            <p:cNvPr id="21" name="Rectangle 70"/>
            <p:cNvSpPr/>
            <p:nvPr/>
          </p:nvSpPr>
          <p:spPr>
            <a:xfrm>
              <a:off x="2286000" y="3295650"/>
              <a:ext cx="2895600" cy="381000"/>
            </a:xfrm>
            <a:prstGeom prst="rect">
              <a:avLst/>
            </a:prstGeom>
            <a:pattFill prst="horzBrick">
              <a:fgClr>
                <a:srgbClr val="4F81BD">
                  <a:shade val="51000"/>
                  <a:satMod val="130000"/>
                </a:srgbClr>
              </a:fgClr>
              <a:bgClr>
                <a:srgbClr val="FF0000"/>
              </a:bgClr>
            </a:patt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white"/>
                  </a:solidFill>
                  <a:effectLst/>
                  <a:uLnTx/>
                  <a:uFillTx/>
                  <a:latin typeface="Calibri"/>
                  <a:ea typeface="+mn-ea"/>
                  <a:cs typeface="+mn-cs"/>
                </a:rPr>
                <a:t>  </a:t>
              </a:r>
              <a:r>
                <a:rPr kumimoji="0" lang="en-US" sz="1800" b="0" i="0" u="none" strike="noStrike" kern="0" cap="none" spc="0" normalizeH="0" baseline="0" noProof="0">
                  <a:ln>
                    <a:noFill/>
                  </a:ln>
                  <a:solidFill>
                    <a:srgbClr val="D9D9D9"/>
                  </a:solidFill>
                  <a:effectLst/>
                  <a:uLnTx/>
                  <a:uFillTx/>
                  <a:latin typeface="Calibri"/>
                  <a:ea typeface="+mn-ea"/>
                  <a:cs typeface="+mn-cs"/>
                </a:rPr>
                <a:t>IP </a:t>
              </a:r>
              <a:r>
                <a:rPr kumimoji="0" lang="en-US" sz="1800" b="0" i="0" u="none" strike="noStrike" kern="0" cap="none" spc="0" normalizeH="0" baseline="0" noProof="0" err="1">
                  <a:ln>
                    <a:noFill/>
                  </a:ln>
                  <a:solidFill>
                    <a:srgbClr val="D9D9D9"/>
                  </a:solidFill>
                  <a:effectLst/>
                  <a:uLnTx/>
                  <a:uFillTx/>
                  <a:latin typeface="Calibri"/>
                  <a:ea typeface="+mn-ea"/>
                  <a:cs typeface="+mn-cs"/>
                </a:rPr>
                <a:t>hdr</a:t>
              </a:r>
              <a:r>
                <a:rPr kumimoji="0" lang="en-US" sz="1800" b="0" i="0" u="none" strike="noStrike" kern="0" cap="none" spc="0" normalizeH="0" baseline="0" noProof="0">
                  <a:ln>
                    <a:noFill/>
                  </a:ln>
                  <a:solidFill>
                    <a:srgbClr val="D9D9D9"/>
                  </a:solidFill>
                  <a:effectLst/>
                  <a:uLnTx/>
                  <a:uFillTx/>
                  <a:latin typeface="Calibri"/>
                  <a:ea typeface="+mn-ea"/>
                  <a:cs typeface="+mn-cs"/>
                </a:rPr>
                <a:t>    TCP </a:t>
              </a:r>
              <a:r>
                <a:rPr kumimoji="0" lang="en-US" sz="1800" b="0" i="0" u="none" strike="noStrike" kern="0" cap="none" spc="0" normalizeH="0" baseline="0" noProof="0" err="1">
                  <a:ln>
                    <a:noFill/>
                  </a:ln>
                  <a:solidFill>
                    <a:srgbClr val="D9D9D9"/>
                  </a:solidFill>
                  <a:effectLst/>
                  <a:uLnTx/>
                  <a:uFillTx/>
                  <a:latin typeface="Calibri"/>
                  <a:ea typeface="+mn-ea"/>
                  <a:cs typeface="+mn-cs"/>
                </a:rPr>
                <a:t>hdr</a:t>
              </a:r>
              <a:r>
                <a:rPr kumimoji="0" lang="en-US" sz="1800" b="0" i="0" u="none" strike="noStrike" kern="0" cap="none" spc="0" normalizeH="0" baseline="0" noProof="0">
                  <a:ln>
                    <a:noFill/>
                  </a:ln>
                  <a:solidFill>
                    <a:srgbClr val="D9D9D9"/>
                  </a:solidFill>
                  <a:effectLst/>
                  <a:uLnTx/>
                  <a:uFillTx/>
                  <a:latin typeface="Calibri"/>
                  <a:ea typeface="+mn-ea"/>
                  <a:cs typeface="+mn-cs"/>
                </a:rPr>
                <a:t>   </a:t>
              </a:r>
            </a:p>
          </p:txBody>
        </p:sp>
        <p:cxnSp>
          <p:nvCxnSpPr>
            <p:cNvPr id="22" name="Straight Connector 71"/>
            <p:cNvCxnSpPr/>
            <p:nvPr/>
          </p:nvCxnSpPr>
          <p:spPr>
            <a:xfrm>
              <a:off x="4673600" y="3270250"/>
              <a:ext cx="0" cy="381000"/>
            </a:xfrm>
            <a:prstGeom prst="line">
              <a:avLst/>
            </a:prstGeom>
            <a:noFill/>
            <a:ln w="57150" cap="flat" cmpd="sng" algn="ctr">
              <a:solidFill>
                <a:sysClr val="windowText" lastClr="000000"/>
              </a:solidFill>
              <a:prstDash val="solid"/>
            </a:ln>
            <a:effectLst>
              <a:outerShdw blurRad="40000" dist="20000" dir="5400000" rotWithShape="0">
                <a:srgbClr val="000000">
                  <a:alpha val="38000"/>
                </a:srgbClr>
              </a:outerShdw>
            </a:effectLst>
          </p:spPr>
        </p:cxnSp>
        <p:cxnSp>
          <p:nvCxnSpPr>
            <p:cNvPr id="23" name="Straight Connector 72"/>
            <p:cNvCxnSpPr/>
            <p:nvPr/>
          </p:nvCxnSpPr>
          <p:spPr>
            <a:xfrm>
              <a:off x="3124200" y="3270250"/>
              <a:ext cx="0" cy="381000"/>
            </a:xfrm>
            <a:prstGeom prst="line">
              <a:avLst/>
            </a:prstGeom>
            <a:noFill/>
            <a:ln w="57150" cap="flat" cmpd="sng" algn="ctr">
              <a:solidFill>
                <a:sysClr val="windowText" lastClr="000000"/>
              </a:solidFill>
              <a:prstDash val="solid"/>
            </a:ln>
            <a:effectLst>
              <a:outerShdw blurRad="40000" dist="20000" dir="5400000" rotWithShape="0">
                <a:srgbClr val="000000">
                  <a:alpha val="38000"/>
                </a:srgbClr>
              </a:outerShdw>
            </a:effectLst>
          </p:spPr>
        </p:cxnSp>
        <p:cxnSp>
          <p:nvCxnSpPr>
            <p:cNvPr id="24" name="Straight Connector 73"/>
            <p:cNvCxnSpPr/>
            <p:nvPr/>
          </p:nvCxnSpPr>
          <p:spPr>
            <a:xfrm>
              <a:off x="4191000" y="3270250"/>
              <a:ext cx="0" cy="381000"/>
            </a:xfrm>
            <a:prstGeom prst="line">
              <a:avLst/>
            </a:prstGeom>
            <a:noFill/>
            <a:ln w="19050" cap="flat" cmpd="sng" algn="ctr">
              <a:solidFill>
                <a:sysClr val="windowText" lastClr="000000"/>
              </a:solidFill>
              <a:prstDash val="solid"/>
            </a:ln>
            <a:effectLst>
              <a:outerShdw blurRad="40000" dist="20000" dir="5400000" rotWithShape="0">
                <a:srgbClr val="000000">
                  <a:alpha val="38000"/>
                </a:srgbClr>
              </a:outerShdw>
            </a:effectLst>
          </p:spPr>
        </p:cxnSp>
        <p:sp>
          <p:nvSpPr>
            <p:cNvPr id="25" name="TextBox 74"/>
            <p:cNvSpPr txBox="1"/>
            <p:nvPr/>
          </p:nvSpPr>
          <p:spPr>
            <a:xfrm>
              <a:off x="4152900" y="3257550"/>
              <a:ext cx="56938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a:ln>
                    <a:noFill/>
                  </a:ln>
                  <a:solidFill>
                    <a:srgbClr val="FFFFFF"/>
                  </a:solidFill>
                  <a:effectLst/>
                  <a:uLnTx/>
                  <a:uFillTx/>
                </a:rPr>
                <a:t>⨁ t</a:t>
              </a:r>
            </a:p>
          </p:txBody>
        </p:sp>
        <p:sp>
          <p:nvSpPr>
            <p:cNvPr id="26" name="TextBox 75"/>
            <p:cNvSpPr txBox="1"/>
            <p:nvPr/>
          </p:nvSpPr>
          <p:spPr>
            <a:xfrm>
              <a:off x="4648200" y="3257550"/>
              <a:ext cx="582211"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a:ln>
                    <a:noFill/>
                  </a:ln>
                  <a:solidFill>
                    <a:prstClr val="white"/>
                  </a:solidFill>
                  <a:effectLst/>
                  <a:uLnTx/>
                  <a:uFillTx/>
                </a:rPr>
                <a:t>⨁ s</a:t>
              </a:r>
            </a:p>
          </p:txBody>
        </p:sp>
        <p:cxnSp>
          <p:nvCxnSpPr>
            <p:cNvPr id="27" name="Straight Arrow Connector 76"/>
            <p:cNvCxnSpPr/>
            <p:nvPr/>
          </p:nvCxnSpPr>
          <p:spPr>
            <a:xfrm>
              <a:off x="1524000" y="3777218"/>
              <a:ext cx="50292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sp>
        <p:nvSpPr>
          <p:cNvPr id="28" name="TextBox 77"/>
          <p:cNvSpPr txBox="1"/>
          <p:nvPr/>
        </p:nvSpPr>
        <p:spPr>
          <a:xfrm>
            <a:off x="302594" y="3488268"/>
            <a:ext cx="1747594" cy="70788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a:ln>
                  <a:noFill/>
                </a:ln>
                <a:solidFill>
                  <a:prstClr val="black"/>
                </a:solidFill>
                <a:effectLst/>
                <a:uLnTx/>
                <a:uFillTx/>
              </a:rPr>
              <a:t>Dla wszystkich</a:t>
            </a:r>
            <a:r>
              <a:rPr kumimoji="0" lang="en-US" sz="2000" b="0" i="0" u="none" strike="noStrike" kern="0" cap="none" spc="0" normalizeH="0" baseline="0" noProof="0">
                <a:ln>
                  <a:noFill/>
                </a:ln>
                <a:solidFill>
                  <a:prstClr val="black"/>
                </a:solidFill>
                <a:effectLst/>
                <a:uLnTx/>
                <a:uFillTx/>
              </a:rPr>
              <a:t> </a:t>
            </a:r>
            <a:br>
              <a:rPr kumimoji="0" lang="pl-PL" sz="2000" b="0" i="0" u="none" strike="noStrike" kern="0" cap="none" spc="0" normalizeH="0" baseline="0" noProof="0">
                <a:ln>
                  <a:noFill/>
                </a:ln>
                <a:solidFill>
                  <a:prstClr val="black"/>
                </a:solidFill>
                <a:effectLst/>
                <a:uLnTx/>
                <a:uFillTx/>
              </a:rPr>
            </a:br>
            <a:r>
              <a:rPr kumimoji="0" lang="en-US" sz="2000" b="0" i="0" u="none" strike="noStrike" kern="0" cap="none" spc="0" normalizeH="0" baseline="0" noProof="0">
                <a:ln>
                  <a:noFill/>
                </a:ln>
                <a:solidFill>
                  <a:prstClr val="black"/>
                </a:solidFill>
                <a:effectLst/>
                <a:uLnTx/>
                <a:uFillTx/>
              </a:rPr>
              <a:t>t, s </a:t>
            </a:r>
            <a:r>
              <a:rPr kumimoji="0" lang="pl-PL" sz="2000" b="0" i="0" u="none" strike="noStrike" kern="0" cap="none" spc="0" normalizeH="0" baseline="0" noProof="0">
                <a:ln>
                  <a:noFill/>
                </a:ln>
                <a:solidFill>
                  <a:prstClr val="black"/>
                </a:solidFill>
                <a:effectLst/>
                <a:uLnTx/>
                <a:uFillTx/>
              </a:rPr>
              <a:t>wyślij</a:t>
            </a:r>
            <a:r>
              <a:rPr kumimoji="0" lang="en-US" sz="2000" b="0" i="0" u="none" strike="noStrike" kern="0" cap="none" spc="0" normalizeH="0" baseline="0" noProof="0">
                <a:ln>
                  <a:noFill/>
                </a:ln>
                <a:solidFill>
                  <a:prstClr val="black"/>
                </a:solidFill>
                <a:effectLst/>
                <a:uLnTx/>
                <a:uFillTx/>
              </a:rPr>
              <a:t>:</a:t>
            </a:r>
          </a:p>
        </p:txBody>
      </p:sp>
      <p:grpSp>
        <p:nvGrpSpPr>
          <p:cNvPr id="29" name="Group 3"/>
          <p:cNvGrpSpPr/>
          <p:nvPr/>
        </p:nvGrpSpPr>
        <p:grpSpPr>
          <a:xfrm>
            <a:off x="1621792" y="4222829"/>
            <a:ext cx="5029200" cy="646331"/>
            <a:chOff x="1524000" y="4041467"/>
            <a:chExt cx="5029200" cy="646331"/>
          </a:xfrm>
        </p:grpSpPr>
        <p:cxnSp>
          <p:nvCxnSpPr>
            <p:cNvPr id="30" name="Straight Arrow Connector 78"/>
            <p:cNvCxnSpPr/>
            <p:nvPr/>
          </p:nvCxnSpPr>
          <p:spPr>
            <a:xfrm flipH="1">
              <a:off x="1524000" y="4056618"/>
              <a:ext cx="5029200"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31" name="TextBox 79"/>
            <p:cNvSpPr txBox="1"/>
            <p:nvPr/>
          </p:nvSpPr>
          <p:spPr>
            <a:xfrm>
              <a:off x="1953928" y="4041467"/>
              <a:ext cx="4307589"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a:ln>
                    <a:noFill/>
                  </a:ln>
                  <a:solidFill>
                    <a:prstClr val="black"/>
                  </a:solidFill>
                  <a:effectLst/>
                  <a:uLnTx/>
                  <a:uFillTx/>
                </a:rPr>
                <a:t>Potwierdzenie, jeśli dobra suma kontrolna</a:t>
              </a:r>
              <a:r>
                <a:rPr kumimoji="0" lang="en-US" sz="1800" b="0" i="0" u="none" strike="noStrike" kern="0" cap="none" spc="0" normalizeH="0" baseline="0" noProof="0">
                  <a:ln>
                    <a:noFill/>
                  </a:ln>
                  <a:solidFill>
                    <a:prstClr val="black"/>
                  </a:solidFill>
                  <a:effectLst/>
                  <a:uLnTx/>
                  <a:uFillTx/>
                </a:rPr>
                <a:t>,  </a:t>
              </a:r>
              <a:br>
                <a:rPr kumimoji="0" lang="pl-PL" sz="1800" b="0" i="0" u="none" strike="noStrike" kern="0" cap="none" spc="0" normalizeH="0" baseline="0" noProof="0">
                  <a:ln>
                    <a:noFill/>
                  </a:ln>
                  <a:solidFill>
                    <a:prstClr val="black"/>
                  </a:solidFill>
                  <a:effectLst/>
                  <a:uLnTx/>
                  <a:uFillTx/>
                </a:rPr>
              </a:br>
              <a:r>
                <a:rPr kumimoji="0" lang="pl-PL" sz="1800" b="0" i="0" u="none" strike="noStrike" kern="0" cap="none" spc="0" normalizeH="0" baseline="0" noProof="0">
                  <a:ln>
                    <a:noFill/>
                  </a:ln>
                  <a:solidFill>
                    <a:prstClr val="black"/>
                  </a:solidFill>
                  <a:effectLst/>
                  <a:uLnTx/>
                  <a:uFillTx/>
                </a:rPr>
                <a:t>nic w przeciwnym razie</a:t>
              </a:r>
              <a:endParaRPr kumimoji="0" lang="en-US" sz="1800" b="0" i="0" u="none" strike="noStrike" kern="0" cap="none" spc="0" normalizeH="0" baseline="0" noProof="0">
                <a:ln>
                  <a:noFill/>
                </a:ln>
                <a:solidFill>
                  <a:prstClr val="black"/>
                </a:solidFill>
                <a:effectLst/>
                <a:uLnTx/>
                <a:uFillTx/>
              </a:endParaRPr>
            </a:p>
          </p:txBody>
        </p:sp>
      </p:grpSp>
      <p:sp>
        <p:nvSpPr>
          <p:cNvPr id="32" name="TextBox 82"/>
          <p:cNvSpPr txBox="1"/>
          <p:nvPr/>
        </p:nvSpPr>
        <p:spPr>
          <a:xfrm>
            <a:off x="107504" y="5194139"/>
            <a:ext cx="4988866" cy="92333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a:t>
            </a:r>
            <a:r>
              <a:rPr kumimoji="0" lang="pl-PL" sz="1800" b="0" i="0" u="none" strike="noStrike" kern="0" cap="none" spc="0" normalizeH="0" baseline="0" noProof="0" err="1">
                <a:ln>
                  <a:noFill/>
                </a:ln>
                <a:solidFill>
                  <a:prstClr val="black"/>
                </a:solidFill>
                <a:effectLst/>
                <a:uLnTx/>
                <a:uFillTx/>
              </a:rPr>
              <a:t>SumaKontr</a:t>
            </a:r>
            <a:r>
              <a:rPr kumimoji="0" lang="en-US" sz="1800" b="0" i="0" u="none" strike="noStrike" kern="0" cap="none" spc="0" normalizeH="0" baseline="0" noProof="0">
                <a:ln>
                  <a:noFill/>
                </a:ln>
                <a:solidFill>
                  <a:prstClr val="black"/>
                </a:solidFill>
                <a:effectLst/>
                <a:uLnTx/>
                <a:uFillTx/>
              </a:rPr>
              <a:t>(</a:t>
            </a:r>
            <a:r>
              <a:rPr kumimoji="0" lang="en-US" sz="1800" b="0" i="0" u="none" strike="noStrike" kern="0" cap="none" spc="0" normalizeH="0" baseline="0" noProof="0" err="1">
                <a:ln>
                  <a:noFill/>
                </a:ln>
                <a:solidFill>
                  <a:prstClr val="black"/>
                </a:solidFill>
                <a:effectLst/>
                <a:uLnTx/>
                <a:uFillTx/>
              </a:rPr>
              <a:t>hdr</a:t>
            </a:r>
            <a:r>
              <a:rPr kumimoji="0" lang="en-US" sz="1800" b="0" i="0" u="none" strike="noStrike" kern="0" cap="none" spc="0" normalizeH="0" baseline="0" noProof="0">
                <a:ln>
                  <a:noFill/>
                </a:ln>
                <a:solidFill>
                  <a:prstClr val="black"/>
                </a:solidFill>
                <a:effectLst/>
                <a:uLnTx/>
                <a:uFillTx/>
              </a:rPr>
              <a:t>, D)  = t ⨁ </a:t>
            </a:r>
            <a:r>
              <a:rPr kumimoji="0" lang="pl-PL" sz="1800" b="0" i="0" u="none" strike="noStrike" kern="0" cap="none" spc="0" normalizeH="0" baseline="0" noProof="0" err="1">
                <a:ln>
                  <a:noFill/>
                </a:ln>
                <a:solidFill>
                  <a:prstClr val="black"/>
                </a:solidFill>
                <a:effectLst/>
                <a:uLnTx/>
                <a:uFillTx/>
              </a:rPr>
              <a:t>SumaKontr</a:t>
            </a:r>
            <a:r>
              <a:rPr kumimoji="0" lang="en-US" sz="1800" b="0" i="0" u="none" strike="noStrike" kern="0" cap="none" spc="0" normalizeH="0" baseline="0" noProof="0">
                <a:ln>
                  <a:noFill/>
                </a:ln>
                <a:solidFill>
                  <a:prstClr val="black"/>
                </a:solidFill>
                <a:effectLst/>
                <a:uLnTx/>
                <a:uFillTx/>
              </a:rPr>
              <a:t>(</a:t>
            </a:r>
            <a:r>
              <a:rPr kumimoji="0" lang="en-US" sz="1800" b="0" i="0" u="none" strike="noStrike" kern="0" cap="none" spc="0" normalizeH="0" baseline="0" noProof="0" err="1">
                <a:ln>
                  <a:noFill/>
                </a:ln>
                <a:solidFill>
                  <a:prstClr val="black"/>
                </a:solidFill>
                <a:effectLst/>
                <a:uLnTx/>
                <a:uFillTx/>
              </a:rPr>
              <a:t>hdr</a:t>
            </a:r>
            <a:r>
              <a:rPr kumimoji="0" lang="en-US" sz="1800" b="0" i="0" u="none" strike="noStrike" kern="0" cap="none" spc="0" normalizeH="0" baseline="0" noProof="0">
                <a:ln>
                  <a:noFill/>
                </a:ln>
                <a:solidFill>
                  <a:prstClr val="black"/>
                </a:solidFill>
                <a:effectLst/>
                <a:uLnTx/>
                <a:uFillTx/>
              </a:rPr>
              <a:t>, D⨁s)}   </a:t>
            </a:r>
            <a:br>
              <a:rPr kumimoji="0" lang="pl-PL" sz="1800" b="0" i="0" u="none" strike="noStrike" kern="0" cap="none" spc="0" normalizeH="0" baseline="0" noProof="0">
                <a:ln>
                  <a:noFill/>
                </a:ln>
                <a:solidFill>
                  <a:prstClr val="black"/>
                </a:solidFill>
                <a:effectLst/>
                <a:uLnTx/>
                <a:uFillTx/>
              </a:rPr>
            </a:br>
            <a:endParaRPr kumimoji="0" lang="pl-PL" sz="1800" b="0" i="0" u="none" strike="noStrike" kern="0" cap="none" spc="0" normalizeH="0" baseline="0" noProof="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prstClr val="black"/>
                </a:solidFill>
                <a:effectLst/>
                <a:uLnTx/>
                <a:uFillTx/>
              </a:rPr>
              <a:t> ⇒   </a:t>
            </a:r>
            <a:r>
              <a:rPr kumimoji="0" lang="pl-PL" sz="1800" b="0" i="0" u="none" strike="noStrike" kern="0" cap="none" spc="0" normalizeH="0" baseline="0" noProof="0">
                <a:ln>
                  <a:noFill/>
                </a:ln>
                <a:solidFill>
                  <a:prstClr val="black"/>
                </a:solidFill>
                <a:effectLst/>
                <a:uLnTx/>
                <a:uFillTx/>
              </a:rPr>
              <a:t>można znaleźć</a:t>
            </a:r>
            <a:r>
              <a:rPr kumimoji="0" lang="en-US" sz="1800" b="0" i="0" u="none" strike="noStrike" kern="0" cap="none" spc="0" normalizeH="0" baseline="0" noProof="0">
                <a:ln>
                  <a:noFill/>
                </a:ln>
                <a:solidFill>
                  <a:prstClr val="black"/>
                </a:solidFill>
                <a:effectLst/>
                <a:uLnTx/>
                <a:uFillTx/>
              </a:rPr>
              <a:t>  D </a:t>
            </a:r>
          </a:p>
        </p:txBody>
      </p:sp>
      <p:sp>
        <p:nvSpPr>
          <p:cNvPr id="33" name="TextBox 83"/>
          <p:cNvSpPr txBox="1"/>
          <p:nvPr/>
        </p:nvSpPr>
        <p:spPr>
          <a:xfrm>
            <a:off x="4822192" y="1952600"/>
            <a:ext cx="34246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a:ln>
                  <a:noFill/>
                </a:ln>
                <a:solidFill>
                  <a:prstClr val="white"/>
                </a:solidFill>
                <a:effectLst/>
                <a:uLnTx/>
                <a:uFillTx/>
              </a:rPr>
              <a:t>D</a:t>
            </a:r>
          </a:p>
        </p:txBody>
      </p:sp>
      <p:sp>
        <p:nvSpPr>
          <p:cNvPr id="34" name="TextBox 84"/>
          <p:cNvSpPr txBox="1"/>
          <p:nvPr/>
        </p:nvSpPr>
        <p:spPr>
          <a:xfrm>
            <a:off x="4352292" y="1958890"/>
            <a:ext cx="312906"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a:ln>
                  <a:noFill/>
                </a:ln>
                <a:solidFill>
                  <a:prstClr val="white"/>
                </a:solidFill>
                <a:effectLst/>
                <a:uLnTx/>
                <a:uFillTx/>
              </a:rPr>
              <a:t>T</a:t>
            </a:r>
          </a:p>
        </p:txBody>
      </p:sp>
    </p:spTree>
    <p:extLst>
      <p:ext uri="{BB962C8B-B14F-4D97-AF65-F5344CB8AC3E}">
        <p14:creationId xmlns:p14="http://schemas.microsoft.com/office/powerpoint/2010/main" val="240486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p:tgtEl>
                                          <p:spTgt spid="20"/>
                                        </p:tgtEl>
                                        <p:attrNameLst>
                                          <p:attrName>ppt_x</p:attrName>
                                        </p:attrNameLst>
                                      </p:cBhvr>
                                      <p:tavLst>
                                        <p:tav tm="0">
                                          <p:val>
                                            <p:strVal val="#ppt_x-#ppt_w*1.125000"/>
                                          </p:val>
                                        </p:tav>
                                        <p:tav tm="100000">
                                          <p:val>
                                            <p:strVal val="#ppt_x"/>
                                          </p:val>
                                        </p:tav>
                                      </p:tavLst>
                                    </p:anim>
                                    <p:animEffect transition="in" filter="wipe(right)">
                                      <p:cBhvr>
                                        <p:cTn id="8" dur="500"/>
                                        <p:tgtEl>
                                          <p:spTgt spid="20"/>
                                        </p:tgtEl>
                                      </p:cBhvr>
                                    </p:animEffect>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2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2" presetClass="entr" presetSubtype="2" fill="hold" nodeType="click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p:tgtEl>
                                          <p:spTgt spid="29"/>
                                        </p:tgtEl>
                                        <p:attrNameLst>
                                          <p:attrName>ppt_x</p:attrName>
                                        </p:attrNameLst>
                                      </p:cBhvr>
                                      <p:tavLst>
                                        <p:tav tm="0">
                                          <p:val>
                                            <p:strVal val="#ppt_x+#ppt_w*1.125000"/>
                                          </p:val>
                                        </p:tav>
                                        <p:tav tm="100000">
                                          <p:val>
                                            <p:strVal val="#ppt_x"/>
                                          </p:val>
                                        </p:tav>
                                      </p:tavLst>
                                    </p:anim>
                                    <p:animEffect transition="in" filter="wipe(left)">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Podsumowanie na tym etapie</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Content Placeholder 2"/>
          <p:cNvSpPr txBox="1">
            <a:spLocks/>
          </p:cNvSpPr>
          <p:nvPr/>
        </p:nvSpPr>
        <p:spPr>
          <a:xfrm>
            <a:off x="457200" y="1853530"/>
            <a:ext cx="84582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Bezpieczeństwo</a:t>
            </a:r>
            <a:r>
              <a:rPr kumimoji="0" lang="pl-PL" sz="2400" b="0" i="0" u="none" strike="noStrike" kern="1200" cap="none" spc="0" normalizeH="0" noProof="0">
                <a:ln>
                  <a:noFill/>
                </a:ln>
                <a:solidFill>
                  <a:sysClr val="windowText" lastClr="000000"/>
                </a:solidFill>
                <a:effectLst/>
                <a:uLnTx/>
                <a:uFillTx/>
                <a:latin typeface="Calibri"/>
                <a:ea typeface="+mn-ea"/>
                <a:cs typeface="+mn-cs"/>
              </a:rPr>
              <a:t> na atak z wybranym tekstem jawnym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CPA security</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nie gwarantuje bezpieczeństwa na tzw. aktywne ataki.</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W konsekwencji użyteczne są dwie konstrukcje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Jeśli wiadomość wymaga zapewnienia integralności ale nie poufności, to należy zastosować </a:t>
            </a: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MAC</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lang="pl-PL">
                <a:solidFill>
                  <a:sysClr val="windowText" lastClr="000000"/>
                </a:solidFill>
                <a:latin typeface="Calibri"/>
              </a:rPr>
              <a:t>Jeśli wiadomość musi być poufna i zachować integralność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należy zastosować</a:t>
            </a:r>
            <a:r>
              <a:rPr kumimoji="0" lang="pl-PL" sz="2400" b="0" i="0" u="none" strike="noStrike" kern="1200" cap="none" spc="0" normalizeH="0" noProof="0">
                <a:ln>
                  <a:noFill/>
                </a:ln>
                <a:solidFill>
                  <a:sysClr val="windowText" lastClr="000000"/>
                </a:solidFill>
                <a:effectLst/>
                <a:uLnTx/>
                <a:uFillTx/>
                <a:latin typeface="Calibri"/>
                <a:ea typeface="+mn-ea"/>
                <a:cs typeface="+mn-cs"/>
              </a:rPr>
              <a:t> tryby </a:t>
            </a:r>
            <a:r>
              <a:rPr kumimoji="0" lang="pl-PL" sz="2400" b="1" i="0" u="none" strike="noStrike" kern="1200" cap="none" spc="0" normalizeH="0" noProof="0">
                <a:ln>
                  <a:noFill/>
                </a:ln>
                <a:solidFill>
                  <a:sysClr val="windowText" lastClr="000000"/>
                </a:solidFill>
                <a:effectLst/>
                <a:uLnTx/>
                <a:uFillTx/>
                <a:latin typeface="Calibri"/>
                <a:ea typeface="+mn-ea"/>
                <a:cs typeface="+mn-cs"/>
              </a:rPr>
              <a:t>szyfrowania z uwierzytelnieniem</a:t>
            </a:r>
            <a:r>
              <a:rPr kumimoji="0" lang="pl-PL" sz="2400" b="0" i="0" u="none" strike="noStrike" kern="1200" cap="none" spc="0" normalizeH="0" noProof="0">
                <a:ln>
                  <a:noFill/>
                </a:ln>
                <a:solidFill>
                  <a:sysClr val="windowText" lastClr="000000"/>
                </a:solidFill>
                <a:effectLst/>
                <a:uLnTx/>
                <a:uFillTx/>
                <a:latin typeface="Calibri"/>
                <a:ea typeface="+mn-ea"/>
                <a:cs typeface="+mn-cs"/>
              </a:rPr>
              <a:t> (omówione dalej w tym wykładzie)</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862227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Cele</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
        <p:nvSpPr>
          <p:cNvPr id="5" name="Content Placeholder 2"/>
          <p:cNvSpPr txBox="1">
            <a:spLocks/>
          </p:cNvSpPr>
          <p:nvPr/>
        </p:nvSpPr>
        <p:spPr>
          <a:xfrm>
            <a:off x="251520" y="1925538"/>
            <a:ext cx="8610600" cy="409575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none" strike="noStrike" kern="1200" cap="none" spc="0" normalizeH="0" baseline="0" noProof="0">
                <a:ln>
                  <a:noFill/>
                </a:ln>
                <a:solidFill>
                  <a:sysClr val="windowText" lastClr="000000"/>
                </a:solidFill>
                <a:effectLst/>
                <a:uLnTx/>
                <a:uFillTx/>
                <a:latin typeface="Calibri"/>
                <a:ea typeface="+mn-ea"/>
                <a:cs typeface="+mn-cs"/>
              </a:rPr>
              <a:t>System szyfrowania z uwierzytelnieniem</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E,D)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jest szyfrem, gdzie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1776"/>
              </a:spcBef>
              <a:spcAft>
                <a:spcPts val="0"/>
              </a:spcAft>
              <a:buClrTx/>
              <a:buSzTx/>
              <a:buFont typeface="Arial" pitchFamily="34" charset="0"/>
              <a:buNone/>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Jak zwykle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E:  K × M </a:t>
            </a:r>
            <a:r>
              <a:rPr kumimoji="0" lang="en-US" sz="2400" b="0" i="0" u="none" strike="noStrike" kern="1200" cap="none" spc="0" normalizeH="0" baseline="0" noProof="0">
                <a:ln>
                  <a:noFill/>
                </a:ln>
                <a:solidFill>
                  <a:sysClr val="window" lastClr="FFFFFF">
                    <a:lumMod val="75000"/>
                  </a:sysClr>
                </a:solidFill>
                <a:effectLst/>
                <a:uLnTx/>
                <a:uFillTx/>
                <a:latin typeface="Calibri"/>
                <a:ea typeface="+mn-ea"/>
                <a:cs typeface="+mn-cs"/>
              </a:rPr>
              <a:t>× N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C</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ale</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D:  K × C </a:t>
            </a:r>
            <a:r>
              <a:rPr kumimoji="0" lang="en-US" sz="2400" b="0" i="0" u="none" strike="noStrike" kern="1200" cap="none" spc="0" normalizeH="0" baseline="0" noProof="0">
                <a:ln>
                  <a:noFill/>
                </a:ln>
                <a:solidFill>
                  <a:sysClr val="window" lastClr="FFFFFF">
                    <a:lumMod val="75000"/>
                  </a:sysClr>
                </a:solidFill>
                <a:effectLst/>
                <a:uLnTx/>
                <a:uFillTx/>
                <a:latin typeface="Calibri"/>
                <a:ea typeface="+mn-ea"/>
                <a:cs typeface="+mn-cs"/>
              </a:rPr>
              <a:t>× N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M </a:t>
            </a:r>
            <a:r>
              <a:rPr kumimoji="0" lang="en-US" sz="3200" b="1" i="0" u="none" strike="noStrike" kern="1200" cap="none" spc="0" normalizeH="0" baseline="0" noProof="0">
                <a:ln>
                  <a:noFill/>
                </a:ln>
                <a:solidFill>
                  <a:srgbClr val="FF0000"/>
                </a:solidFill>
                <a:effectLst/>
                <a:uLnTx/>
                <a:uFillTx/>
                <a:latin typeface="Calibri"/>
                <a:ea typeface="+mn-ea"/>
                <a:cs typeface="+mn-cs"/>
              </a:rPr>
              <a:t>∪</a:t>
            </a:r>
            <a:r>
              <a:rPr kumimoji="0" lang="en-US" sz="2400" b="1" i="0" u="none" strike="noStrike" kern="1200" cap="none" spc="0" normalizeH="0" baseline="0" noProof="0">
                <a:ln>
                  <a:noFill/>
                </a:ln>
                <a:solidFill>
                  <a:srgbClr val="FF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endParaRPr kumimoji="0" lang="en-US" sz="2400" b="1" i="0" u="none" strike="noStrike" kern="1200" cap="none" spc="0" normalizeH="0" baseline="0" noProof="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7200" algn="l"/>
              </a:tabLst>
              <a:defRPr/>
            </a:pPr>
            <a:r>
              <a:rPr kumimoji="0" lang="pl-PL" sz="2400" b="0" i="0" u="sng" strike="noStrike" kern="1200" cap="none" spc="0" normalizeH="0" baseline="0" noProof="0">
                <a:ln>
                  <a:noFill/>
                </a:ln>
                <a:solidFill>
                  <a:srgbClr val="000000"/>
                </a:solidFill>
                <a:effectLst/>
                <a:uLnTx/>
                <a:uFillTx/>
                <a:latin typeface="Calibri"/>
                <a:ea typeface="+mn-ea"/>
                <a:cs typeface="+mn-cs"/>
              </a:rPr>
              <a:t>Bezpieczeństwo</a:t>
            </a:r>
            <a:r>
              <a:rPr kumimoji="0" lang="en-US" sz="2400" b="0" i="0" u="none" strike="noStrike" kern="1200" cap="none" spc="0" normalizeH="0" baseline="0" noProof="0">
                <a:ln>
                  <a:noFill/>
                </a:ln>
                <a:solidFill>
                  <a:srgbClr val="000000"/>
                </a:solidFill>
                <a:effectLst/>
                <a:uLnTx/>
                <a:uFillTx/>
                <a:latin typeface="Calibri"/>
                <a:ea typeface="+mn-ea"/>
                <a:cs typeface="+mn-cs"/>
              </a:rPr>
              <a:t>:   </a:t>
            </a:r>
            <a:r>
              <a:rPr kumimoji="0" lang="pl-PL" sz="2400" b="0" i="0" u="none" strike="noStrike" kern="1200" cap="none" spc="0" normalizeH="0" baseline="0" noProof="0">
                <a:ln>
                  <a:noFill/>
                </a:ln>
                <a:solidFill>
                  <a:srgbClr val="000000"/>
                </a:solidFill>
                <a:effectLst/>
                <a:uLnTx/>
                <a:uFillTx/>
                <a:latin typeface="Calibri"/>
                <a:ea typeface="+mn-ea"/>
                <a:cs typeface="+mn-cs"/>
              </a:rPr>
              <a:t>system musi dostarczać</a:t>
            </a:r>
            <a:endParaRPr kumimoji="0" lang="en-US" sz="2400" b="0" i="0" u="none" strike="noStrike" kern="1200" cap="none" spc="0" normalizeH="0" baseline="0" noProof="0">
              <a:ln>
                <a:noFill/>
              </a:ln>
              <a:solidFill>
                <a:srgbClr val="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tab pos="457200" algn="l"/>
              </a:tabLst>
              <a:defRPr/>
            </a:pP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Semantyczne bezpieczeństwo na atak z </a:t>
            </a:r>
            <a:br>
              <a:rPr kumimoji="0" lang="pl-PL" sz="2400" b="0" i="0" u="none" strike="noStrike" kern="1200" cap="none" spc="0" normalizeH="0" baseline="0" noProof="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wybranym tekstem jawnym (</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CPA attack</a:t>
            </a:r>
            <a:r>
              <a:rPr lang="pl-PL">
                <a:solidFill>
                  <a:sysClr val="windowText" lastClr="000000"/>
                </a:solidFill>
                <a:latin typeface="Calibri"/>
              </a:rPr>
              <a: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i</a:t>
            </a: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176"/>
              </a:spcBef>
              <a:spcAft>
                <a:spcPts val="0"/>
              </a:spcAft>
              <a:buClrTx/>
              <a:buSzTx/>
              <a:buFont typeface="Arial" pitchFamily="34" charset="0"/>
              <a:buChar char="•"/>
              <a:tabLst>
                <a:tab pos="457200" algn="l"/>
              </a:tabLst>
              <a:defRPr/>
            </a:pPr>
            <a:r>
              <a:rPr lang="pl-PL" b="1">
                <a:solidFill>
                  <a:sysClr val="windowText" lastClr="000000"/>
                </a:solidFill>
                <a:latin typeface="Calibri"/>
              </a:rPr>
              <a:t>Integralność szyfrogramu</a:t>
            </a: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  </a:t>
            </a:r>
            <a:br>
              <a:rPr kumimoji="0" lang="en-US" sz="2400" b="1" i="0" u="none" strike="noStrike" kern="1200" cap="none" spc="0" normalizeH="0" baseline="0" noProof="0">
                <a:ln>
                  <a:noFill/>
                </a:ln>
                <a:solidFill>
                  <a:sysClr val="windowText" lastClr="000000"/>
                </a:solidFill>
                <a:effectLst/>
                <a:uLnTx/>
                <a:uFillTx/>
                <a:latin typeface="Calibri"/>
                <a:ea typeface="+mn-ea"/>
                <a:cs typeface="+mn-cs"/>
              </a:rPr>
            </a:br>
            <a:r>
              <a:rPr kumimoji="0" lang="en-US" sz="2400" b="1" i="0" u="none" strike="noStrike" kern="1200" cap="none" spc="0" normalizeH="0" baseline="0" noProof="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atakujący nie może stworzyć </a:t>
            </a:r>
            <a:r>
              <a:rPr lang="pl-PL" err="1">
                <a:solidFill>
                  <a:sysClr val="windowText" lastClr="000000"/>
                </a:solidFill>
                <a:latin typeface="Calibri"/>
              </a:rPr>
              <a:t>n</a:t>
            </a:r>
            <a:r>
              <a:rPr kumimoji="0" lang="pl-PL" sz="2400" b="0" i="0" u="none" strike="noStrike" kern="1200" cap="none" spc="0" normalizeH="0" baseline="0" noProof="0">
                <a:ln>
                  <a:noFill/>
                </a:ln>
                <a:solidFill>
                  <a:sysClr val="windowText" lastClr="000000"/>
                </a:solidFill>
                <a:effectLst/>
                <a:uLnTx/>
                <a:uFillTx/>
                <a:latin typeface="Calibri"/>
                <a:ea typeface="+mn-ea"/>
                <a:cs typeface="+mn-cs"/>
              </a:rPr>
              <a:t>owego szyfrogramu, który można 		prawidłowo</a:t>
            </a:r>
            <a:r>
              <a:rPr kumimoji="0" lang="pl-PL" sz="2400" b="0" i="0" u="none" strike="noStrike" kern="1200" cap="none" spc="0" normalizeH="0" noProof="0">
                <a:ln>
                  <a:noFill/>
                </a:ln>
                <a:solidFill>
                  <a:sysClr val="windowText" lastClr="000000"/>
                </a:solidFill>
                <a:effectLst/>
                <a:uLnTx/>
                <a:uFillTx/>
                <a:latin typeface="Calibri"/>
                <a:ea typeface="+mn-ea"/>
                <a:cs typeface="+mn-cs"/>
              </a:rPr>
              <a:t> odszyfrować</a:t>
            </a:r>
            <a:endParaRPr kumimoji="0" lang="en-US" sz="2400" b="1" i="0" u="none" strike="noStrike" kern="1200" cap="none" spc="0" normalizeH="0" baseline="0" noProof="0">
              <a:ln>
                <a:noFill/>
              </a:ln>
              <a:solidFill>
                <a:sysClr val="windowText" lastClr="000000"/>
              </a:solidFill>
              <a:effectLst/>
              <a:uLnTx/>
              <a:uFillTx/>
              <a:latin typeface="Calibri"/>
              <a:ea typeface="+mn-ea"/>
              <a:cs typeface="+mn-cs"/>
            </a:endParaRPr>
          </a:p>
        </p:txBody>
      </p:sp>
      <p:grpSp>
        <p:nvGrpSpPr>
          <p:cNvPr id="6" name="Group 11"/>
          <p:cNvGrpSpPr/>
          <p:nvPr/>
        </p:nvGrpSpPr>
        <p:grpSpPr>
          <a:xfrm>
            <a:off x="5632604" y="3506688"/>
            <a:ext cx="2545150" cy="1027331"/>
            <a:chOff x="5943600" y="2647950"/>
            <a:chExt cx="2545150" cy="1027331"/>
          </a:xfrm>
        </p:grpSpPr>
        <p:sp>
          <p:nvSpPr>
            <p:cNvPr id="7" name="TextBox 3"/>
            <p:cNvSpPr txBox="1"/>
            <p:nvPr/>
          </p:nvSpPr>
          <p:spPr>
            <a:xfrm>
              <a:off x="6856572" y="3028950"/>
              <a:ext cx="1632178"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800" b="0" i="0" u="none" strike="noStrike" kern="0" cap="none" spc="0" normalizeH="0" baseline="0" noProof="0">
                  <a:ln>
                    <a:noFill/>
                  </a:ln>
                  <a:solidFill>
                    <a:prstClr val="black"/>
                  </a:solidFill>
                  <a:effectLst/>
                  <a:uLnTx/>
                  <a:uFillTx/>
                </a:rPr>
                <a:t>Szyfrogram jest</a:t>
              </a:r>
              <a:br>
                <a:rPr kumimoji="0" lang="pl-PL" sz="1800" b="0" i="0" u="none" strike="noStrike" kern="0" cap="none" spc="0" normalizeH="0" baseline="0" noProof="0">
                  <a:ln>
                    <a:noFill/>
                  </a:ln>
                  <a:solidFill>
                    <a:prstClr val="black"/>
                  </a:solidFill>
                  <a:effectLst/>
                  <a:uLnTx/>
                  <a:uFillTx/>
                </a:rPr>
              </a:br>
              <a:r>
                <a:rPr kumimoji="0" lang="pl-PL" sz="1800" b="0" i="0" u="none" strike="noStrike" kern="0" cap="none" spc="0" normalizeH="0" baseline="0" noProof="0">
                  <a:ln>
                    <a:noFill/>
                  </a:ln>
                  <a:solidFill>
                    <a:prstClr val="black"/>
                  </a:solidFill>
                  <a:effectLst/>
                  <a:uLnTx/>
                  <a:uFillTx/>
                </a:rPr>
                <a:t>odrzucony</a:t>
              </a:r>
              <a:endParaRPr kumimoji="0" lang="en-US" sz="1800" b="0" i="0" u="none" strike="noStrike" kern="0" cap="none" spc="0" normalizeH="0" baseline="0" noProof="0">
                <a:ln>
                  <a:noFill/>
                </a:ln>
                <a:solidFill>
                  <a:prstClr val="black"/>
                </a:solidFill>
                <a:effectLst/>
                <a:uLnTx/>
                <a:uFillTx/>
              </a:endParaRPr>
            </a:p>
          </p:txBody>
        </p:sp>
        <p:cxnSp>
          <p:nvCxnSpPr>
            <p:cNvPr id="8" name="Curved Connector 5"/>
            <p:cNvCxnSpPr/>
            <p:nvPr/>
          </p:nvCxnSpPr>
          <p:spPr>
            <a:xfrm rot="10800000">
              <a:off x="5943600" y="2647950"/>
              <a:ext cx="1143000" cy="685800"/>
            </a:xfrm>
            <a:prstGeom prst="curvedConnector3">
              <a:avLst>
                <a:gd name="adj1" fmla="val 10111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mc:AlternateContent xmlns:mc="http://schemas.openxmlformats.org/markup-compatibility/2006" xmlns:p14="http://schemas.microsoft.com/office/powerpoint/2010/main">
        <mc:Choice Requires="p14">
          <p:contentPart p14:bwMode="auto" r:id="rId3">
            <p14:nvContentPartPr>
              <p14:cNvPr id="14" name="Pismo odręczne 13"/>
              <p14:cNvContentPartPr/>
              <p14:nvPr/>
            </p14:nvContentPartPr>
            <p14:xfrm>
              <a:off x="6411713" y="2714322"/>
              <a:ext cx="1365120" cy="627120"/>
            </p14:xfrm>
          </p:contentPart>
        </mc:Choice>
        <mc:Fallback xmlns="">
          <p:pic>
            <p:nvPicPr>
              <p:cNvPr id="14" name="Pismo odręczne 13"/>
              <p:cNvPicPr/>
              <p:nvPr/>
            </p:nvPicPr>
            <p:blipFill>
              <a:blip r:embed="rId4"/>
              <a:stretch>
                <a:fillRect/>
              </a:stretch>
            </p:blipFill>
            <p:spPr>
              <a:xfrm>
                <a:off x="6404873" y="2708562"/>
                <a:ext cx="1380960" cy="641160"/>
              </a:xfrm>
              <a:prstGeom prst="rect">
                <a:avLst/>
              </a:prstGeom>
            </p:spPr>
          </p:pic>
        </mc:Fallback>
      </mc:AlternateContent>
    </p:spTree>
    <p:extLst>
      <p:ext uri="{BB962C8B-B14F-4D97-AF65-F5344CB8AC3E}">
        <p14:creationId xmlns:p14="http://schemas.microsoft.com/office/powerpoint/2010/main" val="120098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7135</Words>
  <Application>Microsoft Office PowerPoint</Application>
  <PresentationFormat>Pokaz na ekranie (4:3)</PresentationFormat>
  <Paragraphs>391</Paragraphs>
  <Slides>26</Slides>
  <Notes>26</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26</vt:i4>
      </vt:variant>
    </vt:vector>
  </HeadingPairs>
  <TitlesOfParts>
    <vt:vector size="32" baseType="lpstr">
      <vt:lpstr>Arial</vt:lpstr>
      <vt:lpstr>Calibri</vt:lpstr>
      <vt:lpstr>Comic Sans MS</vt:lpstr>
      <vt:lpstr>Tahoma</vt:lpstr>
      <vt:lpstr>Motyw pakietu Office</vt:lpstr>
      <vt:lpstr>1_Lecture</vt:lpstr>
      <vt:lpstr>Kryptografia i bezpieczeństwo danych  - szyfrowanie z uwierzytelnieniem</vt:lpstr>
      <vt:lpstr>Repetytorium: co umiemy do tej pory?</vt:lpstr>
      <vt:lpstr>Przykładowy atak z fałszowaniem (1)</vt:lpstr>
      <vt:lpstr>Przykładowy atak z fałszowaniem (2)</vt:lpstr>
      <vt:lpstr>Odczyt cudzych danych</vt:lpstr>
      <vt:lpstr>Jak sfałszować adres przeznaczenia pakietu?</vt:lpstr>
      <vt:lpstr>Atak stosujący tylko dostęp do sieci</vt:lpstr>
      <vt:lpstr>Podsumowanie na tym etapie</vt:lpstr>
      <vt:lpstr>Cele</vt:lpstr>
      <vt:lpstr>Szyfrowanie z uwierzytelnieniem</vt:lpstr>
      <vt:lpstr>Konsekwencja 1: autentyczność</vt:lpstr>
      <vt:lpstr>Konsekwencja 2:</vt:lpstr>
      <vt:lpstr>Przykłady ataku z wybranym szyfrogramem</vt:lpstr>
      <vt:lpstr>Bezpieczeństwo na atak z wybranym szyfrogramem</vt:lpstr>
      <vt:lpstr>Szyfrowanie z uwierzytelnieniem daje bezpieczeństwo na atak z wybranym szyfrogramem</vt:lpstr>
      <vt:lpstr>Szyfrowanie z uwierzytelnieniem – parę słów o historii</vt:lpstr>
      <vt:lpstr>Łączenie MAC i szyfrowania (CCA)</vt:lpstr>
      <vt:lpstr>Twierdzenia o szyfrowaniu z uwierzytelnieniem  (A.E. – Authenticated Encryption)</vt:lpstr>
      <vt:lpstr>Standardy (na wysokim poziomie)</vt:lpstr>
      <vt:lpstr>Przykład API (OpenSSL)</vt:lpstr>
      <vt:lpstr>OCB: bezpośrednia konstrukcja z PRP</vt:lpstr>
      <vt:lpstr>Wydajność: Crypto++ 5.6.0 [Wei Dai]</vt:lpstr>
      <vt:lpstr>Protokół: TSL Record Protocol(TSL 1.2)</vt:lpstr>
      <vt:lpstr>Rekord TLS: szyfrowanie (CBC AES-128, HMAC-SHA1)</vt:lpstr>
      <vt:lpstr>Rekord TLS: rozszyfrowywanie      (CBC AES-128,   HMAC-SHA1)</vt:lpstr>
      <vt:lpstr>Literatura uzupełniająca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Slawomir Samolej</cp:lastModifiedBy>
  <cp:revision>1</cp:revision>
  <dcterms:created xsi:type="dcterms:W3CDTF">2020-04-09T12:37:01Z</dcterms:created>
  <dcterms:modified xsi:type="dcterms:W3CDTF">2022-04-11T15:46:46Z</dcterms:modified>
</cp:coreProperties>
</file>