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ink/ink7.xml" ContentType="application/inkml+xml"/>
  <Override PartName="/ppt/ink/ink8.xml" ContentType="application/inkml+xml"/>
  <Override PartName="/ppt/ink/ink9.xml" ContentType="application/inkml+xml"/>
  <Override PartName="/ppt/ink/ink10.xml" ContentType="application/inkml+xml"/>
  <Override PartName="/ppt/ink/ink11.xml" ContentType="application/inkml+xml"/>
  <Override PartName="/ppt/ink/ink12.xml" ContentType="application/inkml+xml"/>
  <Override PartName="/ppt/ink/ink13.xml" ContentType="application/inkml+xml"/>
  <Override PartName="/ppt/ink/ink14.xml" ContentType="application/inkml+xml"/>
  <Override PartName="/ppt/ink/ink15.xml" ContentType="application/inkml+xml"/>
  <Override PartName="/ppt/ink/ink16.xml" ContentType="application/inkml+xml"/>
  <Override PartName="/ppt/ink/ink17.xml" ContentType="application/inkml+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0"/>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Lst>
  <p:sldSz cx="9144000" cy="6858000" type="screen4x3"/>
  <p:notesSz cx="7104063" cy="10234613"/>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224">
          <p15:clr>
            <a:srgbClr val="A4A3A4"/>
          </p15:clr>
        </p15:guide>
        <p15:guide id="2" pos="223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58955" autoAdjust="0"/>
  </p:normalViewPr>
  <p:slideViewPr>
    <p:cSldViewPr>
      <p:cViewPr varScale="1">
        <p:scale>
          <a:sx n="50" d="100"/>
          <a:sy n="50" d="100"/>
        </p:scale>
        <p:origin x="2390" y="29"/>
      </p:cViewPr>
      <p:guideLst>
        <p:guide orient="horz" pos="2160"/>
        <p:guide pos="2880"/>
      </p:guideLst>
    </p:cSldViewPr>
  </p:slideViewPr>
  <p:notesTextViewPr>
    <p:cViewPr>
      <p:scale>
        <a:sx n="100" d="100"/>
        <a:sy n="100" d="100"/>
      </p:scale>
      <p:origin x="0" y="0"/>
    </p:cViewPr>
  </p:notesTextViewPr>
  <p:notesViewPr>
    <p:cSldViewPr>
      <p:cViewPr varScale="1">
        <p:scale>
          <a:sx n="75" d="100"/>
          <a:sy n="75" d="100"/>
        </p:scale>
        <p:origin x="1330" y="22"/>
      </p:cViewPr>
      <p:guideLst>
        <p:guide orient="horz" pos="3224"/>
        <p:guide pos="223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ink/ink1.xml><?xml version="1.0" encoding="utf-8"?>
<inkml:ink xmlns:inkml="http://www.w3.org/2003/InkML">
  <inkml:definitions>
    <inkml:context xml:id="ctx0">
      <inkml:inkSource xml:id="inkSrc0">
        <inkml:traceFormat>
          <inkml:channel name="X" type="integer" max="4480" units="cm"/>
          <inkml:channel name="Y" type="integer" min="-353" max="1087" units="cm"/>
        </inkml:traceFormat>
        <inkml:channelProperties>
          <inkml:channelProperty channel="X" name="resolution" value="130.23256" units="1/cm"/>
          <inkml:channelProperty channel="Y" name="resolution" value="74.6114" units="1/cm"/>
        </inkml:channelProperties>
      </inkml:inkSource>
      <inkml:timestamp xml:id="ts0" timeString="2020-04-16T09:13:14.018"/>
    </inkml:context>
    <inkml:brush xml:id="br0">
      <inkml:brushProperty name="width" value="0.05292" units="cm"/>
      <inkml:brushProperty name="height" value="0.05292" units="cm"/>
      <inkml:brushProperty name="color" value="#5C83B4"/>
      <inkml:brushProperty name="fitToCurve" value="1"/>
    </inkml:brush>
  </inkml:definitions>
  <inkml:trace contextRef="#ctx0" brushRef="#br0">131 0,'0'0,"-37"13,-14 26,13 12,38 0,38 1,13-52</inkml:trace>
</inkml:ink>
</file>

<file path=ppt/ink/ink10.xml><?xml version="1.0" encoding="utf-8"?>
<inkml:ink xmlns:inkml="http://www.w3.org/2003/InkML">
  <inkml:definitions>
    <inkml:context xml:id="ctx0">
      <inkml:inkSource xml:id="inkSrc0">
        <inkml:traceFormat>
          <inkml:channel name="X" type="integer" max="4480" units="cm"/>
          <inkml:channel name="Y" type="integer" min="-353" max="1087" units="cm"/>
        </inkml:traceFormat>
        <inkml:channelProperties>
          <inkml:channelProperty channel="X" name="resolution" value="130.23256" units="1/cm"/>
          <inkml:channelProperty channel="Y" name="resolution" value="74.6114" units="1/cm"/>
        </inkml:channelProperties>
      </inkml:inkSource>
      <inkml:timestamp xml:id="ts0" timeString="2020-04-16T09:13:24.483"/>
    </inkml:context>
    <inkml:brush xml:id="br0">
      <inkml:brushProperty name="width" value="0.05292" units="cm"/>
      <inkml:brushProperty name="height" value="0.05292" units="cm"/>
      <inkml:brushProperty name="color" value="#5C83B4"/>
      <inkml:brushProperty name="fitToCurve" value="1"/>
    </inkml:brush>
  </inkml:definitions>
  <inkml:trace contextRef="#ctx0" brushRef="#br0">0 0,'0'40,"0"13,27 13,26-27,-1-12,15-1,-14-12,-1 12,1-13,0 1,13 12,-13-13,27-13,-27 0,0 0,0 0,-1 0,28 0,-27 0,0 27,26-41,-26 14,0 0,0-13,13-13,-13 13,0 13,0-14,0 14,-1 0,15-39,-14 39,-1-27,1 14,0-14,40-12,-40 26,0-1,0 14,0-26,26 13,0 13,-26-27,27 27,-27 0,-1 0,1 0,27 0,-27 27,13 12,-40 14,1 13,12-13,-25 0,25 27,-12-27,-14 12,0-12,14 0,-27 26,13-26,13 0,-26 26,14-26,-14 0,0 0,0-93,0-26,0 0,0 13,0 0,0 0,0 0,0 0,0 0,13 1,13-14,27 40,0-14,13 14,-13 26,0 0,0 26,0 1,13-14,-13 0,0 14,26-14,-26 13,0-26,0 13,13 0,-13 13,0-26,0-13,0 13,0 0,13 0,-13 0,0 0,0-13,-1 13,1-13,-1 13,28 0,-27-26,0 26,26 0,-26 0,26 0,-26 0,0 0,0 0,26 0,-26 0,27 0,-1 0,-13 0,0 0,27 0,-14-13,-26 13,27 0,-27 0,26 0,0 0,-13 0,14 0,-27 0,26 0,-26 0,26 0,1 0,-14 0,0 0,0-27,0 41,-13-14,0 0,27-14,-27 14,26 0,-26-13,26 13,-26 0,0 0,0 0,0 0,26 0,-26 0,0-26,0 26,26 0,-26 0,0 0,0 0,0 13,0-13,13 0,-13 0,0 0,0-13,0 13,0 0,0 0,13-14,0-12,0 13,-13-27,0 27,0-14,13 1,-26-40,-27 13,0 0,-13 93</inkml:trace>
</inkml:ink>
</file>

<file path=ppt/ink/ink11.xml><?xml version="1.0" encoding="utf-8"?>
<inkml:ink xmlns:inkml="http://www.w3.org/2003/InkML">
  <inkml:definitions>
    <inkml:context xml:id="ctx0">
      <inkml:inkSource xml:id="inkSrc0">
        <inkml:traceFormat>
          <inkml:channel name="X" type="integer" max="4480" units="cm"/>
          <inkml:channel name="Y" type="integer" min="-353" max="1087" units="cm"/>
        </inkml:traceFormat>
        <inkml:channelProperties>
          <inkml:channelProperty channel="X" name="resolution" value="130.23256" units="1/cm"/>
          <inkml:channelProperty channel="Y" name="resolution" value="74.6114" units="1/cm"/>
        </inkml:channelProperties>
      </inkml:inkSource>
      <inkml:timestamp xml:id="ts0" timeString="2020-04-16T09:13:57.058"/>
    </inkml:context>
    <inkml:brush xml:id="br0">
      <inkml:brushProperty name="width" value="0.05292" units="cm"/>
      <inkml:brushProperty name="height" value="0.05292" units="cm"/>
      <inkml:brushProperty name="color" value="#5C83B4"/>
      <inkml:brushProperty name="fitToCurve" value="1"/>
    </inkml:brush>
  </inkml:definitions>
  <inkml:trace contextRef="#ctx0" brushRef="#br0">51 0,'-50'13,"62"66,1-26</inkml:trace>
</inkml:ink>
</file>

<file path=ppt/ink/ink12.xml><?xml version="1.0" encoding="utf-8"?>
<inkml:ink xmlns:inkml="http://www.w3.org/2003/InkML">
  <inkml:definitions>
    <inkml:context xml:id="ctx0">
      <inkml:inkSource xml:id="inkSrc0">
        <inkml:traceFormat>
          <inkml:channel name="X" type="integer" max="4480" units="cm"/>
          <inkml:channel name="Y" type="integer" min="-353" max="1087" units="cm"/>
        </inkml:traceFormat>
        <inkml:channelProperties>
          <inkml:channelProperty channel="X" name="resolution" value="130.23256" units="1/cm"/>
          <inkml:channelProperty channel="Y" name="resolution" value="74.6114" units="1/cm"/>
        </inkml:channelProperties>
      </inkml:inkSource>
      <inkml:timestamp xml:id="ts0" timeString="2020-04-16T09:13:31.446"/>
    </inkml:context>
    <inkml:brush xml:id="br0">
      <inkml:brushProperty name="width" value="0.05292" units="cm"/>
      <inkml:brushProperty name="height" value="0.05292" units="cm"/>
      <inkml:brushProperty name="color" value="#5C83B4"/>
      <inkml:brushProperty name="fitToCurve" value="1"/>
    </inkml:brush>
  </inkml:definitions>
  <inkml:trace contextRef="#ctx0" brushRef="#br0">13 167,'0'-66,"26"118,-26 1,14 1,-14-1,0 0,26 1,-26 12,0-12,13-1,-13 0,0 1,0-1,40-93</inkml:trace>
  <inkml:trace contextRef="#ctx0" brushRef="#br0" timeOffset="643">13 180,'-13'-53,"52"40,14-28,0 28,13-14,-14 14,28-13,-27 26,0 13</inkml:trace>
  <inkml:trace contextRef="#ctx0" brushRef="#br0" timeOffset="1023">119 353,'39'0,"14"-13,13-27,0 27,0 13,-13 0</inkml:trace>
  <inkml:trace contextRef="#ctx0" brushRef="#br0" timeOffset="1448">185 672,'40'0,"25"-26,-12 13,0 13,0-27</inkml:trace>
</inkml:ink>
</file>

<file path=ppt/ink/ink13.xml><?xml version="1.0" encoding="utf-8"?>
<inkml:ink xmlns:inkml="http://www.w3.org/2003/InkML">
  <inkml:definitions>
    <inkml:context xml:id="ctx0">
      <inkml:inkSource xml:id="inkSrc0">
        <inkml:traceFormat>
          <inkml:channel name="X" type="integer" max="4480" units="cm"/>
          <inkml:channel name="Y" type="integer" min="-353" max="1087" units="cm"/>
        </inkml:traceFormat>
        <inkml:channelProperties>
          <inkml:channelProperty channel="X" name="resolution" value="130.23256" units="1/cm"/>
          <inkml:channelProperty channel="Y" name="resolution" value="74.6114" units="1/cm"/>
        </inkml:channelProperties>
      </inkml:inkSource>
      <inkml:timestamp xml:id="ts0" timeString="2020-04-16T09:13:33.599"/>
    </inkml:context>
    <inkml:brush xml:id="br0">
      <inkml:brushProperty name="width" value="0.05292" units="cm"/>
      <inkml:brushProperty name="height" value="0.05292" units="cm"/>
      <inkml:brushProperty name="color" value="#5C83B4"/>
      <inkml:brushProperty name="fitToCurve" value="1"/>
    </inkml:brush>
  </inkml:definitions>
  <inkml:trace contextRef="#ctx0" brushRef="#br0">86 146,'-38'26,"11"27,27 0,-13 0,13 26,0-26,0 0,0 27,0-29,0 2,0 27,26-1,-12-26,11 13,-12-13,-13 0,27 0,26-27,-40-78</inkml:trace>
  <inkml:trace contextRef="#ctx0" brushRef="#br0" timeOffset="747">336 622,'13'39,"-13"14,26 0,-26-1,0 15,14-14,-14-1,26-91,-26-14,13-13,1 13,11 0,15 0,13 13,-1 15,-26 77,-13 1,14 0,-27-1,0 1,0 0,26-92,0-14,-26 0,39-13,14 26,-1 66,-12 41,-40-15,0 1,0 0</inkml:trace>
  <inkml:trace contextRef="#ctx0" brushRef="#br0" timeOffset="1907">992 185,'53'40,"-53"13,0 0,27 0,-27 13,13-13</inkml:trace>
  <inkml:trace contextRef="#ctx0" brushRef="#br0" timeOffset="2325">1294 819,'40'53,"-53"14,0-15,-1 1,-12 27,-14-1,40-26</inkml:trace>
  <inkml:trace contextRef="#ctx0" brushRef="#br0" timeOffset="3275">1728 185,'0'40,"0"13,0 26,0-26,0 0,0 27,0-27,0 25,-26-25,12 26,14-26,-26 0,26-93</inkml:trace>
  <inkml:trace contextRef="#ctx0" brushRef="#br0" timeOffset="3777">1688 543,'52'-27,"14"40,-13-13,-1 0,1 0,-1 0</inkml:trace>
  <inkml:trace contextRef="#ctx0" brushRef="#br0" timeOffset="4062">2095 212,'0'40,"0"13,0-1,0 1,0 0,-13 27,13-27,-13-2,13 2,0 0,-27 13,27-13,14-92</inkml:trace>
  <inkml:trace contextRef="#ctx0" brushRef="#br0" timeOffset="4581">2252 53,'13'-53,"27"93,0 26,-27-13,-13 0,0 0,0 26</inkml:trace>
  <inkml:trace contextRef="#ctx0" brushRef="#br0" timeOffset="5261">2607 13,'27'53,"-15"0,15 0,-14 0,-13 0,0 13,0-13,0 0,0 0,0 0,0 0,0-1,0 27,0-26,-27 0,27 0,-13 13,-26 13,0-26,-1 0,1 13,26-119</inkml:trace>
</inkml:ink>
</file>

<file path=ppt/ink/ink14.xml><?xml version="1.0" encoding="utf-8"?>
<inkml:ink xmlns:inkml="http://www.w3.org/2003/InkML">
  <inkml:definitions>
    <inkml:context xml:id="ctx0">
      <inkml:inkSource xml:id="inkSrc0">
        <inkml:traceFormat>
          <inkml:channel name="X" type="integer" max="4480" units="cm"/>
          <inkml:channel name="Y" type="integer" min="-353" max="1087" units="cm"/>
        </inkml:traceFormat>
        <inkml:channelProperties>
          <inkml:channelProperty channel="X" name="resolution" value="130.23256" units="1/cm"/>
          <inkml:channelProperty channel="Y" name="resolution" value="74.6114" units="1/cm"/>
        </inkml:channelProperties>
      </inkml:inkSource>
      <inkml:timestamp xml:id="ts0" timeString="2020-04-16T09:13:39.882"/>
    </inkml:context>
    <inkml:brush xml:id="br0">
      <inkml:brushProperty name="width" value="0.05292" units="cm"/>
      <inkml:brushProperty name="height" value="0.05292" units="cm"/>
      <inkml:brushProperty name="color" value="#5C83B4"/>
      <inkml:brushProperty name="fitToCurve" value="1"/>
    </inkml:brush>
  </inkml:definitions>
  <inkml:trace contextRef="#ctx0" brushRef="#br0">0 44,'56'-13,"0"13,0 0,27-13,-27 13,0-28,-14 69,-84 0</inkml:trace>
  <inkml:trace contextRef="#ctx0" brushRef="#br0" timeOffset="502">42 303,'41'0,"15"0,0 0,0 0,0 0</inkml:trace>
</inkml:ink>
</file>

<file path=ppt/ink/ink15.xml><?xml version="1.0" encoding="utf-8"?>
<inkml:ink xmlns:inkml="http://www.w3.org/2003/InkML">
  <inkml:definitions>
    <inkml:context xml:id="ctx0">
      <inkml:inkSource xml:id="inkSrc0">
        <inkml:traceFormat>
          <inkml:channel name="X" type="integer" max="4480" units="cm"/>
          <inkml:channel name="Y" type="integer" min="-353" max="1087" units="cm"/>
        </inkml:traceFormat>
        <inkml:channelProperties>
          <inkml:channelProperty channel="X" name="resolution" value="130.23256" units="1/cm"/>
          <inkml:channelProperty channel="Y" name="resolution" value="74.6114" units="1/cm"/>
        </inkml:channelProperties>
      </inkml:inkSource>
      <inkml:timestamp xml:id="ts0" timeString="2020-04-16T09:13:41.499"/>
    </inkml:context>
    <inkml:brush xml:id="br0">
      <inkml:brushProperty name="width" value="0.05292" units="cm"/>
      <inkml:brushProperty name="height" value="0.05292" units="cm"/>
      <inkml:brushProperty name="color" value="#5C83B4"/>
      <inkml:brushProperty name="fitToCurve" value="1"/>
    </inkml:brush>
  </inkml:definitions>
  <inkml:trace contextRef="#ctx0" brushRef="#br0">34 80,'26'-54,"-39"95,13 13,0 0,0-1,-13 0,13 15,-26-1,26 13,0-26,0 26,0-26,0 0,0-1,0 1,13-108</inkml:trace>
  <inkml:trace contextRef="#ctx0" brushRef="#br0" timeOffset="700">60 93,'39'-26,"39"-15,-1 15,2 26,-27 0,0 13,-14 41,-76-41</inkml:trace>
  <inkml:trace contextRef="#ctx0" brushRef="#br0" timeOffset="1090">60 416,'39'-27,"13"27,26 0,-1 0,-25 0,-38 53,-53-25</inkml:trace>
  <inkml:trace contextRef="#ctx0" brushRef="#br0" timeOffset="1575">60 832,'52'-27,"0"27,25 0,-25 0,27-27,-28 14,1 13</inkml:trace>
</inkml:ink>
</file>

<file path=ppt/ink/ink16.xml><?xml version="1.0" encoding="utf-8"?>
<inkml:ink xmlns:inkml="http://www.w3.org/2003/InkML">
  <inkml:definitions>
    <inkml:context xml:id="ctx0">
      <inkml:inkSource xml:id="inkSrc0">
        <inkml:traceFormat>
          <inkml:channel name="X" type="integer" max="4480" units="cm"/>
          <inkml:channel name="Y" type="integer" min="-353" max="1087" units="cm"/>
        </inkml:traceFormat>
        <inkml:channelProperties>
          <inkml:channelProperty channel="X" name="resolution" value="130.23256" units="1/cm"/>
          <inkml:channelProperty channel="Y" name="resolution" value="74.6114" units="1/cm"/>
        </inkml:channelProperties>
      </inkml:inkSource>
      <inkml:timestamp xml:id="ts0" timeString="2020-04-16T09:13:45.472"/>
    </inkml:context>
    <inkml:brush xml:id="br0">
      <inkml:brushProperty name="width" value="0.05292" units="cm"/>
      <inkml:brushProperty name="height" value="0.05292" units="cm"/>
      <inkml:brushProperty name="color" value="#5C83B4"/>
      <inkml:brushProperty name="fitToCurve" value="1"/>
    </inkml:brush>
  </inkml:definitions>
  <inkml:trace contextRef="#ctx0" brushRef="#br0">161 174,'13'-54,"-53"54,-13 40,27 13,13 15,-1-15,14 0,-26 1,26 0,0-1,0 1,0-1,0 14,0-13,0-1,13 1,-13-1,0 1,13 0,1 12,25-12,1 0,-13-2,25-65</inkml:trace>
  <inkml:trace contextRef="#ctx0" brushRef="#br0" timeOffset="1309">477 615,'0'53,"0"1,0 0,0-1,0 1,0-1,-26 1,39-94,0-14,0 0,14 1,13-14,13 13,-1 15,15 65,-54 28,-13 0,0-1,0 1,0 12,0-119,39-1,-25 1,52-14,-13 13,13 14,-13 40,-40 67,14-14,-27 1,-14-1,1 1,-13 13</inkml:trace>
  <inkml:trace contextRef="#ctx0" brushRef="#br0" timeOffset="2780">1192 896,'65'0,"-65"54,-13 12,13-12,-39 26,39-27,-13 1,51-93,-11-15</inkml:trace>
  <inkml:trace contextRef="#ctx0" brushRef="#br0" timeOffset="3306">1640 361,'0'40,"0"27,27-13,-40 26,13-27,-14 1,14 0,-13-1,13 1</inkml:trace>
  <inkml:trace contextRef="#ctx0" brushRef="#br0" timeOffset="3644">1667 668,'53'-26,"0"26,0-13,0 13,13-27,-40-27</inkml:trace>
  <inkml:trace contextRef="#ctx0" brushRef="#br0" timeOffset="3887">2049 321,'0'40,"0"14,0 26,0 0,-25-26,25-1,0 28,-13-28,-14 14,27-14,14-106</inkml:trace>
  <inkml:trace contextRef="#ctx0" brushRef="#br0" timeOffset="4521">2182 0,'53'26,"-14"28,1 13,0-14,-14 1,14 26,-40-27,13 1,-13 13,0-14,13 1,-13-1,0 1,-13 0,13 12,-26-12,12 0,-12-1,13 1,0 13,-14-14,14 1,-27-1,0 14,1-13,-14-15,53-78</inkml:trace>
</inkml:ink>
</file>

<file path=ppt/ink/ink17.xml><?xml version="1.0" encoding="utf-8"?>
<inkml:ink xmlns:inkml="http://www.w3.org/2003/InkML">
  <inkml:definitions>
    <inkml:context xml:id="ctx0">
      <inkml:inkSource xml:id="inkSrc0">
        <inkml:traceFormat>
          <inkml:channel name="X" type="integer" max="4480" units="cm"/>
          <inkml:channel name="Y" type="integer" min="-353" max="1087" units="cm"/>
        </inkml:traceFormat>
        <inkml:channelProperties>
          <inkml:channelProperty channel="X" name="resolution" value="130.23256" units="1/cm"/>
          <inkml:channelProperty channel="Y" name="resolution" value="74.6114" units="1/cm"/>
        </inkml:channelProperties>
      </inkml:inkSource>
      <inkml:timestamp xml:id="ts0" timeString="2020-04-16T09:13:52.363"/>
    </inkml:context>
    <inkml:brush xml:id="br0">
      <inkml:brushProperty name="width" value="0.05292" units="cm"/>
      <inkml:brushProperty name="height" value="0.05292" units="cm"/>
      <inkml:brushProperty name="color" value="#5C83B4"/>
      <inkml:brushProperty name="fitToCurve" value="1"/>
    </inkml:brush>
  </inkml:definitions>
  <inkml:trace contextRef="#ctx0" brushRef="#br0">0 900,'53'-27,"0"-13,-1 27,1 53,-26 26,26-53,0-13,13-39,-13 12,0 40,0-13,0 0,26-13,-26-27,13 40,-13 0,0 0,0-39,0 39,0 13,13-13,-119-27</inkml:trace>
  <inkml:trace contextRef="#ctx0" brushRef="#br0" timeOffset="960">1032 503,'39'0,"14"26,0-13,0 14,13-14,-13 0,26 14,-26-14,0 27,13-1,-66 14,-39 27,12-14,-12-13,-28-14,41 14,-40 13,13-39,0 13,53 13</inkml:trace>
  <inkml:trace contextRef="#ctx0" brushRef="#br0" timeOffset="2227">2183 278,'0'39,"-27"41,27-27,-13 0,-14 26,27-26,-13 26,13-26,-26 27,26-27,-14-1,-12 28,13-14,0-13,-14 26,14-26,13-92,26-28</inkml:trace>
  <inkml:trace contextRef="#ctx0" brushRef="#br0" timeOffset="2697">2434 609,'-40'0,"-13"52,-13 15,13-15,14 15,-1-14,80-14,-1 14,1 0,13 13,0-66</inkml:trace>
  <inkml:trace contextRef="#ctx0" brushRef="#br0" timeOffset="3155">2698 820,'-39'-40,"-14"67,26 26,14 0,0 0,26 13,53-26,-13-40,0-14,0-25,13-1,-26-13,-40 0,-53 0,-26 0,-1 40,27 13,-39 40</inkml:trace>
  <inkml:trace contextRef="#ctx0" brushRef="#br0" timeOffset="3881">3003 873,'0'-40,"66"-26,-13 13,-13 0,26-13,0-13,-27-14,-25 40,12 0,-26 1,0-1,-26 92,-1 14,14 0,0 13,-14-13,-12 27,25-27,-12 26,-14-26,27 13,13-13,0 0,0 0,66 0,-13-27,0-26,-40-40</inkml:trace>
  <inkml:trace contextRef="#ctx0" brushRef="#br0" timeOffset="4457">3532 661,'0'40,"-27"13,27 0,-13 26,0-26,-13 13,12-13,54-53,13-39,-13-41</inkml:trace>
  <inkml:trace contextRef="#ctx0" brushRef="#br0" timeOffset="5042">3810 728,'-27'-67,"80"54,0 0,0 13,0 0,-53 40,-27 13,-25-1,12 15,-26-14,119-14,0-39,-1 0,1-26,-13-27</inkml:trace>
  <inkml:trace contextRef="#ctx0" brushRef="#br0" timeOffset="5529">4312 622,'-13'66,"13"-13,-13 13,-27-13,27 26,-13 1,-14-1,13 0,-12 1,26-1,-27 14,13-14,-12-26,-1 26,-13-26,-13 13,0-145,66 26,0-39,0-14,0 53,26-13,40 13,-13 26,27 14,-1-27,-26 1,40-27,-54 13,-25-27</inkml:trace>
  <inkml:trace contextRef="#ctx0" brushRef="#br0" timeOffset="6060">4405 476,'0'-66,"-13"119,-14 0</inkml:trace>
  <inkml:trace contextRef="#ctx0" brushRef="#br0" timeOffset="6345">4603 754,'-52'40,"52"13,39-14,27-39,14-39,-27-1,-27-13,-26 0,-53-13,0 26,0 40,0 14,27 38</inkml:trace>
  <inkml:trace contextRef="#ctx0" brushRef="#br0" timeOffset="6645">4670 675,'66'26,"-66"27,0 0,0 0,-13 0,26 0,40-14,0-65,-14-27</inkml:trace>
  <inkml:trace contextRef="#ctx0" brushRef="#br0" timeOffset="7548">5371 132,'-40'-39,"0"92,14-1,-14 28,40-27,-13 26,0-26,13 0,13 13,53-53,-13-52,0-1,13-26,-26 13,-14 0,-26-26,0 26,0-27,-39 1,-14 39,-13 67,26 52,40-26,-13 0</inkml:trace>
  <inkml:trace contextRef="#ctx0" brushRef="#br0" timeOffset="8166">5305 754,'-27'40,"14"13,-14 13,27-13,27 0,26-53,13 0,-40-67,14 15,-40-1,-40 13,-12 40,-1 0,13 66</inkml:trace>
  <inkml:trace contextRef="#ctx0" brushRef="#br0" timeOffset="8721">6019 106,'-40'-66,"-26"26,26 93,27 26,-26-26,25 27,-12-1,13-26,13 0,0 26,0-26,53-26,13-14,-13-40,0-12,13-1,-13-13,0-13,-53 13,26 0,-39 0,-40-26,-40 13,40 66,-26 26,13 27,26 0,0 39</inkml:trace>
  <inkml:trace contextRef="#ctx0" brushRef="#br0" timeOffset="9385">5834 873,'0'0,"-13"40,-27 39,13-26,41 13,39-53,-1-52,15-27,-14 13,-53-13,-67 39,14 1,1 26,-1 53,26-1,67-65</inkml:trace>
  <inkml:trace contextRef="#ctx0" brushRef="#br0" timeOffset="9940">6495 66,'-53'0,"0"53,14 0,25 0,14 0,0 0,0 13,0 0,40 0,40-53,-1-13,-26-39,13-27,-40 13,14 0,-40 0,0 0,0-26,-40-14,-26 66,13 27,0 40,14 13,26 0,-14 26,-13 14</inkml:trace>
  <inkml:trace contextRef="#ctx0" brushRef="#br0" timeOffset="10589">6442 833,'-39'27,"12"26,1 0,-1 0,27 13,13-13,40-40,0-13,0-66,13 13,-26 0,-40-26,-26 26,-41-14,15 67,-1 27,0 13,13 13,27-1</inkml:trace>
</inkml:ink>
</file>

<file path=ppt/ink/ink2.xml><?xml version="1.0" encoding="utf-8"?>
<inkml:ink xmlns:inkml="http://www.w3.org/2003/InkML">
  <inkml:definitions>
    <inkml:context xml:id="ctx0">
      <inkml:inkSource xml:id="inkSrc0">
        <inkml:traceFormat>
          <inkml:channel name="X" type="integer" max="4480" units="cm"/>
          <inkml:channel name="Y" type="integer" min="-353" max="1087" units="cm"/>
        </inkml:traceFormat>
        <inkml:channelProperties>
          <inkml:channelProperty channel="X" name="resolution" value="130.23256" units="1/cm"/>
          <inkml:channelProperty channel="Y" name="resolution" value="74.6114" units="1/cm"/>
        </inkml:channelProperties>
      </inkml:inkSource>
      <inkml:timestamp xml:id="ts0" timeString="2020-04-16T09:12:21.199"/>
    </inkml:context>
    <inkml:brush xml:id="br0">
      <inkml:brushProperty name="width" value="0.05292" units="cm"/>
      <inkml:brushProperty name="height" value="0.05292" units="cm"/>
      <inkml:brushProperty name="color" value="#5C83B4"/>
      <inkml:brushProperty name="fitToCurve" value="1"/>
    </inkml:brush>
  </inkml:definitions>
  <inkml:trace contextRef="#ctx0" brushRef="#br0">42 334,'14'-54,"-14"94,0 14,0 0,0-1,0 14,0-14,0 1,0 0,-14-1,14 0,0 0,-26 15,26-15,-13 0,13-92,0-15</inkml:trace>
  <inkml:trace contextRef="#ctx0" brushRef="#br0" timeOffset="1390">82 347,'53'-40,"0"40,12-13,-12 13,0-27,0 14,0 13,-93 40</inkml:trace>
  <inkml:trace contextRef="#ctx0" brushRef="#br0" timeOffset="1975">122 668,'39'-26,"14"26,-1 0,1 0,0 0,13-27</inkml:trace>
  <inkml:trace contextRef="#ctx0" brushRef="#br0" timeOffset="2678">42 1016,'40'0,"13"0,0 0,12 0,1-13,0-1,-13 1</inkml:trace>
  <inkml:trace contextRef="#ctx0" brushRef="#br0" timeOffset="3450">953 133,'-53'27,"27"26,-1 1,-12-1,25 14,-12-13,13-1,-1 1,-11 13,25-14,-13 1,13-1,0 1,0 0,0-1,26 14,-14-14,41 1,14-15</inkml:trace>
  <inkml:trace contextRef="#ctx0" brushRef="#br0" timeOffset="6324">1230 642,'26'-54,"-26"94,0 13,0 1,0 0,0-1,0-93,14-14,25 0,1-12,13 26,0 26,-27 55,-12 12,-14 14,0-13,52-108,-25 0,-14 1,53 53,-52 53,-1 14,13-13</inkml:trace>
  <inkml:trace contextRef="#ctx0" brushRef="#br0" timeOffset="7549">1864 187,'26'39,"-26"15,14 0,-14-1,0 1</inkml:trace>
  <inkml:trace contextRef="#ctx0" brushRef="#br0" timeOffset="8410">2115 709,'0'39,"0"15,0 12,0-12,0 0,-26-1,26 1,-13-1,52-66</inkml:trace>
  <inkml:trace contextRef="#ctx0" brushRef="#br0" timeOffset="10226">2564 254,'-40'40,"14"27,26 0,-13-1,0 1,-14 0,14-14,-14 1,27 0,0-1</inkml:trace>
  <inkml:trace contextRef="#ctx0" brushRef="#br0" timeOffset="10695">2419 574,'53'-13,"-1"13,1-26,0 26,12 13,-12-13</inkml:trace>
  <inkml:trace contextRef="#ctx0" brushRef="#br0" timeOffset="10958">2814 294,'-13'53,"13"0,-26 1,26-1,-13 1,13 0,-27 25,27-25,0 0,0-1</inkml:trace>
  <inkml:trace contextRef="#ctx0" brushRef="#br0" timeOffset="11634">2986 120,'27'40,"-27"13,0 1,0-1,0 14</inkml:trace>
  <inkml:trace contextRef="#ctx0" brushRef="#br0" timeOffset="12112">3276 0,'53'39,"-26"15,-14 13,14-14,-27 1,13-1,-13 1,13 0,-13 12,0-12,0-1,-13 1,-14 26,14-26,-13-1,12 14,-25-14,25 27,-25-26,12-1,14 14,-12-13,-2-1,-12 1,-1 13,13-14,80-92,-39-42</inkml:trace>
</inkml:ink>
</file>

<file path=ppt/ink/ink3.xml><?xml version="1.0" encoding="utf-8"?>
<inkml:ink xmlns:inkml="http://www.w3.org/2003/InkML">
  <inkml:definitions>
    <inkml:context xml:id="ctx0">
      <inkml:inkSource xml:id="inkSrc0">
        <inkml:traceFormat>
          <inkml:channel name="X" type="integer" max="4480" units="cm"/>
          <inkml:channel name="Y" type="integer" min="-353" max="1087" units="cm"/>
        </inkml:traceFormat>
        <inkml:channelProperties>
          <inkml:channelProperty channel="X" name="resolution" value="130.23256" units="1/cm"/>
          <inkml:channelProperty channel="Y" name="resolution" value="74.6114" units="1/cm"/>
        </inkml:channelProperties>
      </inkml:inkSource>
      <inkml:timestamp xml:id="ts0" timeString="2020-04-16T09:12:35.760"/>
    </inkml:context>
    <inkml:brush xml:id="br0">
      <inkml:brushProperty name="width" value="0.05292" units="cm"/>
      <inkml:brushProperty name="height" value="0.05292" units="cm"/>
      <inkml:brushProperty name="color" value="#5C83B4"/>
      <inkml:brushProperty name="fitToCurve" value="1"/>
    </inkml:brush>
  </inkml:definitions>
  <inkml:trace contextRef="#ctx0" brushRef="#br0">14 93,'39'-53,"13"53,14-26,-13 26,27-14,-28 14,1 0</inkml:trace>
  <inkml:trace contextRef="#ctx0" brushRef="#br0" timeOffset="554">0 211,'53'13,"-1"-13,1 0,0 0,0 0,-1 0</inkml:trace>
</inkml:ink>
</file>

<file path=ppt/ink/ink4.xml><?xml version="1.0" encoding="utf-8"?>
<inkml:ink xmlns:inkml="http://www.w3.org/2003/InkML">
  <inkml:definitions>
    <inkml:context xml:id="ctx0">
      <inkml:inkSource xml:id="inkSrc0">
        <inkml:traceFormat>
          <inkml:channel name="X" type="integer" max="4480" units="cm"/>
          <inkml:channel name="Y" type="integer" min="-353" max="1087" units="cm"/>
        </inkml:traceFormat>
        <inkml:channelProperties>
          <inkml:channelProperty channel="X" name="resolution" value="130.23256" units="1/cm"/>
          <inkml:channelProperty channel="Y" name="resolution" value="74.6114" units="1/cm"/>
        </inkml:channelProperties>
      </inkml:inkSource>
      <inkml:timestamp xml:id="ts0" timeString="2020-04-16T09:12:38.171"/>
    </inkml:context>
    <inkml:brush xml:id="br0">
      <inkml:brushProperty name="width" value="0.05292" units="cm"/>
      <inkml:brushProperty name="height" value="0.05292" units="cm"/>
      <inkml:brushProperty name="color" value="#5C83B4"/>
      <inkml:brushProperty name="fitToCurve" value="1"/>
    </inkml:brush>
  </inkml:definitions>
  <inkml:trace contextRef="#ctx0" brushRef="#br0">138 93,'14'39,"-14"14,-14 0,-12 13,13-13,13 0,0 0,-27 0,27 0,0-1,0 1,-13 13,0-13,13 0,-27 0,14 0,13 13,0-119,27-27</inkml:trace>
  <inkml:trace contextRef="#ctx0" brushRef="#br0" timeOffset="877">177 238,'40'-40,"13"1,13 26,-13-14,26 14,-27-14,1 14,0 0,-27 53,-78-1</inkml:trace>
  <inkml:trace contextRef="#ctx0" brushRef="#br0" timeOffset="1301">152 450,'65'0,"-12"0,0-13,0 13,0-27,-2 27</inkml:trace>
  <inkml:trace contextRef="#ctx0" brushRef="#br0" timeOffset="1801">6 912,'40'0,"13"-27,0 14,-1 13,14 0,-13-13,0 13,0-27</inkml:trace>
  <inkml:trace contextRef="#ctx0" brushRef="#br0" timeOffset="2520">1153 0,'-52'26,"39"27,-27 14,27-15,-13 1,12 0,1 13,-13 1,26-1,-14 0,-12-1,26-12,0 0,13 26,-13-26,13 0,1-93</inkml:trace>
  <inkml:trace contextRef="#ctx0" brushRef="#br0" timeOffset="3164">1259 516,'0'40,"0"12,0 1,0 26,0-26,40-80,-14-26,1 1,-1-15,14 15,12 13,-13 92,-52-1,13 27,0-26,53-53,0-27,-13-52,-1 14,-39 104,0 27,53-79</inkml:trace>
  <inkml:trace contextRef="#ctx0" brushRef="#br0" timeOffset="3987">1918 26,'27'40,"-27"26,0 0,0-13,0 27,0-27</inkml:trace>
  <inkml:trace contextRef="#ctx0" brushRef="#br0" timeOffset="4798">2235 647,'0'40,"0"13,-27 0,14 0,0 13,-13-13,-27 0,14 13,-1-13</inkml:trace>
</inkml:ink>
</file>

<file path=ppt/ink/ink5.xml><?xml version="1.0" encoding="utf-8"?>
<inkml:ink xmlns:inkml="http://www.w3.org/2003/InkML">
  <inkml:definitions>
    <inkml:context xml:id="ctx0">
      <inkml:inkSource xml:id="inkSrc0">
        <inkml:traceFormat>
          <inkml:channel name="X" type="integer" max="4480" units="cm"/>
          <inkml:channel name="Y" type="integer" min="-353" max="1087" units="cm"/>
        </inkml:traceFormat>
        <inkml:channelProperties>
          <inkml:channelProperty channel="X" name="resolution" value="130.23256" units="1/cm"/>
          <inkml:channelProperty channel="Y" name="resolution" value="74.6114" units="1/cm"/>
        </inkml:channelProperties>
      </inkml:inkSource>
      <inkml:timestamp xml:id="ts0" timeString="2020-04-16T09:12:44.351"/>
    </inkml:context>
    <inkml:brush xml:id="br0">
      <inkml:brushProperty name="width" value="0.05292" units="cm"/>
      <inkml:brushProperty name="height" value="0.05292" units="cm"/>
      <inkml:brushProperty name="color" value="#5C83B4"/>
      <inkml:brushProperty name="fitToCurve" value="1"/>
    </inkml:brush>
  </inkml:definitions>
  <inkml:trace contextRef="#ctx0" brushRef="#br0">119 119,'-27'40,"14"26,0-13,-14 26,27-26,-13 0,13 0,-26-1,26 14</inkml:trace>
  <inkml:trace contextRef="#ctx0" brushRef="#br0" timeOffset="483">26 198,'0'-52,"40"-1,13 26,0 27,0 0,13 13,-13 1,0 25,-1 1,-25 13,-27 0,13 13,-13-13,0 0,-26 0,-27-1,13 14,-39 0,-1-26,14-27,13 27,0-27,27-53</inkml:trace>
  <inkml:trace contextRef="#ctx0" brushRef="#br0" timeOffset="1457">1111 0,'-40'0,"14"40,-1 13,1 0,-14 13,27-13,0 0,13-1,-27 1,14 27,-13-15,12-12,14 0,0 0,27 0,-14 13,0-13,27-106</inkml:trace>
  <inkml:trace contextRef="#ctx0" brushRef="#br0" timeOffset="2700">1454 503,'0'39,"0"13,0 1,-27 13,27-13,14-92,25-27,1 13,0 0,-14-12,14 12,13 53,-27 66,-26-14,-13 1,13 0,0-1,13-91,0-14,27-13,26 14,-13 39,0 13,-13 39,-40 13,-13 1,-1 0</inkml:trace>
  <inkml:trace contextRef="#ctx0" brushRef="#br0" timeOffset="3874">2195 93,'53'0,"-53"53,0 26,0-26,0 0</inkml:trace>
  <inkml:trace contextRef="#ctx0" brushRef="#br0" timeOffset="4273">2380 661,'0'39,"0"14,0 0,-27 13,-12 14,-1-1,27-26</inkml:trace>
</inkml:ink>
</file>

<file path=ppt/ink/ink6.xml><?xml version="1.0" encoding="utf-8"?>
<inkml:ink xmlns:inkml="http://www.w3.org/2003/InkML">
  <inkml:definitions>
    <inkml:context xml:id="ctx0">
      <inkml:inkSource xml:id="inkSrc0">
        <inkml:traceFormat>
          <inkml:channel name="X" type="integer" max="4480" units="cm"/>
          <inkml:channel name="Y" type="integer" min="-353" max="1087" units="cm"/>
        </inkml:traceFormat>
        <inkml:channelProperties>
          <inkml:channelProperty channel="X" name="resolution" value="130.23256" units="1/cm"/>
          <inkml:channelProperty channel="Y" name="resolution" value="74.6114" units="1/cm"/>
        </inkml:channelProperties>
      </inkml:inkSource>
      <inkml:timestamp xml:id="ts0" timeString="2020-04-16T09:12:49.811"/>
    </inkml:context>
    <inkml:brush xml:id="br0">
      <inkml:brushProperty name="width" value="0.05292" units="cm"/>
      <inkml:brushProperty name="height" value="0.05292" units="cm"/>
      <inkml:brushProperty name="color" value="#5C83B4"/>
      <inkml:brushProperty name="fitToCurve" value="1"/>
    </inkml:brush>
  </inkml:definitions>
  <inkml:trace contextRef="#ctx0" brushRef="#br0">132 411,'27'-53,"-54"92,1 14,13 0,-27 40,13-14,14-26,0-1,13 1</inkml:trace>
  <inkml:trace contextRef="#ctx0" brushRef="#br0" timeOffset="508">93 344,'53'-26,"13"0,-13 12,26-12,-26 26</inkml:trace>
  <inkml:trace contextRef="#ctx0" brushRef="#br0" timeOffset="856">66 622,'40'0,"13"0,0 0,13-26,-13 26,-80 39</inkml:trace>
  <inkml:trace contextRef="#ctx0" brushRef="#br0" timeOffset="1224">13 846,'40'27,"26"-27,0-14,-13 14,13 0,-13 14</inkml:trace>
  <inkml:trace contextRef="#ctx0" brushRef="#br0" timeOffset="1860">820 305,'-39'0,"25"39,-25 14,25 13,-12-13,-14 0,27 27,13-27,-26 25,12 1,14-26,0 0,0 27,27-28,26-25</inkml:trace>
  <inkml:trace contextRef="#ctx0" brushRef="#br0" timeOffset="2563">965 702,'26'39,"-26"13,0 1,0 13,0-13,40-79,0-40,-27 13,26 1,1-1,13 13,13 40,-53 40,1 13,-14-1,-14 14,54-119,0 0,13 1,13 12,-13 14,-40 66,-13 26,-26-14,12 1,14-1</inkml:trace>
  <inkml:trace contextRef="#ctx0" brushRef="#br0" timeOffset="3523">1679 873,'0'39,"-13"14,0 27,-14-28,27 1,53-92</inkml:trace>
  <inkml:trace contextRef="#ctx0" brushRef="#br0" timeOffset="4381">2010 212,'0'40,"0"13,-27 13,14-13,-13 26,-14 1,27-1,-14-26,14 0</inkml:trace>
  <inkml:trace contextRef="#ctx0" brushRef="#br0" timeOffset="4766">1917 583,'53'26,"0"-26,0 0,0-13,13 0,-40-40</inkml:trace>
  <inkml:trace contextRef="#ctx0" brushRef="#br0" timeOffset="4966">2301 358,'0'39,"0"41,-27-1,14-26,13 26,-40 1,40-28,-26 1,79-80</inkml:trace>
  <inkml:trace contextRef="#ctx0" brushRef="#br0" timeOffset="5548">2632 159,'52'-26,"-39"65,13 14,-13 0,1 0,-14 27,0-28,0 28,-27-27,27 13,-13-13,-27 0,28-1,-14 1,12 13,1-13,-27 0,1 13,-1-13,0 0,-13-27</inkml:trace>
  <inkml:trace contextRef="#ctx0" brushRef="#br0" timeOffset="7405">2922 67,'66'0,"-53"53,0 13,-13-13,0 0,0-1,0 28,0-27,0 0,0 0,-13-1,-13 15,12-14,-12-2,13 2,-27 13,0-13,27 0,-27 0,1 13,-1-13,-12-13,12 13,27 0,13-93</inkml:trace>
  <inkml:trace contextRef="#ctx0" brushRef="#br0" timeOffset="9495">3424 0,'40'53,"-27"0,14 0,-27 0,13 0,-13 0,26 13,-26-13,0 0,0 0,0 0,-13 26,13-26,-13-1,13 27,-40 1,1-27,-1 13,27-13,-27 0,0 13,1-13,-1 0,-13 13,-13-13,26 0,-13-14</inkml:trace>
</inkml:ink>
</file>

<file path=ppt/ink/ink7.xml><?xml version="1.0" encoding="utf-8"?>
<inkml:ink xmlns:inkml="http://www.w3.org/2003/InkML">
  <inkml:definitions>
    <inkml:context xml:id="ctx0">
      <inkml:inkSource xml:id="inkSrc0">
        <inkml:traceFormat>
          <inkml:channel name="X" type="integer" max="4480" units="cm"/>
          <inkml:channel name="Y" type="integer" min="-353" max="1087" units="cm"/>
        </inkml:traceFormat>
        <inkml:channelProperties>
          <inkml:channelProperty channel="X" name="resolution" value="130.23256" units="1/cm"/>
          <inkml:channelProperty channel="Y" name="resolution" value="74.6114" units="1/cm"/>
        </inkml:channelProperties>
      </inkml:inkSource>
      <inkml:timestamp xml:id="ts0" timeString="2020-04-16T09:13:01.194"/>
    </inkml:context>
    <inkml:brush xml:id="br0">
      <inkml:brushProperty name="width" value="0.05292" units="cm"/>
      <inkml:brushProperty name="height" value="0.05292" units="cm"/>
      <inkml:brushProperty name="color" value="#5C83B4"/>
      <inkml:brushProperty name="fitToCurve" value="1"/>
    </inkml:brush>
  </inkml:definitions>
  <inkml:trace contextRef="#ctx0" brushRef="#br0">640 0,'13'53,"-13"0,0-1,-27 1,27 0,-13 26,-13-26,11 12,2-12,13 0,-26 27,13-29,-14 29,27-27,-13 26,-15-26,15-1,-13 27,12-26,-25 13,26-14,-15 28,28-27,-13 0,13-1,-27 0,14 14,0-13,-14 27,14-28,-14 1,14 26,-14 0,14-26,0-1,-14 28,14-14,-15-13,15-1,-13 0,13 1,13-106</inkml:trace>
</inkml:ink>
</file>

<file path=ppt/ink/ink8.xml><?xml version="1.0" encoding="utf-8"?>
<inkml:ink xmlns:inkml="http://www.w3.org/2003/InkML">
  <inkml:definitions>
    <inkml:context xml:id="ctx0">
      <inkml:inkSource xml:id="inkSrc0">
        <inkml:traceFormat>
          <inkml:channel name="X" type="integer" max="4480" units="cm"/>
          <inkml:channel name="Y" type="integer" min="-353" max="1087" units="cm"/>
        </inkml:traceFormat>
        <inkml:channelProperties>
          <inkml:channelProperty channel="X" name="resolution" value="130.23256" units="1/cm"/>
          <inkml:channelProperty channel="Y" name="resolution" value="74.6114" units="1/cm"/>
        </inkml:channelProperties>
      </inkml:inkSource>
      <inkml:timestamp xml:id="ts0" timeString="2020-04-16T09:13:04.555"/>
    </inkml:context>
    <inkml:brush xml:id="br0">
      <inkml:brushProperty name="width" value="0.05292" units="cm"/>
      <inkml:brushProperty name="height" value="0.05292" units="cm"/>
      <inkml:brushProperty name="color" value="#5C83B4"/>
      <inkml:brushProperty name="fitToCurve" value="1"/>
    </inkml:brush>
  </inkml:definitions>
  <inkml:trace contextRef="#ctx0" brushRef="#br0">106 212,'13'40,"-13"26,0-13,-26 0,13 26,13-27,-27 1,14 0,0 13,-14-13</inkml:trace>
  <inkml:trace contextRef="#ctx0" brushRef="#br0" timeOffset="564">159 225,'66'-26,"-13"26,0 0,0-14,0 14,0-13</inkml:trace>
  <inkml:trace contextRef="#ctx0" brushRef="#br0" timeOffset="1031">186 503,'39'-13,"14"13,0-14,0 14,13-26</inkml:trace>
  <inkml:trace contextRef="#ctx0" brushRef="#br0" timeOffset="1686">40 766,'40'0,"13"0,0 0,0 0,13 0</inkml:trace>
  <inkml:trace contextRef="#ctx0" brushRef="#br0" timeOffset="2448">1005 0,'-40'27,"14"26,-1-1,1 1,13 14,-13-15,13 1,-27 0,40 13,-13-13,13-1,0 1,0 0,0 0,0 0,26 13,1-13</inkml:trace>
  <inkml:trace contextRef="#ctx0" brushRef="#br0" timeOffset="3597">1336 172,'0'40,"0"13,-27 0,27 13,-13-13,0 0,-14-1,14 1,-27 13,14-13</inkml:trace>
  <inkml:trace contextRef="#ctx0" brushRef="#br0" timeOffset="3939">1508 410,'-40'0,"-13"40,13 13,1-1,25 14,54-53,13 27</inkml:trace>
  <inkml:trace contextRef="#ctx0" brushRef="#br0" timeOffset="4635">1706 581,'0'40,"0"13,0 0,-26 0,-1 13,1-13,-27 0,13 0,0 13</inkml:trace>
</inkml:ink>
</file>

<file path=ppt/ink/ink9.xml><?xml version="1.0" encoding="utf-8"?>
<inkml:ink xmlns:inkml="http://www.w3.org/2003/InkML">
  <inkml:definitions>
    <inkml:context xml:id="ctx0">
      <inkml:inkSource xml:id="inkSrc0">
        <inkml:traceFormat>
          <inkml:channel name="X" type="integer" max="4480" units="cm"/>
          <inkml:channel name="Y" type="integer" min="-353" max="1087" units="cm"/>
        </inkml:traceFormat>
        <inkml:channelProperties>
          <inkml:channelProperty channel="X" name="resolution" value="130.23256" units="1/cm"/>
          <inkml:channelProperty channel="Y" name="resolution" value="74.6114" units="1/cm"/>
        </inkml:channelProperties>
      </inkml:inkSource>
      <inkml:timestamp xml:id="ts0" timeString="2020-04-16T09:13:10.951"/>
    </inkml:context>
    <inkml:brush xml:id="br0">
      <inkml:brushProperty name="width" value="0.05292" units="cm"/>
      <inkml:brushProperty name="height" value="0.05292" units="cm"/>
      <inkml:brushProperty name="color" value="#5C83B4"/>
      <inkml:brushProperty name="fitToCurve" value="1"/>
    </inkml:brush>
  </inkml:definitions>
  <inkml:trace contextRef="#ctx0" brushRef="#br0">119 211,'0'40,"-26"26,26-13,-13 0,0 0,-14 0,27 0,-13 13,-14-13</inkml:trace>
  <inkml:trace contextRef="#ctx0" brushRef="#br0" timeOffset="912">53 211,'0'-52,"53"25,13 14,-13 13,0 0,0 0,-13 66,-27-13,-13 0,0 0,0 0,0 0,-13 13,-27-13,-26-40,13 27,0-14,0-26</inkml:trace>
  <inkml:trace contextRef="#ctx0" brushRef="#br0" timeOffset="1918">874 79,'-40'27,"0"26,0-1,27 15,-26-14,25-1,-12 1,13 14,-14-15,27 1,0 0,13 0,27 0,13-53</inkml:trace>
  <inkml:trace contextRef="#ctx0" brushRef="#br0" timeOffset="2773">1124 92,'-13'40,"13"13,0 0,-14 13,-12-13,13 0,13 0,-13 0,-27 13,13-13,27 0</inkml:trace>
  <inkml:trace contextRef="#ctx0" brushRef="#br0" timeOffset="3440">1402 622,'0'39,"-27"27,14-13,-27 0,27 0,53-93</inkml:trace>
  <inkml:trace contextRef="#ctx0" brushRef="#br0" timeOffset="3905">1653 370,'-26'40,"26"13,-14 0,1 13,-13-13,26 0,26-93,-13-13,27-13,26 13,-26-13,13 53,-14 52,-39 14,0 13,0-13,53-79,-13-53,0 12,-27 120,-13 0,0 0,-13 0,26-93</inkml:trace>
  <inkml:trace contextRef="#ctx0" brushRef="#br0" timeOffset="4958">2367 0,'27'40,"-27"12,13 15,-13-1,0-13,0 13,0-13,-26 26,12-26,-25 26,26-26,-27 0,13 13,14-13,-53 0,40 13,26-119</inkml:trace>
  <inkml:trace contextRef="#ctx0" brushRef="#br0" timeOffset="5650">2645 450,'53'0,"-1"0,1 0,0 0</inkml:trace>
  <inkml:trace contextRef="#ctx0" brushRef="#br0" timeOffset="6076">2539 622,'40'26,"13"-26,0 0,-1 13,14-13</inkml:trace>
  <inkml:trace contextRef="#ctx0" brushRef="#br0" timeOffset="7229">3094 450,'0'39,"-26"14,12 0,1 13,-13-13,12 0,41-93,-14-13,14-13,-1 13,40 1,-13 12,0 40,-53 53,0 0,0 13,-13-13,-14 0,41-93,12-26,0 13,27 0,14 13,-15 1,1 25,0 14,13 67,-66-15,-13 1,0 0,-13 0,12 13,1-13</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3078427" cy="511731"/>
          </a:xfrm>
          <a:prstGeom prst="rect">
            <a:avLst/>
          </a:prstGeom>
        </p:spPr>
        <p:txBody>
          <a:bodyPr vert="horz" lIns="99075" tIns="49538" rIns="99075" bIns="49538" rtlCol="0"/>
          <a:lstStyle>
            <a:lvl1pPr algn="l">
              <a:defRPr sz="1300"/>
            </a:lvl1pPr>
          </a:lstStyle>
          <a:p>
            <a:endParaRPr lang="pl-PL"/>
          </a:p>
        </p:txBody>
      </p:sp>
      <p:sp>
        <p:nvSpPr>
          <p:cNvPr id="3" name="Symbol zastępczy daty 2"/>
          <p:cNvSpPr>
            <a:spLocks noGrp="1"/>
          </p:cNvSpPr>
          <p:nvPr>
            <p:ph type="dt" idx="1"/>
          </p:nvPr>
        </p:nvSpPr>
        <p:spPr>
          <a:xfrm>
            <a:off x="4023992" y="0"/>
            <a:ext cx="3078427" cy="511731"/>
          </a:xfrm>
          <a:prstGeom prst="rect">
            <a:avLst/>
          </a:prstGeom>
        </p:spPr>
        <p:txBody>
          <a:bodyPr vert="horz" lIns="99075" tIns="49538" rIns="99075" bIns="49538" rtlCol="0"/>
          <a:lstStyle>
            <a:lvl1pPr algn="r">
              <a:defRPr sz="1300"/>
            </a:lvl1pPr>
          </a:lstStyle>
          <a:p>
            <a:fld id="{FCB2EF67-3303-449F-B522-A67DB1C8A572}" type="datetimeFigureOut">
              <a:rPr lang="pl-PL" smtClean="0"/>
              <a:pPr/>
              <a:t>04.04.2022</a:t>
            </a:fld>
            <a:endParaRPr lang="pl-PL"/>
          </a:p>
        </p:txBody>
      </p:sp>
      <p:sp>
        <p:nvSpPr>
          <p:cNvPr id="4" name="Symbol zastępczy obrazu slajdu 3"/>
          <p:cNvSpPr>
            <a:spLocks noGrp="1" noRot="1" noChangeAspect="1"/>
          </p:cNvSpPr>
          <p:nvPr>
            <p:ph type="sldImg" idx="2"/>
          </p:nvPr>
        </p:nvSpPr>
        <p:spPr>
          <a:xfrm>
            <a:off x="995363" y="768350"/>
            <a:ext cx="5113337" cy="3836988"/>
          </a:xfrm>
          <a:prstGeom prst="rect">
            <a:avLst/>
          </a:prstGeom>
          <a:noFill/>
          <a:ln w="12700">
            <a:solidFill>
              <a:prstClr val="black"/>
            </a:solidFill>
          </a:ln>
        </p:spPr>
        <p:txBody>
          <a:bodyPr vert="horz" lIns="99075" tIns="49538" rIns="99075" bIns="49538" rtlCol="0" anchor="ctr"/>
          <a:lstStyle/>
          <a:p>
            <a:endParaRPr lang="pl-PL"/>
          </a:p>
        </p:txBody>
      </p:sp>
      <p:sp>
        <p:nvSpPr>
          <p:cNvPr id="5" name="Symbol zastępczy notatek 4"/>
          <p:cNvSpPr>
            <a:spLocks noGrp="1"/>
          </p:cNvSpPr>
          <p:nvPr>
            <p:ph type="body" sz="quarter" idx="3"/>
          </p:nvPr>
        </p:nvSpPr>
        <p:spPr>
          <a:xfrm>
            <a:off x="710407" y="4861441"/>
            <a:ext cx="5683250" cy="4605576"/>
          </a:xfrm>
          <a:prstGeom prst="rect">
            <a:avLst/>
          </a:prstGeom>
        </p:spPr>
        <p:txBody>
          <a:bodyPr vert="horz" lIns="99075" tIns="49538" rIns="99075" bIns="49538" rtlCol="0">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6" name="Symbol zastępczy stopki 5"/>
          <p:cNvSpPr>
            <a:spLocks noGrp="1"/>
          </p:cNvSpPr>
          <p:nvPr>
            <p:ph type="ftr" sz="quarter" idx="4"/>
          </p:nvPr>
        </p:nvSpPr>
        <p:spPr>
          <a:xfrm>
            <a:off x="0" y="9721106"/>
            <a:ext cx="3078427" cy="511731"/>
          </a:xfrm>
          <a:prstGeom prst="rect">
            <a:avLst/>
          </a:prstGeom>
        </p:spPr>
        <p:txBody>
          <a:bodyPr vert="horz" lIns="99075" tIns="49538" rIns="99075" bIns="49538" rtlCol="0" anchor="b"/>
          <a:lstStyle>
            <a:lvl1pPr algn="l">
              <a:defRPr sz="1300"/>
            </a:lvl1pPr>
          </a:lstStyle>
          <a:p>
            <a:endParaRPr lang="pl-PL"/>
          </a:p>
        </p:txBody>
      </p:sp>
      <p:sp>
        <p:nvSpPr>
          <p:cNvPr id="7" name="Symbol zastępczy numeru slajdu 6"/>
          <p:cNvSpPr>
            <a:spLocks noGrp="1"/>
          </p:cNvSpPr>
          <p:nvPr>
            <p:ph type="sldNum" sz="quarter" idx="5"/>
          </p:nvPr>
        </p:nvSpPr>
        <p:spPr>
          <a:xfrm>
            <a:off x="4023992" y="9721106"/>
            <a:ext cx="3078427" cy="511731"/>
          </a:xfrm>
          <a:prstGeom prst="rect">
            <a:avLst/>
          </a:prstGeom>
        </p:spPr>
        <p:txBody>
          <a:bodyPr vert="horz" lIns="99075" tIns="49538" rIns="99075" bIns="49538" rtlCol="0" anchor="b"/>
          <a:lstStyle>
            <a:lvl1pPr algn="r">
              <a:defRPr sz="1300"/>
            </a:lvl1pPr>
          </a:lstStyle>
          <a:p>
            <a:fld id="{63E3D6C2-9694-4371-A084-2525EFB38A76}" type="slidenum">
              <a:rPr lang="pl-PL" smtClean="0"/>
              <a:pPr/>
              <a:t>‹#›</a:t>
            </a:fld>
            <a:endParaRPr lang="pl-PL"/>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endParaRPr lang="pl-PL" dirty="0"/>
          </a:p>
        </p:txBody>
      </p:sp>
      <p:sp>
        <p:nvSpPr>
          <p:cNvPr id="4" name="Symbol zastępczy numeru slajdu 3"/>
          <p:cNvSpPr>
            <a:spLocks noGrp="1"/>
          </p:cNvSpPr>
          <p:nvPr>
            <p:ph type="sldNum" sz="quarter" idx="10"/>
          </p:nvPr>
        </p:nvSpPr>
        <p:spPr/>
        <p:txBody>
          <a:bodyPr/>
          <a:lstStyle/>
          <a:p>
            <a:fld id="{A1934D5E-0317-4942-A56D-0F7AA37EAAE4}" type="slidenum">
              <a:rPr lang="pl-PL" smtClean="0"/>
              <a:pPr/>
              <a:t>1</a:t>
            </a:fld>
            <a:endParaRPr lang="pl-PL"/>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r>
              <a:rPr lang="pl-PL" dirty="0" smtClean="0"/>
              <a:t>Przypomnijmy konstrukcję </a:t>
            </a:r>
            <a:r>
              <a:rPr lang="pl-PL" dirty="0" err="1" smtClean="0"/>
              <a:t>Merkle-Damgard’a</a:t>
            </a:r>
            <a:r>
              <a:rPr lang="pl-PL" dirty="0" smtClean="0"/>
              <a:t>. Jest ona</a:t>
            </a:r>
            <a:r>
              <a:rPr lang="pl-PL" baseline="0" dirty="0" smtClean="0"/>
              <a:t> odporna na kolizje, jeśli sama funkcje h jest odporna na kolizje. Odpowiednio zastosowane szyfry blokowe (ujęte w odpowiednią konstrukcję) mogą praktycznie posłużyć jako funkcje h (funkcje kompresujące). Konstrukcja pozwala na obliczenie </a:t>
            </a:r>
            <a:r>
              <a:rPr lang="pl-PL" baseline="0" dirty="0" err="1" smtClean="0"/>
              <a:t>hash</a:t>
            </a:r>
            <a:r>
              <a:rPr lang="pl-PL" baseline="0" dirty="0" smtClean="0"/>
              <a:t> dla dużych wiadomości (praktycznie o rozmiarach do 2</a:t>
            </a:r>
            <a:r>
              <a:rPr lang="pl-PL" baseline="30000" dirty="0" smtClean="0"/>
              <a:t>64</a:t>
            </a:r>
            <a:r>
              <a:rPr lang="pl-PL" baseline="0" dirty="0" smtClean="0"/>
              <a:t> bloków). Powstaje pytanie, czy mając funkcję H(.) możemy bezpośrednio zbudować MAC (ang. </a:t>
            </a:r>
            <a:r>
              <a:rPr lang="pl-PL" baseline="0" dirty="0" err="1" smtClean="0"/>
              <a:t>Message</a:t>
            </a:r>
            <a:r>
              <a:rPr lang="pl-PL" baseline="0" dirty="0" smtClean="0"/>
              <a:t> </a:t>
            </a:r>
            <a:r>
              <a:rPr lang="pl-PL" baseline="0" dirty="0" err="1" smtClean="0"/>
              <a:t>Authentication</a:t>
            </a:r>
            <a:r>
              <a:rPr lang="pl-PL" baseline="0" dirty="0" smtClean="0"/>
              <a:t> </a:t>
            </a:r>
            <a:r>
              <a:rPr lang="pl-PL" baseline="0" dirty="0" err="1" smtClean="0"/>
              <a:t>Code</a:t>
            </a:r>
            <a:r>
              <a:rPr lang="pl-PL" baseline="0" dirty="0" smtClean="0"/>
              <a:t>) bez opierania się na PRF (ang. Pseudo Random </a:t>
            </a:r>
            <a:r>
              <a:rPr lang="pl-PL" baseline="0" dirty="0" err="1" smtClean="0"/>
              <a:t>Function</a:t>
            </a:r>
            <a:r>
              <a:rPr lang="pl-PL" baseline="0" dirty="0" smtClean="0"/>
              <a:t>)?</a:t>
            </a:r>
            <a:endParaRPr lang="pl-PL" dirty="0"/>
          </a:p>
        </p:txBody>
      </p:sp>
      <p:sp>
        <p:nvSpPr>
          <p:cNvPr id="4" name="Symbol zastępczy numeru slajdu 3"/>
          <p:cNvSpPr>
            <a:spLocks noGrp="1"/>
          </p:cNvSpPr>
          <p:nvPr>
            <p:ph type="sldNum" sz="quarter" idx="10"/>
          </p:nvPr>
        </p:nvSpPr>
        <p:spPr/>
        <p:txBody>
          <a:bodyPr/>
          <a:lstStyle/>
          <a:p>
            <a:fld id="{63E3D6C2-9694-4371-A084-2525EFB38A76}" type="slidenum">
              <a:rPr lang="pl-PL" smtClean="0"/>
              <a:pPr/>
              <a:t>10</a:t>
            </a:fld>
            <a:endParaRPr lang="pl-PL"/>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r>
              <a:rPr lang="pl-PL" dirty="0" smtClean="0"/>
              <a:t>W pierwszym odruchu moglibyśmy spróbować zbudować MAC poprzez połączenie klucza i wiadomości w jedną wiadomość i obliczenie</a:t>
            </a:r>
            <a:r>
              <a:rPr lang="pl-PL" baseline="0" dirty="0" smtClean="0"/>
              <a:t> dla nich funkcji </a:t>
            </a:r>
            <a:r>
              <a:rPr lang="pl-PL" baseline="0" dirty="0" err="1" smtClean="0"/>
              <a:t>hash</a:t>
            </a:r>
            <a:r>
              <a:rPr lang="pl-PL" baseline="0" dirty="0" smtClean="0"/>
              <a:t> (H(.)). Takie rozwiązania niestety nie jest bezpieczne ponieważ jest podatne na atak na rozszerzenie wiadomości. W takiej konstrukcji możemy dodać do wiadomości jeszcze jeden blok  (w) i zażądać wykonania jeszcze jednej rundy funkcji h. Otrzymalibyśmy poprawny wynik generujący </a:t>
            </a:r>
            <a:r>
              <a:rPr lang="pl-PL" baseline="0" dirty="0" err="1" smtClean="0"/>
              <a:t>hash</a:t>
            </a:r>
            <a:r>
              <a:rPr lang="pl-PL" baseline="0" dirty="0" smtClean="0"/>
              <a:t>, ale dla sfałszowanej (rozszerzonej przez atakującego) wiadomości. Okazuje się, że istnieje wiele produktów kryptograficznych właśnie w tak błędny sposób stosujący tę konstrukcję. Nie jest to rozwiązanie bezpieczne i nigdy nie powinno być aplikowane.</a:t>
            </a:r>
          </a:p>
          <a:p>
            <a:endParaRPr lang="pl-PL" baseline="0" dirty="0" smtClean="0"/>
          </a:p>
          <a:p>
            <a:endParaRPr lang="pl-PL" dirty="0"/>
          </a:p>
        </p:txBody>
      </p:sp>
      <p:sp>
        <p:nvSpPr>
          <p:cNvPr id="4" name="Symbol zastępczy numeru slajdu 3"/>
          <p:cNvSpPr>
            <a:spLocks noGrp="1"/>
          </p:cNvSpPr>
          <p:nvPr>
            <p:ph type="sldNum" sz="quarter" idx="10"/>
          </p:nvPr>
        </p:nvSpPr>
        <p:spPr/>
        <p:txBody>
          <a:bodyPr/>
          <a:lstStyle/>
          <a:p>
            <a:fld id="{63E3D6C2-9694-4371-A084-2525EFB38A76}" type="slidenum">
              <a:rPr lang="pl-PL" smtClean="0"/>
              <a:pPr/>
              <a:t>11</a:t>
            </a:fld>
            <a:endParaRPr lang="pl-PL"/>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r>
              <a:rPr lang="pl-PL" dirty="0" smtClean="0"/>
              <a:t>Do zbudowania MAC na bazie</a:t>
            </a:r>
            <a:r>
              <a:rPr lang="pl-PL" baseline="0" dirty="0" smtClean="0"/>
              <a:t> funkcji </a:t>
            </a:r>
            <a:r>
              <a:rPr lang="pl-PL" baseline="0" dirty="0" err="1" smtClean="0"/>
              <a:t>hash</a:t>
            </a:r>
            <a:r>
              <a:rPr lang="pl-PL" baseline="0" dirty="0" smtClean="0"/>
              <a:t> można przykładowo zastosować funkcję SHA-256, która zwraca wartość 256 bitową. Uznaje się, że wyjście SHA-256 jest tożsame z PRF (pseudo random </a:t>
            </a:r>
            <a:r>
              <a:rPr lang="pl-PL" baseline="0" dirty="0" err="1" smtClean="0"/>
              <a:t>function</a:t>
            </a:r>
            <a:r>
              <a:rPr lang="pl-PL" baseline="0" dirty="0" smtClean="0"/>
              <a:t>), w związku z tym spełnione jest podstawowe wymaganie co do MAC. Konstrukcja HMAC opisana symbolicznie ma postać: </a:t>
            </a:r>
            <a:br>
              <a:rPr lang="pl-PL" baseline="0" dirty="0" smtClean="0"/>
            </a:br>
            <a:r>
              <a:rPr lang="en-US" sz="1300" dirty="0" smtClean="0">
                <a:sym typeface="Symbol" pitchFamily="18" charset="2"/>
              </a:rPr>
              <a:t>S( k, m ) =  H</a:t>
            </a:r>
            <a:r>
              <a:rPr lang="en-US" sz="1500" dirty="0" smtClean="0">
                <a:sym typeface="Symbol" pitchFamily="18" charset="2"/>
              </a:rPr>
              <a:t>( </a:t>
            </a:r>
            <a:r>
              <a:rPr lang="en-US" sz="1300" dirty="0" smtClean="0">
                <a:sym typeface="Symbol" pitchFamily="18" charset="2"/>
              </a:rPr>
              <a:t> </a:t>
            </a:r>
            <a:r>
              <a:rPr lang="en-US" sz="1300" dirty="0" err="1" smtClean="0">
                <a:sym typeface="Symbol" pitchFamily="18" charset="2"/>
              </a:rPr>
              <a:t>kopad</a:t>
            </a:r>
            <a:r>
              <a:rPr lang="en-US" sz="1300" dirty="0" smtClean="0">
                <a:sym typeface="Symbol" pitchFamily="18" charset="2"/>
              </a:rPr>
              <a:t>  </a:t>
            </a:r>
            <a:r>
              <a:rPr lang="en-US" sz="1300" dirty="0" err="1" smtClean="0">
                <a:sym typeface="Symbol" pitchFamily="18" charset="2"/>
              </a:rPr>
              <a:t>ll</a:t>
            </a:r>
            <a:r>
              <a:rPr lang="en-US" sz="1300" dirty="0" smtClean="0">
                <a:sym typeface="Symbol" pitchFamily="18" charset="2"/>
              </a:rPr>
              <a:t>  </a:t>
            </a:r>
            <a:r>
              <a:rPr lang="en-US" sz="1300" b="1" dirty="0" smtClean="0">
                <a:sym typeface="Symbol" pitchFamily="18" charset="2"/>
              </a:rPr>
              <a:t>H( </a:t>
            </a:r>
            <a:r>
              <a:rPr lang="en-US" sz="1300" b="1" dirty="0" err="1" smtClean="0">
                <a:sym typeface="Symbol" pitchFamily="18" charset="2"/>
              </a:rPr>
              <a:t>kipad</a:t>
            </a:r>
            <a:r>
              <a:rPr lang="en-US" sz="1300" b="1" dirty="0" smtClean="0">
                <a:sym typeface="Symbol" pitchFamily="18" charset="2"/>
              </a:rPr>
              <a:t> </a:t>
            </a:r>
            <a:r>
              <a:rPr lang="en-US" sz="1300" b="1" dirty="0" err="1" smtClean="0">
                <a:sym typeface="Symbol" pitchFamily="18" charset="2"/>
              </a:rPr>
              <a:t>ll</a:t>
            </a:r>
            <a:r>
              <a:rPr lang="en-US" sz="1300" b="1" dirty="0" smtClean="0">
                <a:sym typeface="Symbol" pitchFamily="18" charset="2"/>
              </a:rPr>
              <a:t> m ) </a:t>
            </a:r>
            <a:r>
              <a:rPr lang="en-US" sz="1500" dirty="0" smtClean="0">
                <a:sym typeface="Symbol" pitchFamily="18" charset="2"/>
              </a:rPr>
              <a:t>)</a:t>
            </a:r>
            <a:r>
              <a:rPr lang="pl-PL" sz="1500" dirty="0" smtClean="0">
                <a:sym typeface="Symbol" pitchFamily="18" charset="2"/>
              </a:rPr>
              <a:t>.</a:t>
            </a:r>
          </a:p>
          <a:p>
            <a:r>
              <a:rPr lang="pl-PL" sz="1500" dirty="0" smtClean="0">
                <a:sym typeface="Symbol" pitchFamily="18" charset="2"/>
              </a:rPr>
              <a:t>Najpierw brany jest klucz </a:t>
            </a:r>
            <a:r>
              <a:rPr lang="pl-PL" sz="1500" b="1" dirty="0" smtClean="0">
                <a:sym typeface="Symbol" pitchFamily="18" charset="2"/>
              </a:rPr>
              <a:t>k</a:t>
            </a:r>
            <a:r>
              <a:rPr lang="pl-PL" sz="1500" dirty="0" smtClean="0">
                <a:sym typeface="Symbol" pitchFamily="18" charset="2"/>
              </a:rPr>
              <a:t> i dołączany do niego </a:t>
            </a:r>
            <a:r>
              <a:rPr lang="pl-PL" sz="1500" b="1" dirty="0" err="1" smtClean="0">
                <a:sym typeface="Symbol" pitchFamily="18" charset="2"/>
              </a:rPr>
              <a:t>ipad</a:t>
            </a:r>
            <a:r>
              <a:rPr lang="pl-PL" sz="1500" dirty="0" smtClean="0">
                <a:sym typeface="Symbol" pitchFamily="18" charset="2"/>
              </a:rPr>
              <a:t> (ang. </a:t>
            </a:r>
            <a:r>
              <a:rPr lang="pl-PL" sz="1500" dirty="0" err="1" smtClean="0">
                <a:sym typeface="Symbol" pitchFamily="18" charset="2"/>
              </a:rPr>
              <a:t>Internal</a:t>
            </a:r>
            <a:r>
              <a:rPr lang="pl-PL" sz="1500" dirty="0" smtClean="0">
                <a:sym typeface="Symbol" pitchFamily="18" charset="2"/>
              </a:rPr>
              <a:t> Pad). Powoduje to przygotowanie pierwszego bloku danych („</a:t>
            </a:r>
            <a:r>
              <a:rPr lang="pl-PL" sz="1500" dirty="0" err="1" smtClean="0">
                <a:sym typeface="Symbol" pitchFamily="18" charset="2"/>
              </a:rPr>
              <a:t>wiadomośći</a:t>
            </a:r>
            <a:r>
              <a:rPr lang="pl-PL" sz="1500" dirty="0" smtClean="0">
                <a:sym typeface="Symbol" pitchFamily="18" charset="2"/>
              </a:rPr>
              <a:t>”) w konstrukcji </a:t>
            </a:r>
            <a:r>
              <a:rPr lang="pl-PL" sz="1500" dirty="0" err="1" smtClean="0">
                <a:sym typeface="Symbol" pitchFamily="18" charset="2"/>
              </a:rPr>
              <a:t>Merkle-Damguard’a</a:t>
            </a:r>
            <a:r>
              <a:rPr lang="pl-PL" sz="1500" dirty="0" smtClean="0">
                <a:sym typeface="Symbol" pitchFamily="18" charset="2"/>
              </a:rPr>
              <a:t> (jeśli stosowany jest alg. SHA-256, to blok ma długość 512 bitów). Blok ten jest dołączany z przodu wiadomości i wykonywana jest na tym połączeniu funkcja </a:t>
            </a:r>
            <a:r>
              <a:rPr lang="pl-PL" sz="1500" dirty="0" err="1" smtClean="0">
                <a:sym typeface="Symbol" pitchFamily="18" charset="2"/>
              </a:rPr>
              <a:t>hash</a:t>
            </a:r>
            <a:r>
              <a:rPr lang="pl-PL" sz="1500" dirty="0" smtClean="0">
                <a:sym typeface="Symbol" pitchFamily="18" charset="2"/>
              </a:rPr>
              <a:t> (H). Operacja ta nie jest bezpieczna, ale to co jest wykonywane w algorytmie HMAC to ponowne wzięcie klucza </a:t>
            </a:r>
            <a:r>
              <a:rPr lang="pl-PL" sz="1500" b="1" dirty="0" smtClean="0">
                <a:sym typeface="Symbol" pitchFamily="18" charset="2"/>
              </a:rPr>
              <a:t>k</a:t>
            </a:r>
            <a:r>
              <a:rPr lang="pl-PL" sz="1500" dirty="0" smtClean="0">
                <a:sym typeface="Symbol" pitchFamily="18" charset="2"/>
              </a:rPr>
              <a:t>, połączenie go z </a:t>
            </a:r>
            <a:r>
              <a:rPr lang="pl-PL" sz="1500" b="1" dirty="0" smtClean="0">
                <a:sym typeface="Symbol" pitchFamily="18" charset="2"/>
              </a:rPr>
              <a:t>opad</a:t>
            </a:r>
            <a:r>
              <a:rPr lang="pl-PL" sz="1500" dirty="0" smtClean="0">
                <a:sym typeface="Symbol" pitchFamily="18" charset="2"/>
              </a:rPr>
              <a:t> (ang. </a:t>
            </a:r>
            <a:r>
              <a:rPr lang="pl-PL" sz="1500" dirty="0" err="1" smtClean="0">
                <a:sym typeface="Symbol" pitchFamily="18" charset="2"/>
              </a:rPr>
              <a:t>Outer</a:t>
            </a:r>
            <a:r>
              <a:rPr lang="pl-PL" sz="1500" dirty="0" smtClean="0">
                <a:sym typeface="Symbol" pitchFamily="18" charset="2"/>
              </a:rPr>
              <a:t> Pad), a następnie przyłączenie do wcześniej wygenerowanego </a:t>
            </a:r>
            <a:r>
              <a:rPr lang="en-US" sz="1500" dirty="0" smtClean="0">
                <a:sym typeface="Symbol" pitchFamily="18" charset="2"/>
              </a:rPr>
              <a:t>H( </a:t>
            </a:r>
            <a:r>
              <a:rPr lang="en-US" sz="1500" dirty="0" err="1" smtClean="0">
                <a:sym typeface="Symbol" pitchFamily="18" charset="2"/>
              </a:rPr>
              <a:t>kipad</a:t>
            </a:r>
            <a:r>
              <a:rPr lang="en-US" sz="1500" dirty="0" smtClean="0">
                <a:sym typeface="Symbol" pitchFamily="18" charset="2"/>
              </a:rPr>
              <a:t> </a:t>
            </a:r>
            <a:r>
              <a:rPr lang="en-US" sz="1500" dirty="0" err="1" smtClean="0">
                <a:sym typeface="Symbol" pitchFamily="18" charset="2"/>
              </a:rPr>
              <a:t>ll</a:t>
            </a:r>
            <a:r>
              <a:rPr lang="en-US" sz="1500" dirty="0" smtClean="0">
                <a:sym typeface="Symbol" pitchFamily="18" charset="2"/>
              </a:rPr>
              <a:t> m ) </a:t>
            </a:r>
            <a:r>
              <a:rPr lang="pl-PL" sz="1500" dirty="0" smtClean="0">
                <a:sym typeface="Symbol" pitchFamily="18" charset="2"/>
              </a:rPr>
              <a:t>&lt;256 bitów&gt; i wykonaniu na tak skonstruowanym 512-bitowym bloku ponownie funkcji HASH (H).</a:t>
            </a:r>
          </a:p>
          <a:p>
            <a:endParaRPr lang="pl-PL" dirty="0"/>
          </a:p>
        </p:txBody>
      </p:sp>
      <p:sp>
        <p:nvSpPr>
          <p:cNvPr id="4" name="Symbol zastępczy numeru slajdu 3"/>
          <p:cNvSpPr>
            <a:spLocks noGrp="1"/>
          </p:cNvSpPr>
          <p:nvPr>
            <p:ph type="sldNum" sz="quarter" idx="10"/>
          </p:nvPr>
        </p:nvSpPr>
        <p:spPr/>
        <p:txBody>
          <a:bodyPr/>
          <a:lstStyle/>
          <a:p>
            <a:fld id="{63E3D6C2-9694-4371-A084-2525EFB38A76}" type="slidenum">
              <a:rPr lang="pl-PL" smtClean="0"/>
              <a:pPr/>
              <a:t>12</a:t>
            </a:fld>
            <a:endParaRPr lang="pl-PL"/>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pPr defTabSz="990752"/>
            <a:r>
              <a:rPr lang="pl-PL" dirty="0" smtClean="0"/>
              <a:t>Slajd pokazuje zasadę działania HMAC w</a:t>
            </a:r>
            <a:r>
              <a:rPr lang="pl-PL" baseline="0" dirty="0" smtClean="0"/>
              <a:t> sposób schematyczny. Jako pierwszy blok wiadomości tworzone jest połączenie klucza z wartością </a:t>
            </a:r>
            <a:r>
              <a:rPr lang="pl-PL" baseline="0" dirty="0" err="1" smtClean="0"/>
              <a:t>ipad</a:t>
            </a:r>
            <a:r>
              <a:rPr lang="pl-PL" baseline="0" dirty="0" smtClean="0"/>
              <a:t>. Następuje przetworzenie łańcucha </a:t>
            </a:r>
            <a:r>
              <a:rPr lang="pl-PL" sz="1300" dirty="0" err="1" smtClean="0"/>
              <a:t>Merkle-Damgard’a</a:t>
            </a:r>
            <a:r>
              <a:rPr lang="pl-PL" sz="1300" dirty="0" smtClean="0"/>
              <a:t>. Wyjście łańcucha jest podane na wejście innego łańcucha zainicjowanego wartością </a:t>
            </a:r>
            <a:r>
              <a:rPr lang="en-US" b="1" dirty="0" err="1" smtClean="0">
                <a:solidFill>
                  <a:srgbClr val="000000"/>
                </a:solidFill>
                <a:latin typeface="Arial" charset="0"/>
              </a:rPr>
              <a:t>k</a:t>
            </a:r>
            <a:r>
              <a:rPr lang="en-US" sz="1300" b="1" dirty="0" err="1" smtClean="0">
                <a:solidFill>
                  <a:srgbClr val="000000"/>
                </a:solidFill>
                <a:latin typeface="Arial" charset="0"/>
              </a:rPr>
              <a:t>⨁opad</a:t>
            </a:r>
            <a:r>
              <a:rPr lang="pl-PL" sz="1300" dirty="0" smtClean="0">
                <a:solidFill>
                  <a:srgbClr val="000000"/>
                </a:solidFill>
                <a:latin typeface="Arial" charset="0"/>
              </a:rPr>
              <a:t>. </a:t>
            </a:r>
          </a:p>
          <a:p>
            <a:pPr defTabSz="990752"/>
            <a:endParaRPr lang="pl-PL" sz="1300" dirty="0" smtClean="0">
              <a:solidFill>
                <a:srgbClr val="000000"/>
              </a:solidFill>
              <a:latin typeface="Arial" charset="0"/>
            </a:endParaRPr>
          </a:p>
          <a:p>
            <a:pPr defTabSz="990752"/>
            <a:r>
              <a:rPr lang="pl-PL" sz="1300" dirty="0" smtClean="0">
                <a:solidFill>
                  <a:srgbClr val="000000"/>
                </a:solidFill>
                <a:latin typeface="Arial" charset="0"/>
              </a:rPr>
              <a:t>Z podobną konstrukcją już się spotkaliśmy. Jeśli potraktujemy pierwsze wykonania funkcji h w każdym z łańcuchów jako generowanie kluczy, oraz funkcję h jako generator PRF to otrzymamy konstrukcję NMAC. Jedyna różnica polega na tym, że oba klucze są generowane z jednego bazowego i są od siebie zależne. Ważną własnością jest fakt, że funkcje h tworzą PRF nawet z kluczy ze sobą powiązanych.</a:t>
            </a:r>
          </a:p>
          <a:p>
            <a:pPr defTabSz="990752"/>
            <a:endParaRPr lang="pl-PL" sz="1300" dirty="0" smtClean="0">
              <a:solidFill>
                <a:srgbClr val="000000"/>
              </a:solidFill>
              <a:latin typeface="Arial" charset="0"/>
            </a:endParaRPr>
          </a:p>
          <a:p>
            <a:pPr defTabSz="990752"/>
            <a:endParaRPr lang="en-US" sz="1300" b="1" dirty="0" smtClean="0">
              <a:solidFill>
                <a:srgbClr val="000000"/>
              </a:solidFill>
              <a:latin typeface="Arial" charset="0"/>
            </a:endParaRPr>
          </a:p>
          <a:p>
            <a:endParaRPr lang="pl-PL" dirty="0"/>
          </a:p>
        </p:txBody>
      </p:sp>
      <p:sp>
        <p:nvSpPr>
          <p:cNvPr id="4" name="Symbol zastępczy numeru slajdu 3"/>
          <p:cNvSpPr>
            <a:spLocks noGrp="1"/>
          </p:cNvSpPr>
          <p:nvPr>
            <p:ph type="sldNum" sz="quarter" idx="10"/>
          </p:nvPr>
        </p:nvSpPr>
        <p:spPr/>
        <p:txBody>
          <a:bodyPr/>
          <a:lstStyle/>
          <a:p>
            <a:fld id="{63E3D6C2-9694-4371-A084-2525EFB38A76}" type="slidenum">
              <a:rPr lang="pl-PL" smtClean="0"/>
              <a:pPr/>
              <a:t>13</a:t>
            </a:fld>
            <a:endParaRPr lang="pl-PL"/>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r>
              <a:rPr lang="pl-PL" dirty="0" smtClean="0"/>
              <a:t>Konstrukcja</a:t>
            </a:r>
            <a:r>
              <a:rPr lang="pl-PL" baseline="0" dirty="0" smtClean="0"/>
              <a:t> HMAC jest uznawana za bezpieczną. Nie potrzeba zmieniać klucza dopóki liczba wiadomości jest znacznie mniejsza od pierwiastka kwadratowego z ilości wszystkich możliwych </a:t>
            </a:r>
            <a:r>
              <a:rPr lang="pl-PL" baseline="0" dirty="0" err="1" smtClean="0"/>
              <a:t>tagów</a:t>
            </a:r>
            <a:r>
              <a:rPr lang="pl-PL" baseline="0" dirty="0" smtClean="0"/>
              <a:t>. W przypadku SHA-256 liczba wiadomości ma być mniejsza od 2</a:t>
            </a:r>
            <a:r>
              <a:rPr lang="pl-PL" baseline="30000" dirty="0" smtClean="0"/>
              <a:t>128</a:t>
            </a:r>
            <a:r>
              <a:rPr lang="pl-PL" baseline="0" dirty="0" smtClean="0"/>
              <a:t>. To w praktyce oznacza, że można korzystać z tej konstrukcji bez ograniczeń z zachowaniem </a:t>
            </a:r>
            <a:r>
              <a:rPr lang="pl-PL" baseline="0" smtClean="0"/>
              <a:t>bezpieczeństwa.</a:t>
            </a:r>
            <a:endParaRPr lang="pl-PL" baseline="0" dirty="0" smtClean="0"/>
          </a:p>
          <a:p>
            <a:endParaRPr lang="pl-PL" dirty="0" smtClean="0"/>
          </a:p>
          <a:p>
            <a:r>
              <a:rPr lang="pl-PL" dirty="0" smtClean="0"/>
              <a:t>Standard TSL zakłada, że w jego implementacjach musi być zastosowane HMAC-SHA1-96,</a:t>
            </a:r>
            <a:r>
              <a:rPr lang="pl-PL" baseline="0" dirty="0" smtClean="0"/>
              <a:t> czyli konstrukcja HMAC zbudowana w oparciu o SHA1 z wyjściem „przyciętym” do 96 bardziej znaczących bitów (SHA1 ma wyjście 160 bitowe). Pamiętamy, że SHA1 nie jest już uznawane za bezpieczne, więc dlaczego jest stosowane w HMAC? Otóż w tej konstrukcji funkcja h nie musi być odporna na kolizje, ma mieć tylko właściwość PRF (przypomnijmy sobie, w jaki sposób badane były właściwości konstrukcji NMAC).</a:t>
            </a:r>
            <a:endParaRPr lang="pl-PL" dirty="0"/>
          </a:p>
        </p:txBody>
      </p:sp>
      <p:sp>
        <p:nvSpPr>
          <p:cNvPr id="4" name="Symbol zastępczy numeru slajdu 3"/>
          <p:cNvSpPr>
            <a:spLocks noGrp="1"/>
          </p:cNvSpPr>
          <p:nvPr>
            <p:ph type="sldNum" sz="quarter" idx="10"/>
          </p:nvPr>
        </p:nvSpPr>
        <p:spPr/>
        <p:txBody>
          <a:bodyPr/>
          <a:lstStyle/>
          <a:p>
            <a:fld id="{63E3D6C2-9694-4371-A084-2525EFB38A76}" type="slidenum">
              <a:rPr lang="pl-PL" smtClean="0"/>
              <a:pPr/>
              <a:t>14</a:t>
            </a:fld>
            <a:endParaRPr lang="pl-PL"/>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r>
              <a:rPr lang="pl-PL" dirty="0" smtClean="0"/>
              <a:t>Rozważmy możliwe ataki na HMAC. Przedmiotem rozważań będzie biblioteka </a:t>
            </a:r>
            <a:r>
              <a:rPr lang="pl-PL" dirty="0" err="1" smtClean="0"/>
              <a:t>Keyczar</a:t>
            </a:r>
            <a:r>
              <a:rPr lang="pl-PL" baseline="0" dirty="0" smtClean="0"/>
              <a:t> napisana w języku </a:t>
            </a:r>
            <a:r>
              <a:rPr lang="pl-PL" baseline="0" dirty="0" err="1" smtClean="0"/>
              <a:t>Python</a:t>
            </a:r>
            <a:r>
              <a:rPr lang="pl-PL" baseline="0" dirty="0" smtClean="0"/>
              <a:t>. Wejściami funkcji </a:t>
            </a:r>
            <a:r>
              <a:rPr lang="pl-PL" baseline="0" dirty="0" err="1" smtClean="0"/>
              <a:t>Veryfi</a:t>
            </a:r>
            <a:r>
              <a:rPr lang="pl-PL" baseline="0" dirty="0" smtClean="0"/>
              <a:t>(.) są klucz, wiadomość i </a:t>
            </a:r>
            <a:r>
              <a:rPr lang="pl-PL" baseline="0" dirty="0" err="1" smtClean="0"/>
              <a:t>tag</a:t>
            </a:r>
            <a:r>
              <a:rPr lang="pl-PL" baseline="0" dirty="0" smtClean="0"/>
              <a:t>. Weryfikacja polega na przeliczeniu </a:t>
            </a:r>
            <a:r>
              <a:rPr lang="pl-PL" baseline="0" dirty="0" err="1" smtClean="0"/>
              <a:t>tagu</a:t>
            </a:r>
            <a:r>
              <a:rPr lang="pl-PL" baseline="0" dirty="0" smtClean="0"/>
              <a:t> z wiadomości </a:t>
            </a:r>
            <a:r>
              <a:rPr lang="pl-PL" b="1" baseline="0" dirty="0" smtClean="0"/>
              <a:t>m</a:t>
            </a:r>
            <a:r>
              <a:rPr lang="pl-PL" baseline="0" dirty="0" smtClean="0"/>
              <a:t> obliczonego z zastosowaniem klucza </a:t>
            </a:r>
            <a:r>
              <a:rPr lang="pl-PL" b="1" baseline="0" dirty="0" err="1" smtClean="0"/>
              <a:t>key</a:t>
            </a:r>
            <a:r>
              <a:rPr lang="pl-PL" baseline="0" dirty="0" smtClean="0"/>
              <a:t> za pomocą algorytmu HMAC. Wyliczone 16 bajtów jest porównywane z otrzymanym z danymi </a:t>
            </a:r>
            <a:r>
              <a:rPr lang="pl-PL" baseline="0" dirty="0" err="1" smtClean="0"/>
              <a:t>tagiem</a:t>
            </a:r>
            <a:r>
              <a:rPr lang="pl-PL" baseline="0" dirty="0" smtClean="0"/>
              <a:t> </a:t>
            </a:r>
            <a:r>
              <a:rPr lang="pl-PL" b="1" baseline="0" dirty="0" err="1" smtClean="0"/>
              <a:t>sig_bytes</a:t>
            </a:r>
            <a:r>
              <a:rPr lang="pl-PL" baseline="0" dirty="0" smtClean="0"/>
              <a:t>. </a:t>
            </a:r>
          </a:p>
          <a:p>
            <a:r>
              <a:rPr lang="pl-PL" baseline="0" dirty="0" smtClean="0"/>
              <a:t>Rozwiązanie wydaje się poprawne, zwłaszcza, jeśli popatrzymy na nie z punktu widzenia matematycznego. Problem polega na zasadzie działania operatora ‘==‘. Porównywanie odbywa się bajt po bajcie w pętli. Jeśli wykryta zostanie niezgodność na którymś z analizowanych bajtów, to funkcja zwraca błąd. </a:t>
            </a:r>
          </a:p>
          <a:p>
            <a:r>
              <a:rPr lang="pl-PL" baseline="0" dirty="0" smtClean="0"/>
              <a:t>Zastosowanie takiej metody porównywania pozwala na atak czasowy.</a:t>
            </a:r>
            <a:endParaRPr lang="pl-PL" dirty="0"/>
          </a:p>
        </p:txBody>
      </p:sp>
      <p:sp>
        <p:nvSpPr>
          <p:cNvPr id="4" name="Symbol zastępczy numeru slajdu 3"/>
          <p:cNvSpPr>
            <a:spLocks noGrp="1"/>
          </p:cNvSpPr>
          <p:nvPr>
            <p:ph type="sldNum" sz="quarter" idx="10"/>
          </p:nvPr>
        </p:nvSpPr>
        <p:spPr/>
        <p:txBody>
          <a:bodyPr/>
          <a:lstStyle/>
          <a:p>
            <a:fld id="{63E3D6C2-9694-4371-A084-2525EFB38A76}" type="slidenum">
              <a:rPr lang="pl-PL" smtClean="0"/>
              <a:pPr/>
              <a:t>15</a:t>
            </a:fld>
            <a:endParaRPr lang="pl-PL"/>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r>
              <a:rPr lang="pl-PL" dirty="0" smtClean="0"/>
              <a:t>Zakładamy,</a:t>
            </a:r>
            <a:r>
              <a:rPr lang="pl-PL" baseline="0" dirty="0" smtClean="0"/>
              <a:t> że jesteśmy atakującymi i mamy wiadomość </a:t>
            </a:r>
            <a:r>
              <a:rPr lang="pl-PL" b="1" baseline="0" dirty="0" smtClean="0"/>
              <a:t>m</a:t>
            </a:r>
            <a:r>
              <a:rPr lang="pl-PL" baseline="0" dirty="0" smtClean="0"/>
              <a:t>, dla której chcemy otrzymać poprawny </a:t>
            </a:r>
            <a:r>
              <a:rPr lang="pl-PL" baseline="0" dirty="0" err="1" smtClean="0"/>
              <a:t>tag</a:t>
            </a:r>
            <a:r>
              <a:rPr lang="pl-PL" baseline="0" dirty="0" smtClean="0"/>
              <a:t>. Naszym celem jest serwer, na którym działa HMAC z ukrytym kluczem </a:t>
            </a:r>
            <a:r>
              <a:rPr lang="pl-PL" b="1" baseline="0" dirty="0" smtClean="0"/>
              <a:t>k</a:t>
            </a:r>
            <a:r>
              <a:rPr lang="pl-PL" baseline="0" dirty="0" smtClean="0"/>
              <a:t>. Zakładamy następujące działanie serwera. Pobiera on parę (wiadomość, </a:t>
            </a:r>
            <a:r>
              <a:rPr lang="pl-PL" baseline="0" dirty="0" err="1" smtClean="0"/>
              <a:t>tag</a:t>
            </a:r>
            <a:r>
              <a:rPr lang="pl-PL" baseline="0" dirty="0" smtClean="0"/>
              <a:t>). Jeśli </a:t>
            </a:r>
            <a:r>
              <a:rPr lang="pl-PL" baseline="0" dirty="0" err="1" smtClean="0"/>
              <a:t>tag</a:t>
            </a:r>
            <a:r>
              <a:rPr lang="pl-PL" baseline="0" dirty="0" smtClean="0"/>
              <a:t> jest prawidłowy, to wiadomość jest przetwarzana, jeśli nie to serwer zgłasza do nadawcy błąd. </a:t>
            </a:r>
          </a:p>
          <a:p>
            <a:r>
              <a:rPr lang="pl-PL" baseline="0" dirty="0" smtClean="0"/>
              <a:t>Atakujący może więc wysłać do serwera wiele razy tę samą wiadomości i spróbować wydedukować jej </a:t>
            </a:r>
            <a:r>
              <a:rPr lang="pl-PL" baseline="0" dirty="0" err="1" smtClean="0"/>
              <a:t>tag</a:t>
            </a:r>
            <a:r>
              <a:rPr lang="pl-PL" baseline="0" dirty="0" smtClean="0"/>
              <a:t>. </a:t>
            </a:r>
          </a:p>
          <a:p>
            <a:r>
              <a:rPr lang="pl-PL" baseline="0" dirty="0" smtClean="0"/>
              <a:t>Sposób jest bardzo prosty. Cały czas wysyłamy tę samą wiadomość, ale z różnymi </a:t>
            </a:r>
            <a:r>
              <a:rPr lang="pl-PL" baseline="0" dirty="0" err="1" smtClean="0"/>
              <a:t>tagami</a:t>
            </a:r>
            <a:r>
              <a:rPr lang="pl-PL" baseline="0" dirty="0" smtClean="0"/>
              <a:t>. Atak zaczyna się od wysłania wiadomości z dołączonym do niej losowym </a:t>
            </a:r>
            <a:r>
              <a:rPr lang="pl-PL" baseline="0" dirty="0" err="1" smtClean="0"/>
              <a:t>tagiem</a:t>
            </a:r>
            <a:r>
              <a:rPr lang="pl-PL" baseline="0" dirty="0" smtClean="0"/>
              <a:t>. Mierzy się czas potrzebny serwerowi do wygenerowania odpowiedzi. Następnie wysyłamy za każdym razem tę samą wiadomość i wszystkimi możliwościami pierwszego bajta </a:t>
            </a:r>
            <a:r>
              <a:rPr lang="pl-PL" baseline="0" dirty="0" err="1" smtClean="0"/>
              <a:t>tagu</a:t>
            </a:r>
            <a:r>
              <a:rPr lang="pl-PL" baseline="0" dirty="0" smtClean="0"/>
              <a:t>. W pewnym momencie zauważymy, że czas weryfikacji był nieco dłuższy. Oznacza to, że zgadliśmy pierwszy bajt </a:t>
            </a:r>
            <a:r>
              <a:rPr lang="pl-PL" baseline="0" dirty="0" err="1" smtClean="0"/>
              <a:t>tagu</a:t>
            </a:r>
            <a:r>
              <a:rPr lang="pl-PL" baseline="0" dirty="0" smtClean="0"/>
              <a:t>. Zatrzymujemy wysyłanie wiadomości, przyjmujemy, że znamy pierwszy bajt </a:t>
            </a:r>
            <a:r>
              <a:rPr lang="pl-PL" baseline="0" dirty="0" err="1" smtClean="0"/>
              <a:t>tagu</a:t>
            </a:r>
            <a:r>
              <a:rPr lang="pl-PL" baseline="0" dirty="0" smtClean="0"/>
              <a:t>. Rozpoczynamy więc wysyłanie par wiadomość i </a:t>
            </a:r>
            <a:r>
              <a:rPr lang="pl-PL" baseline="0" dirty="0" err="1" smtClean="0"/>
              <a:t>tag</a:t>
            </a:r>
            <a:r>
              <a:rPr lang="pl-PL" baseline="0" dirty="0" smtClean="0"/>
              <a:t>, ale w niej pierwszy bajt nie ulega już zmianom, za to rozważane są wszystkie możliwości drugiego </a:t>
            </a:r>
            <a:r>
              <a:rPr lang="pl-PL" baseline="0" dirty="0" err="1" smtClean="0"/>
              <a:t>bajtu</a:t>
            </a:r>
            <a:r>
              <a:rPr lang="pl-PL" baseline="0" dirty="0" smtClean="0"/>
              <a:t>. Znowu czekamy na chwilę, gdy odpowiedź będzie trwała odrobinę dłużej. Wtedy odgadujemy drugo bajt </a:t>
            </a:r>
            <a:r>
              <a:rPr lang="pl-PL" baseline="0" dirty="0" err="1" smtClean="0"/>
              <a:t>tagu</a:t>
            </a:r>
            <a:r>
              <a:rPr lang="pl-PL" baseline="0" dirty="0" smtClean="0"/>
              <a:t> dla naszej wiadomości. Czynność przeprowadzamy do momentu otrzymania informacji, że wiadomość została poprawnie zweryfikowana…</a:t>
            </a:r>
          </a:p>
          <a:p>
            <a:r>
              <a:rPr lang="pl-PL" baseline="0" dirty="0" smtClean="0"/>
              <a:t>Pokazany atak ma Wam uświadomić, jak ważna jest nawet sama implementacja konstrukcji kryptograficznej.</a:t>
            </a:r>
          </a:p>
          <a:p>
            <a:endParaRPr lang="pl-PL" baseline="0" dirty="0" smtClean="0"/>
          </a:p>
          <a:p>
            <a:endParaRPr lang="pl-PL" dirty="0"/>
          </a:p>
        </p:txBody>
      </p:sp>
      <p:sp>
        <p:nvSpPr>
          <p:cNvPr id="4" name="Symbol zastępczy numeru slajdu 3"/>
          <p:cNvSpPr>
            <a:spLocks noGrp="1"/>
          </p:cNvSpPr>
          <p:nvPr>
            <p:ph type="sldNum" sz="quarter" idx="10"/>
          </p:nvPr>
        </p:nvSpPr>
        <p:spPr/>
        <p:txBody>
          <a:bodyPr/>
          <a:lstStyle/>
          <a:p>
            <a:fld id="{63E3D6C2-9694-4371-A084-2525EFB38A76}" type="slidenum">
              <a:rPr lang="pl-PL" smtClean="0"/>
              <a:pPr/>
              <a:t>16</a:t>
            </a:fld>
            <a:endParaRPr lang="pl-PL"/>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lnSpcReduction="10000"/>
          </a:bodyPr>
          <a:lstStyle/>
          <a:p>
            <a:r>
              <a:rPr lang="pl-PL" dirty="0" smtClean="0"/>
              <a:t>Pierwszym sposobem na obronienie się przed omówionym wcześniej atakiem jest zorganizowanie kodu porównującego łańcuchy bajtów tak, aby zawsze porównanie trwało tyle samo. Podany przykład w języku </a:t>
            </a:r>
            <a:r>
              <a:rPr lang="pl-PL" dirty="0" err="1" smtClean="0"/>
              <a:t>Python</a:t>
            </a:r>
            <a:r>
              <a:rPr lang="pl-PL" dirty="0" smtClean="0"/>
              <a:t> pochodzi już z zaktualizowanej</a:t>
            </a:r>
            <a:r>
              <a:rPr lang="pl-PL" baseline="0" dirty="0" smtClean="0"/>
              <a:t> biblioteki </a:t>
            </a:r>
            <a:r>
              <a:rPr lang="en-US" dirty="0" err="1" smtClean="0"/>
              <a:t>Keyczar</a:t>
            </a:r>
            <a:r>
              <a:rPr lang="pl-PL" dirty="0" smtClean="0"/>
              <a:t>, w której zaimplementowano ochronę na atak czasowy. </a:t>
            </a:r>
          </a:p>
          <a:p>
            <a:r>
              <a:rPr lang="pl-PL" dirty="0" smtClean="0"/>
              <a:t>W pierwszym</a:t>
            </a:r>
            <a:r>
              <a:rPr lang="pl-PL" baseline="0" dirty="0" smtClean="0"/>
              <a:t> etapie działania kodu następuje sprawdzenie, czy długość nadesłanego </a:t>
            </a:r>
            <a:r>
              <a:rPr lang="pl-PL" baseline="0" dirty="0" err="1" smtClean="0"/>
              <a:t>tagu</a:t>
            </a:r>
            <a:r>
              <a:rPr lang="pl-PL" baseline="0" dirty="0" smtClean="0"/>
              <a:t> ma właściwą wartość (co czasami się zdarza w przypadku konstruowania ataków). Zapewnienie tego samego czasu porównywania łańcuchów odbywa się przez wprowadzenie własnego jawnego kodu zastępującego operator porównania. W rozwiązaniu zastosowano funkcję zip, która generuje listę par bajtów pobranych z odpowiednio pierwszego i drugiego argumentu funkcji (zip nie jest tu algorytmem kompresującym, a tylko tworzącym nową strukturę danych z kolejnych par bajtów słów wejściowych). W pętli za każdym razem pobierana jest jedna para, za pomocą funkcji ord znaki tekstu są przekształcane na ich reprezentacje liczbowe. Na parze bajtów wykonywana jest operacja </a:t>
            </a:r>
            <a:r>
              <a:rPr lang="pl-PL" baseline="0" dirty="0" err="1" smtClean="0"/>
              <a:t>xor</a:t>
            </a:r>
            <a:r>
              <a:rPr lang="pl-PL" baseline="0" dirty="0" smtClean="0"/>
              <a:t> i dodawana bitowo </a:t>
            </a:r>
            <a:r>
              <a:rPr lang="pl-PL" baseline="0" dirty="0" err="1" smtClean="0"/>
              <a:t>(or</a:t>
            </a:r>
            <a:r>
              <a:rPr lang="pl-PL" baseline="0" dirty="0" smtClean="0"/>
              <a:t> bitowe) do wartości </a:t>
            </a:r>
            <a:r>
              <a:rPr lang="pl-PL" baseline="0" dirty="0" err="1" smtClean="0"/>
              <a:t>result</a:t>
            </a:r>
            <a:r>
              <a:rPr lang="pl-PL" baseline="0" dirty="0" smtClean="0"/>
              <a:t>. Jeśli kiedykolwiek w którejś z par operacja </a:t>
            </a:r>
            <a:r>
              <a:rPr lang="pl-PL" baseline="0" dirty="0" err="1" smtClean="0"/>
              <a:t>xor</a:t>
            </a:r>
            <a:r>
              <a:rPr lang="pl-PL" baseline="0" dirty="0" smtClean="0"/>
              <a:t> da wynik inny niż 0, to oznacza, że napotkano różnicę pomiędzy wygenerowanym </a:t>
            </a:r>
            <a:r>
              <a:rPr lang="pl-PL" baseline="0" dirty="0" err="1" smtClean="0"/>
              <a:t>tagiem</a:t>
            </a:r>
            <a:r>
              <a:rPr lang="pl-PL" baseline="0" dirty="0" smtClean="0"/>
              <a:t> a otrzymanym. Jeśli na otrzymanej liczbie wykonamy operację </a:t>
            </a:r>
            <a:r>
              <a:rPr lang="pl-PL" baseline="0" dirty="0" err="1" smtClean="0"/>
              <a:t>or</a:t>
            </a:r>
            <a:r>
              <a:rPr lang="pl-PL" baseline="0" dirty="0" smtClean="0"/>
              <a:t> bitowe z wartością </a:t>
            </a:r>
            <a:r>
              <a:rPr lang="pl-PL" baseline="0" dirty="0" err="1" smtClean="0"/>
              <a:t>result</a:t>
            </a:r>
            <a:r>
              <a:rPr lang="pl-PL" baseline="0" dirty="0" smtClean="0"/>
              <a:t>, początkowo ustawioną na 0, to do końca przeprowadzania obliczeń wykrycie różnicy choćby w jednym bicie zostanie w wartości </a:t>
            </a:r>
            <a:r>
              <a:rPr lang="pl-PL" baseline="0" dirty="0" err="1" smtClean="0"/>
              <a:t>result</a:t>
            </a:r>
            <a:r>
              <a:rPr lang="pl-PL" baseline="0" dirty="0" smtClean="0"/>
              <a:t> zapamiętane. Ostatecznie funkcja porównuje wartość </a:t>
            </a:r>
            <a:r>
              <a:rPr lang="pl-PL" baseline="0" dirty="0" err="1" smtClean="0"/>
              <a:t>result</a:t>
            </a:r>
            <a:r>
              <a:rPr lang="pl-PL" baseline="0" dirty="0" smtClean="0"/>
              <a:t> z 0 i odpowiada, czy </a:t>
            </a:r>
            <a:r>
              <a:rPr lang="pl-PL" baseline="0" dirty="0" err="1" smtClean="0"/>
              <a:t>tagi</a:t>
            </a:r>
            <a:r>
              <a:rPr lang="pl-PL" baseline="0" dirty="0" smtClean="0"/>
              <a:t> były identyczne, czy nie. Za każdym razem w takiej konstrukcji czas porównywania łańcuchów bajtów jest identyczny i nie można przeprowadzić na nią ataku czasowego.</a:t>
            </a:r>
          </a:p>
          <a:p>
            <a:r>
              <a:rPr lang="pl-PL" baseline="0" dirty="0" smtClean="0"/>
              <a:t>Problemem w takim rozwiązaniu może być jednak kompilator, który może „spróbować” zoptymalizować opracowany kod, tak, żeby skrócić jego działanie zatrzymując działanie pętli wcześniej, co może w konsekwencji zrujnować nasze wysiłki ukrycia czasu prowadzonych obliczeń.</a:t>
            </a:r>
            <a:endParaRPr lang="pl-PL" dirty="0"/>
          </a:p>
        </p:txBody>
      </p:sp>
      <p:sp>
        <p:nvSpPr>
          <p:cNvPr id="4" name="Symbol zastępczy numeru slajdu 3"/>
          <p:cNvSpPr>
            <a:spLocks noGrp="1"/>
          </p:cNvSpPr>
          <p:nvPr>
            <p:ph type="sldNum" sz="quarter" idx="10"/>
          </p:nvPr>
        </p:nvSpPr>
        <p:spPr/>
        <p:txBody>
          <a:bodyPr/>
          <a:lstStyle/>
          <a:p>
            <a:fld id="{63E3D6C2-9694-4371-A084-2525EFB38A76}" type="slidenum">
              <a:rPr lang="pl-PL" smtClean="0"/>
              <a:pPr/>
              <a:t>17</a:t>
            </a:fld>
            <a:endParaRPr lang="pl-PL"/>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r>
              <a:rPr lang="pl-PL" dirty="0" smtClean="0"/>
              <a:t>Innym sposobem na</a:t>
            </a:r>
            <a:r>
              <a:rPr lang="pl-PL" baseline="0" dirty="0" smtClean="0"/>
              <a:t> obronę jest ukrycie przed atakującym informacji, które łańcuchy bajtów są porównywane. Jest to rozwiązanie używane rzadziej.  </a:t>
            </a:r>
          </a:p>
          <a:p>
            <a:r>
              <a:rPr lang="pl-PL" baseline="0" dirty="0" smtClean="0"/>
              <a:t>Mamy tutaj algorytm weryfikujący, na którego wejście podawany jest klucz, wiadomość i </a:t>
            </a:r>
            <a:r>
              <a:rPr lang="pl-PL" baseline="0" dirty="0" err="1" smtClean="0"/>
              <a:t>tag</a:t>
            </a:r>
            <a:r>
              <a:rPr lang="pl-PL" baseline="0" dirty="0" smtClean="0"/>
              <a:t>. W pierwszym kroku obliczamy MAC dla wiadomości. Następnie obliczamy jeszcze raz funkcje </a:t>
            </a:r>
            <a:r>
              <a:rPr lang="pl-PL" baseline="0" dirty="0" err="1" smtClean="0"/>
              <a:t>hash</a:t>
            </a:r>
            <a:r>
              <a:rPr lang="pl-PL" baseline="0" dirty="0" smtClean="0"/>
              <a:t>, ale tym razem z obliczonego MAC i z otrzymanego MAC z wiadomością. Obliczone wartości porównujemy operatorem „==”. Obliczone funkcje </a:t>
            </a:r>
            <a:r>
              <a:rPr lang="pl-PL" baseline="0" dirty="0" err="1" smtClean="0"/>
              <a:t>hash</a:t>
            </a:r>
            <a:r>
              <a:rPr lang="pl-PL" baseline="0" dirty="0" smtClean="0"/>
              <a:t> z </a:t>
            </a:r>
            <a:r>
              <a:rPr lang="pl-PL" baseline="0" dirty="0" err="1" smtClean="0"/>
              <a:t>hash</a:t>
            </a:r>
            <a:r>
              <a:rPr lang="pl-PL" baseline="0" dirty="0" smtClean="0"/>
              <a:t>, jeśli </a:t>
            </a:r>
            <a:r>
              <a:rPr lang="pl-PL" baseline="0" dirty="0" err="1" smtClean="0"/>
              <a:t>tagi</a:t>
            </a:r>
            <a:r>
              <a:rPr lang="pl-PL" baseline="0" dirty="0" smtClean="0"/>
              <a:t> są identyczne, też powinny być identyczne. Tutaj porównujemy bajt po bajcie łańcuchy po przekształceniu i atakujący nawet jeśli znajdzie różnice w czasie, to nie odpowiadają one kształtowi </a:t>
            </a:r>
            <a:r>
              <a:rPr lang="pl-PL" baseline="0" dirty="0" err="1" smtClean="0"/>
              <a:t>tagu</a:t>
            </a:r>
            <a:r>
              <a:rPr lang="pl-PL" baseline="0" dirty="0" smtClean="0"/>
              <a:t> obliczonego dla wiadomości.</a:t>
            </a:r>
          </a:p>
          <a:p>
            <a:r>
              <a:rPr lang="pl-PL" baseline="0" dirty="0" smtClean="0"/>
              <a:t>To podejście nie skazuje nas na „miłosierdzie” algorytmów optymalizujących kompilatora.</a:t>
            </a:r>
          </a:p>
          <a:p>
            <a:endParaRPr lang="pl-PL" baseline="0" dirty="0" smtClean="0"/>
          </a:p>
          <a:p>
            <a:r>
              <a:rPr lang="pl-PL" baseline="0" dirty="0" smtClean="0"/>
              <a:t>Z tych rozważań wynika jeszcze jedna lekcja. Nawet eksperci od kryptografii tworzący biblioteki potrafią popełnić błędy. Kod realizujący precyzyjnie opracowaną konstrukcję kryptograficzną, ale jest podatny na ataki czasowe kompletnie ruminuje bezpieczeństwo systemu. Jeszcze raz zachęcam do stosowania dobrze „prześwietlonych” i sprawdzonych bibliotek kryptograficznych, takich jak </a:t>
            </a:r>
            <a:r>
              <a:rPr lang="pl-PL" baseline="0" dirty="0" err="1" smtClean="0"/>
              <a:t>OpenSSL</a:t>
            </a:r>
            <a:r>
              <a:rPr lang="pl-PL" baseline="0" dirty="0" smtClean="0"/>
              <a:t>. Na marginesie aktualna wersja biblioteki </a:t>
            </a:r>
            <a:r>
              <a:rPr lang="pl-PL" baseline="0" dirty="0" err="1" smtClean="0"/>
              <a:t>Keyczer</a:t>
            </a:r>
            <a:r>
              <a:rPr lang="pl-PL" baseline="0" dirty="0" smtClean="0"/>
              <a:t> także uznawana jest już za „przyzwoitą” i na pewno jej zastosowanie ograniczy wrażliwość Waszych systemów na tego typu ataki.</a:t>
            </a:r>
            <a:endParaRPr lang="pl-PL" dirty="0"/>
          </a:p>
        </p:txBody>
      </p:sp>
      <p:sp>
        <p:nvSpPr>
          <p:cNvPr id="4" name="Symbol zastępczy numeru slajdu 3"/>
          <p:cNvSpPr>
            <a:spLocks noGrp="1"/>
          </p:cNvSpPr>
          <p:nvPr>
            <p:ph type="sldNum" sz="quarter" idx="10"/>
          </p:nvPr>
        </p:nvSpPr>
        <p:spPr/>
        <p:txBody>
          <a:bodyPr/>
          <a:lstStyle/>
          <a:p>
            <a:fld id="{63E3D6C2-9694-4371-A084-2525EFB38A76}" type="slidenum">
              <a:rPr lang="pl-PL" smtClean="0"/>
              <a:pPr/>
              <a:t>18</a:t>
            </a:fld>
            <a:endParaRPr lang="pl-PL"/>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r>
              <a:rPr lang="pl-PL" dirty="0" smtClean="0"/>
              <a:t>Mamy funkcję </a:t>
            </a:r>
            <a:r>
              <a:rPr lang="pl-PL" dirty="0" err="1" smtClean="0"/>
              <a:t>hashującą</a:t>
            </a:r>
            <a:r>
              <a:rPr lang="pl-PL" dirty="0" smtClean="0"/>
              <a:t>,</a:t>
            </a:r>
            <a:r>
              <a:rPr lang="pl-PL" baseline="0" dirty="0" smtClean="0"/>
              <a:t> która przekształca długie wiadomości w małe </a:t>
            </a:r>
            <a:r>
              <a:rPr lang="pl-PL" baseline="0" dirty="0" err="1" smtClean="0"/>
              <a:t>tagi</a:t>
            </a:r>
            <a:r>
              <a:rPr lang="pl-PL" baseline="0" dirty="0" smtClean="0"/>
              <a:t>. Kolizja następuje wtedy, gdy dla dwóch różnych wiadomości otrzymuje się takie same funkcje </a:t>
            </a:r>
            <a:r>
              <a:rPr lang="pl-PL" baseline="0" dirty="0" err="1" smtClean="0"/>
              <a:t>hash</a:t>
            </a:r>
            <a:r>
              <a:rPr lang="pl-PL" baseline="0" dirty="0" smtClean="0"/>
              <a:t>. Warto pamiętać, że chodzi tu o znalezienie efektywnych algorytmów, które taką kolizję znajdą a nie tylko stwierdzenie, że takich kolizji jest „dużo”. </a:t>
            </a:r>
          </a:p>
          <a:p>
            <a:r>
              <a:rPr lang="pl-PL" baseline="0" dirty="0" smtClean="0"/>
              <a:t>Teraz zajmiemy się opracowaniem funkcji </a:t>
            </a:r>
            <a:r>
              <a:rPr lang="pl-PL" baseline="0" dirty="0" err="1" smtClean="0"/>
              <a:t>hash</a:t>
            </a:r>
            <a:r>
              <a:rPr lang="pl-PL" baseline="0" dirty="0" smtClean="0"/>
              <a:t> według następującego pomysłu. </a:t>
            </a:r>
            <a:r>
              <a:rPr lang="pl-PL" baseline="0" dirty="0" smtClean="0"/>
              <a:t>Zakładając, że dysponujemy funkcją </a:t>
            </a:r>
            <a:r>
              <a:rPr lang="pl-PL" baseline="0" dirty="0" smtClean="0"/>
              <a:t>obliczającą </a:t>
            </a:r>
            <a:r>
              <a:rPr lang="pl-PL" baseline="0" dirty="0" err="1" smtClean="0"/>
              <a:t>hash</a:t>
            </a:r>
            <a:r>
              <a:rPr lang="pl-PL" baseline="0" dirty="0" smtClean="0"/>
              <a:t> dla krótkich </a:t>
            </a:r>
            <a:r>
              <a:rPr lang="pl-PL" baseline="0" dirty="0" smtClean="0"/>
              <a:t>wiadomości, rozszerzymy </a:t>
            </a:r>
            <a:r>
              <a:rPr lang="pl-PL" baseline="0" dirty="0" smtClean="0"/>
              <a:t>jej funkcjonalność </a:t>
            </a:r>
            <a:r>
              <a:rPr lang="pl-PL" baseline="0" dirty="0" smtClean="0"/>
              <a:t>dla </a:t>
            </a:r>
            <a:r>
              <a:rPr lang="pl-PL" baseline="0" dirty="0" smtClean="0"/>
              <a:t>wiadomości dłuższych</a:t>
            </a:r>
            <a:r>
              <a:rPr lang="pl-PL" baseline="0" dirty="0" smtClean="0"/>
              <a:t>. Później pokażemy, jak zdefiniować taką funkcję HASH dla krótkich wiadomości i wiedza się </a:t>
            </a:r>
            <a:r>
              <a:rPr lang="pl-PL" baseline="0" smtClean="0"/>
              <a:t>nam uzupełni.</a:t>
            </a:r>
            <a:endParaRPr lang="pl-PL" baseline="0" dirty="0" smtClean="0"/>
          </a:p>
          <a:p>
            <a:endParaRPr lang="pl-PL" dirty="0"/>
          </a:p>
        </p:txBody>
      </p:sp>
      <p:sp>
        <p:nvSpPr>
          <p:cNvPr id="4" name="Symbol zastępczy numeru slajdu 3"/>
          <p:cNvSpPr>
            <a:spLocks noGrp="1"/>
          </p:cNvSpPr>
          <p:nvPr>
            <p:ph type="sldNum" sz="quarter" idx="10"/>
          </p:nvPr>
        </p:nvSpPr>
        <p:spPr/>
        <p:txBody>
          <a:bodyPr/>
          <a:lstStyle/>
          <a:p>
            <a:fld id="{63E3D6C2-9694-4371-A084-2525EFB38A76}" type="slidenum">
              <a:rPr lang="pl-PL" smtClean="0"/>
              <a:pPr/>
              <a:t>2</a:t>
            </a:fld>
            <a:endParaRPr lang="pl-PL"/>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r>
              <a:rPr lang="pl-PL" dirty="0" smtClean="0"/>
              <a:t>Rozważmy konstrukcję jak na rysunku. Jest to ogólna konstrukcja, według której buduje się funkcje skrótu. Zakładamy, że dysponujemy funkcją</a:t>
            </a:r>
            <a:r>
              <a:rPr lang="pl-PL" baseline="0" dirty="0" smtClean="0"/>
              <a:t> h (</a:t>
            </a:r>
            <a:r>
              <a:rPr lang="pl-PL" baseline="0" dirty="0" err="1" smtClean="0"/>
              <a:t>hash</a:t>
            </a:r>
            <a:r>
              <a:rPr lang="pl-PL" baseline="0" dirty="0" smtClean="0"/>
              <a:t>) odporną na kolizje dla małych wiadomości. Funkcja nazywana jest też funkcją kompresującą. Wiadomość jest dzielona na bloki. W konstrukcji stosowany jest również IV (ang. </a:t>
            </a:r>
            <a:r>
              <a:rPr lang="pl-PL" baseline="0" dirty="0" err="1" smtClean="0"/>
              <a:t>Initialisation</a:t>
            </a:r>
            <a:r>
              <a:rPr lang="pl-PL" baseline="0" dirty="0" smtClean="0"/>
              <a:t> </a:t>
            </a:r>
            <a:r>
              <a:rPr lang="pl-PL" baseline="0" dirty="0" err="1" smtClean="0"/>
              <a:t>Vector</a:t>
            </a:r>
            <a:r>
              <a:rPr lang="pl-PL" baseline="0" dirty="0" smtClean="0"/>
              <a:t>), tym razem ustalany jednokrotnie raz na zawsze i wbudowywany w program (jego wartość jest ustalana na poziomie definiowania standardu). Wyjście funkcji kompresji (</a:t>
            </a:r>
            <a:r>
              <a:rPr lang="pl-PL" baseline="0" dirty="0" err="1" smtClean="0"/>
              <a:t>H</a:t>
            </a:r>
            <a:r>
              <a:rPr lang="pl-PL" baseline="-25000" dirty="0" err="1" smtClean="0"/>
              <a:t>n</a:t>
            </a:r>
            <a:r>
              <a:rPr lang="pl-PL" baseline="0" dirty="0" smtClean="0"/>
              <a:t> nazywane zmienną łańcuchową) jest przekazywane na wejście kolejnej funkcji kompresji, która przekształca także kolejny blok wiadomości. Łańcuch przekształceń kolejnych porcji wiadomości jest kontynuowany do momentu osiągnięcia ostatniego bloku. Do ostatniego bloku musi zostać dodany tzw. „</a:t>
            </a:r>
            <a:r>
              <a:rPr lang="pl-PL" baseline="0" dirty="0" err="1" smtClean="0"/>
              <a:t>padding</a:t>
            </a:r>
            <a:r>
              <a:rPr lang="pl-PL" baseline="0" dirty="0" smtClean="0"/>
              <a:t> blok”. Ostatnia część widomości wraz z </a:t>
            </a:r>
            <a:r>
              <a:rPr lang="pl-PL" baseline="0" dirty="0" err="1" smtClean="0"/>
              <a:t>paddingiem</a:t>
            </a:r>
            <a:r>
              <a:rPr lang="pl-PL" baseline="0" dirty="0" smtClean="0"/>
              <a:t> jest przekształcana z zastosowaniem funkcji h i otrzymujemy wyliczony </a:t>
            </a:r>
            <a:r>
              <a:rPr lang="pl-PL" baseline="0" dirty="0" err="1" smtClean="0"/>
              <a:t>hash</a:t>
            </a:r>
            <a:r>
              <a:rPr lang="pl-PL" baseline="0" dirty="0" smtClean="0"/>
              <a:t> dla długiej wiadomości. </a:t>
            </a:r>
            <a:r>
              <a:rPr lang="pl-PL" baseline="0" dirty="0" err="1" smtClean="0"/>
              <a:t>Padding</a:t>
            </a:r>
            <a:r>
              <a:rPr lang="pl-PL" baseline="0" dirty="0" smtClean="0"/>
              <a:t> blok składa się z pola 10000…0 uzupełniającego wiadomość do odpowiedniej długości oraz 64 bitowego pola zawierającego długość wiadomości. Rozmiar wiadomości jest kodowany w polu o ustalonej długości. Przykładowo, we wszystkich funkcjach SHA długość wiadomości jest ograniczona do 2</a:t>
            </a:r>
            <a:r>
              <a:rPr lang="pl-PL" baseline="30000" dirty="0" smtClean="0"/>
              <a:t>64</a:t>
            </a:r>
            <a:r>
              <a:rPr lang="pl-PL" baseline="0" dirty="0" smtClean="0"/>
              <a:t>-1 (ostatni blok może zwierać sam </a:t>
            </a:r>
            <a:r>
              <a:rPr lang="pl-PL" baseline="0" dirty="0" err="1" smtClean="0"/>
              <a:t>padding</a:t>
            </a:r>
            <a:r>
              <a:rPr lang="pl-PL" baseline="0" dirty="0" smtClean="0"/>
              <a:t> i długość wiadomości, jeśli wiadomość ma długość równą całkowitej wielokrotności bloku). Ograniczenie wiadomości do podanego rozmiaru w rzeczywistości nie stanowi zbyt wielkiego ograniczenia (ok. 18 tys. TB).</a:t>
            </a:r>
            <a:endParaRPr lang="pl-PL" dirty="0"/>
          </a:p>
        </p:txBody>
      </p:sp>
      <p:sp>
        <p:nvSpPr>
          <p:cNvPr id="4" name="Symbol zastępczy numeru slajdu 3"/>
          <p:cNvSpPr>
            <a:spLocks noGrp="1"/>
          </p:cNvSpPr>
          <p:nvPr>
            <p:ph type="sldNum" sz="quarter" idx="10"/>
          </p:nvPr>
        </p:nvSpPr>
        <p:spPr/>
        <p:txBody>
          <a:bodyPr/>
          <a:lstStyle/>
          <a:p>
            <a:fld id="{63E3D6C2-9694-4371-A084-2525EFB38A76}" type="slidenum">
              <a:rPr lang="pl-PL" smtClean="0"/>
              <a:pPr/>
              <a:t>3</a:t>
            </a:fld>
            <a:endParaRPr lang="pl-PL"/>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r>
              <a:rPr lang="pl-PL" dirty="0" smtClean="0"/>
              <a:t>Jest udowodnione twierdzenie, że jeśli funkcja h jest odporna na kolizje, to funkcja H jest również odporna na kolizje. Wystarczy więc opracować algorytm funkcji h</a:t>
            </a:r>
            <a:r>
              <a:rPr lang="pl-PL" baseline="0" dirty="0" smtClean="0"/>
              <a:t> (odpornej na kolizje) aby móc konstruować funkcje </a:t>
            </a:r>
            <a:r>
              <a:rPr lang="pl-PL" baseline="0" dirty="0" err="1" smtClean="0"/>
              <a:t>hash</a:t>
            </a:r>
            <a:r>
              <a:rPr lang="pl-PL" baseline="0" dirty="0" smtClean="0"/>
              <a:t> dla długich </a:t>
            </a:r>
            <a:r>
              <a:rPr lang="pl-PL" baseline="0" dirty="0" err="1" smtClean="0"/>
              <a:t>wiqadomości</a:t>
            </a:r>
            <a:r>
              <a:rPr lang="pl-PL" baseline="0" dirty="0" smtClean="0"/>
              <a:t>.</a:t>
            </a:r>
            <a:endParaRPr lang="pl-PL" dirty="0"/>
          </a:p>
        </p:txBody>
      </p:sp>
      <p:sp>
        <p:nvSpPr>
          <p:cNvPr id="4" name="Symbol zastępczy numeru slajdu 3"/>
          <p:cNvSpPr>
            <a:spLocks noGrp="1"/>
          </p:cNvSpPr>
          <p:nvPr>
            <p:ph type="sldNum" sz="quarter" idx="10"/>
          </p:nvPr>
        </p:nvSpPr>
        <p:spPr/>
        <p:txBody>
          <a:bodyPr/>
          <a:lstStyle/>
          <a:p>
            <a:fld id="{63E3D6C2-9694-4371-A084-2525EFB38A76}" type="slidenum">
              <a:rPr lang="pl-PL" smtClean="0"/>
              <a:pPr/>
              <a:t>4</a:t>
            </a:fld>
            <a:endParaRPr lang="pl-PL"/>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r>
              <a:rPr lang="pl-PL" dirty="0" smtClean="0"/>
              <a:t>Na początku rozważmy, czy dysponując prymitywami,</a:t>
            </a:r>
            <a:r>
              <a:rPr lang="pl-PL" baseline="0" dirty="0" smtClean="0"/>
              <a:t> które już znamy (np. alg. szyfrowania) możemy zbudować odporną na kolizje „małą” funkcję </a:t>
            </a:r>
            <a:r>
              <a:rPr lang="pl-PL" baseline="0" dirty="0" err="1" smtClean="0"/>
              <a:t>hash</a:t>
            </a:r>
            <a:r>
              <a:rPr lang="pl-PL" baseline="0" dirty="0" smtClean="0"/>
              <a:t>. Odpowiedź brzmi tak. </a:t>
            </a:r>
          </a:p>
          <a:p>
            <a:r>
              <a:rPr lang="pl-PL" baseline="0" dirty="0" smtClean="0"/>
              <a:t>Zakładamy, że mamy pewien szyfr blokowy pracujący na </a:t>
            </a:r>
            <a:r>
              <a:rPr lang="pl-PL" baseline="0" dirty="0" err="1" smtClean="0"/>
              <a:t>n-bitowych</a:t>
            </a:r>
            <a:r>
              <a:rPr lang="pl-PL" baseline="0" dirty="0" smtClean="0"/>
              <a:t> blokach (przekształcający </a:t>
            </a:r>
            <a:r>
              <a:rPr lang="pl-PL" baseline="0" dirty="0" err="1" smtClean="0"/>
              <a:t>n-bitowy</a:t>
            </a:r>
            <a:r>
              <a:rPr lang="pl-PL" baseline="0" dirty="0" smtClean="0"/>
              <a:t> blok w inny </a:t>
            </a:r>
            <a:r>
              <a:rPr lang="pl-PL" baseline="0" dirty="0" err="1" smtClean="0"/>
              <a:t>n-bitowy</a:t>
            </a:r>
            <a:r>
              <a:rPr lang="pl-PL" baseline="0" dirty="0" smtClean="0"/>
              <a:t> blok danych). Blok szyfrujący możemy przekształcić w funkcję </a:t>
            </a:r>
            <a:r>
              <a:rPr lang="pl-PL" baseline="0" dirty="0" err="1" smtClean="0"/>
              <a:t>hash</a:t>
            </a:r>
            <a:r>
              <a:rPr lang="pl-PL" baseline="0" dirty="0" smtClean="0"/>
              <a:t> dla małej porcji danych stosując konstrukcję jak na slajdzie (konstrukcja </a:t>
            </a:r>
            <a:r>
              <a:rPr lang="pl-PL" baseline="0" dirty="0" err="1" smtClean="0"/>
              <a:t>Davies-Meyer’a</a:t>
            </a:r>
            <a:r>
              <a:rPr lang="pl-PL" baseline="0" dirty="0" smtClean="0"/>
              <a:t>).  Zmienną łańcuchową z poprzedniej fazy algorytmu H</a:t>
            </a:r>
            <a:r>
              <a:rPr lang="pl-PL" baseline="-25000" dirty="0" smtClean="0"/>
              <a:t>i</a:t>
            </a:r>
            <a:r>
              <a:rPr lang="pl-PL" baseline="0" dirty="0" smtClean="0"/>
              <a:t> (lub IV jeśli jest to pierwszy blok algorytmu) traktujemy jako wiadomość do zaszyfrowania, a kluczem jest blok wiadomości m</a:t>
            </a:r>
            <a:r>
              <a:rPr lang="pl-PL" baseline="-25000" dirty="0" smtClean="0"/>
              <a:t>i</a:t>
            </a:r>
            <a:r>
              <a:rPr lang="pl-PL" baseline="0" dirty="0" smtClean="0"/>
              <a:t>. Dodatkowo na otrzymanym szyfrogramie wykonujemy </a:t>
            </a:r>
            <a:r>
              <a:rPr lang="pl-PL" baseline="0" dirty="0" err="1" smtClean="0"/>
              <a:t>xor</a:t>
            </a:r>
            <a:r>
              <a:rPr lang="pl-PL" baseline="0" dirty="0" smtClean="0"/>
              <a:t> z wartością H</a:t>
            </a:r>
            <a:r>
              <a:rPr lang="pl-PL" baseline="-25000" dirty="0" smtClean="0"/>
              <a:t>i</a:t>
            </a:r>
            <a:r>
              <a:rPr lang="pl-PL" baseline="0" dirty="0" smtClean="0"/>
              <a:t>. </a:t>
            </a:r>
          </a:p>
          <a:p>
            <a:r>
              <a:rPr lang="pl-PL" dirty="0" smtClean="0"/>
              <a:t>Może to wygląda trochę dziwacznie, bo blok</a:t>
            </a:r>
            <a:r>
              <a:rPr lang="pl-PL" baseline="0" dirty="0" smtClean="0"/>
              <a:t> wiadomości, którą może dowolnie manipulować atakujący traktujemy jako klucz. Można jednak udowodnić, że taka konstrukcja (jeśli E jest idealnym szyfrem) jest odporna na kolizje w takim stopniu, jak założyliśmy. Znalezienie kolizji wymagałoby przeprowadzenia O(2</a:t>
            </a:r>
            <a:r>
              <a:rPr lang="pl-PL" baseline="30000" dirty="0" smtClean="0"/>
              <a:t>n/2</a:t>
            </a:r>
            <a:r>
              <a:rPr lang="pl-PL" baseline="0" dirty="0" smtClean="0"/>
              <a:t>) szyfrowania i deszyfrowania.</a:t>
            </a:r>
          </a:p>
          <a:p>
            <a:r>
              <a:rPr lang="pl-PL" baseline="0" dirty="0" smtClean="0"/>
              <a:t>Twierdzenie mówi,  że jeśli E</a:t>
            </a:r>
            <a:r>
              <a:rPr lang="en-GB" baseline="0" dirty="0" smtClean="0"/>
              <a:t> jest </a:t>
            </a:r>
            <a:r>
              <a:rPr lang="en-GB" baseline="0" dirty="0" err="1" smtClean="0"/>
              <a:t>idealnym</a:t>
            </a:r>
            <a:r>
              <a:rPr lang="en-GB" baseline="0" dirty="0" smtClean="0"/>
              <a:t> </a:t>
            </a:r>
            <a:r>
              <a:rPr lang="en-GB" baseline="0" dirty="0" err="1" smtClean="0"/>
              <a:t>szyfrem</a:t>
            </a:r>
            <a:r>
              <a:rPr lang="en-GB" baseline="0" dirty="0" smtClean="0"/>
              <a:t>, </a:t>
            </a:r>
            <a:r>
              <a:rPr lang="en-GB" baseline="0" dirty="0" err="1" smtClean="0"/>
              <a:t>czyli</a:t>
            </a:r>
            <a:r>
              <a:rPr lang="en-GB" baseline="0" dirty="0" smtClean="0"/>
              <a:t> </a:t>
            </a:r>
            <a:r>
              <a:rPr lang="pl-PL" baseline="0" dirty="0" smtClean="0"/>
              <a:t>składa się z |K| losowych permutacji, to znalezienie kolizji zajmie czas O(2</a:t>
            </a:r>
            <a:r>
              <a:rPr lang="pl-PL" baseline="30000" dirty="0" smtClean="0"/>
              <a:t>n/2</a:t>
            </a:r>
            <a:r>
              <a:rPr lang="pl-PL" baseline="0" dirty="0" smtClean="0"/>
              <a:t>). Wracając do paradoksu dnia urodzin, to podana konstrukcja jest tak bezpieczna jak tylko może być.</a:t>
            </a:r>
            <a:endParaRPr lang="pl-PL" dirty="0"/>
          </a:p>
        </p:txBody>
      </p:sp>
      <p:sp>
        <p:nvSpPr>
          <p:cNvPr id="4" name="Symbol zastępczy numeru slajdu 3"/>
          <p:cNvSpPr>
            <a:spLocks noGrp="1"/>
          </p:cNvSpPr>
          <p:nvPr>
            <p:ph type="sldNum" sz="quarter" idx="10"/>
          </p:nvPr>
        </p:nvSpPr>
        <p:spPr/>
        <p:txBody>
          <a:bodyPr/>
          <a:lstStyle/>
          <a:p>
            <a:fld id="{63E3D6C2-9694-4371-A084-2525EFB38A76}" type="slidenum">
              <a:rPr lang="pl-PL" smtClean="0"/>
              <a:pPr/>
              <a:t>5</a:t>
            </a:fld>
            <a:endParaRPr lang="pl-PL"/>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r>
              <a:rPr lang="pl-PL" dirty="0" smtClean="0"/>
              <a:t>P</a:t>
            </a:r>
            <a:r>
              <a:rPr lang="pl-PL" baseline="0" dirty="0" smtClean="0"/>
              <a:t>okazana na poprzednim slajdzie konstrukcja musi być traktowana w całości. Jeśli usuniemy z niej wykonanie „ostatniej” operacji </a:t>
            </a:r>
            <a:r>
              <a:rPr lang="pl-PL" baseline="0" dirty="0" err="1" smtClean="0"/>
              <a:t>xor</a:t>
            </a:r>
            <a:r>
              <a:rPr lang="pl-PL" baseline="0" dirty="0" smtClean="0"/>
              <a:t>, to szybko uzyskujemy konstrukcję, która nie jest odporna na kolizję. Dla losowych H, m i m’, gdzie m </a:t>
            </a:r>
            <a:r>
              <a:rPr lang="pl-PL" baseline="0" dirty="0" smtClean="0">
                <a:sym typeface="Symbol"/>
              </a:rPr>
              <a:t></a:t>
            </a:r>
            <a:r>
              <a:rPr lang="pl-PL" baseline="0" dirty="0" smtClean="0"/>
              <a:t> m’.</a:t>
            </a:r>
          </a:p>
          <a:p>
            <a:r>
              <a:rPr lang="pl-PL" baseline="0" dirty="0" smtClean="0"/>
              <a:t>Wystarczy, że jedno wejść bloku szyfrowania zostanie skonstruowane z zależności </a:t>
            </a:r>
            <a:r>
              <a:rPr lang="pl-PL" dirty="0" smtClean="0"/>
              <a:t>H’ = D(</a:t>
            </a:r>
            <a:r>
              <a:rPr lang="pl-PL" dirty="0" err="1" smtClean="0"/>
              <a:t>m’,E</a:t>
            </a:r>
            <a:r>
              <a:rPr lang="pl-PL" dirty="0" smtClean="0"/>
              <a:t>(</a:t>
            </a:r>
            <a:r>
              <a:rPr lang="pl-PL" dirty="0" err="1" smtClean="0"/>
              <a:t>m,H</a:t>
            </a:r>
            <a:r>
              <a:rPr lang="pl-PL" dirty="0" smtClean="0"/>
              <a:t>)), wtedy wykonanie na</a:t>
            </a:r>
            <a:r>
              <a:rPr lang="pl-PL" baseline="0" dirty="0" smtClean="0"/>
              <a:t> nim szyfrowania: E(m’, H’), czyli po rozwinięciu: E(m’, D(m’, E(m, h))). Z właściwości szyfrów z kluczem symetrycznym: E(k, D(k, M) = </a:t>
            </a:r>
            <a:r>
              <a:rPr lang="pl-PL" baseline="0" dirty="0" err="1" smtClean="0"/>
              <a:t>m</a:t>
            </a:r>
            <a:r>
              <a:rPr lang="pl-PL" baseline="0" dirty="0" smtClean="0"/>
              <a:t>. Gdy spojrzymy na wypracowaną formułę w podobny sposób otrzymujemy zależność: E(</a:t>
            </a:r>
            <a:r>
              <a:rPr lang="pl-PL" baseline="0" dirty="0" err="1" smtClean="0"/>
              <a:t>m’,H</a:t>
            </a:r>
            <a:r>
              <a:rPr lang="pl-PL" baseline="0" dirty="0" smtClean="0"/>
              <a:t>’)=E(m, k). Następuje kolizja.</a:t>
            </a:r>
            <a:endParaRPr lang="pl-PL" dirty="0"/>
          </a:p>
        </p:txBody>
      </p:sp>
      <p:sp>
        <p:nvSpPr>
          <p:cNvPr id="4" name="Symbol zastępczy numeru slajdu 3"/>
          <p:cNvSpPr>
            <a:spLocks noGrp="1"/>
          </p:cNvSpPr>
          <p:nvPr>
            <p:ph type="sldNum" sz="quarter" idx="10"/>
          </p:nvPr>
        </p:nvSpPr>
        <p:spPr/>
        <p:txBody>
          <a:bodyPr/>
          <a:lstStyle/>
          <a:p>
            <a:fld id="{63E3D6C2-9694-4371-A084-2525EFB38A76}" type="slidenum">
              <a:rPr lang="pl-PL" smtClean="0"/>
              <a:pPr/>
              <a:t>6</a:t>
            </a:fld>
            <a:endParaRPr lang="pl-PL"/>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r>
              <a:rPr lang="pl-PL" baseline="0" dirty="0" smtClean="0"/>
              <a:t>Konstrukcja </a:t>
            </a:r>
            <a:r>
              <a:rPr lang="pl-PL" baseline="0" dirty="0" err="1" smtClean="0"/>
              <a:t>Davies-Meyer’a</a:t>
            </a:r>
            <a:r>
              <a:rPr lang="pl-PL" baseline="0" dirty="0" smtClean="0"/>
              <a:t> nie jest jedyną stosującą szyfrowanie blokowe do opracowania funkcji kompresujących. Na slajdzie pokazano dwa przykładowe rozwiązania. Pierwsze, (</a:t>
            </a:r>
            <a:r>
              <a:rPr lang="en-US" sz="1300" dirty="0" err="1" smtClean="0"/>
              <a:t>Miyaguchi-Preneel</a:t>
            </a:r>
            <a:r>
              <a:rPr lang="pl-PL" sz="1300" dirty="0" smtClean="0"/>
              <a:t>) jest stosowane w rozwiązaniu funkcji </a:t>
            </a:r>
            <a:r>
              <a:rPr lang="pl-PL" sz="1300" dirty="0" err="1" smtClean="0"/>
              <a:t>hash</a:t>
            </a:r>
            <a:r>
              <a:rPr lang="pl-PL" sz="1300" dirty="0" smtClean="0"/>
              <a:t> Whirlpool. Jest w sumie opublikowanych 12 wariantów obliczania funkcji kompresującej z zastosowaniem szyfrów blokowych. Warto zwrócić uwagę, że nie wszystkie, jak się wydaje, naturalne konstrukcje okazują się bezpieczne. W dolnej części slajdu przytoczyłem jedną z nich.</a:t>
            </a:r>
            <a:endParaRPr lang="pl-PL" dirty="0"/>
          </a:p>
        </p:txBody>
      </p:sp>
      <p:sp>
        <p:nvSpPr>
          <p:cNvPr id="4" name="Symbol zastępczy numeru slajdu 3"/>
          <p:cNvSpPr>
            <a:spLocks noGrp="1"/>
          </p:cNvSpPr>
          <p:nvPr>
            <p:ph type="sldNum" sz="quarter" idx="10"/>
          </p:nvPr>
        </p:nvSpPr>
        <p:spPr/>
        <p:txBody>
          <a:bodyPr/>
          <a:lstStyle/>
          <a:p>
            <a:fld id="{63E3D6C2-9694-4371-A084-2525EFB38A76}" type="slidenum">
              <a:rPr lang="pl-PL" smtClean="0"/>
              <a:pPr/>
              <a:t>7</a:t>
            </a:fld>
            <a:endParaRPr lang="pl-PL"/>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r>
              <a:rPr lang="pl-PL" dirty="0" smtClean="0"/>
              <a:t>Mamy więc wszystkie składowe, które pozwalają opisać jeden</a:t>
            </a:r>
            <a:r>
              <a:rPr lang="pl-PL" baseline="0" dirty="0" smtClean="0"/>
              <a:t> z najpopularniejszych algorytmów funkcji </a:t>
            </a:r>
            <a:r>
              <a:rPr lang="pl-PL" baseline="0" dirty="0" err="1" smtClean="0"/>
              <a:t>hash</a:t>
            </a:r>
            <a:r>
              <a:rPr lang="pl-PL" baseline="0" dirty="0" smtClean="0"/>
              <a:t> – SHA-256. Okazuje się, że w algorytmie zastosowano konstrukcję </a:t>
            </a:r>
            <a:r>
              <a:rPr lang="en-US" dirty="0" err="1" smtClean="0"/>
              <a:t>Merkle-Damgard</a:t>
            </a:r>
            <a:r>
              <a:rPr lang="pl-PL" dirty="0" smtClean="0"/>
              <a:t>’a. Wykorzystuje on</a:t>
            </a:r>
            <a:r>
              <a:rPr lang="pl-PL" baseline="0" dirty="0" smtClean="0"/>
              <a:t> funkcję kompresji </a:t>
            </a:r>
            <a:r>
              <a:rPr lang="en-US" dirty="0" smtClean="0"/>
              <a:t>Davies-Meyer</a:t>
            </a:r>
            <a:r>
              <a:rPr lang="pl-PL" dirty="0" smtClean="0"/>
              <a:t>’a.</a:t>
            </a:r>
            <a:r>
              <a:rPr lang="pl-PL" baseline="0" dirty="0" smtClean="0"/>
              <a:t> Algorytmem szyfrowania blokowego, jaki zastosowano jest SHACAL-2. Parametry algorytmu szyfrowania są następujące: klucz szyfrowania ma 512 bitów długości. Przy czym należy pamiętać, że kluczem są tu poszczególne bloki wiadomości(m</a:t>
            </a:r>
            <a:r>
              <a:rPr lang="pl-PL" baseline="-25000" dirty="0" smtClean="0"/>
              <a:t>i</a:t>
            </a:r>
            <a:r>
              <a:rPr lang="pl-PL" baseline="0" dirty="0" smtClean="0"/>
              <a:t>). Dane do szyfrowania (H</a:t>
            </a:r>
            <a:r>
              <a:rPr lang="pl-PL" baseline="-25000" dirty="0" smtClean="0"/>
              <a:t>i-1 </a:t>
            </a:r>
            <a:r>
              <a:rPr lang="pl-PL" baseline="0" dirty="0" smtClean="0"/>
              <a:t>- zmienna łańcuchowa) w jednej turze mają długość 256 bitów i oczywiście ostatecznie długość otrzymanego </a:t>
            </a:r>
            <a:r>
              <a:rPr lang="pl-PL" baseline="0" dirty="0" err="1" smtClean="0"/>
              <a:t>hash</a:t>
            </a:r>
            <a:r>
              <a:rPr lang="pl-PL" baseline="0" dirty="0" smtClean="0"/>
              <a:t> wynosi 256 bitów (H</a:t>
            </a:r>
            <a:r>
              <a:rPr lang="pl-PL" baseline="-25000" dirty="0" smtClean="0"/>
              <a:t>i</a:t>
            </a:r>
            <a:r>
              <a:rPr lang="pl-PL" baseline="0" dirty="0" smtClean="0"/>
              <a:t>). Algorytm SHACAL-2 nie będzie omawiany.</a:t>
            </a:r>
            <a:endParaRPr lang="pl-PL" dirty="0"/>
          </a:p>
        </p:txBody>
      </p:sp>
      <p:sp>
        <p:nvSpPr>
          <p:cNvPr id="4" name="Symbol zastępczy numeru slajdu 3"/>
          <p:cNvSpPr>
            <a:spLocks noGrp="1"/>
          </p:cNvSpPr>
          <p:nvPr>
            <p:ph type="sldNum" sz="quarter" idx="10"/>
          </p:nvPr>
        </p:nvSpPr>
        <p:spPr/>
        <p:txBody>
          <a:bodyPr/>
          <a:lstStyle/>
          <a:p>
            <a:fld id="{63E3D6C2-9694-4371-A084-2525EFB38A76}" type="slidenum">
              <a:rPr lang="pl-PL" smtClean="0"/>
              <a:pPr/>
              <a:t>8</a:t>
            </a:fld>
            <a:endParaRPr lang="pl-PL"/>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r>
              <a:rPr lang="pl-PL" dirty="0" smtClean="0"/>
              <a:t>Jedna z klas funkcji kompresji jest budowana w oparciu o szyfry blokowe. Okazuje się, że jest inna klasa mająca swoje podstawy w teorii liczb. Przedstawiony jest tu jeden przykładowy algorytm. Kolizja</a:t>
            </a:r>
            <a:r>
              <a:rPr lang="pl-PL" baseline="0" dirty="0" smtClean="0"/>
              <a:t> może być tu znaleziona, jeśli uda się rozwiązać bardzo trudny problem z teorii liczb. </a:t>
            </a:r>
          </a:p>
          <a:p>
            <a:r>
              <a:rPr lang="pl-PL" dirty="0" smtClean="0"/>
              <a:t>Działanie algorytmu zaczyna się od wybrania bardzo</a:t>
            </a:r>
            <a:r>
              <a:rPr lang="pl-PL" baseline="0" dirty="0" smtClean="0"/>
              <a:t> dużej liczby pierwszej </a:t>
            </a:r>
            <a:r>
              <a:rPr lang="pl-PL" b="1" baseline="0" dirty="0" smtClean="0"/>
              <a:t>p</a:t>
            </a:r>
            <a:r>
              <a:rPr lang="pl-PL" baseline="0" dirty="0" smtClean="0"/>
              <a:t>, zapisywanej w systemie dwójkowym na 2000 bitach, co daje około 700 cyfr w systemie dziesiętnym. Następnie wybiera się dwie losowe liczby </a:t>
            </a:r>
            <a:r>
              <a:rPr lang="pl-PL" b="1" baseline="0" dirty="0" smtClean="0"/>
              <a:t>u</a:t>
            </a:r>
            <a:r>
              <a:rPr lang="pl-PL" baseline="0" dirty="0" smtClean="0"/>
              <a:t> i </a:t>
            </a:r>
            <a:r>
              <a:rPr lang="pl-PL" b="1" baseline="0" dirty="0" smtClean="0"/>
              <a:t>v</a:t>
            </a:r>
            <a:r>
              <a:rPr lang="pl-PL" baseline="0" dirty="0" smtClean="0"/>
              <a:t> z przedziału </a:t>
            </a:r>
            <a:r>
              <a:rPr lang="pl-PL" b="1" baseline="0" dirty="0" smtClean="0"/>
              <a:t>1</a:t>
            </a:r>
            <a:r>
              <a:rPr lang="pl-PL" baseline="0" dirty="0" smtClean="0"/>
              <a:t> do </a:t>
            </a:r>
            <a:r>
              <a:rPr lang="pl-PL" b="1" baseline="0" dirty="0" smtClean="0"/>
              <a:t>p-1</a:t>
            </a:r>
            <a:r>
              <a:rPr lang="pl-PL" baseline="0" dirty="0" smtClean="0"/>
              <a:t>. Wartości m i H muszą należeć do przedziału </a:t>
            </a:r>
            <a:r>
              <a:rPr lang="en-US" sz="1200" dirty="0" smtClean="0"/>
              <a:t>{0,…,p-1}</a:t>
            </a:r>
            <a:r>
              <a:rPr lang="pl-PL" sz="1200" dirty="0" smtClean="0"/>
              <a:t>.</a:t>
            </a:r>
            <a:r>
              <a:rPr lang="en-US" sz="1200" dirty="0" smtClean="0"/>
              <a:t> </a:t>
            </a:r>
            <a:r>
              <a:rPr lang="pl-PL" baseline="0" dirty="0" smtClean="0"/>
              <a:t> Funkcja kompresująca jest opisana zależnością: h(H, m) = </a:t>
            </a:r>
            <a:r>
              <a:rPr lang="pl-PL" baseline="0" dirty="0" err="1" smtClean="0"/>
              <a:t>u</a:t>
            </a:r>
            <a:r>
              <a:rPr lang="pl-PL" baseline="30000" dirty="0" err="1" smtClean="0"/>
              <a:t>H</a:t>
            </a:r>
            <a:r>
              <a:rPr lang="pl-PL" baseline="0" dirty="0" smtClean="0"/>
              <a:t> </a:t>
            </a:r>
            <a:r>
              <a:rPr lang="pl-PL" baseline="0" dirty="0" smtClean="0">
                <a:sym typeface="Symbol"/>
              </a:rPr>
              <a:t> </a:t>
            </a:r>
            <a:r>
              <a:rPr lang="pl-PL" baseline="0" dirty="0" err="1" smtClean="0">
                <a:sym typeface="Symbol"/>
              </a:rPr>
              <a:t>v</a:t>
            </a:r>
            <a:r>
              <a:rPr lang="pl-PL" baseline="30000" dirty="0" err="1" smtClean="0">
                <a:sym typeface="Symbol"/>
              </a:rPr>
              <a:t>m</a:t>
            </a:r>
            <a:r>
              <a:rPr lang="pl-PL" baseline="0" dirty="0" smtClean="0">
                <a:sym typeface="Symbol"/>
              </a:rPr>
              <a:t> (</a:t>
            </a:r>
            <a:r>
              <a:rPr lang="pl-PL" baseline="0" dirty="0" err="1" smtClean="0">
                <a:sym typeface="Symbol"/>
              </a:rPr>
              <a:t>mod</a:t>
            </a:r>
            <a:r>
              <a:rPr lang="pl-PL" baseline="0" dirty="0" smtClean="0">
                <a:sym typeface="Symbol"/>
              </a:rPr>
              <a:t> p). Bierze ona 2 liczby z podanego przedziału i zwraca jedną (zastosowana jest operacja reszta z dzielenie przez p). </a:t>
            </a:r>
            <a:br>
              <a:rPr lang="pl-PL" baseline="0" dirty="0" smtClean="0">
                <a:sym typeface="Symbol"/>
              </a:rPr>
            </a:br>
            <a:r>
              <a:rPr lang="pl-PL" baseline="0" dirty="0" smtClean="0">
                <a:sym typeface="Symbol"/>
              </a:rPr>
              <a:t>Znalezienie kolizji w takim systemie jest tak trudne, jak rozwiązanie problemu dyskretnego algorytmu (znaleźć a, b, c całkowite spełniające zależność </a:t>
            </a:r>
            <a:r>
              <a:rPr lang="pl-PL" baseline="0" dirty="0" err="1" smtClean="0">
                <a:sym typeface="Symbol"/>
              </a:rPr>
              <a:t>a</a:t>
            </a:r>
            <a:r>
              <a:rPr lang="pl-PL" baseline="30000" dirty="0" err="1" smtClean="0">
                <a:sym typeface="Symbol"/>
              </a:rPr>
              <a:t>c</a:t>
            </a:r>
            <a:r>
              <a:rPr lang="pl-PL" baseline="0" dirty="0" err="1" smtClean="0">
                <a:sym typeface="Symbol"/>
              </a:rPr>
              <a:t>=b</a:t>
            </a:r>
            <a:r>
              <a:rPr lang="pl-PL" baseline="0" dirty="0" smtClean="0">
                <a:sym typeface="Symbol"/>
              </a:rPr>
              <a:t>, zwłaszcza dla dużych liczb), modulo p. </a:t>
            </a:r>
          </a:p>
          <a:p>
            <a:r>
              <a:rPr lang="pl-PL" baseline="0" dirty="0" smtClean="0">
                <a:sym typeface="Symbol"/>
              </a:rPr>
              <a:t>Rozwiązanie jest rzadko stosowane w praktyce ponieważ proces obliczeniowy trwa długo, w porównaniu z algorytmami opartymi na szyfrach blokowych. Jeśli mamy do dyspozycji standardowy komputer, to możemy za jego pomocą obliczyć skrót dla długiej wiadomości z zastosowaniem tego algorytmu, ale zajmie to około jednego dnia…</a:t>
            </a:r>
            <a:endParaRPr lang="pl-PL" dirty="0"/>
          </a:p>
        </p:txBody>
      </p:sp>
      <p:sp>
        <p:nvSpPr>
          <p:cNvPr id="4" name="Symbol zastępczy numeru slajdu 3"/>
          <p:cNvSpPr>
            <a:spLocks noGrp="1"/>
          </p:cNvSpPr>
          <p:nvPr>
            <p:ph type="sldNum" sz="quarter" idx="10"/>
          </p:nvPr>
        </p:nvSpPr>
        <p:spPr/>
        <p:txBody>
          <a:bodyPr/>
          <a:lstStyle/>
          <a:p>
            <a:fld id="{63E3D6C2-9694-4371-A084-2525EFB38A76}" type="slidenum">
              <a:rPr lang="pl-PL" smtClean="0"/>
              <a:pPr/>
              <a:t>9</a:t>
            </a:fld>
            <a:endParaRPr lang="pl-PL"/>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2130425"/>
            <a:ext cx="7772400" cy="1470025"/>
          </a:xfrm>
        </p:spPr>
        <p:txBody>
          <a:bodyPr/>
          <a:lstStyle/>
          <a:p>
            <a:r>
              <a:rPr lang="pl-PL" smtClean="0"/>
              <a:t>Kliknij, aby edytować styl wzorca tytułu</a:t>
            </a:r>
            <a:endParaRPr lang="pl-PL"/>
          </a:p>
        </p:txBody>
      </p:sp>
      <p:sp>
        <p:nvSpPr>
          <p:cNvPr id="3" name="Podtytu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smtClean="0"/>
              <a:t>Kliknij, aby edytować styl wzorca podtytułu</a:t>
            </a:r>
            <a:endParaRPr lang="pl-PL"/>
          </a:p>
        </p:txBody>
      </p:sp>
      <p:sp>
        <p:nvSpPr>
          <p:cNvPr id="4" name="Symbol zastępczy daty 3"/>
          <p:cNvSpPr>
            <a:spLocks noGrp="1"/>
          </p:cNvSpPr>
          <p:nvPr>
            <p:ph type="dt" sz="half" idx="10"/>
          </p:nvPr>
        </p:nvSpPr>
        <p:spPr/>
        <p:txBody>
          <a:bodyPr/>
          <a:lstStyle/>
          <a:p>
            <a:fld id="{77721B28-2315-4038-B465-4FAC5B10B454}" type="datetime1">
              <a:rPr lang="pl-PL" smtClean="0"/>
              <a:pPr/>
              <a:t>04.04.2022</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589B7C76-EFF2-4CD8-A475-4750F11B4BC6}" type="slidenum">
              <a:rPr lang="pl-PL" smtClean="0"/>
              <a:pPr/>
              <a:t>‹#›</a:t>
            </a:fld>
            <a:endParaRPr lang="pl-P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 wzorca tytułu</a:t>
            </a:r>
            <a:endParaRPr lang="pl-PL"/>
          </a:p>
        </p:txBody>
      </p:sp>
      <p:sp>
        <p:nvSpPr>
          <p:cNvPr id="3" name="Symbol zastępczy tytułu pionowego 2"/>
          <p:cNvSpPr>
            <a:spLocks noGrp="1"/>
          </p:cNvSpPr>
          <p:nvPr>
            <p:ph type="body" orient="vert" idx="1"/>
          </p:nvPr>
        </p:nvSpPr>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5CB8C871-E136-46BF-A553-D01E921EED53}" type="datetime1">
              <a:rPr lang="pl-PL" smtClean="0"/>
              <a:pPr/>
              <a:t>04.04.2022</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589B7C76-EFF2-4CD8-A475-4750F11B4BC6}" type="slidenum">
              <a:rPr lang="pl-PL" smtClean="0"/>
              <a:pPr/>
              <a:t>‹#›</a:t>
            </a:fld>
            <a:endParaRPr lang="pl-P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629400" y="274638"/>
            <a:ext cx="2057400" cy="5851525"/>
          </a:xfrm>
        </p:spPr>
        <p:txBody>
          <a:bodyPr vert="eaVert"/>
          <a:lstStyle/>
          <a:p>
            <a:r>
              <a:rPr lang="pl-PL" smtClean="0"/>
              <a:t>Kliknij, aby edytować styl wzorca tytułu</a:t>
            </a:r>
            <a:endParaRPr lang="pl-PL"/>
          </a:p>
        </p:txBody>
      </p:sp>
      <p:sp>
        <p:nvSpPr>
          <p:cNvPr id="3" name="Symbol zastępczy tytułu pionowego 2"/>
          <p:cNvSpPr>
            <a:spLocks noGrp="1"/>
          </p:cNvSpPr>
          <p:nvPr>
            <p:ph type="body" orient="vert" idx="1"/>
          </p:nvPr>
        </p:nvSpPr>
        <p:spPr>
          <a:xfrm>
            <a:off x="457200" y="274638"/>
            <a:ext cx="6019800" cy="5851525"/>
          </a:xfrm>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922D87DA-1D67-45DF-B82F-406BB1D4ECB1}" type="datetime1">
              <a:rPr lang="pl-PL" smtClean="0"/>
              <a:pPr/>
              <a:t>04.04.2022</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589B7C76-EFF2-4CD8-A475-4750F11B4BC6}" type="slidenum">
              <a:rPr lang="pl-PL" smtClean="0"/>
              <a:pPr/>
              <a:t>‹#›</a:t>
            </a:fld>
            <a:endParaRPr lang="pl-P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 wzorca tytułu</a:t>
            </a:r>
            <a:endParaRPr lang="pl-PL"/>
          </a:p>
        </p:txBody>
      </p:sp>
      <p:sp>
        <p:nvSpPr>
          <p:cNvPr id="3" name="Symbol zastępczy zawartości 2"/>
          <p:cNvSpPr>
            <a:spLocks noGrp="1"/>
          </p:cNvSpPr>
          <p:nvPr>
            <p:ph idx="1"/>
          </p:nvPr>
        </p:nvSpPr>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FF7A5DAA-748A-4F7A-846D-4B599860028B}" type="datetime1">
              <a:rPr lang="pl-PL" smtClean="0"/>
              <a:pPr/>
              <a:t>04.04.2022</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589B7C76-EFF2-4CD8-A475-4750F11B4BC6}" type="slidenum">
              <a:rPr lang="pl-PL" smtClean="0"/>
              <a:pPr/>
              <a:t>‹#›</a:t>
            </a:fld>
            <a:endParaRPr lang="pl-P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722313" y="4406900"/>
            <a:ext cx="7772400" cy="1362075"/>
          </a:xfrm>
        </p:spPr>
        <p:txBody>
          <a:bodyPr anchor="t"/>
          <a:lstStyle>
            <a:lvl1pPr algn="l">
              <a:defRPr sz="4000" b="1" cap="all"/>
            </a:lvl1pPr>
          </a:lstStyle>
          <a:p>
            <a:r>
              <a:rPr lang="pl-PL" smtClean="0"/>
              <a:t>Kliknij, aby edytować styl wzorca tytułu</a:t>
            </a:r>
            <a:endParaRPr lang="pl-PL"/>
          </a:p>
        </p:txBody>
      </p:sp>
      <p:sp>
        <p:nvSpPr>
          <p:cNvPr id="3" name="Symbol zastępczy tekst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4" name="Symbol zastępczy daty 3"/>
          <p:cNvSpPr>
            <a:spLocks noGrp="1"/>
          </p:cNvSpPr>
          <p:nvPr>
            <p:ph type="dt" sz="half" idx="10"/>
          </p:nvPr>
        </p:nvSpPr>
        <p:spPr/>
        <p:txBody>
          <a:bodyPr/>
          <a:lstStyle/>
          <a:p>
            <a:fld id="{793AB58D-58D2-4AE6-80D9-8D3DF8BAF14B}" type="datetime1">
              <a:rPr lang="pl-PL" smtClean="0"/>
              <a:pPr/>
              <a:t>04.04.2022</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589B7C76-EFF2-4CD8-A475-4750F11B4BC6}" type="slidenum">
              <a:rPr lang="pl-PL" smtClean="0"/>
              <a:pPr/>
              <a:t>‹#›</a:t>
            </a:fld>
            <a:endParaRPr lang="pl-P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 wzorca tytułu</a:t>
            </a:r>
            <a:endParaRPr lang="pl-PL"/>
          </a:p>
        </p:txBody>
      </p:sp>
      <p:sp>
        <p:nvSpPr>
          <p:cNvPr id="3" name="Symbol zastępczy zawartośc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zawartośc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daty 4"/>
          <p:cNvSpPr>
            <a:spLocks noGrp="1"/>
          </p:cNvSpPr>
          <p:nvPr>
            <p:ph type="dt" sz="half" idx="10"/>
          </p:nvPr>
        </p:nvSpPr>
        <p:spPr/>
        <p:txBody>
          <a:bodyPr/>
          <a:lstStyle/>
          <a:p>
            <a:fld id="{3762DABE-C89F-4876-874B-40737684B676}" type="datetime1">
              <a:rPr lang="pl-PL" smtClean="0"/>
              <a:pPr/>
              <a:t>04.04.2022</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589B7C76-EFF2-4CD8-A475-4750F11B4BC6}" type="slidenum">
              <a:rPr lang="pl-PL" smtClean="0"/>
              <a:pPr/>
              <a:t>‹#›</a:t>
            </a:fld>
            <a:endParaRPr lang="pl-P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lvl1pPr>
              <a:defRPr/>
            </a:lvl1pPr>
          </a:lstStyle>
          <a:p>
            <a:r>
              <a:rPr lang="pl-PL" smtClean="0"/>
              <a:t>Kliknij, aby edytować styl wzorca tytułu</a:t>
            </a:r>
            <a:endParaRPr lang="pl-PL"/>
          </a:p>
        </p:txBody>
      </p:sp>
      <p:sp>
        <p:nvSpPr>
          <p:cNvPr id="3" name="Symbol zastępczy tekst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4" name="Symbol zastępczy zawartośc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tekst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6" name="Symbol zastępczy zawartośc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7" name="Symbol zastępczy daty 6"/>
          <p:cNvSpPr>
            <a:spLocks noGrp="1"/>
          </p:cNvSpPr>
          <p:nvPr>
            <p:ph type="dt" sz="half" idx="10"/>
          </p:nvPr>
        </p:nvSpPr>
        <p:spPr/>
        <p:txBody>
          <a:bodyPr/>
          <a:lstStyle/>
          <a:p>
            <a:fld id="{29E3034B-4AD3-41CB-8B20-2F185E7F45AA}" type="datetime1">
              <a:rPr lang="pl-PL" smtClean="0"/>
              <a:pPr/>
              <a:t>04.04.2022</a:t>
            </a:fld>
            <a:endParaRPr lang="pl-PL"/>
          </a:p>
        </p:txBody>
      </p:sp>
      <p:sp>
        <p:nvSpPr>
          <p:cNvPr id="8" name="Symbol zastępczy stopki 7"/>
          <p:cNvSpPr>
            <a:spLocks noGrp="1"/>
          </p:cNvSpPr>
          <p:nvPr>
            <p:ph type="ftr" sz="quarter" idx="11"/>
          </p:nvPr>
        </p:nvSpPr>
        <p:spPr/>
        <p:txBody>
          <a:bodyPr/>
          <a:lstStyle/>
          <a:p>
            <a:endParaRPr lang="pl-PL"/>
          </a:p>
        </p:txBody>
      </p:sp>
      <p:sp>
        <p:nvSpPr>
          <p:cNvPr id="9" name="Symbol zastępczy numeru slajdu 8"/>
          <p:cNvSpPr>
            <a:spLocks noGrp="1"/>
          </p:cNvSpPr>
          <p:nvPr>
            <p:ph type="sldNum" sz="quarter" idx="12"/>
          </p:nvPr>
        </p:nvSpPr>
        <p:spPr/>
        <p:txBody>
          <a:bodyPr/>
          <a:lstStyle/>
          <a:p>
            <a:fld id="{589B7C76-EFF2-4CD8-A475-4750F11B4BC6}" type="slidenum">
              <a:rPr lang="pl-PL" smtClean="0"/>
              <a:pPr/>
              <a:t>‹#›</a:t>
            </a:fld>
            <a:endParaRPr lang="pl-P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 wzorca tytułu</a:t>
            </a:r>
            <a:endParaRPr lang="pl-PL"/>
          </a:p>
        </p:txBody>
      </p:sp>
      <p:sp>
        <p:nvSpPr>
          <p:cNvPr id="3" name="Symbol zastępczy daty 2"/>
          <p:cNvSpPr>
            <a:spLocks noGrp="1"/>
          </p:cNvSpPr>
          <p:nvPr>
            <p:ph type="dt" sz="half" idx="10"/>
          </p:nvPr>
        </p:nvSpPr>
        <p:spPr/>
        <p:txBody>
          <a:bodyPr/>
          <a:lstStyle/>
          <a:p>
            <a:fld id="{3769A7AB-59E2-4256-AA67-21347BBE9FE5}" type="datetime1">
              <a:rPr lang="pl-PL" smtClean="0"/>
              <a:pPr/>
              <a:t>04.04.2022</a:t>
            </a:fld>
            <a:endParaRPr lang="pl-PL"/>
          </a:p>
        </p:txBody>
      </p:sp>
      <p:sp>
        <p:nvSpPr>
          <p:cNvPr id="4" name="Symbol zastępczy stopki 3"/>
          <p:cNvSpPr>
            <a:spLocks noGrp="1"/>
          </p:cNvSpPr>
          <p:nvPr>
            <p:ph type="ftr" sz="quarter" idx="11"/>
          </p:nvPr>
        </p:nvSpPr>
        <p:spPr/>
        <p:txBody>
          <a:bodyPr/>
          <a:lstStyle/>
          <a:p>
            <a:endParaRPr lang="pl-PL"/>
          </a:p>
        </p:txBody>
      </p:sp>
      <p:sp>
        <p:nvSpPr>
          <p:cNvPr id="5" name="Symbol zastępczy numeru slajdu 4"/>
          <p:cNvSpPr>
            <a:spLocks noGrp="1"/>
          </p:cNvSpPr>
          <p:nvPr>
            <p:ph type="sldNum" sz="quarter" idx="12"/>
          </p:nvPr>
        </p:nvSpPr>
        <p:spPr/>
        <p:txBody>
          <a:bodyPr/>
          <a:lstStyle/>
          <a:p>
            <a:fld id="{589B7C76-EFF2-4CD8-A475-4750F11B4BC6}" type="slidenum">
              <a:rPr lang="pl-PL" smtClean="0"/>
              <a:pPr/>
              <a:t>‹#›</a:t>
            </a:fld>
            <a:endParaRPr lang="pl-P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7B28064E-E6B1-4522-A7B8-5C69592EE5A8}" type="datetime1">
              <a:rPr lang="pl-PL" smtClean="0"/>
              <a:pPr/>
              <a:t>04.04.2022</a:t>
            </a:fld>
            <a:endParaRPr lang="pl-PL"/>
          </a:p>
        </p:txBody>
      </p:sp>
      <p:sp>
        <p:nvSpPr>
          <p:cNvPr id="3" name="Symbol zastępczy stopki 2"/>
          <p:cNvSpPr>
            <a:spLocks noGrp="1"/>
          </p:cNvSpPr>
          <p:nvPr>
            <p:ph type="ftr" sz="quarter" idx="11"/>
          </p:nvPr>
        </p:nvSpPr>
        <p:spPr/>
        <p:txBody>
          <a:bodyPr/>
          <a:lstStyle/>
          <a:p>
            <a:endParaRPr lang="pl-PL"/>
          </a:p>
        </p:txBody>
      </p:sp>
      <p:sp>
        <p:nvSpPr>
          <p:cNvPr id="4" name="Symbol zastępczy numeru slajdu 3"/>
          <p:cNvSpPr>
            <a:spLocks noGrp="1"/>
          </p:cNvSpPr>
          <p:nvPr>
            <p:ph type="sldNum" sz="quarter" idx="12"/>
          </p:nvPr>
        </p:nvSpPr>
        <p:spPr/>
        <p:txBody>
          <a:bodyPr/>
          <a:lstStyle/>
          <a:p>
            <a:fld id="{589B7C76-EFF2-4CD8-A475-4750F11B4BC6}" type="slidenum">
              <a:rPr lang="pl-PL" smtClean="0"/>
              <a:pPr/>
              <a:t>‹#›</a:t>
            </a:fld>
            <a:endParaRPr lang="pl-P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457200" y="273050"/>
            <a:ext cx="3008313" cy="1162050"/>
          </a:xfrm>
        </p:spPr>
        <p:txBody>
          <a:bodyPr anchor="b"/>
          <a:lstStyle>
            <a:lvl1pPr algn="l">
              <a:defRPr sz="2000" b="1"/>
            </a:lvl1pPr>
          </a:lstStyle>
          <a:p>
            <a:r>
              <a:rPr lang="pl-PL" smtClean="0"/>
              <a:t>Kliknij, aby edytować styl wzorca tytułu</a:t>
            </a:r>
            <a:endParaRPr lang="pl-PL"/>
          </a:p>
        </p:txBody>
      </p:sp>
      <p:sp>
        <p:nvSpPr>
          <p:cNvPr id="3" name="Symbol zastępczy zawartośc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tekst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22DC994D-374A-4B89-997A-EE72F90ECB95}" type="datetime1">
              <a:rPr lang="pl-PL" smtClean="0"/>
              <a:pPr/>
              <a:t>04.04.2022</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589B7C76-EFF2-4CD8-A475-4750F11B4BC6}" type="slidenum">
              <a:rPr lang="pl-PL" smtClean="0"/>
              <a:pPr/>
              <a:t>‹#›</a:t>
            </a:fld>
            <a:endParaRPr lang="pl-P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1792288" y="4800600"/>
            <a:ext cx="5486400" cy="566738"/>
          </a:xfrm>
        </p:spPr>
        <p:txBody>
          <a:bodyPr anchor="b"/>
          <a:lstStyle>
            <a:lvl1pPr algn="l">
              <a:defRPr sz="2000" b="1"/>
            </a:lvl1pPr>
          </a:lstStyle>
          <a:p>
            <a:r>
              <a:rPr lang="pl-PL" smtClean="0"/>
              <a:t>Kliknij, aby edytować styl wzorca tytułu</a:t>
            </a:r>
            <a:endParaRPr lang="pl-PL"/>
          </a:p>
        </p:txBody>
      </p:sp>
      <p:sp>
        <p:nvSpPr>
          <p:cNvPr id="3" name="Symbol zastępczy obraz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Symbol zastępczy tekst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41AF5160-A345-47DB-A4D1-A295F922454B}" type="datetime1">
              <a:rPr lang="pl-PL" smtClean="0"/>
              <a:pPr/>
              <a:t>04.04.2022</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589B7C76-EFF2-4CD8-A475-4750F11B4BC6}" type="slidenum">
              <a:rPr lang="pl-PL" smtClean="0"/>
              <a:pPr/>
              <a:t>‹#›</a:t>
            </a:fld>
            <a:endParaRPr lang="pl-P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tytuł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l-PL" smtClean="0"/>
              <a:t>Kliknij, aby edytować styl wzorca tytułu</a:t>
            </a:r>
            <a:endParaRPr lang="pl-PL"/>
          </a:p>
        </p:txBody>
      </p:sp>
      <p:sp>
        <p:nvSpPr>
          <p:cNvPr id="3" name="Symbol zastępczy tekst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6AEB0A-0CA8-466B-8EA8-794AC25D5CDA}" type="datetime1">
              <a:rPr lang="pl-PL" smtClean="0"/>
              <a:pPr/>
              <a:t>04.04.2022</a:t>
            </a:fld>
            <a:endParaRPr lang="pl-PL"/>
          </a:p>
        </p:txBody>
      </p:sp>
      <p:sp>
        <p:nvSpPr>
          <p:cNvPr id="5" name="Symbol zastępczy stopki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a:p>
        </p:txBody>
      </p:sp>
      <p:sp>
        <p:nvSpPr>
          <p:cNvPr id="6" name="Symbol zastępczy numeru slajd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89B7C76-EFF2-4CD8-A475-4750F11B4BC6}" type="slidenum">
              <a:rPr lang="pl-PL" smtClean="0"/>
              <a:pPr/>
              <a:t>‹#›</a:t>
            </a:fld>
            <a:endParaRPr lang="pl-P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3" Type="http://schemas.openxmlformats.org/officeDocument/2006/relationships/customXml" Target="../ink/ink6.xml"/><Relationship Id="rId18" Type="http://schemas.openxmlformats.org/officeDocument/2006/relationships/image" Target="../media/image8.emf"/><Relationship Id="rId26" Type="http://schemas.openxmlformats.org/officeDocument/2006/relationships/image" Target="../media/image12.emf"/><Relationship Id="rId3" Type="http://schemas.openxmlformats.org/officeDocument/2006/relationships/customXml" Target="../ink/ink1.xml"/><Relationship Id="rId21" Type="http://schemas.openxmlformats.org/officeDocument/2006/relationships/customXml" Target="../ink/ink10.xml"/><Relationship Id="rId34" Type="http://schemas.openxmlformats.org/officeDocument/2006/relationships/image" Target="../media/image16.emf"/><Relationship Id="rId7" Type="http://schemas.openxmlformats.org/officeDocument/2006/relationships/customXml" Target="../ink/ink3.xml"/><Relationship Id="rId12" Type="http://schemas.openxmlformats.org/officeDocument/2006/relationships/image" Target="../media/image5.emf"/><Relationship Id="rId17" Type="http://schemas.openxmlformats.org/officeDocument/2006/relationships/customXml" Target="../ink/ink8.xml"/><Relationship Id="rId25" Type="http://schemas.openxmlformats.org/officeDocument/2006/relationships/customXml" Target="../ink/ink12.xml"/><Relationship Id="rId33" Type="http://schemas.openxmlformats.org/officeDocument/2006/relationships/customXml" Target="../ink/ink16.xml"/><Relationship Id="rId2" Type="http://schemas.openxmlformats.org/officeDocument/2006/relationships/notesSlide" Target="../notesSlides/notesSlide6.xml"/><Relationship Id="rId16" Type="http://schemas.openxmlformats.org/officeDocument/2006/relationships/image" Target="../media/image7.emf"/><Relationship Id="rId20" Type="http://schemas.openxmlformats.org/officeDocument/2006/relationships/image" Target="../media/image9.emf"/><Relationship Id="rId29" Type="http://schemas.openxmlformats.org/officeDocument/2006/relationships/customXml" Target="../ink/ink14.xml"/><Relationship Id="rId1" Type="http://schemas.openxmlformats.org/officeDocument/2006/relationships/slideLayout" Target="../slideLayouts/slideLayout2.xml"/><Relationship Id="rId6" Type="http://schemas.openxmlformats.org/officeDocument/2006/relationships/image" Target="../media/image2.emf"/><Relationship Id="rId11" Type="http://schemas.openxmlformats.org/officeDocument/2006/relationships/customXml" Target="../ink/ink5.xml"/><Relationship Id="rId24" Type="http://schemas.openxmlformats.org/officeDocument/2006/relationships/image" Target="../media/image11.emf"/><Relationship Id="rId32" Type="http://schemas.openxmlformats.org/officeDocument/2006/relationships/image" Target="../media/image15.emf"/><Relationship Id="rId5" Type="http://schemas.openxmlformats.org/officeDocument/2006/relationships/customXml" Target="../ink/ink2.xml"/><Relationship Id="rId15" Type="http://schemas.openxmlformats.org/officeDocument/2006/relationships/customXml" Target="../ink/ink7.xml"/><Relationship Id="rId23" Type="http://schemas.openxmlformats.org/officeDocument/2006/relationships/customXml" Target="../ink/ink11.xml"/><Relationship Id="rId28" Type="http://schemas.openxmlformats.org/officeDocument/2006/relationships/image" Target="../media/image13.emf"/><Relationship Id="rId36" Type="http://schemas.openxmlformats.org/officeDocument/2006/relationships/image" Target="../media/image17.emf"/><Relationship Id="rId10" Type="http://schemas.openxmlformats.org/officeDocument/2006/relationships/image" Target="../media/image4.emf"/><Relationship Id="rId19" Type="http://schemas.openxmlformats.org/officeDocument/2006/relationships/customXml" Target="../ink/ink9.xml"/><Relationship Id="rId31" Type="http://schemas.openxmlformats.org/officeDocument/2006/relationships/customXml" Target="../ink/ink15.xml"/><Relationship Id="rId4" Type="http://schemas.openxmlformats.org/officeDocument/2006/relationships/image" Target="../media/image1.emf"/><Relationship Id="rId9" Type="http://schemas.openxmlformats.org/officeDocument/2006/relationships/customXml" Target="../ink/ink4.xml"/><Relationship Id="rId14" Type="http://schemas.openxmlformats.org/officeDocument/2006/relationships/image" Target="../media/image6.emf"/><Relationship Id="rId22" Type="http://schemas.openxmlformats.org/officeDocument/2006/relationships/image" Target="../media/image10.emf"/><Relationship Id="rId27" Type="http://schemas.openxmlformats.org/officeDocument/2006/relationships/customXml" Target="../ink/ink13.xml"/><Relationship Id="rId30" Type="http://schemas.openxmlformats.org/officeDocument/2006/relationships/image" Target="../media/image14.emf"/><Relationship Id="rId35" Type="http://schemas.openxmlformats.org/officeDocument/2006/relationships/customXml" Target="../ink/ink17.xml"/><Relationship Id="rId8" Type="http://schemas.openxmlformats.org/officeDocument/2006/relationships/image" Target="../media/image3.emf"/></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683568" y="1844824"/>
            <a:ext cx="7772400" cy="1470025"/>
          </a:xfrm>
        </p:spPr>
        <p:txBody>
          <a:bodyPr>
            <a:normAutofit fontScale="90000"/>
          </a:bodyPr>
          <a:lstStyle/>
          <a:p>
            <a:r>
              <a:rPr lang="pl-PL" dirty="0" smtClean="0"/>
              <a:t>Kryptografia i bezpieczeństwo danych </a:t>
            </a:r>
            <a:br>
              <a:rPr lang="pl-PL" dirty="0" smtClean="0"/>
            </a:br>
            <a:r>
              <a:rPr lang="pl-PL" dirty="0" smtClean="0"/>
              <a:t>- odporność na kolizje II</a:t>
            </a:r>
            <a:endParaRPr lang="pl-PL" dirty="0"/>
          </a:p>
        </p:txBody>
      </p:sp>
      <p:sp>
        <p:nvSpPr>
          <p:cNvPr id="3" name="Podtytuł 2"/>
          <p:cNvSpPr>
            <a:spLocks noGrp="1"/>
          </p:cNvSpPr>
          <p:nvPr>
            <p:ph type="subTitle" idx="1"/>
          </p:nvPr>
        </p:nvSpPr>
        <p:spPr/>
        <p:txBody>
          <a:bodyPr/>
          <a:lstStyle/>
          <a:p>
            <a:r>
              <a:rPr lang="pl-PL" dirty="0" smtClean="0"/>
              <a:t>Sławomir </a:t>
            </a:r>
            <a:r>
              <a:rPr lang="pl-PL" dirty="0" err="1" smtClean="0"/>
              <a:t>Samolej</a:t>
            </a:r>
            <a:r>
              <a:rPr lang="pl-PL" dirty="0" smtClean="0"/>
              <a:t/>
            </a:r>
            <a:br>
              <a:rPr lang="pl-PL" dirty="0" smtClean="0"/>
            </a:br>
            <a:r>
              <a:rPr lang="pl-PL" dirty="0" err="1" smtClean="0"/>
              <a:t>ssamolej.kia.prz.edu.pl</a:t>
            </a:r>
            <a:r>
              <a:rPr lang="pl-PL" dirty="0" smtClean="0"/>
              <a:t/>
            </a:r>
            <a:br>
              <a:rPr lang="pl-PL" dirty="0" smtClean="0"/>
            </a:br>
            <a:r>
              <a:rPr lang="pl-PL" dirty="0" err="1" smtClean="0"/>
              <a:t>ssamolej@prz.edu.pl</a:t>
            </a:r>
            <a:endParaRPr lang="pl-PL" dirty="0" smtClean="0"/>
          </a:p>
          <a:p>
            <a:endParaRPr lang="pl-PL"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Autofit/>
          </a:bodyPr>
          <a:lstStyle/>
          <a:p>
            <a:r>
              <a:rPr lang="pl-PL" sz="3200" dirty="0" smtClean="0"/>
              <a:t>Czy można skonstruować MAC z zastosowaniem konstrukcji </a:t>
            </a:r>
            <a:r>
              <a:rPr lang="pl-PL" sz="3200" dirty="0" err="1" smtClean="0"/>
              <a:t>Merkle-Damgard’a</a:t>
            </a:r>
            <a:r>
              <a:rPr lang="pl-PL" sz="3200" dirty="0" smtClean="0"/>
              <a:t>?</a:t>
            </a:r>
            <a:endParaRPr lang="pl-PL" sz="3200" dirty="0"/>
          </a:p>
        </p:txBody>
      </p:sp>
      <p:sp>
        <p:nvSpPr>
          <p:cNvPr id="4" name="Symbol zastępczy numeru slajdu 3"/>
          <p:cNvSpPr>
            <a:spLocks noGrp="1"/>
          </p:cNvSpPr>
          <p:nvPr>
            <p:ph type="sldNum" sz="quarter" idx="12"/>
          </p:nvPr>
        </p:nvSpPr>
        <p:spPr/>
        <p:txBody>
          <a:bodyPr/>
          <a:lstStyle/>
          <a:p>
            <a:fld id="{589B7C76-EFF2-4CD8-A475-4750F11B4BC6}" type="slidenum">
              <a:rPr lang="pl-PL" smtClean="0"/>
              <a:pPr/>
              <a:t>10</a:t>
            </a:fld>
            <a:endParaRPr lang="pl-PL"/>
          </a:p>
        </p:txBody>
      </p:sp>
      <p:sp>
        <p:nvSpPr>
          <p:cNvPr id="5" name="Content Placeholder 2"/>
          <p:cNvSpPr>
            <a:spLocks noGrp="1"/>
          </p:cNvSpPr>
          <p:nvPr>
            <p:ph idx="1"/>
          </p:nvPr>
        </p:nvSpPr>
        <p:spPr>
          <a:xfrm>
            <a:off x="578296" y="4287416"/>
            <a:ext cx="8153400" cy="1371600"/>
          </a:xfrm>
        </p:spPr>
        <p:txBody>
          <a:bodyPr>
            <a:normAutofit fontScale="70000" lnSpcReduction="20000"/>
          </a:bodyPr>
          <a:lstStyle/>
          <a:p>
            <a:pPr marL="0" indent="0">
              <a:buNone/>
            </a:pPr>
            <a:r>
              <a:rPr lang="pl-PL" dirty="0" err="1" smtClean="0"/>
              <a:t>Tw</a:t>
            </a:r>
            <a:r>
              <a:rPr lang="en-US" dirty="0" smtClean="0"/>
              <a:t>:    h </a:t>
            </a:r>
            <a:r>
              <a:rPr lang="pl-PL" dirty="0" smtClean="0"/>
              <a:t>jest odporne na kolizje</a:t>
            </a:r>
            <a:r>
              <a:rPr lang="en-US" dirty="0" smtClean="0"/>
              <a:t>   ⇒    H </a:t>
            </a:r>
            <a:r>
              <a:rPr lang="pl-PL" dirty="0" smtClean="0"/>
              <a:t>jest odporne na kolizje</a:t>
            </a:r>
            <a:endParaRPr lang="en-US" dirty="0" smtClean="0"/>
          </a:p>
          <a:p>
            <a:pPr marL="0" indent="0">
              <a:buNone/>
            </a:pPr>
            <a:endParaRPr lang="en-US" dirty="0"/>
          </a:p>
          <a:p>
            <a:pPr marL="0" indent="0">
              <a:buNone/>
            </a:pPr>
            <a:r>
              <a:rPr lang="pl-PL" dirty="0" smtClean="0"/>
              <a:t>Czy możemy zastosować</a:t>
            </a:r>
            <a:r>
              <a:rPr lang="en-US" dirty="0" smtClean="0"/>
              <a:t>  H(.)  </a:t>
            </a:r>
            <a:r>
              <a:rPr lang="pl-PL" dirty="0" smtClean="0"/>
              <a:t>do bezpośredniego zbudowania</a:t>
            </a:r>
            <a:r>
              <a:rPr lang="en-US" dirty="0" smtClean="0"/>
              <a:t> MAC?</a:t>
            </a:r>
          </a:p>
        </p:txBody>
      </p:sp>
      <p:sp>
        <p:nvSpPr>
          <p:cNvPr id="6" name="AutoShape 3"/>
          <p:cNvSpPr>
            <a:spLocks noChangeArrowheads="1"/>
          </p:cNvSpPr>
          <p:nvPr/>
        </p:nvSpPr>
        <p:spPr bwMode="auto">
          <a:xfrm>
            <a:off x="1029106" y="1772816"/>
            <a:ext cx="7239000" cy="2057400"/>
          </a:xfrm>
          <a:prstGeom prst="roundRect">
            <a:avLst>
              <a:gd name="adj" fmla="val 16667"/>
            </a:avLst>
          </a:prstGeom>
          <a:solidFill>
            <a:srgbClr val="CCFF99"/>
          </a:solidFill>
          <a:ln w="9525">
            <a:noFill/>
            <a:round/>
            <a:headEnd/>
            <a:tailEnd/>
          </a:ln>
        </p:spPr>
        <p:txBody>
          <a:bodyPr wrap="none" anchor="ctr"/>
          <a:lstStyle/>
          <a:p>
            <a:endParaRPr lang="en-US">
              <a:solidFill>
                <a:srgbClr val="FFFFCC"/>
              </a:solidFill>
            </a:endParaRPr>
          </a:p>
        </p:txBody>
      </p:sp>
      <p:sp>
        <p:nvSpPr>
          <p:cNvPr id="7" name="Rectangle 7"/>
          <p:cNvSpPr>
            <a:spLocks noChangeArrowheads="1"/>
          </p:cNvSpPr>
          <p:nvPr/>
        </p:nvSpPr>
        <p:spPr bwMode="auto">
          <a:xfrm>
            <a:off x="1867306" y="2801516"/>
            <a:ext cx="914400" cy="628650"/>
          </a:xfrm>
          <a:prstGeom prst="rect">
            <a:avLst/>
          </a:prstGeom>
          <a:solidFill>
            <a:schemeClr val="accent1"/>
          </a:solidFill>
          <a:ln w="9525">
            <a:solidFill>
              <a:schemeClr val="tx1"/>
            </a:solidFill>
            <a:miter lim="800000"/>
            <a:headEnd/>
            <a:tailEnd/>
          </a:ln>
        </p:spPr>
        <p:txBody>
          <a:bodyPr wrap="none" anchor="ctr"/>
          <a:lstStyle/>
          <a:p>
            <a:pPr algn="ctr"/>
            <a:r>
              <a:rPr lang="en-US" dirty="0" smtClean="0">
                <a:latin typeface="Arial" charset="0"/>
              </a:rPr>
              <a:t>h</a:t>
            </a:r>
            <a:endParaRPr lang="en-US" dirty="0">
              <a:latin typeface="Arial" charset="0"/>
              <a:sym typeface="Symbol" pitchFamily="18" charset="2"/>
            </a:endParaRPr>
          </a:p>
        </p:txBody>
      </p:sp>
      <p:sp>
        <p:nvSpPr>
          <p:cNvPr id="8" name="Rectangle 8"/>
          <p:cNvSpPr>
            <a:spLocks noChangeArrowheads="1"/>
          </p:cNvSpPr>
          <p:nvPr/>
        </p:nvSpPr>
        <p:spPr bwMode="auto">
          <a:xfrm>
            <a:off x="3543706" y="2801516"/>
            <a:ext cx="914400" cy="628650"/>
          </a:xfrm>
          <a:prstGeom prst="rect">
            <a:avLst/>
          </a:prstGeom>
          <a:solidFill>
            <a:schemeClr val="accent1"/>
          </a:solidFill>
          <a:ln w="9525">
            <a:solidFill>
              <a:schemeClr val="tx1"/>
            </a:solidFill>
            <a:miter lim="800000"/>
            <a:headEnd/>
            <a:tailEnd/>
          </a:ln>
        </p:spPr>
        <p:txBody>
          <a:bodyPr wrap="none" anchor="ctr"/>
          <a:lstStyle/>
          <a:p>
            <a:pPr algn="ctr"/>
            <a:r>
              <a:rPr lang="en-US" dirty="0" smtClean="0">
                <a:latin typeface="Arial" charset="0"/>
              </a:rPr>
              <a:t>h</a:t>
            </a:r>
            <a:endParaRPr lang="en-US" dirty="0">
              <a:latin typeface="Arial" charset="0"/>
              <a:sym typeface="Symbol" pitchFamily="18" charset="2"/>
            </a:endParaRPr>
          </a:p>
        </p:txBody>
      </p:sp>
      <p:sp>
        <p:nvSpPr>
          <p:cNvPr id="9" name="Rectangle 9"/>
          <p:cNvSpPr>
            <a:spLocks noChangeArrowheads="1"/>
          </p:cNvSpPr>
          <p:nvPr/>
        </p:nvSpPr>
        <p:spPr bwMode="auto">
          <a:xfrm>
            <a:off x="6820306" y="2801516"/>
            <a:ext cx="914400" cy="628650"/>
          </a:xfrm>
          <a:prstGeom prst="rect">
            <a:avLst/>
          </a:prstGeom>
          <a:solidFill>
            <a:schemeClr val="accent1"/>
          </a:solidFill>
          <a:ln w="9525">
            <a:solidFill>
              <a:schemeClr val="tx1"/>
            </a:solidFill>
            <a:miter lim="800000"/>
            <a:headEnd/>
            <a:tailEnd/>
          </a:ln>
        </p:spPr>
        <p:txBody>
          <a:bodyPr wrap="none" anchor="ctr"/>
          <a:lstStyle/>
          <a:p>
            <a:pPr algn="ctr"/>
            <a:r>
              <a:rPr lang="en-US" dirty="0" smtClean="0">
                <a:latin typeface="Arial" charset="0"/>
                <a:sym typeface="Symbol" pitchFamily="18" charset="2"/>
              </a:rPr>
              <a:t>h</a:t>
            </a:r>
            <a:endParaRPr lang="en-US" dirty="0">
              <a:latin typeface="Arial" charset="0"/>
              <a:sym typeface="Symbol" pitchFamily="18" charset="2"/>
            </a:endParaRPr>
          </a:p>
        </p:txBody>
      </p:sp>
      <p:sp>
        <p:nvSpPr>
          <p:cNvPr id="10" name="Rectangle 10"/>
          <p:cNvSpPr>
            <a:spLocks noChangeArrowheads="1"/>
          </p:cNvSpPr>
          <p:nvPr/>
        </p:nvSpPr>
        <p:spPr bwMode="auto">
          <a:xfrm>
            <a:off x="1333906" y="2001416"/>
            <a:ext cx="1524000" cy="285750"/>
          </a:xfrm>
          <a:prstGeom prst="rect">
            <a:avLst/>
          </a:prstGeom>
          <a:solidFill>
            <a:schemeClr val="accent6">
              <a:lumMod val="75000"/>
            </a:schemeClr>
          </a:solidFill>
          <a:ln w="9525">
            <a:solidFill>
              <a:schemeClr val="tx1"/>
            </a:solidFill>
            <a:miter lim="800000"/>
            <a:headEnd/>
            <a:tailEnd/>
          </a:ln>
        </p:spPr>
        <p:txBody>
          <a:bodyPr wrap="none" anchor="ctr"/>
          <a:lstStyle/>
          <a:p>
            <a:pPr algn="ctr"/>
            <a:r>
              <a:rPr lang="en-US" sz="1800" dirty="0">
                <a:solidFill>
                  <a:srgbClr val="FFFFCC"/>
                </a:solidFill>
                <a:latin typeface="Arial" charset="0"/>
              </a:rPr>
              <a:t>m[0]</a:t>
            </a:r>
          </a:p>
        </p:txBody>
      </p:sp>
      <p:sp>
        <p:nvSpPr>
          <p:cNvPr id="11" name="Rectangle 11"/>
          <p:cNvSpPr>
            <a:spLocks noChangeArrowheads="1"/>
          </p:cNvSpPr>
          <p:nvPr/>
        </p:nvSpPr>
        <p:spPr bwMode="auto">
          <a:xfrm>
            <a:off x="2857906" y="2001416"/>
            <a:ext cx="1676400" cy="285750"/>
          </a:xfrm>
          <a:prstGeom prst="rect">
            <a:avLst/>
          </a:prstGeom>
          <a:solidFill>
            <a:schemeClr val="accent6">
              <a:lumMod val="75000"/>
            </a:schemeClr>
          </a:solidFill>
          <a:ln w="9525">
            <a:solidFill>
              <a:schemeClr val="tx1"/>
            </a:solidFill>
            <a:miter lim="800000"/>
            <a:headEnd/>
            <a:tailEnd/>
          </a:ln>
        </p:spPr>
        <p:txBody>
          <a:bodyPr wrap="none" anchor="ctr"/>
          <a:lstStyle/>
          <a:p>
            <a:pPr algn="ctr"/>
            <a:r>
              <a:rPr lang="en-US" sz="1800">
                <a:solidFill>
                  <a:srgbClr val="FFFFCC"/>
                </a:solidFill>
                <a:latin typeface="Arial" charset="0"/>
              </a:rPr>
              <a:t>m[1]</a:t>
            </a:r>
          </a:p>
        </p:txBody>
      </p:sp>
      <p:sp>
        <p:nvSpPr>
          <p:cNvPr id="12" name="Rectangle 12"/>
          <p:cNvSpPr>
            <a:spLocks noChangeArrowheads="1"/>
          </p:cNvSpPr>
          <p:nvPr/>
        </p:nvSpPr>
        <p:spPr bwMode="auto">
          <a:xfrm>
            <a:off x="4534306" y="2001416"/>
            <a:ext cx="1600200" cy="285750"/>
          </a:xfrm>
          <a:prstGeom prst="rect">
            <a:avLst/>
          </a:prstGeom>
          <a:solidFill>
            <a:schemeClr val="accent6">
              <a:lumMod val="75000"/>
            </a:schemeClr>
          </a:solidFill>
          <a:ln w="9525">
            <a:solidFill>
              <a:schemeClr val="tx1"/>
            </a:solidFill>
            <a:miter lim="800000"/>
            <a:headEnd/>
            <a:tailEnd/>
          </a:ln>
        </p:spPr>
        <p:txBody>
          <a:bodyPr wrap="none" anchor="ctr"/>
          <a:lstStyle/>
          <a:p>
            <a:pPr algn="ctr"/>
            <a:r>
              <a:rPr lang="en-US" sz="1800" dirty="0" smtClean="0">
                <a:solidFill>
                  <a:srgbClr val="FFFFCC"/>
                </a:solidFill>
                <a:latin typeface="Arial" charset="0"/>
              </a:rPr>
              <a:t>m[2]</a:t>
            </a:r>
            <a:endParaRPr lang="en-US" sz="1800" dirty="0">
              <a:solidFill>
                <a:srgbClr val="FFFFCC"/>
              </a:solidFill>
              <a:latin typeface="Arial" charset="0"/>
            </a:endParaRPr>
          </a:p>
        </p:txBody>
      </p:sp>
      <p:sp>
        <p:nvSpPr>
          <p:cNvPr id="13" name="Rectangle 13"/>
          <p:cNvSpPr>
            <a:spLocks noChangeArrowheads="1"/>
          </p:cNvSpPr>
          <p:nvPr/>
        </p:nvSpPr>
        <p:spPr bwMode="auto">
          <a:xfrm>
            <a:off x="6134506" y="2001416"/>
            <a:ext cx="1524000" cy="285750"/>
          </a:xfrm>
          <a:prstGeom prst="rect">
            <a:avLst/>
          </a:prstGeom>
          <a:solidFill>
            <a:schemeClr val="accent6">
              <a:lumMod val="75000"/>
            </a:schemeClr>
          </a:solidFill>
          <a:ln w="9525">
            <a:solidFill>
              <a:schemeClr val="tx1"/>
            </a:solidFill>
            <a:miter lim="800000"/>
            <a:headEnd/>
            <a:tailEnd/>
          </a:ln>
        </p:spPr>
        <p:txBody>
          <a:bodyPr wrap="none" anchor="ctr"/>
          <a:lstStyle/>
          <a:p>
            <a:r>
              <a:rPr lang="en-US" sz="1800" dirty="0" smtClean="0">
                <a:solidFill>
                  <a:srgbClr val="FFFFCC"/>
                </a:solidFill>
                <a:latin typeface="Arial" charset="0"/>
              </a:rPr>
              <a:t>m[3]  </a:t>
            </a:r>
            <a:r>
              <a:rPr lang="en-US" sz="1800" dirty="0" err="1" smtClean="0">
                <a:solidFill>
                  <a:srgbClr val="FFFFCC"/>
                </a:solidFill>
                <a:latin typeface="Arial" charset="0"/>
              </a:rPr>
              <a:t>ll</a:t>
            </a:r>
            <a:r>
              <a:rPr lang="en-US" sz="1800" dirty="0" smtClean="0">
                <a:solidFill>
                  <a:srgbClr val="FFFFCC"/>
                </a:solidFill>
                <a:latin typeface="Arial" charset="0"/>
              </a:rPr>
              <a:t>   PB</a:t>
            </a:r>
            <a:endParaRPr lang="en-US" sz="1800" dirty="0">
              <a:solidFill>
                <a:srgbClr val="FFFFCC"/>
              </a:solidFill>
              <a:latin typeface="Arial" charset="0"/>
            </a:endParaRPr>
          </a:p>
        </p:txBody>
      </p:sp>
      <p:sp>
        <p:nvSpPr>
          <p:cNvPr id="14" name="Rectangle 26"/>
          <p:cNvSpPr>
            <a:spLocks noChangeArrowheads="1"/>
          </p:cNvSpPr>
          <p:nvPr/>
        </p:nvSpPr>
        <p:spPr bwMode="auto">
          <a:xfrm>
            <a:off x="5220106" y="2801516"/>
            <a:ext cx="914400" cy="628650"/>
          </a:xfrm>
          <a:prstGeom prst="rect">
            <a:avLst/>
          </a:prstGeom>
          <a:solidFill>
            <a:schemeClr val="accent1"/>
          </a:solidFill>
          <a:ln w="9525">
            <a:solidFill>
              <a:schemeClr val="tx1"/>
            </a:solidFill>
            <a:miter lim="800000"/>
            <a:headEnd/>
            <a:tailEnd/>
          </a:ln>
        </p:spPr>
        <p:txBody>
          <a:bodyPr wrap="none" anchor="ctr"/>
          <a:lstStyle/>
          <a:p>
            <a:pPr algn="ctr"/>
            <a:r>
              <a:rPr lang="en-US" dirty="0" smtClean="0">
                <a:latin typeface="Arial" charset="0"/>
                <a:sym typeface="Symbol" pitchFamily="18" charset="2"/>
              </a:rPr>
              <a:t>h</a:t>
            </a:r>
            <a:endParaRPr lang="en-US" dirty="0">
              <a:latin typeface="Arial" charset="0"/>
              <a:sym typeface="Symbol" pitchFamily="18" charset="2"/>
            </a:endParaRPr>
          </a:p>
        </p:txBody>
      </p:sp>
      <p:grpSp>
        <p:nvGrpSpPr>
          <p:cNvPr id="15" name="Group 67"/>
          <p:cNvGrpSpPr/>
          <p:nvPr/>
        </p:nvGrpSpPr>
        <p:grpSpPr>
          <a:xfrm>
            <a:off x="283343" y="2776116"/>
            <a:ext cx="1583963" cy="646331"/>
            <a:chOff x="-136163" y="2908445"/>
            <a:chExt cx="1583963" cy="861777"/>
          </a:xfrm>
        </p:grpSpPr>
        <p:cxnSp>
          <p:nvCxnSpPr>
            <p:cNvPr id="16" name="Straight Arrow Connector 31"/>
            <p:cNvCxnSpPr/>
            <p:nvPr/>
          </p:nvCxnSpPr>
          <p:spPr bwMode="auto">
            <a:xfrm>
              <a:off x="304800" y="3364468"/>
              <a:ext cx="1143000" cy="1588"/>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17" name="TextBox 34"/>
            <p:cNvSpPr txBox="1"/>
            <p:nvPr/>
          </p:nvSpPr>
          <p:spPr>
            <a:xfrm>
              <a:off x="-136163" y="2908445"/>
              <a:ext cx="1131465" cy="861777"/>
            </a:xfrm>
            <a:prstGeom prst="rect">
              <a:avLst/>
            </a:prstGeom>
            <a:noFill/>
          </p:spPr>
          <p:txBody>
            <a:bodyPr wrap="none" rtlCol="0">
              <a:spAutoFit/>
            </a:bodyPr>
            <a:lstStyle/>
            <a:p>
              <a:pPr algn="ctr"/>
              <a:r>
                <a:rPr lang="en-US" sz="1800" dirty="0" smtClean="0">
                  <a:latin typeface="+mn-lt"/>
                </a:rPr>
                <a:t>IV</a:t>
              </a:r>
            </a:p>
            <a:p>
              <a:pPr algn="ctr"/>
              <a:r>
                <a:rPr lang="en-US" dirty="0" smtClean="0"/>
                <a:t>(</a:t>
              </a:r>
              <a:r>
                <a:rPr lang="pl-PL" dirty="0" smtClean="0"/>
                <a:t>ustalone</a:t>
              </a:r>
              <a:r>
                <a:rPr lang="en-US" dirty="0" smtClean="0"/>
                <a:t>)</a:t>
              </a:r>
              <a:endParaRPr lang="en-US" sz="1800" dirty="0" smtClean="0">
                <a:latin typeface="+mn-lt"/>
              </a:endParaRPr>
            </a:p>
          </p:txBody>
        </p:sp>
      </p:grpSp>
      <p:grpSp>
        <p:nvGrpSpPr>
          <p:cNvPr id="18" name="Group 47"/>
          <p:cNvGrpSpPr/>
          <p:nvPr/>
        </p:nvGrpSpPr>
        <p:grpSpPr>
          <a:xfrm>
            <a:off x="1561712" y="2287761"/>
            <a:ext cx="305594" cy="629246"/>
            <a:chOff x="1218406" y="2134394"/>
            <a:chExt cx="305594" cy="838994"/>
          </a:xfrm>
        </p:grpSpPr>
        <p:cxnSp>
          <p:nvCxnSpPr>
            <p:cNvPr id="19" name="Straight Connector 42"/>
            <p:cNvCxnSpPr/>
            <p:nvPr/>
          </p:nvCxnSpPr>
          <p:spPr bwMode="auto">
            <a:xfrm rot="5400000">
              <a:off x="800100" y="2552700"/>
              <a:ext cx="838200" cy="158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 name="Straight Arrow Connector 46"/>
            <p:cNvCxnSpPr/>
            <p:nvPr/>
          </p:nvCxnSpPr>
          <p:spPr bwMode="auto">
            <a:xfrm>
              <a:off x="1219200" y="2971800"/>
              <a:ext cx="304800" cy="1588"/>
            </a:xfrm>
            <a:prstGeom prst="straightConnector1">
              <a:avLst/>
            </a:prstGeom>
            <a:solidFill>
              <a:schemeClr val="accent1"/>
            </a:solidFill>
            <a:ln w="9525" cap="flat" cmpd="sng" algn="ctr">
              <a:solidFill>
                <a:schemeClr val="tx1"/>
              </a:solidFill>
              <a:prstDash val="solid"/>
              <a:round/>
              <a:headEnd type="none" w="med" len="med"/>
              <a:tailEnd type="arrow"/>
            </a:ln>
            <a:effectLst/>
          </p:spPr>
        </p:cxnSp>
      </p:grpSp>
      <p:grpSp>
        <p:nvGrpSpPr>
          <p:cNvPr id="21" name="Group 48"/>
          <p:cNvGrpSpPr/>
          <p:nvPr/>
        </p:nvGrpSpPr>
        <p:grpSpPr>
          <a:xfrm>
            <a:off x="3238906" y="2287166"/>
            <a:ext cx="305594" cy="629246"/>
            <a:chOff x="1218406" y="2134394"/>
            <a:chExt cx="305594" cy="838994"/>
          </a:xfrm>
        </p:grpSpPr>
        <p:cxnSp>
          <p:nvCxnSpPr>
            <p:cNvPr id="22" name="Straight Connector 49"/>
            <p:cNvCxnSpPr/>
            <p:nvPr/>
          </p:nvCxnSpPr>
          <p:spPr bwMode="auto">
            <a:xfrm rot="5400000">
              <a:off x="800100" y="2552700"/>
              <a:ext cx="838200" cy="158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 name="Straight Arrow Connector 50"/>
            <p:cNvCxnSpPr/>
            <p:nvPr/>
          </p:nvCxnSpPr>
          <p:spPr bwMode="auto">
            <a:xfrm>
              <a:off x="1219200" y="2971800"/>
              <a:ext cx="304800" cy="1588"/>
            </a:xfrm>
            <a:prstGeom prst="straightConnector1">
              <a:avLst/>
            </a:prstGeom>
            <a:solidFill>
              <a:schemeClr val="accent1"/>
            </a:solidFill>
            <a:ln w="9525" cap="flat" cmpd="sng" algn="ctr">
              <a:solidFill>
                <a:schemeClr val="tx1"/>
              </a:solidFill>
              <a:prstDash val="solid"/>
              <a:round/>
              <a:headEnd type="none" w="med" len="med"/>
              <a:tailEnd type="arrow"/>
            </a:ln>
            <a:effectLst/>
          </p:spPr>
        </p:cxnSp>
      </p:grpSp>
      <p:grpSp>
        <p:nvGrpSpPr>
          <p:cNvPr id="24" name="Group 51"/>
          <p:cNvGrpSpPr/>
          <p:nvPr/>
        </p:nvGrpSpPr>
        <p:grpSpPr>
          <a:xfrm>
            <a:off x="4915306" y="2287166"/>
            <a:ext cx="305594" cy="629246"/>
            <a:chOff x="1218406" y="2134394"/>
            <a:chExt cx="305594" cy="838994"/>
          </a:xfrm>
        </p:grpSpPr>
        <p:cxnSp>
          <p:nvCxnSpPr>
            <p:cNvPr id="25" name="Straight Connector 52"/>
            <p:cNvCxnSpPr/>
            <p:nvPr/>
          </p:nvCxnSpPr>
          <p:spPr bwMode="auto">
            <a:xfrm rot="5400000">
              <a:off x="800100" y="2552700"/>
              <a:ext cx="838200" cy="158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6" name="Straight Arrow Connector 53"/>
            <p:cNvCxnSpPr/>
            <p:nvPr/>
          </p:nvCxnSpPr>
          <p:spPr bwMode="auto">
            <a:xfrm>
              <a:off x="1219200" y="2971800"/>
              <a:ext cx="304800" cy="1588"/>
            </a:xfrm>
            <a:prstGeom prst="straightConnector1">
              <a:avLst/>
            </a:prstGeom>
            <a:solidFill>
              <a:schemeClr val="accent1"/>
            </a:solidFill>
            <a:ln w="9525" cap="flat" cmpd="sng" algn="ctr">
              <a:solidFill>
                <a:schemeClr val="tx1"/>
              </a:solidFill>
              <a:prstDash val="solid"/>
              <a:round/>
              <a:headEnd type="none" w="med" len="med"/>
              <a:tailEnd type="arrow"/>
            </a:ln>
            <a:effectLst/>
          </p:spPr>
        </p:cxnSp>
      </p:grpSp>
      <p:grpSp>
        <p:nvGrpSpPr>
          <p:cNvPr id="27" name="Group 54"/>
          <p:cNvGrpSpPr/>
          <p:nvPr/>
        </p:nvGrpSpPr>
        <p:grpSpPr>
          <a:xfrm>
            <a:off x="6515506" y="2287166"/>
            <a:ext cx="305594" cy="629246"/>
            <a:chOff x="1218406" y="2134394"/>
            <a:chExt cx="305594" cy="838994"/>
          </a:xfrm>
        </p:grpSpPr>
        <p:cxnSp>
          <p:nvCxnSpPr>
            <p:cNvPr id="28" name="Straight Connector 55"/>
            <p:cNvCxnSpPr/>
            <p:nvPr/>
          </p:nvCxnSpPr>
          <p:spPr bwMode="auto">
            <a:xfrm rot="5400000">
              <a:off x="800100" y="2552700"/>
              <a:ext cx="838200" cy="158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 name="Straight Arrow Connector 56"/>
            <p:cNvCxnSpPr/>
            <p:nvPr/>
          </p:nvCxnSpPr>
          <p:spPr bwMode="auto">
            <a:xfrm>
              <a:off x="1219200" y="2971800"/>
              <a:ext cx="304800" cy="1588"/>
            </a:xfrm>
            <a:prstGeom prst="straightConnector1">
              <a:avLst/>
            </a:prstGeom>
            <a:solidFill>
              <a:schemeClr val="accent1"/>
            </a:solidFill>
            <a:ln w="9525" cap="flat" cmpd="sng" algn="ctr">
              <a:solidFill>
                <a:schemeClr val="tx1"/>
              </a:solidFill>
              <a:prstDash val="solid"/>
              <a:round/>
              <a:headEnd type="none" w="med" len="med"/>
              <a:tailEnd type="arrow"/>
            </a:ln>
            <a:effectLst/>
          </p:spPr>
        </p:cxnSp>
      </p:grpSp>
      <p:cxnSp>
        <p:nvCxnSpPr>
          <p:cNvPr id="30" name="Straight Arrow Connector 58"/>
          <p:cNvCxnSpPr/>
          <p:nvPr/>
        </p:nvCxnSpPr>
        <p:spPr bwMode="auto">
          <a:xfrm>
            <a:off x="2781706" y="3120449"/>
            <a:ext cx="762000" cy="1191"/>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31" name="Straight Arrow Connector 59"/>
          <p:cNvCxnSpPr/>
          <p:nvPr/>
        </p:nvCxnSpPr>
        <p:spPr bwMode="auto">
          <a:xfrm>
            <a:off x="4458106" y="3120449"/>
            <a:ext cx="762000" cy="1191"/>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32" name="Straight Arrow Connector 62"/>
          <p:cNvCxnSpPr/>
          <p:nvPr/>
        </p:nvCxnSpPr>
        <p:spPr bwMode="auto">
          <a:xfrm>
            <a:off x="6134506" y="3143225"/>
            <a:ext cx="685800" cy="1191"/>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33" name="Straight Arrow Connector 65"/>
          <p:cNvCxnSpPr/>
          <p:nvPr/>
        </p:nvCxnSpPr>
        <p:spPr bwMode="auto">
          <a:xfrm>
            <a:off x="7734706" y="3143225"/>
            <a:ext cx="990600" cy="1191"/>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34" name="TextBox 68"/>
          <p:cNvSpPr txBox="1"/>
          <p:nvPr/>
        </p:nvSpPr>
        <p:spPr>
          <a:xfrm>
            <a:off x="8331606" y="2699916"/>
            <a:ext cx="704890" cy="400110"/>
          </a:xfrm>
          <a:prstGeom prst="rect">
            <a:avLst/>
          </a:prstGeom>
          <a:noFill/>
        </p:spPr>
        <p:txBody>
          <a:bodyPr wrap="none" rtlCol="0">
            <a:spAutoFit/>
          </a:bodyPr>
          <a:lstStyle/>
          <a:p>
            <a:r>
              <a:rPr lang="en-US" sz="2000" dirty="0" smtClean="0">
                <a:latin typeface="+mn-lt"/>
              </a:rPr>
              <a:t>H(m)</a:t>
            </a:r>
          </a:p>
        </p:txBody>
      </p:sp>
      <p:grpSp>
        <p:nvGrpSpPr>
          <p:cNvPr id="35" name="Group 73"/>
          <p:cNvGrpSpPr/>
          <p:nvPr/>
        </p:nvGrpSpPr>
        <p:grpSpPr>
          <a:xfrm>
            <a:off x="3543706" y="2788816"/>
            <a:ext cx="1066800" cy="285750"/>
            <a:chOff x="1524000" y="2819400"/>
            <a:chExt cx="1066800" cy="381000"/>
          </a:xfrm>
        </p:grpSpPr>
        <p:sp>
          <p:nvSpPr>
            <p:cNvPr id="36" name="Right Triangle 74"/>
            <p:cNvSpPr/>
            <p:nvPr/>
          </p:nvSpPr>
          <p:spPr bwMode="auto">
            <a:xfrm flipH="1" flipV="1">
              <a:off x="1524000" y="2819400"/>
              <a:ext cx="1066800" cy="381000"/>
            </a:xfrm>
            <a:prstGeom prst="rtTriangle">
              <a:avLst/>
            </a:prstGeom>
            <a:solidFill>
              <a:srgbClr val="CCFF99"/>
            </a:solidFill>
            <a:ln w="9525">
              <a:noFill/>
              <a:miter lim="800000"/>
              <a:headEnd/>
              <a:tailEnd/>
            </a:ln>
            <a:effectLst/>
          </p:spPr>
          <p:txBody>
            <a:bodyPr rtlCol="0" anchor="ctr"/>
            <a:lstStyle/>
            <a:p>
              <a:pPr algn="ctr"/>
              <a:endParaRPr lang="en-US" dirty="0">
                <a:latin typeface="+mn-lt"/>
              </a:endParaRPr>
            </a:p>
          </p:txBody>
        </p:sp>
        <p:cxnSp>
          <p:nvCxnSpPr>
            <p:cNvPr id="37" name="Straight Connector 75"/>
            <p:cNvCxnSpPr>
              <a:stCxn id="36" idx="4"/>
            </p:cNvCxnSpPr>
            <p:nvPr/>
          </p:nvCxnSpPr>
          <p:spPr bwMode="auto">
            <a:xfrm rot="16200000" flipH="1">
              <a:off x="1828800" y="2514600"/>
              <a:ext cx="304800" cy="914400"/>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38" name="Group 76"/>
          <p:cNvGrpSpPr/>
          <p:nvPr/>
        </p:nvGrpSpPr>
        <p:grpSpPr>
          <a:xfrm>
            <a:off x="5220106" y="2788816"/>
            <a:ext cx="1066800" cy="285750"/>
            <a:chOff x="1524000" y="2819400"/>
            <a:chExt cx="1066800" cy="381000"/>
          </a:xfrm>
        </p:grpSpPr>
        <p:sp>
          <p:nvSpPr>
            <p:cNvPr id="39" name="Right Triangle 77"/>
            <p:cNvSpPr/>
            <p:nvPr/>
          </p:nvSpPr>
          <p:spPr bwMode="auto">
            <a:xfrm flipH="1" flipV="1">
              <a:off x="1524000" y="2819400"/>
              <a:ext cx="1066800" cy="381000"/>
            </a:xfrm>
            <a:prstGeom prst="rtTriangle">
              <a:avLst/>
            </a:prstGeom>
            <a:solidFill>
              <a:srgbClr val="CCFF99"/>
            </a:solidFill>
            <a:ln w="9525">
              <a:noFill/>
              <a:miter lim="800000"/>
              <a:headEnd/>
              <a:tailEnd/>
            </a:ln>
            <a:effectLst/>
          </p:spPr>
          <p:txBody>
            <a:bodyPr rtlCol="0" anchor="ctr"/>
            <a:lstStyle/>
            <a:p>
              <a:pPr algn="ctr"/>
              <a:endParaRPr lang="en-US" dirty="0">
                <a:latin typeface="+mn-lt"/>
              </a:endParaRPr>
            </a:p>
          </p:txBody>
        </p:sp>
        <p:cxnSp>
          <p:nvCxnSpPr>
            <p:cNvPr id="40" name="Straight Connector 78"/>
            <p:cNvCxnSpPr>
              <a:stCxn id="39" idx="4"/>
            </p:cNvCxnSpPr>
            <p:nvPr/>
          </p:nvCxnSpPr>
          <p:spPr bwMode="auto">
            <a:xfrm rot="16200000" flipH="1">
              <a:off x="1828800" y="2514600"/>
              <a:ext cx="304800" cy="914400"/>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41" name="Group 79"/>
          <p:cNvGrpSpPr/>
          <p:nvPr/>
        </p:nvGrpSpPr>
        <p:grpSpPr>
          <a:xfrm>
            <a:off x="6820306" y="2788816"/>
            <a:ext cx="1066800" cy="285750"/>
            <a:chOff x="1524000" y="2819400"/>
            <a:chExt cx="1066800" cy="381000"/>
          </a:xfrm>
        </p:grpSpPr>
        <p:sp>
          <p:nvSpPr>
            <p:cNvPr id="42" name="Right Triangle 80"/>
            <p:cNvSpPr/>
            <p:nvPr/>
          </p:nvSpPr>
          <p:spPr bwMode="auto">
            <a:xfrm flipH="1" flipV="1">
              <a:off x="1524000" y="2819400"/>
              <a:ext cx="1066800" cy="381000"/>
            </a:xfrm>
            <a:prstGeom prst="rtTriangle">
              <a:avLst/>
            </a:prstGeom>
            <a:solidFill>
              <a:srgbClr val="CCFF99"/>
            </a:solidFill>
            <a:ln w="9525">
              <a:noFill/>
              <a:miter lim="800000"/>
              <a:headEnd/>
              <a:tailEnd/>
            </a:ln>
            <a:effectLst/>
          </p:spPr>
          <p:txBody>
            <a:bodyPr rtlCol="0" anchor="ctr"/>
            <a:lstStyle/>
            <a:p>
              <a:pPr algn="ctr"/>
              <a:endParaRPr lang="en-US" dirty="0">
                <a:latin typeface="+mn-lt"/>
              </a:endParaRPr>
            </a:p>
          </p:txBody>
        </p:sp>
        <p:cxnSp>
          <p:nvCxnSpPr>
            <p:cNvPr id="43" name="Straight Connector 81"/>
            <p:cNvCxnSpPr>
              <a:stCxn id="42" idx="4"/>
            </p:cNvCxnSpPr>
            <p:nvPr/>
          </p:nvCxnSpPr>
          <p:spPr bwMode="auto">
            <a:xfrm rot="16200000" flipH="1">
              <a:off x="1828800" y="2514600"/>
              <a:ext cx="304800" cy="914400"/>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44" name="Group 57"/>
          <p:cNvGrpSpPr/>
          <p:nvPr/>
        </p:nvGrpSpPr>
        <p:grpSpPr>
          <a:xfrm flipV="1">
            <a:off x="1867306" y="3155477"/>
            <a:ext cx="1066800" cy="285750"/>
            <a:chOff x="1524000" y="2819400"/>
            <a:chExt cx="1066800" cy="381000"/>
          </a:xfrm>
        </p:grpSpPr>
        <p:sp>
          <p:nvSpPr>
            <p:cNvPr id="45" name="Right Triangle 60"/>
            <p:cNvSpPr/>
            <p:nvPr/>
          </p:nvSpPr>
          <p:spPr bwMode="auto">
            <a:xfrm flipH="1" flipV="1">
              <a:off x="1524000" y="2819400"/>
              <a:ext cx="1066800" cy="381000"/>
            </a:xfrm>
            <a:prstGeom prst="rtTriangle">
              <a:avLst/>
            </a:prstGeom>
            <a:solidFill>
              <a:srgbClr val="CCFF99"/>
            </a:solidFill>
            <a:ln w="9525">
              <a:noFill/>
              <a:miter lim="800000"/>
              <a:headEnd/>
              <a:tailEnd/>
            </a:ln>
            <a:effectLst/>
          </p:spPr>
          <p:txBody>
            <a:bodyPr rtlCol="0" anchor="ctr"/>
            <a:lstStyle/>
            <a:p>
              <a:pPr algn="ctr"/>
              <a:endParaRPr lang="en-US" dirty="0">
                <a:latin typeface="+mn-lt"/>
              </a:endParaRPr>
            </a:p>
          </p:txBody>
        </p:sp>
        <p:cxnSp>
          <p:nvCxnSpPr>
            <p:cNvPr id="46" name="Straight Connector 61"/>
            <p:cNvCxnSpPr>
              <a:stCxn id="45" idx="4"/>
            </p:cNvCxnSpPr>
            <p:nvPr/>
          </p:nvCxnSpPr>
          <p:spPr bwMode="auto">
            <a:xfrm rot="16200000" flipH="1">
              <a:off x="1828800" y="2514600"/>
              <a:ext cx="304800" cy="914400"/>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47" name="Group 63"/>
          <p:cNvGrpSpPr/>
          <p:nvPr/>
        </p:nvGrpSpPr>
        <p:grpSpPr>
          <a:xfrm flipV="1">
            <a:off x="3543706" y="3155477"/>
            <a:ext cx="1066800" cy="285750"/>
            <a:chOff x="1524000" y="2819400"/>
            <a:chExt cx="1066800" cy="381000"/>
          </a:xfrm>
        </p:grpSpPr>
        <p:sp>
          <p:nvSpPr>
            <p:cNvPr id="48" name="Right Triangle 64"/>
            <p:cNvSpPr/>
            <p:nvPr/>
          </p:nvSpPr>
          <p:spPr bwMode="auto">
            <a:xfrm flipH="1" flipV="1">
              <a:off x="1524000" y="2819400"/>
              <a:ext cx="1066800" cy="381000"/>
            </a:xfrm>
            <a:prstGeom prst="rtTriangle">
              <a:avLst/>
            </a:prstGeom>
            <a:solidFill>
              <a:srgbClr val="CCFF99"/>
            </a:solidFill>
            <a:ln w="9525">
              <a:noFill/>
              <a:miter lim="800000"/>
              <a:headEnd/>
              <a:tailEnd/>
            </a:ln>
            <a:effectLst/>
          </p:spPr>
          <p:txBody>
            <a:bodyPr rtlCol="0" anchor="ctr"/>
            <a:lstStyle/>
            <a:p>
              <a:pPr algn="ctr"/>
              <a:endParaRPr lang="en-US" dirty="0">
                <a:latin typeface="+mn-lt"/>
              </a:endParaRPr>
            </a:p>
          </p:txBody>
        </p:sp>
        <p:cxnSp>
          <p:nvCxnSpPr>
            <p:cNvPr id="49" name="Straight Connector 66"/>
            <p:cNvCxnSpPr>
              <a:stCxn id="48" idx="4"/>
            </p:cNvCxnSpPr>
            <p:nvPr/>
          </p:nvCxnSpPr>
          <p:spPr bwMode="auto">
            <a:xfrm rot="16200000" flipH="1">
              <a:off x="1828800" y="2514600"/>
              <a:ext cx="304800" cy="914400"/>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50" name="Group 70"/>
          <p:cNvGrpSpPr/>
          <p:nvPr/>
        </p:nvGrpSpPr>
        <p:grpSpPr>
          <a:xfrm flipV="1">
            <a:off x="5220106" y="3155477"/>
            <a:ext cx="1066800" cy="285750"/>
            <a:chOff x="1524000" y="2819400"/>
            <a:chExt cx="1066800" cy="381000"/>
          </a:xfrm>
        </p:grpSpPr>
        <p:sp>
          <p:nvSpPr>
            <p:cNvPr id="51" name="Right Triangle 82"/>
            <p:cNvSpPr/>
            <p:nvPr/>
          </p:nvSpPr>
          <p:spPr bwMode="auto">
            <a:xfrm flipH="1" flipV="1">
              <a:off x="1524000" y="2819400"/>
              <a:ext cx="1066800" cy="381000"/>
            </a:xfrm>
            <a:prstGeom prst="rtTriangle">
              <a:avLst/>
            </a:prstGeom>
            <a:solidFill>
              <a:srgbClr val="CCFF99"/>
            </a:solidFill>
            <a:ln w="9525">
              <a:noFill/>
              <a:miter lim="800000"/>
              <a:headEnd/>
              <a:tailEnd/>
            </a:ln>
            <a:effectLst/>
          </p:spPr>
          <p:txBody>
            <a:bodyPr rtlCol="0" anchor="ctr"/>
            <a:lstStyle/>
            <a:p>
              <a:pPr algn="ctr"/>
              <a:endParaRPr lang="en-US" dirty="0">
                <a:latin typeface="+mn-lt"/>
              </a:endParaRPr>
            </a:p>
          </p:txBody>
        </p:sp>
        <p:cxnSp>
          <p:nvCxnSpPr>
            <p:cNvPr id="52" name="Straight Connector 83"/>
            <p:cNvCxnSpPr>
              <a:stCxn id="51" idx="4"/>
            </p:cNvCxnSpPr>
            <p:nvPr/>
          </p:nvCxnSpPr>
          <p:spPr bwMode="auto">
            <a:xfrm rot="16200000" flipH="1">
              <a:off x="1828800" y="2514600"/>
              <a:ext cx="304800" cy="914400"/>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53" name="Group 84"/>
          <p:cNvGrpSpPr/>
          <p:nvPr/>
        </p:nvGrpSpPr>
        <p:grpSpPr>
          <a:xfrm flipV="1">
            <a:off x="6820306" y="3155477"/>
            <a:ext cx="1066800" cy="285750"/>
            <a:chOff x="1524000" y="2819400"/>
            <a:chExt cx="1066800" cy="381000"/>
          </a:xfrm>
        </p:grpSpPr>
        <p:sp>
          <p:nvSpPr>
            <p:cNvPr id="54" name="Right Triangle 85"/>
            <p:cNvSpPr/>
            <p:nvPr/>
          </p:nvSpPr>
          <p:spPr bwMode="auto">
            <a:xfrm flipH="1" flipV="1">
              <a:off x="1524000" y="2819400"/>
              <a:ext cx="1066800" cy="381000"/>
            </a:xfrm>
            <a:prstGeom prst="rtTriangle">
              <a:avLst/>
            </a:prstGeom>
            <a:solidFill>
              <a:srgbClr val="CCFF99"/>
            </a:solidFill>
            <a:ln w="9525">
              <a:noFill/>
              <a:miter lim="800000"/>
              <a:headEnd/>
              <a:tailEnd/>
            </a:ln>
            <a:effectLst/>
          </p:spPr>
          <p:txBody>
            <a:bodyPr rtlCol="0" anchor="ctr"/>
            <a:lstStyle/>
            <a:p>
              <a:pPr algn="ctr"/>
              <a:endParaRPr lang="en-US" dirty="0">
                <a:latin typeface="+mn-lt"/>
              </a:endParaRPr>
            </a:p>
          </p:txBody>
        </p:sp>
        <p:cxnSp>
          <p:nvCxnSpPr>
            <p:cNvPr id="55" name="Straight Connector 86"/>
            <p:cNvCxnSpPr>
              <a:stCxn id="54" idx="4"/>
            </p:cNvCxnSpPr>
            <p:nvPr/>
          </p:nvCxnSpPr>
          <p:spPr bwMode="auto">
            <a:xfrm rot="16200000" flipH="1">
              <a:off x="1828800" y="2514600"/>
              <a:ext cx="304800" cy="914400"/>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56" name="Group 87"/>
          <p:cNvGrpSpPr/>
          <p:nvPr/>
        </p:nvGrpSpPr>
        <p:grpSpPr>
          <a:xfrm>
            <a:off x="1867306" y="2788816"/>
            <a:ext cx="1066800" cy="285750"/>
            <a:chOff x="1524000" y="2819400"/>
            <a:chExt cx="1066800" cy="381000"/>
          </a:xfrm>
        </p:grpSpPr>
        <p:sp>
          <p:nvSpPr>
            <p:cNvPr id="57" name="Right Triangle 88"/>
            <p:cNvSpPr/>
            <p:nvPr/>
          </p:nvSpPr>
          <p:spPr bwMode="auto">
            <a:xfrm flipH="1" flipV="1">
              <a:off x="1524000" y="2819400"/>
              <a:ext cx="1066800" cy="381000"/>
            </a:xfrm>
            <a:prstGeom prst="rtTriangle">
              <a:avLst/>
            </a:prstGeom>
            <a:solidFill>
              <a:srgbClr val="CCFF99"/>
            </a:solidFill>
            <a:ln w="9525">
              <a:noFill/>
              <a:miter lim="800000"/>
              <a:headEnd/>
              <a:tailEnd/>
            </a:ln>
            <a:effectLst/>
          </p:spPr>
          <p:txBody>
            <a:bodyPr rtlCol="0" anchor="ctr"/>
            <a:lstStyle/>
            <a:p>
              <a:pPr algn="ctr"/>
              <a:endParaRPr lang="en-US" dirty="0">
                <a:latin typeface="+mn-lt"/>
              </a:endParaRPr>
            </a:p>
          </p:txBody>
        </p:sp>
        <p:cxnSp>
          <p:nvCxnSpPr>
            <p:cNvPr id="58" name="Straight Connector 89"/>
            <p:cNvCxnSpPr>
              <a:stCxn id="57" idx="4"/>
            </p:cNvCxnSpPr>
            <p:nvPr/>
          </p:nvCxnSpPr>
          <p:spPr bwMode="auto">
            <a:xfrm rot="16200000" flipH="1">
              <a:off x="1828800" y="2514600"/>
              <a:ext cx="304800" cy="914400"/>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274638"/>
            <a:ext cx="8229600" cy="490066"/>
          </a:xfrm>
        </p:spPr>
        <p:txBody>
          <a:bodyPr>
            <a:normAutofit fontScale="90000"/>
          </a:bodyPr>
          <a:lstStyle/>
          <a:p>
            <a:r>
              <a:rPr lang="pl-PL" sz="3600" dirty="0" err="1" smtClean="0"/>
              <a:t>Hash</a:t>
            </a:r>
            <a:r>
              <a:rPr lang="pl-PL" sz="3600" dirty="0" smtClean="0"/>
              <a:t> i MAC - pierwsze podejście</a:t>
            </a:r>
            <a:endParaRPr lang="pl-PL" sz="3600" dirty="0"/>
          </a:p>
        </p:txBody>
      </p:sp>
      <p:sp>
        <p:nvSpPr>
          <p:cNvPr id="4" name="Symbol zastępczy numeru slajdu 3"/>
          <p:cNvSpPr>
            <a:spLocks noGrp="1"/>
          </p:cNvSpPr>
          <p:nvPr>
            <p:ph type="sldNum" sz="quarter" idx="12"/>
          </p:nvPr>
        </p:nvSpPr>
        <p:spPr/>
        <p:txBody>
          <a:bodyPr/>
          <a:lstStyle/>
          <a:p>
            <a:fld id="{589B7C76-EFF2-4CD8-A475-4750F11B4BC6}" type="slidenum">
              <a:rPr lang="pl-PL" smtClean="0"/>
              <a:pPr/>
              <a:t>11</a:t>
            </a:fld>
            <a:endParaRPr lang="pl-PL"/>
          </a:p>
        </p:txBody>
      </p:sp>
      <p:sp>
        <p:nvSpPr>
          <p:cNvPr id="5" name="Content Placeholder 2"/>
          <p:cNvSpPr>
            <a:spLocks noGrp="1"/>
          </p:cNvSpPr>
          <p:nvPr>
            <p:ph idx="4294967295"/>
          </p:nvPr>
        </p:nvSpPr>
        <p:spPr>
          <a:xfrm>
            <a:off x="251520" y="908720"/>
            <a:ext cx="8496944" cy="1828800"/>
          </a:xfrm>
        </p:spPr>
        <p:txBody>
          <a:bodyPr>
            <a:noAutofit/>
          </a:bodyPr>
          <a:lstStyle/>
          <a:p>
            <a:pPr marL="0" indent="0">
              <a:buNone/>
            </a:pPr>
            <a:r>
              <a:rPr lang="pl-PL" sz="2000" dirty="0" smtClean="0">
                <a:solidFill>
                  <a:srgbClr val="002060"/>
                </a:solidFill>
              </a:rPr>
              <a:t>Dysponujemy </a:t>
            </a:r>
            <a:r>
              <a:rPr lang="en-US" sz="2000" b="1" dirty="0" smtClean="0">
                <a:solidFill>
                  <a:srgbClr val="FF0000"/>
                </a:solidFill>
              </a:rPr>
              <a:t>H</a:t>
            </a:r>
            <a:r>
              <a:rPr lang="en-US" sz="2000" b="1" dirty="0">
                <a:solidFill>
                  <a:srgbClr val="FF0000"/>
                </a:solidFill>
              </a:rPr>
              <a:t>: X</a:t>
            </a:r>
            <a:r>
              <a:rPr lang="en-US" sz="2000" b="1" baseline="30000" dirty="0">
                <a:solidFill>
                  <a:srgbClr val="FF0000"/>
                </a:solidFill>
              </a:rPr>
              <a:t>≤L</a:t>
            </a:r>
            <a:r>
              <a:rPr lang="en-US" sz="2000" b="1" dirty="0">
                <a:solidFill>
                  <a:srgbClr val="FF0000"/>
                </a:solidFill>
              </a:rPr>
              <a:t> ⟶ T </a:t>
            </a:r>
            <a:r>
              <a:rPr lang="en-US" sz="2000" dirty="0" smtClean="0"/>
              <a:t>  </a:t>
            </a:r>
            <a:r>
              <a:rPr lang="pl-PL" sz="2000" dirty="0" smtClean="0"/>
              <a:t>odporną na kolizje funkcją </a:t>
            </a:r>
            <a:r>
              <a:rPr lang="pl-PL" sz="2000" dirty="0" err="1" smtClean="0"/>
              <a:t>hash</a:t>
            </a:r>
            <a:r>
              <a:rPr lang="pl-PL" sz="2000" dirty="0" smtClean="0"/>
              <a:t> zbudowaną z zastosowaniem konstrukcji</a:t>
            </a:r>
            <a:r>
              <a:rPr lang="en-US" sz="2000" dirty="0" smtClean="0"/>
              <a:t> </a:t>
            </a:r>
            <a:r>
              <a:rPr lang="en-US" sz="2000" dirty="0" err="1" smtClean="0"/>
              <a:t>Merkle-Damgard</a:t>
            </a:r>
            <a:r>
              <a:rPr lang="pl-PL" sz="2000" dirty="0" smtClean="0"/>
              <a:t>’a</a:t>
            </a:r>
            <a:endParaRPr lang="en-US" sz="2000" dirty="0"/>
          </a:p>
          <a:p>
            <a:pPr marL="0" indent="0">
              <a:spcBef>
                <a:spcPts val="2376"/>
              </a:spcBef>
              <a:buNone/>
            </a:pPr>
            <a:r>
              <a:rPr lang="pl-PL" sz="2000" b="1" u="sng" dirty="0" smtClean="0"/>
              <a:t>Podejście</a:t>
            </a:r>
            <a:r>
              <a:rPr lang="en-US" sz="2000" b="1" u="sng" dirty="0" smtClean="0"/>
              <a:t> #1</a:t>
            </a:r>
            <a:r>
              <a:rPr lang="en-US" sz="2000" dirty="0" smtClean="0"/>
              <a:t>:     </a:t>
            </a:r>
            <a:r>
              <a:rPr lang="en-US" sz="2000" b="1" dirty="0" smtClean="0">
                <a:solidFill>
                  <a:srgbClr val="FF0000"/>
                </a:solidFill>
              </a:rPr>
              <a:t>S(k, m) = H( k </a:t>
            </a:r>
            <a:r>
              <a:rPr lang="en-US" sz="1800" b="1" dirty="0" err="1" smtClean="0">
                <a:solidFill>
                  <a:srgbClr val="FF0000"/>
                </a:solidFill>
              </a:rPr>
              <a:t>ll</a:t>
            </a:r>
            <a:r>
              <a:rPr lang="en-US" sz="2000" b="1" dirty="0" smtClean="0">
                <a:solidFill>
                  <a:srgbClr val="FF0000"/>
                </a:solidFill>
              </a:rPr>
              <a:t> m)</a:t>
            </a:r>
            <a:endParaRPr lang="pl-PL" sz="2000" b="1" dirty="0" smtClean="0">
              <a:solidFill>
                <a:srgbClr val="FF0000"/>
              </a:solidFill>
            </a:endParaRPr>
          </a:p>
          <a:p>
            <a:pPr marL="0" indent="0">
              <a:spcBef>
                <a:spcPts val="2376"/>
              </a:spcBef>
              <a:buNone/>
            </a:pPr>
            <a:r>
              <a:rPr lang="pl-PL" sz="2000" dirty="0" smtClean="0"/>
              <a:t>Niestety to rozwiązanie nie jest bezpieczne</a:t>
            </a:r>
            <a:r>
              <a:rPr lang="en-US" sz="2000" dirty="0" smtClean="0"/>
              <a:t>:</a:t>
            </a:r>
            <a:endParaRPr lang="en-US" sz="2000" dirty="0"/>
          </a:p>
        </p:txBody>
      </p:sp>
      <p:sp>
        <p:nvSpPr>
          <p:cNvPr id="6" name="TextBox 3"/>
          <p:cNvSpPr txBox="1"/>
          <p:nvPr/>
        </p:nvSpPr>
        <p:spPr>
          <a:xfrm>
            <a:off x="395536" y="2924944"/>
            <a:ext cx="7647543" cy="400110"/>
          </a:xfrm>
          <a:prstGeom prst="rect">
            <a:avLst/>
          </a:prstGeom>
          <a:noFill/>
        </p:spPr>
        <p:txBody>
          <a:bodyPr wrap="none" rtlCol="0">
            <a:spAutoFit/>
          </a:bodyPr>
          <a:lstStyle/>
          <a:p>
            <a:r>
              <a:rPr lang="pl-PL" sz="2000" b="1" dirty="0" smtClean="0"/>
              <a:t>Mając</a:t>
            </a:r>
            <a:r>
              <a:rPr lang="en-US" sz="2000" b="1" dirty="0" smtClean="0"/>
              <a:t>  H</a:t>
            </a:r>
            <a:r>
              <a:rPr lang="en-US" sz="2000" b="1" dirty="0"/>
              <a:t>( k </a:t>
            </a:r>
            <a:r>
              <a:rPr lang="en-US" b="1" dirty="0" err="1"/>
              <a:t>ll</a:t>
            </a:r>
            <a:r>
              <a:rPr lang="en-US" sz="2000" b="1" dirty="0"/>
              <a:t> m)  </a:t>
            </a:r>
            <a:r>
              <a:rPr lang="pl-PL" sz="2000" b="1" dirty="0" smtClean="0"/>
              <a:t>możemy obliczyć</a:t>
            </a:r>
            <a:r>
              <a:rPr lang="en-US" sz="2000" b="1" dirty="0" smtClean="0"/>
              <a:t>   </a:t>
            </a:r>
            <a:r>
              <a:rPr lang="en-US" sz="2000" b="1" dirty="0"/>
              <a:t>H( k </a:t>
            </a:r>
            <a:r>
              <a:rPr lang="en-US" b="1" dirty="0" err="1"/>
              <a:t>ll</a:t>
            </a:r>
            <a:r>
              <a:rPr lang="en-US" sz="2000" b="1" dirty="0"/>
              <a:t> m </a:t>
            </a:r>
            <a:r>
              <a:rPr lang="en-US" sz="2000" b="1" dirty="0" err="1"/>
              <a:t>ll</a:t>
            </a:r>
            <a:r>
              <a:rPr lang="en-US" sz="2000" b="1" dirty="0"/>
              <a:t> PB </a:t>
            </a:r>
            <a:r>
              <a:rPr lang="en-US" sz="2000" b="1" dirty="0" err="1"/>
              <a:t>ll</a:t>
            </a:r>
            <a:r>
              <a:rPr lang="en-US" sz="2000" b="1" dirty="0"/>
              <a:t> w </a:t>
            </a:r>
            <a:r>
              <a:rPr lang="en-US" sz="2000" b="1" dirty="0" smtClean="0"/>
              <a:t>)  </a:t>
            </a:r>
            <a:r>
              <a:rPr lang="pl-PL" sz="2000" b="1" dirty="0" smtClean="0"/>
              <a:t>dla każdego</a:t>
            </a:r>
            <a:r>
              <a:rPr lang="en-US" sz="2000" b="1" dirty="0" smtClean="0"/>
              <a:t>  </a:t>
            </a:r>
            <a:r>
              <a:rPr lang="en-US" sz="2000" b="1" dirty="0"/>
              <a:t>w</a:t>
            </a:r>
            <a:r>
              <a:rPr lang="en-US" sz="2000" b="1" dirty="0" smtClean="0"/>
              <a:t>.</a:t>
            </a:r>
            <a:endParaRPr lang="en-US" sz="2000" b="1" dirty="0"/>
          </a:p>
        </p:txBody>
      </p:sp>
      <p:sp>
        <p:nvSpPr>
          <p:cNvPr id="10" name="AutoShape 3"/>
          <p:cNvSpPr>
            <a:spLocks noChangeArrowheads="1"/>
          </p:cNvSpPr>
          <p:nvPr/>
        </p:nvSpPr>
        <p:spPr bwMode="auto">
          <a:xfrm>
            <a:off x="836240" y="3645024"/>
            <a:ext cx="7239000" cy="2057400"/>
          </a:xfrm>
          <a:prstGeom prst="roundRect">
            <a:avLst>
              <a:gd name="adj" fmla="val 16667"/>
            </a:avLst>
          </a:prstGeom>
          <a:solidFill>
            <a:srgbClr val="CCFF99"/>
          </a:solidFill>
          <a:ln w="9525">
            <a:noFill/>
            <a:round/>
            <a:headEnd/>
            <a:tailEnd/>
          </a:ln>
        </p:spPr>
        <p:txBody>
          <a:bodyPr wrap="none" anchor="ctr"/>
          <a:lstStyle/>
          <a:p>
            <a:endParaRPr lang="en-US">
              <a:solidFill>
                <a:srgbClr val="FFFFCC"/>
              </a:solidFill>
            </a:endParaRPr>
          </a:p>
        </p:txBody>
      </p:sp>
      <p:sp>
        <p:nvSpPr>
          <p:cNvPr id="11" name="Rectangle 7"/>
          <p:cNvSpPr>
            <a:spLocks noChangeArrowheads="1"/>
          </p:cNvSpPr>
          <p:nvPr/>
        </p:nvSpPr>
        <p:spPr bwMode="auto">
          <a:xfrm>
            <a:off x="1674440" y="4673724"/>
            <a:ext cx="914400" cy="628650"/>
          </a:xfrm>
          <a:prstGeom prst="rect">
            <a:avLst/>
          </a:prstGeom>
          <a:solidFill>
            <a:schemeClr val="accent1"/>
          </a:solidFill>
          <a:ln w="9525">
            <a:solidFill>
              <a:schemeClr val="tx1"/>
            </a:solidFill>
            <a:miter lim="800000"/>
            <a:headEnd/>
            <a:tailEnd/>
          </a:ln>
        </p:spPr>
        <p:txBody>
          <a:bodyPr wrap="none" anchor="ctr"/>
          <a:lstStyle/>
          <a:p>
            <a:pPr algn="ctr"/>
            <a:r>
              <a:rPr lang="en-US" dirty="0" smtClean="0">
                <a:latin typeface="Arial" charset="0"/>
              </a:rPr>
              <a:t>h</a:t>
            </a:r>
            <a:endParaRPr lang="en-US" dirty="0">
              <a:latin typeface="Arial" charset="0"/>
              <a:sym typeface="Symbol" pitchFamily="18" charset="2"/>
            </a:endParaRPr>
          </a:p>
        </p:txBody>
      </p:sp>
      <p:sp>
        <p:nvSpPr>
          <p:cNvPr id="12" name="Rectangle 8"/>
          <p:cNvSpPr>
            <a:spLocks noChangeArrowheads="1"/>
          </p:cNvSpPr>
          <p:nvPr/>
        </p:nvSpPr>
        <p:spPr bwMode="auto">
          <a:xfrm>
            <a:off x="3350840" y="4673724"/>
            <a:ext cx="914400" cy="628650"/>
          </a:xfrm>
          <a:prstGeom prst="rect">
            <a:avLst/>
          </a:prstGeom>
          <a:solidFill>
            <a:schemeClr val="accent1"/>
          </a:solidFill>
          <a:ln w="9525">
            <a:solidFill>
              <a:schemeClr val="tx1"/>
            </a:solidFill>
            <a:miter lim="800000"/>
            <a:headEnd/>
            <a:tailEnd/>
          </a:ln>
        </p:spPr>
        <p:txBody>
          <a:bodyPr wrap="none" anchor="ctr"/>
          <a:lstStyle/>
          <a:p>
            <a:pPr algn="ctr"/>
            <a:r>
              <a:rPr lang="en-US" dirty="0" smtClean="0">
                <a:latin typeface="Arial" charset="0"/>
              </a:rPr>
              <a:t>h</a:t>
            </a:r>
            <a:endParaRPr lang="en-US" dirty="0">
              <a:latin typeface="Arial" charset="0"/>
              <a:sym typeface="Symbol" pitchFamily="18" charset="2"/>
            </a:endParaRPr>
          </a:p>
        </p:txBody>
      </p:sp>
      <p:sp>
        <p:nvSpPr>
          <p:cNvPr id="13" name="Rectangle 9"/>
          <p:cNvSpPr>
            <a:spLocks noChangeArrowheads="1"/>
          </p:cNvSpPr>
          <p:nvPr/>
        </p:nvSpPr>
        <p:spPr bwMode="auto">
          <a:xfrm>
            <a:off x="6627440" y="4673724"/>
            <a:ext cx="914400" cy="628650"/>
          </a:xfrm>
          <a:prstGeom prst="rect">
            <a:avLst/>
          </a:prstGeom>
          <a:solidFill>
            <a:schemeClr val="accent1"/>
          </a:solidFill>
          <a:ln w="9525">
            <a:solidFill>
              <a:schemeClr val="tx1"/>
            </a:solidFill>
            <a:miter lim="800000"/>
            <a:headEnd/>
            <a:tailEnd/>
          </a:ln>
        </p:spPr>
        <p:txBody>
          <a:bodyPr wrap="none" anchor="ctr"/>
          <a:lstStyle/>
          <a:p>
            <a:pPr algn="ctr"/>
            <a:r>
              <a:rPr lang="en-US" dirty="0" smtClean="0">
                <a:latin typeface="Arial" charset="0"/>
                <a:sym typeface="Symbol" pitchFamily="18" charset="2"/>
              </a:rPr>
              <a:t>h</a:t>
            </a:r>
            <a:endParaRPr lang="en-US" dirty="0">
              <a:latin typeface="Arial" charset="0"/>
              <a:sym typeface="Symbol" pitchFamily="18" charset="2"/>
            </a:endParaRPr>
          </a:p>
        </p:txBody>
      </p:sp>
      <p:sp>
        <p:nvSpPr>
          <p:cNvPr id="14" name="Rectangle 10"/>
          <p:cNvSpPr>
            <a:spLocks noChangeArrowheads="1"/>
          </p:cNvSpPr>
          <p:nvPr/>
        </p:nvSpPr>
        <p:spPr bwMode="auto">
          <a:xfrm>
            <a:off x="1141040" y="3873624"/>
            <a:ext cx="1524000" cy="285750"/>
          </a:xfrm>
          <a:prstGeom prst="rect">
            <a:avLst/>
          </a:prstGeom>
          <a:solidFill>
            <a:schemeClr val="accent6">
              <a:lumMod val="75000"/>
            </a:schemeClr>
          </a:solidFill>
          <a:ln w="9525">
            <a:solidFill>
              <a:schemeClr val="tx1"/>
            </a:solidFill>
            <a:miter lim="800000"/>
            <a:headEnd/>
            <a:tailEnd/>
          </a:ln>
        </p:spPr>
        <p:txBody>
          <a:bodyPr wrap="none" anchor="ctr"/>
          <a:lstStyle/>
          <a:p>
            <a:pPr algn="ctr"/>
            <a:r>
              <a:rPr lang="en-US" sz="1800" dirty="0">
                <a:solidFill>
                  <a:srgbClr val="FFFFCC"/>
                </a:solidFill>
                <a:latin typeface="Arial" charset="0"/>
              </a:rPr>
              <a:t>m[0]</a:t>
            </a:r>
          </a:p>
        </p:txBody>
      </p:sp>
      <p:sp>
        <p:nvSpPr>
          <p:cNvPr id="15" name="Rectangle 11"/>
          <p:cNvSpPr>
            <a:spLocks noChangeArrowheads="1"/>
          </p:cNvSpPr>
          <p:nvPr/>
        </p:nvSpPr>
        <p:spPr bwMode="auto">
          <a:xfrm>
            <a:off x="2665040" y="3873624"/>
            <a:ext cx="1676400" cy="285750"/>
          </a:xfrm>
          <a:prstGeom prst="rect">
            <a:avLst/>
          </a:prstGeom>
          <a:solidFill>
            <a:schemeClr val="accent6">
              <a:lumMod val="75000"/>
            </a:schemeClr>
          </a:solidFill>
          <a:ln w="9525">
            <a:solidFill>
              <a:schemeClr val="tx1"/>
            </a:solidFill>
            <a:miter lim="800000"/>
            <a:headEnd/>
            <a:tailEnd/>
          </a:ln>
        </p:spPr>
        <p:txBody>
          <a:bodyPr wrap="none" anchor="ctr"/>
          <a:lstStyle/>
          <a:p>
            <a:pPr algn="ctr"/>
            <a:r>
              <a:rPr lang="en-US" sz="1800">
                <a:solidFill>
                  <a:srgbClr val="FFFFCC"/>
                </a:solidFill>
                <a:latin typeface="Arial" charset="0"/>
              </a:rPr>
              <a:t>m[1]</a:t>
            </a:r>
          </a:p>
        </p:txBody>
      </p:sp>
      <p:sp>
        <p:nvSpPr>
          <p:cNvPr id="16" name="Rectangle 12"/>
          <p:cNvSpPr>
            <a:spLocks noChangeArrowheads="1"/>
          </p:cNvSpPr>
          <p:nvPr/>
        </p:nvSpPr>
        <p:spPr bwMode="auto">
          <a:xfrm>
            <a:off x="4341440" y="3873624"/>
            <a:ext cx="1600200" cy="285750"/>
          </a:xfrm>
          <a:prstGeom prst="rect">
            <a:avLst/>
          </a:prstGeom>
          <a:solidFill>
            <a:schemeClr val="accent6">
              <a:lumMod val="75000"/>
            </a:schemeClr>
          </a:solidFill>
          <a:ln w="9525">
            <a:solidFill>
              <a:schemeClr val="tx1"/>
            </a:solidFill>
            <a:miter lim="800000"/>
            <a:headEnd/>
            <a:tailEnd/>
          </a:ln>
        </p:spPr>
        <p:txBody>
          <a:bodyPr wrap="none" anchor="ctr"/>
          <a:lstStyle/>
          <a:p>
            <a:pPr algn="ctr"/>
            <a:r>
              <a:rPr lang="en-US" sz="1800" dirty="0" smtClean="0">
                <a:solidFill>
                  <a:srgbClr val="FFFFCC"/>
                </a:solidFill>
                <a:latin typeface="Arial" charset="0"/>
              </a:rPr>
              <a:t>m[2]</a:t>
            </a:r>
            <a:endParaRPr lang="en-US" sz="1800" dirty="0">
              <a:solidFill>
                <a:srgbClr val="FFFFCC"/>
              </a:solidFill>
              <a:latin typeface="Arial" charset="0"/>
            </a:endParaRPr>
          </a:p>
        </p:txBody>
      </p:sp>
      <p:sp>
        <p:nvSpPr>
          <p:cNvPr id="17" name="Rectangle 13"/>
          <p:cNvSpPr>
            <a:spLocks noChangeArrowheads="1"/>
          </p:cNvSpPr>
          <p:nvPr/>
        </p:nvSpPr>
        <p:spPr bwMode="auto">
          <a:xfrm>
            <a:off x="5941640" y="3873624"/>
            <a:ext cx="1524000" cy="285750"/>
          </a:xfrm>
          <a:prstGeom prst="rect">
            <a:avLst/>
          </a:prstGeom>
          <a:solidFill>
            <a:schemeClr val="accent6">
              <a:lumMod val="75000"/>
            </a:schemeClr>
          </a:solidFill>
          <a:ln w="9525">
            <a:solidFill>
              <a:schemeClr val="tx1"/>
            </a:solidFill>
            <a:miter lim="800000"/>
            <a:headEnd/>
            <a:tailEnd/>
          </a:ln>
        </p:spPr>
        <p:txBody>
          <a:bodyPr wrap="none" anchor="ctr"/>
          <a:lstStyle/>
          <a:p>
            <a:r>
              <a:rPr lang="en-US" sz="1800" dirty="0" smtClean="0">
                <a:solidFill>
                  <a:srgbClr val="FFFFCC"/>
                </a:solidFill>
                <a:latin typeface="Arial" charset="0"/>
              </a:rPr>
              <a:t>m[3]  </a:t>
            </a:r>
            <a:r>
              <a:rPr lang="en-US" sz="1800" dirty="0" err="1" smtClean="0">
                <a:solidFill>
                  <a:srgbClr val="FFFFCC"/>
                </a:solidFill>
                <a:latin typeface="Arial" charset="0"/>
              </a:rPr>
              <a:t>ll</a:t>
            </a:r>
            <a:r>
              <a:rPr lang="en-US" sz="1800" dirty="0" smtClean="0">
                <a:solidFill>
                  <a:srgbClr val="FFFFCC"/>
                </a:solidFill>
                <a:latin typeface="Arial" charset="0"/>
              </a:rPr>
              <a:t>   PB</a:t>
            </a:r>
            <a:endParaRPr lang="en-US" sz="1800" dirty="0">
              <a:solidFill>
                <a:srgbClr val="FFFFCC"/>
              </a:solidFill>
              <a:latin typeface="Arial" charset="0"/>
            </a:endParaRPr>
          </a:p>
        </p:txBody>
      </p:sp>
      <p:sp>
        <p:nvSpPr>
          <p:cNvPr id="18" name="Rectangle 26"/>
          <p:cNvSpPr>
            <a:spLocks noChangeArrowheads="1"/>
          </p:cNvSpPr>
          <p:nvPr/>
        </p:nvSpPr>
        <p:spPr bwMode="auto">
          <a:xfrm>
            <a:off x="5027240" y="4673724"/>
            <a:ext cx="914400" cy="628650"/>
          </a:xfrm>
          <a:prstGeom prst="rect">
            <a:avLst/>
          </a:prstGeom>
          <a:solidFill>
            <a:schemeClr val="accent1"/>
          </a:solidFill>
          <a:ln w="9525">
            <a:solidFill>
              <a:schemeClr val="tx1"/>
            </a:solidFill>
            <a:miter lim="800000"/>
            <a:headEnd/>
            <a:tailEnd/>
          </a:ln>
        </p:spPr>
        <p:txBody>
          <a:bodyPr wrap="none" anchor="ctr"/>
          <a:lstStyle/>
          <a:p>
            <a:pPr algn="ctr"/>
            <a:r>
              <a:rPr lang="en-US" dirty="0" smtClean="0">
                <a:latin typeface="Arial" charset="0"/>
                <a:sym typeface="Symbol" pitchFamily="18" charset="2"/>
              </a:rPr>
              <a:t>h</a:t>
            </a:r>
            <a:endParaRPr lang="en-US" dirty="0">
              <a:latin typeface="Arial" charset="0"/>
              <a:sym typeface="Symbol" pitchFamily="18" charset="2"/>
            </a:endParaRPr>
          </a:p>
        </p:txBody>
      </p:sp>
      <p:grpSp>
        <p:nvGrpSpPr>
          <p:cNvPr id="19" name="Group 67"/>
          <p:cNvGrpSpPr/>
          <p:nvPr/>
        </p:nvGrpSpPr>
        <p:grpSpPr>
          <a:xfrm>
            <a:off x="264740" y="4648324"/>
            <a:ext cx="1409700" cy="646331"/>
            <a:chOff x="38100" y="2908445"/>
            <a:chExt cx="1409700" cy="861777"/>
          </a:xfrm>
        </p:grpSpPr>
        <p:cxnSp>
          <p:nvCxnSpPr>
            <p:cNvPr id="20" name="Straight Arrow Connector 31"/>
            <p:cNvCxnSpPr/>
            <p:nvPr/>
          </p:nvCxnSpPr>
          <p:spPr bwMode="auto">
            <a:xfrm>
              <a:off x="304800" y="3364468"/>
              <a:ext cx="1143000" cy="1588"/>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21" name="TextBox 34"/>
            <p:cNvSpPr txBox="1"/>
            <p:nvPr/>
          </p:nvSpPr>
          <p:spPr>
            <a:xfrm>
              <a:off x="38100" y="2908445"/>
              <a:ext cx="782937" cy="861777"/>
            </a:xfrm>
            <a:prstGeom prst="rect">
              <a:avLst/>
            </a:prstGeom>
            <a:noFill/>
          </p:spPr>
          <p:txBody>
            <a:bodyPr wrap="none" rtlCol="0">
              <a:spAutoFit/>
            </a:bodyPr>
            <a:lstStyle/>
            <a:p>
              <a:pPr algn="ctr"/>
              <a:r>
                <a:rPr lang="en-US" sz="1800" dirty="0" smtClean="0">
                  <a:latin typeface="+mn-lt"/>
                </a:rPr>
                <a:t>IV</a:t>
              </a:r>
            </a:p>
            <a:p>
              <a:pPr algn="ctr"/>
              <a:r>
                <a:rPr lang="en-US" dirty="0" smtClean="0"/>
                <a:t>(fixed)</a:t>
              </a:r>
              <a:endParaRPr lang="en-US" sz="1800" dirty="0" smtClean="0">
                <a:latin typeface="+mn-lt"/>
              </a:endParaRPr>
            </a:p>
          </p:txBody>
        </p:sp>
      </p:grpSp>
      <p:grpSp>
        <p:nvGrpSpPr>
          <p:cNvPr id="22" name="Group 47"/>
          <p:cNvGrpSpPr/>
          <p:nvPr/>
        </p:nvGrpSpPr>
        <p:grpSpPr>
          <a:xfrm>
            <a:off x="1368846" y="4159969"/>
            <a:ext cx="305594" cy="629246"/>
            <a:chOff x="1218406" y="2134394"/>
            <a:chExt cx="305594" cy="838994"/>
          </a:xfrm>
        </p:grpSpPr>
        <p:cxnSp>
          <p:nvCxnSpPr>
            <p:cNvPr id="23" name="Straight Connector 42"/>
            <p:cNvCxnSpPr/>
            <p:nvPr/>
          </p:nvCxnSpPr>
          <p:spPr bwMode="auto">
            <a:xfrm rot="5400000">
              <a:off x="800100" y="2552700"/>
              <a:ext cx="838200" cy="158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4" name="Straight Arrow Connector 46"/>
            <p:cNvCxnSpPr/>
            <p:nvPr/>
          </p:nvCxnSpPr>
          <p:spPr bwMode="auto">
            <a:xfrm>
              <a:off x="1219200" y="2971800"/>
              <a:ext cx="304800" cy="1588"/>
            </a:xfrm>
            <a:prstGeom prst="straightConnector1">
              <a:avLst/>
            </a:prstGeom>
            <a:solidFill>
              <a:schemeClr val="accent1"/>
            </a:solidFill>
            <a:ln w="9525" cap="flat" cmpd="sng" algn="ctr">
              <a:solidFill>
                <a:schemeClr val="tx1"/>
              </a:solidFill>
              <a:prstDash val="solid"/>
              <a:round/>
              <a:headEnd type="none" w="med" len="med"/>
              <a:tailEnd type="arrow"/>
            </a:ln>
            <a:effectLst/>
          </p:spPr>
        </p:cxnSp>
      </p:grpSp>
      <p:grpSp>
        <p:nvGrpSpPr>
          <p:cNvPr id="25" name="Group 48"/>
          <p:cNvGrpSpPr/>
          <p:nvPr/>
        </p:nvGrpSpPr>
        <p:grpSpPr>
          <a:xfrm>
            <a:off x="3046040" y="4159374"/>
            <a:ext cx="305594" cy="629246"/>
            <a:chOff x="1218406" y="2134394"/>
            <a:chExt cx="305594" cy="838994"/>
          </a:xfrm>
        </p:grpSpPr>
        <p:cxnSp>
          <p:nvCxnSpPr>
            <p:cNvPr id="26" name="Straight Connector 49"/>
            <p:cNvCxnSpPr/>
            <p:nvPr/>
          </p:nvCxnSpPr>
          <p:spPr bwMode="auto">
            <a:xfrm rot="5400000">
              <a:off x="800100" y="2552700"/>
              <a:ext cx="838200" cy="158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7" name="Straight Arrow Connector 50"/>
            <p:cNvCxnSpPr/>
            <p:nvPr/>
          </p:nvCxnSpPr>
          <p:spPr bwMode="auto">
            <a:xfrm>
              <a:off x="1219200" y="2971800"/>
              <a:ext cx="304800" cy="1588"/>
            </a:xfrm>
            <a:prstGeom prst="straightConnector1">
              <a:avLst/>
            </a:prstGeom>
            <a:solidFill>
              <a:schemeClr val="accent1"/>
            </a:solidFill>
            <a:ln w="9525" cap="flat" cmpd="sng" algn="ctr">
              <a:solidFill>
                <a:schemeClr val="tx1"/>
              </a:solidFill>
              <a:prstDash val="solid"/>
              <a:round/>
              <a:headEnd type="none" w="med" len="med"/>
              <a:tailEnd type="arrow"/>
            </a:ln>
            <a:effectLst/>
          </p:spPr>
        </p:cxnSp>
      </p:grpSp>
      <p:grpSp>
        <p:nvGrpSpPr>
          <p:cNvPr id="28" name="Group 51"/>
          <p:cNvGrpSpPr/>
          <p:nvPr/>
        </p:nvGrpSpPr>
        <p:grpSpPr>
          <a:xfrm>
            <a:off x="4722440" y="4159374"/>
            <a:ext cx="305594" cy="629246"/>
            <a:chOff x="1218406" y="2134394"/>
            <a:chExt cx="305594" cy="838994"/>
          </a:xfrm>
        </p:grpSpPr>
        <p:cxnSp>
          <p:nvCxnSpPr>
            <p:cNvPr id="29" name="Straight Connector 52"/>
            <p:cNvCxnSpPr/>
            <p:nvPr/>
          </p:nvCxnSpPr>
          <p:spPr bwMode="auto">
            <a:xfrm rot="5400000">
              <a:off x="800100" y="2552700"/>
              <a:ext cx="838200" cy="158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 name="Straight Arrow Connector 53"/>
            <p:cNvCxnSpPr/>
            <p:nvPr/>
          </p:nvCxnSpPr>
          <p:spPr bwMode="auto">
            <a:xfrm>
              <a:off x="1219200" y="2971800"/>
              <a:ext cx="304800" cy="1588"/>
            </a:xfrm>
            <a:prstGeom prst="straightConnector1">
              <a:avLst/>
            </a:prstGeom>
            <a:solidFill>
              <a:schemeClr val="accent1"/>
            </a:solidFill>
            <a:ln w="9525" cap="flat" cmpd="sng" algn="ctr">
              <a:solidFill>
                <a:schemeClr val="tx1"/>
              </a:solidFill>
              <a:prstDash val="solid"/>
              <a:round/>
              <a:headEnd type="none" w="med" len="med"/>
              <a:tailEnd type="arrow"/>
            </a:ln>
            <a:effectLst/>
          </p:spPr>
        </p:cxnSp>
      </p:grpSp>
      <p:grpSp>
        <p:nvGrpSpPr>
          <p:cNvPr id="31" name="Group 54"/>
          <p:cNvGrpSpPr/>
          <p:nvPr/>
        </p:nvGrpSpPr>
        <p:grpSpPr>
          <a:xfrm>
            <a:off x="6322640" y="4159374"/>
            <a:ext cx="305594" cy="629246"/>
            <a:chOff x="1218406" y="2134394"/>
            <a:chExt cx="305594" cy="838994"/>
          </a:xfrm>
        </p:grpSpPr>
        <p:cxnSp>
          <p:nvCxnSpPr>
            <p:cNvPr id="32" name="Straight Connector 55"/>
            <p:cNvCxnSpPr/>
            <p:nvPr/>
          </p:nvCxnSpPr>
          <p:spPr bwMode="auto">
            <a:xfrm rot="5400000">
              <a:off x="800100" y="2552700"/>
              <a:ext cx="838200" cy="158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3" name="Straight Arrow Connector 56"/>
            <p:cNvCxnSpPr/>
            <p:nvPr/>
          </p:nvCxnSpPr>
          <p:spPr bwMode="auto">
            <a:xfrm>
              <a:off x="1219200" y="2971800"/>
              <a:ext cx="304800" cy="1588"/>
            </a:xfrm>
            <a:prstGeom prst="straightConnector1">
              <a:avLst/>
            </a:prstGeom>
            <a:solidFill>
              <a:schemeClr val="accent1"/>
            </a:solidFill>
            <a:ln w="9525" cap="flat" cmpd="sng" algn="ctr">
              <a:solidFill>
                <a:schemeClr val="tx1"/>
              </a:solidFill>
              <a:prstDash val="solid"/>
              <a:round/>
              <a:headEnd type="none" w="med" len="med"/>
              <a:tailEnd type="arrow"/>
            </a:ln>
            <a:effectLst/>
          </p:spPr>
        </p:cxnSp>
      </p:grpSp>
      <p:cxnSp>
        <p:nvCxnSpPr>
          <p:cNvPr id="34" name="Straight Arrow Connector 58"/>
          <p:cNvCxnSpPr/>
          <p:nvPr/>
        </p:nvCxnSpPr>
        <p:spPr bwMode="auto">
          <a:xfrm>
            <a:off x="2588840" y="4992657"/>
            <a:ext cx="762000" cy="1191"/>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35" name="Straight Arrow Connector 59"/>
          <p:cNvCxnSpPr/>
          <p:nvPr/>
        </p:nvCxnSpPr>
        <p:spPr bwMode="auto">
          <a:xfrm>
            <a:off x="4265240" y="4992657"/>
            <a:ext cx="762000" cy="1191"/>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36" name="Straight Arrow Connector 62"/>
          <p:cNvCxnSpPr/>
          <p:nvPr/>
        </p:nvCxnSpPr>
        <p:spPr bwMode="auto">
          <a:xfrm>
            <a:off x="5941640" y="5015433"/>
            <a:ext cx="685800" cy="1191"/>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37" name="Straight Arrow Connector 65"/>
          <p:cNvCxnSpPr/>
          <p:nvPr/>
        </p:nvCxnSpPr>
        <p:spPr bwMode="auto">
          <a:xfrm>
            <a:off x="7541840" y="5015433"/>
            <a:ext cx="990600" cy="1191"/>
          </a:xfrm>
          <a:prstGeom prst="straightConnector1">
            <a:avLst/>
          </a:prstGeom>
          <a:solidFill>
            <a:schemeClr val="accent1"/>
          </a:solidFill>
          <a:ln w="9525" cap="flat" cmpd="sng" algn="ctr">
            <a:solidFill>
              <a:schemeClr val="tx1"/>
            </a:solidFill>
            <a:prstDash val="solid"/>
            <a:round/>
            <a:headEnd type="none" w="med" len="med"/>
            <a:tailEnd type="arrow"/>
          </a:ln>
          <a:effectLst/>
        </p:spPr>
      </p:cxnSp>
      <p:grpSp>
        <p:nvGrpSpPr>
          <p:cNvPr id="38" name="Group 73"/>
          <p:cNvGrpSpPr/>
          <p:nvPr/>
        </p:nvGrpSpPr>
        <p:grpSpPr>
          <a:xfrm>
            <a:off x="3350840" y="4661024"/>
            <a:ext cx="1066800" cy="285750"/>
            <a:chOff x="1524000" y="2819400"/>
            <a:chExt cx="1066800" cy="381000"/>
          </a:xfrm>
        </p:grpSpPr>
        <p:sp>
          <p:nvSpPr>
            <p:cNvPr id="39" name="Right Triangle 74"/>
            <p:cNvSpPr/>
            <p:nvPr/>
          </p:nvSpPr>
          <p:spPr bwMode="auto">
            <a:xfrm flipH="1" flipV="1">
              <a:off x="1524000" y="2819400"/>
              <a:ext cx="1066800" cy="381000"/>
            </a:xfrm>
            <a:prstGeom prst="rtTriangle">
              <a:avLst/>
            </a:prstGeom>
            <a:solidFill>
              <a:srgbClr val="CCFF99"/>
            </a:solidFill>
            <a:ln w="9525">
              <a:noFill/>
              <a:miter lim="800000"/>
              <a:headEnd/>
              <a:tailEnd/>
            </a:ln>
            <a:effectLst/>
          </p:spPr>
          <p:txBody>
            <a:bodyPr rtlCol="0" anchor="ctr"/>
            <a:lstStyle/>
            <a:p>
              <a:pPr algn="ctr"/>
              <a:endParaRPr lang="en-US" dirty="0">
                <a:latin typeface="+mn-lt"/>
              </a:endParaRPr>
            </a:p>
          </p:txBody>
        </p:sp>
        <p:cxnSp>
          <p:nvCxnSpPr>
            <p:cNvPr id="40" name="Straight Connector 75"/>
            <p:cNvCxnSpPr>
              <a:stCxn id="39" idx="4"/>
            </p:cNvCxnSpPr>
            <p:nvPr/>
          </p:nvCxnSpPr>
          <p:spPr bwMode="auto">
            <a:xfrm rot="16200000" flipH="1">
              <a:off x="1828800" y="2514600"/>
              <a:ext cx="304800" cy="914400"/>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41" name="Group 76"/>
          <p:cNvGrpSpPr/>
          <p:nvPr/>
        </p:nvGrpSpPr>
        <p:grpSpPr>
          <a:xfrm>
            <a:off x="5027240" y="4661024"/>
            <a:ext cx="1066800" cy="285750"/>
            <a:chOff x="1524000" y="2819400"/>
            <a:chExt cx="1066800" cy="381000"/>
          </a:xfrm>
        </p:grpSpPr>
        <p:sp>
          <p:nvSpPr>
            <p:cNvPr id="42" name="Right Triangle 77"/>
            <p:cNvSpPr/>
            <p:nvPr/>
          </p:nvSpPr>
          <p:spPr bwMode="auto">
            <a:xfrm flipH="1" flipV="1">
              <a:off x="1524000" y="2819400"/>
              <a:ext cx="1066800" cy="381000"/>
            </a:xfrm>
            <a:prstGeom prst="rtTriangle">
              <a:avLst/>
            </a:prstGeom>
            <a:solidFill>
              <a:srgbClr val="CCFF99"/>
            </a:solidFill>
            <a:ln w="9525">
              <a:noFill/>
              <a:miter lim="800000"/>
              <a:headEnd/>
              <a:tailEnd/>
            </a:ln>
            <a:effectLst/>
          </p:spPr>
          <p:txBody>
            <a:bodyPr rtlCol="0" anchor="ctr"/>
            <a:lstStyle/>
            <a:p>
              <a:pPr algn="ctr"/>
              <a:endParaRPr lang="en-US" dirty="0">
                <a:latin typeface="+mn-lt"/>
              </a:endParaRPr>
            </a:p>
          </p:txBody>
        </p:sp>
        <p:cxnSp>
          <p:nvCxnSpPr>
            <p:cNvPr id="43" name="Straight Connector 78"/>
            <p:cNvCxnSpPr>
              <a:stCxn id="42" idx="4"/>
            </p:cNvCxnSpPr>
            <p:nvPr/>
          </p:nvCxnSpPr>
          <p:spPr bwMode="auto">
            <a:xfrm rot="16200000" flipH="1">
              <a:off x="1828800" y="2514600"/>
              <a:ext cx="304800" cy="914400"/>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44" name="Group 79"/>
          <p:cNvGrpSpPr/>
          <p:nvPr/>
        </p:nvGrpSpPr>
        <p:grpSpPr>
          <a:xfrm>
            <a:off x="6627440" y="4661024"/>
            <a:ext cx="1066800" cy="285750"/>
            <a:chOff x="1524000" y="2819400"/>
            <a:chExt cx="1066800" cy="381000"/>
          </a:xfrm>
        </p:grpSpPr>
        <p:sp>
          <p:nvSpPr>
            <p:cNvPr id="45" name="Right Triangle 80"/>
            <p:cNvSpPr/>
            <p:nvPr/>
          </p:nvSpPr>
          <p:spPr bwMode="auto">
            <a:xfrm flipH="1" flipV="1">
              <a:off x="1524000" y="2819400"/>
              <a:ext cx="1066800" cy="381000"/>
            </a:xfrm>
            <a:prstGeom prst="rtTriangle">
              <a:avLst/>
            </a:prstGeom>
            <a:solidFill>
              <a:srgbClr val="CCFF99"/>
            </a:solidFill>
            <a:ln w="9525">
              <a:noFill/>
              <a:miter lim="800000"/>
              <a:headEnd/>
              <a:tailEnd/>
            </a:ln>
            <a:effectLst/>
          </p:spPr>
          <p:txBody>
            <a:bodyPr rtlCol="0" anchor="ctr"/>
            <a:lstStyle/>
            <a:p>
              <a:pPr algn="ctr"/>
              <a:endParaRPr lang="en-US" dirty="0">
                <a:latin typeface="+mn-lt"/>
              </a:endParaRPr>
            </a:p>
          </p:txBody>
        </p:sp>
        <p:cxnSp>
          <p:nvCxnSpPr>
            <p:cNvPr id="46" name="Straight Connector 81"/>
            <p:cNvCxnSpPr>
              <a:stCxn id="45" idx="4"/>
            </p:cNvCxnSpPr>
            <p:nvPr/>
          </p:nvCxnSpPr>
          <p:spPr bwMode="auto">
            <a:xfrm rot="16200000" flipH="1">
              <a:off x="1828800" y="2514600"/>
              <a:ext cx="304800" cy="914400"/>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47" name="Group 57"/>
          <p:cNvGrpSpPr/>
          <p:nvPr/>
        </p:nvGrpSpPr>
        <p:grpSpPr>
          <a:xfrm flipV="1">
            <a:off x="1705000" y="5087466"/>
            <a:ext cx="1066800" cy="285750"/>
            <a:chOff x="1524000" y="2819400"/>
            <a:chExt cx="1066800" cy="381000"/>
          </a:xfrm>
        </p:grpSpPr>
        <p:sp>
          <p:nvSpPr>
            <p:cNvPr id="48" name="Right Triangle 60"/>
            <p:cNvSpPr/>
            <p:nvPr/>
          </p:nvSpPr>
          <p:spPr bwMode="auto">
            <a:xfrm flipH="1" flipV="1">
              <a:off x="1524000" y="2819400"/>
              <a:ext cx="1066800" cy="381000"/>
            </a:xfrm>
            <a:prstGeom prst="rtTriangle">
              <a:avLst/>
            </a:prstGeom>
            <a:solidFill>
              <a:srgbClr val="CCFF99"/>
            </a:solidFill>
            <a:ln w="9525">
              <a:noFill/>
              <a:miter lim="800000"/>
              <a:headEnd/>
              <a:tailEnd/>
            </a:ln>
            <a:effectLst/>
          </p:spPr>
          <p:txBody>
            <a:bodyPr rtlCol="0" anchor="ctr"/>
            <a:lstStyle/>
            <a:p>
              <a:pPr algn="ctr"/>
              <a:endParaRPr lang="en-US" dirty="0">
                <a:latin typeface="+mn-lt"/>
              </a:endParaRPr>
            </a:p>
          </p:txBody>
        </p:sp>
        <p:cxnSp>
          <p:nvCxnSpPr>
            <p:cNvPr id="49" name="Straight Connector 61"/>
            <p:cNvCxnSpPr>
              <a:stCxn id="48" idx="4"/>
            </p:cNvCxnSpPr>
            <p:nvPr/>
          </p:nvCxnSpPr>
          <p:spPr bwMode="auto">
            <a:xfrm rot="16200000" flipH="1">
              <a:off x="1828800" y="2514600"/>
              <a:ext cx="304800" cy="914400"/>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50" name="Group 63"/>
          <p:cNvGrpSpPr/>
          <p:nvPr/>
        </p:nvGrpSpPr>
        <p:grpSpPr>
          <a:xfrm flipV="1">
            <a:off x="3350840" y="5087466"/>
            <a:ext cx="1066800" cy="285750"/>
            <a:chOff x="1524000" y="2819400"/>
            <a:chExt cx="1066800" cy="381000"/>
          </a:xfrm>
        </p:grpSpPr>
        <p:sp>
          <p:nvSpPr>
            <p:cNvPr id="51" name="Right Triangle 64"/>
            <p:cNvSpPr/>
            <p:nvPr/>
          </p:nvSpPr>
          <p:spPr bwMode="auto">
            <a:xfrm flipH="1" flipV="1">
              <a:off x="1524000" y="2819400"/>
              <a:ext cx="1066800" cy="381000"/>
            </a:xfrm>
            <a:prstGeom prst="rtTriangle">
              <a:avLst/>
            </a:prstGeom>
            <a:solidFill>
              <a:srgbClr val="CCFF99"/>
            </a:solidFill>
            <a:ln w="9525">
              <a:noFill/>
              <a:miter lim="800000"/>
              <a:headEnd/>
              <a:tailEnd/>
            </a:ln>
            <a:effectLst/>
          </p:spPr>
          <p:txBody>
            <a:bodyPr rtlCol="0" anchor="ctr"/>
            <a:lstStyle/>
            <a:p>
              <a:pPr algn="ctr"/>
              <a:endParaRPr lang="en-US" dirty="0">
                <a:latin typeface="+mn-lt"/>
              </a:endParaRPr>
            </a:p>
          </p:txBody>
        </p:sp>
        <p:cxnSp>
          <p:nvCxnSpPr>
            <p:cNvPr id="52" name="Straight Connector 66"/>
            <p:cNvCxnSpPr>
              <a:stCxn id="51" idx="4"/>
            </p:cNvCxnSpPr>
            <p:nvPr/>
          </p:nvCxnSpPr>
          <p:spPr bwMode="auto">
            <a:xfrm rot="16200000" flipH="1">
              <a:off x="1828800" y="2514600"/>
              <a:ext cx="304800" cy="914400"/>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53" name="Group 70"/>
          <p:cNvGrpSpPr/>
          <p:nvPr/>
        </p:nvGrpSpPr>
        <p:grpSpPr>
          <a:xfrm flipV="1">
            <a:off x="5027240" y="5087466"/>
            <a:ext cx="1066800" cy="285750"/>
            <a:chOff x="1524000" y="2819400"/>
            <a:chExt cx="1066800" cy="381000"/>
          </a:xfrm>
        </p:grpSpPr>
        <p:sp>
          <p:nvSpPr>
            <p:cNvPr id="54" name="Right Triangle 82"/>
            <p:cNvSpPr/>
            <p:nvPr/>
          </p:nvSpPr>
          <p:spPr bwMode="auto">
            <a:xfrm flipH="1" flipV="1">
              <a:off x="1524000" y="2819400"/>
              <a:ext cx="1066800" cy="381000"/>
            </a:xfrm>
            <a:prstGeom prst="rtTriangle">
              <a:avLst/>
            </a:prstGeom>
            <a:solidFill>
              <a:srgbClr val="CCFF99"/>
            </a:solidFill>
            <a:ln w="9525">
              <a:noFill/>
              <a:miter lim="800000"/>
              <a:headEnd/>
              <a:tailEnd/>
            </a:ln>
            <a:effectLst/>
          </p:spPr>
          <p:txBody>
            <a:bodyPr rtlCol="0" anchor="ctr"/>
            <a:lstStyle/>
            <a:p>
              <a:pPr algn="ctr"/>
              <a:endParaRPr lang="en-US" dirty="0">
                <a:latin typeface="+mn-lt"/>
              </a:endParaRPr>
            </a:p>
          </p:txBody>
        </p:sp>
        <p:cxnSp>
          <p:nvCxnSpPr>
            <p:cNvPr id="55" name="Straight Connector 83"/>
            <p:cNvCxnSpPr>
              <a:stCxn id="54" idx="4"/>
            </p:cNvCxnSpPr>
            <p:nvPr/>
          </p:nvCxnSpPr>
          <p:spPr bwMode="auto">
            <a:xfrm rot="16200000" flipH="1">
              <a:off x="1828800" y="2514600"/>
              <a:ext cx="304800" cy="914400"/>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56" name="Group 84"/>
          <p:cNvGrpSpPr/>
          <p:nvPr/>
        </p:nvGrpSpPr>
        <p:grpSpPr>
          <a:xfrm flipV="1">
            <a:off x="6627440" y="5087466"/>
            <a:ext cx="1066800" cy="285750"/>
            <a:chOff x="1524000" y="2819400"/>
            <a:chExt cx="1066800" cy="381000"/>
          </a:xfrm>
        </p:grpSpPr>
        <p:sp>
          <p:nvSpPr>
            <p:cNvPr id="57" name="Right Triangle 85"/>
            <p:cNvSpPr/>
            <p:nvPr/>
          </p:nvSpPr>
          <p:spPr bwMode="auto">
            <a:xfrm flipH="1" flipV="1">
              <a:off x="1524000" y="2819400"/>
              <a:ext cx="1066800" cy="381000"/>
            </a:xfrm>
            <a:prstGeom prst="rtTriangle">
              <a:avLst/>
            </a:prstGeom>
            <a:solidFill>
              <a:srgbClr val="CCFF99"/>
            </a:solidFill>
            <a:ln w="9525">
              <a:noFill/>
              <a:miter lim="800000"/>
              <a:headEnd/>
              <a:tailEnd/>
            </a:ln>
            <a:effectLst/>
          </p:spPr>
          <p:txBody>
            <a:bodyPr rtlCol="0" anchor="ctr"/>
            <a:lstStyle/>
            <a:p>
              <a:pPr algn="ctr"/>
              <a:endParaRPr lang="en-US" dirty="0">
                <a:latin typeface="+mn-lt"/>
              </a:endParaRPr>
            </a:p>
          </p:txBody>
        </p:sp>
        <p:cxnSp>
          <p:nvCxnSpPr>
            <p:cNvPr id="58" name="Straight Connector 86"/>
            <p:cNvCxnSpPr>
              <a:stCxn id="57" idx="4"/>
            </p:cNvCxnSpPr>
            <p:nvPr/>
          </p:nvCxnSpPr>
          <p:spPr bwMode="auto">
            <a:xfrm rot="16200000" flipH="1">
              <a:off x="1828800" y="2514600"/>
              <a:ext cx="304800" cy="914400"/>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59" name="Group 87"/>
          <p:cNvGrpSpPr/>
          <p:nvPr/>
        </p:nvGrpSpPr>
        <p:grpSpPr>
          <a:xfrm>
            <a:off x="1674440" y="4661024"/>
            <a:ext cx="1066800" cy="285750"/>
            <a:chOff x="1524000" y="2819400"/>
            <a:chExt cx="1066800" cy="381000"/>
          </a:xfrm>
        </p:grpSpPr>
        <p:sp>
          <p:nvSpPr>
            <p:cNvPr id="60" name="Right Triangle 88"/>
            <p:cNvSpPr/>
            <p:nvPr/>
          </p:nvSpPr>
          <p:spPr bwMode="auto">
            <a:xfrm flipH="1" flipV="1">
              <a:off x="1524000" y="2819400"/>
              <a:ext cx="1066800" cy="381000"/>
            </a:xfrm>
            <a:prstGeom prst="rtTriangle">
              <a:avLst/>
            </a:prstGeom>
            <a:solidFill>
              <a:srgbClr val="CCFF99"/>
            </a:solidFill>
            <a:ln w="9525">
              <a:noFill/>
              <a:miter lim="800000"/>
              <a:headEnd/>
              <a:tailEnd/>
            </a:ln>
            <a:effectLst/>
          </p:spPr>
          <p:txBody>
            <a:bodyPr rtlCol="0" anchor="ctr"/>
            <a:lstStyle/>
            <a:p>
              <a:pPr algn="ctr"/>
              <a:endParaRPr lang="en-US" dirty="0">
                <a:latin typeface="+mn-lt"/>
              </a:endParaRPr>
            </a:p>
          </p:txBody>
        </p:sp>
        <p:cxnSp>
          <p:nvCxnSpPr>
            <p:cNvPr id="61" name="Straight Connector 89"/>
            <p:cNvCxnSpPr>
              <a:stCxn id="60" idx="4"/>
            </p:cNvCxnSpPr>
            <p:nvPr/>
          </p:nvCxnSpPr>
          <p:spPr bwMode="auto">
            <a:xfrm rot="16200000" flipH="1">
              <a:off x="1828800" y="2514600"/>
              <a:ext cx="304800" cy="914400"/>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Autofit/>
          </a:bodyPr>
          <a:lstStyle/>
          <a:p>
            <a:r>
              <a:rPr lang="pl-PL" sz="3200" dirty="0" smtClean="0"/>
              <a:t>Ustandaryzowana metoda HMAC </a:t>
            </a:r>
            <a:r>
              <a:rPr lang="pl-PL" sz="2400" dirty="0" smtClean="0"/>
              <a:t>(</a:t>
            </a:r>
            <a:r>
              <a:rPr lang="pl-PL" sz="2400" dirty="0" err="1" smtClean="0"/>
              <a:t>Hash</a:t>
            </a:r>
            <a:r>
              <a:rPr lang="pl-PL" sz="2400" dirty="0" smtClean="0"/>
              <a:t> MAC)</a:t>
            </a:r>
            <a:endParaRPr lang="pl-PL" sz="3200" dirty="0"/>
          </a:p>
        </p:txBody>
      </p:sp>
      <p:sp>
        <p:nvSpPr>
          <p:cNvPr id="4" name="Symbol zastępczy numeru slajdu 3"/>
          <p:cNvSpPr>
            <a:spLocks noGrp="1"/>
          </p:cNvSpPr>
          <p:nvPr>
            <p:ph type="sldNum" sz="quarter" idx="12"/>
          </p:nvPr>
        </p:nvSpPr>
        <p:spPr/>
        <p:txBody>
          <a:bodyPr/>
          <a:lstStyle/>
          <a:p>
            <a:fld id="{589B7C76-EFF2-4CD8-A475-4750F11B4BC6}" type="slidenum">
              <a:rPr lang="pl-PL" smtClean="0"/>
              <a:pPr/>
              <a:t>12</a:t>
            </a:fld>
            <a:endParaRPr lang="pl-PL"/>
          </a:p>
        </p:txBody>
      </p:sp>
      <p:sp>
        <p:nvSpPr>
          <p:cNvPr id="5" name="Rectangle 4"/>
          <p:cNvSpPr>
            <a:spLocks noChangeArrowheads="1"/>
          </p:cNvSpPr>
          <p:nvPr/>
        </p:nvSpPr>
        <p:spPr bwMode="auto">
          <a:xfrm>
            <a:off x="611560" y="5034880"/>
            <a:ext cx="7772400" cy="914400"/>
          </a:xfrm>
          <a:prstGeom prst="rect">
            <a:avLst/>
          </a:prstGeom>
          <a:solidFill>
            <a:srgbClr val="CCFF99"/>
          </a:solidFill>
          <a:ln w="9525">
            <a:solidFill>
              <a:schemeClr val="tx1"/>
            </a:solidFill>
            <a:miter lim="800000"/>
            <a:headEnd/>
            <a:tailEnd/>
          </a:ln>
        </p:spPr>
        <p:txBody>
          <a:bodyPr wrap="none" anchor="ctr"/>
          <a:lstStyle/>
          <a:p>
            <a:endParaRPr lang="en-US"/>
          </a:p>
        </p:txBody>
      </p:sp>
      <p:sp>
        <p:nvSpPr>
          <p:cNvPr id="6" name="Rectangle 3"/>
          <p:cNvSpPr txBox="1">
            <a:spLocks noChangeArrowheads="1"/>
          </p:cNvSpPr>
          <p:nvPr/>
        </p:nvSpPr>
        <p:spPr>
          <a:xfrm>
            <a:off x="251520" y="1444724"/>
            <a:ext cx="8839200" cy="4936604"/>
          </a:xfrm>
          <a:prstGeom prst="rect">
            <a:avLst/>
          </a:prstGeom>
        </p:spPr>
        <p:txBody>
          <a:bodyPr vert="horz" lIns="91440" tIns="45720" rIns="91440" bIns="45720" rtlCol="0">
            <a:norm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pl-PL" sz="2800" b="0" i="0" u="none" strike="noStrike" kern="1200" cap="none" spc="0" normalizeH="0" baseline="0" noProof="0" dirty="0" smtClean="0">
                <a:ln>
                  <a:noFill/>
                </a:ln>
                <a:solidFill>
                  <a:schemeClr val="tx1"/>
                </a:solidFill>
                <a:effectLst/>
                <a:uLnTx/>
                <a:uFillTx/>
                <a:latin typeface="+mn-lt"/>
                <a:ea typeface="+mn-ea"/>
                <a:cs typeface="+mn-cs"/>
              </a:rPr>
              <a:t>Najczęściej stosowana metoda obliczania MAC w Internecie</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a:t>
            </a:r>
          </a:p>
          <a:p>
            <a:pPr marL="0" marR="0" lvl="0" indent="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US" sz="2800" b="0" i="0" u="none" strike="noStrike" kern="1200" cap="none" spc="0" normalizeH="0" baseline="0" noProof="0" dirty="0" smtClean="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800" b="0" i="0" u="none" strike="noStrike" kern="1200" cap="none" spc="0" normalizeH="0" baseline="0" noProof="0" dirty="0" smtClean="0">
                <a:ln>
                  <a:noFill/>
                </a:ln>
                <a:solidFill>
                  <a:schemeClr val="tx1"/>
                </a:solidFill>
                <a:effectLst/>
                <a:uLnTx/>
                <a:uFillTx/>
                <a:latin typeface="+mn-lt"/>
                <a:ea typeface="+mn-ea"/>
                <a:cs typeface="+mn-cs"/>
              </a:rPr>
              <a:t>	H:   </a:t>
            </a:r>
            <a:r>
              <a:rPr kumimoji="0" lang="pl-PL" sz="2800" b="0" i="0" u="none" strike="noStrike" kern="1200" cap="none" spc="0" normalizeH="0" baseline="0" noProof="0" dirty="0" smtClean="0">
                <a:ln>
                  <a:noFill/>
                </a:ln>
                <a:solidFill>
                  <a:schemeClr val="tx1"/>
                </a:solidFill>
                <a:effectLst/>
                <a:uLnTx/>
                <a:uFillTx/>
                <a:latin typeface="+mn-lt"/>
                <a:ea typeface="+mn-ea"/>
                <a:cs typeface="+mn-cs"/>
              </a:rPr>
              <a:t>funkcja </a:t>
            </a:r>
            <a:r>
              <a:rPr kumimoji="0" lang="pl-PL" sz="2800" b="0" i="0" u="none" strike="noStrike" kern="1200" cap="none" spc="0" normalizeH="0" baseline="0" noProof="0" dirty="0" err="1" smtClean="0">
                <a:ln>
                  <a:noFill/>
                </a:ln>
                <a:solidFill>
                  <a:schemeClr val="tx1"/>
                </a:solidFill>
                <a:effectLst/>
                <a:uLnTx/>
                <a:uFillTx/>
                <a:latin typeface="+mn-lt"/>
                <a:ea typeface="+mn-ea"/>
                <a:cs typeface="+mn-cs"/>
              </a:rPr>
              <a:t>hash</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800" b="0" i="0" u="none" strike="noStrike" kern="1200" cap="none" spc="0" normalizeH="0" baseline="0" noProof="0" dirty="0" smtClean="0">
                <a:ln>
                  <a:noFill/>
                </a:ln>
                <a:solidFill>
                  <a:schemeClr val="tx1"/>
                </a:solidFill>
                <a:effectLst/>
                <a:uLnTx/>
                <a:uFillTx/>
                <a:latin typeface="+mn-lt"/>
                <a:ea typeface="+mn-ea"/>
                <a:cs typeface="+mn-cs"/>
              </a:rPr>
              <a:t>	       </a:t>
            </a:r>
            <a:r>
              <a:rPr kumimoji="0" lang="pl-PL" sz="2800" b="0" i="0" u="none" strike="noStrike" kern="1200" cap="none" spc="0" normalizeH="0" baseline="0" noProof="0" dirty="0" smtClean="0">
                <a:ln>
                  <a:noFill/>
                </a:ln>
                <a:solidFill>
                  <a:schemeClr val="tx1"/>
                </a:solidFill>
                <a:effectLst/>
                <a:uLnTx/>
                <a:uFillTx/>
                <a:latin typeface="+mn-lt"/>
                <a:ea typeface="+mn-ea"/>
                <a:cs typeface="+mn-cs"/>
              </a:rPr>
              <a:t>przykład</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SHA-256</a:t>
            </a:r>
            <a:r>
              <a:rPr kumimoji="0" lang="en-US" sz="2800" b="0" i="0" u="none" strike="noStrike" kern="1200" cap="none" spc="0" normalizeH="0" baseline="0" noProof="0" dirty="0" smtClean="0">
                <a:ln>
                  <a:noFill/>
                </a:ln>
                <a:solidFill>
                  <a:schemeClr val="tx1"/>
                </a:solidFill>
                <a:effectLst/>
                <a:uLnTx/>
                <a:uFillTx/>
                <a:latin typeface="+mn-lt"/>
                <a:ea typeface="+mn-ea"/>
                <a:cs typeface="+mn-cs"/>
                <a:sym typeface="Symbol" pitchFamily="18" charset="2"/>
              </a:rPr>
              <a:t>    ;    </a:t>
            </a:r>
            <a:r>
              <a:rPr kumimoji="0" lang="pl-PL" sz="2800" b="0" i="0" u="none" strike="noStrike" kern="1200" cap="none" spc="0" normalizeH="0" baseline="0" noProof="0" dirty="0" smtClean="0">
                <a:ln>
                  <a:noFill/>
                </a:ln>
                <a:solidFill>
                  <a:schemeClr val="tx1"/>
                </a:solidFill>
                <a:effectLst/>
                <a:uLnTx/>
                <a:uFillTx/>
                <a:latin typeface="+mn-lt"/>
                <a:ea typeface="+mn-ea"/>
                <a:cs typeface="+mn-cs"/>
                <a:sym typeface="Symbol" pitchFamily="18" charset="2"/>
              </a:rPr>
              <a:t>wyjście:</a:t>
            </a:r>
            <a:r>
              <a:rPr kumimoji="0" lang="en-US" sz="2800" b="0" i="0" u="none" strike="noStrike" kern="1200" cap="none" spc="0" normalizeH="0" baseline="0" noProof="0" dirty="0" smtClean="0">
                <a:ln>
                  <a:noFill/>
                </a:ln>
                <a:solidFill>
                  <a:schemeClr val="tx1"/>
                </a:solidFill>
                <a:effectLst/>
                <a:uLnTx/>
                <a:uFillTx/>
                <a:latin typeface="+mn-lt"/>
                <a:ea typeface="+mn-ea"/>
                <a:cs typeface="+mn-cs"/>
                <a:sym typeface="Symbol" pitchFamily="18" charset="2"/>
              </a:rPr>
              <a:t> 256 bit</a:t>
            </a:r>
            <a:r>
              <a:rPr kumimoji="0" lang="pl-PL" sz="2800" b="0" i="0" u="none" strike="noStrike" kern="1200" cap="none" spc="0" normalizeH="0" baseline="0" noProof="0" dirty="0" smtClean="0">
                <a:ln>
                  <a:noFill/>
                </a:ln>
                <a:solidFill>
                  <a:schemeClr val="tx1"/>
                </a:solidFill>
                <a:effectLst/>
                <a:uLnTx/>
                <a:uFillTx/>
                <a:latin typeface="+mn-lt"/>
                <a:ea typeface="+mn-ea"/>
                <a:cs typeface="+mn-cs"/>
                <a:sym typeface="Symbol" pitchFamily="18" charset="2"/>
              </a:rPr>
              <a:t>ów</a:t>
            </a:r>
            <a:endParaRPr kumimoji="0" lang="en-US" sz="2800" b="0" i="0" u="none" strike="noStrike" kern="1200" cap="none" spc="0" normalizeH="0" baseline="30000" noProof="0" dirty="0" smtClean="0">
              <a:ln>
                <a:noFill/>
              </a:ln>
              <a:solidFill>
                <a:schemeClr val="tx1"/>
              </a:solidFill>
              <a:effectLst/>
              <a:uLnTx/>
              <a:uFillTx/>
              <a:latin typeface="+mn-lt"/>
              <a:ea typeface="+mn-ea"/>
              <a:cs typeface="+mn-cs"/>
              <a:sym typeface="Symbol" pitchFamily="18" charset="2"/>
            </a:endParaRPr>
          </a:p>
          <a:p>
            <a:pPr marL="0" marR="0" lvl="0" indent="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US" sz="2800" b="0" i="0" u="none" strike="noStrike" kern="1200" cap="none" spc="0" normalizeH="0" baseline="30000" noProof="0" dirty="0" smtClean="0">
              <a:ln>
                <a:noFill/>
              </a:ln>
              <a:solidFill>
                <a:schemeClr val="tx1"/>
              </a:solidFill>
              <a:effectLst/>
              <a:uLnTx/>
              <a:uFillTx/>
              <a:latin typeface="+mn-lt"/>
              <a:ea typeface="+mn-ea"/>
              <a:cs typeface="+mn-cs"/>
              <a:sym typeface="Symbol" pitchFamily="18" charset="2"/>
            </a:endParaRPr>
          </a:p>
          <a:p>
            <a:pPr marL="0" marR="0" lvl="0" indent="0" algn="l" defTabSz="914400" rtl="0" eaLnBrk="1" fontAlgn="auto" latinLnBrk="0" hangingPunct="1">
              <a:lnSpc>
                <a:spcPct val="100000"/>
              </a:lnSpc>
              <a:spcBef>
                <a:spcPct val="100000"/>
              </a:spcBef>
              <a:spcAft>
                <a:spcPts val="0"/>
              </a:spcAft>
              <a:buClrTx/>
              <a:buSzTx/>
              <a:buFont typeface="Arial" pitchFamily="34" charset="0"/>
              <a:buNone/>
              <a:tabLst/>
              <a:defRPr/>
            </a:pPr>
            <a:r>
              <a:rPr kumimoji="0" lang="pl-PL" sz="2800" b="0" i="0" u="none" strike="noStrike" kern="1200" cap="none" spc="0" normalizeH="0" baseline="0" noProof="0" dirty="0" smtClean="0">
                <a:ln>
                  <a:noFill/>
                </a:ln>
                <a:solidFill>
                  <a:schemeClr val="tx1"/>
                </a:solidFill>
                <a:effectLst/>
                <a:uLnTx/>
                <a:uFillTx/>
                <a:latin typeface="+mn-lt"/>
                <a:ea typeface="+mn-ea"/>
                <a:cs typeface="+mn-cs"/>
                <a:sym typeface="Symbol" pitchFamily="18" charset="2"/>
              </a:rPr>
              <a:t>Zasada budowania MAC na</a:t>
            </a:r>
            <a:r>
              <a:rPr kumimoji="0" lang="pl-PL" sz="2800" b="0" i="0" u="none" strike="noStrike" kern="1200" cap="none" spc="0" normalizeH="0" noProof="0" dirty="0" smtClean="0">
                <a:ln>
                  <a:noFill/>
                </a:ln>
                <a:solidFill>
                  <a:schemeClr val="tx1"/>
                </a:solidFill>
                <a:effectLst/>
                <a:uLnTx/>
                <a:uFillTx/>
                <a:latin typeface="+mn-lt"/>
                <a:ea typeface="+mn-ea"/>
                <a:cs typeface="+mn-cs"/>
                <a:sym typeface="Symbol" pitchFamily="18" charset="2"/>
              </a:rPr>
              <a:t> bazie funkcji </a:t>
            </a:r>
            <a:r>
              <a:rPr kumimoji="0" lang="en-US" sz="2800" b="0" i="0" u="none" strike="noStrike" kern="1200" cap="none" spc="0" normalizeH="0" baseline="0" noProof="0" dirty="0" smtClean="0">
                <a:ln>
                  <a:noFill/>
                </a:ln>
                <a:solidFill>
                  <a:schemeClr val="tx1"/>
                </a:solidFill>
                <a:effectLst/>
                <a:uLnTx/>
                <a:uFillTx/>
                <a:latin typeface="+mn-lt"/>
                <a:ea typeface="+mn-ea"/>
                <a:cs typeface="+mn-cs"/>
                <a:sym typeface="Symbol" pitchFamily="18" charset="2"/>
              </a:rPr>
              <a:t>hash:</a:t>
            </a:r>
          </a:p>
          <a:p>
            <a:pPr marL="0" marR="0" lvl="0" indent="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US" sz="2800" b="0" i="0" u="none" strike="noStrike" kern="1200" cap="none" spc="0" normalizeH="0" baseline="0" noProof="0" dirty="0" smtClean="0">
              <a:ln>
                <a:noFill/>
              </a:ln>
              <a:solidFill>
                <a:schemeClr val="tx1"/>
              </a:solidFill>
              <a:effectLst/>
              <a:uLnTx/>
              <a:uFillTx/>
              <a:latin typeface="+mn-lt"/>
              <a:ea typeface="+mn-ea"/>
              <a:cs typeface="+mn-cs"/>
              <a:sym typeface="Symbol" pitchFamily="18" charset="2"/>
            </a:endParaRPr>
          </a:p>
          <a:p>
            <a:pPr marL="457200" marR="0" lvl="1"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400" b="0" i="0" u="none" strike="noStrike" kern="1200" cap="none" spc="0" normalizeH="0" baseline="0" noProof="0" dirty="0" smtClean="0">
                <a:ln>
                  <a:noFill/>
                </a:ln>
                <a:solidFill>
                  <a:schemeClr val="tx1"/>
                </a:solidFill>
                <a:effectLst/>
                <a:uLnTx/>
                <a:uFillTx/>
                <a:latin typeface="+mn-lt"/>
                <a:ea typeface="+mn-ea"/>
                <a:cs typeface="+mn-cs"/>
                <a:sym typeface="Symbol" pitchFamily="18" charset="2"/>
              </a:rPr>
              <a:t>HMAC:       S( k, m ) =  H</a:t>
            </a:r>
            <a:r>
              <a:rPr kumimoji="0" lang="en-US" sz="2800" b="0" i="0" u="none" strike="noStrike" kern="1200" cap="none" spc="0" normalizeH="0" baseline="0" noProof="0" dirty="0" smtClean="0">
                <a:ln>
                  <a:noFill/>
                </a:ln>
                <a:solidFill>
                  <a:schemeClr val="tx1"/>
                </a:solidFill>
                <a:effectLst/>
                <a:uLnTx/>
                <a:uFillTx/>
                <a:latin typeface="+mn-lt"/>
                <a:ea typeface="+mn-ea"/>
                <a:cs typeface="+mn-cs"/>
                <a:sym typeface="Symbol" pitchFamily="18" charset="2"/>
              </a:rPr>
              <a:t>( </a:t>
            </a:r>
            <a:r>
              <a:rPr kumimoji="0" lang="en-US" sz="2400" b="0" i="0" u="none" strike="noStrike" kern="1200" cap="none" spc="0" normalizeH="0" baseline="0" noProof="0" dirty="0" smtClean="0">
                <a:ln>
                  <a:noFill/>
                </a:ln>
                <a:solidFill>
                  <a:schemeClr val="tx1"/>
                </a:solidFill>
                <a:effectLst/>
                <a:uLnTx/>
                <a:uFillTx/>
                <a:latin typeface="+mn-lt"/>
                <a:ea typeface="+mn-ea"/>
                <a:cs typeface="+mn-cs"/>
                <a:sym typeface="Symbol" pitchFamily="18" charset="2"/>
              </a:rPr>
              <a:t> </a:t>
            </a:r>
            <a:r>
              <a:rPr kumimoji="0" lang="en-US" sz="2400" b="0" i="0" u="none" strike="noStrike" kern="1200" cap="none" spc="0" normalizeH="0" baseline="0" noProof="0" dirty="0" err="1" smtClean="0">
                <a:ln>
                  <a:noFill/>
                </a:ln>
                <a:solidFill>
                  <a:schemeClr val="tx1"/>
                </a:solidFill>
                <a:effectLst/>
                <a:uLnTx/>
                <a:uFillTx/>
                <a:latin typeface="+mn-lt"/>
                <a:ea typeface="+mn-ea"/>
                <a:cs typeface="+mn-cs"/>
                <a:sym typeface="Symbol" pitchFamily="18" charset="2"/>
              </a:rPr>
              <a:t>kopad</a:t>
            </a:r>
            <a:r>
              <a:rPr kumimoji="0" lang="en-US" sz="2400" b="0" i="0" u="none" strike="noStrike" kern="1200" cap="none" spc="0" normalizeH="0" baseline="0" noProof="0" dirty="0" smtClean="0">
                <a:ln>
                  <a:noFill/>
                </a:ln>
                <a:solidFill>
                  <a:schemeClr val="tx1"/>
                </a:solidFill>
                <a:effectLst/>
                <a:uLnTx/>
                <a:uFillTx/>
                <a:latin typeface="+mn-lt"/>
                <a:ea typeface="+mn-ea"/>
                <a:cs typeface="+mn-cs"/>
                <a:sym typeface="Symbol" pitchFamily="18" charset="2"/>
              </a:rPr>
              <a:t>  </a:t>
            </a:r>
            <a:r>
              <a:rPr kumimoji="0" lang="en-US" sz="2400" b="0" i="0" u="none" strike="noStrike" kern="1200" cap="none" spc="0" normalizeH="0" baseline="0" noProof="0" dirty="0" err="1" smtClean="0">
                <a:ln>
                  <a:noFill/>
                </a:ln>
                <a:solidFill>
                  <a:schemeClr val="tx1"/>
                </a:solidFill>
                <a:effectLst/>
                <a:uLnTx/>
                <a:uFillTx/>
                <a:latin typeface="+mn-lt"/>
                <a:ea typeface="+mn-ea"/>
                <a:cs typeface="+mn-cs"/>
                <a:sym typeface="Symbol" pitchFamily="18" charset="2"/>
              </a:rPr>
              <a:t>ll</a:t>
            </a:r>
            <a:r>
              <a:rPr kumimoji="0" lang="en-US" sz="2400" b="0" i="0" u="none" strike="noStrike" kern="1200" cap="none" spc="0" normalizeH="0" baseline="0" noProof="0" dirty="0" smtClean="0">
                <a:ln>
                  <a:noFill/>
                </a:ln>
                <a:solidFill>
                  <a:schemeClr val="tx1"/>
                </a:solidFill>
                <a:effectLst/>
                <a:uLnTx/>
                <a:uFillTx/>
                <a:latin typeface="+mn-lt"/>
                <a:ea typeface="+mn-ea"/>
                <a:cs typeface="+mn-cs"/>
                <a:sym typeface="Symbol" pitchFamily="18" charset="2"/>
              </a:rPr>
              <a:t>  </a:t>
            </a:r>
            <a:r>
              <a:rPr kumimoji="0" lang="en-US" sz="2400" b="1" i="0" u="none" strike="noStrike" kern="1200" cap="none" spc="0" normalizeH="0" baseline="0" noProof="0" dirty="0" smtClean="0">
                <a:ln>
                  <a:noFill/>
                </a:ln>
                <a:solidFill>
                  <a:schemeClr val="tx1"/>
                </a:solidFill>
                <a:effectLst/>
                <a:uLnTx/>
                <a:uFillTx/>
                <a:latin typeface="+mn-lt"/>
                <a:ea typeface="+mn-ea"/>
                <a:cs typeface="+mn-cs"/>
                <a:sym typeface="Symbol" pitchFamily="18" charset="2"/>
              </a:rPr>
              <a:t>H( </a:t>
            </a:r>
            <a:r>
              <a:rPr kumimoji="0" lang="en-US" sz="2400" b="1" i="0" u="none" strike="noStrike" kern="1200" cap="none" spc="0" normalizeH="0" baseline="0" noProof="0" dirty="0" err="1" smtClean="0">
                <a:ln>
                  <a:noFill/>
                </a:ln>
                <a:solidFill>
                  <a:schemeClr val="tx1"/>
                </a:solidFill>
                <a:effectLst/>
                <a:uLnTx/>
                <a:uFillTx/>
                <a:latin typeface="+mn-lt"/>
                <a:ea typeface="+mn-ea"/>
                <a:cs typeface="+mn-cs"/>
                <a:sym typeface="Symbol" pitchFamily="18" charset="2"/>
              </a:rPr>
              <a:t>kipad</a:t>
            </a:r>
            <a:r>
              <a:rPr kumimoji="0" lang="en-US" sz="2400" b="1" i="0" u="none" strike="noStrike" kern="1200" cap="none" spc="0" normalizeH="0" baseline="0" noProof="0" dirty="0" smtClean="0">
                <a:ln>
                  <a:noFill/>
                </a:ln>
                <a:solidFill>
                  <a:schemeClr val="tx1"/>
                </a:solidFill>
                <a:effectLst/>
                <a:uLnTx/>
                <a:uFillTx/>
                <a:latin typeface="+mn-lt"/>
                <a:ea typeface="+mn-ea"/>
                <a:cs typeface="+mn-cs"/>
                <a:sym typeface="Symbol" pitchFamily="18" charset="2"/>
              </a:rPr>
              <a:t> </a:t>
            </a:r>
            <a:r>
              <a:rPr kumimoji="0" lang="en-US" sz="2400" b="1" i="0" u="none" strike="noStrike" kern="1200" cap="none" spc="0" normalizeH="0" baseline="0" noProof="0" dirty="0" err="1" smtClean="0">
                <a:ln>
                  <a:noFill/>
                </a:ln>
                <a:solidFill>
                  <a:schemeClr val="tx1"/>
                </a:solidFill>
                <a:effectLst/>
                <a:uLnTx/>
                <a:uFillTx/>
                <a:latin typeface="+mn-lt"/>
                <a:ea typeface="+mn-ea"/>
                <a:cs typeface="+mn-cs"/>
                <a:sym typeface="Symbol" pitchFamily="18" charset="2"/>
              </a:rPr>
              <a:t>ll</a:t>
            </a:r>
            <a:r>
              <a:rPr kumimoji="0" lang="en-US" sz="2400" b="1" i="0" u="none" strike="noStrike" kern="1200" cap="none" spc="0" normalizeH="0" baseline="0" noProof="0" dirty="0" smtClean="0">
                <a:ln>
                  <a:noFill/>
                </a:ln>
                <a:solidFill>
                  <a:schemeClr val="tx1"/>
                </a:solidFill>
                <a:effectLst/>
                <a:uLnTx/>
                <a:uFillTx/>
                <a:latin typeface="+mn-lt"/>
                <a:ea typeface="+mn-ea"/>
                <a:cs typeface="+mn-cs"/>
                <a:sym typeface="Symbol" pitchFamily="18" charset="2"/>
              </a:rPr>
              <a:t> m )  </a:t>
            </a:r>
            <a:r>
              <a:rPr kumimoji="0" lang="en-US" sz="2800" b="0" i="0" u="none" strike="noStrike" kern="1200" cap="none" spc="0" normalizeH="0" baseline="0" noProof="0" dirty="0" smtClean="0">
                <a:ln>
                  <a:noFill/>
                </a:ln>
                <a:solidFill>
                  <a:schemeClr val="tx1"/>
                </a:solidFill>
                <a:effectLst/>
                <a:uLnTx/>
                <a:uFillTx/>
                <a:latin typeface="+mn-lt"/>
                <a:ea typeface="+mn-ea"/>
                <a:cs typeface="+mn-cs"/>
                <a:sym typeface="Symbol" pitchFamily="18" charset="2"/>
              </a:rPr>
              <a:t>)</a:t>
            </a:r>
          </a:p>
          <a:p>
            <a:pPr marL="0" marR="0" lvl="0" indent="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US"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7" name="Rectangle 5"/>
          <p:cNvSpPr>
            <a:spLocks noChangeArrowheads="1"/>
          </p:cNvSpPr>
          <p:nvPr/>
        </p:nvSpPr>
        <p:spPr bwMode="auto">
          <a:xfrm>
            <a:off x="1066800" y="2402383"/>
            <a:ext cx="7315200" cy="1242641"/>
          </a:xfrm>
          <a:prstGeom prst="rect">
            <a:avLst/>
          </a:prstGeom>
          <a:noFill/>
          <a:ln w="9525">
            <a:solidFill>
              <a:schemeClr val="tx1"/>
            </a:solidFill>
            <a:miter lim="800000"/>
            <a:headEnd/>
            <a:tailEnd/>
          </a:ln>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xEl>
                                              <p:pRg st="7" end="7"/>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67544" y="260648"/>
            <a:ext cx="8229600" cy="432048"/>
          </a:xfrm>
        </p:spPr>
        <p:txBody>
          <a:bodyPr>
            <a:normAutofit fontScale="90000"/>
          </a:bodyPr>
          <a:lstStyle/>
          <a:p>
            <a:r>
              <a:rPr lang="pl-PL" sz="3200" dirty="0" smtClean="0"/>
              <a:t>HMAC schematycznie</a:t>
            </a:r>
            <a:endParaRPr lang="pl-PL" sz="3200" dirty="0"/>
          </a:p>
        </p:txBody>
      </p:sp>
      <p:sp>
        <p:nvSpPr>
          <p:cNvPr id="4" name="Symbol zastępczy numeru slajdu 3"/>
          <p:cNvSpPr>
            <a:spLocks noGrp="1"/>
          </p:cNvSpPr>
          <p:nvPr>
            <p:ph type="sldNum" sz="quarter" idx="12"/>
          </p:nvPr>
        </p:nvSpPr>
        <p:spPr/>
        <p:txBody>
          <a:bodyPr/>
          <a:lstStyle/>
          <a:p>
            <a:fld id="{589B7C76-EFF2-4CD8-A475-4750F11B4BC6}" type="slidenum">
              <a:rPr lang="pl-PL" smtClean="0"/>
              <a:pPr/>
              <a:t>13</a:t>
            </a:fld>
            <a:endParaRPr lang="pl-PL"/>
          </a:p>
        </p:txBody>
      </p:sp>
      <p:sp>
        <p:nvSpPr>
          <p:cNvPr id="5" name="Content Placeholder 2"/>
          <p:cNvSpPr>
            <a:spLocks noGrp="1"/>
          </p:cNvSpPr>
          <p:nvPr>
            <p:ph idx="1"/>
          </p:nvPr>
        </p:nvSpPr>
        <p:spPr>
          <a:xfrm>
            <a:off x="179512" y="4509120"/>
            <a:ext cx="4752528" cy="1368152"/>
          </a:xfrm>
        </p:spPr>
        <p:txBody>
          <a:bodyPr>
            <a:noAutofit/>
          </a:bodyPr>
          <a:lstStyle/>
          <a:p>
            <a:pPr marL="0" indent="0">
              <a:buNone/>
            </a:pPr>
            <a:r>
              <a:rPr lang="pl-PL" sz="2000" dirty="0" smtClean="0"/>
              <a:t>Konstrukcja podobna do</a:t>
            </a:r>
            <a:r>
              <a:rPr lang="en-US" sz="2000" dirty="0" smtClean="0"/>
              <a:t> NMAC PRF.        </a:t>
            </a:r>
          </a:p>
          <a:p>
            <a:pPr marL="0" indent="0">
              <a:spcBef>
                <a:spcPts val="1176"/>
              </a:spcBef>
              <a:buNone/>
            </a:pPr>
            <a:r>
              <a:rPr lang="pl-PL" sz="2000" dirty="0" smtClean="0"/>
              <a:t>główna różnica</a:t>
            </a:r>
            <a:r>
              <a:rPr lang="en-US" sz="2000" dirty="0" smtClean="0"/>
              <a:t>:  </a:t>
            </a:r>
            <a:r>
              <a:rPr lang="pl-PL" sz="2000" dirty="0" smtClean="0"/>
              <a:t>  dwa klucze</a:t>
            </a:r>
            <a:r>
              <a:rPr lang="en-US" sz="2000" dirty="0" smtClean="0"/>
              <a:t> k</a:t>
            </a:r>
            <a:r>
              <a:rPr lang="en-US" sz="2000" baseline="-25000" dirty="0" smtClean="0"/>
              <a:t>1</a:t>
            </a:r>
            <a:r>
              <a:rPr lang="en-US" sz="2000" dirty="0" smtClean="0"/>
              <a:t>, k</a:t>
            </a:r>
            <a:r>
              <a:rPr lang="en-US" sz="2000" baseline="-25000" dirty="0" smtClean="0"/>
              <a:t>2</a:t>
            </a:r>
            <a:r>
              <a:rPr lang="en-US" sz="2000" dirty="0" smtClean="0"/>
              <a:t> </a:t>
            </a:r>
            <a:r>
              <a:rPr lang="pl-PL" sz="2000" dirty="0" smtClean="0"/>
              <a:t>są od 		siebie zależne</a:t>
            </a:r>
            <a:endParaRPr lang="en-US" sz="2000" dirty="0"/>
          </a:p>
        </p:txBody>
      </p:sp>
      <p:sp>
        <p:nvSpPr>
          <p:cNvPr id="6" name="AutoShape 3"/>
          <p:cNvSpPr>
            <a:spLocks noChangeArrowheads="1"/>
          </p:cNvSpPr>
          <p:nvPr/>
        </p:nvSpPr>
        <p:spPr bwMode="auto">
          <a:xfrm>
            <a:off x="1069291" y="872480"/>
            <a:ext cx="7239000" cy="3276600"/>
          </a:xfrm>
          <a:prstGeom prst="roundRect">
            <a:avLst>
              <a:gd name="adj" fmla="val 16667"/>
            </a:avLst>
          </a:prstGeom>
          <a:solidFill>
            <a:srgbClr val="CCFF99"/>
          </a:solidFill>
          <a:ln w="9525">
            <a:noFill/>
            <a:round/>
            <a:headEnd/>
            <a:tailEnd/>
          </a:ln>
        </p:spPr>
        <p:txBody>
          <a:bodyPr wrap="none" anchor="ctr"/>
          <a:lstStyle/>
          <a:p>
            <a:endParaRPr lang="en-US" dirty="0">
              <a:solidFill>
                <a:srgbClr val="FFFFCC"/>
              </a:solidFill>
            </a:endParaRPr>
          </a:p>
        </p:txBody>
      </p:sp>
      <p:sp>
        <p:nvSpPr>
          <p:cNvPr id="7" name="Rectangle 8"/>
          <p:cNvSpPr>
            <a:spLocks noChangeArrowheads="1"/>
          </p:cNvSpPr>
          <p:nvPr/>
        </p:nvSpPr>
        <p:spPr bwMode="auto">
          <a:xfrm>
            <a:off x="3583891" y="1901180"/>
            <a:ext cx="914400" cy="628650"/>
          </a:xfrm>
          <a:prstGeom prst="rect">
            <a:avLst/>
          </a:prstGeom>
          <a:solidFill>
            <a:schemeClr val="accent1"/>
          </a:solidFill>
          <a:ln w="9525">
            <a:solidFill>
              <a:schemeClr val="tx1"/>
            </a:solidFill>
            <a:miter lim="800000"/>
            <a:headEnd/>
            <a:tailEnd/>
          </a:ln>
        </p:spPr>
        <p:txBody>
          <a:bodyPr wrap="none" anchor="ctr"/>
          <a:lstStyle/>
          <a:p>
            <a:pPr algn="ctr"/>
            <a:r>
              <a:rPr lang="en-US" dirty="0" smtClean="0">
                <a:latin typeface="Arial" charset="0"/>
              </a:rPr>
              <a:t>h</a:t>
            </a:r>
            <a:endParaRPr lang="en-US" dirty="0">
              <a:latin typeface="Arial" charset="0"/>
              <a:sym typeface="Symbol" pitchFamily="18" charset="2"/>
            </a:endParaRPr>
          </a:p>
        </p:txBody>
      </p:sp>
      <p:sp>
        <p:nvSpPr>
          <p:cNvPr id="8" name="Rectangle 9"/>
          <p:cNvSpPr>
            <a:spLocks noChangeArrowheads="1"/>
          </p:cNvSpPr>
          <p:nvPr/>
        </p:nvSpPr>
        <p:spPr bwMode="auto">
          <a:xfrm>
            <a:off x="6860491" y="1901180"/>
            <a:ext cx="914400" cy="628650"/>
          </a:xfrm>
          <a:prstGeom prst="rect">
            <a:avLst/>
          </a:prstGeom>
          <a:solidFill>
            <a:schemeClr val="accent1"/>
          </a:solidFill>
          <a:ln w="9525">
            <a:solidFill>
              <a:schemeClr val="tx1"/>
            </a:solidFill>
            <a:miter lim="800000"/>
            <a:headEnd/>
            <a:tailEnd/>
          </a:ln>
        </p:spPr>
        <p:txBody>
          <a:bodyPr wrap="none" anchor="ctr"/>
          <a:lstStyle/>
          <a:p>
            <a:pPr algn="ctr"/>
            <a:r>
              <a:rPr lang="en-US" dirty="0" smtClean="0">
                <a:latin typeface="Arial" charset="0"/>
                <a:sym typeface="Symbol" pitchFamily="18" charset="2"/>
              </a:rPr>
              <a:t>h</a:t>
            </a:r>
            <a:endParaRPr lang="en-US" dirty="0">
              <a:latin typeface="Arial" charset="0"/>
              <a:sym typeface="Symbol" pitchFamily="18" charset="2"/>
            </a:endParaRPr>
          </a:p>
        </p:txBody>
      </p:sp>
      <p:sp>
        <p:nvSpPr>
          <p:cNvPr id="9" name="Rectangle 11"/>
          <p:cNvSpPr>
            <a:spLocks noChangeArrowheads="1"/>
          </p:cNvSpPr>
          <p:nvPr/>
        </p:nvSpPr>
        <p:spPr bwMode="auto">
          <a:xfrm>
            <a:off x="2898091" y="1101080"/>
            <a:ext cx="1676400" cy="285750"/>
          </a:xfrm>
          <a:prstGeom prst="rect">
            <a:avLst/>
          </a:prstGeom>
          <a:solidFill>
            <a:schemeClr val="accent6">
              <a:lumMod val="75000"/>
            </a:schemeClr>
          </a:solidFill>
          <a:ln w="9525">
            <a:solidFill>
              <a:schemeClr val="tx1"/>
            </a:solidFill>
            <a:miter lim="800000"/>
            <a:headEnd/>
            <a:tailEnd/>
          </a:ln>
        </p:spPr>
        <p:txBody>
          <a:bodyPr wrap="none" anchor="ctr"/>
          <a:lstStyle/>
          <a:p>
            <a:pPr algn="ctr"/>
            <a:r>
              <a:rPr lang="en-US" dirty="0">
                <a:solidFill>
                  <a:srgbClr val="FFFFCC"/>
                </a:solidFill>
                <a:latin typeface="Arial" charset="0"/>
              </a:rPr>
              <a:t>m</a:t>
            </a:r>
            <a:r>
              <a:rPr lang="en-US" sz="1800" dirty="0" smtClean="0">
                <a:solidFill>
                  <a:srgbClr val="FFFFCC"/>
                </a:solidFill>
                <a:latin typeface="Arial" charset="0"/>
              </a:rPr>
              <a:t>[0]</a:t>
            </a:r>
            <a:endParaRPr lang="en-US" sz="1800" dirty="0">
              <a:solidFill>
                <a:srgbClr val="FFFFCC"/>
              </a:solidFill>
              <a:latin typeface="Arial" charset="0"/>
            </a:endParaRPr>
          </a:p>
        </p:txBody>
      </p:sp>
      <p:sp>
        <p:nvSpPr>
          <p:cNvPr id="10" name="Rectangle 12"/>
          <p:cNvSpPr>
            <a:spLocks noChangeArrowheads="1"/>
          </p:cNvSpPr>
          <p:nvPr/>
        </p:nvSpPr>
        <p:spPr bwMode="auto">
          <a:xfrm>
            <a:off x="4574491" y="1101080"/>
            <a:ext cx="1600200" cy="285750"/>
          </a:xfrm>
          <a:prstGeom prst="rect">
            <a:avLst/>
          </a:prstGeom>
          <a:solidFill>
            <a:schemeClr val="accent6">
              <a:lumMod val="75000"/>
            </a:schemeClr>
          </a:solidFill>
          <a:ln w="9525">
            <a:solidFill>
              <a:schemeClr val="tx1"/>
            </a:solidFill>
            <a:miter lim="800000"/>
            <a:headEnd/>
            <a:tailEnd/>
          </a:ln>
        </p:spPr>
        <p:txBody>
          <a:bodyPr wrap="none" anchor="ctr"/>
          <a:lstStyle/>
          <a:p>
            <a:pPr algn="ctr"/>
            <a:r>
              <a:rPr lang="en-US" dirty="0">
                <a:solidFill>
                  <a:srgbClr val="FFFFCC"/>
                </a:solidFill>
                <a:latin typeface="Arial" charset="0"/>
              </a:rPr>
              <a:t>m</a:t>
            </a:r>
            <a:r>
              <a:rPr lang="en-US" sz="1800" dirty="0" smtClean="0">
                <a:solidFill>
                  <a:srgbClr val="FFFFCC"/>
                </a:solidFill>
                <a:latin typeface="Arial" charset="0"/>
              </a:rPr>
              <a:t>[1]</a:t>
            </a:r>
            <a:endParaRPr lang="en-US" sz="1800" dirty="0">
              <a:solidFill>
                <a:srgbClr val="FFFFCC"/>
              </a:solidFill>
              <a:latin typeface="Arial" charset="0"/>
            </a:endParaRPr>
          </a:p>
        </p:txBody>
      </p:sp>
      <p:sp>
        <p:nvSpPr>
          <p:cNvPr id="11" name="Rectangle 13"/>
          <p:cNvSpPr>
            <a:spLocks noChangeArrowheads="1"/>
          </p:cNvSpPr>
          <p:nvPr/>
        </p:nvSpPr>
        <p:spPr bwMode="auto">
          <a:xfrm>
            <a:off x="6174691" y="1101080"/>
            <a:ext cx="1524000" cy="285750"/>
          </a:xfrm>
          <a:prstGeom prst="rect">
            <a:avLst/>
          </a:prstGeom>
          <a:solidFill>
            <a:schemeClr val="accent6">
              <a:lumMod val="75000"/>
            </a:schemeClr>
          </a:solidFill>
          <a:ln w="9525">
            <a:solidFill>
              <a:schemeClr val="tx1"/>
            </a:solidFill>
            <a:miter lim="800000"/>
            <a:headEnd/>
            <a:tailEnd/>
          </a:ln>
        </p:spPr>
        <p:txBody>
          <a:bodyPr wrap="none" anchor="ctr"/>
          <a:lstStyle/>
          <a:p>
            <a:r>
              <a:rPr lang="en-US" dirty="0">
                <a:solidFill>
                  <a:srgbClr val="FFFFCC"/>
                </a:solidFill>
                <a:latin typeface="Arial" charset="0"/>
              </a:rPr>
              <a:t>m</a:t>
            </a:r>
            <a:r>
              <a:rPr lang="en-US" sz="1800" dirty="0" smtClean="0">
                <a:solidFill>
                  <a:srgbClr val="FFFFCC"/>
                </a:solidFill>
                <a:latin typeface="Arial" charset="0"/>
              </a:rPr>
              <a:t>[2]  </a:t>
            </a:r>
            <a:r>
              <a:rPr lang="en-US" sz="1800" dirty="0" err="1" smtClean="0">
                <a:solidFill>
                  <a:srgbClr val="FFFFCC"/>
                </a:solidFill>
                <a:latin typeface="Arial" charset="0"/>
              </a:rPr>
              <a:t>ll</a:t>
            </a:r>
            <a:r>
              <a:rPr lang="en-US" sz="1800" dirty="0" smtClean="0">
                <a:solidFill>
                  <a:srgbClr val="FFFFCC"/>
                </a:solidFill>
                <a:latin typeface="Arial" charset="0"/>
              </a:rPr>
              <a:t>   PB</a:t>
            </a:r>
            <a:endParaRPr lang="en-US" sz="1800" dirty="0">
              <a:solidFill>
                <a:srgbClr val="FFFFCC"/>
              </a:solidFill>
              <a:latin typeface="Arial" charset="0"/>
            </a:endParaRPr>
          </a:p>
        </p:txBody>
      </p:sp>
      <p:sp>
        <p:nvSpPr>
          <p:cNvPr id="12" name="Rectangle 26"/>
          <p:cNvSpPr>
            <a:spLocks noChangeArrowheads="1"/>
          </p:cNvSpPr>
          <p:nvPr/>
        </p:nvSpPr>
        <p:spPr bwMode="auto">
          <a:xfrm>
            <a:off x="5260291" y="1901180"/>
            <a:ext cx="914400" cy="628650"/>
          </a:xfrm>
          <a:prstGeom prst="rect">
            <a:avLst/>
          </a:prstGeom>
          <a:solidFill>
            <a:schemeClr val="accent1"/>
          </a:solidFill>
          <a:ln w="9525">
            <a:solidFill>
              <a:schemeClr val="tx1"/>
            </a:solidFill>
            <a:miter lim="800000"/>
            <a:headEnd/>
            <a:tailEnd/>
          </a:ln>
        </p:spPr>
        <p:txBody>
          <a:bodyPr wrap="none" anchor="ctr"/>
          <a:lstStyle/>
          <a:p>
            <a:pPr algn="ctr"/>
            <a:r>
              <a:rPr lang="en-US" dirty="0" smtClean="0">
                <a:latin typeface="Arial" charset="0"/>
                <a:sym typeface="Symbol" pitchFamily="18" charset="2"/>
              </a:rPr>
              <a:t>h</a:t>
            </a:r>
            <a:endParaRPr lang="en-US" dirty="0">
              <a:latin typeface="Arial" charset="0"/>
              <a:sym typeface="Symbol" pitchFamily="18" charset="2"/>
            </a:endParaRPr>
          </a:p>
        </p:txBody>
      </p:sp>
      <p:grpSp>
        <p:nvGrpSpPr>
          <p:cNvPr id="13" name="Group 18"/>
          <p:cNvGrpSpPr/>
          <p:nvPr/>
        </p:nvGrpSpPr>
        <p:grpSpPr>
          <a:xfrm>
            <a:off x="3279091" y="1386830"/>
            <a:ext cx="305594" cy="629246"/>
            <a:chOff x="1218406" y="2134394"/>
            <a:chExt cx="305594" cy="838994"/>
          </a:xfrm>
        </p:grpSpPr>
        <p:cxnSp>
          <p:nvCxnSpPr>
            <p:cNvPr id="14" name="Straight Connector 19"/>
            <p:cNvCxnSpPr/>
            <p:nvPr/>
          </p:nvCxnSpPr>
          <p:spPr bwMode="auto">
            <a:xfrm rot="5400000">
              <a:off x="800100" y="2552700"/>
              <a:ext cx="838200" cy="158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 name="Straight Arrow Connector 20"/>
            <p:cNvCxnSpPr/>
            <p:nvPr/>
          </p:nvCxnSpPr>
          <p:spPr bwMode="auto">
            <a:xfrm>
              <a:off x="1219200" y="2971800"/>
              <a:ext cx="304800" cy="1588"/>
            </a:xfrm>
            <a:prstGeom prst="straightConnector1">
              <a:avLst/>
            </a:prstGeom>
            <a:solidFill>
              <a:schemeClr val="accent1"/>
            </a:solidFill>
            <a:ln w="9525" cap="flat" cmpd="sng" algn="ctr">
              <a:solidFill>
                <a:schemeClr val="tx1"/>
              </a:solidFill>
              <a:prstDash val="solid"/>
              <a:round/>
              <a:headEnd type="none" w="med" len="med"/>
              <a:tailEnd type="arrow"/>
            </a:ln>
            <a:effectLst/>
          </p:spPr>
        </p:cxnSp>
      </p:grpSp>
      <p:grpSp>
        <p:nvGrpSpPr>
          <p:cNvPr id="16" name="Group 21"/>
          <p:cNvGrpSpPr/>
          <p:nvPr/>
        </p:nvGrpSpPr>
        <p:grpSpPr>
          <a:xfrm>
            <a:off x="4955491" y="1386830"/>
            <a:ext cx="305594" cy="629246"/>
            <a:chOff x="1218406" y="2134394"/>
            <a:chExt cx="305594" cy="838994"/>
          </a:xfrm>
        </p:grpSpPr>
        <p:cxnSp>
          <p:nvCxnSpPr>
            <p:cNvPr id="17" name="Straight Connector 22"/>
            <p:cNvCxnSpPr/>
            <p:nvPr/>
          </p:nvCxnSpPr>
          <p:spPr bwMode="auto">
            <a:xfrm rot="5400000">
              <a:off x="800100" y="2552700"/>
              <a:ext cx="838200" cy="158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 name="Straight Arrow Connector 23"/>
            <p:cNvCxnSpPr/>
            <p:nvPr/>
          </p:nvCxnSpPr>
          <p:spPr bwMode="auto">
            <a:xfrm>
              <a:off x="1219200" y="2971800"/>
              <a:ext cx="304800" cy="1588"/>
            </a:xfrm>
            <a:prstGeom prst="straightConnector1">
              <a:avLst/>
            </a:prstGeom>
            <a:solidFill>
              <a:schemeClr val="accent1"/>
            </a:solidFill>
            <a:ln w="9525" cap="flat" cmpd="sng" algn="ctr">
              <a:solidFill>
                <a:schemeClr val="tx1"/>
              </a:solidFill>
              <a:prstDash val="solid"/>
              <a:round/>
              <a:headEnd type="none" w="med" len="med"/>
              <a:tailEnd type="arrow"/>
            </a:ln>
            <a:effectLst/>
          </p:spPr>
        </p:cxnSp>
      </p:grpSp>
      <p:grpSp>
        <p:nvGrpSpPr>
          <p:cNvPr id="19" name="Group 24"/>
          <p:cNvGrpSpPr/>
          <p:nvPr/>
        </p:nvGrpSpPr>
        <p:grpSpPr>
          <a:xfrm>
            <a:off x="6555691" y="1386830"/>
            <a:ext cx="305594" cy="629246"/>
            <a:chOff x="1218406" y="2134394"/>
            <a:chExt cx="305594" cy="838994"/>
          </a:xfrm>
        </p:grpSpPr>
        <p:cxnSp>
          <p:nvCxnSpPr>
            <p:cNvPr id="20" name="Straight Connector 25"/>
            <p:cNvCxnSpPr/>
            <p:nvPr/>
          </p:nvCxnSpPr>
          <p:spPr bwMode="auto">
            <a:xfrm rot="5400000">
              <a:off x="800100" y="2552700"/>
              <a:ext cx="838200" cy="158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 name="Straight Arrow Connector 26"/>
            <p:cNvCxnSpPr/>
            <p:nvPr/>
          </p:nvCxnSpPr>
          <p:spPr bwMode="auto">
            <a:xfrm>
              <a:off x="1219200" y="2971800"/>
              <a:ext cx="304800" cy="1588"/>
            </a:xfrm>
            <a:prstGeom prst="straightConnector1">
              <a:avLst/>
            </a:prstGeom>
            <a:solidFill>
              <a:schemeClr val="accent1"/>
            </a:solidFill>
            <a:ln w="9525" cap="flat" cmpd="sng" algn="ctr">
              <a:solidFill>
                <a:schemeClr val="tx1"/>
              </a:solidFill>
              <a:prstDash val="solid"/>
              <a:round/>
              <a:headEnd type="none" w="med" len="med"/>
              <a:tailEnd type="arrow"/>
            </a:ln>
            <a:effectLst/>
          </p:spPr>
        </p:cxnSp>
      </p:grpSp>
      <p:cxnSp>
        <p:nvCxnSpPr>
          <p:cNvPr id="22" name="Straight Arrow Connector 27"/>
          <p:cNvCxnSpPr/>
          <p:nvPr/>
        </p:nvCxnSpPr>
        <p:spPr bwMode="auto">
          <a:xfrm>
            <a:off x="2821891" y="2220113"/>
            <a:ext cx="762000" cy="1191"/>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23" name="Straight Arrow Connector 28"/>
          <p:cNvCxnSpPr/>
          <p:nvPr/>
        </p:nvCxnSpPr>
        <p:spPr bwMode="auto">
          <a:xfrm>
            <a:off x="4498291" y="2220113"/>
            <a:ext cx="762000" cy="1191"/>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24" name="Straight Arrow Connector 29"/>
          <p:cNvCxnSpPr/>
          <p:nvPr/>
        </p:nvCxnSpPr>
        <p:spPr bwMode="auto">
          <a:xfrm>
            <a:off x="6174691" y="2242889"/>
            <a:ext cx="685800" cy="1191"/>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25" name="Straight Arrow Connector 30"/>
          <p:cNvCxnSpPr/>
          <p:nvPr/>
        </p:nvCxnSpPr>
        <p:spPr bwMode="auto">
          <a:xfrm>
            <a:off x="7774891" y="2242889"/>
            <a:ext cx="311190" cy="1191"/>
          </a:xfrm>
          <a:prstGeom prst="straightConnector1">
            <a:avLst/>
          </a:prstGeom>
          <a:solidFill>
            <a:schemeClr val="accent1"/>
          </a:solidFill>
          <a:ln w="9525" cap="flat" cmpd="sng" algn="ctr">
            <a:solidFill>
              <a:schemeClr val="tx1"/>
            </a:solidFill>
            <a:prstDash val="solid"/>
            <a:round/>
            <a:headEnd type="none" w="med" len="med"/>
            <a:tailEnd type="none"/>
          </a:ln>
          <a:effectLst/>
        </p:spPr>
      </p:cxnSp>
      <p:grpSp>
        <p:nvGrpSpPr>
          <p:cNvPr id="26" name="Group 32"/>
          <p:cNvGrpSpPr/>
          <p:nvPr/>
        </p:nvGrpSpPr>
        <p:grpSpPr>
          <a:xfrm>
            <a:off x="3583891" y="1888480"/>
            <a:ext cx="1066800" cy="285750"/>
            <a:chOff x="1524000" y="2819400"/>
            <a:chExt cx="1066800" cy="381000"/>
          </a:xfrm>
        </p:grpSpPr>
        <p:sp>
          <p:nvSpPr>
            <p:cNvPr id="27" name="Right Triangle 33"/>
            <p:cNvSpPr/>
            <p:nvPr/>
          </p:nvSpPr>
          <p:spPr bwMode="auto">
            <a:xfrm flipH="1" flipV="1">
              <a:off x="1524000" y="2819400"/>
              <a:ext cx="1066800" cy="381000"/>
            </a:xfrm>
            <a:prstGeom prst="rtTriangle">
              <a:avLst/>
            </a:prstGeom>
            <a:solidFill>
              <a:srgbClr val="CCFF99"/>
            </a:solidFill>
            <a:ln w="9525">
              <a:noFill/>
              <a:miter lim="800000"/>
              <a:headEnd/>
              <a:tailEnd/>
            </a:ln>
            <a:effectLst/>
          </p:spPr>
          <p:txBody>
            <a:bodyPr rtlCol="0" anchor="ctr"/>
            <a:lstStyle/>
            <a:p>
              <a:pPr algn="ctr"/>
              <a:endParaRPr lang="en-US" dirty="0">
                <a:latin typeface="+mn-lt"/>
              </a:endParaRPr>
            </a:p>
          </p:txBody>
        </p:sp>
        <p:cxnSp>
          <p:nvCxnSpPr>
            <p:cNvPr id="28" name="Straight Connector 34"/>
            <p:cNvCxnSpPr>
              <a:stCxn id="27" idx="4"/>
            </p:cNvCxnSpPr>
            <p:nvPr/>
          </p:nvCxnSpPr>
          <p:spPr bwMode="auto">
            <a:xfrm rot="16200000" flipH="1">
              <a:off x="1828800" y="2514600"/>
              <a:ext cx="304800" cy="914400"/>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29" name="Group 35"/>
          <p:cNvGrpSpPr/>
          <p:nvPr/>
        </p:nvGrpSpPr>
        <p:grpSpPr>
          <a:xfrm>
            <a:off x="5260291" y="1888480"/>
            <a:ext cx="1066800" cy="285750"/>
            <a:chOff x="1524000" y="2819400"/>
            <a:chExt cx="1066800" cy="381000"/>
          </a:xfrm>
        </p:grpSpPr>
        <p:sp>
          <p:nvSpPr>
            <p:cNvPr id="30" name="Right Triangle 36"/>
            <p:cNvSpPr/>
            <p:nvPr/>
          </p:nvSpPr>
          <p:spPr bwMode="auto">
            <a:xfrm flipH="1" flipV="1">
              <a:off x="1524000" y="2819400"/>
              <a:ext cx="1066800" cy="381000"/>
            </a:xfrm>
            <a:prstGeom prst="rtTriangle">
              <a:avLst/>
            </a:prstGeom>
            <a:solidFill>
              <a:srgbClr val="CCFF99"/>
            </a:solidFill>
            <a:ln w="9525">
              <a:noFill/>
              <a:miter lim="800000"/>
              <a:headEnd/>
              <a:tailEnd/>
            </a:ln>
            <a:effectLst/>
          </p:spPr>
          <p:txBody>
            <a:bodyPr rtlCol="0" anchor="ctr"/>
            <a:lstStyle/>
            <a:p>
              <a:pPr algn="ctr"/>
              <a:endParaRPr lang="en-US" dirty="0">
                <a:latin typeface="+mn-lt"/>
              </a:endParaRPr>
            </a:p>
          </p:txBody>
        </p:sp>
        <p:cxnSp>
          <p:nvCxnSpPr>
            <p:cNvPr id="31" name="Straight Connector 37"/>
            <p:cNvCxnSpPr>
              <a:stCxn id="30" idx="4"/>
            </p:cNvCxnSpPr>
            <p:nvPr/>
          </p:nvCxnSpPr>
          <p:spPr bwMode="auto">
            <a:xfrm rot="16200000" flipH="1">
              <a:off x="1828800" y="2514600"/>
              <a:ext cx="304800" cy="914400"/>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32" name="Group 38"/>
          <p:cNvGrpSpPr/>
          <p:nvPr/>
        </p:nvGrpSpPr>
        <p:grpSpPr>
          <a:xfrm>
            <a:off x="6860491" y="1888480"/>
            <a:ext cx="1066800" cy="285750"/>
            <a:chOff x="1524000" y="2819400"/>
            <a:chExt cx="1066800" cy="381000"/>
          </a:xfrm>
        </p:grpSpPr>
        <p:sp>
          <p:nvSpPr>
            <p:cNvPr id="33" name="Right Triangle 39"/>
            <p:cNvSpPr/>
            <p:nvPr/>
          </p:nvSpPr>
          <p:spPr bwMode="auto">
            <a:xfrm flipH="1" flipV="1">
              <a:off x="1524000" y="2819400"/>
              <a:ext cx="1066800" cy="381000"/>
            </a:xfrm>
            <a:prstGeom prst="rtTriangle">
              <a:avLst/>
            </a:prstGeom>
            <a:solidFill>
              <a:srgbClr val="CCFF99"/>
            </a:solidFill>
            <a:ln w="9525">
              <a:noFill/>
              <a:miter lim="800000"/>
              <a:headEnd/>
              <a:tailEnd/>
            </a:ln>
            <a:effectLst/>
          </p:spPr>
          <p:txBody>
            <a:bodyPr rtlCol="0" anchor="ctr"/>
            <a:lstStyle/>
            <a:p>
              <a:pPr algn="ctr"/>
              <a:endParaRPr lang="en-US" dirty="0">
                <a:latin typeface="+mn-lt"/>
              </a:endParaRPr>
            </a:p>
          </p:txBody>
        </p:sp>
        <p:cxnSp>
          <p:nvCxnSpPr>
            <p:cNvPr id="34" name="Straight Connector 40"/>
            <p:cNvCxnSpPr>
              <a:stCxn id="33" idx="4"/>
            </p:cNvCxnSpPr>
            <p:nvPr/>
          </p:nvCxnSpPr>
          <p:spPr bwMode="auto">
            <a:xfrm rot="16200000" flipH="1">
              <a:off x="1828800" y="2514600"/>
              <a:ext cx="304800" cy="914400"/>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35" name="Group 44"/>
          <p:cNvGrpSpPr/>
          <p:nvPr/>
        </p:nvGrpSpPr>
        <p:grpSpPr>
          <a:xfrm flipV="1">
            <a:off x="3583891" y="2255141"/>
            <a:ext cx="1066800" cy="285750"/>
            <a:chOff x="1524000" y="2819400"/>
            <a:chExt cx="1066800" cy="381000"/>
          </a:xfrm>
        </p:grpSpPr>
        <p:sp>
          <p:nvSpPr>
            <p:cNvPr id="36" name="Right Triangle 45"/>
            <p:cNvSpPr/>
            <p:nvPr/>
          </p:nvSpPr>
          <p:spPr bwMode="auto">
            <a:xfrm flipH="1" flipV="1">
              <a:off x="1524000" y="2819400"/>
              <a:ext cx="1066800" cy="381000"/>
            </a:xfrm>
            <a:prstGeom prst="rtTriangle">
              <a:avLst/>
            </a:prstGeom>
            <a:solidFill>
              <a:srgbClr val="CCFF99"/>
            </a:solidFill>
            <a:ln w="9525">
              <a:noFill/>
              <a:miter lim="800000"/>
              <a:headEnd/>
              <a:tailEnd/>
            </a:ln>
            <a:effectLst/>
          </p:spPr>
          <p:txBody>
            <a:bodyPr rtlCol="0" anchor="ctr"/>
            <a:lstStyle/>
            <a:p>
              <a:pPr algn="ctr"/>
              <a:endParaRPr lang="en-US" dirty="0">
                <a:latin typeface="+mn-lt"/>
              </a:endParaRPr>
            </a:p>
          </p:txBody>
        </p:sp>
        <p:cxnSp>
          <p:nvCxnSpPr>
            <p:cNvPr id="37" name="Straight Connector 46"/>
            <p:cNvCxnSpPr>
              <a:stCxn id="36" idx="4"/>
            </p:cNvCxnSpPr>
            <p:nvPr/>
          </p:nvCxnSpPr>
          <p:spPr bwMode="auto">
            <a:xfrm rot="16200000" flipH="1">
              <a:off x="1828800" y="2514600"/>
              <a:ext cx="304800" cy="914400"/>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38" name="Group 47"/>
          <p:cNvGrpSpPr/>
          <p:nvPr/>
        </p:nvGrpSpPr>
        <p:grpSpPr>
          <a:xfrm flipV="1">
            <a:off x="5260291" y="2255141"/>
            <a:ext cx="1066800" cy="285750"/>
            <a:chOff x="1524000" y="2819400"/>
            <a:chExt cx="1066800" cy="381000"/>
          </a:xfrm>
        </p:grpSpPr>
        <p:sp>
          <p:nvSpPr>
            <p:cNvPr id="39" name="Right Triangle 48"/>
            <p:cNvSpPr/>
            <p:nvPr/>
          </p:nvSpPr>
          <p:spPr bwMode="auto">
            <a:xfrm flipH="1" flipV="1">
              <a:off x="1524000" y="2819400"/>
              <a:ext cx="1066800" cy="381000"/>
            </a:xfrm>
            <a:prstGeom prst="rtTriangle">
              <a:avLst/>
            </a:prstGeom>
            <a:solidFill>
              <a:srgbClr val="CCFF99"/>
            </a:solidFill>
            <a:ln w="9525">
              <a:noFill/>
              <a:miter lim="800000"/>
              <a:headEnd/>
              <a:tailEnd/>
            </a:ln>
            <a:effectLst/>
          </p:spPr>
          <p:txBody>
            <a:bodyPr rtlCol="0" anchor="ctr"/>
            <a:lstStyle/>
            <a:p>
              <a:pPr algn="ctr"/>
              <a:endParaRPr lang="en-US" dirty="0">
                <a:latin typeface="+mn-lt"/>
              </a:endParaRPr>
            </a:p>
          </p:txBody>
        </p:sp>
        <p:cxnSp>
          <p:nvCxnSpPr>
            <p:cNvPr id="40" name="Straight Connector 49"/>
            <p:cNvCxnSpPr>
              <a:stCxn id="39" idx="4"/>
            </p:cNvCxnSpPr>
            <p:nvPr/>
          </p:nvCxnSpPr>
          <p:spPr bwMode="auto">
            <a:xfrm rot="16200000" flipH="1">
              <a:off x="1828800" y="2514600"/>
              <a:ext cx="304800" cy="914400"/>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41" name="Group 50"/>
          <p:cNvGrpSpPr/>
          <p:nvPr/>
        </p:nvGrpSpPr>
        <p:grpSpPr>
          <a:xfrm flipV="1">
            <a:off x="6860491" y="2255141"/>
            <a:ext cx="1066800" cy="285750"/>
            <a:chOff x="1524000" y="2819400"/>
            <a:chExt cx="1066800" cy="381000"/>
          </a:xfrm>
        </p:grpSpPr>
        <p:sp>
          <p:nvSpPr>
            <p:cNvPr id="42" name="Right Triangle 51"/>
            <p:cNvSpPr/>
            <p:nvPr/>
          </p:nvSpPr>
          <p:spPr bwMode="auto">
            <a:xfrm flipH="1" flipV="1">
              <a:off x="1524000" y="2819400"/>
              <a:ext cx="1066800" cy="381000"/>
            </a:xfrm>
            <a:prstGeom prst="rtTriangle">
              <a:avLst/>
            </a:prstGeom>
            <a:solidFill>
              <a:srgbClr val="CCFF99"/>
            </a:solidFill>
            <a:ln w="9525">
              <a:noFill/>
              <a:miter lim="800000"/>
              <a:headEnd/>
              <a:tailEnd/>
            </a:ln>
            <a:effectLst/>
          </p:spPr>
          <p:txBody>
            <a:bodyPr rtlCol="0" anchor="ctr"/>
            <a:lstStyle/>
            <a:p>
              <a:pPr algn="ctr"/>
              <a:endParaRPr lang="en-US" dirty="0">
                <a:latin typeface="+mn-lt"/>
              </a:endParaRPr>
            </a:p>
          </p:txBody>
        </p:sp>
        <p:cxnSp>
          <p:nvCxnSpPr>
            <p:cNvPr id="43" name="Straight Connector 52"/>
            <p:cNvCxnSpPr>
              <a:stCxn id="42" idx="4"/>
            </p:cNvCxnSpPr>
            <p:nvPr/>
          </p:nvCxnSpPr>
          <p:spPr bwMode="auto">
            <a:xfrm rot="16200000" flipH="1">
              <a:off x="1828800" y="2514600"/>
              <a:ext cx="304800" cy="914400"/>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44" name="Rectangle 9"/>
          <p:cNvSpPr>
            <a:spLocks noChangeArrowheads="1"/>
          </p:cNvSpPr>
          <p:nvPr/>
        </p:nvSpPr>
        <p:spPr bwMode="auto">
          <a:xfrm>
            <a:off x="7019281" y="3247380"/>
            <a:ext cx="914400" cy="628650"/>
          </a:xfrm>
          <a:prstGeom prst="rect">
            <a:avLst/>
          </a:prstGeom>
          <a:solidFill>
            <a:schemeClr val="accent1"/>
          </a:solidFill>
          <a:ln w="9525">
            <a:solidFill>
              <a:schemeClr val="tx1"/>
            </a:solidFill>
            <a:miter lim="800000"/>
            <a:headEnd/>
            <a:tailEnd/>
          </a:ln>
        </p:spPr>
        <p:txBody>
          <a:bodyPr wrap="none" anchor="ctr"/>
          <a:lstStyle/>
          <a:p>
            <a:pPr algn="ctr"/>
            <a:r>
              <a:rPr lang="en-US" dirty="0" smtClean="0">
                <a:latin typeface="Arial" charset="0"/>
                <a:sym typeface="Symbol" pitchFamily="18" charset="2"/>
              </a:rPr>
              <a:t>h</a:t>
            </a:r>
            <a:endParaRPr lang="en-US" dirty="0">
              <a:latin typeface="Arial" charset="0"/>
              <a:sym typeface="Symbol" pitchFamily="18" charset="2"/>
            </a:endParaRPr>
          </a:p>
        </p:txBody>
      </p:sp>
      <p:grpSp>
        <p:nvGrpSpPr>
          <p:cNvPr id="45" name="Group 57"/>
          <p:cNvGrpSpPr/>
          <p:nvPr/>
        </p:nvGrpSpPr>
        <p:grpSpPr>
          <a:xfrm>
            <a:off x="6638281" y="2853680"/>
            <a:ext cx="381794" cy="508596"/>
            <a:chOff x="1218406" y="2134394"/>
            <a:chExt cx="305594" cy="838994"/>
          </a:xfrm>
        </p:grpSpPr>
        <p:cxnSp>
          <p:nvCxnSpPr>
            <p:cNvPr id="46" name="Straight Connector 58"/>
            <p:cNvCxnSpPr/>
            <p:nvPr/>
          </p:nvCxnSpPr>
          <p:spPr bwMode="auto">
            <a:xfrm rot="5400000">
              <a:off x="800100" y="2552700"/>
              <a:ext cx="838200" cy="158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 name="Straight Arrow Connector 59"/>
            <p:cNvCxnSpPr/>
            <p:nvPr/>
          </p:nvCxnSpPr>
          <p:spPr bwMode="auto">
            <a:xfrm>
              <a:off x="1219200" y="2971800"/>
              <a:ext cx="304800" cy="1588"/>
            </a:xfrm>
            <a:prstGeom prst="straightConnector1">
              <a:avLst/>
            </a:prstGeom>
            <a:solidFill>
              <a:schemeClr val="accent1"/>
            </a:solidFill>
            <a:ln w="9525" cap="flat" cmpd="sng" algn="ctr">
              <a:solidFill>
                <a:schemeClr val="tx1"/>
              </a:solidFill>
              <a:prstDash val="solid"/>
              <a:round/>
              <a:headEnd type="none" w="med" len="med"/>
              <a:tailEnd type="arrow"/>
            </a:ln>
            <a:effectLst/>
          </p:spPr>
        </p:cxnSp>
      </p:grpSp>
      <p:cxnSp>
        <p:nvCxnSpPr>
          <p:cNvPr id="48" name="Straight Arrow Connector 60"/>
          <p:cNvCxnSpPr/>
          <p:nvPr/>
        </p:nvCxnSpPr>
        <p:spPr bwMode="auto">
          <a:xfrm>
            <a:off x="7933681" y="3589089"/>
            <a:ext cx="990600" cy="1191"/>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49" name="TextBox 61"/>
          <p:cNvSpPr txBox="1"/>
          <p:nvPr/>
        </p:nvSpPr>
        <p:spPr>
          <a:xfrm>
            <a:off x="8530581" y="3145780"/>
            <a:ext cx="514158" cy="400110"/>
          </a:xfrm>
          <a:prstGeom prst="rect">
            <a:avLst/>
          </a:prstGeom>
          <a:noFill/>
        </p:spPr>
        <p:txBody>
          <a:bodyPr wrap="none" rtlCol="0">
            <a:spAutoFit/>
          </a:bodyPr>
          <a:lstStyle/>
          <a:p>
            <a:r>
              <a:rPr lang="en-US" sz="2000" dirty="0" smtClean="0">
                <a:latin typeface="+mn-lt"/>
              </a:rPr>
              <a:t>tag</a:t>
            </a:r>
          </a:p>
        </p:txBody>
      </p:sp>
      <p:grpSp>
        <p:nvGrpSpPr>
          <p:cNvPr id="50" name="Group 62"/>
          <p:cNvGrpSpPr/>
          <p:nvPr/>
        </p:nvGrpSpPr>
        <p:grpSpPr>
          <a:xfrm>
            <a:off x="7019281" y="3234680"/>
            <a:ext cx="1066800" cy="285750"/>
            <a:chOff x="1524000" y="2819400"/>
            <a:chExt cx="1066800" cy="381000"/>
          </a:xfrm>
        </p:grpSpPr>
        <p:sp>
          <p:nvSpPr>
            <p:cNvPr id="51" name="Right Triangle 63"/>
            <p:cNvSpPr/>
            <p:nvPr/>
          </p:nvSpPr>
          <p:spPr bwMode="auto">
            <a:xfrm flipH="1" flipV="1">
              <a:off x="1524000" y="2819400"/>
              <a:ext cx="1066800" cy="381000"/>
            </a:xfrm>
            <a:prstGeom prst="rtTriangle">
              <a:avLst/>
            </a:prstGeom>
            <a:solidFill>
              <a:srgbClr val="CCFF99"/>
            </a:solidFill>
            <a:ln w="9525">
              <a:noFill/>
              <a:miter lim="800000"/>
              <a:headEnd/>
              <a:tailEnd/>
            </a:ln>
            <a:effectLst/>
          </p:spPr>
          <p:txBody>
            <a:bodyPr rtlCol="0" anchor="ctr"/>
            <a:lstStyle/>
            <a:p>
              <a:pPr algn="ctr"/>
              <a:endParaRPr lang="en-US" dirty="0">
                <a:latin typeface="+mn-lt"/>
              </a:endParaRPr>
            </a:p>
          </p:txBody>
        </p:sp>
        <p:cxnSp>
          <p:nvCxnSpPr>
            <p:cNvPr id="52" name="Straight Connector 64"/>
            <p:cNvCxnSpPr>
              <a:stCxn id="51" idx="4"/>
            </p:cNvCxnSpPr>
            <p:nvPr/>
          </p:nvCxnSpPr>
          <p:spPr bwMode="auto">
            <a:xfrm rot="16200000" flipH="1">
              <a:off x="1828800" y="2514600"/>
              <a:ext cx="304800" cy="914400"/>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53" name="Group 65"/>
          <p:cNvGrpSpPr/>
          <p:nvPr/>
        </p:nvGrpSpPr>
        <p:grpSpPr>
          <a:xfrm flipV="1">
            <a:off x="7019281" y="3601341"/>
            <a:ext cx="1066800" cy="285750"/>
            <a:chOff x="1524000" y="2819400"/>
            <a:chExt cx="1066800" cy="381000"/>
          </a:xfrm>
        </p:grpSpPr>
        <p:sp>
          <p:nvSpPr>
            <p:cNvPr id="54" name="Right Triangle 66"/>
            <p:cNvSpPr/>
            <p:nvPr/>
          </p:nvSpPr>
          <p:spPr bwMode="auto">
            <a:xfrm flipH="1" flipV="1">
              <a:off x="1524000" y="2819400"/>
              <a:ext cx="1066800" cy="381000"/>
            </a:xfrm>
            <a:prstGeom prst="rtTriangle">
              <a:avLst/>
            </a:prstGeom>
            <a:solidFill>
              <a:srgbClr val="CCFF99"/>
            </a:solidFill>
            <a:ln w="9525">
              <a:noFill/>
              <a:miter lim="800000"/>
              <a:headEnd/>
              <a:tailEnd/>
            </a:ln>
            <a:effectLst/>
          </p:spPr>
          <p:txBody>
            <a:bodyPr rtlCol="0" anchor="ctr"/>
            <a:lstStyle/>
            <a:p>
              <a:pPr algn="ctr"/>
              <a:endParaRPr lang="en-US" dirty="0">
                <a:latin typeface="+mn-lt"/>
              </a:endParaRPr>
            </a:p>
          </p:txBody>
        </p:sp>
        <p:cxnSp>
          <p:nvCxnSpPr>
            <p:cNvPr id="55" name="Straight Connector 67"/>
            <p:cNvCxnSpPr>
              <a:stCxn id="54" idx="4"/>
            </p:cNvCxnSpPr>
            <p:nvPr/>
          </p:nvCxnSpPr>
          <p:spPr bwMode="auto">
            <a:xfrm rot="16200000" flipH="1">
              <a:off x="1828800" y="2514600"/>
              <a:ext cx="304800" cy="914400"/>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56" name="Straight Arrow Connector 82"/>
          <p:cNvCxnSpPr/>
          <p:nvPr/>
        </p:nvCxnSpPr>
        <p:spPr bwMode="auto">
          <a:xfrm>
            <a:off x="6257281" y="3614489"/>
            <a:ext cx="685800" cy="1191"/>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57" name="Elbow Connector 86"/>
          <p:cNvCxnSpPr/>
          <p:nvPr/>
        </p:nvCxnSpPr>
        <p:spPr>
          <a:xfrm rot="10800000" flipV="1">
            <a:off x="6638281" y="2244080"/>
            <a:ext cx="1447800" cy="609600"/>
          </a:xfrm>
          <a:prstGeom prst="bentConnector3">
            <a:avLst>
              <a:gd name="adj1" fmla="val 0"/>
            </a:avLst>
          </a:prstGeom>
          <a:ln w="19050"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58" name="TextBox 91"/>
          <p:cNvSpPr txBox="1"/>
          <p:nvPr/>
        </p:nvSpPr>
        <p:spPr>
          <a:xfrm>
            <a:off x="3488681" y="2015480"/>
            <a:ext cx="300082" cy="369332"/>
          </a:xfrm>
          <a:prstGeom prst="rect">
            <a:avLst/>
          </a:prstGeom>
          <a:noFill/>
        </p:spPr>
        <p:txBody>
          <a:bodyPr wrap="none" rtlCol="0">
            <a:spAutoFit/>
          </a:bodyPr>
          <a:lstStyle/>
          <a:p>
            <a:r>
              <a:rPr lang="en-US" dirty="0" smtClean="0"/>
              <a:t>&gt;</a:t>
            </a:r>
            <a:endParaRPr lang="en-US" dirty="0"/>
          </a:p>
        </p:txBody>
      </p:sp>
      <p:sp>
        <p:nvSpPr>
          <p:cNvPr id="59" name="TextBox 92"/>
          <p:cNvSpPr txBox="1"/>
          <p:nvPr/>
        </p:nvSpPr>
        <p:spPr>
          <a:xfrm>
            <a:off x="5165081" y="2002780"/>
            <a:ext cx="300082" cy="369332"/>
          </a:xfrm>
          <a:prstGeom prst="rect">
            <a:avLst/>
          </a:prstGeom>
          <a:noFill/>
        </p:spPr>
        <p:txBody>
          <a:bodyPr wrap="none" rtlCol="0">
            <a:spAutoFit/>
          </a:bodyPr>
          <a:lstStyle/>
          <a:p>
            <a:r>
              <a:rPr lang="en-US" dirty="0" smtClean="0"/>
              <a:t>&gt;</a:t>
            </a:r>
            <a:endParaRPr lang="en-US" dirty="0"/>
          </a:p>
        </p:txBody>
      </p:sp>
      <p:sp>
        <p:nvSpPr>
          <p:cNvPr id="60" name="TextBox 93"/>
          <p:cNvSpPr txBox="1"/>
          <p:nvPr/>
        </p:nvSpPr>
        <p:spPr>
          <a:xfrm>
            <a:off x="6765281" y="2028180"/>
            <a:ext cx="300082" cy="369332"/>
          </a:xfrm>
          <a:prstGeom prst="rect">
            <a:avLst/>
          </a:prstGeom>
          <a:noFill/>
        </p:spPr>
        <p:txBody>
          <a:bodyPr wrap="none" rtlCol="0">
            <a:spAutoFit/>
          </a:bodyPr>
          <a:lstStyle/>
          <a:p>
            <a:r>
              <a:rPr lang="en-US" dirty="0" smtClean="0"/>
              <a:t>&gt;</a:t>
            </a:r>
            <a:endParaRPr lang="en-US" dirty="0"/>
          </a:p>
        </p:txBody>
      </p:sp>
      <p:grpSp>
        <p:nvGrpSpPr>
          <p:cNvPr id="61" name="Group 31"/>
          <p:cNvGrpSpPr/>
          <p:nvPr/>
        </p:nvGrpSpPr>
        <p:grpSpPr>
          <a:xfrm>
            <a:off x="323528" y="1101080"/>
            <a:ext cx="2650763" cy="1439811"/>
            <a:chOff x="86047" y="971550"/>
            <a:chExt cx="2650763" cy="1439811"/>
          </a:xfrm>
        </p:grpSpPr>
        <p:sp>
          <p:nvSpPr>
            <p:cNvPr id="62" name="Rectangle 7"/>
            <p:cNvSpPr>
              <a:spLocks noChangeArrowheads="1"/>
            </p:cNvSpPr>
            <p:nvPr/>
          </p:nvSpPr>
          <p:spPr bwMode="auto">
            <a:xfrm>
              <a:off x="1670010" y="1771650"/>
              <a:ext cx="914400" cy="628650"/>
            </a:xfrm>
            <a:prstGeom prst="rect">
              <a:avLst/>
            </a:prstGeom>
            <a:solidFill>
              <a:schemeClr val="accent1"/>
            </a:solidFill>
            <a:ln w="9525">
              <a:solidFill>
                <a:schemeClr val="tx1"/>
              </a:solidFill>
              <a:miter lim="800000"/>
              <a:headEnd/>
              <a:tailEnd/>
            </a:ln>
          </p:spPr>
          <p:txBody>
            <a:bodyPr wrap="none" anchor="ctr"/>
            <a:lstStyle/>
            <a:p>
              <a:pPr algn="ctr"/>
              <a:r>
                <a:rPr lang="en-US" dirty="0" smtClean="0">
                  <a:latin typeface="Arial" charset="0"/>
                </a:rPr>
                <a:t>h</a:t>
              </a:r>
              <a:endParaRPr lang="en-US" dirty="0">
                <a:latin typeface="Arial" charset="0"/>
                <a:sym typeface="Symbol" pitchFamily="18" charset="2"/>
              </a:endParaRPr>
            </a:p>
          </p:txBody>
        </p:sp>
        <p:sp>
          <p:nvSpPr>
            <p:cNvPr id="63" name="Rectangle 10"/>
            <p:cNvSpPr>
              <a:spLocks noChangeArrowheads="1"/>
            </p:cNvSpPr>
            <p:nvPr/>
          </p:nvSpPr>
          <p:spPr bwMode="auto">
            <a:xfrm>
              <a:off x="1136610" y="971550"/>
              <a:ext cx="1524000" cy="285750"/>
            </a:xfrm>
            <a:prstGeom prst="rect">
              <a:avLst/>
            </a:prstGeom>
            <a:solidFill>
              <a:schemeClr val="accent6">
                <a:lumMod val="40000"/>
                <a:lumOff val="60000"/>
              </a:schemeClr>
            </a:solidFill>
            <a:ln w="9525">
              <a:solidFill>
                <a:schemeClr val="tx1"/>
              </a:solidFill>
              <a:miter lim="800000"/>
              <a:headEnd/>
              <a:tailEnd/>
            </a:ln>
          </p:spPr>
          <p:txBody>
            <a:bodyPr wrap="none" anchor="ctr"/>
            <a:lstStyle/>
            <a:p>
              <a:pPr algn="ctr"/>
              <a:r>
                <a:rPr lang="en-US" b="1" dirty="0" err="1" smtClean="0">
                  <a:solidFill>
                    <a:srgbClr val="000000"/>
                  </a:solidFill>
                  <a:latin typeface="Arial" charset="0"/>
                </a:rPr>
                <a:t>k</a:t>
              </a:r>
              <a:r>
                <a:rPr lang="en-US" sz="1800" b="1" dirty="0" err="1" smtClean="0">
                  <a:solidFill>
                    <a:srgbClr val="000000"/>
                  </a:solidFill>
                  <a:latin typeface="Arial" charset="0"/>
                </a:rPr>
                <a:t>⨁ipad</a:t>
              </a:r>
              <a:endParaRPr lang="en-US" sz="1800" b="1" dirty="0">
                <a:solidFill>
                  <a:srgbClr val="000000"/>
                </a:solidFill>
                <a:latin typeface="Arial" charset="0"/>
              </a:endParaRPr>
            </a:p>
          </p:txBody>
        </p:sp>
        <p:grpSp>
          <p:nvGrpSpPr>
            <p:cNvPr id="64" name="Group 12"/>
            <p:cNvGrpSpPr/>
            <p:nvPr/>
          </p:nvGrpSpPr>
          <p:grpSpPr>
            <a:xfrm>
              <a:off x="86047" y="1746250"/>
              <a:ext cx="1583963" cy="646331"/>
              <a:chOff x="-136163" y="2908445"/>
              <a:chExt cx="1583963" cy="861777"/>
            </a:xfrm>
          </p:grpSpPr>
          <p:cxnSp>
            <p:nvCxnSpPr>
              <p:cNvPr id="75" name="Straight Arrow Connector 13"/>
              <p:cNvCxnSpPr/>
              <p:nvPr/>
            </p:nvCxnSpPr>
            <p:spPr bwMode="auto">
              <a:xfrm>
                <a:off x="304800" y="3364468"/>
                <a:ext cx="1143000" cy="1588"/>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76" name="TextBox 14"/>
              <p:cNvSpPr txBox="1"/>
              <p:nvPr/>
            </p:nvSpPr>
            <p:spPr>
              <a:xfrm>
                <a:off x="-136163" y="2908445"/>
                <a:ext cx="1131465" cy="861777"/>
              </a:xfrm>
              <a:prstGeom prst="rect">
                <a:avLst/>
              </a:prstGeom>
              <a:noFill/>
            </p:spPr>
            <p:txBody>
              <a:bodyPr wrap="none" rtlCol="0">
                <a:spAutoFit/>
              </a:bodyPr>
              <a:lstStyle/>
              <a:p>
                <a:pPr algn="ctr"/>
                <a:r>
                  <a:rPr lang="en-US" sz="1800" dirty="0" smtClean="0">
                    <a:latin typeface="+mn-lt"/>
                  </a:rPr>
                  <a:t>IV</a:t>
                </a:r>
              </a:p>
              <a:p>
                <a:pPr algn="ctr"/>
                <a:r>
                  <a:rPr lang="en-US" dirty="0" smtClean="0"/>
                  <a:t>(</a:t>
                </a:r>
                <a:r>
                  <a:rPr lang="pl-PL" dirty="0" smtClean="0"/>
                  <a:t>ustalone</a:t>
                </a:r>
                <a:r>
                  <a:rPr lang="en-US" dirty="0" smtClean="0"/>
                  <a:t>)</a:t>
                </a:r>
                <a:endParaRPr lang="en-US" sz="1800" dirty="0" smtClean="0">
                  <a:latin typeface="+mn-lt"/>
                </a:endParaRPr>
              </a:p>
            </p:txBody>
          </p:sp>
        </p:grpSp>
        <p:grpSp>
          <p:nvGrpSpPr>
            <p:cNvPr id="65" name="Group 15"/>
            <p:cNvGrpSpPr/>
            <p:nvPr/>
          </p:nvGrpSpPr>
          <p:grpSpPr>
            <a:xfrm>
              <a:off x="1364416" y="1257895"/>
              <a:ext cx="305594" cy="629246"/>
              <a:chOff x="1218406" y="2134394"/>
              <a:chExt cx="305594" cy="838994"/>
            </a:xfrm>
          </p:grpSpPr>
          <p:cxnSp>
            <p:nvCxnSpPr>
              <p:cNvPr id="73" name="Straight Connector 16"/>
              <p:cNvCxnSpPr/>
              <p:nvPr/>
            </p:nvCxnSpPr>
            <p:spPr bwMode="auto">
              <a:xfrm rot="5400000">
                <a:off x="800100" y="2552700"/>
                <a:ext cx="838200" cy="158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4" name="Straight Arrow Connector 17"/>
              <p:cNvCxnSpPr/>
              <p:nvPr/>
            </p:nvCxnSpPr>
            <p:spPr bwMode="auto">
              <a:xfrm>
                <a:off x="1219200" y="2971800"/>
                <a:ext cx="304800" cy="1588"/>
              </a:xfrm>
              <a:prstGeom prst="straightConnector1">
                <a:avLst/>
              </a:prstGeom>
              <a:solidFill>
                <a:schemeClr val="accent1"/>
              </a:solidFill>
              <a:ln w="9525" cap="flat" cmpd="sng" algn="ctr">
                <a:solidFill>
                  <a:schemeClr val="tx1"/>
                </a:solidFill>
                <a:prstDash val="solid"/>
                <a:round/>
                <a:headEnd type="none" w="med" len="med"/>
                <a:tailEnd type="arrow"/>
              </a:ln>
              <a:effectLst/>
            </p:spPr>
          </p:cxnSp>
        </p:grpSp>
        <p:grpSp>
          <p:nvGrpSpPr>
            <p:cNvPr id="66" name="Group 41"/>
            <p:cNvGrpSpPr/>
            <p:nvPr/>
          </p:nvGrpSpPr>
          <p:grpSpPr>
            <a:xfrm flipV="1">
              <a:off x="1670010" y="2125611"/>
              <a:ext cx="1066800" cy="285750"/>
              <a:chOff x="1524000" y="2819400"/>
              <a:chExt cx="1066800" cy="381000"/>
            </a:xfrm>
          </p:grpSpPr>
          <p:sp>
            <p:nvSpPr>
              <p:cNvPr id="71" name="Right Triangle 42"/>
              <p:cNvSpPr/>
              <p:nvPr/>
            </p:nvSpPr>
            <p:spPr bwMode="auto">
              <a:xfrm flipH="1" flipV="1">
                <a:off x="1524000" y="2819400"/>
                <a:ext cx="1066800" cy="381000"/>
              </a:xfrm>
              <a:prstGeom prst="rtTriangle">
                <a:avLst/>
              </a:prstGeom>
              <a:solidFill>
                <a:srgbClr val="CCFF99"/>
              </a:solidFill>
              <a:ln w="9525">
                <a:noFill/>
                <a:miter lim="800000"/>
                <a:headEnd/>
                <a:tailEnd/>
              </a:ln>
              <a:effectLst/>
            </p:spPr>
            <p:txBody>
              <a:bodyPr rtlCol="0" anchor="ctr"/>
              <a:lstStyle/>
              <a:p>
                <a:pPr algn="ctr"/>
                <a:endParaRPr lang="en-US" dirty="0">
                  <a:latin typeface="+mn-lt"/>
                </a:endParaRPr>
              </a:p>
            </p:txBody>
          </p:sp>
          <p:cxnSp>
            <p:nvCxnSpPr>
              <p:cNvPr id="72" name="Straight Connector 43"/>
              <p:cNvCxnSpPr>
                <a:stCxn id="71" idx="4"/>
              </p:cNvCxnSpPr>
              <p:nvPr/>
            </p:nvCxnSpPr>
            <p:spPr bwMode="auto">
              <a:xfrm rot="16200000" flipH="1">
                <a:off x="1828800" y="2514600"/>
                <a:ext cx="304800" cy="914400"/>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67" name="Group 53"/>
            <p:cNvGrpSpPr/>
            <p:nvPr/>
          </p:nvGrpSpPr>
          <p:grpSpPr>
            <a:xfrm>
              <a:off x="1670010" y="1758950"/>
              <a:ext cx="1066800" cy="285750"/>
              <a:chOff x="1524000" y="2819400"/>
              <a:chExt cx="1066800" cy="381000"/>
            </a:xfrm>
          </p:grpSpPr>
          <p:sp>
            <p:nvSpPr>
              <p:cNvPr id="69" name="Right Triangle 54"/>
              <p:cNvSpPr/>
              <p:nvPr/>
            </p:nvSpPr>
            <p:spPr bwMode="auto">
              <a:xfrm flipH="1" flipV="1">
                <a:off x="1524000" y="2819400"/>
                <a:ext cx="1066800" cy="381000"/>
              </a:xfrm>
              <a:prstGeom prst="rtTriangle">
                <a:avLst/>
              </a:prstGeom>
              <a:solidFill>
                <a:srgbClr val="CCFF99"/>
              </a:solidFill>
              <a:ln w="9525">
                <a:noFill/>
                <a:miter lim="800000"/>
                <a:headEnd/>
                <a:tailEnd/>
              </a:ln>
              <a:effectLst/>
            </p:spPr>
            <p:txBody>
              <a:bodyPr rtlCol="0" anchor="ctr"/>
              <a:lstStyle/>
              <a:p>
                <a:pPr algn="ctr"/>
                <a:endParaRPr lang="en-US" dirty="0">
                  <a:latin typeface="+mn-lt"/>
                </a:endParaRPr>
              </a:p>
            </p:txBody>
          </p:sp>
          <p:cxnSp>
            <p:nvCxnSpPr>
              <p:cNvPr id="70" name="Straight Connector 55"/>
              <p:cNvCxnSpPr>
                <a:stCxn id="69" idx="4"/>
              </p:cNvCxnSpPr>
              <p:nvPr/>
            </p:nvCxnSpPr>
            <p:spPr bwMode="auto">
              <a:xfrm rot="16200000" flipH="1">
                <a:off x="1828800" y="2514600"/>
                <a:ext cx="304800" cy="914400"/>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68" name="TextBox 94"/>
            <p:cNvSpPr txBox="1"/>
            <p:nvPr/>
          </p:nvSpPr>
          <p:spPr>
            <a:xfrm>
              <a:off x="1574800" y="1670050"/>
              <a:ext cx="300082" cy="369332"/>
            </a:xfrm>
            <a:prstGeom prst="rect">
              <a:avLst/>
            </a:prstGeom>
            <a:noFill/>
          </p:spPr>
          <p:txBody>
            <a:bodyPr wrap="none" rtlCol="0">
              <a:spAutoFit/>
            </a:bodyPr>
            <a:lstStyle/>
            <a:p>
              <a:r>
                <a:rPr lang="en-US" dirty="0" smtClean="0"/>
                <a:t>&gt;</a:t>
              </a:r>
              <a:endParaRPr lang="en-US" dirty="0"/>
            </a:p>
          </p:txBody>
        </p:sp>
      </p:grpSp>
      <p:sp>
        <p:nvSpPr>
          <p:cNvPr id="77" name="TextBox 96"/>
          <p:cNvSpPr txBox="1"/>
          <p:nvPr/>
        </p:nvSpPr>
        <p:spPr>
          <a:xfrm>
            <a:off x="6930381" y="3387080"/>
            <a:ext cx="300082" cy="369332"/>
          </a:xfrm>
          <a:prstGeom prst="rect">
            <a:avLst/>
          </a:prstGeom>
          <a:noFill/>
        </p:spPr>
        <p:txBody>
          <a:bodyPr wrap="none" rtlCol="0">
            <a:spAutoFit/>
          </a:bodyPr>
          <a:lstStyle/>
          <a:p>
            <a:r>
              <a:rPr lang="en-US" dirty="0" smtClean="0"/>
              <a:t>&gt;</a:t>
            </a:r>
            <a:endParaRPr lang="en-US" dirty="0"/>
          </a:p>
        </p:txBody>
      </p:sp>
      <p:grpSp>
        <p:nvGrpSpPr>
          <p:cNvPr id="78" name="Group 81"/>
          <p:cNvGrpSpPr/>
          <p:nvPr/>
        </p:nvGrpSpPr>
        <p:grpSpPr>
          <a:xfrm>
            <a:off x="3437881" y="2929880"/>
            <a:ext cx="2971800" cy="1219200"/>
            <a:chOff x="3200400" y="2800350"/>
            <a:chExt cx="2971800" cy="1219200"/>
          </a:xfrm>
        </p:grpSpPr>
        <p:grpSp>
          <p:nvGrpSpPr>
            <p:cNvPr id="79" name="Group 68"/>
            <p:cNvGrpSpPr/>
            <p:nvPr/>
          </p:nvGrpSpPr>
          <p:grpSpPr>
            <a:xfrm>
              <a:off x="3483337" y="3373219"/>
              <a:ext cx="1583963" cy="646331"/>
              <a:chOff x="-136163" y="2908445"/>
              <a:chExt cx="1583963" cy="861777"/>
            </a:xfrm>
          </p:grpSpPr>
          <p:cxnSp>
            <p:nvCxnSpPr>
              <p:cNvPr id="95" name="Straight Arrow Connector 69"/>
              <p:cNvCxnSpPr/>
              <p:nvPr/>
            </p:nvCxnSpPr>
            <p:spPr bwMode="auto">
              <a:xfrm>
                <a:off x="304800" y="3364468"/>
                <a:ext cx="1143000" cy="1588"/>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96" name="TextBox 70"/>
              <p:cNvSpPr txBox="1"/>
              <p:nvPr/>
            </p:nvSpPr>
            <p:spPr>
              <a:xfrm>
                <a:off x="-136163" y="2908445"/>
                <a:ext cx="1131465" cy="861777"/>
              </a:xfrm>
              <a:prstGeom prst="rect">
                <a:avLst/>
              </a:prstGeom>
              <a:noFill/>
            </p:spPr>
            <p:txBody>
              <a:bodyPr wrap="none" rtlCol="0">
                <a:spAutoFit/>
              </a:bodyPr>
              <a:lstStyle/>
              <a:p>
                <a:pPr algn="ctr"/>
                <a:r>
                  <a:rPr lang="en-US" sz="1800" dirty="0" smtClean="0">
                    <a:latin typeface="+mn-lt"/>
                  </a:rPr>
                  <a:t>IV</a:t>
                </a:r>
              </a:p>
              <a:p>
                <a:pPr algn="ctr"/>
                <a:r>
                  <a:rPr lang="en-US" dirty="0" smtClean="0"/>
                  <a:t>(</a:t>
                </a:r>
                <a:r>
                  <a:rPr lang="pl-PL" dirty="0" smtClean="0"/>
                  <a:t>ustalone</a:t>
                </a:r>
                <a:r>
                  <a:rPr lang="en-US" dirty="0" smtClean="0"/>
                  <a:t>)</a:t>
                </a:r>
                <a:endParaRPr lang="en-US" sz="1800" dirty="0" smtClean="0">
                  <a:latin typeface="+mn-lt"/>
                </a:endParaRPr>
              </a:p>
            </p:txBody>
          </p:sp>
        </p:grpSp>
        <p:sp>
          <p:nvSpPr>
            <p:cNvPr id="80" name="Rectangle 7"/>
            <p:cNvSpPr>
              <a:spLocks noChangeArrowheads="1"/>
            </p:cNvSpPr>
            <p:nvPr/>
          </p:nvSpPr>
          <p:spPr bwMode="auto">
            <a:xfrm>
              <a:off x="5105400" y="3151239"/>
              <a:ext cx="914400" cy="628650"/>
            </a:xfrm>
            <a:prstGeom prst="rect">
              <a:avLst/>
            </a:prstGeom>
            <a:solidFill>
              <a:schemeClr val="accent1"/>
            </a:solidFill>
            <a:ln w="9525">
              <a:solidFill>
                <a:schemeClr val="tx1"/>
              </a:solidFill>
              <a:miter lim="800000"/>
              <a:headEnd/>
              <a:tailEnd/>
            </a:ln>
          </p:spPr>
          <p:txBody>
            <a:bodyPr wrap="none" anchor="ctr"/>
            <a:lstStyle/>
            <a:p>
              <a:pPr algn="ctr"/>
              <a:r>
                <a:rPr lang="en-US" dirty="0" smtClean="0">
                  <a:latin typeface="Arial" charset="0"/>
                </a:rPr>
                <a:t>h</a:t>
              </a:r>
              <a:endParaRPr lang="en-US" dirty="0">
                <a:latin typeface="Arial" charset="0"/>
                <a:sym typeface="Symbol" pitchFamily="18" charset="2"/>
              </a:endParaRPr>
            </a:p>
          </p:txBody>
        </p:sp>
        <p:grpSp>
          <p:nvGrpSpPr>
            <p:cNvPr id="81" name="Group 72"/>
            <p:cNvGrpSpPr/>
            <p:nvPr/>
          </p:nvGrpSpPr>
          <p:grpSpPr>
            <a:xfrm flipV="1">
              <a:off x="5105400" y="3505200"/>
              <a:ext cx="1066800" cy="285750"/>
              <a:chOff x="1524000" y="2819400"/>
              <a:chExt cx="1066800" cy="381000"/>
            </a:xfrm>
          </p:grpSpPr>
          <p:sp>
            <p:nvSpPr>
              <p:cNvPr id="93" name="Right Triangle 73"/>
              <p:cNvSpPr/>
              <p:nvPr/>
            </p:nvSpPr>
            <p:spPr bwMode="auto">
              <a:xfrm flipH="1" flipV="1">
                <a:off x="1524000" y="2819400"/>
                <a:ext cx="1066800" cy="381000"/>
              </a:xfrm>
              <a:prstGeom prst="rtTriangle">
                <a:avLst/>
              </a:prstGeom>
              <a:solidFill>
                <a:srgbClr val="CCFF99"/>
              </a:solidFill>
              <a:ln w="9525">
                <a:noFill/>
                <a:miter lim="800000"/>
                <a:headEnd/>
                <a:tailEnd/>
              </a:ln>
              <a:effectLst/>
            </p:spPr>
            <p:txBody>
              <a:bodyPr rtlCol="0" anchor="ctr"/>
              <a:lstStyle/>
              <a:p>
                <a:pPr algn="ctr"/>
                <a:endParaRPr lang="en-US" dirty="0">
                  <a:latin typeface="+mn-lt"/>
                </a:endParaRPr>
              </a:p>
            </p:txBody>
          </p:sp>
          <p:cxnSp>
            <p:nvCxnSpPr>
              <p:cNvPr id="94" name="Straight Connector 74"/>
              <p:cNvCxnSpPr>
                <a:stCxn id="93" idx="4"/>
              </p:cNvCxnSpPr>
              <p:nvPr/>
            </p:nvCxnSpPr>
            <p:spPr bwMode="auto">
              <a:xfrm rot="16200000" flipH="1">
                <a:off x="1828800" y="2514600"/>
                <a:ext cx="304800" cy="914400"/>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82" name="Group 75"/>
            <p:cNvGrpSpPr/>
            <p:nvPr/>
          </p:nvGrpSpPr>
          <p:grpSpPr>
            <a:xfrm>
              <a:off x="5105400" y="3138539"/>
              <a:ext cx="1066800" cy="285750"/>
              <a:chOff x="1524000" y="2819400"/>
              <a:chExt cx="1066800" cy="381000"/>
            </a:xfrm>
          </p:grpSpPr>
          <p:sp>
            <p:nvSpPr>
              <p:cNvPr id="91" name="Right Triangle 76"/>
              <p:cNvSpPr/>
              <p:nvPr/>
            </p:nvSpPr>
            <p:spPr bwMode="auto">
              <a:xfrm flipH="1" flipV="1">
                <a:off x="1524000" y="2819400"/>
                <a:ext cx="1066800" cy="381000"/>
              </a:xfrm>
              <a:prstGeom prst="rtTriangle">
                <a:avLst/>
              </a:prstGeom>
              <a:solidFill>
                <a:srgbClr val="CCFF99"/>
              </a:solidFill>
              <a:ln w="9525">
                <a:noFill/>
                <a:miter lim="800000"/>
                <a:headEnd/>
                <a:tailEnd/>
              </a:ln>
              <a:effectLst/>
            </p:spPr>
            <p:txBody>
              <a:bodyPr rtlCol="0" anchor="ctr"/>
              <a:lstStyle/>
              <a:p>
                <a:pPr algn="ctr"/>
                <a:endParaRPr lang="en-US" dirty="0">
                  <a:latin typeface="+mn-lt"/>
                </a:endParaRPr>
              </a:p>
            </p:txBody>
          </p:sp>
          <p:cxnSp>
            <p:nvCxnSpPr>
              <p:cNvPr id="92" name="Straight Connector 77"/>
              <p:cNvCxnSpPr>
                <a:stCxn id="91" idx="4"/>
              </p:cNvCxnSpPr>
              <p:nvPr/>
            </p:nvCxnSpPr>
            <p:spPr bwMode="auto">
              <a:xfrm rot="16200000" flipH="1">
                <a:off x="1828800" y="2514600"/>
                <a:ext cx="304800" cy="914400"/>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83" name="Group 78"/>
            <p:cNvGrpSpPr/>
            <p:nvPr/>
          </p:nvGrpSpPr>
          <p:grpSpPr>
            <a:xfrm>
              <a:off x="4000500" y="2964418"/>
              <a:ext cx="1104900" cy="369332"/>
              <a:chOff x="304800" y="2908445"/>
              <a:chExt cx="1143000" cy="492444"/>
            </a:xfrm>
          </p:grpSpPr>
          <p:cxnSp>
            <p:nvCxnSpPr>
              <p:cNvPr id="89" name="Straight Arrow Connector 79"/>
              <p:cNvCxnSpPr/>
              <p:nvPr/>
            </p:nvCxnSpPr>
            <p:spPr bwMode="auto">
              <a:xfrm>
                <a:off x="304800" y="3364468"/>
                <a:ext cx="1143000" cy="1588"/>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90" name="TextBox 80"/>
              <p:cNvSpPr txBox="1"/>
              <p:nvPr/>
            </p:nvSpPr>
            <p:spPr>
              <a:xfrm>
                <a:off x="337234" y="2908445"/>
                <a:ext cx="184666" cy="492444"/>
              </a:xfrm>
              <a:prstGeom prst="rect">
                <a:avLst/>
              </a:prstGeom>
              <a:noFill/>
            </p:spPr>
            <p:txBody>
              <a:bodyPr wrap="none" rtlCol="0">
                <a:spAutoFit/>
              </a:bodyPr>
              <a:lstStyle/>
              <a:p>
                <a:pPr algn="ctr"/>
                <a:endParaRPr lang="en-US" sz="1800" dirty="0" smtClean="0">
                  <a:latin typeface="+mn-lt"/>
                </a:endParaRPr>
              </a:p>
            </p:txBody>
          </p:sp>
        </p:grpSp>
        <p:sp>
          <p:nvSpPr>
            <p:cNvPr id="84" name="TextBox 95"/>
            <p:cNvSpPr txBox="1"/>
            <p:nvPr/>
          </p:nvSpPr>
          <p:spPr>
            <a:xfrm>
              <a:off x="5016500" y="3079750"/>
              <a:ext cx="300082" cy="369332"/>
            </a:xfrm>
            <a:prstGeom prst="rect">
              <a:avLst/>
            </a:prstGeom>
            <a:noFill/>
          </p:spPr>
          <p:txBody>
            <a:bodyPr wrap="none" rtlCol="0">
              <a:spAutoFit/>
            </a:bodyPr>
            <a:lstStyle/>
            <a:p>
              <a:r>
                <a:rPr lang="en-US" dirty="0" smtClean="0"/>
                <a:t>&gt;</a:t>
              </a:r>
              <a:endParaRPr lang="en-US" dirty="0"/>
            </a:p>
          </p:txBody>
        </p:sp>
        <p:sp>
          <p:nvSpPr>
            <p:cNvPr id="85" name="Rectangle 10"/>
            <p:cNvSpPr>
              <a:spLocks noChangeArrowheads="1"/>
            </p:cNvSpPr>
            <p:nvPr/>
          </p:nvSpPr>
          <p:spPr bwMode="auto">
            <a:xfrm>
              <a:off x="3200400" y="2800350"/>
              <a:ext cx="1524000" cy="285750"/>
            </a:xfrm>
            <a:prstGeom prst="rect">
              <a:avLst/>
            </a:prstGeom>
            <a:solidFill>
              <a:schemeClr val="accent6">
                <a:lumMod val="40000"/>
                <a:lumOff val="60000"/>
              </a:schemeClr>
            </a:solidFill>
            <a:ln w="9525">
              <a:solidFill>
                <a:schemeClr val="tx1"/>
              </a:solidFill>
              <a:miter lim="800000"/>
              <a:headEnd/>
              <a:tailEnd/>
            </a:ln>
          </p:spPr>
          <p:txBody>
            <a:bodyPr wrap="none" anchor="ctr"/>
            <a:lstStyle/>
            <a:p>
              <a:pPr algn="ctr"/>
              <a:r>
                <a:rPr lang="en-US" b="1" dirty="0" err="1">
                  <a:solidFill>
                    <a:srgbClr val="000000"/>
                  </a:solidFill>
                  <a:latin typeface="Arial" charset="0"/>
                </a:rPr>
                <a:t>k</a:t>
              </a:r>
              <a:r>
                <a:rPr lang="en-US" sz="1800" b="1" dirty="0" err="1" smtClean="0">
                  <a:solidFill>
                    <a:srgbClr val="000000"/>
                  </a:solidFill>
                  <a:latin typeface="Arial" charset="0"/>
                </a:rPr>
                <a:t>⨁opad</a:t>
              </a:r>
              <a:endParaRPr lang="en-US" sz="1800" b="1" dirty="0">
                <a:solidFill>
                  <a:srgbClr val="000000"/>
                </a:solidFill>
                <a:latin typeface="Arial" charset="0"/>
              </a:endParaRPr>
            </a:p>
          </p:txBody>
        </p:sp>
        <p:grpSp>
          <p:nvGrpSpPr>
            <p:cNvPr id="86" name="Group 101"/>
            <p:cNvGrpSpPr/>
            <p:nvPr/>
          </p:nvGrpSpPr>
          <p:grpSpPr>
            <a:xfrm>
              <a:off x="3810000" y="3105150"/>
              <a:ext cx="228600" cy="203200"/>
              <a:chOff x="1218406" y="2134394"/>
              <a:chExt cx="305594" cy="838994"/>
            </a:xfrm>
          </p:grpSpPr>
          <p:cxnSp>
            <p:nvCxnSpPr>
              <p:cNvPr id="87" name="Straight Connector 102"/>
              <p:cNvCxnSpPr/>
              <p:nvPr/>
            </p:nvCxnSpPr>
            <p:spPr bwMode="auto">
              <a:xfrm rot="5400000">
                <a:off x="800100" y="2552700"/>
                <a:ext cx="838200" cy="158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8" name="Straight Arrow Connector 103"/>
              <p:cNvCxnSpPr/>
              <p:nvPr/>
            </p:nvCxnSpPr>
            <p:spPr bwMode="auto">
              <a:xfrm>
                <a:off x="1219200" y="2971800"/>
                <a:ext cx="304800" cy="1588"/>
              </a:xfrm>
              <a:prstGeom prst="straightConnector1">
                <a:avLst/>
              </a:prstGeom>
              <a:solidFill>
                <a:schemeClr val="accent1"/>
              </a:solidFill>
              <a:ln w="9525" cap="flat" cmpd="sng" algn="ctr">
                <a:solidFill>
                  <a:schemeClr val="tx1"/>
                </a:solidFill>
                <a:prstDash val="solid"/>
                <a:round/>
                <a:headEnd type="none" w="med" len="med"/>
                <a:tailEnd type="none"/>
              </a:ln>
              <a:effectLst/>
            </p:spPr>
          </p:cxnSp>
        </p:grpSp>
      </p:grpSp>
      <p:pic>
        <p:nvPicPr>
          <p:cNvPr id="25602" name="Picture 2"/>
          <p:cNvPicPr>
            <a:picLocks noChangeAspect="1" noChangeArrowheads="1"/>
          </p:cNvPicPr>
          <p:nvPr/>
        </p:nvPicPr>
        <p:blipFill>
          <a:blip r:embed="rId3" cstate="print"/>
          <a:srcRect/>
          <a:stretch>
            <a:fillRect/>
          </a:stretch>
        </p:blipFill>
        <p:spPr bwMode="auto">
          <a:xfrm>
            <a:off x="4788024" y="4221088"/>
            <a:ext cx="4191118" cy="2118420"/>
          </a:xfrm>
          <a:prstGeom prst="rect">
            <a:avLst/>
          </a:prstGeom>
          <a:noFill/>
          <a:ln w="9525" cmpd="sng">
            <a:solidFill>
              <a:schemeClr val="tx1"/>
            </a:solid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0"/>
                                          </p:stCondLst>
                                        </p:cTn>
                                        <p:tgtEl>
                                          <p:spTgt spid="61"/>
                                        </p:tgtEl>
                                        <p:attrNameLst>
                                          <p:attrName>style.visibility</p:attrName>
                                        </p:attrNameLst>
                                      </p:cBhvr>
                                      <p:to>
                                        <p:strVal val="hidden"/>
                                      </p:to>
                                    </p:set>
                                  </p:childTnLst>
                                </p:cTn>
                              </p:par>
                              <p:par>
                                <p:cTn id="7" presetID="1" presetClass="exit" presetSubtype="0" fill="hold" nodeType="withEffect">
                                  <p:stCondLst>
                                    <p:cond delay="0"/>
                                  </p:stCondLst>
                                  <p:childTnLst>
                                    <p:set>
                                      <p:cBhvr>
                                        <p:cTn id="8" dur="1" fill="hold">
                                          <p:stCondLst>
                                            <p:cond delay="0"/>
                                          </p:stCondLst>
                                        </p:cTn>
                                        <p:tgtEl>
                                          <p:spTgt spid="78"/>
                                        </p:tgtEl>
                                        <p:attrNameLst>
                                          <p:attrName>style.visibility</p:attrName>
                                        </p:attrNameLst>
                                      </p:cBhvr>
                                      <p:to>
                                        <p:strVal val="hidden"/>
                                      </p:to>
                                    </p:set>
                                  </p:childTnLst>
                                </p:cTn>
                              </p:par>
                            </p:childTnLst>
                          </p:cTn>
                        </p:par>
                      </p:childTnLst>
                    </p:cTn>
                  </p:par>
                  <p:par>
                    <p:cTn id="9" fill="hold">
                      <p:stCondLst>
                        <p:cond delay="indefinite"/>
                      </p:stCondLst>
                      <p:childTnLst>
                        <p:par>
                          <p:cTn id="10" fill="hold">
                            <p:stCondLst>
                              <p:cond delay="0"/>
                            </p:stCondLst>
                            <p:childTnLst>
                              <p:par>
                                <p:cTn id="11" presetID="4" presetClass="entr" presetSubtype="16" fill="hold" nodeType="clickEffect">
                                  <p:stCondLst>
                                    <p:cond delay="0"/>
                                  </p:stCondLst>
                                  <p:childTnLst>
                                    <p:set>
                                      <p:cBhvr>
                                        <p:cTn id="12" dur="1" fill="hold">
                                          <p:stCondLst>
                                            <p:cond delay="0"/>
                                          </p:stCondLst>
                                        </p:cTn>
                                        <p:tgtEl>
                                          <p:spTgt spid="25602"/>
                                        </p:tgtEl>
                                        <p:attrNameLst>
                                          <p:attrName>style.visibility</p:attrName>
                                        </p:attrNameLst>
                                      </p:cBhvr>
                                      <p:to>
                                        <p:strVal val="visible"/>
                                      </p:to>
                                    </p:set>
                                    <p:animEffect transition="in" filter="box(in)">
                                      <p:cBhvr>
                                        <p:cTn id="13" dur="500"/>
                                        <p:tgtEl>
                                          <p:spTgt spid="2560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Właściwości HMAC</a:t>
            </a:r>
            <a:endParaRPr lang="pl-PL" dirty="0"/>
          </a:p>
        </p:txBody>
      </p:sp>
      <p:sp>
        <p:nvSpPr>
          <p:cNvPr id="4" name="Symbol zastępczy numeru slajdu 3"/>
          <p:cNvSpPr>
            <a:spLocks noGrp="1"/>
          </p:cNvSpPr>
          <p:nvPr>
            <p:ph type="sldNum" sz="quarter" idx="12"/>
          </p:nvPr>
        </p:nvSpPr>
        <p:spPr/>
        <p:txBody>
          <a:bodyPr/>
          <a:lstStyle/>
          <a:p>
            <a:fld id="{589B7C76-EFF2-4CD8-A475-4750F11B4BC6}" type="slidenum">
              <a:rPr lang="pl-PL" smtClean="0"/>
              <a:pPr/>
              <a:t>14</a:t>
            </a:fld>
            <a:endParaRPr lang="pl-PL"/>
          </a:p>
        </p:txBody>
      </p:sp>
      <p:sp>
        <p:nvSpPr>
          <p:cNvPr id="5" name="Content Placeholder 2"/>
          <p:cNvSpPr>
            <a:spLocks noGrp="1"/>
          </p:cNvSpPr>
          <p:nvPr>
            <p:ph idx="1"/>
          </p:nvPr>
        </p:nvSpPr>
        <p:spPr>
          <a:xfrm>
            <a:off x="179512" y="1340768"/>
            <a:ext cx="8784976" cy="4968552"/>
          </a:xfrm>
        </p:spPr>
        <p:txBody>
          <a:bodyPr>
            <a:normAutofit fontScale="85000" lnSpcReduction="10000"/>
          </a:bodyPr>
          <a:lstStyle/>
          <a:p>
            <a:pPr marL="0" indent="0">
              <a:buNone/>
            </a:pPr>
            <a:r>
              <a:rPr lang="pl-PL" dirty="0" smtClean="0"/>
              <a:t>Zbudowany z implementacji </a:t>
            </a:r>
            <a:r>
              <a:rPr lang="en-US" dirty="0" smtClean="0"/>
              <a:t>SHA-256</a:t>
            </a:r>
            <a:r>
              <a:rPr lang="pl-PL" dirty="0" smtClean="0"/>
              <a:t> potraktowanej jako „czarna skrzynka”.</a:t>
            </a:r>
            <a:endParaRPr lang="en-US" dirty="0"/>
          </a:p>
          <a:p>
            <a:pPr marL="0" indent="0">
              <a:buNone/>
            </a:pPr>
            <a:endParaRPr lang="en-US" dirty="0" smtClean="0"/>
          </a:p>
          <a:p>
            <a:pPr marL="0" indent="0">
              <a:buNone/>
            </a:pPr>
            <a:r>
              <a:rPr lang="en-US" dirty="0" smtClean="0"/>
              <a:t>HMAC </a:t>
            </a:r>
            <a:r>
              <a:rPr lang="pl-PL" dirty="0" smtClean="0"/>
              <a:t>jest uznawany jako bezpieczna</a:t>
            </a:r>
            <a:r>
              <a:rPr lang="en-US" dirty="0" smtClean="0"/>
              <a:t> PRF</a:t>
            </a:r>
          </a:p>
          <a:p>
            <a:r>
              <a:rPr lang="pl-PL" dirty="0" smtClean="0"/>
              <a:t>Może to być udowodnione pod warunkiem założenia właściwości PRF dla funkcji </a:t>
            </a:r>
            <a:r>
              <a:rPr lang="en-US" dirty="0" smtClean="0"/>
              <a:t>h(.,.)</a:t>
            </a:r>
          </a:p>
          <a:p>
            <a:r>
              <a:rPr lang="pl-PL" dirty="0" smtClean="0"/>
              <a:t>Ograniczenia bezpieczeństwa są podobne, jak dla NMAC</a:t>
            </a:r>
            <a:endParaRPr lang="en-US" dirty="0" smtClean="0"/>
          </a:p>
          <a:p>
            <a:pPr lvl="1"/>
            <a:r>
              <a:rPr lang="pl-PL" dirty="0" smtClean="0"/>
              <a:t>Potrzebujemy</a:t>
            </a:r>
            <a:r>
              <a:rPr lang="en-US" dirty="0" smtClean="0"/>
              <a:t>  </a:t>
            </a:r>
            <a:r>
              <a:rPr lang="pl-PL" dirty="0" smtClean="0"/>
              <a:t>aby wyrażenie </a:t>
            </a:r>
            <a:r>
              <a:rPr lang="en-US" dirty="0" smtClean="0"/>
              <a:t>q</a:t>
            </a:r>
            <a:r>
              <a:rPr lang="en-US" baseline="30000" dirty="0" smtClean="0"/>
              <a:t>2</a:t>
            </a:r>
            <a:r>
              <a:rPr lang="en-US" dirty="0" smtClean="0"/>
              <a:t>/|T|  </a:t>
            </a:r>
            <a:r>
              <a:rPr lang="pl-PL" dirty="0" smtClean="0"/>
              <a:t>pozostawało pomijalnie małe, przy założeniu, że</a:t>
            </a:r>
            <a:r>
              <a:rPr lang="en-US" dirty="0" smtClean="0"/>
              <a:t>  ( q &lt;&lt; |T|</a:t>
            </a:r>
            <a:r>
              <a:rPr lang="en-US" baseline="30000" dirty="0" smtClean="0"/>
              <a:t>½</a:t>
            </a:r>
            <a:r>
              <a:rPr lang="en-US" dirty="0" smtClean="0"/>
              <a:t> )</a:t>
            </a:r>
          </a:p>
          <a:p>
            <a:pPr marL="0" indent="0">
              <a:buNone/>
            </a:pPr>
            <a:endParaRPr lang="en-US" dirty="0" smtClean="0"/>
          </a:p>
          <a:p>
            <a:pPr marL="0" indent="0">
              <a:buNone/>
            </a:pPr>
            <a:r>
              <a:rPr lang="pl-PL" dirty="0" smtClean="0"/>
              <a:t>W protokole</a:t>
            </a:r>
            <a:r>
              <a:rPr lang="en-US" dirty="0" smtClean="0"/>
              <a:t> TLS:    </a:t>
            </a:r>
            <a:r>
              <a:rPr lang="pl-PL" dirty="0" smtClean="0"/>
              <a:t>musi być wspierane</a:t>
            </a:r>
            <a:r>
              <a:rPr lang="en-US" dirty="0" smtClean="0"/>
              <a:t>   HMAC-SHA1-96</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2800" dirty="0" smtClean="0"/>
              <a:t>Ostrzeżenie: atak czasowy w trakcie weryfikacji </a:t>
            </a:r>
            <a:r>
              <a:rPr lang="en-US" sz="1600" dirty="0" smtClean="0"/>
              <a:t>[L’09]</a:t>
            </a:r>
            <a:endParaRPr lang="pl-PL" sz="2800" dirty="0"/>
          </a:p>
        </p:txBody>
      </p:sp>
      <p:sp>
        <p:nvSpPr>
          <p:cNvPr id="4" name="Symbol zastępczy numeru slajdu 3"/>
          <p:cNvSpPr>
            <a:spLocks noGrp="1"/>
          </p:cNvSpPr>
          <p:nvPr>
            <p:ph type="sldNum" sz="quarter" idx="12"/>
          </p:nvPr>
        </p:nvSpPr>
        <p:spPr/>
        <p:txBody>
          <a:bodyPr/>
          <a:lstStyle/>
          <a:p>
            <a:fld id="{589B7C76-EFF2-4CD8-A475-4750F11B4BC6}" type="slidenum">
              <a:rPr lang="pl-PL" smtClean="0"/>
              <a:pPr/>
              <a:t>15</a:t>
            </a:fld>
            <a:endParaRPr lang="pl-PL"/>
          </a:p>
        </p:txBody>
      </p:sp>
      <p:sp>
        <p:nvSpPr>
          <p:cNvPr id="5" name="Content Placeholder 2"/>
          <p:cNvSpPr>
            <a:spLocks noGrp="1"/>
          </p:cNvSpPr>
          <p:nvPr>
            <p:ph idx="1"/>
          </p:nvPr>
        </p:nvSpPr>
        <p:spPr>
          <a:xfrm>
            <a:off x="286072" y="1565498"/>
            <a:ext cx="8534400" cy="4095750"/>
          </a:xfrm>
        </p:spPr>
        <p:txBody>
          <a:bodyPr>
            <a:normAutofit fontScale="92500" lnSpcReduction="10000"/>
          </a:bodyPr>
          <a:lstStyle/>
          <a:p>
            <a:pPr marL="0" indent="0">
              <a:buNone/>
            </a:pPr>
            <a:r>
              <a:rPr lang="pl-PL" dirty="0" smtClean="0"/>
              <a:t>Przykład</a:t>
            </a:r>
            <a:r>
              <a:rPr lang="en-US" dirty="0" smtClean="0"/>
              <a:t>: </a:t>
            </a:r>
            <a:r>
              <a:rPr lang="pl-PL" dirty="0" smtClean="0"/>
              <a:t>biblioteka </a:t>
            </a:r>
            <a:r>
              <a:rPr lang="en-US" dirty="0" err="1" smtClean="0"/>
              <a:t>Keyczar</a:t>
            </a:r>
            <a:r>
              <a:rPr lang="en-US" dirty="0" smtClean="0"/>
              <a:t> (Python)       </a:t>
            </a:r>
            <a:r>
              <a:rPr lang="en-US" sz="2000" dirty="0" smtClean="0"/>
              <a:t>[</a:t>
            </a:r>
            <a:r>
              <a:rPr lang="pl-PL" sz="2000" dirty="0" smtClean="0"/>
              <a:t>uproszczone</a:t>
            </a:r>
            <a:r>
              <a:rPr lang="en-US" sz="2000" dirty="0" smtClean="0"/>
              <a:t>]</a:t>
            </a:r>
            <a:endParaRPr lang="en-US" dirty="0" smtClean="0"/>
          </a:p>
          <a:p>
            <a:pPr marL="0" indent="0">
              <a:spcBef>
                <a:spcPts val="2376"/>
              </a:spcBef>
              <a:buNone/>
            </a:pPr>
            <a:r>
              <a:rPr lang="en-US" dirty="0"/>
              <a:t>	</a:t>
            </a:r>
            <a:r>
              <a:rPr lang="en-US" b="1" dirty="0" err="1" smtClean="0">
                <a:solidFill>
                  <a:srgbClr val="000090"/>
                </a:solidFill>
              </a:rPr>
              <a:t>def</a:t>
            </a:r>
            <a:r>
              <a:rPr lang="en-US" b="1" dirty="0" smtClean="0">
                <a:solidFill>
                  <a:srgbClr val="000090"/>
                </a:solidFill>
              </a:rPr>
              <a:t> </a:t>
            </a:r>
            <a:r>
              <a:rPr lang="en-US" b="1" dirty="0">
                <a:solidFill>
                  <a:srgbClr val="000090"/>
                </a:solidFill>
              </a:rPr>
              <a:t>Verify</a:t>
            </a:r>
            <a:r>
              <a:rPr lang="en-US" b="1" dirty="0" smtClean="0">
                <a:solidFill>
                  <a:srgbClr val="000090"/>
                </a:solidFill>
              </a:rPr>
              <a:t>(key, </a:t>
            </a:r>
            <a:r>
              <a:rPr lang="en-US" b="1" dirty="0" err="1">
                <a:solidFill>
                  <a:srgbClr val="000090"/>
                </a:solidFill>
              </a:rPr>
              <a:t>msg</a:t>
            </a:r>
            <a:r>
              <a:rPr lang="en-US" b="1" dirty="0">
                <a:solidFill>
                  <a:srgbClr val="000090"/>
                </a:solidFill>
              </a:rPr>
              <a:t>, </a:t>
            </a:r>
            <a:r>
              <a:rPr lang="en-US" b="1" dirty="0" err="1">
                <a:solidFill>
                  <a:srgbClr val="000090"/>
                </a:solidFill>
              </a:rPr>
              <a:t>sig_bytes</a:t>
            </a:r>
            <a:r>
              <a:rPr lang="en-US" b="1" dirty="0">
                <a:solidFill>
                  <a:srgbClr val="000090"/>
                </a:solidFill>
              </a:rPr>
              <a:t>):</a:t>
            </a:r>
          </a:p>
          <a:p>
            <a:pPr marL="0" indent="0">
              <a:buNone/>
            </a:pPr>
            <a:r>
              <a:rPr lang="en-US" b="1" dirty="0">
                <a:solidFill>
                  <a:srgbClr val="000090"/>
                </a:solidFill>
              </a:rPr>
              <a:t>		return </a:t>
            </a:r>
            <a:r>
              <a:rPr lang="en-US" b="1" dirty="0" smtClean="0">
                <a:solidFill>
                  <a:srgbClr val="000090"/>
                </a:solidFill>
              </a:rPr>
              <a:t>HMAC(key, </a:t>
            </a:r>
            <a:r>
              <a:rPr lang="en-US" b="1" dirty="0" err="1" smtClean="0">
                <a:solidFill>
                  <a:srgbClr val="000090"/>
                </a:solidFill>
              </a:rPr>
              <a:t>msg</a:t>
            </a:r>
            <a:r>
              <a:rPr lang="en-US" b="1" dirty="0">
                <a:solidFill>
                  <a:srgbClr val="000090"/>
                </a:solidFill>
              </a:rPr>
              <a:t>) == </a:t>
            </a:r>
            <a:r>
              <a:rPr lang="en-US" b="1" dirty="0" err="1" smtClean="0">
                <a:solidFill>
                  <a:srgbClr val="000090"/>
                </a:solidFill>
              </a:rPr>
              <a:t>sig_bytes</a:t>
            </a:r>
            <a:endParaRPr lang="en-US" b="1" dirty="0" smtClean="0">
              <a:solidFill>
                <a:srgbClr val="000090"/>
              </a:solidFill>
            </a:endParaRPr>
          </a:p>
          <a:p>
            <a:pPr marL="0" indent="0">
              <a:buNone/>
            </a:pPr>
            <a:endParaRPr lang="en-US" dirty="0"/>
          </a:p>
          <a:p>
            <a:pPr marL="0" indent="0">
              <a:buNone/>
            </a:pPr>
            <a:r>
              <a:rPr lang="pl-PL" dirty="0" smtClean="0"/>
              <a:t>Problem</a:t>
            </a:r>
            <a:r>
              <a:rPr lang="en-US" dirty="0" smtClean="0"/>
              <a:t>:    ‘==‘   </a:t>
            </a:r>
            <a:r>
              <a:rPr lang="pl-PL" dirty="0" smtClean="0"/>
              <a:t>zaimplementowane jako porównanie bajt po bajcie</a:t>
            </a:r>
            <a:endParaRPr lang="en-US" dirty="0" smtClean="0"/>
          </a:p>
          <a:p>
            <a:r>
              <a:rPr lang="pl-PL" dirty="0" smtClean="0"/>
              <a:t>Komparator zwraca błąd kiedy zostanie napotkana pierwsza niezgodność</a:t>
            </a:r>
            <a:endParaRPr lang="en-US" dirty="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274638"/>
            <a:ext cx="8229600" cy="562074"/>
          </a:xfrm>
        </p:spPr>
        <p:txBody>
          <a:bodyPr>
            <a:noAutofit/>
          </a:bodyPr>
          <a:lstStyle/>
          <a:p>
            <a:r>
              <a:rPr lang="pl-PL" sz="2800" dirty="0" smtClean="0"/>
              <a:t>Ostrzeżenie: atak czasowy w trakcie weryfikacji </a:t>
            </a:r>
            <a:r>
              <a:rPr lang="en-US" sz="1800" dirty="0" smtClean="0"/>
              <a:t>[L’09</a:t>
            </a:r>
            <a:r>
              <a:rPr lang="pl-PL" sz="1800" dirty="0" smtClean="0"/>
              <a:t>]</a:t>
            </a:r>
            <a:endParaRPr lang="pl-PL" sz="2800" dirty="0"/>
          </a:p>
        </p:txBody>
      </p:sp>
      <p:sp>
        <p:nvSpPr>
          <p:cNvPr id="4" name="Symbol zastępczy numeru slajdu 3"/>
          <p:cNvSpPr>
            <a:spLocks noGrp="1"/>
          </p:cNvSpPr>
          <p:nvPr>
            <p:ph type="sldNum" sz="quarter" idx="12"/>
          </p:nvPr>
        </p:nvSpPr>
        <p:spPr/>
        <p:txBody>
          <a:bodyPr/>
          <a:lstStyle/>
          <a:p>
            <a:fld id="{589B7C76-EFF2-4CD8-A475-4750F11B4BC6}" type="slidenum">
              <a:rPr lang="pl-PL" smtClean="0"/>
              <a:pPr/>
              <a:t>16</a:t>
            </a:fld>
            <a:endParaRPr lang="pl-PL"/>
          </a:p>
        </p:txBody>
      </p:sp>
      <p:sp>
        <p:nvSpPr>
          <p:cNvPr id="5" name="Content Placeholder 2"/>
          <p:cNvSpPr>
            <a:spLocks noGrp="1"/>
          </p:cNvSpPr>
          <p:nvPr>
            <p:ph idx="1"/>
          </p:nvPr>
        </p:nvSpPr>
        <p:spPr>
          <a:xfrm>
            <a:off x="457200" y="2970684"/>
            <a:ext cx="8507288" cy="2286000"/>
          </a:xfrm>
        </p:spPr>
        <p:txBody>
          <a:bodyPr>
            <a:normAutofit fontScale="55000" lnSpcReduction="20000"/>
          </a:bodyPr>
          <a:lstStyle/>
          <a:p>
            <a:pPr marL="0" indent="0">
              <a:buNone/>
            </a:pPr>
            <a:r>
              <a:rPr lang="pl-PL" dirty="0" smtClean="0"/>
              <a:t>Atak czasowy</a:t>
            </a:r>
            <a:r>
              <a:rPr lang="en-US" dirty="0" smtClean="0"/>
              <a:t>:   </a:t>
            </a:r>
            <a:r>
              <a:rPr lang="pl-PL" dirty="0" smtClean="0"/>
              <a:t>aby obliczyć </a:t>
            </a:r>
            <a:r>
              <a:rPr lang="pl-PL" dirty="0" err="1" smtClean="0"/>
              <a:t>tag</a:t>
            </a:r>
            <a:r>
              <a:rPr lang="pl-PL" dirty="0" smtClean="0"/>
              <a:t> dla docelowej</a:t>
            </a:r>
            <a:r>
              <a:rPr lang="en-US" dirty="0" smtClean="0"/>
              <a:t> </a:t>
            </a:r>
            <a:r>
              <a:rPr lang="pl-PL" dirty="0" smtClean="0"/>
              <a:t>wiadomości m wykonuj</a:t>
            </a:r>
            <a:r>
              <a:rPr lang="en-US" dirty="0" smtClean="0"/>
              <a:t>:</a:t>
            </a:r>
            <a:endParaRPr lang="en-US" dirty="0"/>
          </a:p>
          <a:p>
            <a:pPr marL="0" indent="0">
              <a:buNone/>
            </a:pPr>
            <a:r>
              <a:rPr lang="en-US" dirty="0" smtClean="0"/>
              <a:t>Step 1:  </a:t>
            </a:r>
            <a:r>
              <a:rPr lang="pl-PL" dirty="0" smtClean="0"/>
              <a:t> 	Wyślij wiadomość z losowym </a:t>
            </a:r>
            <a:r>
              <a:rPr lang="pl-PL" dirty="0" err="1" smtClean="0"/>
              <a:t>tagiem</a:t>
            </a:r>
            <a:endParaRPr lang="en-US" dirty="0"/>
          </a:p>
          <a:p>
            <a:pPr marL="0" indent="0">
              <a:buNone/>
            </a:pPr>
            <a:r>
              <a:rPr lang="en-US" dirty="0" smtClean="0"/>
              <a:t>Step 2:  </a:t>
            </a:r>
            <a:r>
              <a:rPr lang="pl-PL" dirty="0" smtClean="0"/>
              <a:t> 	Wyślij tę samą wiadomość i jej </a:t>
            </a:r>
            <a:r>
              <a:rPr lang="pl-PL" dirty="0" err="1" smtClean="0"/>
              <a:t>tag</a:t>
            </a:r>
            <a:r>
              <a:rPr lang="pl-PL" dirty="0" smtClean="0"/>
              <a:t> wiele razy za każdym razem  zmieniając tylko 	pierwszy bajt </a:t>
            </a:r>
            <a:r>
              <a:rPr lang="pl-PL" dirty="0" err="1" smtClean="0"/>
              <a:t>tagu</a:t>
            </a:r>
            <a:r>
              <a:rPr lang="pl-PL" dirty="0" smtClean="0"/>
              <a:t>, tak aby „przejść” po wszystkich możliwych wariantach tego 	pierwszego </a:t>
            </a:r>
            <a:r>
              <a:rPr lang="pl-PL" dirty="0" err="1" smtClean="0"/>
              <a:t>bajtu</a:t>
            </a:r>
            <a:r>
              <a:rPr lang="en-US" dirty="0" smtClean="0"/>
              <a:t>.</a:t>
            </a:r>
          </a:p>
          <a:p>
            <a:pPr marL="0" indent="0">
              <a:buNone/>
            </a:pPr>
            <a:r>
              <a:rPr lang="en-US" dirty="0"/>
              <a:t>	</a:t>
            </a:r>
            <a:r>
              <a:rPr lang="pl-PL" dirty="0" smtClean="0"/>
              <a:t>zatrzyma je się, gdy weryfikacja będzie trwała trochę dłużej niż w pierwszym 	kroku</a:t>
            </a:r>
            <a:endParaRPr lang="en-US" dirty="0" smtClean="0"/>
          </a:p>
          <a:p>
            <a:pPr marL="0" indent="0">
              <a:buNone/>
            </a:pPr>
            <a:r>
              <a:rPr lang="en-US" dirty="0" smtClean="0"/>
              <a:t>Step 3:   </a:t>
            </a:r>
            <a:r>
              <a:rPr lang="pl-PL" dirty="0" smtClean="0"/>
              <a:t>  powtarzaj analizę dla wszystkich bajtów </a:t>
            </a:r>
            <a:r>
              <a:rPr lang="pl-PL" dirty="0" err="1" smtClean="0"/>
              <a:t>tagu</a:t>
            </a:r>
            <a:r>
              <a:rPr lang="pl-PL" dirty="0" smtClean="0"/>
              <a:t> do momentu odgadnięcia 	całego </a:t>
            </a:r>
            <a:r>
              <a:rPr lang="pl-PL" dirty="0" err="1" smtClean="0"/>
              <a:t>tagu</a:t>
            </a:r>
            <a:endParaRPr lang="en-US" dirty="0"/>
          </a:p>
          <a:p>
            <a:endParaRPr lang="en-US" dirty="0"/>
          </a:p>
        </p:txBody>
      </p:sp>
      <p:pic>
        <p:nvPicPr>
          <p:cNvPr id="6" name="Picture 4"/>
          <p:cNvPicPr>
            <a:picLocks noChangeAspect="1"/>
          </p:cNvPicPr>
          <p:nvPr/>
        </p:nvPicPr>
        <p:blipFill>
          <a:blip r:embed="rId3" cstate="print"/>
          <a:stretch>
            <a:fillRect/>
          </a:stretch>
        </p:blipFill>
        <p:spPr>
          <a:xfrm>
            <a:off x="1598270" y="1684443"/>
            <a:ext cx="863600" cy="905241"/>
          </a:xfrm>
          <a:prstGeom prst="rect">
            <a:avLst/>
          </a:prstGeom>
        </p:spPr>
      </p:pic>
      <p:cxnSp>
        <p:nvCxnSpPr>
          <p:cNvPr id="7" name="Straight Arrow Connector 6"/>
          <p:cNvCxnSpPr/>
          <p:nvPr/>
        </p:nvCxnSpPr>
        <p:spPr>
          <a:xfrm>
            <a:off x="2817470" y="1827684"/>
            <a:ext cx="3733800"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3960470" y="1484784"/>
            <a:ext cx="879151" cy="369332"/>
          </a:xfrm>
          <a:prstGeom prst="rect">
            <a:avLst/>
          </a:prstGeom>
          <a:noFill/>
        </p:spPr>
        <p:txBody>
          <a:bodyPr wrap="none" rtlCol="0">
            <a:spAutoFit/>
          </a:bodyPr>
          <a:lstStyle/>
          <a:p>
            <a:r>
              <a:rPr lang="en-US" dirty="0" smtClean="0"/>
              <a:t>m ,  tag</a:t>
            </a:r>
            <a:endParaRPr lang="en-US" dirty="0"/>
          </a:p>
        </p:txBody>
      </p:sp>
      <p:sp>
        <p:nvSpPr>
          <p:cNvPr id="9" name="TextBox 8"/>
          <p:cNvSpPr txBox="1"/>
          <p:nvPr/>
        </p:nvSpPr>
        <p:spPr>
          <a:xfrm>
            <a:off x="7846670" y="1599084"/>
            <a:ext cx="325730" cy="461665"/>
          </a:xfrm>
          <a:prstGeom prst="rect">
            <a:avLst/>
          </a:prstGeom>
          <a:noFill/>
        </p:spPr>
        <p:txBody>
          <a:bodyPr wrap="none" rtlCol="0">
            <a:spAutoFit/>
          </a:bodyPr>
          <a:lstStyle/>
          <a:p>
            <a:r>
              <a:rPr lang="en-US" sz="2400" dirty="0" smtClean="0"/>
              <a:t>k</a:t>
            </a:r>
            <a:endParaRPr lang="en-US" sz="2400" dirty="0"/>
          </a:p>
        </p:txBody>
      </p:sp>
      <p:cxnSp>
        <p:nvCxnSpPr>
          <p:cNvPr id="10" name="Straight Arrow Connector 10"/>
          <p:cNvCxnSpPr/>
          <p:nvPr/>
        </p:nvCxnSpPr>
        <p:spPr>
          <a:xfrm flipH="1">
            <a:off x="2817470" y="2437284"/>
            <a:ext cx="3657600"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1" name="TextBox 11"/>
          <p:cNvSpPr txBox="1"/>
          <p:nvPr/>
        </p:nvSpPr>
        <p:spPr>
          <a:xfrm>
            <a:off x="3563888" y="2132856"/>
            <a:ext cx="2234201" cy="369332"/>
          </a:xfrm>
          <a:prstGeom prst="rect">
            <a:avLst/>
          </a:prstGeom>
          <a:noFill/>
        </p:spPr>
        <p:txBody>
          <a:bodyPr wrap="none" rtlCol="0">
            <a:spAutoFit/>
          </a:bodyPr>
          <a:lstStyle/>
          <a:p>
            <a:r>
              <a:rPr lang="pl-PL" dirty="0" smtClean="0"/>
              <a:t>Zaakceptuj lub odrzuć</a:t>
            </a:r>
            <a:endParaRPr lang="en-US" dirty="0"/>
          </a:p>
        </p:txBody>
      </p:sp>
      <p:sp>
        <p:nvSpPr>
          <p:cNvPr id="12" name="Rectangle 5"/>
          <p:cNvSpPr/>
          <p:nvPr/>
        </p:nvSpPr>
        <p:spPr>
          <a:xfrm>
            <a:off x="2743200" y="5644480"/>
            <a:ext cx="533400" cy="304800"/>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3"/>
          <p:cNvSpPr/>
          <p:nvPr/>
        </p:nvSpPr>
        <p:spPr>
          <a:xfrm>
            <a:off x="3276600" y="5644480"/>
            <a:ext cx="533400" cy="304800"/>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4"/>
          <p:cNvSpPr/>
          <p:nvPr/>
        </p:nvSpPr>
        <p:spPr>
          <a:xfrm>
            <a:off x="3810000" y="5644480"/>
            <a:ext cx="533400" cy="304800"/>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5"/>
          <p:cNvSpPr/>
          <p:nvPr/>
        </p:nvSpPr>
        <p:spPr>
          <a:xfrm>
            <a:off x="4344825" y="5644480"/>
            <a:ext cx="533400" cy="304800"/>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6"/>
          <p:cNvSpPr/>
          <p:nvPr/>
        </p:nvSpPr>
        <p:spPr>
          <a:xfrm>
            <a:off x="4878225" y="5644480"/>
            <a:ext cx="533400" cy="304800"/>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7"/>
          <p:cNvSpPr/>
          <p:nvPr/>
        </p:nvSpPr>
        <p:spPr>
          <a:xfrm>
            <a:off x="5411625" y="5644480"/>
            <a:ext cx="533400" cy="304800"/>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9" name="Picture 3"/>
          <p:cNvPicPr>
            <a:picLocks noChangeAspect="1"/>
          </p:cNvPicPr>
          <p:nvPr/>
        </p:nvPicPr>
        <p:blipFill>
          <a:blip r:embed="rId4" cstate="print"/>
          <a:stretch>
            <a:fillRect/>
          </a:stretch>
        </p:blipFill>
        <p:spPr>
          <a:xfrm flipH="1">
            <a:off x="6615638" y="1412776"/>
            <a:ext cx="1282446" cy="1295400"/>
          </a:xfrm>
          <a:prstGeom prst="rect">
            <a:avLst/>
          </a:prstGeom>
        </p:spPr>
      </p:pic>
      <p:sp>
        <p:nvSpPr>
          <p:cNvPr id="20" name="TextBox 12"/>
          <p:cNvSpPr txBox="1"/>
          <p:nvPr/>
        </p:nvSpPr>
        <p:spPr>
          <a:xfrm>
            <a:off x="251520" y="1628800"/>
            <a:ext cx="1303562" cy="914161"/>
          </a:xfrm>
          <a:prstGeom prst="rect">
            <a:avLst/>
          </a:prstGeom>
          <a:noFill/>
        </p:spPr>
        <p:txBody>
          <a:bodyPr wrap="none" rtlCol="0">
            <a:spAutoFit/>
          </a:bodyPr>
          <a:lstStyle/>
          <a:p>
            <a:pPr>
              <a:lnSpc>
                <a:spcPts val="2100"/>
              </a:lnSpc>
            </a:pPr>
            <a:r>
              <a:rPr lang="pl-PL" dirty="0" smtClean="0"/>
              <a:t>docelowa</a:t>
            </a:r>
            <a:r>
              <a:rPr lang="en-US" dirty="0" smtClean="0"/>
              <a:t> </a:t>
            </a:r>
            <a:br>
              <a:rPr lang="en-US" dirty="0" smtClean="0"/>
            </a:br>
            <a:r>
              <a:rPr lang="pl-PL" dirty="0" smtClean="0"/>
              <a:t>wiadomość</a:t>
            </a:r>
            <a:r>
              <a:rPr lang="en-US" dirty="0" smtClean="0"/>
              <a:t> </a:t>
            </a:r>
            <a:endParaRPr lang="pl-PL" dirty="0" smtClean="0"/>
          </a:p>
          <a:p>
            <a:pPr>
              <a:lnSpc>
                <a:spcPts val="2100"/>
              </a:lnSpc>
            </a:pPr>
            <a:r>
              <a:rPr lang="en-US" sz="2400" b="1" dirty="0" smtClean="0"/>
              <a:t>m</a:t>
            </a:r>
            <a:endParaRPr lang="en-US" b="1"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Obrona nr 1</a:t>
            </a:r>
            <a:endParaRPr lang="pl-PL" dirty="0"/>
          </a:p>
        </p:txBody>
      </p:sp>
      <p:sp>
        <p:nvSpPr>
          <p:cNvPr id="4" name="Symbol zastępczy numeru slajdu 3"/>
          <p:cNvSpPr>
            <a:spLocks noGrp="1"/>
          </p:cNvSpPr>
          <p:nvPr>
            <p:ph type="sldNum" sz="quarter" idx="12"/>
          </p:nvPr>
        </p:nvSpPr>
        <p:spPr/>
        <p:txBody>
          <a:bodyPr/>
          <a:lstStyle/>
          <a:p>
            <a:fld id="{589B7C76-EFF2-4CD8-A475-4750F11B4BC6}" type="slidenum">
              <a:rPr lang="pl-PL" smtClean="0"/>
              <a:pPr/>
              <a:t>17</a:t>
            </a:fld>
            <a:endParaRPr lang="pl-PL"/>
          </a:p>
        </p:txBody>
      </p:sp>
      <p:sp>
        <p:nvSpPr>
          <p:cNvPr id="5" name="Content Placeholder 2"/>
          <p:cNvSpPr>
            <a:spLocks noGrp="1"/>
          </p:cNvSpPr>
          <p:nvPr>
            <p:ph idx="1"/>
          </p:nvPr>
        </p:nvSpPr>
        <p:spPr>
          <a:xfrm>
            <a:off x="251520" y="1556792"/>
            <a:ext cx="8712968" cy="4824536"/>
          </a:xfrm>
        </p:spPr>
        <p:txBody>
          <a:bodyPr>
            <a:normAutofit fontScale="85000" lnSpcReduction="10000"/>
          </a:bodyPr>
          <a:lstStyle/>
          <a:p>
            <a:pPr marL="0" indent="0">
              <a:buNone/>
            </a:pPr>
            <a:r>
              <a:rPr lang="pl-PL" dirty="0" smtClean="0"/>
              <a:t>Wymuś działanie części kodu porównującej łańcuchy w taki sposób, aby zawsze działała tak samo długo</a:t>
            </a:r>
            <a:r>
              <a:rPr lang="en-US" dirty="0" smtClean="0"/>
              <a:t> (Python) : </a:t>
            </a:r>
          </a:p>
          <a:p>
            <a:pPr marL="0" indent="0">
              <a:spcBef>
                <a:spcPts val="2376"/>
              </a:spcBef>
              <a:buNone/>
            </a:pPr>
            <a:r>
              <a:rPr lang="en-US" b="1" dirty="0" smtClean="0">
                <a:solidFill>
                  <a:srgbClr val="000090"/>
                </a:solidFill>
              </a:rPr>
              <a:t>	return </a:t>
            </a:r>
            <a:r>
              <a:rPr lang="en-US" b="1" dirty="0">
                <a:solidFill>
                  <a:srgbClr val="000090"/>
                </a:solidFill>
              </a:rPr>
              <a:t>false </a:t>
            </a:r>
            <a:r>
              <a:rPr lang="en-US" b="1" dirty="0" smtClean="0">
                <a:solidFill>
                  <a:srgbClr val="000090"/>
                </a:solidFill>
              </a:rPr>
              <a:t>if  </a:t>
            </a:r>
            <a:r>
              <a:rPr lang="en-US" b="1" dirty="0" err="1" smtClean="0">
                <a:solidFill>
                  <a:srgbClr val="000090"/>
                </a:solidFill>
              </a:rPr>
              <a:t>sig_bytes</a:t>
            </a:r>
            <a:r>
              <a:rPr lang="en-US" b="1" dirty="0" smtClean="0">
                <a:solidFill>
                  <a:srgbClr val="000090"/>
                </a:solidFill>
              </a:rPr>
              <a:t>  </a:t>
            </a:r>
            <a:r>
              <a:rPr lang="en-US" b="1" dirty="0">
                <a:solidFill>
                  <a:srgbClr val="000090"/>
                </a:solidFill>
              </a:rPr>
              <a:t>has wrong </a:t>
            </a:r>
            <a:r>
              <a:rPr lang="en-US" b="1" dirty="0" smtClean="0">
                <a:solidFill>
                  <a:srgbClr val="000090"/>
                </a:solidFill>
              </a:rPr>
              <a:t>length</a:t>
            </a:r>
          </a:p>
          <a:p>
            <a:pPr marL="0" indent="0">
              <a:spcBef>
                <a:spcPts val="576"/>
              </a:spcBef>
              <a:buNone/>
            </a:pPr>
            <a:r>
              <a:rPr lang="en-US" b="1" dirty="0" smtClean="0">
                <a:solidFill>
                  <a:srgbClr val="000090"/>
                </a:solidFill>
              </a:rPr>
              <a:t>	result = 0        </a:t>
            </a:r>
          </a:p>
          <a:p>
            <a:pPr marL="0" indent="0">
              <a:spcBef>
                <a:spcPts val="576"/>
              </a:spcBef>
              <a:buNone/>
            </a:pPr>
            <a:r>
              <a:rPr lang="en-US" b="1" dirty="0">
                <a:solidFill>
                  <a:srgbClr val="000090"/>
                </a:solidFill>
              </a:rPr>
              <a:t>	</a:t>
            </a:r>
            <a:r>
              <a:rPr lang="en-US" b="1" dirty="0" smtClean="0">
                <a:solidFill>
                  <a:srgbClr val="000090"/>
                </a:solidFill>
              </a:rPr>
              <a:t>for </a:t>
            </a:r>
            <a:r>
              <a:rPr lang="en-US" b="1" dirty="0">
                <a:solidFill>
                  <a:srgbClr val="000090"/>
                </a:solidFill>
              </a:rPr>
              <a:t>x, y in zip</a:t>
            </a:r>
            <a:r>
              <a:rPr lang="en-US" b="1" dirty="0" smtClean="0">
                <a:solidFill>
                  <a:srgbClr val="000090"/>
                </a:solidFill>
              </a:rPr>
              <a:t>( HMAC(</a:t>
            </a:r>
            <a:r>
              <a:rPr lang="en-US" b="1" dirty="0" err="1" smtClean="0">
                <a:solidFill>
                  <a:srgbClr val="000090"/>
                </a:solidFill>
              </a:rPr>
              <a:t>key,msg</a:t>
            </a:r>
            <a:r>
              <a:rPr lang="en-US" b="1" dirty="0" smtClean="0">
                <a:solidFill>
                  <a:srgbClr val="000090"/>
                </a:solidFill>
              </a:rPr>
              <a:t>) , </a:t>
            </a:r>
            <a:r>
              <a:rPr lang="en-US" b="1" dirty="0" err="1">
                <a:solidFill>
                  <a:srgbClr val="000090"/>
                </a:solidFill>
              </a:rPr>
              <a:t>sig_bytes</a:t>
            </a:r>
            <a:r>
              <a:rPr lang="en-US" b="1" dirty="0">
                <a:solidFill>
                  <a:srgbClr val="000090"/>
                </a:solidFill>
              </a:rPr>
              <a:t>):</a:t>
            </a:r>
          </a:p>
          <a:p>
            <a:pPr marL="0" indent="0">
              <a:buNone/>
            </a:pPr>
            <a:r>
              <a:rPr lang="en-US" b="1" dirty="0">
                <a:solidFill>
                  <a:srgbClr val="000090"/>
                </a:solidFill>
              </a:rPr>
              <a:t>  </a:t>
            </a:r>
            <a:r>
              <a:rPr lang="en-US" b="1" dirty="0" smtClean="0">
                <a:solidFill>
                  <a:srgbClr val="000090"/>
                </a:solidFill>
              </a:rPr>
              <a:t>	       result </a:t>
            </a:r>
            <a:r>
              <a:rPr lang="en-US" b="1" dirty="0">
                <a:solidFill>
                  <a:srgbClr val="000090"/>
                </a:solidFill>
              </a:rPr>
              <a:t>|= </a:t>
            </a:r>
            <a:r>
              <a:rPr lang="en-US" b="1" dirty="0" err="1">
                <a:solidFill>
                  <a:srgbClr val="000090"/>
                </a:solidFill>
              </a:rPr>
              <a:t>ord</a:t>
            </a:r>
            <a:r>
              <a:rPr lang="en-US" b="1" dirty="0">
                <a:solidFill>
                  <a:srgbClr val="000090"/>
                </a:solidFill>
              </a:rPr>
              <a:t>(x) ^ </a:t>
            </a:r>
            <a:r>
              <a:rPr lang="en-US" b="1" dirty="0" err="1">
                <a:solidFill>
                  <a:srgbClr val="000090"/>
                </a:solidFill>
              </a:rPr>
              <a:t>ord</a:t>
            </a:r>
            <a:r>
              <a:rPr lang="en-US" b="1" dirty="0">
                <a:solidFill>
                  <a:srgbClr val="000090"/>
                </a:solidFill>
              </a:rPr>
              <a:t>(y)</a:t>
            </a:r>
          </a:p>
          <a:p>
            <a:pPr marL="0" indent="0">
              <a:buNone/>
            </a:pPr>
            <a:r>
              <a:rPr lang="en-US" b="1" dirty="0" smtClean="0">
                <a:solidFill>
                  <a:srgbClr val="000090"/>
                </a:solidFill>
              </a:rPr>
              <a:t>	return </a:t>
            </a:r>
            <a:r>
              <a:rPr lang="en-US" b="1" dirty="0">
                <a:solidFill>
                  <a:srgbClr val="000090"/>
                </a:solidFill>
              </a:rPr>
              <a:t>result == </a:t>
            </a:r>
            <a:r>
              <a:rPr lang="en-US" b="1" dirty="0" smtClean="0">
                <a:solidFill>
                  <a:srgbClr val="000090"/>
                </a:solidFill>
              </a:rPr>
              <a:t>0</a:t>
            </a:r>
          </a:p>
          <a:p>
            <a:pPr marL="0" indent="0">
              <a:buNone/>
            </a:pPr>
            <a:endParaRPr lang="en-US" b="1" dirty="0">
              <a:solidFill>
                <a:srgbClr val="000090"/>
              </a:solidFill>
            </a:endParaRPr>
          </a:p>
          <a:p>
            <a:pPr marL="0" indent="0">
              <a:buNone/>
            </a:pPr>
            <a:r>
              <a:rPr lang="pl-PL" dirty="0" smtClean="0">
                <a:solidFill>
                  <a:srgbClr val="000000"/>
                </a:solidFill>
              </a:rPr>
              <a:t>Może być trudne do zapewnienia ze względu na działania optymalizacyjne kompilatora.</a:t>
            </a:r>
            <a:endParaRPr lang="en-US" dirty="0">
              <a:solidFill>
                <a:srgbClr val="000000"/>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Obrona nr 2</a:t>
            </a:r>
            <a:endParaRPr lang="pl-PL" dirty="0"/>
          </a:p>
        </p:txBody>
      </p:sp>
      <p:sp>
        <p:nvSpPr>
          <p:cNvPr id="4" name="Symbol zastępczy numeru slajdu 3"/>
          <p:cNvSpPr>
            <a:spLocks noGrp="1"/>
          </p:cNvSpPr>
          <p:nvPr>
            <p:ph type="sldNum" sz="quarter" idx="12"/>
          </p:nvPr>
        </p:nvSpPr>
        <p:spPr/>
        <p:txBody>
          <a:bodyPr/>
          <a:lstStyle/>
          <a:p>
            <a:fld id="{589B7C76-EFF2-4CD8-A475-4750F11B4BC6}" type="slidenum">
              <a:rPr lang="pl-PL" smtClean="0"/>
              <a:pPr/>
              <a:t>18</a:t>
            </a:fld>
            <a:endParaRPr lang="pl-PL"/>
          </a:p>
        </p:txBody>
      </p:sp>
      <p:sp>
        <p:nvSpPr>
          <p:cNvPr id="5" name="Content Placeholder 2"/>
          <p:cNvSpPr>
            <a:spLocks noGrp="1"/>
          </p:cNvSpPr>
          <p:nvPr>
            <p:ph idx="1"/>
          </p:nvPr>
        </p:nvSpPr>
        <p:spPr>
          <a:xfrm>
            <a:off x="179512" y="1340768"/>
            <a:ext cx="8818240" cy="4887838"/>
          </a:xfrm>
        </p:spPr>
        <p:txBody>
          <a:bodyPr>
            <a:normAutofit/>
          </a:bodyPr>
          <a:lstStyle/>
          <a:p>
            <a:pPr marL="0" indent="0">
              <a:buNone/>
            </a:pPr>
            <a:r>
              <a:rPr lang="pl-PL" dirty="0" smtClean="0"/>
              <a:t>Inny sposób zapewnienia takiego samego czasu obliczeń</a:t>
            </a:r>
            <a:r>
              <a:rPr lang="en-US" dirty="0" smtClean="0"/>
              <a:t>   (Python) : </a:t>
            </a:r>
          </a:p>
          <a:p>
            <a:pPr marL="0" indent="0">
              <a:spcBef>
                <a:spcPts val="2376"/>
              </a:spcBef>
              <a:buNone/>
            </a:pPr>
            <a:r>
              <a:rPr lang="en-US" sz="2800" b="1" dirty="0" smtClean="0">
                <a:solidFill>
                  <a:srgbClr val="000090"/>
                </a:solidFill>
              </a:rPr>
              <a:t>	</a:t>
            </a:r>
            <a:r>
              <a:rPr lang="en-US" sz="2800" b="1" dirty="0" err="1">
                <a:solidFill>
                  <a:srgbClr val="000090"/>
                </a:solidFill>
              </a:rPr>
              <a:t>def</a:t>
            </a:r>
            <a:r>
              <a:rPr lang="en-US" sz="2800" b="1" dirty="0">
                <a:solidFill>
                  <a:srgbClr val="000090"/>
                </a:solidFill>
              </a:rPr>
              <a:t> Verify</a:t>
            </a:r>
            <a:r>
              <a:rPr lang="en-US" sz="2800" b="1" dirty="0" smtClean="0">
                <a:solidFill>
                  <a:srgbClr val="000090"/>
                </a:solidFill>
              </a:rPr>
              <a:t>(key, </a:t>
            </a:r>
            <a:r>
              <a:rPr lang="en-US" sz="2800" b="1" dirty="0" err="1">
                <a:solidFill>
                  <a:srgbClr val="000090"/>
                </a:solidFill>
              </a:rPr>
              <a:t>msg</a:t>
            </a:r>
            <a:r>
              <a:rPr lang="en-US" sz="2800" b="1" dirty="0">
                <a:solidFill>
                  <a:srgbClr val="000090"/>
                </a:solidFill>
              </a:rPr>
              <a:t>, </a:t>
            </a:r>
            <a:r>
              <a:rPr lang="en-US" sz="2800" b="1" dirty="0" err="1">
                <a:solidFill>
                  <a:srgbClr val="000090"/>
                </a:solidFill>
              </a:rPr>
              <a:t>sig_bytes</a:t>
            </a:r>
            <a:r>
              <a:rPr lang="en-US" sz="2800" b="1" dirty="0">
                <a:solidFill>
                  <a:srgbClr val="000090"/>
                </a:solidFill>
              </a:rPr>
              <a:t>)</a:t>
            </a:r>
            <a:r>
              <a:rPr lang="en-US" sz="2800" b="1" dirty="0" smtClean="0">
                <a:solidFill>
                  <a:srgbClr val="000090"/>
                </a:solidFill>
              </a:rPr>
              <a:t>:</a:t>
            </a:r>
          </a:p>
          <a:p>
            <a:pPr marL="0" indent="0">
              <a:spcBef>
                <a:spcPts val="576"/>
              </a:spcBef>
              <a:buNone/>
            </a:pPr>
            <a:r>
              <a:rPr lang="en-US" sz="2800" b="1" dirty="0">
                <a:solidFill>
                  <a:srgbClr val="000090"/>
                </a:solidFill>
              </a:rPr>
              <a:t>	 </a:t>
            </a:r>
            <a:r>
              <a:rPr lang="en-US" sz="2800" b="1" dirty="0" smtClean="0">
                <a:solidFill>
                  <a:srgbClr val="000090"/>
                </a:solidFill>
              </a:rPr>
              <a:t>     mac = HMAC(key, </a:t>
            </a:r>
            <a:r>
              <a:rPr lang="en-US" sz="2800" b="1" dirty="0" err="1" smtClean="0">
                <a:solidFill>
                  <a:srgbClr val="000090"/>
                </a:solidFill>
              </a:rPr>
              <a:t>msg</a:t>
            </a:r>
            <a:r>
              <a:rPr lang="en-US" sz="2800" b="1" dirty="0" smtClean="0">
                <a:solidFill>
                  <a:srgbClr val="000090"/>
                </a:solidFill>
              </a:rPr>
              <a:t>)</a:t>
            </a:r>
            <a:endParaRPr lang="en-US" sz="2800" b="1" dirty="0">
              <a:solidFill>
                <a:srgbClr val="000090"/>
              </a:solidFill>
            </a:endParaRPr>
          </a:p>
          <a:p>
            <a:pPr marL="0" indent="0">
              <a:buNone/>
            </a:pPr>
            <a:r>
              <a:rPr lang="en-US" sz="2800" b="1" dirty="0">
                <a:solidFill>
                  <a:srgbClr val="000090"/>
                </a:solidFill>
              </a:rPr>
              <a:t>	</a:t>
            </a:r>
            <a:r>
              <a:rPr lang="en-US" sz="2800" b="1" dirty="0" smtClean="0">
                <a:solidFill>
                  <a:srgbClr val="000090"/>
                </a:solidFill>
              </a:rPr>
              <a:t>      return HMAC(key, mac) =</a:t>
            </a:r>
            <a:r>
              <a:rPr lang="en-US" sz="2800" b="1" dirty="0">
                <a:solidFill>
                  <a:srgbClr val="000090"/>
                </a:solidFill>
              </a:rPr>
              <a:t>= </a:t>
            </a:r>
            <a:r>
              <a:rPr lang="en-US" sz="2800" b="1" dirty="0" smtClean="0">
                <a:solidFill>
                  <a:srgbClr val="000090"/>
                </a:solidFill>
              </a:rPr>
              <a:t>HMAC(key, </a:t>
            </a:r>
            <a:r>
              <a:rPr lang="en-US" sz="2800" b="1" dirty="0" err="1" smtClean="0">
                <a:solidFill>
                  <a:srgbClr val="000090"/>
                </a:solidFill>
              </a:rPr>
              <a:t>sig_bytes</a:t>
            </a:r>
            <a:r>
              <a:rPr lang="en-US" sz="2800" b="1" dirty="0" smtClean="0">
                <a:solidFill>
                  <a:srgbClr val="000090"/>
                </a:solidFill>
              </a:rPr>
              <a:t>)</a:t>
            </a:r>
            <a:endParaRPr lang="en-US" sz="2800" b="1" dirty="0">
              <a:solidFill>
                <a:srgbClr val="000090"/>
              </a:solidFill>
            </a:endParaRPr>
          </a:p>
          <a:p>
            <a:pPr marL="0" indent="0">
              <a:buNone/>
            </a:pPr>
            <a:endParaRPr lang="en-US" b="1" dirty="0">
              <a:solidFill>
                <a:srgbClr val="000090"/>
              </a:solidFill>
            </a:endParaRPr>
          </a:p>
          <a:p>
            <a:pPr marL="0" indent="0">
              <a:buNone/>
            </a:pPr>
            <a:r>
              <a:rPr lang="pl-PL" dirty="0" smtClean="0">
                <a:solidFill>
                  <a:srgbClr val="000000"/>
                </a:solidFill>
              </a:rPr>
              <a:t>Atakujący nie zna porównywanych wartości.</a:t>
            </a:r>
            <a:endParaRPr lang="en-US" dirty="0">
              <a:solidFill>
                <a:srgbClr val="000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Odporność na kolizje: przegląd</a:t>
            </a:r>
            <a:endParaRPr lang="pl-PL" dirty="0"/>
          </a:p>
        </p:txBody>
      </p:sp>
      <p:sp>
        <p:nvSpPr>
          <p:cNvPr id="4" name="Content Placeholder 2"/>
          <p:cNvSpPr>
            <a:spLocks noGrp="1"/>
          </p:cNvSpPr>
          <p:nvPr>
            <p:ph idx="1"/>
          </p:nvPr>
        </p:nvSpPr>
        <p:spPr>
          <a:xfrm>
            <a:off x="179512" y="1781522"/>
            <a:ext cx="8735888" cy="4671814"/>
          </a:xfrm>
        </p:spPr>
        <p:txBody>
          <a:bodyPr>
            <a:noAutofit/>
          </a:bodyPr>
          <a:lstStyle/>
          <a:p>
            <a:pPr marL="0" indent="0">
              <a:buNone/>
            </a:pPr>
            <a:r>
              <a:rPr lang="pl-PL" sz="2000" dirty="0" smtClean="0"/>
              <a:t>Niech</a:t>
            </a:r>
            <a:r>
              <a:rPr lang="en-US" sz="2000" dirty="0" smtClean="0"/>
              <a:t>  </a:t>
            </a:r>
            <a:r>
              <a:rPr lang="en-US" sz="2000" dirty="0"/>
              <a:t>H: M </a:t>
            </a:r>
            <a:r>
              <a:rPr lang="en-US" sz="2000" dirty="0">
                <a:sym typeface="Symbol" charset="0"/>
              </a:rPr>
              <a:t>T  </a:t>
            </a:r>
            <a:r>
              <a:rPr lang="pl-PL" sz="2000" dirty="0" smtClean="0">
                <a:sym typeface="Symbol" charset="0"/>
              </a:rPr>
              <a:t>będzie funkcją </a:t>
            </a:r>
            <a:r>
              <a:rPr lang="pl-PL" sz="2000" dirty="0" err="1" smtClean="0">
                <a:sym typeface="Symbol" charset="0"/>
              </a:rPr>
              <a:t>hash</a:t>
            </a:r>
            <a:r>
              <a:rPr lang="en-US" sz="2000" dirty="0" smtClean="0">
                <a:sym typeface="Symbol" charset="0"/>
              </a:rPr>
              <a:t>    ( |</a:t>
            </a:r>
            <a:r>
              <a:rPr lang="en-US" sz="2000" dirty="0">
                <a:sym typeface="Symbol" charset="0"/>
              </a:rPr>
              <a:t>M| &gt;&gt; |T</a:t>
            </a:r>
            <a:r>
              <a:rPr lang="en-US" sz="2000" dirty="0" smtClean="0">
                <a:sym typeface="Symbol" charset="0"/>
              </a:rPr>
              <a:t>| )</a:t>
            </a:r>
            <a:endParaRPr lang="en-US" sz="2000" dirty="0">
              <a:sym typeface="Symbol" charset="0"/>
            </a:endParaRPr>
          </a:p>
          <a:p>
            <a:pPr marL="0" indent="0">
              <a:spcBef>
                <a:spcPts val="4296"/>
              </a:spcBef>
              <a:buNone/>
            </a:pPr>
            <a:r>
              <a:rPr lang="pl-PL" sz="2000" dirty="0" smtClean="0">
                <a:sym typeface="Symbol" charset="0"/>
              </a:rPr>
              <a:t>Kolizja</a:t>
            </a:r>
            <a:r>
              <a:rPr lang="en-US" sz="2000" dirty="0" smtClean="0">
                <a:sym typeface="Symbol" charset="0"/>
              </a:rPr>
              <a:t> </a:t>
            </a:r>
            <a:r>
              <a:rPr lang="pl-PL" sz="2000" dirty="0" smtClean="0">
                <a:sym typeface="Symbol" charset="0"/>
              </a:rPr>
              <a:t>dla funkcji H jest parą </a:t>
            </a:r>
            <a:r>
              <a:rPr lang="en-US" sz="2000" dirty="0" smtClean="0">
                <a:sym typeface="Symbol" charset="0"/>
              </a:rPr>
              <a:t>m</a:t>
            </a:r>
            <a:r>
              <a:rPr lang="en-US" sz="2000" baseline="-25000" dirty="0" smtClean="0">
                <a:sym typeface="Symbol" charset="0"/>
              </a:rPr>
              <a:t>0</a:t>
            </a:r>
            <a:r>
              <a:rPr lang="en-US" sz="2000" dirty="0" smtClean="0">
                <a:sym typeface="Symbol" charset="0"/>
              </a:rPr>
              <a:t> </a:t>
            </a:r>
            <a:r>
              <a:rPr lang="en-US" sz="2000" dirty="0">
                <a:sym typeface="Symbol" charset="0"/>
              </a:rPr>
              <a:t>, m</a:t>
            </a:r>
            <a:r>
              <a:rPr lang="en-US" sz="2000" baseline="-25000" dirty="0">
                <a:sym typeface="Symbol" charset="0"/>
              </a:rPr>
              <a:t>1</a:t>
            </a:r>
            <a:r>
              <a:rPr lang="en-US" sz="2000" dirty="0">
                <a:sym typeface="Symbol" charset="0"/>
              </a:rPr>
              <a:t>  M  </a:t>
            </a:r>
            <a:r>
              <a:rPr lang="pl-PL" sz="2000" dirty="0" smtClean="0">
                <a:sym typeface="Symbol" charset="0"/>
              </a:rPr>
              <a:t>taką, że</a:t>
            </a:r>
            <a:r>
              <a:rPr lang="en-US" sz="2000" dirty="0" smtClean="0">
                <a:sym typeface="Symbol" charset="0"/>
              </a:rPr>
              <a:t>:</a:t>
            </a:r>
            <a:r>
              <a:rPr lang="en-US" sz="2000" dirty="0">
                <a:sym typeface="Symbol" charset="0"/>
              </a:rPr>
              <a:t>	</a:t>
            </a:r>
          </a:p>
          <a:p>
            <a:pPr>
              <a:buFontTx/>
              <a:buNone/>
            </a:pPr>
            <a:r>
              <a:rPr lang="en-US" sz="2000" dirty="0">
                <a:sym typeface="Symbol" charset="0"/>
              </a:rPr>
              <a:t>			</a:t>
            </a:r>
            <a:r>
              <a:rPr lang="en-US" sz="2000" b="1" dirty="0">
                <a:solidFill>
                  <a:srgbClr val="FF0000"/>
                </a:solidFill>
                <a:sym typeface="Symbol" charset="0"/>
              </a:rPr>
              <a:t>H(m</a:t>
            </a:r>
            <a:r>
              <a:rPr lang="en-US" sz="2000" b="1" baseline="-25000" dirty="0">
                <a:solidFill>
                  <a:srgbClr val="FF0000"/>
                </a:solidFill>
                <a:sym typeface="Symbol" charset="0"/>
              </a:rPr>
              <a:t>0</a:t>
            </a:r>
            <a:r>
              <a:rPr lang="en-US" sz="2000" b="1" dirty="0">
                <a:solidFill>
                  <a:srgbClr val="FF0000"/>
                </a:solidFill>
                <a:sym typeface="Symbol" charset="0"/>
              </a:rPr>
              <a:t>)  =  H(m</a:t>
            </a:r>
            <a:r>
              <a:rPr lang="en-US" sz="2000" b="1" baseline="-25000" dirty="0">
                <a:solidFill>
                  <a:srgbClr val="FF0000"/>
                </a:solidFill>
                <a:sym typeface="Symbol" charset="0"/>
              </a:rPr>
              <a:t>1</a:t>
            </a:r>
            <a:r>
              <a:rPr lang="en-US" sz="2000" b="1" dirty="0">
                <a:solidFill>
                  <a:srgbClr val="FF0000"/>
                </a:solidFill>
                <a:sym typeface="Symbol" charset="0"/>
              </a:rPr>
              <a:t>)    and    m</a:t>
            </a:r>
            <a:r>
              <a:rPr lang="en-US" sz="2000" b="1" baseline="-25000" dirty="0">
                <a:solidFill>
                  <a:srgbClr val="FF0000"/>
                </a:solidFill>
                <a:sym typeface="Symbol" charset="0"/>
              </a:rPr>
              <a:t>0</a:t>
            </a:r>
            <a:r>
              <a:rPr lang="en-US" sz="2000" b="1" dirty="0">
                <a:solidFill>
                  <a:srgbClr val="FF0000"/>
                </a:solidFill>
                <a:sym typeface="Symbol" charset="0"/>
              </a:rPr>
              <a:t>  </a:t>
            </a:r>
            <a:r>
              <a:rPr lang="en-US" sz="2000" b="1" dirty="0" smtClean="0">
                <a:solidFill>
                  <a:srgbClr val="FF0000"/>
                </a:solidFill>
                <a:sym typeface="Symbol" charset="0"/>
              </a:rPr>
              <a:t>m</a:t>
            </a:r>
            <a:r>
              <a:rPr lang="en-US" sz="2000" b="1" baseline="-25000" dirty="0" smtClean="0">
                <a:solidFill>
                  <a:srgbClr val="FF0000"/>
                </a:solidFill>
                <a:sym typeface="Symbol" charset="0"/>
              </a:rPr>
              <a:t>1</a:t>
            </a:r>
          </a:p>
          <a:p>
            <a:pPr>
              <a:buFontTx/>
              <a:buNone/>
            </a:pPr>
            <a:endParaRPr lang="en-US" sz="2000" b="1" baseline="-25000" dirty="0" smtClean="0">
              <a:solidFill>
                <a:srgbClr val="FF0000"/>
              </a:solidFill>
              <a:sym typeface="Symbol" charset="0"/>
            </a:endParaRPr>
          </a:p>
          <a:p>
            <a:pPr>
              <a:buFontTx/>
              <a:buNone/>
            </a:pPr>
            <a:endParaRPr lang="en-US" sz="2000" b="1" baseline="-25000" dirty="0" smtClean="0">
              <a:solidFill>
                <a:srgbClr val="FF0000"/>
              </a:solidFill>
              <a:sym typeface="Symbol" charset="0"/>
            </a:endParaRPr>
          </a:p>
          <a:p>
            <a:pPr>
              <a:buFontTx/>
              <a:buNone/>
            </a:pPr>
            <a:r>
              <a:rPr lang="pl-PL" sz="2000" dirty="0" smtClean="0">
                <a:solidFill>
                  <a:srgbClr val="000000"/>
                </a:solidFill>
                <a:sym typeface="Symbol" charset="0"/>
              </a:rPr>
              <a:t>Cel</a:t>
            </a:r>
            <a:r>
              <a:rPr lang="en-US" sz="2000" dirty="0" smtClean="0">
                <a:solidFill>
                  <a:srgbClr val="000000"/>
                </a:solidFill>
                <a:sym typeface="Symbol" charset="0"/>
              </a:rPr>
              <a:t>:</a:t>
            </a:r>
            <a:r>
              <a:rPr lang="pl-PL" sz="2000" dirty="0" smtClean="0">
                <a:solidFill>
                  <a:srgbClr val="000000"/>
                </a:solidFill>
                <a:sym typeface="Symbol" charset="0"/>
              </a:rPr>
              <a:t>	opracować funkcję </a:t>
            </a:r>
            <a:r>
              <a:rPr lang="pl-PL" sz="2000" dirty="0" err="1" smtClean="0">
                <a:solidFill>
                  <a:srgbClr val="000000"/>
                </a:solidFill>
                <a:sym typeface="Symbol" charset="0"/>
              </a:rPr>
              <a:t>hash</a:t>
            </a:r>
            <a:r>
              <a:rPr lang="pl-PL" sz="2000" dirty="0" smtClean="0">
                <a:solidFill>
                  <a:srgbClr val="000000"/>
                </a:solidFill>
                <a:sym typeface="Symbol" charset="0"/>
              </a:rPr>
              <a:t> odporną na kolizje</a:t>
            </a:r>
            <a:endParaRPr lang="en-US" sz="2000" dirty="0" smtClean="0">
              <a:solidFill>
                <a:srgbClr val="000000"/>
              </a:solidFill>
              <a:sym typeface="Symbol" charset="0"/>
            </a:endParaRPr>
          </a:p>
          <a:p>
            <a:pPr>
              <a:buFontTx/>
              <a:buNone/>
            </a:pPr>
            <a:endParaRPr lang="en-US" sz="2000" dirty="0">
              <a:solidFill>
                <a:srgbClr val="000000"/>
              </a:solidFill>
              <a:sym typeface="Symbol" charset="0"/>
            </a:endParaRPr>
          </a:p>
          <a:p>
            <a:pPr>
              <a:buFontTx/>
              <a:buNone/>
            </a:pPr>
            <a:endParaRPr lang="pl-PL" sz="2000" dirty="0" smtClean="0">
              <a:solidFill>
                <a:srgbClr val="000000"/>
              </a:solidFill>
              <a:sym typeface="Symbol" charset="0"/>
            </a:endParaRPr>
          </a:p>
          <a:p>
            <a:pPr>
              <a:buFontTx/>
              <a:buNone/>
            </a:pPr>
            <a:r>
              <a:rPr lang="pl-PL" sz="2000" dirty="0" smtClean="0">
                <a:solidFill>
                  <a:srgbClr val="000000"/>
                </a:solidFill>
                <a:sym typeface="Symbol" charset="0"/>
              </a:rPr>
              <a:t>Krok</a:t>
            </a:r>
            <a:r>
              <a:rPr lang="en-US" sz="2000" dirty="0" smtClean="0">
                <a:solidFill>
                  <a:srgbClr val="000000"/>
                </a:solidFill>
                <a:sym typeface="Symbol" charset="0"/>
              </a:rPr>
              <a:t> 1:  </a:t>
            </a:r>
            <a:r>
              <a:rPr lang="pl-PL" sz="2000" dirty="0" smtClean="0">
                <a:solidFill>
                  <a:srgbClr val="000000"/>
                </a:solidFill>
                <a:sym typeface="Symbol" charset="0"/>
              </a:rPr>
              <a:t>	mając</a:t>
            </a:r>
            <a:r>
              <a:rPr lang="en-US" sz="2000" dirty="0" smtClean="0">
                <a:solidFill>
                  <a:srgbClr val="000000"/>
                </a:solidFill>
                <a:sym typeface="Symbol" charset="0"/>
              </a:rPr>
              <a:t> </a:t>
            </a:r>
            <a:r>
              <a:rPr lang="pl-PL" sz="2000" dirty="0" smtClean="0">
                <a:solidFill>
                  <a:srgbClr val="000000"/>
                </a:solidFill>
                <a:sym typeface="Symbol" charset="0"/>
              </a:rPr>
              <a:t>funkcję odporną na kolizję dla </a:t>
            </a:r>
            <a:r>
              <a:rPr lang="pl-PL" sz="2000" b="1" u="sng" dirty="0" smtClean="0">
                <a:solidFill>
                  <a:srgbClr val="000000"/>
                </a:solidFill>
                <a:sym typeface="Symbol" charset="0"/>
              </a:rPr>
              <a:t>krótkich</a:t>
            </a:r>
            <a:r>
              <a:rPr lang="pl-PL" sz="2000" dirty="0" smtClean="0">
                <a:solidFill>
                  <a:srgbClr val="000000"/>
                </a:solidFill>
                <a:sym typeface="Symbol" charset="0"/>
              </a:rPr>
              <a:t> wiadomości</a:t>
            </a:r>
            <a:r>
              <a:rPr lang="en-US" sz="2000" dirty="0" smtClean="0">
                <a:solidFill>
                  <a:srgbClr val="000000"/>
                </a:solidFill>
                <a:sym typeface="Symbol" charset="0"/>
              </a:rPr>
              <a:t>, </a:t>
            </a:r>
          </a:p>
          <a:p>
            <a:pPr>
              <a:buNone/>
            </a:pPr>
            <a:r>
              <a:rPr lang="en-US" sz="2000" dirty="0">
                <a:solidFill>
                  <a:srgbClr val="000000"/>
                </a:solidFill>
                <a:sym typeface="Symbol" charset="0"/>
              </a:rPr>
              <a:t>	</a:t>
            </a:r>
            <a:r>
              <a:rPr lang="pl-PL" sz="2000" dirty="0" smtClean="0">
                <a:solidFill>
                  <a:srgbClr val="000000"/>
                </a:solidFill>
                <a:sym typeface="Symbol" charset="0"/>
              </a:rPr>
              <a:t>	konstruujemy funkcję odporną na kolizję dla</a:t>
            </a:r>
            <a:r>
              <a:rPr lang="en-US" sz="2000" dirty="0" smtClean="0">
                <a:solidFill>
                  <a:srgbClr val="000000"/>
                </a:solidFill>
                <a:sym typeface="Symbol" charset="0"/>
              </a:rPr>
              <a:t> </a:t>
            </a:r>
            <a:r>
              <a:rPr lang="pl-PL" sz="2000" b="1" u="sng" dirty="0" smtClean="0">
                <a:solidFill>
                  <a:srgbClr val="000000"/>
                </a:solidFill>
                <a:sym typeface="Symbol" charset="0"/>
              </a:rPr>
              <a:t>długich</a:t>
            </a:r>
            <a:r>
              <a:rPr lang="en-US" sz="2000" dirty="0" smtClean="0">
                <a:solidFill>
                  <a:srgbClr val="000000"/>
                </a:solidFill>
                <a:sym typeface="Symbol" charset="0"/>
              </a:rPr>
              <a:t> </a:t>
            </a:r>
            <a:r>
              <a:rPr lang="pl-PL" sz="2000" dirty="0" smtClean="0">
                <a:solidFill>
                  <a:srgbClr val="000000"/>
                </a:solidFill>
                <a:sym typeface="Symbol" charset="0"/>
              </a:rPr>
              <a:t>wiadomości</a:t>
            </a:r>
            <a:r>
              <a:rPr lang="en-US" sz="2400" dirty="0" smtClean="0">
                <a:solidFill>
                  <a:srgbClr val="000000"/>
                </a:solidFill>
                <a:sym typeface="Symbol" charset="0"/>
              </a:rPr>
              <a:t> </a:t>
            </a:r>
            <a:endParaRPr lang="en-US" sz="2400" dirty="0">
              <a:solidFill>
                <a:srgbClr val="000000"/>
              </a:solidFill>
              <a:sym typeface="Symbol" charset="0"/>
            </a:endParaRPr>
          </a:p>
          <a:p>
            <a:pPr>
              <a:buFontTx/>
              <a:buNone/>
            </a:pPr>
            <a:endParaRPr lang="en-US" sz="2400" dirty="0">
              <a:solidFill>
                <a:srgbClr val="000000"/>
              </a:solidFill>
              <a:sym typeface="Symbol" charset="0"/>
            </a:endParaRPr>
          </a:p>
          <a:p>
            <a:endParaRPr lang="en-US" sz="2400" dirty="0"/>
          </a:p>
        </p:txBody>
      </p:sp>
      <p:sp>
        <p:nvSpPr>
          <p:cNvPr id="5" name="Symbol zastępczy numeru slajdu 4"/>
          <p:cNvSpPr>
            <a:spLocks noGrp="1"/>
          </p:cNvSpPr>
          <p:nvPr>
            <p:ph type="sldNum" sz="quarter" idx="12"/>
          </p:nvPr>
        </p:nvSpPr>
        <p:spPr/>
        <p:txBody>
          <a:bodyPr/>
          <a:lstStyle/>
          <a:p>
            <a:fld id="{589B7C76-EFF2-4CD8-A475-4750F11B4BC6}" type="slidenum">
              <a:rPr lang="pl-PL" smtClean="0"/>
              <a:pPr/>
              <a:t>2</a:t>
            </a:fld>
            <a:endParaRPr lang="pl-PL"/>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274638"/>
            <a:ext cx="8229600" cy="490066"/>
          </a:xfrm>
        </p:spPr>
        <p:txBody>
          <a:bodyPr>
            <a:normAutofit fontScale="90000"/>
          </a:bodyPr>
          <a:lstStyle/>
          <a:p>
            <a:r>
              <a:rPr lang="pl-PL" sz="3200" dirty="0" smtClean="0"/>
              <a:t>Konstrukcja iteracyjna </a:t>
            </a:r>
            <a:r>
              <a:rPr lang="pl-PL" sz="3200" dirty="0" err="1" smtClean="0"/>
              <a:t>Merkele-Damgard’a</a:t>
            </a:r>
            <a:endParaRPr lang="pl-PL" sz="3200" dirty="0"/>
          </a:p>
        </p:txBody>
      </p:sp>
      <p:sp>
        <p:nvSpPr>
          <p:cNvPr id="4" name="Symbol zastępczy numeru slajdu 3"/>
          <p:cNvSpPr>
            <a:spLocks noGrp="1"/>
          </p:cNvSpPr>
          <p:nvPr>
            <p:ph type="sldNum" sz="quarter" idx="12"/>
          </p:nvPr>
        </p:nvSpPr>
        <p:spPr/>
        <p:txBody>
          <a:bodyPr/>
          <a:lstStyle/>
          <a:p>
            <a:fld id="{589B7C76-EFF2-4CD8-A475-4750F11B4BC6}" type="slidenum">
              <a:rPr lang="pl-PL" smtClean="0"/>
              <a:pPr/>
              <a:t>3</a:t>
            </a:fld>
            <a:endParaRPr lang="pl-PL"/>
          </a:p>
        </p:txBody>
      </p:sp>
      <p:sp>
        <p:nvSpPr>
          <p:cNvPr id="5" name="Content Placeholder 2"/>
          <p:cNvSpPr>
            <a:spLocks noGrp="1"/>
          </p:cNvSpPr>
          <p:nvPr>
            <p:ph idx="1"/>
          </p:nvPr>
        </p:nvSpPr>
        <p:spPr>
          <a:xfrm>
            <a:off x="381000" y="3410744"/>
            <a:ext cx="8153400" cy="2114550"/>
          </a:xfrm>
        </p:spPr>
        <p:txBody>
          <a:bodyPr>
            <a:normAutofit/>
          </a:bodyPr>
          <a:lstStyle/>
          <a:p>
            <a:pPr marL="0" indent="0">
              <a:buNone/>
            </a:pPr>
            <a:r>
              <a:rPr lang="pl-PL" sz="2600" dirty="0" smtClean="0"/>
              <a:t>Dana jest</a:t>
            </a:r>
            <a:r>
              <a:rPr lang="en-US" sz="2600" dirty="0" smtClean="0"/>
              <a:t>   </a:t>
            </a:r>
            <a:r>
              <a:rPr lang="en-US" sz="2200" b="1" dirty="0" smtClean="0">
                <a:solidFill>
                  <a:srgbClr val="FF0000"/>
                </a:solidFill>
              </a:rPr>
              <a:t>h: T × X ⟶ T         </a:t>
            </a:r>
            <a:r>
              <a:rPr lang="pl-PL" sz="2200" b="1" dirty="0" smtClean="0">
                <a:solidFill>
                  <a:srgbClr val="FF0000"/>
                </a:solidFill>
              </a:rPr>
              <a:t>	  </a:t>
            </a:r>
            <a:r>
              <a:rPr lang="en-US" sz="2600" dirty="0" smtClean="0"/>
              <a:t>(</a:t>
            </a:r>
            <a:r>
              <a:rPr lang="pl-PL" sz="2600" dirty="0" smtClean="0"/>
              <a:t>funkcja kompresująca</a:t>
            </a:r>
            <a:r>
              <a:rPr lang="en-US" sz="2600" dirty="0" smtClean="0"/>
              <a:t>)</a:t>
            </a:r>
          </a:p>
          <a:p>
            <a:pPr marL="0" indent="0">
              <a:spcBef>
                <a:spcPts val="1824"/>
              </a:spcBef>
              <a:buNone/>
            </a:pPr>
            <a:r>
              <a:rPr lang="pl-PL" sz="2600" dirty="0" smtClean="0"/>
              <a:t>otrzymujemy</a:t>
            </a:r>
            <a:r>
              <a:rPr lang="en-US" sz="2600" dirty="0" smtClean="0"/>
              <a:t>    </a:t>
            </a:r>
            <a:r>
              <a:rPr lang="en-US" sz="2200" b="1" dirty="0" smtClean="0">
                <a:solidFill>
                  <a:srgbClr val="FF0000"/>
                </a:solidFill>
              </a:rPr>
              <a:t>H</a:t>
            </a:r>
            <a:r>
              <a:rPr lang="en-US" sz="2200" b="1" dirty="0">
                <a:solidFill>
                  <a:srgbClr val="FF0000"/>
                </a:solidFill>
              </a:rPr>
              <a:t>: </a:t>
            </a:r>
            <a:r>
              <a:rPr lang="en-US" sz="2200" b="1" dirty="0" smtClean="0">
                <a:solidFill>
                  <a:srgbClr val="FF0000"/>
                </a:solidFill>
              </a:rPr>
              <a:t>X</a:t>
            </a:r>
            <a:r>
              <a:rPr lang="en-US" sz="2200" b="1" baseline="30000" dirty="0" smtClean="0">
                <a:solidFill>
                  <a:srgbClr val="FF0000"/>
                </a:solidFill>
              </a:rPr>
              <a:t>≤L</a:t>
            </a:r>
            <a:r>
              <a:rPr lang="en-US" sz="2200" b="1" dirty="0" smtClean="0">
                <a:solidFill>
                  <a:srgbClr val="FF0000"/>
                </a:solidFill>
              </a:rPr>
              <a:t> </a:t>
            </a:r>
            <a:r>
              <a:rPr lang="en-US" sz="2200" b="1" dirty="0">
                <a:solidFill>
                  <a:srgbClr val="FF0000"/>
                </a:solidFill>
              </a:rPr>
              <a:t>⟶ T </a:t>
            </a:r>
            <a:r>
              <a:rPr lang="en-US" sz="2600" dirty="0" smtClean="0"/>
              <a:t>.      H</a:t>
            </a:r>
            <a:r>
              <a:rPr lang="en-US" sz="2600" baseline="-25000" dirty="0" smtClean="0"/>
              <a:t>i</a:t>
            </a:r>
            <a:r>
              <a:rPr lang="en-US" sz="2600" dirty="0" smtClean="0"/>
              <a:t>  -  </a:t>
            </a:r>
            <a:r>
              <a:rPr lang="pl-PL" sz="2600" dirty="0" smtClean="0"/>
              <a:t>zmienna łańcuchowa</a:t>
            </a:r>
            <a:endParaRPr lang="en-US" sz="2600" dirty="0" smtClean="0"/>
          </a:p>
          <a:p>
            <a:pPr marL="0" indent="0">
              <a:spcBef>
                <a:spcPts val="1824"/>
              </a:spcBef>
              <a:buNone/>
            </a:pPr>
            <a:r>
              <a:rPr lang="en-US" sz="2600" dirty="0" smtClean="0"/>
              <a:t>PB:    padding </a:t>
            </a:r>
            <a:r>
              <a:rPr lang="en-US" sz="2600" dirty="0" err="1" smtClean="0"/>
              <a:t>blok</a:t>
            </a:r>
            <a:r>
              <a:rPr lang="en-US" sz="2600" baseline="-25000" dirty="0" smtClean="0"/>
              <a:t> </a:t>
            </a:r>
          </a:p>
          <a:p>
            <a:pPr>
              <a:buFont typeface="Arial" pitchFamily="34" charset="0"/>
              <a:buChar char="•"/>
            </a:pPr>
            <a:endParaRPr lang="en-US" dirty="0" smtClean="0"/>
          </a:p>
        </p:txBody>
      </p:sp>
      <p:sp>
        <p:nvSpPr>
          <p:cNvPr id="6" name="AutoShape 3"/>
          <p:cNvSpPr>
            <a:spLocks noChangeArrowheads="1"/>
          </p:cNvSpPr>
          <p:nvPr/>
        </p:nvSpPr>
        <p:spPr bwMode="auto">
          <a:xfrm>
            <a:off x="831810" y="1124744"/>
            <a:ext cx="7239000" cy="2057400"/>
          </a:xfrm>
          <a:prstGeom prst="roundRect">
            <a:avLst>
              <a:gd name="adj" fmla="val 16667"/>
            </a:avLst>
          </a:prstGeom>
          <a:solidFill>
            <a:srgbClr val="CCFF99"/>
          </a:solidFill>
          <a:ln w="9525">
            <a:noFill/>
            <a:round/>
            <a:headEnd/>
            <a:tailEnd/>
          </a:ln>
        </p:spPr>
        <p:txBody>
          <a:bodyPr wrap="none" anchor="ctr"/>
          <a:lstStyle/>
          <a:p>
            <a:endParaRPr lang="en-US">
              <a:solidFill>
                <a:srgbClr val="FFFFCC"/>
              </a:solidFill>
            </a:endParaRPr>
          </a:p>
        </p:txBody>
      </p:sp>
      <p:sp>
        <p:nvSpPr>
          <p:cNvPr id="7" name="Rectangle 7"/>
          <p:cNvSpPr>
            <a:spLocks noChangeArrowheads="1"/>
          </p:cNvSpPr>
          <p:nvPr/>
        </p:nvSpPr>
        <p:spPr bwMode="auto">
          <a:xfrm>
            <a:off x="1670010" y="2153444"/>
            <a:ext cx="914400" cy="628650"/>
          </a:xfrm>
          <a:prstGeom prst="rect">
            <a:avLst/>
          </a:prstGeom>
          <a:solidFill>
            <a:schemeClr val="accent1"/>
          </a:solidFill>
          <a:ln w="9525">
            <a:solidFill>
              <a:schemeClr val="tx1"/>
            </a:solidFill>
            <a:miter lim="800000"/>
            <a:headEnd/>
            <a:tailEnd/>
          </a:ln>
        </p:spPr>
        <p:txBody>
          <a:bodyPr wrap="none" anchor="ctr"/>
          <a:lstStyle/>
          <a:p>
            <a:pPr algn="ctr"/>
            <a:r>
              <a:rPr lang="en-US" dirty="0" smtClean="0">
                <a:latin typeface="Arial" charset="0"/>
              </a:rPr>
              <a:t>h</a:t>
            </a:r>
            <a:endParaRPr lang="en-US" dirty="0">
              <a:latin typeface="Arial" charset="0"/>
              <a:sym typeface="Symbol" pitchFamily="18" charset="2"/>
            </a:endParaRPr>
          </a:p>
        </p:txBody>
      </p:sp>
      <p:sp>
        <p:nvSpPr>
          <p:cNvPr id="8" name="Rectangle 8"/>
          <p:cNvSpPr>
            <a:spLocks noChangeArrowheads="1"/>
          </p:cNvSpPr>
          <p:nvPr/>
        </p:nvSpPr>
        <p:spPr bwMode="auto">
          <a:xfrm>
            <a:off x="3346410" y="2153444"/>
            <a:ext cx="914400" cy="628650"/>
          </a:xfrm>
          <a:prstGeom prst="rect">
            <a:avLst/>
          </a:prstGeom>
          <a:solidFill>
            <a:schemeClr val="accent1"/>
          </a:solidFill>
          <a:ln w="9525">
            <a:solidFill>
              <a:schemeClr val="tx1"/>
            </a:solidFill>
            <a:miter lim="800000"/>
            <a:headEnd/>
            <a:tailEnd/>
          </a:ln>
        </p:spPr>
        <p:txBody>
          <a:bodyPr wrap="none" anchor="ctr"/>
          <a:lstStyle/>
          <a:p>
            <a:pPr algn="ctr"/>
            <a:r>
              <a:rPr lang="en-US" dirty="0" smtClean="0">
                <a:latin typeface="Arial" charset="0"/>
              </a:rPr>
              <a:t>h</a:t>
            </a:r>
            <a:endParaRPr lang="en-US" dirty="0">
              <a:latin typeface="Arial" charset="0"/>
              <a:sym typeface="Symbol" pitchFamily="18" charset="2"/>
            </a:endParaRPr>
          </a:p>
        </p:txBody>
      </p:sp>
      <p:sp>
        <p:nvSpPr>
          <p:cNvPr id="9" name="Rectangle 9"/>
          <p:cNvSpPr>
            <a:spLocks noChangeArrowheads="1"/>
          </p:cNvSpPr>
          <p:nvPr/>
        </p:nvSpPr>
        <p:spPr bwMode="auto">
          <a:xfrm>
            <a:off x="6623010" y="2153444"/>
            <a:ext cx="914400" cy="628650"/>
          </a:xfrm>
          <a:prstGeom prst="rect">
            <a:avLst/>
          </a:prstGeom>
          <a:solidFill>
            <a:schemeClr val="accent1"/>
          </a:solidFill>
          <a:ln w="9525">
            <a:solidFill>
              <a:schemeClr val="tx1"/>
            </a:solidFill>
            <a:miter lim="800000"/>
            <a:headEnd/>
            <a:tailEnd/>
          </a:ln>
        </p:spPr>
        <p:txBody>
          <a:bodyPr wrap="none" anchor="ctr"/>
          <a:lstStyle/>
          <a:p>
            <a:pPr algn="ctr"/>
            <a:r>
              <a:rPr lang="en-US" dirty="0" smtClean="0">
                <a:latin typeface="Arial" charset="0"/>
                <a:sym typeface="Symbol" pitchFamily="18" charset="2"/>
              </a:rPr>
              <a:t>h</a:t>
            </a:r>
            <a:endParaRPr lang="en-US" dirty="0">
              <a:latin typeface="Arial" charset="0"/>
              <a:sym typeface="Symbol" pitchFamily="18" charset="2"/>
            </a:endParaRPr>
          </a:p>
        </p:txBody>
      </p:sp>
      <p:sp>
        <p:nvSpPr>
          <p:cNvPr id="10" name="Rectangle 10"/>
          <p:cNvSpPr>
            <a:spLocks noChangeArrowheads="1"/>
          </p:cNvSpPr>
          <p:nvPr/>
        </p:nvSpPr>
        <p:spPr bwMode="auto">
          <a:xfrm>
            <a:off x="1136610" y="1353344"/>
            <a:ext cx="1524000" cy="285750"/>
          </a:xfrm>
          <a:prstGeom prst="rect">
            <a:avLst/>
          </a:prstGeom>
          <a:solidFill>
            <a:schemeClr val="accent6">
              <a:lumMod val="75000"/>
            </a:schemeClr>
          </a:solidFill>
          <a:ln w="9525">
            <a:solidFill>
              <a:schemeClr val="tx1"/>
            </a:solidFill>
            <a:miter lim="800000"/>
            <a:headEnd/>
            <a:tailEnd/>
          </a:ln>
        </p:spPr>
        <p:txBody>
          <a:bodyPr wrap="none" anchor="ctr"/>
          <a:lstStyle/>
          <a:p>
            <a:pPr algn="ctr"/>
            <a:r>
              <a:rPr lang="en-US" sz="1800" dirty="0">
                <a:solidFill>
                  <a:srgbClr val="FFFFCC"/>
                </a:solidFill>
                <a:latin typeface="Arial" charset="0"/>
              </a:rPr>
              <a:t>m[0]</a:t>
            </a:r>
          </a:p>
        </p:txBody>
      </p:sp>
      <p:sp>
        <p:nvSpPr>
          <p:cNvPr id="11" name="Rectangle 11"/>
          <p:cNvSpPr>
            <a:spLocks noChangeArrowheads="1"/>
          </p:cNvSpPr>
          <p:nvPr/>
        </p:nvSpPr>
        <p:spPr bwMode="auto">
          <a:xfrm>
            <a:off x="2660610" y="1353344"/>
            <a:ext cx="1676400" cy="285750"/>
          </a:xfrm>
          <a:prstGeom prst="rect">
            <a:avLst/>
          </a:prstGeom>
          <a:solidFill>
            <a:schemeClr val="accent6">
              <a:lumMod val="75000"/>
            </a:schemeClr>
          </a:solidFill>
          <a:ln w="9525">
            <a:solidFill>
              <a:schemeClr val="tx1"/>
            </a:solidFill>
            <a:miter lim="800000"/>
            <a:headEnd/>
            <a:tailEnd/>
          </a:ln>
        </p:spPr>
        <p:txBody>
          <a:bodyPr wrap="none" anchor="ctr"/>
          <a:lstStyle/>
          <a:p>
            <a:pPr algn="ctr"/>
            <a:r>
              <a:rPr lang="en-US" sz="1800">
                <a:solidFill>
                  <a:srgbClr val="FFFFCC"/>
                </a:solidFill>
                <a:latin typeface="Arial" charset="0"/>
              </a:rPr>
              <a:t>m[1]</a:t>
            </a:r>
          </a:p>
        </p:txBody>
      </p:sp>
      <p:sp>
        <p:nvSpPr>
          <p:cNvPr id="12" name="Rectangle 12"/>
          <p:cNvSpPr>
            <a:spLocks noChangeArrowheads="1"/>
          </p:cNvSpPr>
          <p:nvPr/>
        </p:nvSpPr>
        <p:spPr bwMode="auto">
          <a:xfrm>
            <a:off x="4337010" y="1353344"/>
            <a:ext cx="1600200" cy="285750"/>
          </a:xfrm>
          <a:prstGeom prst="rect">
            <a:avLst/>
          </a:prstGeom>
          <a:solidFill>
            <a:schemeClr val="accent6">
              <a:lumMod val="75000"/>
            </a:schemeClr>
          </a:solidFill>
          <a:ln w="9525">
            <a:solidFill>
              <a:schemeClr val="tx1"/>
            </a:solidFill>
            <a:miter lim="800000"/>
            <a:headEnd/>
            <a:tailEnd/>
          </a:ln>
        </p:spPr>
        <p:txBody>
          <a:bodyPr wrap="none" anchor="ctr"/>
          <a:lstStyle/>
          <a:p>
            <a:pPr algn="ctr"/>
            <a:r>
              <a:rPr lang="en-US" sz="1800" dirty="0" smtClean="0">
                <a:solidFill>
                  <a:srgbClr val="FFFFCC"/>
                </a:solidFill>
                <a:latin typeface="Arial" charset="0"/>
              </a:rPr>
              <a:t>m[2]</a:t>
            </a:r>
            <a:endParaRPr lang="en-US" sz="1800" dirty="0">
              <a:solidFill>
                <a:srgbClr val="FFFFCC"/>
              </a:solidFill>
              <a:latin typeface="Arial" charset="0"/>
            </a:endParaRPr>
          </a:p>
        </p:txBody>
      </p:sp>
      <p:sp>
        <p:nvSpPr>
          <p:cNvPr id="13" name="Rectangle 13"/>
          <p:cNvSpPr>
            <a:spLocks noChangeArrowheads="1"/>
          </p:cNvSpPr>
          <p:nvPr/>
        </p:nvSpPr>
        <p:spPr bwMode="auto">
          <a:xfrm>
            <a:off x="5937210" y="1353344"/>
            <a:ext cx="1524000" cy="285750"/>
          </a:xfrm>
          <a:prstGeom prst="rect">
            <a:avLst/>
          </a:prstGeom>
          <a:solidFill>
            <a:schemeClr val="accent6">
              <a:lumMod val="75000"/>
            </a:schemeClr>
          </a:solidFill>
          <a:ln w="9525">
            <a:solidFill>
              <a:schemeClr val="tx1"/>
            </a:solidFill>
            <a:miter lim="800000"/>
            <a:headEnd/>
            <a:tailEnd/>
          </a:ln>
        </p:spPr>
        <p:txBody>
          <a:bodyPr wrap="none" anchor="ctr"/>
          <a:lstStyle/>
          <a:p>
            <a:r>
              <a:rPr lang="en-US" sz="1800" dirty="0" smtClean="0">
                <a:solidFill>
                  <a:srgbClr val="FFFFCC"/>
                </a:solidFill>
                <a:latin typeface="Arial" charset="0"/>
              </a:rPr>
              <a:t>m[3]  </a:t>
            </a:r>
            <a:r>
              <a:rPr lang="en-US" sz="1800" dirty="0" err="1" smtClean="0">
                <a:solidFill>
                  <a:srgbClr val="FFFFCC"/>
                </a:solidFill>
                <a:latin typeface="Arial" charset="0"/>
              </a:rPr>
              <a:t>ll</a:t>
            </a:r>
            <a:r>
              <a:rPr lang="en-US" sz="1800" dirty="0" smtClean="0">
                <a:solidFill>
                  <a:srgbClr val="FFFFCC"/>
                </a:solidFill>
                <a:latin typeface="Arial" charset="0"/>
              </a:rPr>
              <a:t>   </a:t>
            </a:r>
            <a:r>
              <a:rPr lang="en-US" sz="1800" b="1" dirty="0" smtClean="0">
                <a:solidFill>
                  <a:srgbClr val="FFFF00"/>
                </a:solidFill>
                <a:latin typeface="Arial" charset="0"/>
              </a:rPr>
              <a:t>PB</a:t>
            </a:r>
            <a:endParaRPr lang="en-US" sz="1800" b="1" dirty="0">
              <a:solidFill>
                <a:srgbClr val="FFFF00"/>
              </a:solidFill>
              <a:latin typeface="Arial" charset="0"/>
            </a:endParaRPr>
          </a:p>
        </p:txBody>
      </p:sp>
      <p:sp>
        <p:nvSpPr>
          <p:cNvPr id="14" name="Rectangle 26"/>
          <p:cNvSpPr>
            <a:spLocks noChangeArrowheads="1"/>
          </p:cNvSpPr>
          <p:nvPr/>
        </p:nvSpPr>
        <p:spPr bwMode="auto">
          <a:xfrm>
            <a:off x="5022810" y="2153444"/>
            <a:ext cx="914400" cy="628650"/>
          </a:xfrm>
          <a:prstGeom prst="rect">
            <a:avLst/>
          </a:prstGeom>
          <a:solidFill>
            <a:schemeClr val="accent1"/>
          </a:solidFill>
          <a:ln w="9525">
            <a:solidFill>
              <a:schemeClr val="tx1"/>
            </a:solidFill>
            <a:miter lim="800000"/>
            <a:headEnd/>
            <a:tailEnd/>
          </a:ln>
        </p:spPr>
        <p:txBody>
          <a:bodyPr wrap="none" anchor="ctr"/>
          <a:lstStyle/>
          <a:p>
            <a:pPr algn="ctr"/>
            <a:r>
              <a:rPr lang="en-US" dirty="0" smtClean="0">
                <a:latin typeface="Arial" charset="0"/>
                <a:sym typeface="Symbol" pitchFamily="18" charset="2"/>
              </a:rPr>
              <a:t>h</a:t>
            </a:r>
            <a:endParaRPr lang="en-US" dirty="0">
              <a:latin typeface="Arial" charset="0"/>
              <a:sym typeface="Symbol" pitchFamily="18" charset="2"/>
            </a:endParaRPr>
          </a:p>
        </p:txBody>
      </p:sp>
      <p:grpSp>
        <p:nvGrpSpPr>
          <p:cNvPr id="15" name="Group 67"/>
          <p:cNvGrpSpPr/>
          <p:nvPr/>
        </p:nvGrpSpPr>
        <p:grpSpPr>
          <a:xfrm>
            <a:off x="93806" y="2128044"/>
            <a:ext cx="1576204" cy="646331"/>
            <a:chOff x="-128404" y="2908445"/>
            <a:chExt cx="1576204" cy="861777"/>
          </a:xfrm>
        </p:grpSpPr>
        <p:cxnSp>
          <p:nvCxnSpPr>
            <p:cNvPr id="16" name="Straight Arrow Connector 31"/>
            <p:cNvCxnSpPr/>
            <p:nvPr/>
          </p:nvCxnSpPr>
          <p:spPr bwMode="auto">
            <a:xfrm>
              <a:off x="304800" y="3364468"/>
              <a:ext cx="1143000" cy="1588"/>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17" name="TextBox 34"/>
            <p:cNvSpPr txBox="1"/>
            <p:nvPr/>
          </p:nvSpPr>
          <p:spPr>
            <a:xfrm>
              <a:off x="-128404" y="2908445"/>
              <a:ext cx="1115947" cy="861777"/>
            </a:xfrm>
            <a:prstGeom prst="rect">
              <a:avLst/>
            </a:prstGeom>
            <a:noFill/>
          </p:spPr>
          <p:txBody>
            <a:bodyPr wrap="none" rtlCol="0">
              <a:spAutoFit/>
            </a:bodyPr>
            <a:lstStyle/>
            <a:p>
              <a:pPr algn="ctr"/>
              <a:r>
                <a:rPr lang="en-US" sz="1800" dirty="0" smtClean="0">
                  <a:latin typeface="+mn-lt"/>
                </a:rPr>
                <a:t>IV</a:t>
              </a:r>
            </a:p>
            <a:p>
              <a:pPr algn="ctr"/>
              <a:r>
                <a:rPr lang="en-US" dirty="0" smtClean="0"/>
                <a:t>(</a:t>
              </a:r>
              <a:r>
                <a:rPr lang="pl-PL" dirty="0" smtClean="0"/>
                <a:t>ustalony</a:t>
              </a:r>
              <a:r>
                <a:rPr lang="en-US" dirty="0" smtClean="0"/>
                <a:t>)</a:t>
              </a:r>
              <a:endParaRPr lang="en-US" sz="1800" dirty="0" smtClean="0">
                <a:latin typeface="+mn-lt"/>
              </a:endParaRPr>
            </a:p>
          </p:txBody>
        </p:sp>
      </p:grpSp>
      <p:grpSp>
        <p:nvGrpSpPr>
          <p:cNvPr id="18" name="Group 47"/>
          <p:cNvGrpSpPr/>
          <p:nvPr/>
        </p:nvGrpSpPr>
        <p:grpSpPr>
          <a:xfrm>
            <a:off x="1364416" y="1639689"/>
            <a:ext cx="305594" cy="629246"/>
            <a:chOff x="1218406" y="2134394"/>
            <a:chExt cx="305594" cy="838994"/>
          </a:xfrm>
        </p:grpSpPr>
        <p:cxnSp>
          <p:nvCxnSpPr>
            <p:cNvPr id="19" name="Straight Connector 42"/>
            <p:cNvCxnSpPr/>
            <p:nvPr/>
          </p:nvCxnSpPr>
          <p:spPr bwMode="auto">
            <a:xfrm rot="5400000">
              <a:off x="800100" y="2552700"/>
              <a:ext cx="838200" cy="158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 name="Straight Arrow Connector 46"/>
            <p:cNvCxnSpPr/>
            <p:nvPr/>
          </p:nvCxnSpPr>
          <p:spPr bwMode="auto">
            <a:xfrm>
              <a:off x="1219200" y="2971800"/>
              <a:ext cx="304800" cy="1588"/>
            </a:xfrm>
            <a:prstGeom prst="straightConnector1">
              <a:avLst/>
            </a:prstGeom>
            <a:solidFill>
              <a:schemeClr val="accent1"/>
            </a:solidFill>
            <a:ln w="9525" cap="flat" cmpd="sng" algn="ctr">
              <a:solidFill>
                <a:schemeClr val="tx1"/>
              </a:solidFill>
              <a:prstDash val="solid"/>
              <a:round/>
              <a:headEnd type="none" w="med" len="med"/>
              <a:tailEnd type="arrow"/>
            </a:ln>
            <a:effectLst/>
          </p:spPr>
        </p:cxnSp>
      </p:grpSp>
      <p:grpSp>
        <p:nvGrpSpPr>
          <p:cNvPr id="21" name="Group 48"/>
          <p:cNvGrpSpPr/>
          <p:nvPr/>
        </p:nvGrpSpPr>
        <p:grpSpPr>
          <a:xfrm>
            <a:off x="3041610" y="1639094"/>
            <a:ext cx="305594" cy="629246"/>
            <a:chOff x="1218406" y="2134394"/>
            <a:chExt cx="305594" cy="838994"/>
          </a:xfrm>
        </p:grpSpPr>
        <p:cxnSp>
          <p:nvCxnSpPr>
            <p:cNvPr id="22" name="Straight Connector 49"/>
            <p:cNvCxnSpPr/>
            <p:nvPr/>
          </p:nvCxnSpPr>
          <p:spPr bwMode="auto">
            <a:xfrm rot="5400000">
              <a:off x="800100" y="2552700"/>
              <a:ext cx="838200" cy="158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 name="Straight Arrow Connector 50"/>
            <p:cNvCxnSpPr/>
            <p:nvPr/>
          </p:nvCxnSpPr>
          <p:spPr bwMode="auto">
            <a:xfrm>
              <a:off x="1219200" y="2971800"/>
              <a:ext cx="304800" cy="1588"/>
            </a:xfrm>
            <a:prstGeom prst="straightConnector1">
              <a:avLst/>
            </a:prstGeom>
            <a:solidFill>
              <a:schemeClr val="accent1"/>
            </a:solidFill>
            <a:ln w="9525" cap="flat" cmpd="sng" algn="ctr">
              <a:solidFill>
                <a:schemeClr val="tx1"/>
              </a:solidFill>
              <a:prstDash val="solid"/>
              <a:round/>
              <a:headEnd type="none" w="med" len="med"/>
              <a:tailEnd type="arrow"/>
            </a:ln>
            <a:effectLst/>
          </p:spPr>
        </p:cxnSp>
      </p:grpSp>
      <p:grpSp>
        <p:nvGrpSpPr>
          <p:cNvPr id="24" name="Group 51"/>
          <p:cNvGrpSpPr/>
          <p:nvPr/>
        </p:nvGrpSpPr>
        <p:grpSpPr>
          <a:xfrm>
            <a:off x="4718010" y="1639094"/>
            <a:ext cx="305594" cy="629246"/>
            <a:chOff x="1218406" y="2134394"/>
            <a:chExt cx="305594" cy="838994"/>
          </a:xfrm>
        </p:grpSpPr>
        <p:cxnSp>
          <p:nvCxnSpPr>
            <p:cNvPr id="25" name="Straight Connector 52"/>
            <p:cNvCxnSpPr/>
            <p:nvPr/>
          </p:nvCxnSpPr>
          <p:spPr bwMode="auto">
            <a:xfrm rot="5400000">
              <a:off x="800100" y="2552700"/>
              <a:ext cx="838200" cy="158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6" name="Straight Arrow Connector 53"/>
            <p:cNvCxnSpPr/>
            <p:nvPr/>
          </p:nvCxnSpPr>
          <p:spPr bwMode="auto">
            <a:xfrm>
              <a:off x="1219200" y="2971800"/>
              <a:ext cx="304800" cy="1588"/>
            </a:xfrm>
            <a:prstGeom prst="straightConnector1">
              <a:avLst/>
            </a:prstGeom>
            <a:solidFill>
              <a:schemeClr val="accent1"/>
            </a:solidFill>
            <a:ln w="9525" cap="flat" cmpd="sng" algn="ctr">
              <a:solidFill>
                <a:schemeClr val="tx1"/>
              </a:solidFill>
              <a:prstDash val="solid"/>
              <a:round/>
              <a:headEnd type="none" w="med" len="med"/>
              <a:tailEnd type="arrow"/>
            </a:ln>
            <a:effectLst/>
          </p:spPr>
        </p:cxnSp>
      </p:grpSp>
      <p:grpSp>
        <p:nvGrpSpPr>
          <p:cNvPr id="27" name="Group 54"/>
          <p:cNvGrpSpPr/>
          <p:nvPr/>
        </p:nvGrpSpPr>
        <p:grpSpPr>
          <a:xfrm>
            <a:off x="6318210" y="1639094"/>
            <a:ext cx="305594" cy="629246"/>
            <a:chOff x="1218406" y="2134394"/>
            <a:chExt cx="305594" cy="838994"/>
          </a:xfrm>
        </p:grpSpPr>
        <p:cxnSp>
          <p:nvCxnSpPr>
            <p:cNvPr id="28" name="Straight Connector 55"/>
            <p:cNvCxnSpPr/>
            <p:nvPr/>
          </p:nvCxnSpPr>
          <p:spPr bwMode="auto">
            <a:xfrm rot="5400000">
              <a:off x="800100" y="2552700"/>
              <a:ext cx="838200" cy="158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 name="Straight Arrow Connector 56"/>
            <p:cNvCxnSpPr/>
            <p:nvPr/>
          </p:nvCxnSpPr>
          <p:spPr bwMode="auto">
            <a:xfrm>
              <a:off x="1219200" y="2971800"/>
              <a:ext cx="304800" cy="1588"/>
            </a:xfrm>
            <a:prstGeom prst="straightConnector1">
              <a:avLst/>
            </a:prstGeom>
            <a:solidFill>
              <a:schemeClr val="accent1"/>
            </a:solidFill>
            <a:ln w="9525" cap="flat" cmpd="sng" algn="ctr">
              <a:solidFill>
                <a:schemeClr val="tx1"/>
              </a:solidFill>
              <a:prstDash val="solid"/>
              <a:round/>
              <a:headEnd type="none" w="med" len="med"/>
              <a:tailEnd type="arrow"/>
            </a:ln>
            <a:effectLst/>
          </p:spPr>
        </p:cxnSp>
      </p:grpSp>
      <p:cxnSp>
        <p:nvCxnSpPr>
          <p:cNvPr id="30" name="Straight Arrow Connector 58"/>
          <p:cNvCxnSpPr/>
          <p:nvPr/>
        </p:nvCxnSpPr>
        <p:spPr bwMode="auto">
          <a:xfrm>
            <a:off x="2584410" y="2472377"/>
            <a:ext cx="762000" cy="1191"/>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31" name="Straight Arrow Connector 59"/>
          <p:cNvCxnSpPr/>
          <p:nvPr/>
        </p:nvCxnSpPr>
        <p:spPr bwMode="auto">
          <a:xfrm>
            <a:off x="4260810" y="2472377"/>
            <a:ext cx="762000" cy="1191"/>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32" name="Straight Arrow Connector 62"/>
          <p:cNvCxnSpPr/>
          <p:nvPr/>
        </p:nvCxnSpPr>
        <p:spPr bwMode="auto">
          <a:xfrm>
            <a:off x="5937210" y="2495153"/>
            <a:ext cx="685800" cy="1191"/>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33" name="Straight Arrow Connector 65"/>
          <p:cNvCxnSpPr/>
          <p:nvPr/>
        </p:nvCxnSpPr>
        <p:spPr bwMode="auto">
          <a:xfrm>
            <a:off x="7537410" y="2495153"/>
            <a:ext cx="990600" cy="1191"/>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34" name="TextBox 68"/>
          <p:cNvSpPr txBox="1"/>
          <p:nvPr/>
        </p:nvSpPr>
        <p:spPr>
          <a:xfrm>
            <a:off x="8134310" y="2051844"/>
            <a:ext cx="704890" cy="400110"/>
          </a:xfrm>
          <a:prstGeom prst="rect">
            <a:avLst/>
          </a:prstGeom>
          <a:noFill/>
        </p:spPr>
        <p:txBody>
          <a:bodyPr wrap="none" rtlCol="0">
            <a:spAutoFit/>
          </a:bodyPr>
          <a:lstStyle/>
          <a:p>
            <a:r>
              <a:rPr lang="en-US" sz="2000" dirty="0" smtClean="0">
                <a:latin typeface="+mn-lt"/>
              </a:rPr>
              <a:t>H(m)</a:t>
            </a:r>
          </a:p>
        </p:txBody>
      </p:sp>
      <p:grpSp>
        <p:nvGrpSpPr>
          <p:cNvPr id="35" name="Group 73"/>
          <p:cNvGrpSpPr/>
          <p:nvPr/>
        </p:nvGrpSpPr>
        <p:grpSpPr>
          <a:xfrm>
            <a:off x="3346410" y="2140744"/>
            <a:ext cx="1066800" cy="285750"/>
            <a:chOff x="1524000" y="2819400"/>
            <a:chExt cx="1066800" cy="381000"/>
          </a:xfrm>
        </p:grpSpPr>
        <p:sp>
          <p:nvSpPr>
            <p:cNvPr id="36" name="Right Triangle 74"/>
            <p:cNvSpPr/>
            <p:nvPr/>
          </p:nvSpPr>
          <p:spPr bwMode="auto">
            <a:xfrm flipH="1" flipV="1">
              <a:off x="1524000" y="2819400"/>
              <a:ext cx="1066800" cy="381000"/>
            </a:xfrm>
            <a:prstGeom prst="rtTriangle">
              <a:avLst/>
            </a:prstGeom>
            <a:solidFill>
              <a:srgbClr val="CCFF99"/>
            </a:solidFill>
            <a:ln w="9525">
              <a:noFill/>
              <a:miter lim="800000"/>
              <a:headEnd/>
              <a:tailEnd/>
            </a:ln>
            <a:effectLst/>
          </p:spPr>
          <p:txBody>
            <a:bodyPr rtlCol="0" anchor="ctr"/>
            <a:lstStyle/>
            <a:p>
              <a:pPr algn="ctr"/>
              <a:endParaRPr lang="en-US" dirty="0">
                <a:latin typeface="+mn-lt"/>
              </a:endParaRPr>
            </a:p>
          </p:txBody>
        </p:sp>
        <p:cxnSp>
          <p:nvCxnSpPr>
            <p:cNvPr id="37" name="Straight Connector 75"/>
            <p:cNvCxnSpPr>
              <a:stCxn id="36" idx="4"/>
            </p:cNvCxnSpPr>
            <p:nvPr/>
          </p:nvCxnSpPr>
          <p:spPr bwMode="auto">
            <a:xfrm rot="16200000" flipH="1">
              <a:off x="1828800" y="2514600"/>
              <a:ext cx="304800" cy="914400"/>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38" name="Group 76"/>
          <p:cNvGrpSpPr/>
          <p:nvPr/>
        </p:nvGrpSpPr>
        <p:grpSpPr>
          <a:xfrm>
            <a:off x="5022810" y="2140744"/>
            <a:ext cx="1066800" cy="285750"/>
            <a:chOff x="1524000" y="2819400"/>
            <a:chExt cx="1066800" cy="381000"/>
          </a:xfrm>
        </p:grpSpPr>
        <p:sp>
          <p:nvSpPr>
            <p:cNvPr id="39" name="Right Triangle 77"/>
            <p:cNvSpPr/>
            <p:nvPr/>
          </p:nvSpPr>
          <p:spPr bwMode="auto">
            <a:xfrm flipH="1" flipV="1">
              <a:off x="1524000" y="2819400"/>
              <a:ext cx="1066800" cy="381000"/>
            </a:xfrm>
            <a:prstGeom prst="rtTriangle">
              <a:avLst/>
            </a:prstGeom>
            <a:solidFill>
              <a:srgbClr val="CCFF99"/>
            </a:solidFill>
            <a:ln w="9525">
              <a:noFill/>
              <a:miter lim="800000"/>
              <a:headEnd/>
              <a:tailEnd/>
            </a:ln>
            <a:effectLst/>
          </p:spPr>
          <p:txBody>
            <a:bodyPr rtlCol="0" anchor="ctr"/>
            <a:lstStyle/>
            <a:p>
              <a:pPr algn="ctr"/>
              <a:endParaRPr lang="en-US" dirty="0">
                <a:latin typeface="+mn-lt"/>
              </a:endParaRPr>
            </a:p>
          </p:txBody>
        </p:sp>
        <p:cxnSp>
          <p:nvCxnSpPr>
            <p:cNvPr id="40" name="Straight Connector 78"/>
            <p:cNvCxnSpPr>
              <a:stCxn id="39" idx="4"/>
            </p:cNvCxnSpPr>
            <p:nvPr/>
          </p:nvCxnSpPr>
          <p:spPr bwMode="auto">
            <a:xfrm rot="16200000" flipH="1">
              <a:off x="1828800" y="2514600"/>
              <a:ext cx="304800" cy="914400"/>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41" name="Group 79"/>
          <p:cNvGrpSpPr/>
          <p:nvPr/>
        </p:nvGrpSpPr>
        <p:grpSpPr>
          <a:xfrm>
            <a:off x="6623010" y="2140744"/>
            <a:ext cx="1066800" cy="285750"/>
            <a:chOff x="1524000" y="2819400"/>
            <a:chExt cx="1066800" cy="381000"/>
          </a:xfrm>
        </p:grpSpPr>
        <p:sp>
          <p:nvSpPr>
            <p:cNvPr id="42" name="Right Triangle 80"/>
            <p:cNvSpPr/>
            <p:nvPr/>
          </p:nvSpPr>
          <p:spPr bwMode="auto">
            <a:xfrm flipH="1" flipV="1">
              <a:off x="1524000" y="2819400"/>
              <a:ext cx="1066800" cy="381000"/>
            </a:xfrm>
            <a:prstGeom prst="rtTriangle">
              <a:avLst/>
            </a:prstGeom>
            <a:solidFill>
              <a:srgbClr val="CCFF99"/>
            </a:solidFill>
            <a:ln w="9525">
              <a:noFill/>
              <a:miter lim="800000"/>
              <a:headEnd/>
              <a:tailEnd/>
            </a:ln>
            <a:effectLst/>
          </p:spPr>
          <p:txBody>
            <a:bodyPr rtlCol="0" anchor="ctr"/>
            <a:lstStyle/>
            <a:p>
              <a:pPr algn="ctr"/>
              <a:endParaRPr lang="en-US" dirty="0">
                <a:latin typeface="+mn-lt"/>
              </a:endParaRPr>
            </a:p>
          </p:txBody>
        </p:sp>
        <p:cxnSp>
          <p:nvCxnSpPr>
            <p:cNvPr id="43" name="Straight Connector 81"/>
            <p:cNvCxnSpPr>
              <a:stCxn id="42" idx="4"/>
            </p:cNvCxnSpPr>
            <p:nvPr/>
          </p:nvCxnSpPr>
          <p:spPr bwMode="auto">
            <a:xfrm rot="16200000" flipH="1">
              <a:off x="1828800" y="2514600"/>
              <a:ext cx="304800" cy="914400"/>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44" name="Group 57"/>
          <p:cNvGrpSpPr/>
          <p:nvPr/>
        </p:nvGrpSpPr>
        <p:grpSpPr>
          <a:xfrm flipV="1">
            <a:off x="1670010" y="2507405"/>
            <a:ext cx="1066800" cy="285750"/>
            <a:chOff x="1524000" y="2819400"/>
            <a:chExt cx="1066800" cy="381000"/>
          </a:xfrm>
        </p:grpSpPr>
        <p:sp>
          <p:nvSpPr>
            <p:cNvPr id="45" name="Right Triangle 60"/>
            <p:cNvSpPr/>
            <p:nvPr/>
          </p:nvSpPr>
          <p:spPr bwMode="auto">
            <a:xfrm flipH="1" flipV="1">
              <a:off x="1524000" y="2819400"/>
              <a:ext cx="1066800" cy="381000"/>
            </a:xfrm>
            <a:prstGeom prst="rtTriangle">
              <a:avLst/>
            </a:prstGeom>
            <a:solidFill>
              <a:srgbClr val="CCFF99"/>
            </a:solidFill>
            <a:ln w="9525">
              <a:noFill/>
              <a:miter lim="800000"/>
              <a:headEnd/>
              <a:tailEnd/>
            </a:ln>
            <a:effectLst/>
          </p:spPr>
          <p:txBody>
            <a:bodyPr rtlCol="0" anchor="ctr"/>
            <a:lstStyle/>
            <a:p>
              <a:pPr algn="ctr"/>
              <a:endParaRPr lang="en-US" dirty="0">
                <a:latin typeface="+mn-lt"/>
              </a:endParaRPr>
            </a:p>
          </p:txBody>
        </p:sp>
        <p:cxnSp>
          <p:nvCxnSpPr>
            <p:cNvPr id="46" name="Straight Connector 61"/>
            <p:cNvCxnSpPr>
              <a:stCxn id="45" idx="4"/>
            </p:cNvCxnSpPr>
            <p:nvPr/>
          </p:nvCxnSpPr>
          <p:spPr bwMode="auto">
            <a:xfrm rot="16200000" flipH="1">
              <a:off x="1828800" y="2514600"/>
              <a:ext cx="304800" cy="914400"/>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47" name="Group 63"/>
          <p:cNvGrpSpPr/>
          <p:nvPr/>
        </p:nvGrpSpPr>
        <p:grpSpPr>
          <a:xfrm flipV="1">
            <a:off x="3346410" y="2507405"/>
            <a:ext cx="1066800" cy="285750"/>
            <a:chOff x="1524000" y="2819400"/>
            <a:chExt cx="1066800" cy="381000"/>
          </a:xfrm>
        </p:grpSpPr>
        <p:sp>
          <p:nvSpPr>
            <p:cNvPr id="48" name="Right Triangle 64"/>
            <p:cNvSpPr/>
            <p:nvPr/>
          </p:nvSpPr>
          <p:spPr bwMode="auto">
            <a:xfrm flipH="1" flipV="1">
              <a:off x="1524000" y="2819400"/>
              <a:ext cx="1066800" cy="381000"/>
            </a:xfrm>
            <a:prstGeom prst="rtTriangle">
              <a:avLst/>
            </a:prstGeom>
            <a:solidFill>
              <a:srgbClr val="CCFF99"/>
            </a:solidFill>
            <a:ln w="9525">
              <a:noFill/>
              <a:miter lim="800000"/>
              <a:headEnd/>
              <a:tailEnd/>
            </a:ln>
            <a:effectLst/>
          </p:spPr>
          <p:txBody>
            <a:bodyPr rtlCol="0" anchor="ctr"/>
            <a:lstStyle/>
            <a:p>
              <a:pPr algn="ctr"/>
              <a:endParaRPr lang="en-US" dirty="0">
                <a:latin typeface="+mn-lt"/>
              </a:endParaRPr>
            </a:p>
          </p:txBody>
        </p:sp>
        <p:cxnSp>
          <p:nvCxnSpPr>
            <p:cNvPr id="49" name="Straight Connector 66"/>
            <p:cNvCxnSpPr>
              <a:stCxn id="48" idx="4"/>
            </p:cNvCxnSpPr>
            <p:nvPr/>
          </p:nvCxnSpPr>
          <p:spPr bwMode="auto">
            <a:xfrm rot="16200000" flipH="1">
              <a:off x="1828800" y="2514600"/>
              <a:ext cx="304800" cy="914400"/>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50" name="Group 70"/>
          <p:cNvGrpSpPr/>
          <p:nvPr/>
        </p:nvGrpSpPr>
        <p:grpSpPr>
          <a:xfrm flipV="1">
            <a:off x="5022810" y="2507405"/>
            <a:ext cx="1066800" cy="285750"/>
            <a:chOff x="1524000" y="2819400"/>
            <a:chExt cx="1066800" cy="381000"/>
          </a:xfrm>
        </p:grpSpPr>
        <p:sp>
          <p:nvSpPr>
            <p:cNvPr id="51" name="Right Triangle 82"/>
            <p:cNvSpPr/>
            <p:nvPr/>
          </p:nvSpPr>
          <p:spPr bwMode="auto">
            <a:xfrm flipH="1" flipV="1">
              <a:off x="1524000" y="2819400"/>
              <a:ext cx="1066800" cy="381000"/>
            </a:xfrm>
            <a:prstGeom prst="rtTriangle">
              <a:avLst/>
            </a:prstGeom>
            <a:solidFill>
              <a:srgbClr val="CCFF99"/>
            </a:solidFill>
            <a:ln w="9525">
              <a:noFill/>
              <a:miter lim="800000"/>
              <a:headEnd/>
              <a:tailEnd/>
            </a:ln>
            <a:effectLst/>
          </p:spPr>
          <p:txBody>
            <a:bodyPr rtlCol="0" anchor="ctr"/>
            <a:lstStyle/>
            <a:p>
              <a:pPr algn="ctr"/>
              <a:endParaRPr lang="en-US" dirty="0">
                <a:latin typeface="+mn-lt"/>
              </a:endParaRPr>
            </a:p>
          </p:txBody>
        </p:sp>
        <p:cxnSp>
          <p:nvCxnSpPr>
            <p:cNvPr id="52" name="Straight Connector 83"/>
            <p:cNvCxnSpPr>
              <a:stCxn id="51" idx="4"/>
            </p:cNvCxnSpPr>
            <p:nvPr/>
          </p:nvCxnSpPr>
          <p:spPr bwMode="auto">
            <a:xfrm rot="16200000" flipH="1">
              <a:off x="1828800" y="2514600"/>
              <a:ext cx="304800" cy="914400"/>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53" name="Group 84"/>
          <p:cNvGrpSpPr/>
          <p:nvPr/>
        </p:nvGrpSpPr>
        <p:grpSpPr>
          <a:xfrm flipV="1">
            <a:off x="6623010" y="2507405"/>
            <a:ext cx="1066800" cy="285750"/>
            <a:chOff x="1524000" y="2819400"/>
            <a:chExt cx="1066800" cy="381000"/>
          </a:xfrm>
        </p:grpSpPr>
        <p:sp>
          <p:nvSpPr>
            <p:cNvPr id="54" name="Right Triangle 85"/>
            <p:cNvSpPr/>
            <p:nvPr/>
          </p:nvSpPr>
          <p:spPr bwMode="auto">
            <a:xfrm flipH="1" flipV="1">
              <a:off x="1524000" y="2819400"/>
              <a:ext cx="1066800" cy="381000"/>
            </a:xfrm>
            <a:prstGeom prst="rtTriangle">
              <a:avLst/>
            </a:prstGeom>
            <a:solidFill>
              <a:srgbClr val="CCFF99"/>
            </a:solidFill>
            <a:ln w="9525">
              <a:noFill/>
              <a:miter lim="800000"/>
              <a:headEnd/>
              <a:tailEnd/>
            </a:ln>
            <a:effectLst/>
          </p:spPr>
          <p:txBody>
            <a:bodyPr rtlCol="0" anchor="ctr"/>
            <a:lstStyle/>
            <a:p>
              <a:pPr algn="ctr"/>
              <a:endParaRPr lang="en-US" dirty="0">
                <a:latin typeface="+mn-lt"/>
              </a:endParaRPr>
            </a:p>
          </p:txBody>
        </p:sp>
        <p:cxnSp>
          <p:nvCxnSpPr>
            <p:cNvPr id="55" name="Straight Connector 86"/>
            <p:cNvCxnSpPr>
              <a:stCxn id="54" idx="4"/>
            </p:cNvCxnSpPr>
            <p:nvPr/>
          </p:nvCxnSpPr>
          <p:spPr bwMode="auto">
            <a:xfrm rot="16200000" flipH="1">
              <a:off x="1828800" y="2514600"/>
              <a:ext cx="304800" cy="914400"/>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56" name="Group 87"/>
          <p:cNvGrpSpPr/>
          <p:nvPr/>
        </p:nvGrpSpPr>
        <p:grpSpPr>
          <a:xfrm>
            <a:off x="1670010" y="2140744"/>
            <a:ext cx="1066800" cy="285750"/>
            <a:chOff x="1524000" y="2819400"/>
            <a:chExt cx="1066800" cy="381000"/>
          </a:xfrm>
        </p:grpSpPr>
        <p:sp>
          <p:nvSpPr>
            <p:cNvPr id="57" name="Right Triangle 88"/>
            <p:cNvSpPr/>
            <p:nvPr/>
          </p:nvSpPr>
          <p:spPr bwMode="auto">
            <a:xfrm flipH="1" flipV="1">
              <a:off x="1524000" y="2819400"/>
              <a:ext cx="1066800" cy="381000"/>
            </a:xfrm>
            <a:prstGeom prst="rtTriangle">
              <a:avLst/>
            </a:prstGeom>
            <a:solidFill>
              <a:srgbClr val="CCFF99"/>
            </a:solidFill>
            <a:ln w="9525">
              <a:noFill/>
              <a:miter lim="800000"/>
              <a:headEnd/>
              <a:tailEnd/>
            </a:ln>
            <a:effectLst/>
          </p:spPr>
          <p:txBody>
            <a:bodyPr rtlCol="0" anchor="ctr"/>
            <a:lstStyle/>
            <a:p>
              <a:pPr algn="ctr"/>
              <a:endParaRPr lang="en-US" dirty="0">
                <a:latin typeface="+mn-lt"/>
              </a:endParaRPr>
            </a:p>
          </p:txBody>
        </p:sp>
        <p:cxnSp>
          <p:nvCxnSpPr>
            <p:cNvPr id="58" name="Straight Connector 89"/>
            <p:cNvCxnSpPr>
              <a:stCxn id="57" idx="4"/>
            </p:cNvCxnSpPr>
            <p:nvPr/>
          </p:nvCxnSpPr>
          <p:spPr bwMode="auto">
            <a:xfrm rot="16200000" flipH="1">
              <a:off x="1828800" y="2514600"/>
              <a:ext cx="304800" cy="914400"/>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59" name="Group 17"/>
          <p:cNvGrpSpPr/>
          <p:nvPr/>
        </p:nvGrpSpPr>
        <p:grpSpPr>
          <a:xfrm>
            <a:off x="1060410" y="2305844"/>
            <a:ext cx="7033620" cy="461665"/>
            <a:chOff x="1060410" y="1924050"/>
            <a:chExt cx="7033620" cy="461665"/>
          </a:xfrm>
        </p:grpSpPr>
        <p:sp>
          <p:nvSpPr>
            <p:cNvPr id="60" name="TextBox 3"/>
            <p:cNvSpPr txBox="1"/>
            <p:nvPr/>
          </p:nvSpPr>
          <p:spPr>
            <a:xfrm>
              <a:off x="1060410" y="1924050"/>
              <a:ext cx="480420" cy="461665"/>
            </a:xfrm>
            <a:prstGeom prst="rect">
              <a:avLst/>
            </a:prstGeom>
            <a:noFill/>
          </p:spPr>
          <p:txBody>
            <a:bodyPr wrap="none" rtlCol="0">
              <a:spAutoFit/>
            </a:bodyPr>
            <a:lstStyle/>
            <a:p>
              <a:r>
                <a:rPr lang="en-US" sz="2400" dirty="0"/>
                <a:t>H</a:t>
              </a:r>
              <a:r>
                <a:rPr lang="en-US" sz="2400" baseline="-25000" dirty="0" smtClean="0"/>
                <a:t>0</a:t>
              </a:r>
              <a:endParaRPr lang="en-US" sz="2400" baseline="-25000" dirty="0"/>
            </a:p>
          </p:txBody>
        </p:sp>
        <p:sp>
          <p:nvSpPr>
            <p:cNvPr id="61" name="TextBox 69"/>
            <p:cNvSpPr txBox="1"/>
            <p:nvPr/>
          </p:nvSpPr>
          <p:spPr>
            <a:xfrm>
              <a:off x="2743646" y="1924050"/>
              <a:ext cx="480420" cy="461665"/>
            </a:xfrm>
            <a:prstGeom prst="rect">
              <a:avLst/>
            </a:prstGeom>
            <a:noFill/>
          </p:spPr>
          <p:txBody>
            <a:bodyPr wrap="none" rtlCol="0">
              <a:spAutoFit/>
            </a:bodyPr>
            <a:lstStyle/>
            <a:p>
              <a:r>
                <a:rPr lang="en-US" sz="2400" dirty="0"/>
                <a:t>H</a:t>
              </a:r>
              <a:r>
                <a:rPr lang="en-US" sz="2400" baseline="-25000" dirty="0" smtClean="0"/>
                <a:t>1</a:t>
              </a:r>
              <a:endParaRPr lang="en-US" sz="2400" baseline="-25000" dirty="0"/>
            </a:p>
          </p:txBody>
        </p:sp>
        <p:sp>
          <p:nvSpPr>
            <p:cNvPr id="62" name="TextBox 71"/>
            <p:cNvSpPr txBox="1"/>
            <p:nvPr/>
          </p:nvSpPr>
          <p:spPr>
            <a:xfrm>
              <a:off x="4420046" y="1924050"/>
              <a:ext cx="480420" cy="461665"/>
            </a:xfrm>
            <a:prstGeom prst="rect">
              <a:avLst/>
            </a:prstGeom>
            <a:noFill/>
          </p:spPr>
          <p:txBody>
            <a:bodyPr wrap="none" rtlCol="0">
              <a:spAutoFit/>
            </a:bodyPr>
            <a:lstStyle/>
            <a:p>
              <a:r>
                <a:rPr lang="en-US" sz="2400" dirty="0"/>
                <a:t>H</a:t>
              </a:r>
              <a:r>
                <a:rPr lang="en-US" sz="2400" baseline="-25000" dirty="0" smtClean="0"/>
                <a:t>2</a:t>
              </a:r>
              <a:endParaRPr lang="en-US" sz="2400" baseline="-25000" dirty="0"/>
            </a:p>
          </p:txBody>
        </p:sp>
        <p:sp>
          <p:nvSpPr>
            <p:cNvPr id="63" name="TextBox 72"/>
            <p:cNvSpPr txBox="1"/>
            <p:nvPr/>
          </p:nvSpPr>
          <p:spPr>
            <a:xfrm>
              <a:off x="6096446" y="1924050"/>
              <a:ext cx="480420" cy="461665"/>
            </a:xfrm>
            <a:prstGeom prst="rect">
              <a:avLst/>
            </a:prstGeom>
            <a:noFill/>
          </p:spPr>
          <p:txBody>
            <a:bodyPr wrap="none" rtlCol="0">
              <a:spAutoFit/>
            </a:bodyPr>
            <a:lstStyle/>
            <a:p>
              <a:r>
                <a:rPr lang="en-US" sz="2400" dirty="0"/>
                <a:t>H</a:t>
              </a:r>
              <a:r>
                <a:rPr lang="en-US" sz="2400" baseline="-25000" dirty="0" smtClean="0"/>
                <a:t>3</a:t>
              </a:r>
              <a:endParaRPr lang="en-US" sz="2400" baseline="-25000" dirty="0"/>
            </a:p>
          </p:txBody>
        </p:sp>
        <p:sp>
          <p:nvSpPr>
            <p:cNvPr id="64" name="TextBox 90"/>
            <p:cNvSpPr txBox="1"/>
            <p:nvPr/>
          </p:nvSpPr>
          <p:spPr>
            <a:xfrm>
              <a:off x="7613610" y="1924050"/>
              <a:ext cx="480420" cy="461665"/>
            </a:xfrm>
            <a:prstGeom prst="rect">
              <a:avLst/>
            </a:prstGeom>
            <a:noFill/>
          </p:spPr>
          <p:txBody>
            <a:bodyPr wrap="none" rtlCol="0">
              <a:spAutoFit/>
            </a:bodyPr>
            <a:lstStyle/>
            <a:p>
              <a:r>
                <a:rPr lang="en-US" sz="2400" dirty="0"/>
                <a:t>H</a:t>
              </a:r>
              <a:r>
                <a:rPr lang="en-US" sz="2400" baseline="-25000" dirty="0" smtClean="0"/>
                <a:t>4</a:t>
              </a:r>
              <a:endParaRPr lang="en-US" sz="2400" baseline="-25000" dirty="0"/>
            </a:p>
          </p:txBody>
        </p:sp>
      </p:grpSp>
      <p:grpSp>
        <p:nvGrpSpPr>
          <p:cNvPr id="65" name="Group 15"/>
          <p:cNvGrpSpPr/>
          <p:nvPr/>
        </p:nvGrpSpPr>
        <p:grpSpPr>
          <a:xfrm>
            <a:off x="3275856" y="4632176"/>
            <a:ext cx="2404815" cy="899468"/>
            <a:chOff x="3275856" y="4250382"/>
            <a:chExt cx="2404815" cy="899468"/>
          </a:xfrm>
        </p:grpSpPr>
        <p:sp>
          <p:nvSpPr>
            <p:cNvPr id="66" name="Rectangle 4"/>
            <p:cNvSpPr/>
            <p:nvPr/>
          </p:nvSpPr>
          <p:spPr>
            <a:xfrm>
              <a:off x="3275856" y="4250382"/>
              <a:ext cx="2362200" cy="381000"/>
            </a:xfrm>
            <a:prstGeom prst="rect">
              <a:avLst/>
            </a:prstGeom>
            <a:solidFill>
              <a:srgbClr val="E46C0A"/>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000" dirty="0" smtClean="0">
                  <a:solidFill>
                    <a:srgbClr val="FFFFCC"/>
                  </a:solidFill>
                </a:rPr>
                <a:t>1000…0  </a:t>
              </a:r>
              <a:r>
                <a:rPr lang="en-US" sz="2000" dirty="0" err="1" smtClean="0">
                  <a:solidFill>
                    <a:srgbClr val="FFFFCC"/>
                  </a:solidFill>
                </a:rPr>
                <a:t>ll</a:t>
              </a:r>
              <a:r>
                <a:rPr lang="en-US" sz="2000" dirty="0" smtClean="0">
                  <a:solidFill>
                    <a:srgbClr val="FFFFCC"/>
                  </a:solidFill>
                </a:rPr>
                <a:t>  </a:t>
              </a:r>
              <a:r>
                <a:rPr lang="en-US" sz="2000" dirty="0" err="1" smtClean="0">
                  <a:solidFill>
                    <a:srgbClr val="FFFFCC"/>
                  </a:solidFill>
                </a:rPr>
                <a:t>msg</a:t>
              </a:r>
              <a:r>
                <a:rPr lang="en-US" sz="2000" dirty="0" smtClean="0">
                  <a:solidFill>
                    <a:srgbClr val="FFFFCC"/>
                  </a:solidFill>
                </a:rPr>
                <a:t> </a:t>
              </a:r>
              <a:r>
                <a:rPr lang="en-US" sz="2000" dirty="0" err="1" smtClean="0">
                  <a:solidFill>
                    <a:srgbClr val="FFFFCC"/>
                  </a:solidFill>
                </a:rPr>
                <a:t>len</a:t>
              </a:r>
              <a:endParaRPr lang="en-US" sz="2000" dirty="0">
                <a:solidFill>
                  <a:srgbClr val="FFFFCC"/>
                </a:solidFill>
              </a:endParaRPr>
            </a:p>
          </p:txBody>
        </p:sp>
        <p:sp>
          <p:nvSpPr>
            <p:cNvPr id="67" name="Right Brace 13"/>
            <p:cNvSpPr/>
            <p:nvPr/>
          </p:nvSpPr>
          <p:spPr>
            <a:xfrm rot="5400000">
              <a:off x="4991100" y="4324350"/>
              <a:ext cx="152400" cy="914400"/>
            </a:xfrm>
            <a:prstGeom prst="righ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68" name="TextBox 14"/>
            <p:cNvSpPr txBox="1"/>
            <p:nvPr/>
          </p:nvSpPr>
          <p:spPr>
            <a:xfrm>
              <a:off x="4673600" y="4780518"/>
              <a:ext cx="1007071" cy="369332"/>
            </a:xfrm>
            <a:prstGeom prst="rect">
              <a:avLst/>
            </a:prstGeom>
            <a:noFill/>
          </p:spPr>
          <p:txBody>
            <a:bodyPr wrap="none" rtlCol="0">
              <a:spAutoFit/>
            </a:bodyPr>
            <a:lstStyle/>
            <a:p>
              <a:r>
                <a:rPr lang="en-US" dirty="0" smtClean="0"/>
                <a:t>64 bit</a:t>
              </a:r>
              <a:r>
                <a:rPr lang="pl-PL" dirty="0" smtClean="0"/>
                <a:t>ów</a:t>
              </a:r>
              <a:endParaRPr lang="en-US" dirty="0"/>
            </a:p>
          </p:txBody>
        </p:sp>
      </p:grpSp>
      <p:sp>
        <p:nvSpPr>
          <p:cNvPr id="69" name="TextBox 16"/>
          <p:cNvSpPr txBox="1"/>
          <p:nvPr/>
        </p:nvSpPr>
        <p:spPr>
          <a:xfrm>
            <a:off x="6248400" y="4629944"/>
            <a:ext cx="2280881" cy="1015663"/>
          </a:xfrm>
          <a:prstGeom prst="rect">
            <a:avLst/>
          </a:prstGeom>
          <a:noFill/>
        </p:spPr>
        <p:txBody>
          <a:bodyPr wrap="none" rtlCol="0">
            <a:spAutoFit/>
          </a:bodyPr>
          <a:lstStyle/>
          <a:p>
            <a:r>
              <a:rPr lang="pl-PL" sz="2000" dirty="0" smtClean="0"/>
              <a:t>Jeśli nie ma miejsca</a:t>
            </a:r>
            <a:r>
              <a:rPr lang="en-US" sz="2000" dirty="0" smtClean="0"/>
              <a:t> </a:t>
            </a:r>
            <a:br>
              <a:rPr lang="en-US" sz="2000" dirty="0" smtClean="0"/>
            </a:br>
            <a:r>
              <a:rPr lang="pl-PL" sz="2000" dirty="0" smtClean="0"/>
              <a:t>dla PD, dodaj </a:t>
            </a:r>
            <a:br>
              <a:rPr lang="pl-PL" sz="2000" dirty="0" smtClean="0"/>
            </a:br>
            <a:r>
              <a:rPr lang="pl-PL" sz="2000" dirty="0" smtClean="0"/>
              <a:t>jeszcze jeden </a:t>
            </a:r>
            <a:r>
              <a:rPr lang="en-US" sz="2000" dirty="0" err="1" smtClean="0"/>
              <a:t>blok</a:t>
            </a:r>
            <a:endParaRPr lang="en-US"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9"/>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Kolizja w MD</a:t>
            </a:r>
            <a:endParaRPr lang="pl-PL" dirty="0"/>
          </a:p>
        </p:txBody>
      </p:sp>
      <p:sp>
        <p:nvSpPr>
          <p:cNvPr id="4" name="Symbol zastępczy numeru slajdu 3"/>
          <p:cNvSpPr>
            <a:spLocks noGrp="1"/>
          </p:cNvSpPr>
          <p:nvPr>
            <p:ph type="sldNum" sz="quarter" idx="12"/>
          </p:nvPr>
        </p:nvSpPr>
        <p:spPr/>
        <p:txBody>
          <a:bodyPr/>
          <a:lstStyle/>
          <a:p>
            <a:fld id="{589B7C76-EFF2-4CD8-A475-4750F11B4BC6}" type="slidenum">
              <a:rPr lang="pl-PL" smtClean="0"/>
              <a:pPr/>
              <a:t>4</a:t>
            </a:fld>
            <a:endParaRPr lang="pl-PL"/>
          </a:p>
        </p:txBody>
      </p:sp>
      <p:sp>
        <p:nvSpPr>
          <p:cNvPr id="5" name="Content Placeholder 2"/>
          <p:cNvSpPr>
            <a:spLocks noGrp="1"/>
          </p:cNvSpPr>
          <p:nvPr>
            <p:ph idx="1"/>
          </p:nvPr>
        </p:nvSpPr>
        <p:spPr>
          <a:xfrm>
            <a:off x="323528" y="1412776"/>
            <a:ext cx="8229600" cy="4824536"/>
          </a:xfrm>
        </p:spPr>
        <p:txBody>
          <a:bodyPr>
            <a:normAutofit/>
          </a:bodyPr>
          <a:lstStyle/>
          <a:p>
            <a:pPr marL="0" indent="0">
              <a:buNone/>
            </a:pPr>
            <a:r>
              <a:rPr lang="en-US" b="1" u="sng" dirty="0" smtClean="0"/>
              <a:t>T</a:t>
            </a:r>
            <a:r>
              <a:rPr lang="pl-PL" b="1" u="sng" dirty="0" smtClean="0"/>
              <a:t>w</a:t>
            </a:r>
            <a:r>
              <a:rPr lang="en-US" dirty="0" smtClean="0"/>
              <a:t>:   </a:t>
            </a:r>
            <a:r>
              <a:rPr lang="pl-PL" dirty="0" smtClean="0"/>
              <a:t>jeśli</a:t>
            </a:r>
            <a:r>
              <a:rPr lang="en-US" dirty="0" smtClean="0"/>
              <a:t>  h </a:t>
            </a:r>
            <a:r>
              <a:rPr lang="en-US" dirty="0"/>
              <a:t> </a:t>
            </a:r>
            <a:r>
              <a:rPr lang="pl-PL" dirty="0" smtClean="0"/>
              <a:t>jest odporna na kolizję to </a:t>
            </a:r>
            <a:r>
              <a:rPr lang="en-US" dirty="0" smtClean="0"/>
              <a:t>H</a:t>
            </a:r>
            <a:r>
              <a:rPr lang="pl-PL" dirty="0" smtClean="0"/>
              <a:t> jest także odporna na kolizje</a:t>
            </a:r>
            <a:r>
              <a:rPr lang="en-US" dirty="0" smtClean="0"/>
              <a:t>.</a:t>
            </a:r>
            <a:r>
              <a:rPr lang="pl-PL" dirty="0" smtClean="0"/>
              <a:t/>
            </a:r>
            <a:br>
              <a:rPr lang="pl-PL" dirty="0" smtClean="0"/>
            </a:br>
            <a:r>
              <a:rPr lang="pl-PL" dirty="0" smtClean="0"/>
              <a:t>Dowód można przeprowadzić, przez wykazanie, że jeśli istnieje kolizja w H, to istnieje kolizja w h.</a:t>
            </a:r>
          </a:p>
          <a:p>
            <a:pPr marL="0" indent="0">
              <a:buNone/>
            </a:pPr>
            <a:endParaRPr lang="pl-PL" dirty="0" smtClean="0"/>
          </a:p>
          <a:p>
            <a:pPr marL="0" indent="0">
              <a:buNone/>
            </a:pPr>
            <a:r>
              <a:rPr lang="pl-PL" b="1" dirty="0" smtClean="0"/>
              <a:t>Wniosek:</a:t>
            </a:r>
            <a:r>
              <a:rPr lang="pl-PL" dirty="0" smtClean="0"/>
              <a:t> do skonstruowania efektywnej funkcji </a:t>
            </a:r>
            <a:r>
              <a:rPr lang="pl-PL" dirty="0" err="1" smtClean="0"/>
              <a:t>hash</a:t>
            </a:r>
            <a:r>
              <a:rPr lang="pl-PL" dirty="0" smtClean="0"/>
              <a:t> dla długich wiadomości wystarczy pokazana wcześniej konstrukcja i „mała” funkcja </a:t>
            </a:r>
            <a:r>
              <a:rPr lang="pl-PL" dirty="0" err="1" smtClean="0"/>
              <a:t>hash</a:t>
            </a:r>
            <a:r>
              <a:rPr lang="pl-PL" dirty="0" smtClean="0"/>
              <a:t> (kompresująca) nie zawierająca kolizji.</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dirty="0" smtClean="0"/>
              <a:t>Funkcja kompresji na bazie szyfru blokowego</a:t>
            </a:r>
            <a:endParaRPr lang="pl-PL" dirty="0"/>
          </a:p>
        </p:txBody>
      </p:sp>
      <p:sp>
        <p:nvSpPr>
          <p:cNvPr id="4" name="Symbol zastępczy numeru slajdu 3"/>
          <p:cNvSpPr>
            <a:spLocks noGrp="1"/>
          </p:cNvSpPr>
          <p:nvPr>
            <p:ph type="sldNum" sz="quarter" idx="12"/>
          </p:nvPr>
        </p:nvSpPr>
        <p:spPr/>
        <p:txBody>
          <a:bodyPr/>
          <a:lstStyle/>
          <a:p>
            <a:fld id="{589B7C76-EFF2-4CD8-A475-4750F11B4BC6}" type="slidenum">
              <a:rPr lang="pl-PL" smtClean="0"/>
              <a:pPr/>
              <a:t>5</a:t>
            </a:fld>
            <a:endParaRPr lang="pl-PL"/>
          </a:p>
        </p:txBody>
      </p:sp>
      <p:sp>
        <p:nvSpPr>
          <p:cNvPr id="5" name="Content Placeholder 2"/>
          <p:cNvSpPr>
            <a:spLocks noGrp="1"/>
          </p:cNvSpPr>
          <p:nvPr>
            <p:ph idx="1"/>
          </p:nvPr>
        </p:nvSpPr>
        <p:spPr>
          <a:xfrm>
            <a:off x="152400" y="1749623"/>
            <a:ext cx="8915400" cy="3733800"/>
          </a:xfrm>
        </p:spPr>
        <p:txBody>
          <a:bodyPr>
            <a:normAutofit fontScale="62500" lnSpcReduction="20000"/>
          </a:bodyPr>
          <a:lstStyle/>
          <a:p>
            <a:pPr marL="0" indent="0">
              <a:buNone/>
            </a:pPr>
            <a:r>
              <a:rPr lang="pl-PL" dirty="0" smtClean="0"/>
              <a:t>Niech </a:t>
            </a:r>
            <a:r>
              <a:rPr lang="en-US" b="1" dirty="0" smtClean="0"/>
              <a:t>E: K× {0,1}</a:t>
            </a:r>
            <a:r>
              <a:rPr lang="en-US" b="1" baseline="30000" dirty="0" smtClean="0"/>
              <a:t>n</a:t>
            </a:r>
            <a:r>
              <a:rPr lang="en-US" b="1" dirty="0" smtClean="0"/>
              <a:t> </a:t>
            </a:r>
            <a:r>
              <a:rPr lang="en-US" b="1" dirty="0"/>
              <a:t>⟶ </a:t>
            </a:r>
            <a:r>
              <a:rPr lang="en-US" b="1" dirty="0" smtClean="0"/>
              <a:t>{0,1}</a:t>
            </a:r>
            <a:r>
              <a:rPr lang="en-US" b="1" baseline="30000" dirty="0" smtClean="0"/>
              <a:t>n</a:t>
            </a:r>
            <a:r>
              <a:rPr lang="en-US" b="1" dirty="0" smtClean="0"/>
              <a:t>   </a:t>
            </a:r>
            <a:r>
              <a:rPr lang="pl-PL" dirty="0" smtClean="0"/>
              <a:t>będzie szyfrem blokowym.</a:t>
            </a:r>
            <a:endParaRPr lang="en-US" dirty="0"/>
          </a:p>
          <a:p>
            <a:pPr marL="0" indent="0">
              <a:spcBef>
                <a:spcPts val="2376"/>
              </a:spcBef>
              <a:buNone/>
            </a:pPr>
            <a:r>
              <a:rPr lang="pl-PL" dirty="0" smtClean="0"/>
              <a:t>Funkcja kompresji </a:t>
            </a:r>
            <a:r>
              <a:rPr lang="en-US" b="1" dirty="0" smtClean="0"/>
              <a:t>Davies-Meyer</a:t>
            </a:r>
            <a:r>
              <a:rPr lang="pl-PL" b="1" dirty="0" smtClean="0"/>
              <a:t>’a</a:t>
            </a:r>
            <a:r>
              <a:rPr lang="pl-PL" dirty="0" smtClean="0"/>
              <a:t> ma postać: </a:t>
            </a:r>
            <a:r>
              <a:rPr lang="en-US" b="1" dirty="0" smtClean="0">
                <a:solidFill>
                  <a:srgbClr val="FF0000"/>
                </a:solidFill>
              </a:rPr>
              <a:t>h(H, </a:t>
            </a:r>
            <a:r>
              <a:rPr lang="en-US" b="1" dirty="0">
                <a:solidFill>
                  <a:srgbClr val="FF0000"/>
                </a:solidFill>
              </a:rPr>
              <a:t>m</a:t>
            </a:r>
            <a:r>
              <a:rPr lang="en-US" b="1" dirty="0" smtClean="0">
                <a:solidFill>
                  <a:srgbClr val="FF0000"/>
                </a:solidFill>
              </a:rPr>
              <a:t>) = E(m, H)⨁H</a:t>
            </a:r>
          </a:p>
          <a:p>
            <a:pPr marL="0" indent="0">
              <a:spcBef>
                <a:spcPts val="2376"/>
              </a:spcBef>
              <a:buNone/>
            </a:pPr>
            <a:endParaRPr lang="en-US" b="1" dirty="0">
              <a:solidFill>
                <a:srgbClr val="FF0000"/>
              </a:solidFill>
            </a:endParaRPr>
          </a:p>
          <a:p>
            <a:pPr marL="0" indent="0">
              <a:spcBef>
                <a:spcPts val="2376"/>
              </a:spcBef>
              <a:buNone/>
            </a:pPr>
            <a:endParaRPr lang="en-US" b="1" dirty="0">
              <a:solidFill>
                <a:srgbClr val="FF0000"/>
              </a:solidFill>
            </a:endParaRPr>
          </a:p>
          <a:p>
            <a:pPr marL="0" indent="0">
              <a:spcBef>
                <a:spcPts val="2376"/>
              </a:spcBef>
              <a:buNone/>
            </a:pPr>
            <a:endParaRPr lang="pl-PL" b="1" u="sng" dirty="0" smtClean="0"/>
          </a:p>
          <a:p>
            <a:pPr marL="0" indent="0">
              <a:spcBef>
                <a:spcPts val="2376"/>
              </a:spcBef>
              <a:buNone/>
            </a:pPr>
            <a:r>
              <a:rPr lang="en-US" b="1" u="sng" dirty="0" smtClean="0"/>
              <a:t>T</a:t>
            </a:r>
            <a:r>
              <a:rPr lang="pl-PL" b="1" u="sng" dirty="0" smtClean="0"/>
              <a:t>w</a:t>
            </a:r>
            <a:r>
              <a:rPr lang="en-US" dirty="0" smtClean="0"/>
              <a:t>:   </a:t>
            </a:r>
            <a:r>
              <a:rPr lang="pl-PL" dirty="0" smtClean="0"/>
              <a:t>Załóżmy, że</a:t>
            </a:r>
            <a:r>
              <a:rPr lang="en-US" dirty="0" smtClean="0"/>
              <a:t> E </a:t>
            </a:r>
            <a:r>
              <a:rPr lang="pl-PL" dirty="0" smtClean="0"/>
              <a:t>jest idealnym szyfrem</a:t>
            </a:r>
            <a:r>
              <a:rPr lang="en-US" dirty="0" smtClean="0"/>
              <a:t> (</a:t>
            </a:r>
            <a:r>
              <a:rPr lang="pl-PL" dirty="0" smtClean="0"/>
              <a:t>kolekcja</a:t>
            </a:r>
            <a:r>
              <a:rPr lang="en-US" dirty="0" smtClean="0"/>
              <a:t> |K| </a:t>
            </a:r>
            <a:r>
              <a:rPr lang="pl-PL" dirty="0" smtClean="0"/>
              <a:t>losowych </a:t>
            </a:r>
            <a:r>
              <a:rPr lang="pl-PL" dirty="0" err="1" smtClean="0"/>
              <a:t>permuTacji</a:t>
            </a:r>
            <a:r>
              <a:rPr lang="en-US" dirty="0" smtClean="0"/>
              <a:t>.).</a:t>
            </a:r>
          </a:p>
          <a:p>
            <a:pPr marL="0" indent="0">
              <a:spcBef>
                <a:spcPts val="576"/>
              </a:spcBef>
              <a:buNone/>
            </a:pPr>
            <a:r>
              <a:rPr lang="pl-PL" dirty="0" smtClean="0"/>
              <a:t>Znalezienie kolizji</a:t>
            </a:r>
            <a:r>
              <a:rPr lang="en-US" dirty="0" smtClean="0"/>
              <a:t> </a:t>
            </a:r>
            <a:r>
              <a:rPr lang="en-US" b="1" dirty="0" smtClean="0"/>
              <a:t>h(</a:t>
            </a:r>
            <a:r>
              <a:rPr lang="en-US" b="1" dirty="0" err="1" smtClean="0"/>
              <a:t>H,m</a:t>
            </a:r>
            <a:r>
              <a:rPr lang="en-US" b="1" dirty="0" smtClean="0"/>
              <a:t>)=h(</a:t>
            </a:r>
            <a:r>
              <a:rPr lang="en-US" b="1" dirty="0" err="1" smtClean="0"/>
              <a:t>H’,m</a:t>
            </a:r>
            <a:r>
              <a:rPr lang="en-US" b="1" dirty="0" smtClean="0"/>
              <a:t>’)  </a:t>
            </a:r>
            <a:r>
              <a:rPr lang="pl-PL" dirty="0" smtClean="0"/>
              <a:t>zajmuje wtedy</a:t>
            </a:r>
            <a:r>
              <a:rPr lang="en-US" dirty="0" smtClean="0"/>
              <a:t> </a:t>
            </a:r>
            <a:r>
              <a:rPr lang="en-US" b="1" dirty="0" smtClean="0">
                <a:solidFill>
                  <a:srgbClr val="FF0000"/>
                </a:solidFill>
              </a:rPr>
              <a:t>O(2</a:t>
            </a:r>
            <a:r>
              <a:rPr lang="en-US" b="1" baseline="30000" dirty="0" smtClean="0">
                <a:solidFill>
                  <a:srgbClr val="FF0000"/>
                </a:solidFill>
              </a:rPr>
              <a:t>n/2</a:t>
            </a:r>
            <a:r>
              <a:rPr lang="en-US" b="1" dirty="0" smtClean="0">
                <a:solidFill>
                  <a:srgbClr val="FF0000"/>
                </a:solidFill>
              </a:rPr>
              <a:t>) </a:t>
            </a:r>
            <a:r>
              <a:rPr lang="pl-PL" dirty="0" smtClean="0"/>
              <a:t>sprawdzeń</a:t>
            </a:r>
            <a:r>
              <a:rPr lang="en-US" dirty="0" smtClean="0"/>
              <a:t> (E,D).</a:t>
            </a:r>
            <a:endParaRPr lang="en-US" dirty="0"/>
          </a:p>
        </p:txBody>
      </p:sp>
      <p:grpSp>
        <p:nvGrpSpPr>
          <p:cNvPr id="6" name="Group 44"/>
          <p:cNvGrpSpPr/>
          <p:nvPr/>
        </p:nvGrpSpPr>
        <p:grpSpPr>
          <a:xfrm>
            <a:off x="2514600" y="2740223"/>
            <a:ext cx="3784600" cy="1439997"/>
            <a:chOff x="558800" y="2546350"/>
            <a:chExt cx="3784600" cy="1439997"/>
          </a:xfrm>
        </p:grpSpPr>
        <p:grpSp>
          <p:nvGrpSpPr>
            <p:cNvPr id="7" name="Group 25"/>
            <p:cNvGrpSpPr/>
            <p:nvPr/>
          </p:nvGrpSpPr>
          <p:grpSpPr>
            <a:xfrm>
              <a:off x="2425700" y="2947095"/>
              <a:ext cx="768390" cy="672405"/>
              <a:chOff x="2425700" y="2908995"/>
              <a:chExt cx="768390" cy="672405"/>
            </a:xfrm>
          </p:grpSpPr>
          <p:sp>
            <p:nvSpPr>
              <p:cNvPr id="17" name="Rectangle 7"/>
              <p:cNvSpPr>
                <a:spLocks noChangeArrowheads="1"/>
              </p:cNvSpPr>
              <p:nvPr/>
            </p:nvSpPr>
            <p:spPr bwMode="auto">
              <a:xfrm>
                <a:off x="2514600" y="2952750"/>
                <a:ext cx="679490" cy="628650"/>
              </a:xfrm>
              <a:prstGeom prst="rect">
                <a:avLst/>
              </a:prstGeom>
              <a:solidFill>
                <a:schemeClr val="accent5">
                  <a:lumMod val="60000"/>
                  <a:lumOff val="40000"/>
                </a:schemeClr>
              </a:solidFill>
              <a:ln w="9525">
                <a:solidFill>
                  <a:schemeClr val="tx1"/>
                </a:solidFill>
                <a:miter lim="800000"/>
                <a:headEnd/>
                <a:tailEnd/>
              </a:ln>
            </p:spPr>
            <p:txBody>
              <a:bodyPr wrap="none" anchor="ctr"/>
              <a:lstStyle/>
              <a:p>
                <a:pPr algn="ctr"/>
                <a:r>
                  <a:rPr lang="en-US" dirty="0" smtClean="0">
                    <a:latin typeface="Arial" charset="0"/>
                    <a:sym typeface="Symbol" pitchFamily="18" charset="2"/>
                  </a:rPr>
                  <a:t>E</a:t>
                </a:r>
                <a:endParaRPr lang="en-US" dirty="0">
                  <a:latin typeface="Arial" charset="0"/>
                  <a:sym typeface="Symbol" pitchFamily="18" charset="2"/>
                </a:endParaRPr>
              </a:p>
            </p:txBody>
          </p:sp>
          <p:sp>
            <p:nvSpPr>
              <p:cNvPr id="18" name="TextBox 19"/>
              <p:cNvSpPr txBox="1"/>
              <p:nvPr/>
            </p:nvSpPr>
            <p:spPr>
              <a:xfrm>
                <a:off x="2425700" y="2908995"/>
                <a:ext cx="300082" cy="369332"/>
              </a:xfrm>
              <a:prstGeom prst="rect">
                <a:avLst/>
              </a:prstGeom>
              <a:noFill/>
            </p:spPr>
            <p:txBody>
              <a:bodyPr wrap="none" rtlCol="0">
                <a:spAutoFit/>
              </a:bodyPr>
              <a:lstStyle/>
              <a:p>
                <a:r>
                  <a:rPr lang="en-US" dirty="0" smtClean="0"/>
                  <a:t>&gt;</a:t>
                </a:r>
                <a:endParaRPr lang="en-US" dirty="0"/>
              </a:p>
            </p:txBody>
          </p:sp>
        </p:grpSp>
        <p:sp>
          <p:nvSpPr>
            <p:cNvPr id="8" name="TextBox 20"/>
            <p:cNvSpPr txBox="1"/>
            <p:nvPr/>
          </p:nvSpPr>
          <p:spPr>
            <a:xfrm>
              <a:off x="1282700" y="2546350"/>
              <a:ext cx="477615" cy="461665"/>
            </a:xfrm>
            <a:prstGeom prst="rect">
              <a:avLst/>
            </a:prstGeom>
            <a:noFill/>
          </p:spPr>
          <p:txBody>
            <a:bodyPr wrap="none" rtlCol="0">
              <a:spAutoFit/>
            </a:bodyPr>
            <a:lstStyle/>
            <a:p>
              <a:r>
                <a:rPr lang="en-US" sz="2400" dirty="0" smtClean="0"/>
                <a:t>m</a:t>
              </a:r>
              <a:r>
                <a:rPr lang="en-US" sz="2400" baseline="-25000" dirty="0" smtClean="0"/>
                <a:t>i</a:t>
              </a:r>
              <a:endParaRPr lang="en-US" sz="2400" baseline="-25000" dirty="0"/>
            </a:p>
          </p:txBody>
        </p:sp>
        <p:cxnSp>
          <p:nvCxnSpPr>
            <p:cNvPr id="9" name="Elbow Connector 22"/>
            <p:cNvCxnSpPr/>
            <p:nvPr/>
          </p:nvCxnSpPr>
          <p:spPr>
            <a:xfrm rot="16200000" flipH="1">
              <a:off x="1892346" y="2584405"/>
              <a:ext cx="231001" cy="967692"/>
            </a:xfrm>
            <a:prstGeom prst="bentConnector2">
              <a:avLst/>
            </a:prstGeom>
            <a:ln>
              <a:solidFill>
                <a:schemeClr val="tx1"/>
              </a:solidFill>
              <a:tailEnd type="arrow"/>
            </a:ln>
          </p:spPr>
          <p:style>
            <a:lnRef idx="2">
              <a:schemeClr val="accent1"/>
            </a:lnRef>
            <a:fillRef idx="0">
              <a:schemeClr val="accent1"/>
            </a:fillRef>
            <a:effectRef idx="1">
              <a:schemeClr val="accent1"/>
            </a:effectRef>
            <a:fontRef idx="minor">
              <a:schemeClr val="tx1"/>
            </a:fontRef>
          </p:style>
        </p:cxnSp>
        <p:cxnSp>
          <p:nvCxnSpPr>
            <p:cNvPr id="10" name="Straight Arrow Connector 27"/>
            <p:cNvCxnSpPr/>
            <p:nvPr/>
          </p:nvCxnSpPr>
          <p:spPr>
            <a:xfrm>
              <a:off x="609600" y="3448050"/>
              <a:ext cx="1905000" cy="0"/>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sp>
          <p:nvSpPr>
            <p:cNvPr id="11" name="TextBox 28"/>
            <p:cNvSpPr txBox="1"/>
            <p:nvPr/>
          </p:nvSpPr>
          <p:spPr>
            <a:xfrm>
              <a:off x="558800" y="3411081"/>
              <a:ext cx="383705" cy="400110"/>
            </a:xfrm>
            <a:prstGeom prst="rect">
              <a:avLst/>
            </a:prstGeom>
            <a:noFill/>
          </p:spPr>
          <p:txBody>
            <a:bodyPr wrap="none" rtlCol="0">
              <a:spAutoFit/>
            </a:bodyPr>
            <a:lstStyle/>
            <a:p>
              <a:r>
                <a:rPr lang="en-US" sz="2000" dirty="0" smtClean="0"/>
                <a:t>H</a:t>
              </a:r>
              <a:r>
                <a:rPr lang="en-US" sz="2000" baseline="-25000" dirty="0" smtClean="0"/>
                <a:t>i</a:t>
              </a:r>
              <a:endParaRPr lang="en-US" sz="2000" baseline="-25000" dirty="0"/>
            </a:p>
          </p:txBody>
        </p:sp>
        <p:cxnSp>
          <p:nvCxnSpPr>
            <p:cNvPr id="12" name="Straight Arrow Connector 29"/>
            <p:cNvCxnSpPr/>
            <p:nvPr/>
          </p:nvCxnSpPr>
          <p:spPr>
            <a:xfrm>
              <a:off x="3200400" y="3333750"/>
              <a:ext cx="1143000" cy="0"/>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sp>
          <p:nvSpPr>
            <p:cNvPr id="13" name="TextBox 31"/>
            <p:cNvSpPr txBox="1"/>
            <p:nvPr/>
          </p:nvSpPr>
          <p:spPr>
            <a:xfrm>
              <a:off x="3479800" y="3071947"/>
              <a:ext cx="507446" cy="523220"/>
            </a:xfrm>
            <a:prstGeom prst="rect">
              <a:avLst/>
            </a:prstGeom>
            <a:noFill/>
          </p:spPr>
          <p:txBody>
            <a:bodyPr wrap="none" rtlCol="0">
              <a:spAutoFit/>
            </a:bodyPr>
            <a:lstStyle/>
            <a:p>
              <a:r>
                <a:rPr lang="en-US" sz="2800" dirty="0" smtClean="0"/>
                <a:t>⨁</a:t>
              </a:r>
              <a:endParaRPr lang="en-US" sz="2800" dirty="0"/>
            </a:p>
          </p:txBody>
        </p:sp>
        <p:grpSp>
          <p:nvGrpSpPr>
            <p:cNvPr id="14" name="Group 43"/>
            <p:cNvGrpSpPr/>
            <p:nvPr/>
          </p:nvGrpSpPr>
          <p:grpSpPr>
            <a:xfrm>
              <a:off x="1905000" y="3486150"/>
              <a:ext cx="1828800" cy="500197"/>
              <a:chOff x="1905000" y="3486150"/>
              <a:chExt cx="1828800" cy="500197"/>
            </a:xfrm>
          </p:grpSpPr>
          <p:cxnSp>
            <p:nvCxnSpPr>
              <p:cNvPr id="15" name="Elbow Connector 33"/>
              <p:cNvCxnSpPr/>
              <p:nvPr/>
            </p:nvCxnSpPr>
            <p:spPr>
              <a:xfrm>
                <a:off x="1905000" y="3486150"/>
                <a:ext cx="1828800" cy="457200"/>
              </a:xfrm>
              <a:prstGeom prst="bentConnector3">
                <a:avLst>
                  <a:gd name="adj1" fmla="val 694"/>
                </a:avLst>
              </a:prstGeom>
              <a:ln>
                <a:solidFill>
                  <a:srgbClr val="000000"/>
                </a:solidFill>
                <a:headEnd type="none"/>
                <a:tailEnd type="none"/>
              </a:ln>
            </p:spPr>
            <p:style>
              <a:lnRef idx="2">
                <a:schemeClr val="accent1"/>
              </a:lnRef>
              <a:fillRef idx="0">
                <a:schemeClr val="accent1"/>
              </a:fillRef>
              <a:effectRef idx="1">
                <a:schemeClr val="accent1"/>
              </a:effectRef>
              <a:fontRef idx="minor">
                <a:schemeClr val="tx1"/>
              </a:fontRef>
            </p:style>
          </p:cxnSp>
          <p:cxnSp>
            <p:nvCxnSpPr>
              <p:cNvPr id="16" name="Straight Arrow Connector 41"/>
              <p:cNvCxnSpPr>
                <a:endCxn id="13" idx="2"/>
              </p:cNvCxnSpPr>
              <p:nvPr/>
            </p:nvCxnSpPr>
            <p:spPr>
              <a:xfrm flipH="1" flipV="1">
                <a:off x="3733523" y="3595167"/>
                <a:ext cx="277" cy="391180"/>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grpSp>
      </p:grpSp>
      <p:sp>
        <p:nvSpPr>
          <p:cNvPr id="19" name="TextBox 45"/>
          <p:cNvSpPr txBox="1"/>
          <p:nvPr/>
        </p:nvSpPr>
        <p:spPr>
          <a:xfrm>
            <a:off x="2971800" y="5559623"/>
            <a:ext cx="3322128" cy="461665"/>
          </a:xfrm>
          <a:prstGeom prst="rect">
            <a:avLst/>
          </a:prstGeom>
          <a:noFill/>
        </p:spPr>
        <p:txBody>
          <a:bodyPr wrap="none" rtlCol="0">
            <a:spAutoFit/>
          </a:bodyPr>
          <a:lstStyle/>
          <a:p>
            <a:r>
              <a:rPr lang="pl-PL" sz="2400" dirty="0" smtClean="0"/>
              <a:t>Najlepsze z możliwych</a:t>
            </a:r>
            <a:r>
              <a:rPr lang="en-US" sz="2400" dirty="0" smtClean="0"/>
              <a:t> !!</a:t>
            </a:r>
            <a:r>
              <a:rPr lang="pl-PL" sz="2400" smtClean="0"/>
              <a:t>!</a:t>
            </a:r>
            <a:endParaRPr 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dirty="0" smtClean="0"/>
              <a:t>Co się stanie, gdy zrezygnujemy w konstrukcji „ostatni” </a:t>
            </a:r>
            <a:r>
              <a:rPr lang="pl-PL" dirty="0" err="1" smtClean="0"/>
              <a:t>xor</a:t>
            </a:r>
            <a:r>
              <a:rPr lang="pl-PL" dirty="0" smtClean="0"/>
              <a:t> z H?</a:t>
            </a:r>
            <a:endParaRPr lang="pl-PL" dirty="0"/>
          </a:p>
        </p:txBody>
      </p:sp>
      <p:sp>
        <p:nvSpPr>
          <p:cNvPr id="3" name="Symbol zastępczy zawartości 2"/>
          <p:cNvSpPr>
            <a:spLocks noGrp="1"/>
          </p:cNvSpPr>
          <p:nvPr>
            <p:ph idx="1"/>
          </p:nvPr>
        </p:nvSpPr>
        <p:spPr/>
        <p:txBody>
          <a:bodyPr/>
          <a:lstStyle/>
          <a:p>
            <a:r>
              <a:rPr lang="pl-PL" dirty="0" smtClean="0"/>
              <a:t>Zmodyfikowana konstrukcja: </a:t>
            </a:r>
            <a:r>
              <a:rPr lang="pl-PL" b="1" dirty="0" smtClean="0"/>
              <a:t>h(</a:t>
            </a:r>
            <a:r>
              <a:rPr lang="pl-PL" b="1" dirty="0" err="1" smtClean="0"/>
              <a:t>H</a:t>
            </a:r>
            <a:r>
              <a:rPr lang="pl-PL" b="1" dirty="0" smtClean="0"/>
              <a:t>, m) = E(m, H)</a:t>
            </a:r>
            <a:endParaRPr lang="pl-PL" dirty="0" smtClean="0"/>
          </a:p>
          <a:p>
            <a:r>
              <a:rPr lang="pl-PL" dirty="0" smtClean="0"/>
              <a:t>Okazuje się, że nie jest bezpieczna</a:t>
            </a:r>
            <a:br>
              <a:rPr lang="pl-PL" dirty="0" smtClean="0"/>
            </a:br>
            <a:r>
              <a:rPr lang="pl-PL" dirty="0" smtClean="0"/>
              <a:t>Wystarczy wybrać losowo: (H, m, </a:t>
            </a:r>
            <a:r>
              <a:rPr lang="pl-PL" dirty="0" err="1" smtClean="0"/>
              <a:t>m</a:t>
            </a:r>
            <a:r>
              <a:rPr lang="pl-PL" dirty="0" smtClean="0"/>
              <a:t>’) i skonstruować H’ = D(</a:t>
            </a:r>
            <a:r>
              <a:rPr lang="pl-PL" dirty="0" err="1" smtClean="0"/>
              <a:t>m’,E</a:t>
            </a:r>
            <a:r>
              <a:rPr lang="pl-PL" dirty="0" smtClean="0"/>
              <a:t>(</a:t>
            </a:r>
            <a:r>
              <a:rPr lang="pl-PL" dirty="0" err="1" smtClean="0"/>
              <a:t>m,H</a:t>
            </a:r>
            <a:r>
              <a:rPr lang="pl-PL" dirty="0" smtClean="0"/>
              <a:t>))</a:t>
            </a:r>
            <a:endParaRPr lang="pl-PL" dirty="0"/>
          </a:p>
        </p:txBody>
      </p:sp>
      <p:sp>
        <p:nvSpPr>
          <p:cNvPr id="4" name="Symbol zastępczy numeru slajdu 3"/>
          <p:cNvSpPr>
            <a:spLocks noGrp="1"/>
          </p:cNvSpPr>
          <p:nvPr>
            <p:ph type="sldNum" sz="quarter" idx="12"/>
          </p:nvPr>
        </p:nvSpPr>
        <p:spPr/>
        <p:txBody>
          <a:bodyPr/>
          <a:lstStyle/>
          <a:p>
            <a:fld id="{589B7C76-EFF2-4CD8-A475-4750F11B4BC6}" type="slidenum">
              <a:rPr lang="pl-PL" smtClean="0"/>
              <a:pPr/>
              <a:t>6</a:t>
            </a:fld>
            <a:endParaRPr lang="pl-PL"/>
          </a:p>
        </p:txBody>
      </p:sp>
      <mc:AlternateContent xmlns:mc="http://schemas.openxmlformats.org/markup-compatibility/2006" xmlns:p14="http://schemas.microsoft.com/office/powerpoint/2010/main">
        <mc:Choice Requires="p14">
          <p:contentPart p14:bwMode="auto" r:id="rId3">
            <p14:nvContentPartPr>
              <p14:cNvPr id="1026" name="Ink 2"/>
              <p14:cNvContentPartPr>
                <a14:cpLocks xmlns:a14="http://schemas.microsoft.com/office/drawing/2010/main" noRot="1" noChangeAspect="1" noEditPoints="1" noChangeArrowheads="1" noChangeShapeType="1"/>
              </p14:cNvContentPartPr>
              <p14:nvPr/>
            </p14:nvContentPartPr>
            <p14:xfrm>
              <a:off x="7900988" y="3919538"/>
              <a:ext cx="47625" cy="76200"/>
            </p14:xfrm>
          </p:contentPart>
        </mc:Choice>
        <mc:Fallback xmlns="">
          <p:pic>
            <p:nvPicPr>
              <p:cNvPr id="1026" name="Ink 2"/>
              <p:cNvPicPr>
                <a:picLocks noRot="1" noChangeAspect="1" noEditPoints="1" noChangeArrowheads="1" noChangeShapeType="1"/>
              </p:cNvPicPr>
              <p:nvPr/>
            </p:nvPicPr>
            <p:blipFill>
              <a:blip r:embed="rId4" cstate="print"/>
              <a:stretch>
                <a:fillRect/>
              </a:stretch>
            </p:blipFill>
            <p:spPr>
              <a:xfrm>
                <a:off x="7892015" y="3910408"/>
                <a:ext cx="65571" cy="94460"/>
              </a:xfrm>
              <a:prstGeom prst="rect">
                <a:avLst/>
              </a:prstGeom>
            </p:spPr>
          </p:pic>
        </mc:Fallback>
      </mc:AlternateContent>
      <mc:AlternateContent xmlns:mc="http://schemas.openxmlformats.org/markup-compatibility/2006" xmlns:p14="http://schemas.microsoft.com/office/powerpoint/2010/main">
        <mc:Choice Requires="p14">
          <p:contentPart p14:bwMode="auto" r:id="rId5">
            <p14:nvContentPartPr>
              <p14:cNvPr id="1027" name="Ink 3"/>
              <p14:cNvContentPartPr>
                <a14:cpLocks xmlns:a14="http://schemas.microsoft.com/office/drawing/2010/main" noRot="1" noChangeAspect="1" noEditPoints="1" noChangeArrowheads="1" noChangeShapeType="1"/>
              </p14:cNvContentPartPr>
              <p14:nvPr/>
            </p14:nvContentPartPr>
            <p14:xfrm>
              <a:off x="1052513" y="3938588"/>
              <a:ext cx="1233487" cy="533400"/>
            </p14:xfrm>
          </p:contentPart>
        </mc:Choice>
        <mc:Fallback xmlns="">
          <p:pic>
            <p:nvPicPr>
              <p:cNvPr id="1027" name="Ink 3"/>
              <p:cNvPicPr>
                <a:picLocks noRot="1" noChangeAspect="1" noEditPoints="1" noChangeArrowheads="1" noChangeShapeType="1"/>
              </p:cNvPicPr>
              <p:nvPr/>
            </p:nvPicPr>
            <p:blipFill>
              <a:blip r:embed="rId6" cstate="print"/>
              <a:stretch>
                <a:fillRect/>
              </a:stretch>
            </p:blipFill>
            <p:spPr>
              <a:xfrm>
                <a:off x="1043171" y="3929128"/>
                <a:ext cx="1252171" cy="552320"/>
              </a:xfrm>
              <a:prstGeom prst="rect">
                <a:avLst/>
              </a:prstGeom>
            </p:spPr>
          </p:pic>
        </mc:Fallback>
      </mc:AlternateContent>
      <mc:AlternateContent xmlns:mc="http://schemas.openxmlformats.org/markup-compatibility/2006" xmlns:p14="http://schemas.microsoft.com/office/powerpoint/2010/main">
        <mc:Choice Requires="p14">
          <p:contentPart p14:bwMode="auto" r:id="rId7">
            <p14:nvContentPartPr>
              <p14:cNvPr id="1028" name="Ink 4"/>
              <p14:cNvContentPartPr>
                <a14:cpLocks xmlns:a14="http://schemas.microsoft.com/office/drawing/2010/main" noRot="1" noChangeAspect="1" noEditPoints="1" noChangeArrowheads="1" noChangeShapeType="1"/>
              </p14:cNvContentPartPr>
              <p14:nvPr/>
            </p14:nvContentPartPr>
            <p14:xfrm>
              <a:off x="2462213" y="4124325"/>
              <a:ext cx="147637" cy="80963"/>
            </p14:xfrm>
          </p:contentPart>
        </mc:Choice>
        <mc:Fallback xmlns="">
          <p:pic>
            <p:nvPicPr>
              <p:cNvPr id="1028" name="Ink 4"/>
              <p:cNvPicPr>
                <a:picLocks noRot="1" noChangeAspect="1" noEditPoints="1" noChangeArrowheads="1" noChangeShapeType="1"/>
              </p:cNvPicPr>
              <p:nvPr/>
            </p:nvPicPr>
            <p:blipFill>
              <a:blip r:embed="rId8" cstate="print"/>
              <a:stretch>
                <a:fillRect/>
              </a:stretch>
            </p:blipFill>
            <p:spPr>
              <a:xfrm>
                <a:off x="2452896" y="4115011"/>
                <a:ext cx="166271" cy="99592"/>
              </a:xfrm>
              <a:prstGeom prst="rect">
                <a:avLst/>
              </a:prstGeom>
            </p:spPr>
          </p:pic>
        </mc:Fallback>
      </mc:AlternateContent>
      <mc:AlternateContent xmlns:mc="http://schemas.openxmlformats.org/markup-compatibility/2006" xmlns:p14="http://schemas.microsoft.com/office/powerpoint/2010/main">
        <mc:Choice Requires="p14">
          <p:contentPart p14:bwMode="auto" r:id="rId9">
            <p14:nvContentPartPr>
              <p14:cNvPr id="1029" name="Ink 5"/>
              <p14:cNvContentPartPr>
                <a14:cpLocks xmlns:a14="http://schemas.microsoft.com/office/drawing/2010/main" noRot="1" noChangeAspect="1" noEditPoints="1" noChangeArrowheads="1" noChangeShapeType="1"/>
              </p14:cNvContentPartPr>
              <p14:nvPr/>
            </p14:nvContentPartPr>
            <p14:xfrm>
              <a:off x="2809875" y="3990975"/>
              <a:ext cx="804863" cy="409575"/>
            </p14:xfrm>
          </p:contentPart>
        </mc:Choice>
        <mc:Fallback xmlns="">
          <p:pic>
            <p:nvPicPr>
              <p:cNvPr id="1029" name="Ink 5"/>
              <p:cNvPicPr>
                <a:picLocks noRot="1" noChangeAspect="1" noEditPoints="1" noChangeArrowheads="1" noChangeShapeType="1"/>
              </p:cNvPicPr>
              <p:nvPr/>
            </p:nvPicPr>
            <p:blipFill>
              <a:blip r:embed="rId10" cstate="print"/>
              <a:stretch>
                <a:fillRect/>
              </a:stretch>
            </p:blipFill>
            <p:spPr>
              <a:xfrm>
                <a:off x="2800545" y="3981626"/>
                <a:ext cx="823522" cy="428274"/>
              </a:xfrm>
              <a:prstGeom prst="rect">
                <a:avLst/>
              </a:prstGeom>
            </p:spPr>
          </p:pic>
        </mc:Fallback>
      </mc:AlternateContent>
      <mc:AlternateContent xmlns:mc="http://schemas.openxmlformats.org/markup-compatibility/2006" xmlns:p14="http://schemas.microsoft.com/office/powerpoint/2010/main">
        <mc:Choice Requires="p14">
          <p:contentPart p14:bwMode="auto" r:id="rId11">
            <p14:nvContentPartPr>
              <p14:cNvPr id="1030" name="Ink 6"/>
              <p14:cNvContentPartPr>
                <a14:cpLocks xmlns:a14="http://schemas.microsoft.com/office/drawing/2010/main" noRot="1" noChangeAspect="1" noEditPoints="1" noChangeArrowheads="1" noChangeShapeType="1"/>
              </p14:cNvContentPartPr>
              <p14:nvPr/>
            </p14:nvContentPartPr>
            <p14:xfrm>
              <a:off x="3795713" y="3990975"/>
              <a:ext cx="857250" cy="390525"/>
            </p14:xfrm>
          </p:contentPart>
        </mc:Choice>
        <mc:Fallback xmlns="">
          <p:pic>
            <p:nvPicPr>
              <p:cNvPr id="1030" name="Ink 6"/>
              <p:cNvPicPr>
                <a:picLocks noRot="1" noChangeAspect="1" noEditPoints="1" noChangeArrowheads="1" noChangeShapeType="1"/>
              </p:cNvPicPr>
              <p:nvPr/>
            </p:nvPicPr>
            <p:blipFill>
              <a:blip r:embed="rId12" cstate="print"/>
              <a:stretch>
                <a:fillRect/>
              </a:stretch>
            </p:blipFill>
            <p:spPr>
              <a:xfrm>
                <a:off x="3786356" y="3981625"/>
                <a:ext cx="875964" cy="409224"/>
              </a:xfrm>
              <a:prstGeom prst="rect">
                <a:avLst/>
              </a:prstGeom>
            </p:spPr>
          </p:pic>
        </mc:Fallback>
      </mc:AlternateContent>
      <mc:AlternateContent xmlns:mc="http://schemas.openxmlformats.org/markup-compatibility/2006" xmlns:p14="http://schemas.microsoft.com/office/powerpoint/2010/main">
        <mc:Choice Requires="p14">
          <p:contentPart p14:bwMode="auto" r:id="rId13">
            <p14:nvContentPartPr>
              <p14:cNvPr id="1031" name="Ink 7"/>
              <p14:cNvContentPartPr>
                <a14:cpLocks xmlns:a14="http://schemas.microsoft.com/office/drawing/2010/main" noRot="1" noChangeAspect="1" noEditPoints="1" noChangeArrowheads="1" noChangeShapeType="1"/>
              </p14:cNvContentPartPr>
              <p14:nvPr/>
            </p14:nvContentPartPr>
            <p14:xfrm>
              <a:off x="4800600" y="3895725"/>
              <a:ext cx="1276350" cy="557213"/>
            </p14:xfrm>
          </p:contentPart>
        </mc:Choice>
        <mc:Fallback xmlns="">
          <p:pic>
            <p:nvPicPr>
              <p:cNvPr id="1031" name="Ink 7"/>
              <p:cNvPicPr>
                <a:picLocks noRot="1" noChangeAspect="1" noEditPoints="1" noChangeArrowheads="1" noChangeShapeType="1"/>
              </p:cNvPicPr>
              <p:nvPr/>
            </p:nvPicPr>
            <p:blipFill>
              <a:blip r:embed="rId14" cstate="print"/>
              <a:stretch>
                <a:fillRect/>
              </a:stretch>
            </p:blipFill>
            <p:spPr>
              <a:xfrm>
                <a:off x="4791244" y="3886372"/>
                <a:ext cx="1295062" cy="575919"/>
              </a:xfrm>
              <a:prstGeom prst="rect">
                <a:avLst/>
              </a:prstGeom>
            </p:spPr>
          </p:pic>
        </mc:Fallback>
      </mc:AlternateContent>
      <mc:AlternateContent xmlns:mc="http://schemas.openxmlformats.org/markup-compatibility/2006" xmlns:p14="http://schemas.microsoft.com/office/powerpoint/2010/main">
        <mc:Choice Requires="p14">
          <p:contentPart p14:bwMode="auto" r:id="rId15">
            <p14:nvContentPartPr>
              <p14:cNvPr id="1032" name="Ink 8"/>
              <p14:cNvContentPartPr>
                <a14:cpLocks xmlns:a14="http://schemas.microsoft.com/office/drawing/2010/main" noRot="1" noChangeAspect="1" noEditPoints="1" noChangeArrowheads="1" noChangeShapeType="1"/>
              </p14:cNvContentPartPr>
              <p14:nvPr/>
            </p14:nvContentPartPr>
            <p14:xfrm>
              <a:off x="6329363" y="3705225"/>
              <a:ext cx="233362" cy="895350"/>
            </p14:xfrm>
          </p:contentPart>
        </mc:Choice>
        <mc:Fallback xmlns="">
          <p:pic>
            <p:nvPicPr>
              <p:cNvPr id="1032" name="Ink 8"/>
              <p:cNvPicPr>
                <a:picLocks noRot="1" noChangeAspect="1" noEditPoints="1" noChangeArrowheads="1" noChangeShapeType="1"/>
              </p:cNvPicPr>
              <p:nvPr/>
            </p:nvPicPr>
            <p:blipFill>
              <a:blip r:embed="rId16" cstate="print"/>
              <a:stretch>
                <a:fillRect/>
              </a:stretch>
            </p:blipFill>
            <p:spPr>
              <a:xfrm>
                <a:off x="6319927" y="3695898"/>
                <a:ext cx="252234" cy="914003"/>
              </a:xfrm>
              <a:prstGeom prst="rect">
                <a:avLst/>
              </a:prstGeom>
            </p:spPr>
          </p:pic>
        </mc:Fallback>
      </mc:AlternateContent>
      <mc:AlternateContent xmlns:mc="http://schemas.openxmlformats.org/markup-compatibility/2006" xmlns:p14="http://schemas.microsoft.com/office/powerpoint/2010/main">
        <mc:Choice Requires="p14">
          <p:contentPart p14:bwMode="auto" r:id="rId17">
            <p14:nvContentPartPr>
              <p14:cNvPr id="1033" name="Ink 9"/>
              <p14:cNvContentPartPr>
                <a14:cpLocks xmlns:a14="http://schemas.microsoft.com/office/drawing/2010/main" noRot="1" noChangeAspect="1" noEditPoints="1" noChangeArrowheads="1" noChangeShapeType="1"/>
              </p14:cNvContentPartPr>
              <p14:nvPr/>
            </p14:nvContentPartPr>
            <p14:xfrm>
              <a:off x="6762750" y="3786188"/>
              <a:ext cx="614363" cy="385762"/>
            </p14:xfrm>
          </p:contentPart>
        </mc:Choice>
        <mc:Fallback xmlns="">
          <p:pic>
            <p:nvPicPr>
              <p:cNvPr id="1033" name="Ink 9"/>
              <p:cNvPicPr>
                <a:picLocks noRot="1" noChangeAspect="1" noEditPoints="1" noChangeArrowheads="1" noChangeShapeType="1"/>
              </p:cNvPicPr>
              <p:nvPr/>
            </p:nvPicPr>
            <p:blipFill>
              <a:blip r:embed="rId18" cstate="print"/>
              <a:stretch>
                <a:fillRect/>
              </a:stretch>
            </p:blipFill>
            <p:spPr>
              <a:xfrm>
                <a:off x="6753398" y="3776841"/>
                <a:ext cx="633067" cy="404457"/>
              </a:xfrm>
              <a:prstGeom prst="rect">
                <a:avLst/>
              </a:prstGeom>
            </p:spPr>
          </p:pic>
        </mc:Fallback>
      </mc:AlternateContent>
      <mc:AlternateContent xmlns:mc="http://schemas.openxmlformats.org/markup-compatibility/2006" xmlns:p14="http://schemas.microsoft.com/office/powerpoint/2010/main">
        <mc:Choice Requires="p14">
          <p:contentPart p14:bwMode="auto" r:id="rId19">
            <p14:nvContentPartPr>
              <p14:cNvPr id="1034" name="Ink 10"/>
              <p14:cNvContentPartPr>
                <a14:cpLocks xmlns:a14="http://schemas.microsoft.com/office/drawing/2010/main" noRot="1" noChangeAspect="1" noEditPoints="1" noChangeArrowheads="1" noChangeShapeType="1"/>
              </p14:cNvContentPartPr>
              <p14:nvPr/>
            </p14:nvContentPartPr>
            <p14:xfrm>
              <a:off x="7510463" y="3757613"/>
              <a:ext cx="1309687" cy="342900"/>
            </p14:xfrm>
          </p:contentPart>
        </mc:Choice>
        <mc:Fallback xmlns="">
          <p:pic>
            <p:nvPicPr>
              <p:cNvPr id="1034" name="Ink 10"/>
              <p:cNvPicPr>
                <a:picLocks noRot="1" noChangeAspect="1" noEditPoints="1" noChangeArrowheads="1" noChangeShapeType="1"/>
              </p:cNvPicPr>
              <p:nvPr/>
            </p:nvPicPr>
            <p:blipFill>
              <a:blip r:embed="rId20" cstate="print"/>
              <a:stretch>
                <a:fillRect/>
              </a:stretch>
            </p:blipFill>
            <p:spPr>
              <a:xfrm>
                <a:off x="7501108" y="3748258"/>
                <a:ext cx="1328397" cy="361610"/>
              </a:xfrm>
              <a:prstGeom prst="rect">
                <a:avLst/>
              </a:prstGeom>
            </p:spPr>
          </p:pic>
        </mc:Fallback>
      </mc:AlternateContent>
      <mc:AlternateContent xmlns:mc="http://schemas.openxmlformats.org/markup-compatibility/2006" xmlns:p14="http://schemas.microsoft.com/office/powerpoint/2010/main">
        <mc:Choice Requires="p14">
          <p:contentPart p14:bwMode="auto" r:id="rId21">
            <p14:nvContentPartPr>
              <p14:cNvPr id="1035" name="Ink 11"/>
              <p14:cNvContentPartPr>
                <a14:cpLocks xmlns:a14="http://schemas.microsoft.com/office/drawing/2010/main" noRot="1" noChangeAspect="1" noEditPoints="1" noChangeArrowheads="1" noChangeShapeType="1"/>
              </p14:cNvContentPartPr>
              <p14:nvPr/>
            </p14:nvContentPartPr>
            <p14:xfrm>
              <a:off x="2809875" y="4386263"/>
              <a:ext cx="3238500" cy="390525"/>
            </p14:xfrm>
          </p:contentPart>
        </mc:Choice>
        <mc:Fallback xmlns="">
          <p:pic>
            <p:nvPicPr>
              <p:cNvPr id="1035" name="Ink 11"/>
              <p:cNvPicPr>
                <a:picLocks noRot="1" noChangeAspect="1" noEditPoints="1" noChangeArrowheads="1" noChangeShapeType="1"/>
              </p:cNvPicPr>
              <p:nvPr/>
            </p:nvPicPr>
            <p:blipFill>
              <a:blip r:embed="rId22" cstate="print"/>
              <a:stretch>
                <a:fillRect/>
              </a:stretch>
            </p:blipFill>
            <p:spPr>
              <a:xfrm>
                <a:off x="2800516" y="4376913"/>
                <a:ext cx="3257218" cy="409224"/>
              </a:xfrm>
              <a:prstGeom prst="rect">
                <a:avLst/>
              </a:prstGeom>
            </p:spPr>
          </p:pic>
        </mc:Fallback>
      </mc:AlternateContent>
      <mc:AlternateContent xmlns:mc="http://schemas.openxmlformats.org/markup-compatibility/2006" xmlns:p14="http://schemas.microsoft.com/office/powerpoint/2010/main">
        <mc:Choice Requires="p14">
          <p:contentPart p14:bwMode="auto" r:id="rId23">
            <p14:nvContentPartPr>
              <p14:cNvPr id="1036" name="Ink 12"/>
              <p14:cNvContentPartPr>
                <a14:cpLocks xmlns:a14="http://schemas.microsoft.com/office/drawing/2010/main" noRot="1" noChangeAspect="1" noEditPoints="1" noChangeArrowheads="1" noChangeShapeType="1"/>
              </p14:cNvContentPartPr>
              <p14:nvPr/>
            </p14:nvContentPartPr>
            <p14:xfrm>
              <a:off x="5757863" y="5019675"/>
              <a:ext cx="19050" cy="52388"/>
            </p14:xfrm>
          </p:contentPart>
        </mc:Choice>
        <mc:Fallback xmlns="">
          <p:pic>
            <p:nvPicPr>
              <p:cNvPr id="1036" name="Ink 12"/>
              <p:cNvPicPr>
                <a:picLocks noRot="1" noChangeAspect="1" noEditPoints="1" noChangeArrowheads="1" noChangeShapeType="1"/>
              </p:cNvPicPr>
              <p:nvPr/>
            </p:nvPicPr>
            <p:blipFill>
              <a:blip r:embed="rId24" cstate="print"/>
              <a:stretch>
                <a:fillRect/>
              </a:stretch>
            </p:blipFill>
            <p:spPr>
              <a:xfrm>
                <a:off x="5748858" y="5010346"/>
                <a:ext cx="37061" cy="71047"/>
              </a:xfrm>
              <a:prstGeom prst="rect">
                <a:avLst/>
              </a:prstGeom>
            </p:spPr>
          </p:pic>
        </mc:Fallback>
      </mc:AlternateContent>
      <mc:AlternateContent xmlns:mc="http://schemas.openxmlformats.org/markup-compatibility/2006" xmlns:p14="http://schemas.microsoft.com/office/powerpoint/2010/main">
        <mc:Choice Requires="p14">
          <p:contentPart p14:bwMode="auto" r:id="rId25">
            <p14:nvContentPartPr>
              <p14:cNvPr id="1037" name="Ink 13"/>
              <p14:cNvContentPartPr>
                <a14:cpLocks xmlns:a14="http://schemas.microsoft.com/office/drawing/2010/main" noRot="1" noChangeAspect="1" noEditPoints="1" noChangeArrowheads="1" noChangeShapeType="1"/>
              </p14:cNvContentPartPr>
              <p14:nvPr/>
            </p14:nvContentPartPr>
            <p14:xfrm>
              <a:off x="1095375" y="5086350"/>
              <a:ext cx="166688" cy="271463"/>
            </p14:xfrm>
          </p:contentPart>
        </mc:Choice>
        <mc:Fallback xmlns="">
          <p:pic>
            <p:nvPicPr>
              <p:cNvPr id="1037" name="Ink 13"/>
              <p:cNvPicPr>
                <a:picLocks noRot="1" noChangeAspect="1" noEditPoints="1" noChangeArrowheads="1" noChangeShapeType="1"/>
              </p:cNvPicPr>
              <p:nvPr/>
            </p:nvPicPr>
            <p:blipFill>
              <a:blip r:embed="rId26" cstate="print"/>
              <a:stretch>
                <a:fillRect/>
              </a:stretch>
            </p:blipFill>
            <p:spPr>
              <a:xfrm>
                <a:off x="1086035" y="5076927"/>
                <a:ext cx="185369" cy="290310"/>
              </a:xfrm>
              <a:prstGeom prst="rect">
                <a:avLst/>
              </a:prstGeom>
            </p:spPr>
          </p:pic>
        </mc:Fallback>
      </mc:AlternateContent>
      <mc:AlternateContent xmlns:mc="http://schemas.openxmlformats.org/markup-compatibility/2006" xmlns:p14="http://schemas.microsoft.com/office/powerpoint/2010/main">
        <mc:Choice Requires="p14">
          <p:contentPart p14:bwMode="auto" r:id="rId27">
            <p14:nvContentPartPr>
              <p14:cNvPr id="1038" name="Ink 14"/>
              <p14:cNvContentPartPr>
                <a14:cpLocks xmlns:a14="http://schemas.microsoft.com/office/drawing/2010/main" noRot="1" noChangeAspect="1" noEditPoints="1" noChangeArrowheads="1" noChangeShapeType="1"/>
              </p14:cNvContentPartPr>
              <p14:nvPr/>
            </p14:nvContentPartPr>
            <p14:xfrm>
              <a:off x="1433513" y="4972050"/>
              <a:ext cx="971550" cy="452438"/>
            </p14:xfrm>
          </p:contentPart>
        </mc:Choice>
        <mc:Fallback xmlns="">
          <p:pic>
            <p:nvPicPr>
              <p:cNvPr id="1038" name="Ink 14"/>
              <p:cNvPicPr>
                <a:picLocks noRot="1" noChangeAspect="1" noEditPoints="1" noChangeArrowheads="1" noChangeShapeType="1"/>
              </p:cNvPicPr>
              <p:nvPr/>
            </p:nvPicPr>
            <p:blipFill>
              <a:blip r:embed="rId28" cstate="print"/>
              <a:stretch>
                <a:fillRect/>
              </a:stretch>
            </p:blipFill>
            <p:spPr>
              <a:xfrm>
                <a:off x="1424226" y="4962699"/>
                <a:ext cx="990124" cy="471140"/>
              </a:xfrm>
              <a:prstGeom prst="rect">
                <a:avLst/>
              </a:prstGeom>
            </p:spPr>
          </p:pic>
        </mc:Fallback>
      </mc:AlternateContent>
      <mc:AlternateContent xmlns:mc="http://schemas.openxmlformats.org/markup-compatibility/2006" xmlns:p14="http://schemas.microsoft.com/office/powerpoint/2010/main">
        <mc:Choice Requires="p14">
          <p:contentPart p14:bwMode="auto" r:id="rId29">
            <p14:nvContentPartPr>
              <p14:cNvPr id="1039" name="Ink 15"/>
              <p14:cNvContentPartPr>
                <a14:cpLocks xmlns:a14="http://schemas.microsoft.com/office/drawing/2010/main" noRot="1" noChangeAspect="1" noEditPoints="1" noChangeArrowheads="1" noChangeShapeType="1"/>
              </p14:cNvContentPartPr>
              <p14:nvPr/>
            </p14:nvContentPartPr>
            <p14:xfrm>
              <a:off x="2595563" y="5095875"/>
              <a:ext cx="138112" cy="109538"/>
            </p14:xfrm>
          </p:contentPart>
        </mc:Choice>
        <mc:Fallback xmlns="">
          <p:pic>
            <p:nvPicPr>
              <p:cNvPr id="1039" name="Ink 15"/>
              <p:cNvPicPr>
                <a:picLocks noRot="1" noChangeAspect="1" noEditPoints="1" noChangeArrowheads="1" noChangeShapeType="1"/>
              </p:cNvPicPr>
              <p:nvPr/>
            </p:nvPicPr>
            <p:blipFill>
              <a:blip r:embed="rId30" cstate="print"/>
              <a:stretch>
                <a:fillRect/>
              </a:stretch>
            </p:blipFill>
            <p:spPr>
              <a:xfrm>
                <a:off x="2585698" y="5086221"/>
                <a:ext cx="157842" cy="128846"/>
              </a:xfrm>
              <a:prstGeom prst="rect">
                <a:avLst/>
              </a:prstGeom>
            </p:spPr>
          </p:pic>
        </mc:Fallback>
      </mc:AlternateContent>
      <mc:AlternateContent xmlns:mc="http://schemas.openxmlformats.org/markup-compatibility/2006" xmlns:p14="http://schemas.microsoft.com/office/powerpoint/2010/main">
        <mc:Choice Requires="p14">
          <p:contentPart p14:bwMode="auto" r:id="rId31">
            <p14:nvContentPartPr>
              <p14:cNvPr id="1040" name="Ink 16"/>
              <p14:cNvContentPartPr>
                <a14:cpLocks xmlns:a14="http://schemas.microsoft.com/office/drawing/2010/main" noRot="1" noChangeAspect="1" noEditPoints="1" noChangeArrowheads="1" noChangeShapeType="1"/>
              </p14:cNvContentPartPr>
              <p14:nvPr/>
            </p14:nvContentPartPr>
            <p14:xfrm>
              <a:off x="2890838" y="5000625"/>
              <a:ext cx="171450" cy="300038"/>
            </p14:xfrm>
          </p:contentPart>
        </mc:Choice>
        <mc:Fallback xmlns="">
          <p:pic>
            <p:nvPicPr>
              <p:cNvPr id="1040" name="Ink 16"/>
              <p:cNvPicPr>
                <a:picLocks noRot="1" noChangeAspect="1" noEditPoints="1" noChangeArrowheads="1" noChangeShapeType="1"/>
              </p:cNvPicPr>
              <p:nvPr/>
            </p:nvPicPr>
            <p:blipFill>
              <a:blip r:embed="rId32" cstate="print"/>
              <a:stretch>
                <a:fillRect/>
              </a:stretch>
            </p:blipFill>
            <p:spPr>
              <a:xfrm>
                <a:off x="2881647" y="4991123"/>
                <a:ext cx="189832" cy="319042"/>
              </a:xfrm>
              <a:prstGeom prst="rect">
                <a:avLst/>
              </a:prstGeom>
            </p:spPr>
          </p:pic>
        </mc:Fallback>
      </mc:AlternateContent>
      <mc:AlternateContent xmlns:mc="http://schemas.openxmlformats.org/markup-compatibility/2006" xmlns:p14="http://schemas.microsoft.com/office/powerpoint/2010/main">
        <mc:Choice Requires="p14">
          <p:contentPart p14:bwMode="auto" r:id="rId33">
            <p14:nvContentPartPr>
              <p14:cNvPr id="1041" name="Ink 17"/>
              <p14:cNvContentPartPr>
                <a14:cpLocks xmlns:a14="http://schemas.microsoft.com/office/drawing/2010/main" noRot="1" noChangeAspect="1" noEditPoints="1" noChangeArrowheads="1" noChangeShapeType="1"/>
              </p14:cNvContentPartPr>
              <p14:nvPr/>
            </p14:nvContentPartPr>
            <p14:xfrm>
              <a:off x="3262313" y="4919663"/>
              <a:ext cx="881062" cy="514350"/>
            </p14:xfrm>
          </p:contentPart>
        </mc:Choice>
        <mc:Fallback xmlns="">
          <p:pic>
            <p:nvPicPr>
              <p:cNvPr id="1041" name="Ink 17"/>
              <p:cNvPicPr>
                <a:picLocks noRot="1" noChangeAspect="1" noEditPoints="1" noChangeArrowheads="1" noChangeShapeType="1"/>
              </p:cNvPicPr>
              <p:nvPr/>
            </p:nvPicPr>
            <p:blipFill>
              <a:blip r:embed="rId34" cstate="print"/>
              <a:stretch>
                <a:fillRect/>
              </a:stretch>
            </p:blipFill>
            <p:spPr>
              <a:xfrm>
                <a:off x="3252963" y="4910199"/>
                <a:ext cx="899762" cy="533279"/>
              </a:xfrm>
              <a:prstGeom prst="rect">
                <a:avLst/>
              </a:prstGeom>
            </p:spPr>
          </p:pic>
        </mc:Fallback>
      </mc:AlternateContent>
      <mc:AlternateContent xmlns:mc="http://schemas.openxmlformats.org/markup-compatibility/2006" xmlns:p14="http://schemas.microsoft.com/office/powerpoint/2010/main">
        <mc:Choice Requires="p14">
          <p:contentPart p14:bwMode="auto" r:id="rId35">
            <p14:nvContentPartPr>
              <p14:cNvPr id="1042" name="Ink 18"/>
              <p14:cNvContentPartPr>
                <a14:cpLocks xmlns:a14="http://schemas.microsoft.com/office/drawing/2010/main" noRot="1" noChangeAspect="1" noEditPoints="1" noChangeArrowheads="1" noChangeShapeType="1"/>
              </p14:cNvContentPartPr>
              <p14:nvPr/>
            </p14:nvContentPartPr>
            <p14:xfrm>
              <a:off x="4462463" y="4862513"/>
              <a:ext cx="2419350" cy="633412"/>
            </p14:xfrm>
          </p:contentPart>
        </mc:Choice>
        <mc:Fallback xmlns="">
          <p:pic>
            <p:nvPicPr>
              <p:cNvPr id="1042" name="Ink 18"/>
              <p:cNvPicPr>
                <a:picLocks noRot="1" noChangeAspect="1" noEditPoints="1" noChangeArrowheads="1" noChangeShapeType="1"/>
              </p:cNvPicPr>
              <p:nvPr/>
            </p:nvPicPr>
            <p:blipFill>
              <a:blip r:embed="rId36" cstate="print"/>
              <a:stretch>
                <a:fillRect/>
              </a:stretch>
            </p:blipFill>
            <p:spPr>
              <a:xfrm>
                <a:off x="4453104" y="4853156"/>
                <a:ext cx="2438068" cy="652126"/>
              </a:xfrm>
              <a:prstGeom prst="rect">
                <a:avLst/>
              </a:prstGeom>
            </p:spPr>
          </p:pic>
        </mc:Fallback>
      </mc:AlternateContent>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274638"/>
            <a:ext cx="8229600" cy="922114"/>
          </a:xfrm>
        </p:spPr>
        <p:txBody>
          <a:bodyPr>
            <a:noAutofit/>
          </a:bodyPr>
          <a:lstStyle/>
          <a:p>
            <a:r>
              <a:rPr lang="pl-PL" sz="3600" dirty="0" smtClean="0"/>
              <a:t>Inne konstrukcje oparte o szyfry blokowe</a:t>
            </a:r>
            <a:endParaRPr lang="pl-PL" sz="3600" dirty="0"/>
          </a:p>
        </p:txBody>
      </p:sp>
      <p:sp>
        <p:nvSpPr>
          <p:cNvPr id="4" name="Symbol zastępczy numeru slajdu 3"/>
          <p:cNvSpPr>
            <a:spLocks noGrp="1"/>
          </p:cNvSpPr>
          <p:nvPr>
            <p:ph type="sldNum" sz="quarter" idx="12"/>
          </p:nvPr>
        </p:nvSpPr>
        <p:spPr/>
        <p:txBody>
          <a:bodyPr/>
          <a:lstStyle/>
          <a:p>
            <a:fld id="{589B7C76-EFF2-4CD8-A475-4750F11B4BC6}" type="slidenum">
              <a:rPr lang="pl-PL" smtClean="0"/>
              <a:pPr/>
              <a:t>7</a:t>
            </a:fld>
            <a:endParaRPr lang="pl-PL"/>
          </a:p>
        </p:txBody>
      </p:sp>
      <p:sp>
        <p:nvSpPr>
          <p:cNvPr id="5" name="Content Placeholder 2"/>
          <p:cNvSpPr>
            <a:spLocks noGrp="1"/>
          </p:cNvSpPr>
          <p:nvPr>
            <p:ph idx="1"/>
          </p:nvPr>
        </p:nvSpPr>
        <p:spPr>
          <a:xfrm>
            <a:off x="251520" y="2204864"/>
            <a:ext cx="8640960" cy="4248472"/>
          </a:xfrm>
        </p:spPr>
        <p:txBody>
          <a:bodyPr>
            <a:normAutofit/>
          </a:bodyPr>
          <a:lstStyle/>
          <a:p>
            <a:pPr marL="0" indent="0">
              <a:buNone/>
            </a:pPr>
            <a:r>
              <a:rPr lang="en-US" sz="2400" dirty="0" err="1"/>
              <a:t>Miyaguchi-</a:t>
            </a:r>
            <a:r>
              <a:rPr lang="en-US" sz="2400" dirty="0" err="1" smtClean="0"/>
              <a:t>Preneel</a:t>
            </a:r>
            <a:r>
              <a:rPr lang="en-US" sz="2400" dirty="0" smtClean="0"/>
              <a:t>:  </a:t>
            </a:r>
            <a:r>
              <a:rPr lang="pl-PL" sz="2400" dirty="0" smtClean="0"/>
              <a:t>	</a:t>
            </a:r>
            <a:r>
              <a:rPr lang="en-US" sz="2400" b="1" dirty="0" smtClean="0">
                <a:solidFill>
                  <a:srgbClr val="FF0000"/>
                </a:solidFill>
              </a:rPr>
              <a:t>h(H</a:t>
            </a:r>
            <a:r>
              <a:rPr lang="en-US" sz="2400" b="1" dirty="0">
                <a:solidFill>
                  <a:srgbClr val="FF0000"/>
                </a:solidFill>
              </a:rPr>
              <a:t>, m) = E(m, H)⨁</a:t>
            </a:r>
            <a:r>
              <a:rPr lang="en-US" sz="2400" b="1" dirty="0" err="1" smtClean="0">
                <a:solidFill>
                  <a:srgbClr val="FF0000"/>
                </a:solidFill>
              </a:rPr>
              <a:t>H⨁m</a:t>
            </a:r>
            <a:r>
              <a:rPr lang="en-US" sz="2400" b="1" dirty="0" smtClean="0">
                <a:solidFill>
                  <a:srgbClr val="FF0000"/>
                </a:solidFill>
              </a:rPr>
              <a:t>      </a:t>
            </a:r>
            <a:r>
              <a:rPr lang="en-US" sz="2400" b="1" dirty="0" smtClean="0"/>
              <a:t> (Whirlpool)</a:t>
            </a:r>
            <a:r>
              <a:rPr lang="en-US" sz="2400" b="1" dirty="0">
                <a:solidFill>
                  <a:srgbClr val="FF0000"/>
                </a:solidFill>
              </a:rPr>
              <a:t>	</a:t>
            </a:r>
            <a:r>
              <a:rPr lang="en-US" sz="2400" b="1" dirty="0" smtClean="0">
                <a:solidFill>
                  <a:srgbClr val="FF0000"/>
                </a:solidFill>
              </a:rPr>
              <a:t>	</a:t>
            </a:r>
            <a:r>
              <a:rPr lang="pl-PL" sz="2400" b="1" dirty="0" smtClean="0">
                <a:solidFill>
                  <a:srgbClr val="FF0000"/>
                </a:solidFill>
              </a:rPr>
              <a:t>		</a:t>
            </a:r>
            <a:r>
              <a:rPr lang="en-US" sz="2400" b="1" dirty="0" smtClean="0">
                <a:solidFill>
                  <a:srgbClr val="FF0000"/>
                </a:solidFill>
              </a:rPr>
              <a:t>h(H,</a:t>
            </a:r>
            <a:r>
              <a:rPr lang="en-US" sz="2400" b="1" dirty="0">
                <a:solidFill>
                  <a:srgbClr val="FF0000"/>
                </a:solidFill>
              </a:rPr>
              <a:t> </a:t>
            </a:r>
            <a:r>
              <a:rPr lang="en-US" sz="2400" b="1" dirty="0" smtClean="0">
                <a:solidFill>
                  <a:srgbClr val="FF0000"/>
                </a:solidFill>
              </a:rPr>
              <a:t>m) =  E(</a:t>
            </a:r>
            <a:r>
              <a:rPr lang="en-US" sz="2400" b="1" dirty="0" err="1">
                <a:solidFill>
                  <a:srgbClr val="FF0000"/>
                </a:solidFill>
              </a:rPr>
              <a:t>H⨁</a:t>
            </a:r>
            <a:r>
              <a:rPr lang="en-US" sz="2400" b="1" dirty="0" err="1" smtClean="0">
                <a:solidFill>
                  <a:srgbClr val="FF0000"/>
                </a:solidFill>
              </a:rPr>
              <a:t>m</a:t>
            </a:r>
            <a:r>
              <a:rPr lang="en-US" sz="2400" b="1" dirty="0" smtClean="0">
                <a:solidFill>
                  <a:srgbClr val="FF0000"/>
                </a:solidFill>
              </a:rPr>
              <a:t>, m)⨁m</a:t>
            </a:r>
            <a:endParaRPr lang="en-US" sz="2400" dirty="0" smtClean="0"/>
          </a:p>
          <a:p>
            <a:pPr marL="0" indent="0">
              <a:spcBef>
                <a:spcPts val="1176"/>
              </a:spcBef>
              <a:buNone/>
            </a:pPr>
            <a:r>
              <a:rPr lang="en-US" sz="2400" dirty="0"/>
              <a:t>	</a:t>
            </a:r>
            <a:r>
              <a:rPr lang="pl-PL" sz="2400" dirty="0" smtClean="0"/>
              <a:t>	W sumie istnieje 12 wariantów rozwiązań…</a:t>
            </a:r>
            <a:r>
              <a:rPr lang="en-US" sz="2400" dirty="0" smtClean="0">
                <a:solidFill>
                  <a:srgbClr val="000000"/>
                </a:solidFill>
              </a:rPr>
              <a:t> </a:t>
            </a:r>
          </a:p>
          <a:p>
            <a:pPr marL="0" indent="0">
              <a:spcBef>
                <a:spcPts val="1176"/>
              </a:spcBef>
              <a:buNone/>
            </a:pPr>
            <a:endParaRPr lang="en-US" sz="2400" dirty="0">
              <a:solidFill>
                <a:srgbClr val="000000"/>
              </a:solidFill>
            </a:endParaRPr>
          </a:p>
          <a:p>
            <a:pPr marL="0" indent="0">
              <a:spcBef>
                <a:spcPts val="1176"/>
              </a:spcBef>
              <a:buNone/>
            </a:pPr>
            <a:r>
              <a:rPr lang="pl-PL" sz="2400" dirty="0" smtClean="0">
                <a:solidFill>
                  <a:srgbClr val="000000"/>
                </a:solidFill>
              </a:rPr>
              <a:t>Okazuje się jednak, że inne, jak się wydaje naturalne warianty, np.:	</a:t>
            </a:r>
            <a:r>
              <a:rPr lang="en-US" sz="2400" dirty="0" smtClean="0">
                <a:solidFill>
                  <a:srgbClr val="FF0000"/>
                </a:solidFill>
              </a:rPr>
              <a:t>h(H, m) = E(m, H)⨁m</a:t>
            </a:r>
            <a:r>
              <a:rPr lang="pl-PL" sz="2400" dirty="0" smtClean="0">
                <a:solidFill>
                  <a:srgbClr val="000000"/>
                </a:solidFill>
              </a:rPr>
              <a:t/>
            </a:r>
            <a:br>
              <a:rPr lang="pl-PL" sz="2400" dirty="0" smtClean="0">
                <a:solidFill>
                  <a:srgbClr val="000000"/>
                </a:solidFill>
              </a:rPr>
            </a:br>
            <a:r>
              <a:rPr lang="pl-PL" sz="2400" b="1" dirty="0" smtClean="0">
                <a:solidFill>
                  <a:srgbClr val="000000"/>
                </a:solidFill>
              </a:rPr>
              <a:t>nie są bezpieczne</a:t>
            </a:r>
            <a:r>
              <a:rPr lang="pl-PL" sz="2400" dirty="0" smtClean="0">
                <a:solidFill>
                  <a:srgbClr val="000000"/>
                </a:solidFill>
              </a:rPr>
              <a:t>.</a:t>
            </a:r>
            <a:endParaRPr lang="en-US" sz="2400" dirty="0" smtClean="0">
              <a:solidFill>
                <a:srgbClr val="000000"/>
              </a:solidFill>
            </a:endParaRPr>
          </a:p>
        </p:txBody>
      </p:sp>
      <p:sp>
        <p:nvSpPr>
          <p:cNvPr id="6" name="TextBox 3"/>
          <p:cNvSpPr txBox="1"/>
          <p:nvPr/>
        </p:nvSpPr>
        <p:spPr>
          <a:xfrm>
            <a:off x="251520" y="1556792"/>
            <a:ext cx="6679585" cy="461665"/>
          </a:xfrm>
          <a:prstGeom prst="rect">
            <a:avLst/>
          </a:prstGeom>
          <a:noFill/>
        </p:spPr>
        <p:txBody>
          <a:bodyPr wrap="none" rtlCol="0">
            <a:spAutoFit/>
          </a:bodyPr>
          <a:lstStyle/>
          <a:p>
            <a:r>
              <a:rPr lang="pl-PL" sz="2400" dirty="0" smtClean="0"/>
              <a:t>Niech</a:t>
            </a:r>
            <a:r>
              <a:rPr lang="en-US" sz="2400" dirty="0" smtClean="0"/>
              <a:t>  </a:t>
            </a:r>
            <a:r>
              <a:rPr lang="en-US" sz="2400" b="1" dirty="0" smtClean="0"/>
              <a:t>E: {</a:t>
            </a:r>
            <a:r>
              <a:rPr lang="en-US" sz="2400" b="1" dirty="0"/>
              <a:t>0,1}</a:t>
            </a:r>
            <a:r>
              <a:rPr lang="en-US" sz="2400" b="1" baseline="30000" dirty="0"/>
              <a:t>n</a:t>
            </a:r>
            <a:r>
              <a:rPr lang="en-US" sz="2400" b="1" dirty="0"/>
              <a:t> </a:t>
            </a:r>
            <a:r>
              <a:rPr lang="en-US" sz="2400" b="1" dirty="0" smtClean="0"/>
              <a:t>× </a:t>
            </a:r>
            <a:r>
              <a:rPr lang="en-US" sz="2400" b="1" dirty="0"/>
              <a:t>{0,1}</a:t>
            </a:r>
            <a:r>
              <a:rPr lang="en-US" sz="2400" b="1" baseline="30000" dirty="0"/>
              <a:t>n</a:t>
            </a:r>
            <a:r>
              <a:rPr lang="en-US" sz="2400" b="1" dirty="0"/>
              <a:t> ⟶ {0,1}</a:t>
            </a:r>
            <a:r>
              <a:rPr lang="en-US" sz="2400" b="1" baseline="30000" dirty="0" smtClean="0"/>
              <a:t>n    </a:t>
            </a:r>
            <a:r>
              <a:rPr lang="pl-PL" sz="2400" dirty="0" smtClean="0"/>
              <a:t>(w uproszczeniu)</a:t>
            </a:r>
            <a:r>
              <a:rPr lang="en-US" sz="2400" dirty="0" smtClean="0"/>
              <a:t>  </a:t>
            </a:r>
            <a:endParaRPr lang="en-US" sz="2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Realny przykład: SHA-256</a:t>
            </a:r>
            <a:endParaRPr lang="pl-PL" dirty="0"/>
          </a:p>
        </p:txBody>
      </p:sp>
      <p:sp>
        <p:nvSpPr>
          <p:cNvPr id="4" name="Symbol zastępczy numeru slajdu 3"/>
          <p:cNvSpPr>
            <a:spLocks noGrp="1"/>
          </p:cNvSpPr>
          <p:nvPr>
            <p:ph type="sldNum" sz="quarter" idx="12"/>
          </p:nvPr>
        </p:nvSpPr>
        <p:spPr/>
        <p:txBody>
          <a:bodyPr/>
          <a:lstStyle/>
          <a:p>
            <a:fld id="{589B7C76-EFF2-4CD8-A475-4750F11B4BC6}" type="slidenum">
              <a:rPr lang="pl-PL" smtClean="0"/>
              <a:pPr/>
              <a:t>8</a:t>
            </a:fld>
            <a:endParaRPr lang="pl-PL"/>
          </a:p>
        </p:txBody>
      </p:sp>
      <p:sp>
        <p:nvSpPr>
          <p:cNvPr id="5" name="Content Placeholder 2"/>
          <p:cNvSpPr>
            <a:spLocks noGrp="1"/>
          </p:cNvSpPr>
          <p:nvPr>
            <p:ph idx="1"/>
          </p:nvPr>
        </p:nvSpPr>
        <p:spPr>
          <a:xfrm>
            <a:off x="251520" y="1484784"/>
            <a:ext cx="8568952" cy="4095750"/>
          </a:xfrm>
        </p:spPr>
        <p:txBody>
          <a:bodyPr/>
          <a:lstStyle/>
          <a:p>
            <a:r>
              <a:rPr lang="pl-PL" dirty="0" smtClean="0"/>
              <a:t>Konstrukcja </a:t>
            </a:r>
            <a:r>
              <a:rPr lang="en-US" dirty="0" err="1" smtClean="0"/>
              <a:t>Merkle-Damgard</a:t>
            </a:r>
            <a:r>
              <a:rPr lang="pl-PL" dirty="0" smtClean="0"/>
              <a:t>’a</a:t>
            </a:r>
            <a:endParaRPr lang="en-US" dirty="0" smtClean="0"/>
          </a:p>
          <a:p>
            <a:r>
              <a:rPr lang="pl-PL" dirty="0" smtClean="0"/>
              <a:t>Funkcja kompresji </a:t>
            </a:r>
            <a:r>
              <a:rPr lang="en-US" dirty="0" smtClean="0"/>
              <a:t>Davies-Meyer</a:t>
            </a:r>
            <a:r>
              <a:rPr lang="pl-PL" dirty="0" smtClean="0"/>
              <a:t>’a</a:t>
            </a:r>
            <a:r>
              <a:rPr lang="en-US" dirty="0" smtClean="0"/>
              <a:t> function</a:t>
            </a:r>
          </a:p>
          <a:p>
            <a:r>
              <a:rPr lang="pl-PL" dirty="0" smtClean="0"/>
              <a:t>Szyfr blokowy</a:t>
            </a:r>
            <a:r>
              <a:rPr lang="en-US" dirty="0" smtClean="0"/>
              <a:t>:   SHACAL-2 </a:t>
            </a:r>
            <a:endParaRPr lang="en-US" dirty="0"/>
          </a:p>
        </p:txBody>
      </p:sp>
      <p:grpSp>
        <p:nvGrpSpPr>
          <p:cNvPr id="6" name="Group 14"/>
          <p:cNvGrpSpPr/>
          <p:nvPr/>
        </p:nvGrpSpPr>
        <p:grpSpPr>
          <a:xfrm>
            <a:off x="1662323" y="3632284"/>
            <a:ext cx="5573973" cy="1812940"/>
            <a:chOff x="1868004" y="2800350"/>
            <a:chExt cx="5353231" cy="1812940"/>
          </a:xfrm>
        </p:grpSpPr>
        <p:sp>
          <p:nvSpPr>
            <p:cNvPr id="7" name="Rectangle 3"/>
            <p:cNvSpPr/>
            <p:nvPr/>
          </p:nvSpPr>
          <p:spPr>
            <a:xfrm>
              <a:off x="2667000" y="2800350"/>
              <a:ext cx="2743200" cy="304800"/>
            </a:xfrm>
            <a:prstGeom prst="rect">
              <a:avLst/>
            </a:prstGeom>
            <a:solidFill>
              <a:schemeClr val="accent6">
                <a:lumMod val="60000"/>
                <a:lumOff val="4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rgbClr val="000000"/>
                  </a:solidFill>
                </a:rPr>
                <a:t>512-bit</a:t>
              </a:r>
              <a:r>
                <a:rPr lang="pl-PL" dirty="0" smtClean="0">
                  <a:solidFill>
                    <a:srgbClr val="000000"/>
                  </a:solidFill>
                </a:rPr>
                <a:t>owy klucz</a:t>
              </a:r>
              <a:endParaRPr lang="en-US" dirty="0">
                <a:solidFill>
                  <a:srgbClr val="000000"/>
                </a:solidFill>
              </a:endParaRPr>
            </a:p>
          </p:txBody>
        </p:sp>
        <p:sp>
          <p:nvSpPr>
            <p:cNvPr id="8" name="Rectangle 4"/>
            <p:cNvSpPr/>
            <p:nvPr/>
          </p:nvSpPr>
          <p:spPr>
            <a:xfrm>
              <a:off x="3835400" y="3575050"/>
              <a:ext cx="1295400" cy="9144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SHACAL-2</a:t>
              </a:r>
              <a:endParaRPr lang="en-US" dirty="0"/>
            </a:p>
          </p:txBody>
        </p:sp>
        <p:sp>
          <p:nvSpPr>
            <p:cNvPr id="9" name="TextBox 5"/>
            <p:cNvSpPr txBox="1"/>
            <p:nvPr/>
          </p:nvSpPr>
          <p:spPr>
            <a:xfrm>
              <a:off x="3733800" y="3575050"/>
              <a:ext cx="300082" cy="369332"/>
            </a:xfrm>
            <a:prstGeom prst="rect">
              <a:avLst/>
            </a:prstGeom>
            <a:noFill/>
          </p:spPr>
          <p:txBody>
            <a:bodyPr wrap="none" rtlCol="0">
              <a:spAutoFit/>
            </a:bodyPr>
            <a:lstStyle/>
            <a:p>
              <a:r>
                <a:rPr lang="en-US" dirty="0" smtClean="0"/>
                <a:t>&gt;</a:t>
              </a:r>
              <a:endParaRPr lang="en-US" dirty="0"/>
            </a:p>
          </p:txBody>
        </p:sp>
        <p:cxnSp>
          <p:nvCxnSpPr>
            <p:cNvPr id="10" name="Elbow Connector 7"/>
            <p:cNvCxnSpPr/>
            <p:nvPr/>
          </p:nvCxnSpPr>
          <p:spPr>
            <a:xfrm rot="16200000" flipH="1">
              <a:off x="3200400" y="3181350"/>
              <a:ext cx="685800" cy="533400"/>
            </a:xfrm>
            <a:prstGeom prst="bentConnector3">
              <a:avLst>
                <a:gd name="adj1" fmla="val 98148"/>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11" name="Straight Arrow Connector 10"/>
            <p:cNvCxnSpPr/>
            <p:nvPr/>
          </p:nvCxnSpPr>
          <p:spPr>
            <a:xfrm>
              <a:off x="1905000" y="4248150"/>
              <a:ext cx="1905000" cy="0"/>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sp>
          <p:nvSpPr>
            <p:cNvPr id="12" name="TextBox 11"/>
            <p:cNvSpPr txBox="1"/>
            <p:nvPr/>
          </p:nvSpPr>
          <p:spPr>
            <a:xfrm>
              <a:off x="1868004" y="4243958"/>
              <a:ext cx="1633555" cy="369332"/>
            </a:xfrm>
            <a:prstGeom prst="rect">
              <a:avLst/>
            </a:prstGeom>
            <a:noFill/>
          </p:spPr>
          <p:txBody>
            <a:bodyPr wrap="none" rtlCol="0">
              <a:spAutoFit/>
            </a:bodyPr>
            <a:lstStyle/>
            <a:p>
              <a:r>
                <a:rPr lang="en-US" dirty="0" smtClean="0"/>
                <a:t>256-bit</a:t>
              </a:r>
              <a:r>
                <a:rPr lang="pl-PL" dirty="0" smtClean="0"/>
                <a:t>owy</a:t>
              </a:r>
              <a:r>
                <a:rPr lang="en-US" dirty="0" smtClean="0"/>
                <a:t> </a:t>
              </a:r>
              <a:r>
                <a:rPr lang="pl-PL" dirty="0" smtClean="0"/>
                <a:t>blok</a:t>
              </a:r>
              <a:endParaRPr lang="en-US" dirty="0"/>
            </a:p>
          </p:txBody>
        </p:sp>
        <p:cxnSp>
          <p:nvCxnSpPr>
            <p:cNvPr id="13" name="Straight Arrow Connector 12"/>
            <p:cNvCxnSpPr/>
            <p:nvPr/>
          </p:nvCxnSpPr>
          <p:spPr>
            <a:xfrm>
              <a:off x="5105400" y="4019550"/>
              <a:ext cx="2115835" cy="17676"/>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sp>
          <p:nvSpPr>
            <p:cNvPr id="14" name="TextBox 13"/>
            <p:cNvSpPr txBox="1"/>
            <p:nvPr/>
          </p:nvSpPr>
          <p:spPr>
            <a:xfrm>
              <a:off x="5354014" y="3965218"/>
              <a:ext cx="1633555" cy="369332"/>
            </a:xfrm>
            <a:prstGeom prst="rect">
              <a:avLst/>
            </a:prstGeom>
            <a:noFill/>
          </p:spPr>
          <p:txBody>
            <a:bodyPr wrap="none" rtlCol="0">
              <a:spAutoFit/>
            </a:bodyPr>
            <a:lstStyle/>
            <a:p>
              <a:r>
                <a:rPr lang="en-US" dirty="0" smtClean="0"/>
                <a:t>256-bit</a:t>
              </a:r>
              <a:r>
                <a:rPr lang="pl-PL" dirty="0" smtClean="0"/>
                <a:t>owy blok</a:t>
              </a:r>
              <a:endParaRPr lang="en-US" dirty="0"/>
            </a:p>
          </p:txBody>
        </p:sp>
      </p:gr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4788024" y="2531368"/>
            <a:ext cx="3886200" cy="609600"/>
          </a:xfrm>
          <a:prstGeom prst="rect">
            <a:avLst/>
          </a:prstGeom>
          <a:solidFill>
            <a:schemeClr val="bg1">
              <a:lumMod val="8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Content Placeholder 2"/>
          <p:cNvSpPr>
            <a:spLocks noGrp="1"/>
          </p:cNvSpPr>
          <p:nvPr>
            <p:ph idx="1"/>
          </p:nvPr>
        </p:nvSpPr>
        <p:spPr>
          <a:xfrm>
            <a:off x="395536" y="1349474"/>
            <a:ext cx="8229600" cy="4095750"/>
          </a:xfrm>
        </p:spPr>
        <p:txBody>
          <a:bodyPr>
            <a:normAutofit lnSpcReduction="10000"/>
          </a:bodyPr>
          <a:lstStyle/>
          <a:p>
            <a:pPr marL="0" indent="0">
              <a:buNone/>
            </a:pPr>
            <a:r>
              <a:rPr lang="pl-PL" sz="2400" dirty="0" smtClean="0"/>
              <a:t>Wybierzmy</a:t>
            </a:r>
            <a:r>
              <a:rPr lang="en-US" sz="2400" dirty="0" smtClean="0"/>
              <a:t> 2000-</a:t>
            </a:r>
            <a:r>
              <a:rPr lang="pl-PL" sz="2400" dirty="0" smtClean="0"/>
              <a:t>bitową</a:t>
            </a:r>
            <a:r>
              <a:rPr lang="en-US" sz="2400" dirty="0" smtClean="0"/>
              <a:t> </a:t>
            </a:r>
            <a:r>
              <a:rPr lang="pl-PL" sz="2400" dirty="0" smtClean="0"/>
              <a:t>liczbę pierwszą</a:t>
            </a:r>
            <a:r>
              <a:rPr lang="en-US" sz="2400" dirty="0" smtClean="0"/>
              <a:t>  p</a:t>
            </a:r>
            <a:r>
              <a:rPr lang="en-US" sz="2400" dirty="0"/>
              <a:t> </a:t>
            </a:r>
            <a:r>
              <a:rPr lang="en-US" sz="2400" dirty="0" smtClean="0"/>
              <a:t> </a:t>
            </a:r>
            <a:r>
              <a:rPr lang="pl-PL" sz="2400" dirty="0" smtClean="0"/>
              <a:t>i dwie losowe wartości u i v z przedziału</a:t>
            </a:r>
            <a:r>
              <a:rPr lang="en-US" sz="2400" dirty="0" smtClean="0"/>
              <a:t> 1 ≤ u, v  ≤ p</a:t>
            </a:r>
            <a:r>
              <a:rPr lang="en-US" sz="2400" dirty="0"/>
              <a:t> </a:t>
            </a:r>
            <a:r>
              <a:rPr lang="en-US" sz="2400" dirty="0" smtClean="0"/>
              <a:t> .</a:t>
            </a:r>
          </a:p>
          <a:p>
            <a:pPr marL="0" indent="0">
              <a:buNone/>
            </a:pPr>
            <a:endParaRPr lang="en-US" sz="2400" dirty="0"/>
          </a:p>
          <a:p>
            <a:pPr marL="0" indent="0">
              <a:buNone/>
            </a:pPr>
            <a:r>
              <a:rPr lang="pl-PL" sz="2400" dirty="0" smtClean="0"/>
              <a:t>Dla</a:t>
            </a:r>
            <a:r>
              <a:rPr lang="en-US" sz="2400" dirty="0" smtClean="0"/>
              <a:t>  m,</a:t>
            </a:r>
            <a:r>
              <a:rPr lang="pl-PL" sz="2400" dirty="0" smtClean="0"/>
              <a:t> </a:t>
            </a:r>
            <a:r>
              <a:rPr lang="pl-PL" sz="2400" dirty="0"/>
              <a:t>H</a:t>
            </a:r>
            <a:r>
              <a:rPr lang="en-US" sz="2400" dirty="0" smtClean="0"/>
              <a:t> ∈ </a:t>
            </a:r>
            <a:r>
              <a:rPr lang="en-US" sz="2400" dirty="0"/>
              <a:t>{0,…,p-1</a:t>
            </a:r>
            <a:r>
              <a:rPr lang="en-US" sz="2400" dirty="0" smtClean="0"/>
              <a:t>}   </a:t>
            </a:r>
            <a:r>
              <a:rPr lang="pl-PL" sz="2400" dirty="0" smtClean="0"/>
              <a:t>definiujemy</a:t>
            </a:r>
            <a:r>
              <a:rPr lang="en-US" sz="2400" dirty="0" smtClean="0"/>
              <a:t>      </a:t>
            </a:r>
            <a:r>
              <a:rPr lang="en-US" sz="2400" b="1" dirty="0" smtClean="0">
                <a:solidFill>
                  <a:srgbClr val="FF0000"/>
                </a:solidFill>
              </a:rPr>
              <a:t>h(</a:t>
            </a:r>
            <a:r>
              <a:rPr lang="en-US" sz="2400" b="1" dirty="0" err="1" smtClean="0">
                <a:solidFill>
                  <a:srgbClr val="FF0000"/>
                </a:solidFill>
              </a:rPr>
              <a:t>H,m</a:t>
            </a:r>
            <a:r>
              <a:rPr lang="en-US" sz="2400" b="1" dirty="0" smtClean="0">
                <a:solidFill>
                  <a:srgbClr val="FF0000"/>
                </a:solidFill>
              </a:rPr>
              <a:t>) = </a:t>
            </a:r>
            <a:r>
              <a:rPr lang="en-US" sz="2400" b="1" dirty="0" err="1" smtClean="0">
                <a:solidFill>
                  <a:srgbClr val="FF0000"/>
                </a:solidFill>
              </a:rPr>
              <a:t>u</a:t>
            </a:r>
            <a:r>
              <a:rPr lang="en-US" sz="2400" b="1" baseline="30000" dirty="0" err="1">
                <a:solidFill>
                  <a:srgbClr val="FF0000"/>
                </a:solidFill>
              </a:rPr>
              <a:t>H</a:t>
            </a:r>
            <a:r>
              <a:rPr lang="en-US" sz="2400" b="1" dirty="0" smtClean="0">
                <a:solidFill>
                  <a:srgbClr val="FF0000"/>
                </a:solidFill>
              </a:rPr>
              <a:t> ⋅ </a:t>
            </a:r>
            <a:r>
              <a:rPr lang="en-US" sz="2400" b="1" dirty="0" err="1" smtClean="0">
                <a:solidFill>
                  <a:srgbClr val="FF0000"/>
                </a:solidFill>
              </a:rPr>
              <a:t>v</a:t>
            </a:r>
            <a:r>
              <a:rPr lang="en-US" sz="2400" b="1" baseline="30000" dirty="0" err="1" smtClean="0">
                <a:solidFill>
                  <a:srgbClr val="FF0000"/>
                </a:solidFill>
              </a:rPr>
              <a:t>m</a:t>
            </a:r>
            <a:r>
              <a:rPr lang="en-US" sz="2400" b="1" baseline="30000" dirty="0" smtClean="0">
                <a:solidFill>
                  <a:srgbClr val="FF0000"/>
                </a:solidFill>
              </a:rPr>
              <a:t>     </a:t>
            </a:r>
            <a:r>
              <a:rPr lang="en-US" sz="2400" b="1" dirty="0" smtClean="0">
                <a:solidFill>
                  <a:srgbClr val="FF0000"/>
                </a:solidFill>
              </a:rPr>
              <a:t> (mod p)</a:t>
            </a:r>
          </a:p>
          <a:p>
            <a:pPr marL="0" indent="0">
              <a:buNone/>
            </a:pPr>
            <a:endParaRPr lang="en-US" sz="2400" b="1" baseline="30000" dirty="0" smtClean="0">
              <a:solidFill>
                <a:srgbClr val="FF0000"/>
              </a:solidFill>
            </a:endParaRPr>
          </a:p>
          <a:p>
            <a:pPr marL="0" indent="0">
              <a:buNone/>
            </a:pPr>
            <a:endParaRPr lang="en-US" sz="2400" b="1" baseline="30000" dirty="0">
              <a:solidFill>
                <a:srgbClr val="FF0000"/>
              </a:solidFill>
            </a:endParaRPr>
          </a:p>
          <a:p>
            <a:pPr marL="0" indent="0">
              <a:buNone/>
            </a:pPr>
            <a:r>
              <a:rPr lang="pl-PL" sz="2400" u="sng" dirty="0" smtClean="0"/>
              <a:t>Fakt</a:t>
            </a:r>
            <a:r>
              <a:rPr lang="en-US" sz="2400" u="sng" dirty="0" smtClean="0"/>
              <a:t>:</a:t>
            </a:r>
            <a:r>
              <a:rPr lang="en-US" sz="2400" dirty="0" smtClean="0"/>
              <a:t>   </a:t>
            </a:r>
            <a:r>
              <a:rPr lang="pl-PL" sz="2400" dirty="0" smtClean="0"/>
              <a:t>	znalezienie kolizji dla tak skonstruowanej funkcji</a:t>
            </a:r>
            <a:r>
              <a:rPr lang="en-US" sz="2400" dirty="0" smtClean="0"/>
              <a:t> h(.,.) </a:t>
            </a:r>
            <a:r>
              <a:rPr lang="pl-PL" sz="2400" dirty="0" smtClean="0"/>
              <a:t>jest 	tak trudne jak</a:t>
            </a:r>
            <a:r>
              <a:rPr lang="en-US" sz="2400" dirty="0" smtClean="0"/>
              <a:t> </a:t>
            </a:r>
            <a:r>
              <a:rPr lang="pl-PL" sz="2400" dirty="0" smtClean="0"/>
              <a:t>rozwiązanie</a:t>
            </a:r>
            <a:r>
              <a:rPr lang="en-US" sz="2400" dirty="0" smtClean="0"/>
              <a:t> </a:t>
            </a:r>
            <a:r>
              <a:rPr lang="pl-PL" sz="2400" dirty="0" smtClean="0"/>
              <a:t>problemu dyskretnego 	logarytmu</a:t>
            </a:r>
            <a:r>
              <a:rPr lang="en-US" sz="2400" dirty="0" smtClean="0"/>
              <a:t> modulo p.</a:t>
            </a:r>
          </a:p>
          <a:p>
            <a:pPr marL="0" indent="0">
              <a:buNone/>
            </a:pPr>
            <a:endParaRPr lang="en-US" sz="2400" u="sng" dirty="0"/>
          </a:p>
          <a:p>
            <a:pPr marL="0" indent="0">
              <a:buNone/>
            </a:pPr>
            <a:r>
              <a:rPr lang="en-US" sz="2400" dirty="0" smtClean="0"/>
              <a:t>Problem:    </a:t>
            </a:r>
            <a:r>
              <a:rPr lang="pl-PL" sz="2400" dirty="0" smtClean="0"/>
              <a:t>Wolna</a:t>
            </a:r>
            <a:r>
              <a:rPr lang="en-US" sz="2400" dirty="0" smtClean="0"/>
              <a:t>.</a:t>
            </a:r>
            <a:endParaRPr lang="en-US" sz="2400" dirty="0"/>
          </a:p>
        </p:txBody>
      </p:sp>
      <p:sp>
        <p:nvSpPr>
          <p:cNvPr id="2" name="Tytuł 1"/>
          <p:cNvSpPr>
            <a:spLocks noGrp="1"/>
          </p:cNvSpPr>
          <p:nvPr>
            <p:ph type="title"/>
          </p:nvPr>
        </p:nvSpPr>
        <p:spPr>
          <a:xfrm>
            <a:off x="457200" y="274638"/>
            <a:ext cx="8229600" cy="634082"/>
          </a:xfrm>
        </p:spPr>
        <p:txBody>
          <a:bodyPr>
            <a:normAutofit fontScale="90000"/>
          </a:bodyPr>
          <a:lstStyle/>
          <a:p>
            <a:r>
              <a:rPr lang="pl-PL" sz="3600" dirty="0" smtClean="0"/>
              <a:t>Inne funkcje kompresji odporne na kolizje</a:t>
            </a:r>
            <a:endParaRPr lang="pl-PL" sz="3600" dirty="0"/>
          </a:p>
        </p:txBody>
      </p:sp>
      <p:sp>
        <p:nvSpPr>
          <p:cNvPr id="4" name="Symbol zastępczy numeru slajdu 3"/>
          <p:cNvSpPr>
            <a:spLocks noGrp="1"/>
          </p:cNvSpPr>
          <p:nvPr>
            <p:ph type="sldNum" sz="quarter" idx="12"/>
          </p:nvPr>
        </p:nvSpPr>
        <p:spPr/>
        <p:txBody>
          <a:bodyPr/>
          <a:lstStyle/>
          <a:p>
            <a:fld id="{589B7C76-EFF2-4CD8-A475-4750F11B4BC6}" type="slidenum">
              <a:rPr lang="pl-PL" smtClean="0"/>
              <a:pPr/>
              <a:t>9</a:t>
            </a:fld>
            <a:endParaRPr lang="pl-PL"/>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5" end="5"/>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1030</TotalTime>
  <Words>3872</Words>
  <Application>Microsoft Office PowerPoint</Application>
  <PresentationFormat>Pokaz na ekranie (4:3)</PresentationFormat>
  <Paragraphs>264</Paragraphs>
  <Slides>18</Slides>
  <Notes>18</Notes>
  <HiddenSlides>0</HiddenSlides>
  <MMClips>0</MMClips>
  <ScaleCrop>false</ScaleCrop>
  <HeadingPairs>
    <vt:vector size="6" baseType="variant">
      <vt:variant>
        <vt:lpstr>Używane czcionki</vt:lpstr>
      </vt:variant>
      <vt:variant>
        <vt:i4>3</vt:i4>
      </vt:variant>
      <vt:variant>
        <vt:lpstr>Motyw</vt:lpstr>
      </vt:variant>
      <vt:variant>
        <vt:i4>1</vt:i4>
      </vt:variant>
      <vt:variant>
        <vt:lpstr>Tytuły slajdów</vt:lpstr>
      </vt:variant>
      <vt:variant>
        <vt:i4>18</vt:i4>
      </vt:variant>
    </vt:vector>
  </HeadingPairs>
  <TitlesOfParts>
    <vt:vector size="22" baseType="lpstr">
      <vt:lpstr>Arial</vt:lpstr>
      <vt:lpstr>Calibri</vt:lpstr>
      <vt:lpstr>Symbol</vt:lpstr>
      <vt:lpstr>Motyw pakietu Office</vt:lpstr>
      <vt:lpstr>Kryptografia i bezpieczeństwo danych  - odporność na kolizje II</vt:lpstr>
      <vt:lpstr>Odporność na kolizje: przegląd</vt:lpstr>
      <vt:lpstr>Konstrukcja iteracyjna Merkele-Damgard’a</vt:lpstr>
      <vt:lpstr>Kolizja w MD</vt:lpstr>
      <vt:lpstr>Funkcja kompresji na bazie szyfru blokowego</vt:lpstr>
      <vt:lpstr>Co się stanie, gdy zrezygnujemy w konstrukcji „ostatni” xor z H?</vt:lpstr>
      <vt:lpstr>Inne konstrukcje oparte o szyfry blokowe</vt:lpstr>
      <vt:lpstr>Realny przykład: SHA-256</vt:lpstr>
      <vt:lpstr>Inne funkcje kompresji odporne na kolizje</vt:lpstr>
      <vt:lpstr>Czy można skonstruować MAC z zastosowaniem konstrukcji Merkle-Damgard’a?</vt:lpstr>
      <vt:lpstr>Hash i MAC - pierwsze podejście</vt:lpstr>
      <vt:lpstr>Ustandaryzowana metoda HMAC (Hash MAC)</vt:lpstr>
      <vt:lpstr>HMAC schematycznie</vt:lpstr>
      <vt:lpstr>Właściwości HMAC</vt:lpstr>
      <vt:lpstr>Ostrzeżenie: atak czasowy w trakcie weryfikacji [L’09]</vt:lpstr>
      <vt:lpstr>Ostrzeżenie: atak czasowy w trakcie weryfikacji [L’09]</vt:lpstr>
      <vt:lpstr>Obrona nr 1</vt:lpstr>
      <vt:lpstr>Obrona nr 2</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Slajd 1</dc:title>
  <dc:creator>Slawomir Samolej</dc:creator>
  <cp:lastModifiedBy>Slawomir Samolej</cp:lastModifiedBy>
  <cp:revision>180</cp:revision>
  <dcterms:created xsi:type="dcterms:W3CDTF">2020-04-09T12:37:01Z</dcterms:created>
  <dcterms:modified xsi:type="dcterms:W3CDTF">2022-04-04T14:25:14Z</dcterms:modified>
</cp:coreProperties>
</file>