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6" r:id="rId19"/>
    <p:sldId id="275" r:id="rId20"/>
    <p:sldId id="277" r:id="rId21"/>
  </p:sldIdLst>
  <p:sldSz cx="9144000" cy="6858000" type="screen4x3"/>
  <p:notesSz cx="7104063" cy="102346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97" autoAdjust="0"/>
    <p:restoredTop sz="68489" autoAdjust="0"/>
  </p:normalViewPr>
  <p:slideViewPr>
    <p:cSldViewPr>
      <p:cViewPr>
        <p:scale>
          <a:sx n="60" d="100"/>
          <a:sy n="60" d="100"/>
        </p:scale>
        <p:origin x="-340" y="-188"/>
      </p:cViewPr>
      <p:guideLst>
        <p:guide orient="horz" pos="2160"/>
        <p:guide pos="2880"/>
      </p:guideLst>
    </p:cSldViewPr>
  </p:slideViewPr>
  <p:notesTextViewPr>
    <p:cViewPr>
      <p:scale>
        <a:sx n="100" d="100"/>
        <a:sy n="100" d="100"/>
      </p:scale>
      <p:origin x="0" y="0"/>
    </p:cViewPr>
  </p:notesTextViewPr>
  <p:notesViewPr>
    <p:cSldViewPr>
      <p:cViewPr varScale="1">
        <p:scale>
          <a:sx n="41" d="100"/>
          <a:sy n="41" d="100"/>
        </p:scale>
        <p:origin x="-3340" y="-88"/>
      </p:cViewPr>
      <p:guideLst>
        <p:guide orient="horz" pos="3224"/>
        <p:guide pos="223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pl-PL"/>
          </a:p>
        </p:txBody>
      </p:sp>
      <p:sp>
        <p:nvSpPr>
          <p:cNvPr id="3" name="Symbol zastępczy daty 2"/>
          <p:cNvSpPr>
            <a:spLocks noGrp="1"/>
          </p:cNvSpPr>
          <p:nvPr>
            <p:ph type="dt" idx="1"/>
          </p:nvPr>
        </p:nvSpPr>
        <p:spPr>
          <a:xfrm>
            <a:off x="4023992" y="0"/>
            <a:ext cx="3078427" cy="511731"/>
          </a:xfrm>
          <a:prstGeom prst="rect">
            <a:avLst/>
          </a:prstGeom>
        </p:spPr>
        <p:txBody>
          <a:bodyPr vert="horz" lIns="99075" tIns="49538" rIns="99075" bIns="49538" rtlCol="0"/>
          <a:lstStyle>
            <a:lvl1pPr algn="r">
              <a:defRPr sz="1300"/>
            </a:lvl1pPr>
          </a:lstStyle>
          <a:p>
            <a:fld id="{5F03DCAC-5F73-41CC-8276-F639F5602D6B}" type="datetimeFigureOut">
              <a:rPr lang="pl-PL" smtClean="0"/>
              <a:pPr/>
              <a:t>09.04.2020</a:t>
            </a:fld>
            <a:endParaRPr lang="pl-PL"/>
          </a:p>
        </p:txBody>
      </p:sp>
      <p:sp>
        <p:nvSpPr>
          <p:cNvPr id="4" name="Symbol zastępczy obrazu slajdu 3"/>
          <p:cNvSpPr>
            <a:spLocks noGrp="1" noRot="1" noChangeAspect="1"/>
          </p:cNvSpPr>
          <p:nvPr>
            <p:ph type="sldImg" idx="2"/>
          </p:nvPr>
        </p:nvSpPr>
        <p:spPr>
          <a:xfrm>
            <a:off x="995363" y="768350"/>
            <a:ext cx="5113337" cy="3836988"/>
          </a:xfrm>
          <a:prstGeom prst="rect">
            <a:avLst/>
          </a:prstGeom>
          <a:noFill/>
          <a:ln w="12700">
            <a:solidFill>
              <a:prstClr val="black"/>
            </a:solidFill>
          </a:ln>
        </p:spPr>
        <p:txBody>
          <a:bodyPr vert="horz" lIns="99075" tIns="49538" rIns="99075" bIns="49538" rtlCol="0" anchor="ctr"/>
          <a:lstStyle/>
          <a:p>
            <a:endParaRPr lang="pl-PL"/>
          </a:p>
        </p:txBody>
      </p:sp>
      <p:sp>
        <p:nvSpPr>
          <p:cNvPr id="5" name="Symbol zastępczy notatek 4"/>
          <p:cNvSpPr>
            <a:spLocks noGrp="1"/>
          </p:cNvSpPr>
          <p:nvPr>
            <p:ph type="body" sz="quarter" idx="3"/>
          </p:nvPr>
        </p:nvSpPr>
        <p:spPr>
          <a:xfrm>
            <a:off x="710407" y="4861441"/>
            <a:ext cx="5683250" cy="4605576"/>
          </a:xfrm>
          <a:prstGeom prst="rect">
            <a:avLst/>
          </a:prstGeom>
        </p:spPr>
        <p:txBody>
          <a:bodyPr vert="horz" lIns="99075" tIns="49538" rIns="99075" bIns="49538"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721106"/>
            <a:ext cx="3078427" cy="511731"/>
          </a:xfrm>
          <a:prstGeom prst="rect">
            <a:avLst/>
          </a:prstGeom>
        </p:spPr>
        <p:txBody>
          <a:bodyPr vert="horz" lIns="99075" tIns="49538" rIns="99075" bIns="49538" rtlCol="0" anchor="b"/>
          <a:lstStyle>
            <a:lvl1pPr algn="l">
              <a:defRPr sz="1300"/>
            </a:lvl1pPr>
          </a:lstStyle>
          <a:p>
            <a:endParaRPr lang="pl-PL"/>
          </a:p>
        </p:txBody>
      </p:sp>
      <p:sp>
        <p:nvSpPr>
          <p:cNvPr id="7" name="Symbol zastępczy numeru slajdu 6"/>
          <p:cNvSpPr>
            <a:spLocks noGrp="1"/>
          </p:cNvSpPr>
          <p:nvPr>
            <p:ph type="sldNum" sz="quarter" idx="5"/>
          </p:nvPr>
        </p:nvSpPr>
        <p:spPr>
          <a:xfrm>
            <a:off x="4023992" y="9721106"/>
            <a:ext cx="3078427" cy="511731"/>
          </a:xfrm>
          <a:prstGeom prst="rect">
            <a:avLst/>
          </a:prstGeom>
        </p:spPr>
        <p:txBody>
          <a:bodyPr vert="horz" lIns="99075" tIns="49538" rIns="99075" bIns="49538" rtlCol="0" anchor="b"/>
          <a:lstStyle>
            <a:lvl1pPr algn="r">
              <a:defRPr sz="1300"/>
            </a:lvl1pPr>
          </a:lstStyle>
          <a:p>
            <a:fld id="{16520889-3EB4-4056-94ED-5DBF7C3FA78C}"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10</a:t>
            </a:fld>
            <a:endParaRPr lang="pl-P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Funkcja </a:t>
            </a:r>
            <a:r>
              <a:rPr lang="pl-PL" dirty="0" err="1" smtClean="0"/>
              <a:t>hashująca</a:t>
            </a:r>
            <a:r>
              <a:rPr lang="pl-PL" baseline="0" dirty="0" smtClean="0"/>
              <a:t> przekształca przestrzeń wiadomości w przestrzeń </a:t>
            </a:r>
            <a:r>
              <a:rPr lang="pl-PL" baseline="0" dirty="0" err="1" smtClean="0"/>
              <a:t>tagów</a:t>
            </a:r>
            <a:r>
              <a:rPr lang="pl-PL" baseline="0" dirty="0" smtClean="0"/>
              <a:t>. Przestrzeń wiadomości jest znacznie większa niż przestrzeń </a:t>
            </a:r>
            <a:r>
              <a:rPr lang="pl-PL" baseline="0" dirty="0" err="1" smtClean="0"/>
              <a:t>tagów</a:t>
            </a:r>
            <a:r>
              <a:rPr lang="pl-PL" baseline="0" dirty="0" smtClean="0"/>
              <a:t>. Wiadomość może mieć długości rzędu GB, a </a:t>
            </a:r>
            <a:r>
              <a:rPr lang="pl-PL" baseline="0" dirty="0" err="1" smtClean="0"/>
              <a:t>hash</a:t>
            </a:r>
            <a:r>
              <a:rPr lang="pl-PL" baseline="0" dirty="0" smtClean="0"/>
              <a:t> – 160 bitów. Kolizja dla funkcji H zachodzi jeśli mamy dwie różne wiadomości, ale funkcje </a:t>
            </a:r>
            <a:r>
              <a:rPr lang="pl-PL" baseline="0" dirty="0" err="1" smtClean="0"/>
              <a:t>hashujące</a:t>
            </a:r>
            <a:r>
              <a:rPr lang="pl-PL" baseline="0" dirty="0" smtClean="0"/>
              <a:t> dla nich są identyczne. Mówimy, że funkcja H jest odporna na kolizje, jeśli jest trudno znaleźć kolizję.</a:t>
            </a:r>
          </a:p>
          <a:p>
            <a:endParaRPr lang="pl-PL" baseline="0" dirty="0" smtClean="0"/>
          </a:p>
          <a:p>
            <a:r>
              <a:rPr lang="pl-PL" baseline="0" dirty="0" smtClean="0"/>
              <a:t>Sytuacja wydaje się mało intuicyjna, ponieważ widać, że przestrzeń wiadomości jest znacząco większa od przestrzeni funkcji </a:t>
            </a:r>
            <a:r>
              <a:rPr lang="pl-PL" baseline="0" dirty="0" err="1" smtClean="0"/>
              <a:t>hash</a:t>
            </a:r>
            <a:r>
              <a:rPr lang="pl-PL" baseline="0" dirty="0" smtClean="0"/>
              <a:t>, do powinno powodować , że jest bardzo wiele wiadomości dających ten sam </a:t>
            </a:r>
            <a:r>
              <a:rPr lang="pl-PL" baseline="0" dirty="0" err="1" smtClean="0"/>
              <a:t>hash</a:t>
            </a:r>
            <a:r>
              <a:rPr lang="pl-PL" baseline="0" dirty="0" smtClean="0"/>
              <a:t>. W rozważanym zagadnieniu pytamy się dokładnie, czy stosując zbiór jawnych (</a:t>
            </a:r>
            <a:r>
              <a:rPr lang="pl-PL" baseline="0" dirty="0" err="1" smtClean="0"/>
              <a:t>explicit</a:t>
            </a:r>
            <a:r>
              <a:rPr lang="pl-PL" baseline="0" dirty="0" smtClean="0"/>
              <a:t>) efektywnych algorytmów poszukujących kolizje jesteśmy w stanie te kolizję znaleźć. </a:t>
            </a:r>
          </a:p>
          <a:p>
            <a:endParaRPr lang="pl-PL" baseline="0" dirty="0" smtClean="0"/>
          </a:p>
          <a:p>
            <a:r>
              <a:rPr lang="pl-PL" baseline="0" dirty="0" smtClean="0"/>
              <a:t>Co oznacza, że algorytm jest jawny (</a:t>
            </a:r>
            <a:r>
              <a:rPr lang="pl-PL" baseline="0" dirty="0" err="1" smtClean="0"/>
              <a:t>explicit</a:t>
            </a:r>
            <a:r>
              <a:rPr lang="pl-PL" baseline="0" dirty="0" smtClean="0"/>
              <a:t>)? Nie wystarcza powiedzieć, że algorytm istnieje i wyświetla kolizje. On musi być opisany i możliwy do uruchomienia na komputerze, aby wygenerować te kolizje. Dobrym przykładem takiego algorytmu jest SHA-256, który przekształca dowolnie długą wiadomość w 256 </a:t>
            </a:r>
            <a:r>
              <a:rPr lang="pl-PL" baseline="0" dirty="0" err="1" smtClean="0"/>
              <a:t>hash</a:t>
            </a:r>
            <a:r>
              <a:rPr lang="pl-PL" baseline="0" dirty="0" smtClean="0"/>
              <a:t> (skrót). Rozmiar wiadomości może być z perspektywy komputerów długi, nawet GB. Jak dotąd nikt nie zdołał znaleźć kolizji dla tego algorytmu.</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11</a:t>
            </a:fld>
            <a:endParaRPr lang="pl-P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Załóżmy, że mamy</a:t>
            </a:r>
            <a:r>
              <a:rPr lang="pl-PL" baseline="0" dirty="0" smtClean="0"/>
              <a:t> MAC dla krótkich wiadomości (np. AES). Zakładamy również, że dysponujemy funkcją </a:t>
            </a:r>
            <a:r>
              <a:rPr lang="pl-PL" baseline="0" dirty="0" err="1" smtClean="0"/>
              <a:t>hash</a:t>
            </a:r>
            <a:r>
              <a:rPr lang="pl-PL" baseline="0" dirty="0" smtClean="0"/>
              <a:t>, która przekształca dużą wiadomość (</a:t>
            </a:r>
            <a:r>
              <a:rPr lang="pl-PL" baseline="0" dirty="0" err="1" smtClean="0"/>
              <a:t>M</a:t>
            </a:r>
            <a:r>
              <a:rPr lang="pl-PL" baseline="30000" dirty="0" err="1" smtClean="0"/>
              <a:t>big</a:t>
            </a:r>
            <a:r>
              <a:rPr lang="pl-PL" baseline="0" dirty="0" smtClean="0"/>
              <a:t>)w jej </a:t>
            </a:r>
            <a:r>
              <a:rPr lang="pl-PL" baseline="0" dirty="0" err="1" smtClean="0"/>
              <a:t>hash</a:t>
            </a:r>
            <a:r>
              <a:rPr lang="pl-PL" baseline="0" dirty="0" smtClean="0"/>
              <a:t> (skrót) M. Można wtedy zdefiniować nowy MAC (nazywany </a:t>
            </a:r>
            <a:r>
              <a:rPr lang="pl-PL" baseline="0" dirty="0" err="1" smtClean="0"/>
              <a:t>I</a:t>
            </a:r>
            <a:r>
              <a:rPr lang="pl-PL" baseline="30000" dirty="0" err="1" smtClean="0"/>
              <a:t>big</a:t>
            </a:r>
            <a:r>
              <a:rPr lang="pl-PL" baseline="0" dirty="0" smtClean="0"/>
              <a:t>) jako „mały” MAC policzony dla </a:t>
            </a:r>
            <a:r>
              <a:rPr lang="pl-PL" baseline="0" dirty="0" err="1" smtClean="0"/>
              <a:t>hash</a:t>
            </a:r>
            <a:r>
              <a:rPr lang="pl-PL" baseline="0" dirty="0" smtClean="0"/>
              <a:t> (skrótu) z wiadomości. Sprawdzenie MAC polegałoby na policzeniu skrótu z wiadomości i poddaniu go weryfikacji algorytmem V dla małego MAC.</a:t>
            </a:r>
          </a:p>
          <a:p>
            <a:r>
              <a:rPr lang="pl-PL" baseline="0" dirty="0" smtClean="0"/>
              <a:t>Tak więc można rozszerzyć omówione wcześnie konstrukcje MAC dla krótkich wiadomości do zapewnienia integralności dowolnie dużych wiadomości.</a:t>
            </a:r>
          </a:p>
          <a:p>
            <a:r>
              <a:rPr lang="pl-PL" baseline="0" dirty="0" smtClean="0"/>
              <a:t>Twierdzenie o bezpieczeństwie takiego systemu nie jest trywialne, ale ostatecznie można udowodnić, że  jeśli dysponujemy bezpiecznym małym MAC i funkcję odporną na kolizje, to kombinacja tych obiektów jest również bezpiecznym MAC.</a:t>
            </a:r>
          </a:p>
          <a:p>
            <a:r>
              <a:rPr lang="pl-PL" baseline="0" dirty="0" smtClean="0"/>
              <a:t>Na przykład dysponując algorytmem AES włożonym w konstrukcję </a:t>
            </a:r>
            <a:r>
              <a:rPr lang="pl-PL" baseline="0" dirty="0" err="1" smtClean="0"/>
              <a:t>CBC-MAC</a:t>
            </a:r>
            <a:r>
              <a:rPr lang="pl-PL" baseline="0" dirty="0" smtClean="0"/>
              <a:t> dla dwóch 16 bajtowych bloków danych i dysponując funkcję SHA-256 i konstruując z nich MAC dla dużych wiadomości otrzymujemy bezpieczne rozwiązanie.</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12</a:t>
            </a:fld>
            <a:endParaRPr lang="pl-P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Okazuje się, że zapewnienie odporności na kolizje jest konieczne do utworzenia</a:t>
            </a:r>
            <a:r>
              <a:rPr lang="pl-PL" baseline="0" dirty="0" smtClean="0"/>
              <a:t> bezpiecznego systemu. Wystarczy sobie wyobrazić, że jesteśmy w stanie znaleźć kolizję i atakujemy system w taki sposób, że wysyłamy do niego jedną z pary wiadomości, które mają ten sam </a:t>
            </a:r>
            <a:r>
              <a:rPr lang="pl-PL" baseline="0" dirty="0" err="1" smtClean="0"/>
              <a:t>hash</a:t>
            </a:r>
            <a:r>
              <a:rPr lang="pl-PL" baseline="0" dirty="0" smtClean="0"/>
              <a:t>, a potem budujemy fałszywą wiadomość składającą się z drugiej wiadomości z pary i tego samego </a:t>
            </a:r>
            <a:r>
              <a:rPr lang="pl-PL" baseline="0" dirty="0" err="1" smtClean="0"/>
              <a:t>tagu</a:t>
            </a:r>
            <a:r>
              <a:rPr lang="pl-PL" baseline="0" dirty="0" smtClean="0"/>
              <a:t>.</a:t>
            </a:r>
          </a:p>
          <a:p>
            <a:endParaRPr lang="pl-PL" baseline="0" dirty="0" smtClean="0"/>
          </a:p>
          <a:p>
            <a:r>
              <a:rPr lang="pl-PL" baseline="0" dirty="0" smtClean="0"/>
              <a:t>W konsekwencji, jeśli kiedykolwiek ktoś ogłosi, że znalazł kolizję dla algorytmu SHA-256, to wszystkie systemy kryptograficzne, które z niego korzystają przestają być bezpieczne.</a:t>
            </a:r>
          </a:p>
          <a:p>
            <a:endParaRPr lang="pl-PL" baseline="0" dirty="0" smtClean="0"/>
          </a:p>
          <a:p>
            <a:r>
              <a:rPr lang="pl-PL" baseline="0" dirty="0" smtClean="0"/>
              <a:t>Odporność na kolizje jest kolejnym prymitywem kryptograficznym, który okazuje się bardzo przydatny.</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13</a:t>
            </a:fld>
            <a:endParaRPr lang="pl-P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lnSpcReduction="10000"/>
          </a:bodyPr>
          <a:lstStyle/>
          <a:p>
            <a:r>
              <a:rPr lang="pl-PL" dirty="0" smtClean="0"/>
              <a:t>Wyobraźmy</a:t>
            </a:r>
            <a:r>
              <a:rPr lang="pl-PL" baseline="0" dirty="0" smtClean="0"/>
              <a:t> sobie, że mamy pewien zbiór plików, które chcemy chronić, np. pakiety, które można doinstalować do systemu operacyjnego rozszerzające jego funkcjonalność (np. sterowniki do nowych urządzeń </a:t>
            </a:r>
            <a:r>
              <a:rPr lang="pl-PL" baseline="0" dirty="0" err="1" smtClean="0"/>
              <a:t>wej</a:t>
            </a:r>
            <a:r>
              <a:rPr lang="pl-PL" baseline="0" dirty="0" smtClean="0"/>
              <a:t>./wyj.). Na slajdzie pokazano trzy różne pakiety. Użytkownik chce pobrać te pakiety, ale chce być równocześnie pewny, że pobrał wersje pakietów niezmodyfikowane przez atakującego. To co dostarczyciel pakietów może zrobić, to posłużyć się niewielką przestrzenią do umieszczania plików, ale posiadającą własność dla pobierających dane „tylko do odczytu” i umieścić tam </a:t>
            </a:r>
            <a:r>
              <a:rPr lang="pl-PL" baseline="0" dirty="0" err="1" smtClean="0"/>
              <a:t>hash</a:t>
            </a:r>
            <a:r>
              <a:rPr lang="pl-PL" baseline="0" dirty="0" smtClean="0"/>
              <a:t> (skróty) z plików zamieszczonych do pobrania (atakujący nie może tam wstawić własnych </a:t>
            </a:r>
            <a:r>
              <a:rPr lang="pl-PL" baseline="0" dirty="0" err="1" smtClean="0"/>
              <a:t>hash</a:t>
            </a:r>
            <a:r>
              <a:rPr lang="pl-PL" baseline="0" dirty="0" smtClean="0"/>
              <a:t> zmodyfikowanych przez niego plików). Odbiorca pakietów może wtedy pobrać pliki, obliczyć dla nich </a:t>
            </a:r>
            <a:r>
              <a:rPr lang="pl-PL" baseline="0" dirty="0" err="1" smtClean="0"/>
              <a:t>hash</a:t>
            </a:r>
            <a:r>
              <a:rPr lang="pl-PL" baseline="0" dirty="0" smtClean="0"/>
              <a:t> i porównać z tym opublikowanym na obszarze „tylko do odczytu”. Jeśli skróty są identyczne, to z bardzo dużym prawdopodobieństwem, graniczącym z pewnością (jeśli zastosowano </a:t>
            </a:r>
            <a:r>
              <a:rPr lang="pl-PL" baseline="0" dirty="0" err="1" smtClean="0"/>
              <a:t>hash</a:t>
            </a:r>
            <a:r>
              <a:rPr lang="pl-PL" baseline="0" dirty="0" smtClean="0"/>
              <a:t> dla którego nie wykryto kolizji) plik nie został zmodyfikowany.</a:t>
            </a:r>
          </a:p>
          <a:p>
            <a:r>
              <a:rPr lang="pl-PL" baseline="0" dirty="0" smtClean="0"/>
              <a:t>Pokazany przykład warto zestawić z obliczaniem MAC dla wiadomości, które ma zapewnić ich integralność (stosowaliśmy wtedy ukryty klucz). W obecnie pokazanej konstrukcji można zrezygnować ze stosowania kluczy i szyfrowania, dla zapewnienia integralności danych. Jedynym warunkiem poprawności konstrukcji jest zamieszczenie skrótów w przestrzeni, którą nie może zmodyfikować atakujący. Dodatkowo, każdy pobierający dane może sprawdzić ich integralność. Taka konstrukcja jest bardzo powszechnie stosowana do dystrybucji sterowników i pakietów np. dla </a:t>
            </a:r>
            <a:r>
              <a:rPr lang="pl-PL" baseline="0" dirty="0" err="1" smtClean="0"/>
              <a:t>Linux’a</a:t>
            </a:r>
            <a:r>
              <a:rPr lang="pl-PL" baseline="0" dirty="0" smtClean="0"/>
              <a:t>.</a:t>
            </a:r>
          </a:p>
          <a:p>
            <a:endParaRPr lang="pl-PL" baseline="0" dirty="0" smtClean="0"/>
          </a:p>
          <a:p>
            <a:r>
              <a:rPr lang="pl-PL" baseline="0" dirty="0" smtClean="0"/>
              <a:t>Później omówione zostaną podpisy elektroniczne, które będą brały po trochę funkcjonalność stosowaną do publikacji plików i po trochę szyfrowanie z kluczem aby nie potrzebować specjalnego obszaru „tylko do odczytu” dla zapewnienia integralności wiadomości. </a:t>
            </a:r>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14</a:t>
            </a:fld>
            <a:endParaRPr lang="pl-P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Jak dotąd zajmowaliśmy się atakami na szyfry blokowe. Najprostszym był atak siłowy polegający na przeszukiwaniu</a:t>
            </a:r>
            <a:r>
              <a:rPr lang="pl-PL" baseline="0" dirty="0" smtClean="0"/>
              <a:t> przestrzeni kluczy. On wymuszał minimalną długość klucza na wartość 128 bitów. </a:t>
            </a:r>
          </a:p>
          <a:p>
            <a:r>
              <a:rPr lang="pl-PL" baseline="0" dirty="0" smtClean="0"/>
              <a:t>Podobnie, w przypadku odporności na kolizje istnieje taki uogólniony schemat ataku zwany atakiem urodzinowym. Zachowanie bezpieczeństwa na taki atak wymusza oczywiście zalecane długości wyjść funkcji </a:t>
            </a:r>
            <a:r>
              <a:rPr lang="pl-PL" baseline="0" dirty="0" err="1" smtClean="0"/>
              <a:t>hashujących</a:t>
            </a:r>
            <a:r>
              <a:rPr lang="pl-PL" baseline="0" dirty="0" smtClean="0"/>
              <a:t>. </a:t>
            </a:r>
          </a:p>
          <a:p>
            <a:r>
              <a:rPr lang="pl-PL" baseline="0" dirty="0" smtClean="0"/>
              <a:t>Taki uogólniony atak można opisać w następujący sposób. Dysponujemy funkcją </a:t>
            </a:r>
            <a:r>
              <a:rPr lang="pl-PL" baseline="0" dirty="0" err="1" smtClean="0"/>
              <a:t>hashującą</a:t>
            </a:r>
            <a:r>
              <a:rPr lang="pl-PL" baseline="0" dirty="0" smtClean="0"/>
              <a:t>, przekształcającą wiadomości ze zbioru M na </a:t>
            </a:r>
            <a:r>
              <a:rPr lang="pl-PL" baseline="0" dirty="0" err="1" smtClean="0"/>
              <a:t>n-bitowe</a:t>
            </a:r>
            <a:r>
              <a:rPr lang="pl-PL" baseline="0" dirty="0" smtClean="0"/>
              <a:t> ciągi. Przestrzeń wiadomości jest znacznie większa niż przestrzeń skrótów. Pokazujemy ogólny algorytm, który próbuje znaleźć kolizje w czasie proporcjonalnym do pierwiastka kwadratowego z długości </a:t>
            </a:r>
            <a:r>
              <a:rPr lang="pl-PL" baseline="0" dirty="0" err="1" smtClean="0"/>
              <a:t>hash</a:t>
            </a:r>
            <a:r>
              <a:rPr lang="pl-PL" baseline="0" dirty="0" smtClean="0"/>
              <a:t>. Zaczynamy od wylosowania 2</a:t>
            </a:r>
            <a:r>
              <a:rPr lang="pl-PL" baseline="30000" dirty="0" smtClean="0"/>
              <a:t>n/2</a:t>
            </a:r>
            <a:r>
              <a:rPr lang="pl-PL" baseline="0" dirty="0" smtClean="0"/>
              <a:t> losowych wiadomości z przestrzeni wszystkich możliwych wiadomości. Nazwijmy je m</a:t>
            </a:r>
            <a:r>
              <a:rPr lang="pl-PL" baseline="-25000" dirty="0" smtClean="0"/>
              <a:t>1</a:t>
            </a:r>
            <a:r>
              <a:rPr lang="pl-PL" baseline="0" dirty="0" smtClean="0"/>
              <a:t> do m</a:t>
            </a:r>
            <a:r>
              <a:rPr lang="pl-PL" baseline="-25000" dirty="0" smtClean="0"/>
              <a:t>2</a:t>
            </a:r>
            <a:r>
              <a:rPr lang="pl-PL" baseline="30000" dirty="0" smtClean="0"/>
              <a:t>n/2</a:t>
            </a:r>
            <a:r>
              <a:rPr lang="pl-PL" baseline="0" dirty="0" smtClean="0"/>
              <a:t>. Ponieważ przestrzeń wiadomości jest olbrzymia, to z bardzo dużym prawdopodobieństwem wylosowane wiadomości są różne. Następnie dla każdej z wylosowanych wiadomości jest obliczana funkcja </a:t>
            </a:r>
            <a:r>
              <a:rPr lang="pl-PL" baseline="0" dirty="0" err="1" smtClean="0"/>
              <a:t>hashująca</a:t>
            </a:r>
            <a:r>
              <a:rPr lang="pl-PL" baseline="0" dirty="0" smtClean="0"/>
              <a:t> i w rezultacie otrzymujemy zbiór </a:t>
            </a:r>
            <a:r>
              <a:rPr lang="pl-PL" baseline="0" dirty="0" err="1" smtClean="0"/>
              <a:t>hashów</a:t>
            </a:r>
            <a:r>
              <a:rPr lang="pl-PL" baseline="0" dirty="0" smtClean="0"/>
              <a:t> (skrótów). Kolejnym krokiem algorytmu jest poszukiwanie kolizji, czyli szukanie, czy w otrzymanym zbiorze </a:t>
            </a:r>
            <a:r>
              <a:rPr lang="pl-PL" baseline="0" dirty="0" err="1" smtClean="0"/>
              <a:t>tagów</a:t>
            </a:r>
            <a:r>
              <a:rPr lang="pl-PL" baseline="0" dirty="0" smtClean="0"/>
              <a:t> istnieją dwa takie same. Jeśli kolizja nie jest znaleziona możemy powrócić do pierwszego kroku algorytmu. Powstaje pytanie w jakim czasie realizując taki algorytm znajdziemy kolizję?</a:t>
            </a:r>
          </a:p>
          <a:p>
            <a:r>
              <a:rPr lang="pl-PL" baseline="0" dirty="0" smtClean="0"/>
              <a:t>Okazuje się, że znalezienie kolizji nie wymaga wielu iteracji głównych kroków algorytmu i czas znalezienia kolizji można przybliżyć wartością 2</a:t>
            </a:r>
            <a:r>
              <a:rPr lang="pl-PL" baseline="30000" dirty="0" smtClean="0"/>
              <a:t>n/2</a:t>
            </a:r>
            <a:r>
              <a:rPr lang="pl-PL" baseline="0" dirty="0" smtClean="0"/>
              <a:t>.</a:t>
            </a:r>
            <a:endParaRPr lang="pl-PL" baseline="30000" dirty="0" smtClean="0"/>
          </a:p>
          <a:p>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15</a:t>
            </a:fld>
            <a:endParaRPr lang="pl-P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Twierdzenie o paradoksie dnia urodzin mówi. Jeśli weźmiemy n niezależnych, równomiernie rozłożonych liczb całkowitych (można</a:t>
            </a:r>
            <a:r>
              <a:rPr lang="pl-PL" baseline="0" dirty="0" smtClean="0"/>
              <a:t> tu myśleć o losowaniu liczb, ale prawdopodobieństwo wylosowania każdej z nich jest zawsze takie samo) o zbiorze wartości z zakresu 1 do B, to po przeanalizowaniu </a:t>
            </a:r>
            <a:r>
              <a:rPr lang="en-US" sz="1200" dirty="0" smtClean="0"/>
              <a:t>1.2 × </a:t>
            </a:r>
            <a:r>
              <a:rPr lang="en-US" sz="1100" b="1" dirty="0" smtClean="0">
                <a:solidFill>
                  <a:srgbClr val="FF0000"/>
                </a:solidFill>
              </a:rPr>
              <a:t>B</a:t>
            </a:r>
            <a:r>
              <a:rPr lang="en-US" sz="1100" b="1" baseline="30000" dirty="0" smtClean="0">
                <a:solidFill>
                  <a:srgbClr val="FF0000"/>
                </a:solidFill>
              </a:rPr>
              <a:t>1/2</a:t>
            </a:r>
            <a:r>
              <a:rPr lang="en-US" sz="1200" baseline="30000" dirty="0" smtClean="0"/>
              <a:t> </a:t>
            </a:r>
            <a:r>
              <a:rPr lang="pl-PL" sz="1200" baseline="0" dirty="0" smtClean="0"/>
              <a:t>liczb znajdziemy parę identycznych liczb z prawdopodobieństwem ½. Dowodu twierdzenia nie będę przytaczał.</a:t>
            </a:r>
          </a:p>
          <a:p>
            <a:r>
              <a:rPr lang="pl-PL" sz="1200" baseline="0" dirty="0" smtClean="0"/>
              <a:t>Nazwa paradoksu pochodzi od zastosowania zależności do sprawdzenia, ile osób w jednym miejscu należy zgromadzić, żeby z prawdopodobieństwem ½ dwie z nich urodziły się tego samego dnia roku. Zapisując zależność 1.2 </a:t>
            </a:r>
            <a:r>
              <a:rPr lang="en-US" sz="1200" dirty="0" smtClean="0"/>
              <a:t>×</a:t>
            </a:r>
            <a:r>
              <a:rPr lang="pl-PL" sz="1200" dirty="0" smtClean="0"/>
              <a:t> 365</a:t>
            </a:r>
            <a:r>
              <a:rPr lang="pl-PL" sz="1200" baseline="30000" dirty="0" smtClean="0"/>
              <a:t>1/2</a:t>
            </a:r>
            <a:r>
              <a:rPr lang="pl-PL" sz="1200" baseline="0" dirty="0" smtClean="0"/>
              <a:t> otrzymujemy liczbę 23, która na pierwszy rzut oka jest zaskakująca, ale oparta na precyzyjnych matematycznych wyliczeniach. Co więcej, jeśli rozkład prawdopodobieństwa zbioru losowych liczb jest inny niż równomierny, to to prawdopodobieństwo tylko wzrasta.</a:t>
            </a:r>
            <a:endParaRPr lang="pl-PL" baseline="30000"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16</a:t>
            </a:fld>
            <a:endParaRPr lang="pl-P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Naszkicujmy</a:t>
            </a:r>
            <a:r>
              <a:rPr lang="pl-PL" baseline="0" dirty="0" smtClean="0"/>
              <a:t> wykres odzwierciedlający zależność prawdopodobieństwa znalezienia dwu identycznych liczb w ciągu równomiernie losowanych liczb całkowitych z zakresu od 1 do B. W naszym wypadku B = 1000000. Na osi poziomej zawarto liczbę losowań, na pionowej prawdopodobieństwo, że znajdziemy kolizję (dwie takie same liczby w grupie liczb wylosowanych). Widać, że prawdopodobieństwo 0.5 osiągamy po przeanalizowaniu 1.2</a:t>
            </a:r>
            <a:r>
              <a:rPr lang="pl-PL" baseline="0" dirty="0" smtClean="0">
                <a:sym typeface="Symbol"/>
              </a:rPr>
              <a:t>B</a:t>
            </a:r>
            <a:r>
              <a:rPr lang="pl-PL" baseline="30000" dirty="0" smtClean="0">
                <a:sym typeface="Symbol"/>
              </a:rPr>
              <a:t>1/2</a:t>
            </a:r>
            <a:r>
              <a:rPr lang="pl-PL" baseline="0" dirty="0" smtClean="0">
                <a:sym typeface="Symbol"/>
              </a:rPr>
              <a:t> próbek, w przybliżeniu dla n=1200. Jeśli wzięlibyśmy dokładnie pierwiastek kwadratowy z 1000000, to prawdopodobieństwo „kolizji” wynosiłoby ok. 0.41. Zwróćmy również uwagę, że krzywa prawdopodobieństwa dosyć szybko rośnie i po przeanalizowaniu nieco więcej niż 2B</a:t>
            </a:r>
            <a:r>
              <a:rPr lang="pl-PL" baseline="30000" dirty="0" smtClean="0">
                <a:sym typeface="Symbol"/>
              </a:rPr>
              <a:t>1/2</a:t>
            </a:r>
            <a:r>
              <a:rPr lang="pl-PL" baseline="0" dirty="0" smtClean="0">
                <a:sym typeface="Symbol"/>
              </a:rPr>
              <a:t> (2200) próbek prawdopodobieństwo znalezienia kolizji dochodzi do 0.9. Analizując prawdopodobieństwo znalezienia kolizji dla liczby próbek poniżej B</a:t>
            </a:r>
            <a:r>
              <a:rPr lang="pl-PL" baseline="30000" dirty="0" smtClean="0">
                <a:sym typeface="Symbol"/>
              </a:rPr>
              <a:t>1/2</a:t>
            </a:r>
            <a:r>
              <a:rPr lang="pl-PL" baseline="0" dirty="0" smtClean="0">
                <a:sym typeface="Symbol"/>
              </a:rPr>
              <a:t> losowań zauważamy także ta liczba szybko schodzi od 0.</a:t>
            </a:r>
            <a:endParaRPr lang="pl-PL" baseline="30000"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17</a:t>
            </a:fld>
            <a:endParaRPr lang="pl-P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Zwróćmy</a:t>
            </a:r>
            <a:r>
              <a:rPr lang="pl-PL" baseline="0" dirty="0" smtClean="0"/>
              <a:t> uwagę, na fakt, że przy zastosowaniu uogólnionego algorytmu ataku na kolizje w pierwszym przebiegu algorytmu dokonujemy wylosowania </a:t>
            </a:r>
            <a:r>
              <a:rPr lang="en-US" sz="1200" b="1" dirty="0" smtClean="0">
                <a:sym typeface="Symbol" charset="0"/>
              </a:rPr>
              <a:t>2</a:t>
            </a:r>
            <a:r>
              <a:rPr lang="en-US" sz="1200" b="1" baseline="30000" dirty="0" smtClean="0">
                <a:sym typeface="Symbol" charset="0"/>
              </a:rPr>
              <a:t>n/2</a:t>
            </a:r>
            <a:r>
              <a:rPr lang="pl-PL" baseline="0" dirty="0" smtClean="0"/>
              <a:t> wiadomości i obliczamy dla nich </a:t>
            </a:r>
            <a:r>
              <a:rPr lang="pl-PL" baseline="0" dirty="0" err="1" smtClean="0"/>
              <a:t>hash</a:t>
            </a:r>
            <a:r>
              <a:rPr lang="pl-PL" baseline="0" dirty="0" smtClean="0"/>
              <a:t>. Otrzymujemy 2</a:t>
            </a:r>
            <a:r>
              <a:rPr lang="pl-PL" baseline="30000" dirty="0" smtClean="0"/>
              <a:t>n/2</a:t>
            </a:r>
            <a:r>
              <a:rPr lang="pl-PL" baseline="0" dirty="0" smtClean="0"/>
              <a:t> </a:t>
            </a:r>
            <a:r>
              <a:rPr lang="pl-PL" baseline="0" dirty="0" err="1" smtClean="0"/>
              <a:t>tagów</a:t>
            </a:r>
            <a:r>
              <a:rPr lang="pl-PL" baseline="0" dirty="0" smtClean="0"/>
              <a:t>, które są niezależne. Przy tak dobranej liczbie wylosowanych wiadomości. zgodnie z paradoksem dnia urodzin, prawdopodobieństwo wystąpienia kolizji wynosi ½. Stąd jeśli wykonamy główną pętlę algorytmu w przybliżeniu 2 razy, to z bardzo dużym prawdopodobieństwem znajdziemy kolizję (prawdopodobieństwa się dodadzą…). </a:t>
            </a:r>
          </a:p>
          <a:p>
            <a:r>
              <a:rPr lang="pl-PL" baseline="0" dirty="0" smtClean="0"/>
              <a:t>Złożoność czasowa takiego rozwiązania wynosi </a:t>
            </a:r>
            <a:r>
              <a:rPr lang="pl-PL" sz="1200" dirty="0" smtClean="0">
                <a:sym typeface="Symbol"/>
              </a:rPr>
              <a:t>O(2</a:t>
            </a:r>
            <a:r>
              <a:rPr lang="pl-PL" sz="1200" baseline="30000" dirty="0" smtClean="0">
                <a:sym typeface="Symbol"/>
              </a:rPr>
              <a:t>n/2</a:t>
            </a:r>
            <a:r>
              <a:rPr lang="pl-PL" sz="1200" dirty="0" smtClean="0">
                <a:sym typeface="Symbol"/>
              </a:rPr>
              <a:t>) (przy okazji</a:t>
            </a:r>
            <a:r>
              <a:rPr lang="pl-PL" sz="1200" baseline="0" dirty="0" smtClean="0">
                <a:sym typeface="Symbol"/>
              </a:rPr>
              <a:t> złożoność pamięciowa również wynosi </a:t>
            </a:r>
            <a:r>
              <a:rPr lang="pl-PL" sz="1200" dirty="0" smtClean="0">
                <a:sym typeface="Symbol"/>
              </a:rPr>
              <a:t>O(2</a:t>
            </a:r>
            <a:r>
              <a:rPr lang="pl-PL" sz="1200" baseline="30000" dirty="0" smtClean="0">
                <a:sym typeface="Symbol"/>
              </a:rPr>
              <a:t>n/2</a:t>
            </a:r>
            <a:r>
              <a:rPr lang="pl-PL" sz="1200" dirty="0" smtClean="0">
                <a:sym typeface="Symbol"/>
              </a:rPr>
              <a:t>)). </a:t>
            </a:r>
          </a:p>
          <a:p>
            <a:r>
              <a:rPr lang="pl-PL" sz="1200" dirty="0" smtClean="0">
                <a:sym typeface="Symbol"/>
              </a:rPr>
              <a:t>Z takich ogólnych rozważań wynika, że jeśli długość naszego </a:t>
            </a:r>
            <a:r>
              <a:rPr lang="pl-PL" sz="1200" dirty="0" err="1" smtClean="0">
                <a:sym typeface="Symbol"/>
              </a:rPr>
              <a:t>hash</a:t>
            </a:r>
            <a:r>
              <a:rPr lang="pl-PL" sz="1200" dirty="0" smtClean="0">
                <a:sym typeface="Symbol"/>
              </a:rPr>
              <a:t> będzie wynosić n, to czas znalezienia kolizji wynosi 2</a:t>
            </a:r>
            <a:r>
              <a:rPr lang="pl-PL" sz="1200" baseline="30000" dirty="0" smtClean="0">
                <a:sym typeface="Symbol"/>
              </a:rPr>
              <a:t>n/2</a:t>
            </a:r>
            <a:r>
              <a:rPr lang="pl-PL" sz="1200" baseline="0" dirty="0" smtClean="0">
                <a:sym typeface="Symbol"/>
              </a:rPr>
              <a:t>. Przykładowo, zastosowanie </a:t>
            </a:r>
            <a:r>
              <a:rPr lang="pl-PL" sz="1200" baseline="0" dirty="0" err="1" smtClean="0">
                <a:sym typeface="Symbol"/>
              </a:rPr>
              <a:t>hash</a:t>
            </a:r>
            <a:r>
              <a:rPr lang="pl-PL" sz="1200" baseline="0" dirty="0" smtClean="0">
                <a:sym typeface="Symbol"/>
              </a:rPr>
              <a:t> o długości 128 bitów oznacza, że kolizję dla takiego </a:t>
            </a:r>
            <a:r>
              <a:rPr lang="pl-PL" sz="1200" baseline="0" dirty="0" err="1" smtClean="0">
                <a:sym typeface="Symbol"/>
              </a:rPr>
              <a:t>hash</a:t>
            </a:r>
            <a:r>
              <a:rPr lang="pl-PL" sz="1200" baseline="0" dirty="0" smtClean="0">
                <a:sym typeface="Symbol"/>
              </a:rPr>
              <a:t> będzie można znaleźć w czasie 2</a:t>
            </a:r>
            <a:r>
              <a:rPr lang="pl-PL" sz="1200" baseline="30000" dirty="0" smtClean="0">
                <a:sym typeface="Symbol"/>
              </a:rPr>
              <a:t>64</a:t>
            </a:r>
            <a:r>
              <a:rPr lang="pl-PL" sz="1200" baseline="0" dirty="0" smtClean="0">
                <a:sym typeface="Symbol"/>
              </a:rPr>
              <a:t>, co w chwili obecnej nie jest uważane za wystarczająco bezpieczne. </a:t>
            </a:r>
          </a:p>
          <a:p>
            <a:endParaRPr lang="pl-PL" sz="1200" baseline="0" dirty="0" smtClean="0">
              <a:sym typeface="Symbol"/>
            </a:endParaRPr>
          </a:p>
          <a:p>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18</a:t>
            </a:fld>
            <a:endParaRPr lang="pl-P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Dokonajmy przeglądu kilku opublikowanych</a:t>
            </a:r>
            <a:r>
              <a:rPr lang="pl-PL" baseline="0" dirty="0" smtClean="0"/>
              <a:t> funkcji </a:t>
            </a:r>
            <a:r>
              <a:rPr lang="pl-PL" baseline="0" dirty="0" err="1" smtClean="0"/>
              <a:t>hash</a:t>
            </a:r>
            <a:r>
              <a:rPr lang="pl-PL" baseline="0" dirty="0" smtClean="0"/>
              <a:t>. Pierwsze trzy są standardami NIST (USA) (SHA-1, SHA-256, SHA-512). Ostatni algorytm (Whirlpool) został </a:t>
            </a:r>
            <a:r>
              <a:rPr lang="pl-PL" baseline="0" dirty="0" err="1" smtClean="0"/>
              <a:t>zapropnowany</a:t>
            </a:r>
            <a:r>
              <a:rPr lang="pl-PL" baseline="0" dirty="0" smtClean="0"/>
              <a:t> przez twórców AES. Algorytm SHA-1 generuje </a:t>
            </a:r>
            <a:r>
              <a:rPr lang="pl-PL" baseline="0" dirty="0" err="1" smtClean="0"/>
              <a:t>hash</a:t>
            </a:r>
            <a:r>
              <a:rPr lang="pl-PL" baseline="0" dirty="0" smtClean="0"/>
              <a:t> o długości 160 bitów. Uogólniony atak na niego może być przeprowadzony w czasie 2</a:t>
            </a:r>
            <a:r>
              <a:rPr lang="pl-PL" baseline="30000" dirty="0" smtClean="0"/>
              <a:t>80</a:t>
            </a:r>
            <a:r>
              <a:rPr lang="pl-PL" baseline="0" dirty="0" smtClean="0"/>
              <a:t>. Uogólnione ataki na SHA-256 i SHA-512 mogą być przeprowadzone w czasach odpowiednio 2</a:t>
            </a:r>
            <a:r>
              <a:rPr lang="pl-PL" baseline="30000" dirty="0" smtClean="0"/>
              <a:t>128</a:t>
            </a:r>
            <a:r>
              <a:rPr lang="pl-PL" baseline="0" dirty="0" smtClean="0"/>
              <a:t> i 2</a:t>
            </a:r>
            <a:r>
              <a:rPr lang="pl-PL" baseline="30000" dirty="0" smtClean="0"/>
              <a:t>256</a:t>
            </a:r>
            <a:r>
              <a:rPr lang="pl-PL" baseline="0" dirty="0" smtClean="0"/>
              <a:t>. Warto zwrócić uwagę, że im większe są długości generowanych </a:t>
            </a:r>
            <a:r>
              <a:rPr lang="pl-PL" baseline="0" dirty="0" err="1" smtClean="0"/>
              <a:t>hashów</a:t>
            </a:r>
            <a:r>
              <a:rPr lang="pl-PL" baseline="0" dirty="0" smtClean="0"/>
              <a:t>, tym algorytmy wolniej działają. W większości wypadków kluczowe znaczenie ma jednak ustalony poziom bezpieczeństwa.</a:t>
            </a:r>
          </a:p>
          <a:p>
            <a:r>
              <a:rPr lang="pl-PL" baseline="0" dirty="0" smtClean="0"/>
              <a:t>Proszę zwrócić uwagę, że SHA-1 została w tabeli wyróżniona. Wprawdzie nikt jeszcze nie znalazł kolizji dla tego algorytmu, ale w </a:t>
            </a:r>
            <a:r>
              <a:rPr lang="pl-PL" baseline="0" dirty="0" err="1" smtClean="0"/>
              <a:t>nowo-projektowaych</a:t>
            </a:r>
            <a:r>
              <a:rPr lang="pl-PL" baseline="0" dirty="0" smtClean="0"/>
              <a:t> rozwiązaniach nie zaleca się już jej stosowanie. Sugeruje się stosowanie SHA-256,a w rozwiązaniach, w których chcemy zachować zwiększone bezpieczeństwo - SHA-512. W szczególności, został opublikowany teoretyczny atak na SHA-1, który mógłby znaleźć kolizję w czasie 2</a:t>
            </a:r>
            <a:r>
              <a:rPr lang="pl-PL" baseline="30000" dirty="0" smtClean="0"/>
              <a:t>51</a:t>
            </a:r>
            <a:r>
              <a:rPr lang="pl-PL" baseline="0" dirty="0" smtClean="0"/>
              <a:t>. Więc w przypadku tego rozwiązania jest tylko kwestią czasu, kiedy zostanie znaleziona kolizja.</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19</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Analizowane na poprzednim</a:t>
            </a:r>
            <a:r>
              <a:rPr lang="pl-PL" baseline="0" dirty="0" smtClean="0"/>
              <a:t> wykładzie konstrukcje były sekwencyjne. Wyjście jednego bloku szyfrowania wchodziło na wejście następnego i nie można było procesu generowania </a:t>
            </a:r>
            <a:r>
              <a:rPr lang="pl-PL" baseline="0" dirty="0" err="1" smtClean="0"/>
              <a:t>tagu</a:t>
            </a:r>
            <a:r>
              <a:rPr lang="pl-PL" baseline="0" dirty="0" smtClean="0"/>
              <a:t> zrównoleglić. Powstaje więc pytanie, czy proces podpisywania wiadomości w celu zapewnienia jej integralności można zorganizować w sposób współbieżny?</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2</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lnSpcReduction="10000"/>
          </a:bodyPr>
          <a:lstStyle/>
          <a:p>
            <a:r>
              <a:rPr lang="pl-PL" dirty="0" smtClean="0"/>
              <a:t>Współbieżne</a:t>
            </a:r>
            <a:r>
              <a:rPr lang="pl-PL" baseline="0" dirty="0" smtClean="0"/>
              <a:t> obliczenie MAC oferuje konstrukcja o nazwie PMAC. Podobnie jak wcześniej wiadomość dzielona jest na bloki. Ale tym razem każdy blok wiadomości jest przetwarzany osobno (w oderwaniu od pozostałych bloków). Dla każdego bloku wiadomości następuje wykonanie operacji </a:t>
            </a:r>
            <a:r>
              <a:rPr lang="pl-PL" baseline="0" dirty="0" err="1" smtClean="0"/>
              <a:t>xor</a:t>
            </a:r>
            <a:r>
              <a:rPr lang="pl-PL" baseline="0" dirty="0" smtClean="0"/>
              <a:t> na tym bloku i na rezultacie działania pewnej funkcji P, której wejściem jest klucz szyfrowania k oraz licznik. Tak przetworzony blok wiadomości przekształcany jest przez funkcję F (PRF), której argumentem jest inny klucz k</a:t>
            </a:r>
            <a:r>
              <a:rPr lang="pl-PL" baseline="-25000" dirty="0" smtClean="0"/>
              <a:t>1</a:t>
            </a:r>
            <a:r>
              <a:rPr lang="pl-PL" baseline="0" dirty="0" smtClean="0"/>
              <a:t>. Na rezultatach przetworzenia wszystkich bloków wiadomości wykonywana jest operacja </a:t>
            </a:r>
            <a:r>
              <a:rPr lang="pl-PL" baseline="0" dirty="0" err="1" smtClean="0"/>
              <a:t>xor</a:t>
            </a:r>
            <a:r>
              <a:rPr lang="pl-PL" baseline="0" dirty="0" smtClean="0"/>
              <a:t> i podawana na jeszcze jeden blok szyfrowania. Rezultatem jest obliczony </a:t>
            </a:r>
            <a:r>
              <a:rPr lang="pl-PL" baseline="0" dirty="0" err="1" smtClean="0"/>
              <a:t>tag</a:t>
            </a:r>
            <a:r>
              <a:rPr lang="pl-PL" baseline="0" dirty="0" smtClean="0"/>
              <a:t> (MAC). Z technicznego względu nie ma potrzeby przekształcania ostatniego bloku przez funkcję F.</a:t>
            </a:r>
          </a:p>
          <a:p>
            <a:endParaRPr lang="pl-PL" baseline="0" dirty="0" smtClean="0"/>
          </a:p>
          <a:p>
            <a:r>
              <a:rPr lang="pl-PL" baseline="0" dirty="0" smtClean="0"/>
              <a:t>Jak działa funkcja P? Jeśli wyobrazimy sobie konstrukcję bez funkcji P, to okazuje się, że obliczony MAC nie jest bezpieczny. Zwykłe przestawienie bloków w takiej konstrukcji dałoby taki sam MAC. W rezultacie atakujący mógłby zażądać obliczenia MAC dla wiadomości, potem przestawić w niej bloki i uzyskać taki sam MAC, co przeczy pojęciu bezpieczeństwa MAC.</a:t>
            </a:r>
          </a:p>
          <a:p>
            <a:r>
              <a:rPr lang="pl-PL" baseline="0" dirty="0" smtClean="0"/>
              <a:t>To co funkcja P zapewnia, to utrzymanie kolejności bloków danych. Wejściami kolejnych wywołań funkcji jest klucz oraz numer bloku. W rezultacie ciąg wygenerowany przez funkcję P jest za każdym razem inny dla kolejnego bloku wiadomości. Struktura funkcji jest bardzo prosta do wykonania na komputerze. Jest iloczynem pewnego ograniczonego zbioru pól danych. Przy czym nie narusza ona bezpieczeństwa konstrukcji PMAC.</a:t>
            </a:r>
          </a:p>
          <a:p>
            <a:r>
              <a:rPr lang="pl-PL" baseline="0" dirty="0" smtClean="0"/>
              <a:t>Konstrukcja wymaga zastosowania dwóch kluczy k i k</a:t>
            </a:r>
            <a:r>
              <a:rPr lang="pl-PL" baseline="-25000" dirty="0" smtClean="0"/>
              <a:t>1</a:t>
            </a:r>
            <a:r>
              <a:rPr lang="pl-PL" baseline="0" dirty="0" smtClean="0"/>
              <a:t>. Jednego stosowanego do funkcji P, a drugiego do F. Rozwiązanie </a:t>
            </a:r>
            <a:r>
              <a:rPr lang="pl-PL" baseline="0" dirty="0" err="1" smtClean="0"/>
              <a:t>paddingu</a:t>
            </a:r>
            <a:r>
              <a:rPr lang="pl-PL" baseline="0" dirty="0" smtClean="0"/>
              <a:t> jest podobne do tego pokazanego w konstrukcji CMAC. Nie ma więc tu potrzeby stosowania dodatkowego „</a:t>
            </a:r>
            <a:r>
              <a:rPr lang="pl-PL" baseline="0" dirty="0" err="1" smtClean="0"/>
              <a:t>atrapowego</a:t>
            </a:r>
            <a:r>
              <a:rPr lang="pl-PL" baseline="0" dirty="0" smtClean="0"/>
              <a:t>” bloku danych.</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3</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Ciekawą</a:t>
            </a:r>
            <a:r>
              <a:rPr lang="pl-PL" baseline="0" dirty="0" smtClean="0"/>
              <a:t> własnością PMAC, jest możliwość „skróconego” jego wykonania, jeśli w wiadomości zmienił się np. pojedynczy blok. Warunkiem możliwości wykonania takiej operacji jest zastosowanie jako funkcji F PRP (pseudolosowej permutacji), która jest odwracalna. </a:t>
            </a:r>
          </a:p>
          <a:p>
            <a:endParaRPr lang="pl-PL" baseline="0" dirty="0" smtClean="0"/>
          </a:p>
          <a:p>
            <a:r>
              <a:rPr lang="pl-PL" baseline="0" dirty="0" smtClean="0"/>
              <a:t>Załóżmy więc, że jeden z bloków wiadomości uległ zmianie i w podanej konstrukcji chcemy otrzymać szybko </a:t>
            </a:r>
            <a:r>
              <a:rPr lang="pl-PL" baseline="0" dirty="0" err="1" smtClean="0"/>
              <a:t>tag</a:t>
            </a:r>
            <a:r>
              <a:rPr lang="pl-PL" baseline="0" dirty="0" smtClean="0"/>
              <a:t> (gdybyśmy stosowali </a:t>
            </a:r>
            <a:r>
              <a:rPr lang="pl-PL" baseline="0" dirty="0" err="1" smtClean="0"/>
              <a:t>CBC-MAC</a:t>
            </a:r>
            <a:r>
              <a:rPr lang="pl-PL" baseline="0" dirty="0" smtClean="0"/>
              <a:t>, to i tak zawsze trzeba przeliczyć cały łańcuch przekształceń, a czas </a:t>
            </a:r>
            <a:r>
              <a:rPr lang="pl-PL" baseline="0" dirty="0" err="1" smtClean="0"/>
              <a:t>obliczen</a:t>
            </a:r>
            <a:r>
              <a:rPr lang="pl-PL" baseline="0" dirty="0" smtClean="0"/>
              <a:t> jest proporcjonalny do długości wiadomości). Podane są 4 możliwości… Po chwili zastanowienia można zauważyć, że rozwiązanie nr 3 jest poprawne. </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4</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Żeby szybko przeliczyć </a:t>
            </a:r>
            <a:r>
              <a:rPr lang="pl-PL" dirty="0" err="1" smtClean="0"/>
              <a:t>tag</a:t>
            </a:r>
            <a:r>
              <a:rPr lang="pl-PL" dirty="0" smtClean="0"/>
              <a:t> dla jednego zmodyfikowanego bloku musimy przyjąć,</a:t>
            </a:r>
            <a:r>
              <a:rPr lang="pl-PL" baseline="0" dirty="0" smtClean="0"/>
              <a:t> że F jest odwracalna (PRP). Załóżmy, że zmodyfikowanym blokiem będzie blok o indeksie 1. Będzie w nim teraz zmodyfikowana część wiadomości m’[1]. Najpierw odwracamy ostatnią (dolną) funkcję F(k</a:t>
            </a:r>
            <a:r>
              <a:rPr lang="pl-PL" baseline="-25000" dirty="0" smtClean="0"/>
              <a:t>1</a:t>
            </a:r>
            <a:r>
              <a:rPr lang="pl-PL" baseline="0" dirty="0" smtClean="0"/>
              <a:t>,</a:t>
            </a:r>
            <a:r>
              <a:rPr lang="pl-PL" baseline="0" dirty="0" smtClean="0">
                <a:sym typeface="Symbol"/>
              </a:rPr>
              <a:t>) w naszym systemie. W rezultacie otrzymujemy rezultat przedostatniej operacji w PMAC, czyli </a:t>
            </a:r>
            <a:r>
              <a:rPr lang="pl-PL" baseline="0" dirty="0" err="1" smtClean="0">
                <a:sym typeface="Symbol"/>
              </a:rPr>
              <a:t>xor</a:t>
            </a:r>
            <a:r>
              <a:rPr lang="pl-PL" baseline="0" dirty="0" smtClean="0">
                <a:sym typeface="Symbol"/>
              </a:rPr>
              <a:t> ze wszystkich wyjść funkcji F(k</a:t>
            </a:r>
            <a:r>
              <a:rPr lang="pl-PL" baseline="-25000" dirty="0" smtClean="0">
                <a:sym typeface="Symbol"/>
              </a:rPr>
              <a:t>1</a:t>
            </a:r>
            <a:r>
              <a:rPr lang="pl-PL" baseline="0" dirty="0" smtClean="0">
                <a:sym typeface="Symbol"/>
              </a:rPr>
              <a:t>, ). Z właściwości funkcji </a:t>
            </a:r>
            <a:r>
              <a:rPr lang="pl-PL" baseline="0" dirty="0" err="1" smtClean="0">
                <a:sym typeface="Symbol"/>
              </a:rPr>
              <a:t>xor</a:t>
            </a:r>
            <a:r>
              <a:rPr lang="pl-PL" baseline="0" dirty="0" smtClean="0">
                <a:sym typeface="Symbol"/>
              </a:rPr>
              <a:t> wynika, że jeśli na otrzymanym </a:t>
            </a:r>
            <a:r>
              <a:rPr lang="pl-PL" baseline="0" dirty="0" err="1" smtClean="0">
                <a:sym typeface="Symbol"/>
              </a:rPr>
              <a:t>xor</a:t>
            </a:r>
            <a:r>
              <a:rPr lang="pl-PL" baseline="0" dirty="0" smtClean="0">
                <a:sym typeface="Symbol"/>
              </a:rPr>
              <a:t> z wszystkich wyjść funkcji F(k</a:t>
            </a:r>
            <a:r>
              <a:rPr lang="pl-PL" baseline="-25000" dirty="0" smtClean="0">
                <a:sym typeface="Symbol"/>
              </a:rPr>
              <a:t>1</a:t>
            </a:r>
            <a:r>
              <a:rPr lang="pl-PL" baseline="0" dirty="0" smtClean="0">
                <a:sym typeface="Symbol"/>
              </a:rPr>
              <a:t>, ) (wykonanych na poszczególnych blokach wiadomości) wykonamy </a:t>
            </a:r>
            <a:r>
              <a:rPr lang="pl-PL" baseline="0" dirty="0" err="1" smtClean="0">
                <a:sym typeface="Symbol"/>
              </a:rPr>
              <a:t>xor</a:t>
            </a:r>
            <a:r>
              <a:rPr lang="pl-PL" baseline="0" dirty="0" smtClean="0">
                <a:sym typeface="Symbol"/>
              </a:rPr>
              <a:t> z wyrażeniem </a:t>
            </a:r>
            <a:r>
              <a:rPr lang="en-US" sz="1200" dirty="0" smtClean="0"/>
              <a:t>F</a:t>
            </a:r>
            <a:r>
              <a:rPr lang="en-US" sz="1600" dirty="0" smtClean="0"/>
              <a:t>(</a:t>
            </a:r>
            <a:r>
              <a:rPr lang="en-US" sz="1200" dirty="0" smtClean="0"/>
              <a:t>k</a:t>
            </a:r>
            <a:r>
              <a:rPr lang="en-US" sz="1200" baseline="-25000" dirty="0" smtClean="0"/>
              <a:t>1</a:t>
            </a:r>
            <a:r>
              <a:rPr lang="en-US" sz="1200" dirty="0" smtClean="0"/>
              <a:t>, m[1] ⨁ P(k,1)</a:t>
            </a:r>
            <a:r>
              <a:rPr lang="en-US" sz="1600" dirty="0" smtClean="0"/>
              <a:t>)</a:t>
            </a:r>
            <a:r>
              <a:rPr lang="pl-PL" baseline="0" dirty="0" smtClean="0">
                <a:sym typeface="Symbol"/>
              </a:rPr>
              <a:t>, to usuwamy z wyniku wartość tego wyrażenia (bo. A </a:t>
            </a:r>
            <a:r>
              <a:rPr lang="pl-PL" baseline="0" dirty="0" err="1" smtClean="0">
                <a:sym typeface="Symbol"/>
              </a:rPr>
              <a:t>xor</a:t>
            </a:r>
            <a:r>
              <a:rPr lang="pl-PL" baseline="0" dirty="0" smtClean="0">
                <a:sym typeface="Symbol"/>
              </a:rPr>
              <a:t> A = 0). Wtedy na tym wyrażeniu wykonujemy </a:t>
            </a:r>
            <a:r>
              <a:rPr lang="pl-PL" baseline="0" dirty="0" err="1" smtClean="0">
                <a:sym typeface="Symbol"/>
              </a:rPr>
              <a:t>xor</a:t>
            </a:r>
            <a:r>
              <a:rPr lang="pl-PL" baseline="0" dirty="0" smtClean="0">
                <a:sym typeface="Symbol"/>
              </a:rPr>
              <a:t> z </a:t>
            </a:r>
            <a:r>
              <a:rPr lang="en-US" sz="1200" dirty="0" smtClean="0"/>
              <a:t>F</a:t>
            </a:r>
            <a:r>
              <a:rPr lang="en-US" sz="1600" dirty="0" smtClean="0"/>
              <a:t>(</a:t>
            </a:r>
            <a:r>
              <a:rPr lang="en-US" sz="1200" dirty="0" smtClean="0"/>
              <a:t>k</a:t>
            </a:r>
            <a:r>
              <a:rPr lang="en-US" sz="1200" baseline="-25000" dirty="0" smtClean="0"/>
              <a:t>1</a:t>
            </a:r>
            <a:r>
              <a:rPr lang="en-US" sz="1200" dirty="0" smtClean="0"/>
              <a:t>, m’[1] ⨁ P(k,1)</a:t>
            </a:r>
            <a:r>
              <a:rPr lang="en-US" sz="1600" dirty="0" smtClean="0"/>
              <a:t>)</a:t>
            </a:r>
            <a:r>
              <a:rPr lang="pl-PL" sz="1600" dirty="0" smtClean="0"/>
              <a:t>.</a:t>
            </a:r>
            <a:r>
              <a:rPr lang="pl-PL" sz="1600" baseline="0" dirty="0" smtClean="0"/>
              <a:t> Wynikiem takich operacji jest najpierw usunięcie zaszyfrowania bloku m[1], a potem zastąpienie go wynikiem szyfrowania bloku m’[1]. Otrzymaną wartość trzeba ponownie zaszyfrować funkcją </a:t>
            </a:r>
            <a:r>
              <a:rPr lang="pl-PL" baseline="0" dirty="0" smtClean="0">
                <a:sym typeface="Symbol"/>
              </a:rPr>
              <a:t>F(k</a:t>
            </a:r>
            <a:r>
              <a:rPr lang="pl-PL" baseline="-25000" dirty="0" smtClean="0">
                <a:sym typeface="Symbol"/>
              </a:rPr>
              <a:t>1</a:t>
            </a:r>
            <a:r>
              <a:rPr lang="pl-PL" baseline="0" dirty="0" smtClean="0">
                <a:sym typeface="Symbol"/>
              </a:rPr>
              <a:t>, ), aby otrzymać uaktualniony </a:t>
            </a:r>
            <a:r>
              <a:rPr lang="pl-PL" baseline="0" dirty="0" err="1" smtClean="0">
                <a:sym typeface="Symbol"/>
              </a:rPr>
              <a:t>tag</a:t>
            </a:r>
            <a:r>
              <a:rPr lang="pl-PL" baseline="0" dirty="0" smtClean="0">
                <a:sym typeface="Symbol"/>
              </a:rPr>
              <a:t>.</a:t>
            </a:r>
          </a:p>
          <a:p>
            <a:endParaRPr lang="pl-PL" baseline="0" dirty="0" smtClean="0">
              <a:sym typeface="Symbol"/>
            </a:endParaRPr>
          </a:p>
          <a:p>
            <a:r>
              <a:rPr lang="pl-PL" baseline="0" dirty="0" smtClean="0">
                <a:sym typeface="Symbol"/>
              </a:rPr>
              <a:t>Ma to szczególne znaczenie dla długich wiadomości, w których zachodzą niewielkie zmiany. Wtedy znacznie szybciej, bez konieczności przeliczania całej konstrukcji można uzyskać </a:t>
            </a:r>
            <a:r>
              <a:rPr lang="pl-PL" baseline="0" dirty="0" err="1" smtClean="0">
                <a:sym typeface="Symbol"/>
              </a:rPr>
              <a:t>tag</a:t>
            </a:r>
            <a:r>
              <a:rPr lang="pl-PL" baseline="0" dirty="0" smtClean="0">
                <a:sym typeface="Symbol"/>
              </a:rPr>
              <a:t>. Oczywiście do przeliczenia </a:t>
            </a:r>
            <a:r>
              <a:rPr lang="pl-PL" baseline="0" dirty="0" err="1" smtClean="0">
                <a:sym typeface="Symbol"/>
              </a:rPr>
              <a:t>tagu</a:t>
            </a:r>
            <a:r>
              <a:rPr lang="pl-PL" baseline="0" dirty="0" smtClean="0">
                <a:sym typeface="Symbol"/>
              </a:rPr>
              <a:t> potrzebna jest znajomość klucza, oraz specjalna właściwość funkcji F, która musi być odwracalna.</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5</a:t>
            </a:fld>
            <a:endParaRPr 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6</a:t>
            </a:fld>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Na</a:t>
            </a:r>
            <a:r>
              <a:rPr lang="pl-PL" baseline="0" dirty="0" smtClean="0"/>
              <a:t> slajdzie pokazano jedną z możliwości konstruowania jednorazowego MAC. Podejście rozpoczyna się od wybrania liczby pierwszej, która jest „nieco” dłuższa od rozmiaru bloku. W naszym wypadku jest to liczba q=2</a:t>
            </a:r>
            <a:r>
              <a:rPr lang="pl-PL" baseline="30000" dirty="0" smtClean="0"/>
              <a:t>128</a:t>
            </a:r>
            <a:r>
              <a:rPr lang="pl-PL" baseline="0" dirty="0" smtClean="0"/>
              <a:t>+51. Teraz nasz klucz będzie parą losowych liczb z przedziału od 1 do wartości naszej liczby pierwszej [1,q]. Naszą wiadomość dzielimy na 128-bitowe bloki i traktujemy każdy blok jako liczbę z zakresu od 0 do 2</a:t>
            </a:r>
            <a:r>
              <a:rPr lang="pl-PL" baseline="30000" dirty="0" smtClean="0"/>
              <a:t>128</a:t>
            </a:r>
            <a:r>
              <a:rPr lang="pl-PL" baseline="0" dirty="0" smtClean="0"/>
              <a:t>-1. </a:t>
            </a:r>
          </a:p>
          <a:p>
            <a:r>
              <a:rPr lang="pl-PL" baseline="0" dirty="0" smtClean="0"/>
              <a:t>MAC jest definiowany w następujący sposób: Bierzemy nasze bloki wiadomości i konstruujemy z nich wielomian o stopniu L, gdzie wartość wyrazu wolnego wynosi 0. Bierzemy wielomian odpowiadający wiadomości i obliczamy jego wartość dla argumentu wynoszącego </a:t>
            </a:r>
            <a:r>
              <a:rPr lang="pl-PL" b="1" baseline="0" dirty="0" smtClean="0"/>
              <a:t>k</a:t>
            </a:r>
            <a:r>
              <a:rPr lang="pl-PL" baseline="0" dirty="0" smtClean="0"/>
              <a:t>, która jest połową naszego tajnego klucza. Do otrzymanej wartości dodajemy wartość </a:t>
            </a:r>
            <a:r>
              <a:rPr lang="pl-PL" b="1" baseline="0" dirty="0" smtClean="0"/>
              <a:t>a</a:t>
            </a:r>
            <a:r>
              <a:rPr lang="pl-PL" baseline="0" dirty="0" smtClean="0"/>
              <a:t>, która jest drugą połową naszego klucza. I tak powstaje MAC. Otrzymany rezultat jest skracany modulo </a:t>
            </a:r>
            <a:r>
              <a:rPr lang="pl-PL" b="1" baseline="0" dirty="0" smtClean="0"/>
              <a:t>q</a:t>
            </a:r>
            <a:r>
              <a:rPr lang="pl-PL" baseline="0" dirty="0" smtClean="0"/>
              <a:t>.</a:t>
            </a:r>
          </a:p>
          <a:p>
            <a:r>
              <a:rPr lang="pl-PL" baseline="0" dirty="0" smtClean="0"/>
              <a:t>Taka konstrukcja uznawana jest za bezpieczną. Można wykazać, że obliczając MAC dla jednej wiadomości nie ujawniamy jakiejkolwiek informacji na temat MAC obliczonej dla wiadomości innej. Należy pamiętać, że za każdym razem musi być zmieniany klucz. Jeśli o tym zapomnimy, cała konstrukcja przestaje być bezpieczna.</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7</a:t>
            </a:fld>
            <a:endParaRPr lang="pl-P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031751" y="768350"/>
            <a:ext cx="5004941" cy="3755649"/>
          </a:xfrm>
        </p:spPr>
      </p:sp>
      <p:sp>
        <p:nvSpPr>
          <p:cNvPr id="3" name="Symbol zastępczy notatek 2"/>
          <p:cNvSpPr>
            <a:spLocks noGrp="1"/>
          </p:cNvSpPr>
          <p:nvPr>
            <p:ph type="body" idx="1"/>
          </p:nvPr>
        </p:nvSpPr>
        <p:spPr/>
        <p:txBody>
          <a:bodyPr>
            <a:normAutofit fontScale="92500" lnSpcReduction="10000"/>
          </a:bodyPr>
          <a:lstStyle/>
          <a:p>
            <a:r>
              <a:rPr lang="pl-PL" dirty="0" smtClean="0"/>
              <a:t>Na slajdzie</a:t>
            </a:r>
            <a:r>
              <a:rPr lang="pl-PL" baseline="0" dirty="0" smtClean="0"/>
              <a:t> pokazano technikę tworzenia wielokrotnego MAC na bazie jednokrotnego. Zakładamy, że dysponujemy bezpiecznym jednokrotnym (funkcje S i V) MAC generującym taki o długości n. Dodatkowo posiadamy funkcję F będącą bezpiecznym PRF, która również generuje n bitowe wyjście. Konstrukcja generująca bezpieczny MAC może mieć postać, jak to zaproponowali Carter i </a:t>
            </a:r>
            <a:r>
              <a:rPr lang="pl-PL" baseline="0" dirty="0" err="1" smtClean="0"/>
              <a:t>Wegman</a:t>
            </a:r>
            <a:r>
              <a:rPr lang="pl-PL" baseline="0" dirty="0" smtClean="0"/>
              <a:t>: W pierwszej kolejności stosowany jest jednokrotny MAC z kluczem </a:t>
            </a:r>
            <a:r>
              <a:rPr lang="pl-PL" b="1" baseline="0" dirty="0" smtClean="0"/>
              <a:t>k</a:t>
            </a:r>
            <a:r>
              <a:rPr lang="pl-PL" b="1" baseline="-25000" dirty="0" smtClean="0"/>
              <a:t>2</a:t>
            </a:r>
            <a:r>
              <a:rPr lang="pl-PL" baseline="0" dirty="0" smtClean="0"/>
              <a:t> dla wiadomości </a:t>
            </a:r>
            <a:r>
              <a:rPr lang="pl-PL" b="1" baseline="0" dirty="0" smtClean="0"/>
              <a:t>m</a:t>
            </a:r>
            <a:r>
              <a:rPr lang="pl-PL" baseline="0" dirty="0" smtClean="0"/>
              <a:t>, a następnie jest on szyfrowany z zastosowaniem funkcji </a:t>
            </a:r>
            <a:r>
              <a:rPr lang="pl-PL" b="1" baseline="0" dirty="0" smtClean="0"/>
              <a:t>F</a:t>
            </a:r>
            <a:r>
              <a:rPr lang="pl-PL" baseline="0" dirty="0" smtClean="0"/>
              <a:t>. Parametrami funkcji szyfrującej są klucz </a:t>
            </a:r>
            <a:r>
              <a:rPr lang="pl-PL" b="1" baseline="0" dirty="0" smtClean="0"/>
              <a:t>k</a:t>
            </a:r>
            <a:r>
              <a:rPr lang="pl-PL" b="1" baseline="-25000" dirty="0" smtClean="0"/>
              <a:t>1</a:t>
            </a:r>
            <a:r>
              <a:rPr lang="pl-PL" baseline="0" dirty="0" smtClean="0"/>
              <a:t> i wartość </a:t>
            </a:r>
            <a:r>
              <a:rPr lang="pl-PL" b="1" baseline="0" dirty="0" smtClean="0"/>
              <a:t>r</a:t>
            </a:r>
            <a:r>
              <a:rPr lang="pl-PL" baseline="0" dirty="0" smtClean="0"/>
              <a:t>. Wartość </a:t>
            </a:r>
            <a:r>
              <a:rPr lang="pl-PL" b="1" baseline="0" dirty="0" err="1" smtClean="0"/>
              <a:t>r</a:t>
            </a:r>
            <a:r>
              <a:rPr lang="pl-PL" baseline="0" dirty="0" smtClean="0"/>
              <a:t> jest wybierana losowo. </a:t>
            </a:r>
          </a:p>
          <a:p>
            <a:r>
              <a:rPr lang="pl-PL" baseline="0" dirty="0" smtClean="0"/>
              <a:t>Elegancja rozwiązania polega na tym, że zastosowaliśmy szybki jednokrotny algorytm generowania MAC do generowania </a:t>
            </a:r>
            <a:r>
              <a:rPr lang="pl-PL" baseline="0" dirty="0" err="1" smtClean="0"/>
              <a:t>tagów</a:t>
            </a:r>
            <a:r>
              <a:rPr lang="pl-PL" baseline="0" dirty="0" smtClean="0"/>
              <a:t> dla długich wiadomości, wolny algorytm PRF służy do wygenerowania ciągu pseudolosowego służącego do zaszyfrowania </a:t>
            </a:r>
            <a:r>
              <a:rPr lang="pl-PL" baseline="0" dirty="0" err="1" smtClean="0"/>
              <a:t>tagu</a:t>
            </a:r>
            <a:r>
              <a:rPr lang="pl-PL" baseline="0" dirty="0" smtClean="0"/>
              <a:t>. </a:t>
            </a:r>
          </a:p>
          <a:p>
            <a:endParaRPr lang="pl-PL" baseline="0" dirty="0" smtClean="0"/>
          </a:p>
          <a:p>
            <a:r>
              <a:rPr lang="pl-PL" baseline="0" dirty="0" smtClean="0"/>
              <a:t>Można też udowodnić, że jeśli jednokrotny MAC jest bezpieczny i </a:t>
            </a:r>
            <a:r>
              <a:rPr lang="pl-PL" baseline="0" dirty="0" err="1" smtClean="0"/>
              <a:t>i</a:t>
            </a:r>
            <a:r>
              <a:rPr lang="pl-PL" baseline="0" dirty="0" smtClean="0"/>
              <a:t> PRF jest bezpieczna, to otrzymaliśmy metodę wielokrotnego generowania MAC na podstawie metody generowania jednokrotnego MAC i cała konstrukcja jest bezpieczna. Warto zwrócić uwagę, że wyjście podanej metody generuje MAC o długości 2n w stosunku do tego co generowały F i PRF.</a:t>
            </a:r>
          </a:p>
          <a:p>
            <a:endParaRPr lang="pl-PL" baseline="0" dirty="0" smtClean="0"/>
          </a:p>
          <a:p>
            <a:r>
              <a:rPr lang="pl-PL" baseline="0" dirty="0" smtClean="0"/>
              <a:t>Pokazane podejście do generowania </a:t>
            </a:r>
            <a:r>
              <a:rPr lang="pl-PL" baseline="0" dirty="0" err="1" smtClean="0"/>
              <a:t>tagów</a:t>
            </a:r>
            <a:r>
              <a:rPr lang="pl-PL" baseline="0" dirty="0" smtClean="0"/>
              <a:t> jest składnikiem systemów zaakceptowanych przez NIST do wykonywania szyfrowania z zachowaniem integralności.</a:t>
            </a:r>
          </a:p>
          <a:p>
            <a:endParaRPr lang="pl-PL" baseline="0" dirty="0" smtClean="0"/>
          </a:p>
          <a:p>
            <a:r>
              <a:rPr lang="pl-PL" baseline="0" dirty="0" err="1" smtClean="0"/>
              <a:t>Carter-Wegman</a:t>
            </a:r>
            <a:r>
              <a:rPr lang="pl-PL" baseline="0" dirty="0" smtClean="0"/>
              <a:t> MAC jest również dobrym przykładem losowego generowania </a:t>
            </a:r>
            <a:r>
              <a:rPr lang="pl-PL" baseline="0" dirty="0" err="1" smtClean="0"/>
              <a:t>tagów</a:t>
            </a:r>
            <a:r>
              <a:rPr lang="pl-PL" baseline="0" dirty="0" smtClean="0"/>
              <a:t>, pod warunkiem, że wartość </a:t>
            </a:r>
            <a:r>
              <a:rPr lang="pl-PL" baseline="0" dirty="0" err="1" smtClean="0"/>
              <a:t>nonce</a:t>
            </a:r>
            <a:r>
              <a:rPr lang="pl-PL" baseline="0" dirty="0" smtClean="0"/>
              <a:t> (</a:t>
            </a:r>
            <a:r>
              <a:rPr lang="pl-PL" baseline="0" dirty="0" err="1" smtClean="0"/>
              <a:t>r</a:t>
            </a:r>
            <a:r>
              <a:rPr lang="pl-PL" baseline="0" dirty="0" smtClean="0"/>
              <a:t>) jest za każdym razem wybierana losowo. Wtedy </a:t>
            </a:r>
            <a:r>
              <a:rPr lang="pl-PL" baseline="0" dirty="0" err="1" smtClean="0"/>
              <a:t>tag</a:t>
            </a:r>
            <a:r>
              <a:rPr lang="pl-PL" baseline="0" dirty="0" smtClean="0"/>
              <a:t> dla tej samej wiadomości obliczony dwukrotnie dla różnych wartości </a:t>
            </a:r>
            <a:r>
              <a:rPr lang="pl-PL" baseline="0" dirty="0" err="1" smtClean="0"/>
              <a:t>r</a:t>
            </a:r>
            <a:r>
              <a:rPr lang="pl-PL" baseline="0" dirty="0" smtClean="0"/>
              <a:t> jest różny. Jest to też z matematycznego punktu widzenia rozwiązanie nie będące PRF, ponieważ jedna wiadomość może mieć wiele </a:t>
            </a:r>
            <a:r>
              <a:rPr lang="pl-PL" baseline="0" dirty="0" err="1" smtClean="0"/>
              <a:t>tagów</a:t>
            </a:r>
            <a:r>
              <a:rPr lang="pl-PL" baseline="0" dirty="0" smtClean="0"/>
              <a:t>, które są wszystkie prawidłowe dla danej wiadomości.</a:t>
            </a:r>
          </a:p>
          <a:p>
            <a:endParaRPr lang="pl-PL" baseline="0" dirty="0" smtClean="0"/>
          </a:p>
          <a:p>
            <a:r>
              <a:rPr lang="pl-PL" baseline="0" dirty="0" smtClean="0"/>
              <a:t>Na dole slajdu pokazano formułę sprawdzenia, że para (</a:t>
            </a:r>
            <a:r>
              <a:rPr lang="pl-PL" baseline="0" dirty="0" err="1" smtClean="0"/>
              <a:t>r,t</a:t>
            </a:r>
            <a:r>
              <a:rPr lang="pl-PL" baseline="0" dirty="0" smtClean="0"/>
              <a:t>) jest poprawnym </a:t>
            </a:r>
            <a:r>
              <a:rPr lang="pl-PL" baseline="0" dirty="0" err="1" smtClean="0"/>
              <a:t>tagiem</a:t>
            </a:r>
            <a:r>
              <a:rPr lang="pl-PL" baseline="0" dirty="0" smtClean="0"/>
              <a:t> wygenerowanym za pomocą (CW MAC) dla danej wiadomości.</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8</a:t>
            </a:fld>
            <a:endParaRPr lang="pl-P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9</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7"/>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1BF28DEB-1FE5-43DE-B5E5-DE764336BCE9}" type="datetime1">
              <a:rPr lang="pl-PL" smtClean="0"/>
              <a:pPr/>
              <a:t>09.04.2020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32ED87F-A4D8-4908-B2B9-ACEDEE9BB48B}" type="datetime1">
              <a:rPr lang="pl-PL" smtClean="0"/>
              <a:pPr/>
              <a:t>09.04.2020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40"/>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1"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D4F5A799-7396-4EC8-9726-62B69C402157}" type="datetime1">
              <a:rPr lang="pl-PL" smtClean="0"/>
              <a:pPr/>
              <a:t>09.04.2020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DADB949-48ED-4EEE-B7B8-525AB2F8DF8B}" type="datetime1">
              <a:rPr lang="pl-PL" smtClean="0"/>
              <a:pPr/>
              <a:t>09.04.2020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BE8B12DA-AA08-4171-92B0-15C319DFB31E}" type="datetime1">
              <a:rPr lang="pl-PL" smtClean="0"/>
              <a:pPr/>
              <a:t>09.04.2020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1DE5B14-662D-40B7-8905-083DFE9E73D4}" type="datetime1">
              <a:rPr lang="pl-PL" smtClean="0"/>
              <a:pPr/>
              <a:t>09.04.2020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EF933151-2A48-4C52-ADDB-DC338FFACBEA}" type="datetime1">
              <a:rPr lang="pl-PL" smtClean="0"/>
              <a:pPr/>
              <a:t>09.04.2020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BA943CF7-A798-47D1-B269-0101D6F15BBC}" type="datetime1">
              <a:rPr lang="pl-PL" smtClean="0"/>
              <a:pPr/>
              <a:t>09.04.2020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E2902A9-C39A-440A-AA43-6CDF93B3D38E}" type="datetime1">
              <a:rPr lang="pl-PL" smtClean="0"/>
              <a:pPr/>
              <a:t>09.04.2020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A3FA8A18-3782-49E6-B88D-3A9854773A1F}" type="datetime1">
              <a:rPr lang="pl-PL" smtClean="0"/>
              <a:pPr/>
              <a:t>09.04.2020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094660C7-455D-461D-B33D-61850037FB65}" type="datetime1">
              <a:rPr lang="pl-PL" smtClean="0"/>
              <a:pPr/>
              <a:t>09.04.2020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1"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1" y="1600202"/>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A3A67-0605-4BAB-9C3F-C703CD12E2CC}" type="datetime1">
              <a:rPr lang="pl-PL" smtClean="0"/>
              <a:pPr/>
              <a:t>09.04.2020</a:t>
            </a:fld>
            <a:endParaRPr lang="pl-PL"/>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1"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1844824"/>
            <a:ext cx="7772400" cy="1470025"/>
          </a:xfrm>
        </p:spPr>
        <p:txBody>
          <a:bodyPr>
            <a:normAutofit fontScale="90000"/>
          </a:bodyPr>
          <a:lstStyle/>
          <a:p>
            <a:r>
              <a:rPr lang="pl-PL" dirty="0" smtClean="0"/>
              <a:t>Kryptografia i bezpieczeństwo danych </a:t>
            </a:r>
            <a:br>
              <a:rPr lang="pl-PL" dirty="0" smtClean="0"/>
            </a:br>
            <a:r>
              <a:rPr lang="pl-PL" dirty="0" smtClean="0"/>
              <a:t>- Integralność II / </a:t>
            </a:r>
            <a:br>
              <a:rPr lang="pl-PL" dirty="0" smtClean="0"/>
            </a:br>
            <a:r>
              <a:rPr lang="pl-PL" dirty="0" smtClean="0"/>
              <a:t>odporność na kolizje I</a:t>
            </a:r>
            <a:endParaRPr lang="pl-PL" dirty="0"/>
          </a:p>
        </p:txBody>
      </p:sp>
      <p:sp>
        <p:nvSpPr>
          <p:cNvPr id="3" name="Podtytuł 2"/>
          <p:cNvSpPr>
            <a:spLocks noGrp="1"/>
          </p:cNvSpPr>
          <p:nvPr>
            <p:ph type="subTitle" idx="1"/>
          </p:nvPr>
        </p:nvSpPr>
        <p:spPr/>
        <p:txBody>
          <a:bodyPr/>
          <a:lstStyle/>
          <a:p>
            <a:r>
              <a:rPr lang="pl-PL" dirty="0" smtClean="0"/>
              <a:t>Sławomir </a:t>
            </a:r>
            <a:r>
              <a:rPr lang="pl-PL" dirty="0" err="1" smtClean="0"/>
              <a:t>Samolej</a:t>
            </a:r>
            <a:r>
              <a:rPr lang="pl-PL" dirty="0" smtClean="0"/>
              <a:t/>
            </a:r>
            <a:br>
              <a:rPr lang="pl-PL" dirty="0" smtClean="0"/>
            </a:br>
            <a:r>
              <a:rPr lang="pl-PL" dirty="0" err="1" smtClean="0"/>
              <a:t>ssamolej.kia.prz.edu.pl</a:t>
            </a:r>
            <a:r>
              <a:rPr lang="pl-PL" dirty="0" smtClean="0"/>
              <a:t/>
            </a:r>
            <a:br>
              <a:rPr lang="pl-PL" dirty="0" smtClean="0"/>
            </a:br>
            <a:r>
              <a:rPr lang="pl-PL" dirty="0" err="1" smtClean="0"/>
              <a:t>ssamolej@prz.edu.pl</a:t>
            </a:r>
            <a:endParaRPr lang="pl-PL" dirty="0" smtClean="0"/>
          </a:p>
          <a:p>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a:t>
            </a:fld>
            <a:endParaRPr lang="pl-P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600" dirty="0" smtClean="0"/>
              <a:t>Podsumowanie na tym etapie</a:t>
            </a:r>
            <a:endParaRPr lang="pl-PL" sz="3600" dirty="0"/>
          </a:p>
        </p:txBody>
      </p:sp>
      <p:sp>
        <p:nvSpPr>
          <p:cNvPr id="4" name="Symbol zastępczy numeru slajdu 3"/>
          <p:cNvSpPr>
            <a:spLocks noGrp="1"/>
          </p:cNvSpPr>
          <p:nvPr>
            <p:ph type="sldNum" sz="quarter" idx="12"/>
          </p:nvPr>
        </p:nvSpPr>
        <p:spPr/>
        <p:txBody>
          <a:bodyPr/>
          <a:lstStyle/>
          <a:p>
            <a:fld id="{589B7C76-EFF2-4CD8-A475-4750F11B4BC6}" type="slidenum">
              <a:rPr lang="pl-PL" sz="1050" smtClean="0"/>
              <a:pPr/>
              <a:t>10</a:t>
            </a:fld>
            <a:endParaRPr lang="pl-PL" sz="1050"/>
          </a:p>
        </p:txBody>
      </p:sp>
      <p:sp>
        <p:nvSpPr>
          <p:cNvPr id="5" name="Content Placeholder 2"/>
          <p:cNvSpPr>
            <a:spLocks noGrp="1"/>
          </p:cNvSpPr>
          <p:nvPr>
            <p:ph idx="1"/>
          </p:nvPr>
        </p:nvSpPr>
        <p:spPr>
          <a:xfrm>
            <a:off x="457200" y="1637506"/>
            <a:ext cx="8534400" cy="4095750"/>
          </a:xfrm>
        </p:spPr>
        <p:txBody>
          <a:bodyPr>
            <a:normAutofit/>
          </a:bodyPr>
          <a:lstStyle/>
          <a:p>
            <a:pPr marL="0" indent="0">
              <a:buNone/>
            </a:pPr>
            <a:r>
              <a:rPr lang="pl-PL" sz="2400" dirty="0" smtClean="0"/>
              <a:t>Jak dotąd</a:t>
            </a:r>
            <a:r>
              <a:rPr lang="en-US" sz="2400" dirty="0" smtClean="0"/>
              <a:t>, </a:t>
            </a:r>
            <a:r>
              <a:rPr lang="pl-PL" sz="2400" dirty="0" smtClean="0"/>
              <a:t>omówiliśmy 4 konstrukcje</a:t>
            </a:r>
            <a:r>
              <a:rPr lang="en-US" sz="2400" dirty="0" smtClean="0"/>
              <a:t> MAC:</a:t>
            </a:r>
          </a:p>
          <a:p>
            <a:pPr marL="0" indent="0">
              <a:spcBef>
                <a:spcPts val="1776"/>
              </a:spcBef>
              <a:buNone/>
            </a:pPr>
            <a:r>
              <a:rPr lang="en-US" sz="2400" dirty="0" smtClean="0"/>
              <a:t>	</a:t>
            </a:r>
            <a:r>
              <a:rPr lang="en-US" sz="2400" b="1" dirty="0" smtClean="0"/>
              <a:t>ECBC-MAC,  CMAC  </a:t>
            </a:r>
            <a:r>
              <a:rPr lang="en-US" sz="2400" dirty="0" smtClean="0"/>
              <a:t> </a:t>
            </a:r>
            <a:r>
              <a:rPr lang="en-US" sz="2000" dirty="0" smtClean="0"/>
              <a:t>:   </a:t>
            </a:r>
            <a:r>
              <a:rPr lang="pl-PL" sz="2000" dirty="0" smtClean="0"/>
              <a:t>zwykle stosowane w połączeniu z</a:t>
            </a:r>
            <a:r>
              <a:rPr lang="en-US" sz="2000" dirty="0" smtClean="0"/>
              <a:t> </a:t>
            </a:r>
            <a:r>
              <a:rPr lang="en-US" sz="1400" dirty="0" smtClean="0"/>
              <a:t>AES  </a:t>
            </a:r>
            <a:r>
              <a:rPr lang="en-US" sz="1200" dirty="0" smtClean="0"/>
              <a:t>(</a:t>
            </a:r>
            <a:r>
              <a:rPr lang="pl-PL" sz="1200" dirty="0" smtClean="0"/>
              <a:t>np.</a:t>
            </a:r>
            <a:r>
              <a:rPr lang="en-US" sz="1200" dirty="0" smtClean="0"/>
              <a:t> 802.11i)</a:t>
            </a:r>
            <a:r>
              <a:rPr lang="en-US" sz="1400" dirty="0" smtClean="0"/>
              <a:t>  </a:t>
            </a:r>
            <a:endParaRPr lang="en-US" sz="1600" dirty="0" smtClean="0"/>
          </a:p>
          <a:p>
            <a:pPr marL="0" indent="0">
              <a:spcBef>
                <a:spcPts val="1776"/>
              </a:spcBef>
              <a:buNone/>
            </a:pPr>
            <a:r>
              <a:rPr lang="en-US" sz="2400" dirty="0" smtClean="0"/>
              <a:t>	</a:t>
            </a:r>
            <a:r>
              <a:rPr lang="en-US" sz="2400" b="1" dirty="0" smtClean="0"/>
              <a:t>NMAC</a:t>
            </a:r>
            <a:r>
              <a:rPr lang="en-US" sz="2400" dirty="0" smtClean="0"/>
              <a:t>     :   </a:t>
            </a:r>
            <a:r>
              <a:rPr lang="pl-PL" sz="2000" dirty="0" smtClean="0"/>
              <a:t>podstawa do stworzenia </a:t>
            </a:r>
            <a:r>
              <a:rPr lang="en-US" sz="2000" dirty="0" smtClean="0"/>
              <a:t>HMAC  (</a:t>
            </a:r>
            <a:r>
              <a:rPr lang="pl-PL" sz="2000" dirty="0" smtClean="0"/>
              <a:t>zaprezentowane dalej</a:t>
            </a:r>
            <a:r>
              <a:rPr lang="en-US" sz="2000" dirty="0" smtClean="0"/>
              <a:t>)</a:t>
            </a:r>
          </a:p>
          <a:p>
            <a:pPr marL="0" indent="0">
              <a:spcBef>
                <a:spcPts val="1776"/>
              </a:spcBef>
              <a:buNone/>
            </a:pPr>
            <a:r>
              <a:rPr lang="en-US" sz="2400" dirty="0" smtClean="0"/>
              <a:t>	</a:t>
            </a:r>
            <a:r>
              <a:rPr lang="en-US" sz="2400" b="1" dirty="0" smtClean="0"/>
              <a:t>PMAC</a:t>
            </a:r>
            <a:r>
              <a:rPr lang="en-US" sz="2400" dirty="0" smtClean="0"/>
              <a:t>:   </a:t>
            </a:r>
            <a:r>
              <a:rPr lang="pl-PL" sz="2000" dirty="0" smtClean="0"/>
              <a:t>równoległy MAC</a:t>
            </a:r>
            <a:r>
              <a:rPr lang="en-US" sz="2000" dirty="0" smtClean="0"/>
              <a:t> </a:t>
            </a:r>
          </a:p>
          <a:p>
            <a:pPr marL="0" indent="0">
              <a:spcBef>
                <a:spcPts val="2976"/>
              </a:spcBef>
              <a:buNone/>
            </a:pPr>
            <a:r>
              <a:rPr lang="en-US" sz="2400" dirty="0" smtClean="0"/>
              <a:t>	</a:t>
            </a:r>
            <a:r>
              <a:rPr lang="en-US" sz="2400" b="1" dirty="0" smtClean="0"/>
              <a:t>Carter-</a:t>
            </a:r>
            <a:r>
              <a:rPr lang="en-US" sz="2400" b="1" dirty="0" err="1" smtClean="0"/>
              <a:t>Wegman</a:t>
            </a:r>
            <a:r>
              <a:rPr lang="en-US" sz="2400" b="1" dirty="0" smtClean="0"/>
              <a:t> MAC</a:t>
            </a:r>
            <a:r>
              <a:rPr lang="en-US" sz="2400" dirty="0" smtClean="0"/>
              <a:t>:   </a:t>
            </a:r>
            <a:r>
              <a:rPr lang="pl-PL" sz="2000" dirty="0" smtClean="0"/>
              <a:t>zbudowany na bazie jednokrotnego</a:t>
            </a:r>
            <a:r>
              <a:rPr lang="en-US" sz="2000" dirty="0" smtClean="0"/>
              <a:t> MAC</a:t>
            </a:r>
          </a:p>
        </p:txBody>
      </p:sp>
      <p:grpSp>
        <p:nvGrpSpPr>
          <p:cNvPr id="6" name="Group 9"/>
          <p:cNvGrpSpPr/>
          <p:nvPr/>
        </p:nvGrpSpPr>
        <p:grpSpPr>
          <a:xfrm>
            <a:off x="395536" y="2170906"/>
            <a:ext cx="823664" cy="1676400"/>
            <a:chOff x="395536" y="1581150"/>
            <a:chExt cx="823664" cy="1676400"/>
          </a:xfrm>
        </p:grpSpPr>
        <p:sp>
          <p:nvSpPr>
            <p:cNvPr id="7" name="Left Brace 3"/>
            <p:cNvSpPr/>
            <p:nvPr/>
          </p:nvSpPr>
          <p:spPr>
            <a:xfrm>
              <a:off x="1066800" y="1581150"/>
              <a:ext cx="152400" cy="1676400"/>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400"/>
            </a:p>
          </p:txBody>
        </p:sp>
        <p:sp>
          <p:nvSpPr>
            <p:cNvPr id="8" name="TextBox 4"/>
            <p:cNvSpPr txBox="1"/>
            <p:nvPr/>
          </p:nvSpPr>
          <p:spPr>
            <a:xfrm>
              <a:off x="395536" y="2263180"/>
              <a:ext cx="619913" cy="369332"/>
            </a:xfrm>
            <a:prstGeom prst="rect">
              <a:avLst/>
            </a:prstGeom>
            <a:noFill/>
          </p:spPr>
          <p:txBody>
            <a:bodyPr wrap="none" rtlCol="0">
              <a:spAutoFit/>
            </a:bodyPr>
            <a:lstStyle/>
            <a:p>
              <a:r>
                <a:rPr lang="en-US" dirty="0" smtClean="0"/>
                <a:t>PRFs</a:t>
              </a:r>
              <a:endParaRPr lang="en-US" dirty="0"/>
            </a:p>
          </p:txBody>
        </p:sp>
      </p:grpSp>
      <p:sp>
        <p:nvSpPr>
          <p:cNvPr id="9" name="TextBox 8"/>
          <p:cNvSpPr txBox="1"/>
          <p:nvPr/>
        </p:nvSpPr>
        <p:spPr>
          <a:xfrm>
            <a:off x="1115616" y="5877272"/>
            <a:ext cx="6850145" cy="369332"/>
          </a:xfrm>
          <a:prstGeom prst="rect">
            <a:avLst/>
          </a:prstGeom>
          <a:noFill/>
        </p:spPr>
        <p:txBody>
          <a:bodyPr wrap="none" rtlCol="0">
            <a:spAutoFit/>
          </a:bodyPr>
          <a:lstStyle/>
          <a:p>
            <a:r>
              <a:rPr lang="pl-PL" dirty="0" smtClean="0"/>
              <a:t>Dalej zostanie pokazany</a:t>
            </a:r>
            <a:r>
              <a:rPr lang="en-US" dirty="0" smtClean="0"/>
              <a:t>:   MACs </a:t>
            </a:r>
            <a:r>
              <a:rPr lang="pl-PL" dirty="0" smtClean="0"/>
              <a:t>wywodzący się z odporności na kolizje</a:t>
            </a:r>
            <a:r>
              <a:rPr lang="en-US" dirty="0" smtClean="0"/>
              <a:t>.</a:t>
            </a:r>
            <a:endParaRPr lang="en-US" dirty="0"/>
          </a:p>
        </p:txBody>
      </p:sp>
      <p:grpSp>
        <p:nvGrpSpPr>
          <p:cNvPr id="10" name="Group 12"/>
          <p:cNvGrpSpPr/>
          <p:nvPr/>
        </p:nvGrpSpPr>
        <p:grpSpPr>
          <a:xfrm>
            <a:off x="179512" y="4087237"/>
            <a:ext cx="1239465" cy="609600"/>
            <a:chOff x="179512" y="3497481"/>
            <a:chExt cx="1239465" cy="609600"/>
          </a:xfrm>
        </p:grpSpPr>
        <p:sp>
          <p:nvSpPr>
            <p:cNvPr id="11" name="TextBox 7"/>
            <p:cNvSpPr txBox="1"/>
            <p:nvPr/>
          </p:nvSpPr>
          <p:spPr>
            <a:xfrm>
              <a:off x="179512" y="3559324"/>
              <a:ext cx="1049005" cy="523220"/>
            </a:xfrm>
            <a:prstGeom prst="rect">
              <a:avLst/>
            </a:prstGeom>
            <a:noFill/>
          </p:spPr>
          <p:txBody>
            <a:bodyPr wrap="none" rtlCol="0">
              <a:spAutoFit/>
            </a:bodyPr>
            <a:lstStyle/>
            <a:p>
              <a:pPr algn="ctr"/>
              <a:r>
                <a:rPr lang="en-US" sz="1400" dirty="0"/>
                <a:t>r</a:t>
              </a:r>
              <a:r>
                <a:rPr lang="en-US" sz="1400" dirty="0" smtClean="0"/>
                <a:t>andomized</a:t>
              </a:r>
            </a:p>
            <a:p>
              <a:pPr algn="ctr"/>
              <a:r>
                <a:rPr lang="en-US" sz="1400" dirty="0" smtClean="0"/>
                <a:t>MAC</a:t>
              </a:r>
              <a:endParaRPr lang="en-US" sz="1400" dirty="0"/>
            </a:p>
          </p:txBody>
        </p:sp>
        <p:sp>
          <p:nvSpPr>
            <p:cNvPr id="12" name="Left Brace 11"/>
            <p:cNvSpPr/>
            <p:nvPr/>
          </p:nvSpPr>
          <p:spPr>
            <a:xfrm>
              <a:off x="1266577" y="3497481"/>
              <a:ext cx="152400" cy="609600"/>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40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Odporność na kolizje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11</a:t>
            </a:fld>
            <a:endParaRPr lang="pl-PL"/>
          </a:p>
        </p:txBody>
      </p:sp>
      <p:sp>
        <p:nvSpPr>
          <p:cNvPr id="5" name="Rectangle 3"/>
          <p:cNvSpPr txBox="1">
            <a:spLocks noChangeArrowheads="1"/>
          </p:cNvSpPr>
          <p:nvPr/>
        </p:nvSpPr>
        <p:spPr>
          <a:xfrm>
            <a:off x="251520" y="1258416"/>
            <a:ext cx="8458200" cy="5338936"/>
          </a:xfrm>
          <a:prstGeom prst="rect">
            <a:avLst/>
          </a:prstGeom>
        </p:spPr>
        <p:txBody>
          <a:bodyPr vert="horz" lIns="91440" tIns="45720" rIns="91440" bIns="45720" rtlCol="0">
            <a:normAutofit fontScale="85000" lnSpcReduction="10000"/>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sz="3200" dirty="0" smtClean="0"/>
              <a:t>Niech</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H: M </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T  </a:t>
            </a:r>
            <a:r>
              <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rPr>
              <a:t>będzie funkcją</a:t>
            </a:r>
            <a:r>
              <a:rPr kumimoji="0" lang="pl-PL" sz="3200" b="0" i="0" u="none" strike="noStrike" kern="1200" cap="none" spc="0" normalizeH="0" noProof="0" dirty="0" smtClean="0">
                <a:ln>
                  <a:noFill/>
                </a:ln>
                <a:solidFill>
                  <a:schemeClr val="tx1"/>
                </a:solidFill>
                <a:effectLst/>
                <a:uLnTx/>
                <a:uFillTx/>
                <a:latin typeface="+mn-lt"/>
                <a:ea typeface="+mn-ea"/>
                <a:cs typeface="+mn-cs"/>
                <a:sym typeface="Symbol" charset="0"/>
              </a:rPr>
              <a:t> skrótu (</a:t>
            </a:r>
            <a:r>
              <a:rPr kumimoji="0" lang="pl-PL" sz="3200" b="0" i="0" u="none" strike="noStrike" kern="1200" cap="none" spc="0" normalizeH="0" noProof="0" dirty="0" err="1" smtClean="0">
                <a:ln>
                  <a:noFill/>
                </a:ln>
                <a:solidFill>
                  <a:schemeClr val="tx1"/>
                </a:solidFill>
                <a:effectLst/>
                <a:uLnTx/>
                <a:uFillTx/>
                <a:latin typeface="+mn-lt"/>
                <a:ea typeface="+mn-ea"/>
                <a:cs typeface="+mn-cs"/>
                <a:sym typeface="Symbol" charset="0"/>
              </a:rPr>
              <a:t>hash</a:t>
            </a:r>
            <a:r>
              <a:rPr kumimoji="0" lang="pl-PL" sz="3200" b="0" i="0" u="none" strike="noStrike" kern="1200" cap="none" spc="0" normalizeH="0" noProof="0" dirty="0" smtClean="0">
                <a:ln>
                  <a:noFill/>
                </a:ln>
                <a:solidFill>
                  <a:schemeClr val="tx1"/>
                </a:solidFill>
                <a:effectLst/>
                <a:uLnTx/>
                <a:uFillTx/>
                <a:latin typeface="+mn-lt"/>
                <a:ea typeface="+mn-ea"/>
                <a:cs typeface="+mn-cs"/>
                <a:sym typeface="Symbol" charset="0"/>
              </a:rPr>
              <a:t>)</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en-US" sz="2100" b="0" i="0" u="none" strike="noStrike" kern="1200" cap="none" spc="0" normalizeH="0" baseline="0" noProof="0" dirty="0" smtClean="0">
                <a:ln>
                  <a:noFill/>
                </a:ln>
                <a:solidFill>
                  <a:schemeClr val="tx1"/>
                </a:solidFill>
                <a:effectLst/>
                <a:uLnTx/>
                <a:uFillTx/>
                <a:latin typeface="+mn-lt"/>
                <a:ea typeface="+mn-ea"/>
                <a:cs typeface="+mn-cs"/>
                <a:sym typeface="Symbol" charset="0"/>
              </a:rPr>
              <a:t>(  |M| &gt;&gt; |T|  )</a:t>
            </a:r>
          </a:p>
          <a:p>
            <a:pPr marL="0" marR="0" lvl="0" indent="0" algn="l" defTabSz="914400" rtl="0" eaLnBrk="1" fontAlgn="auto" latinLnBrk="0" hangingPunct="1">
              <a:lnSpc>
                <a:spcPct val="100000"/>
              </a:lnSpc>
              <a:spcBef>
                <a:spcPct val="80000"/>
              </a:spcBef>
              <a:spcAft>
                <a:spcPts val="0"/>
              </a:spcAft>
              <a:buClrTx/>
              <a:buSzTx/>
              <a:buFont typeface="Arial" pitchFamily="34" charset="0"/>
              <a:buNone/>
              <a:tabLst/>
              <a:defRPr/>
            </a:pPr>
            <a:r>
              <a:rPr kumimoji="0" lang="pl-PL" sz="3200" b="1" i="0" u="sng" strike="noStrike" kern="1200" cap="none" spc="0" normalizeH="0" baseline="0" noProof="0" dirty="0" smtClean="0">
                <a:ln>
                  <a:noFill/>
                </a:ln>
                <a:solidFill>
                  <a:schemeClr val="tx1"/>
                </a:solidFill>
                <a:effectLst/>
                <a:uLnTx/>
                <a:uFillTx/>
                <a:latin typeface="+mn-lt"/>
                <a:ea typeface="+mn-ea"/>
                <a:cs typeface="+mn-cs"/>
                <a:sym typeface="Symbol" charset="0"/>
              </a:rPr>
              <a:t>Kolizją</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rPr>
              <a:t>dla</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H </a:t>
            </a:r>
            <a:r>
              <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rPr>
              <a:t>jest para wiadomości</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m</a:t>
            </a:r>
            <a:r>
              <a:rPr kumimoji="0" lang="en-US" sz="3200" b="0" i="0" u="none" strike="noStrike" kern="1200" cap="none" spc="0" normalizeH="0" baseline="-25000" noProof="0" dirty="0" smtClean="0">
                <a:ln>
                  <a:noFill/>
                </a:ln>
                <a:solidFill>
                  <a:schemeClr val="tx1"/>
                </a:solidFill>
                <a:effectLst/>
                <a:uLnTx/>
                <a:uFillTx/>
                <a:latin typeface="+mn-lt"/>
                <a:ea typeface="+mn-ea"/>
                <a:cs typeface="+mn-cs"/>
                <a:sym typeface="Symbol" charset="0"/>
              </a:rPr>
              <a:t>0</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 m</a:t>
            </a:r>
            <a:r>
              <a:rPr kumimoji="0" lang="en-US" sz="3200" b="0" i="0" u="none" strike="noStrike" kern="1200" cap="none" spc="0" normalizeH="0" baseline="-25000" noProof="0" dirty="0" smtClean="0">
                <a:ln>
                  <a:noFill/>
                </a:ln>
                <a:solidFill>
                  <a:schemeClr val="tx1"/>
                </a:solidFill>
                <a:effectLst/>
                <a:uLnTx/>
                <a:uFillTx/>
                <a:latin typeface="+mn-lt"/>
                <a:ea typeface="+mn-ea"/>
                <a:cs typeface="+mn-cs"/>
                <a:sym typeface="Symbol" charset="0"/>
              </a:rPr>
              <a:t>1</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 M  </a:t>
            </a:r>
            <a:r>
              <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rPr>
              <a:t>takich, że</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H(m</a:t>
            </a:r>
            <a:r>
              <a:rPr kumimoji="0" lang="en-US" sz="3200" b="0" i="0" u="none" strike="noStrike" kern="1200" cap="none" spc="0" normalizeH="0" baseline="-25000" noProof="0" dirty="0" smtClean="0">
                <a:ln>
                  <a:noFill/>
                </a:ln>
                <a:solidFill>
                  <a:schemeClr val="tx1"/>
                </a:solidFill>
                <a:effectLst/>
                <a:uLnTx/>
                <a:uFillTx/>
                <a:latin typeface="+mn-lt"/>
                <a:ea typeface="+mn-ea"/>
                <a:cs typeface="+mn-cs"/>
                <a:sym typeface="Symbol" charset="0"/>
              </a:rPr>
              <a:t>0</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  H(m</a:t>
            </a:r>
            <a:r>
              <a:rPr kumimoji="0" lang="en-US" sz="3200" b="0" i="0" u="none" strike="noStrike" kern="1200" cap="none" spc="0" normalizeH="0" baseline="-25000" noProof="0" dirty="0" smtClean="0">
                <a:ln>
                  <a:noFill/>
                </a:ln>
                <a:solidFill>
                  <a:schemeClr val="tx1"/>
                </a:solidFill>
                <a:effectLst/>
                <a:uLnTx/>
                <a:uFillTx/>
                <a:latin typeface="+mn-lt"/>
                <a:ea typeface="+mn-ea"/>
                <a:cs typeface="+mn-cs"/>
                <a:sym typeface="Symbol" charset="0"/>
              </a:rPr>
              <a:t>1</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rPr>
              <a:t>i</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m</a:t>
            </a:r>
            <a:r>
              <a:rPr kumimoji="0" lang="en-US" sz="3200" b="0" i="0" u="none" strike="noStrike" kern="1200" cap="none" spc="0" normalizeH="0" baseline="-25000" noProof="0" dirty="0" smtClean="0">
                <a:ln>
                  <a:noFill/>
                </a:ln>
                <a:solidFill>
                  <a:schemeClr val="tx1"/>
                </a:solidFill>
                <a:effectLst/>
                <a:uLnTx/>
                <a:uFillTx/>
                <a:latin typeface="+mn-lt"/>
                <a:ea typeface="+mn-ea"/>
                <a:cs typeface="+mn-cs"/>
                <a:sym typeface="Symbol" charset="0"/>
              </a:rPr>
              <a:t>0</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 m</a:t>
            </a:r>
            <a:r>
              <a:rPr kumimoji="0" lang="en-US" sz="3200" b="0" i="0" u="none" strike="noStrike" kern="1200" cap="none" spc="0" normalizeH="0" baseline="-25000" noProof="0" dirty="0" smtClean="0">
                <a:ln>
                  <a:noFill/>
                </a:ln>
                <a:solidFill>
                  <a:schemeClr val="tx1"/>
                </a:solidFill>
                <a:effectLst/>
                <a:uLnTx/>
                <a:uFillTx/>
                <a:latin typeface="+mn-lt"/>
                <a:ea typeface="+mn-ea"/>
                <a:cs typeface="+mn-cs"/>
                <a:sym typeface="Symbol" charset="0"/>
              </a:rPr>
              <a:t>1</a:t>
            </a:r>
            <a:endPar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pl-PL" sz="3200" dirty="0" smtClean="0">
              <a:sym typeface="Symbol"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rPr>
              <a:t>Funkcja</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H </a:t>
            </a:r>
            <a:r>
              <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rPr>
              <a:t>jest</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pl-PL" sz="3200" b="1" i="0" u="sng" strike="noStrike" kern="1200" cap="none" spc="0" normalizeH="0" baseline="0" noProof="0" dirty="0" err="1" smtClean="0">
                <a:ln>
                  <a:noFill/>
                </a:ln>
                <a:solidFill>
                  <a:schemeClr val="tx1"/>
                </a:solidFill>
                <a:effectLst/>
                <a:uLnTx/>
                <a:uFillTx/>
                <a:latin typeface="+mn-lt"/>
                <a:ea typeface="+mn-ea"/>
                <a:cs typeface="+mn-cs"/>
                <a:sym typeface="Symbol" charset="0"/>
              </a:rPr>
              <a:t>odp</a:t>
            </a:r>
            <a:r>
              <a:rPr lang="pl-PL" sz="3200" b="1" u="sng" dirty="0" smtClean="0">
                <a:sym typeface="Symbol" charset="0"/>
              </a:rPr>
              <a:t>orna na kolizje</a:t>
            </a:r>
            <a:r>
              <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rPr>
              <a:t> jeśli prawdopodobieństwo</a:t>
            </a:r>
            <a:r>
              <a:rPr kumimoji="0" lang="pl-PL" sz="3200" b="0" i="0" u="none" strike="noStrike" kern="1200" cap="none" spc="0" normalizeH="0" noProof="0" dirty="0" smtClean="0">
                <a:ln>
                  <a:noFill/>
                </a:ln>
                <a:solidFill>
                  <a:schemeClr val="tx1"/>
                </a:solidFill>
                <a:effectLst/>
                <a:uLnTx/>
                <a:uFillTx/>
                <a:latin typeface="+mn-lt"/>
                <a:ea typeface="+mn-ea"/>
                <a:cs typeface="+mn-cs"/>
                <a:sym typeface="Symbol" charset="0"/>
              </a:rPr>
              <a:t> wygenerowania identycznych funkcji skrótu dla różnych wiadomości jest pomijalne.</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pl-PL" sz="3200" baseline="0" dirty="0" smtClean="0">
              <a:sym typeface="Symbol"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rPr>
              <a:t>Przykładowo</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SHA-256  (</a:t>
            </a:r>
            <a:r>
              <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rPr>
              <a:t>zwraca</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256 </a:t>
            </a:r>
            <a:r>
              <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rPr>
              <a:t>bitów</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a:t>
            </a:r>
            <a:endParaRPr kumimoji="0" lang="en-US" sz="3200" b="0" i="0" u="none" strike="noStrike" kern="1200" cap="none" spc="0" normalizeH="0" baseline="0" noProof="0" dirty="0">
              <a:ln>
                <a:noFill/>
              </a:ln>
              <a:solidFill>
                <a:schemeClr val="tx1"/>
              </a:solidFill>
              <a:effectLst/>
              <a:uLnTx/>
              <a:uFillTx/>
              <a:latin typeface="+mn-lt"/>
              <a:ea typeface="+mn-ea"/>
              <a:cs typeface="+mn-cs"/>
              <a:sym typeface="Symbo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1" y="274638"/>
            <a:ext cx="8229600" cy="490066"/>
          </a:xfrm>
        </p:spPr>
        <p:txBody>
          <a:bodyPr>
            <a:normAutofit fontScale="90000"/>
          </a:bodyPr>
          <a:lstStyle/>
          <a:p>
            <a:r>
              <a:rPr lang="pl-PL" sz="3200" dirty="0" smtClean="0"/>
              <a:t>Budowanie MAC z odporności na kolizje (1)</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12</a:t>
            </a:fld>
            <a:endParaRPr lang="pl-PL"/>
          </a:p>
        </p:txBody>
      </p:sp>
      <p:sp>
        <p:nvSpPr>
          <p:cNvPr id="5" name="Rectangle 3"/>
          <p:cNvSpPr txBox="1">
            <a:spLocks noChangeArrowheads="1"/>
          </p:cNvSpPr>
          <p:nvPr/>
        </p:nvSpPr>
        <p:spPr>
          <a:xfrm>
            <a:off x="323528" y="1120874"/>
            <a:ext cx="8610600" cy="4324350"/>
          </a:xfrm>
          <a:prstGeom prst="rect">
            <a:avLst/>
          </a:prstGeom>
        </p:spPr>
        <p:txBody>
          <a:bodyPr vert="horz" lIns="91440" tIns="45720" rIns="91440" bIns="45720" rtlCol="0">
            <a:normAutofit fontScale="70000" lnSpcReduction="20000"/>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sz="3200" dirty="0" smtClean="0"/>
              <a:t>Niech</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I = (S,V)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będzie</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MAC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dla krótkiej wiadomości na zbiorach</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(K,M,T)     (</a:t>
            </a:r>
            <a:r>
              <a:rPr kumimoji="0" lang="pl-PL" sz="3200" b="0" i="0" u="none" strike="noStrike" kern="1200" cap="none" spc="0" normalizeH="0" baseline="0" noProof="0" dirty="0" err="1" smtClean="0">
                <a:ln>
                  <a:noFill/>
                </a:ln>
                <a:solidFill>
                  <a:schemeClr val="tx1"/>
                </a:solidFill>
                <a:effectLst/>
                <a:uLnTx/>
                <a:uFillTx/>
                <a:latin typeface="+mn-lt"/>
                <a:ea typeface="+mn-ea"/>
                <a:cs typeface="+mn-cs"/>
              </a:rPr>
              <a:t>np</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AES)</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pl-PL" sz="3200" b="0" i="0" u="none" strike="noStrike" kern="1200" cap="none" spc="0" normalizeH="0" baseline="0" noProof="0" dirty="0" smtClean="0">
                <a:ln>
                  <a:noFill/>
                </a:ln>
                <a:solidFill>
                  <a:schemeClr val="tx1"/>
                </a:solidFill>
                <a:effectLst/>
                <a:uLnTx/>
                <a:uFillTx/>
                <a:latin typeface="+mn-lt"/>
                <a:ea typeface="+mn-ea"/>
                <a:cs typeface="+mn-cs"/>
              </a:rPr>
              <a:t>Niech</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H: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M</a:t>
            </a:r>
            <a:r>
              <a:rPr kumimoji="0" lang="en-US" sz="3200" b="0" i="0" u="none" strike="noStrike" kern="1200" cap="none" spc="0" normalizeH="0" baseline="30000" noProof="0" dirty="0" err="1" smtClean="0">
                <a:ln>
                  <a:noFill/>
                </a:ln>
                <a:solidFill>
                  <a:schemeClr val="tx1"/>
                </a:solidFill>
                <a:effectLst/>
                <a:uLnTx/>
                <a:uFillTx/>
                <a:latin typeface="+mn-lt"/>
                <a:ea typeface="+mn-ea"/>
                <a:cs typeface="+mn-cs"/>
              </a:rPr>
              <a:t>big</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M </a:t>
            </a: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r>
              <a:rPr lang="pl-PL" sz="3200" dirty="0" smtClean="0"/>
              <a:t>Definicja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I</a:t>
            </a:r>
            <a:r>
              <a:rPr kumimoji="0" lang="en-US" sz="3200" b="0" i="0" u="none" strike="noStrike" kern="1200" cap="none" spc="0" normalizeH="0" baseline="30000" noProof="0" dirty="0" err="1" smtClean="0">
                <a:ln>
                  <a:noFill/>
                </a:ln>
                <a:solidFill>
                  <a:schemeClr val="tx1"/>
                </a:solidFill>
                <a:effectLst/>
                <a:uLnTx/>
                <a:uFillTx/>
                <a:latin typeface="+mn-lt"/>
                <a:ea typeface="+mn-ea"/>
                <a:cs typeface="+mn-cs"/>
              </a:rPr>
              <a:t>big</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S</a:t>
            </a:r>
            <a:r>
              <a:rPr kumimoji="0" lang="en-US" sz="3200" b="0" i="0" u="none" strike="noStrike" kern="1200" cap="none" spc="0" normalizeH="0" baseline="30000" noProof="0" dirty="0" err="1" smtClean="0">
                <a:ln>
                  <a:noFill/>
                </a:ln>
                <a:solidFill>
                  <a:schemeClr val="tx1"/>
                </a:solidFill>
                <a:effectLst/>
                <a:uLnTx/>
                <a:uFillTx/>
                <a:latin typeface="+mn-lt"/>
                <a:ea typeface="+mn-ea"/>
                <a:cs typeface="+mn-cs"/>
              </a:rPr>
              <a:t>big</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V</a:t>
            </a:r>
            <a:r>
              <a:rPr kumimoji="0" lang="en-US" sz="3200" b="0" i="0" u="none" strike="noStrike" kern="1200" cap="none" spc="0" normalizeH="0" baseline="30000" noProof="0" dirty="0" err="1" smtClean="0">
                <a:ln>
                  <a:noFill/>
                </a:ln>
                <a:solidFill>
                  <a:schemeClr val="tx1"/>
                </a:solidFill>
                <a:effectLst/>
                <a:uLnTx/>
                <a:uFillTx/>
                <a:latin typeface="+mn-lt"/>
                <a:ea typeface="+mn-ea"/>
                <a:cs typeface="+mn-cs"/>
              </a:rPr>
              <a:t>big</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nad zbiorami</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(K,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M</a:t>
            </a:r>
            <a:r>
              <a:rPr kumimoji="0" lang="en-US" sz="3200" b="0" i="0" u="none" strike="noStrike" kern="1200" cap="none" spc="0" normalizeH="0" baseline="30000" noProof="0" dirty="0" err="1" smtClean="0">
                <a:ln>
                  <a:noFill/>
                </a:ln>
                <a:solidFill>
                  <a:schemeClr val="tx1"/>
                </a:solidFill>
                <a:effectLst/>
                <a:uLnTx/>
                <a:uFillTx/>
                <a:latin typeface="+mn-lt"/>
                <a:ea typeface="+mn-ea"/>
                <a:cs typeface="+mn-cs"/>
              </a:rPr>
              <a:t>big</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T)   </a:t>
            </a:r>
            <a:r>
              <a:rPr lang="pl-PL" sz="3200" dirty="0" smtClean="0"/>
              <a:t>jako</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8000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1" i="0" u="none" strike="noStrike" kern="1200" cap="none" spc="0" normalizeH="0" baseline="0" noProof="0" dirty="0" err="1" smtClean="0">
                <a:ln>
                  <a:noFill/>
                </a:ln>
                <a:solidFill>
                  <a:srgbClr val="FF0000"/>
                </a:solidFill>
                <a:effectLst/>
                <a:uLnTx/>
                <a:uFillTx/>
                <a:latin typeface="+mn-lt"/>
                <a:ea typeface="+mn-ea"/>
                <a:cs typeface="+mn-cs"/>
              </a:rPr>
              <a:t>S</a:t>
            </a:r>
            <a:r>
              <a:rPr kumimoji="0" lang="en-US" sz="3200" b="1" i="0" u="none" strike="noStrike" kern="1200" cap="none" spc="0" normalizeH="0" baseline="30000" noProof="0" dirty="0" err="1" smtClean="0">
                <a:ln>
                  <a:noFill/>
                </a:ln>
                <a:solidFill>
                  <a:srgbClr val="FF0000"/>
                </a:solidFill>
                <a:effectLst/>
                <a:uLnTx/>
                <a:uFillTx/>
                <a:latin typeface="+mn-lt"/>
                <a:ea typeface="+mn-ea"/>
                <a:cs typeface="+mn-cs"/>
              </a:rPr>
              <a:t>big</a:t>
            </a:r>
            <a:r>
              <a:rPr kumimoji="0" lang="en-US" sz="3200" b="1" i="0" u="none" strike="noStrike" kern="1200" cap="none" spc="0" normalizeH="0" baseline="0" noProof="0" dirty="0" smtClean="0">
                <a:ln>
                  <a:noFill/>
                </a:ln>
                <a:solidFill>
                  <a:srgbClr val="FF0000"/>
                </a:solidFill>
                <a:effectLst/>
                <a:uLnTx/>
                <a:uFillTx/>
                <a:latin typeface="+mn-lt"/>
                <a:ea typeface="+mn-ea"/>
                <a:cs typeface="+mn-cs"/>
              </a:rPr>
              <a:t>(</a:t>
            </a:r>
            <a:r>
              <a:rPr kumimoji="0" lang="en-US" sz="3200" b="1" i="0" u="none" strike="noStrike" kern="1200" cap="none" spc="0" normalizeH="0" baseline="0" noProof="0" dirty="0" err="1" smtClean="0">
                <a:ln>
                  <a:noFill/>
                </a:ln>
                <a:solidFill>
                  <a:srgbClr val="FF0000"/>
                </a:solidFill>
                <a:effectLst/>
                <a:uLnTx/>
                <a:uFillTx/>
                <a:latin typeface="+mn-lt"/>
                <a:ea typeface="+mn-ea"/>
                <a:cs typeface="+mn-cs"/>
              </a:rPr>
              <a:t>k,m</a:t>
            </a:r>
            <a:r>
              <a:rPr kumimoji="0" lang="en-US" sz="3200" b="1" i="0" u="none" strike="noStrike" kern="1200" cap="none" spc="0" normalizeH="0" baseline="0" noProof="0" dirty="0" smtClean="0">
                <a:ln>
                  <a:noFill/>
                </a:ln>
                <a:solidFill>
                  <a:srgbClr val="FF0000"/>
                </a:solidFill>
                <a:effectLst/>
                <a:uLnTx/>
                <a:uFillTx/>
                <a:latin typeface="+mn-lt"/>
                <a:ea typeface="+mn-ea"/>
                <a:cs typeface="+mn-cs"/>
              </a:rPr>
              <a:t>) = S(</a:t>
            </a:r>
            <a:r>
              <a:rPr kumimoji="0" lang="en-US" sz="3200" b="1" i="0" u="none" strike="noStrike" kern="1200" cap="none" spc="0" normalizeH="0" baseline="0" noProof="0" dirty="0" err="1" smtClean="0">
                <a:ln>
                  <a:noFill/>
                </a:ln>
                <a:solidFill>
                  <a:srgbClr val="FF0000"/>
                </a:solidFill>
                <a:effectLst/>
                <a:uLnTx/>
                <a:uFillTx/>
                <a:latin typeface="+mn-lt"/>
                <a:ea typeface="+mn-ea"/>
                <a:cs typeface="+mn-cs"/>
              </a:rPr>
              <a:t>k,H</a:t>
            </a:r>
            <a:r>
              <a:rPr kumimoji="0" lang="en-US" sz="3200" b="1" i="0" u="none" strike="noStrike" kern="1200" cap="none" spc="0" normalizeH="0" baseline="0" noProof="0" dirty="0" smtClean="0">
                <a:ln>
                  <a:noFill/>
                </a:ln>
                <a:solidFill>
                  <a:srgbClr val="FF0000"/>
                </a:solidFill>
                <a:effectLst/>
                <a:uLnTx/>
                <a:uFillTx/>
                <a:latin typeface="+mn-lt"/>
                <a:ea typeface="+mn-ea"/>
                <a:cs typeface="+mn-cs"/>
              </a:rPr>
              <a:t>(m))    ;     </a:t>
            </a:r>
            <a:r>
              <a:rPr kumimoji="0" lang="en-US" sz="3200" b="1" i="0" u="none" strike="noStrike" kern="1200" cap="none" spc="0" normalizeH="0" baseline="0" noProof="0" dirty="0" err="1" smtClean="0">
                <a:ln>
                  <a:noFill/>
                </a:ln>
                <a:solidFill>
                  <a:srgbClr val="FF0000"/>
                </a:solidFill>
                <a:effectLst/>
                <a:uLnTx/>
                <a:uFillTx/>
                <a:latin typeface="+mn-lt"/>
                <a:ea typeface="+mn-ea"/>
                <a:cs typeface="+mn-cs"/>
              </a:rPr>
              <a:t>V</a:t>
            </a:r>
            <a:r>
              <a:rPr kumimoji="0" lang="en-US" sz="3200" b="1" i="0" u="none" strike="noStrike" kern="1200" cap="none" spc="0" normalizeH="0" baseline="30000" noProof="0" dirty="0" err="1" smtClean="0">
                <a:ln>
                  <a:noFill/>
                </a:ln>
                <a:solidFill>
                  <a:srgbClr val="FF0000"/>
                </a:solidFill>
                <a:effectLst/>
                <a:uLnTx/>
                <a:uFillTx/>
                <a:latin typeface="+mn-lt"/>
                <a:ea typeface="+mn-ea"/>
                <a:cs typeface="+mn-cs"/>
              </a:rPr>
              <a:t>big</a:t>
            </a:r>
            <a:r>
              <a:rPr kumimoji="0" lang="en-US" sz="3200" b="1" i="0" u="none" strike="noStrike" kern="1200" cap="none" spc="0" normalizeH="0" baseline="0" noProof="0" dirty="0" smtClean="0">
                <a:ln>
                  <a:noFill/>
                </a:ln>
                <a:solidFill>
                  <a:srgbClr val="FF0000"/>
                </a:solidFill>
                <a:effectLst/>
                <a:uLnTx/>
                <a:uFillTx/>
                <a:latin typeface="+mn-lt"/>
                <a:ea typeface="+mn-ea"/>
                <a:cs typeface="+mn-cs"/>
              </a:rPr>
              <a:t>(</a:t>
            </a:r>
            <a:r>
              <a:rPr kumimoji="0" lang="en-US" sz="3200" b="1" i="0" u="none" strike="noStrike" kern="1200" cap="none" spc="0" normalizeH="0" baseline="0" noProof="0" dirty="0" err="1" smtClean="0">
                <a:ln>
                  <a:noFill/>
                </a:ln>
                <a:solidFill>
                  <a:srgbClr val="FF0000"/>
                </a:solidFill>
                <a:effectLst/>
                <a:uLnTx/>
                <a:uFillTx/>
                <a:latin typeface="+mn-lt"/>
                <a:ea typeface="+mn-ea"/>
                <a:cs typeface="+mn-cs"/>
              </a:rPr>
              <a:t>k,m,t</a:t>
            </a:r>
            <a:r>
              <a:rPr kumimoji="0" lang="en-US" sz="3200" b="1" i="0" u="none" strike="noStrike" kern="1200" cap="none" spc="0" normalizeH="0" baseline="0" noProof="0" dirty="0" smtClean="0">
                <a:ln>
                  <a:noFill/>
                </a:ln>
                <a:solidFill>
                  <a:srgbClr val="FF0000"/>
                </a:solidFill>
                <a:effectLst/>
                <a:uLnTx/>
                <a:uFillTx/>
                <a:latin typeface="+mn-lt"/>
                <a:ea typeface="+mn-ea"/>
                <a:cs typeface="+mn-cs"/>
              </a:rPr>
              <a:t>) = V(</a:t>
            </a:r>
            <a:r>
              <a:rPr kumimoji="0" lang="en-US" sz="3200" b="1" i="0" u="none" strike="noStrike" kern="1200" cap="none" spc="0" normalizeH="0" baseline="0" noProof="0" dirty="0" err="1" smtClean="0">
                <a:ln>
                  <a:noFill/>
                </a:ln>
                <a:solidFill>
                  <a:srgbClr val="FF0000"/>
                </a:solidFill>
                <a:effectLst/>
                <a:uLnTx/>
                <a:uFillTx/>
                <a:latin typeface="+mn-lt"/>
                <a:ea typeface="+mn-ea"/>
                <a:cs typeface="+mn-cs"/>
              </a:rPr>
              <a:t>k,H</a:t>
            </a:r>
            <a:r>
              <a:rPr kumimoji="0" lang="en-US" sz="3200" b="1" i="0" u="none" strike="noStrike" kern="1200" cap="none" spc="0" normalizeH="0" baseline="0" noProof="0" dirty="0" smtClean="0">
                <a:ln>
                  <a:noFill/>
                </a:ln>
                <a:solidFill>
                  <a:srgbClr val="FF0000"/>
                </a:solidFill>
                <a:effectLst/>
                <a:uLnTx/>
                <a:uFillTx/>
                <a:latin typeface="+mn-lt"/>
                <a:ea typeface="+mn-ea"/>
                <a:cs typeface="+mn-cs"/>
              </a:rPr>
              <a:t>(m),t)</a:t>
            </a:r>
          </a:p>
          <a:p>
            <a:pPr marL="0" marR="0" lvl="0" indent="0" algn="l" defTabSz="914400" rtl="0" eaLnBrk="1" fontAlgn="auto" latinLnBrk="0" hangingPunct="1">
              <a:lnSpc>
                <a:spcPct val="130000"/>
              </a:lnSpc>
              <a:spcBef>
                <a:spcPct val="80000"/>
              </a:spcBef>
              <a:spcAft>
                <a:spcPts val="0"/>
              </a:spcAft>
              <a:buClrTx/>
              <a:buSzTx/>
              <a:buFont typeface="Arial" pitchFamily="34" charset="0"/>
              <a:buNone/>
              <a:tabLst/>
              <a:defRPr/>
            </a:pPr>
            <a:r>
              <a:rPr kumimoji="0" lang="pl-PL" sz="3200" b="1" i="0" u="sng" strike="noStrike" kern="1200" cap="none" spc="0" normalizeH="0" baseline="0" noProof="0" dirty="0" err="1" smtClean="0">
                <a:ln>
                  <a:noFill/>
                </a:ln>
                <a:solidFill>
                  <a:schemeClr val="tx1"/>
                </a:solidFill>
                <a:effectLst/>
                <a:uLnTx/>
                <a:uFillTx/>
                <a:latin typeface="+mn-lt"/>
                <a:ea typeface="+mn-ea"/>
                <a:cs typeface="+mn-cs"/>
              </a:rPr>
              <a:t>Tw</a:t>
            </a:r>
            <a:r>
              <a:rPr kumimoji="0" lang="pl-PL" sz="3200" b="1" i="0" u="sng" strike="noStrike" kern="1200" cap="none" spc="0" normalizeH="0" baseline="0" noProof="0" dirty="0" smtClean="0">
                <a:ln>
                  <a:noFill/>
                </a:ln>
                <a:solidFill>
                  <a:schemeClr val="tx1"/>
                </a:solidFill>
                <a:effectLst/>
                <a:uLnTx/>
                <a:uFillTx/>
                <a:latin typeface="+mn-lt"/>
                <a:ea typeface="+mn-ea"/>
                <a:cs typeface="+mn-cs"/>
              </a:rPr>
              <a: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jeśli</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I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jest bezpiecznym</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MAC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i</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H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jest odporna na kolizje</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br>
              <a:rPr kumimoji="0" lang="en-US" sz="3200" b="0" i="0" u="none" strike="noStrike" kern="1200" cap="none" spc="0" normalizeH="0" baseline="0" noProof="0" dirty="0" smtClean="0">
                <a:ln>
                  <a:noFill/>
                </a:ln>
                <a:solidFill>
                  <a:schemeClr val="tx1"/>
                </a:solidFill>
                <a:effectLst/>
                <a:uLnTx/>
                <a:uFillTx/>
                <a:latin typeface="+mn-lt"/>
                <a:ea typeface="+mn-ea"/>
                <a:cs typeface="+mn-cs"/>
              </a:rPr>
            </a:b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to</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I</a:t>
            </a:r>
            <a:r>
              <a:rPr kumimoji="0" lang="en-US" sz="3200" b="0" i="0" u="none" strike="noStrike" kern="1200" cap="none" spc="0" normalizeH="0" baseline="30000" noProof="0" dirty="0" err="1" smtClean="0">
                <a:ln>
                  <a:noFill/>
                </a:ln>
                <a:solidFill>
                  <a:schemeClr val="tx1"/>
                </a:solidFill>
                <a:effectLst/>
                <a:uLnTx/>
                <a:uFillTx/>
                <a:latin typeface="+mn-lt"/>
                <a:ea typeface="+mn-ea"/>
                <a:cs typeface="+mn-cs"/>
              </a:rPr>
              <a:t>big</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jest bezpiecznym</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MAC.</a:t>
            </a:r>
          </a:p>
          <a:p>
            <a:pPr marL="0" marR="0" lvl="0" indent="0" algn="l" defTabSz="914400" rtl="0" eaLnBrk="1" fontAlgn="auto" latinLnBrk="0" hangingPunct="1">
              <a:lnSpc>
                <a:spcPct val="110000"/>
              </a:lnSpc>
              <a:spcBef>
                <a:spcPts val="1800"/>
              </a:spcBef>
              <a:spcAft>
                <a:spcPts val="0"/>
              </a:spcAft>
              <a:buClrTx/>
              <a:buSzTx/>
              <a:buFont typeface="Arial" pitchFamily="34" charset="0"/>
              <a:buNone/>
              <a:tabLst/>
              <a:defRPr/>
            </a:pPr>
            <a:r>
              <a:rPr kumimoji="0" lang="pl-PL" sz="3200" b="0" i="0" u="none" strike="noStrike" kern="1200" cap="none" spc="0" normalizeH="0" baseline="0" noProof="0" dirty="0" smtClean="0">
                <a:ln>
                  <a:noFill/>
                </a:ln>
                <a:solidFill>
                  <a:schemeClr val="tx1"/>
                </a:solidFill>
                <a:effectLst/>
                <a:uLnTx/>
                <a:uFillTx/>
                <a:latin typeface="+mn-lt"/>
                <a:ea typeface="+mn-ea"/>
                <a:cs typeface="+mn-cs"/>
              </a:rPr>
              <a:t>Przykład</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S(</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k,m</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 AES</a:t>
            </a:r>
            <a:r>
              <a:rPr kumimoji="0" lang="en-US" sz="3200" b="0" i="0" u="none" strike="noStrike" kern="1200" cap="none" spc="0" normalizeH="0" baseline="-25000" noProof="0" dirty="0" smtClean="0">
                <a:ln>
                  <a:noFill/>
                </a:ln>
                <a:solidFill>
                  <a:schemeClr val="tx1"/>
                </a:solidFill>
                <a:effectLst/>
                <a:uLnTx/>
                <a:uFillTx/>
                <a:latin typeface="+mn-lt"/>
                <a:ea typeface="+mn-ea"/>
                <a:cs typeface="+mn-cs"/>
              </a:rPr>
              <a:t>2-block-cbc</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(k,  SHA-256(m))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jest bezpiecznym</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MAC.</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1" y="274638"/>
            <a:ext cx="8229600" cy="418058"/>
          </a:xfrm>
        </p:spPr>
        <p:txBody>
          <a:bodyPr>
            <a:normAutofit fontScale="90000"/>
          </a:bodyPr>
          <a:lstStyle/>
          <a:p>
            <a:r>
              <a:rPr lang="pl-PL" sz="3200" dirty="0" smtClean="0"/>
              <a:t>Budowanie MAC z odporności na kolizje (2)</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13</a:t>
            </a:fld>
            <a:endParaRPr lang="pl-PL"/>
          </a:p>
        </p:txBody>
      </p:sp>
      <p:sp>
        <p:nvSpPr>
          <p:cNvPr id="5" name="Content Placeholder 2"/>
          <p:cNvSpPr>
            <a:spLocks noGrp="1"/>
          </p:cNvSpPr>
          <p:nvPr>
            <p:ph idx="1"/>
          </p:nvPr>
        </p:nvSpPr>
        <p:spPr>
          <a:xfrm>
            <a:off x="179512" y="1962150"/>
            <a:ext cx="8856984" cy="4059138"/>
          </a:xfrm>
        </p:spPr>
        <p:txBody>
          <a:bodyPr>
            <a:normAutofit/>
          </a:bodyPr>
          <a:lstStyle/>
          <a:p>
            <a:pPr marL="0" indent="0">
              <a:buNone/>
            </a:pPr>
            <a:r>
              <a:rPr lang="pl-PL" sz="2400" dirty="0" smtClean="0"/>
              <a:t>Odporność na kolizje jest konieczna dla zapewnienia bezpieczeństwa: </a:t>
            </a:r>
          </a:p>
          <a:p>
            <a:pPr marL="0" indent="0">
              <a:buNone/>
            </a:pPr>
            <a:endParaRPr lang="pl-PL" sz="2400" dirty="0" smtClean="0"/>
          </a:p>
          <a:p>
            <a:pPr marL="0" indent="0">
              <a:buNone/>
            </a:pPr>
            <a:r>
              <a:rPr lang="pl-PL" sz="2400" dirty="0" smtClean="0"/>
              <a:t>Załóżmy, że atakujący może znaleźć</a:t>
            </a:r>
            <a:r>
              <a:rPr lang="en-US" sz="2400" dirty="0" smtClean="0"/>
              <a:t>  </a:t>
            </a:r>
            <a:r>
              <a:rPr lang="en-US" sz="2400" dirty="0">
                <a:sym typeface="Symbol" charset="0"/>
              </a:rPr>
              <a:t>m</a:t>
            </a:r>
            <a:r>
              <a:rPr lang="en-US" sz="2400" baseline="-25000" dirty="0">
                <a:sym typeface="Symbol" charset="0"/>
              </a:rPr>
              <a:t>0</a:t>
            </a:r>
            <a:r>
              <a:rPr lang="en-US" sz="2400" dirty="0">
                <a:sym typeface="Symbol" charset="0"/>
              </a:rPr>
              <a:t>  </a:t>
            </a:r>
            <a:r>
              <a:rPr lang="en-US" sz="2400" dirty="0" smtClean="0">
                <a:sym typeface="Symbol" charset="0"/>
              </a:rPr>
              <a:t>m</a:t>
            </a:r>
            <a:r>
              <a:rPr lang="en-US" sz="2400" baseline="-25000" dirty="0" smtClean="0">
                <a:sym typeface="Symbol" charset="0"/>
              </a:rPr>
              <a:t>1</a:t>
            </a:r>
            <a:r>
              <a:rPr lang="en-US" sz="2400" dirty="0" smtClean="0">
                <a:sym typeface="Symbol" charset="0"/>
              </a:rPr>
              <a:t>  </a:t>
            </a:r>
            <a:r>
              <a:rPr lang="pl-PL" sz="2400" dirty="0" smtClean="0">
                <a:sym typeface="Symbol" charset="0"/>
              </a:rPr>
              <a:t>takie, że</a:t>
            </a:r>
            <a:r>
              <a:rPr lang="en-US" sz="2400" dirty="0" smtClean="0">
                <a:sym typeface="Symbol" charset="0"/>
              </a:rPr>
              <a:t>   H(m</a:t>
            </a:r>
            <a:r>
              <a:rPr lang="en-US" sz="2400" baseline="-25000" dirty="0" smtClean="0">
                <a:sym typeface="Symbol" charset="0"/>
              </a:rPr>
              <a:t>0</a:t>
            </a:r>
            <a:r>
              <a:rPr lang="en-US" sz="2400" dirty="0" smtClean="0">
                <a:sym typeface="Symbol" charset="0"/>
              </a:rPr>
              <a:t>) = H(m</a:t>
            </a:r>
            <a:r>
              <a:rPr lang="en-US" sz="2400" baseline="-25000" dirty="0" smtClean="0">
                <a:sym typeface="Symbol" charset="0"/>
              </a:rPr>
              <a:t>1</a:t>
            </a:r>
            <a:r>
              <a:rPr lang="en-US" sz="2400" dirty="0" smtClean="0">
                <a:sym typeface="Symbol" charset="0"/>
              </a:rPr>
              <a:t>).</a:t>
            </a:r>
          </a:p>
          <a:p>
            <a:pPr marL="0" indent="0">
              <a:spcBef>
                <a:spcPts val="2376"/>
              </a:spcBef>
              <a:buNone/>
            </a:pPr>
            <a:r>
              <a:rPr lang="pl-PL" sz="2400" dirty="0" smtClean="0">
                <a:sym typeface="Symbol" charset="0"/>
              </a:rPr>
              <a:t>Wtedy</a:t>
            </a:r>
            <a:r>
              <a:rPr lang="en-US" sz="2400" dirty="0" smtClean="0">
                <a:sym typeface="Symbol" charset="0"/>
              </a:rPr>
              <a:t>:   </a:t>
            </a:r>
            <a:r>
              <a:rPr lang="en-US" sz="2400" b="1" dirty="0" err="1" smtClean="0">
                <a:solidFill>
                  <a:srgbClr val="FF0000"/>
                </a:solidFill>
              </a:rPr>
              <a:t>S</a:t>
            </a:r>
            <a:r>
              <a:rPr lang="en-US" sz="2400" b="1" baseline="30000" dirty="0" err="1" smtClean="0">
                <a:solidFill>
                  <a:srgbClr val="FF0000"/>
                </a:solidFill>
              </a:rPr>
              <a:t>big</a:t>
            </a:r>
            <a:r>
              <a:rPr lang="en-US" sz="2400" dirty="0"/>
              <a:t> </a:t>
            </a:r>
            <a:r>
              <a:rPr lang="pl-PL" sz="2400" dirty="0" smtClean="0"/>
              <a:t>nie jest bezpieczne na atak z jedną</a:t>
            </a:r>
            <a:r>
              <a:rPr lang="en-US" sz="2400" dirty="0" smtClean="0"/>
              <a:t> </a:t>
            </a:r>
            <a:r>
              <a:rPr lang="pl-PL" sz="2400" dirty="0" smtClean="0"/>
              <a:t>wybraną wiadomością</a:t>
            </a:r>
            <a:endParaRPr lang="en-US" sz="2400" dirty="0" smtClean="0"/>
          </a:p>
          <a:p>
            <a:pPr marL="0" indent="0">
              <a:spcBef>
                <a:spcPts val="1800"/>
              </a:spcBef>
              <a:buNone/>
            </a:pPr>
            <a:r>
              <a:rPr lang="en-US" sz="2400" dirty="0">
                <a:sym typeface="Symbol" charset="0"/>
              </a:rPr>
              <a:t>	</a:t>
            </a:r>
            <a:r>
              <a:rPr lang="en-US" sz="2400" dirty="0" smtClean="0">
                <a:sym typeface="Symbol" charset="0"/>
              </a:rPr>
              <a:t>	</a:t>
            </a:r>
            <a:r>
              <a:rPr lang="pl-PL" sz="2400" dirty="0" smtClean="0">
                <a:sym typeface="Symbol" charset="0"/>
              </a:rPr>
              <a:t>Krok</a:t>
            </a:r>
            <a:r>
              <a:rPr lang="en-US" sz="2400" dirty="0" smtClean="0">
                <a:sym typeface="Symbol" charset="0"/>
              </a:rPr>
              <a:t> 1:  </a:t>
            </a:r>
            <a:r>
              <a:rPr lang="pl-PL" sz="2400" dirty="0" smtClean="0">
                <a:sym typeface="Symbol" charset="0"/>
              </a:rPr>
              <a:t>atakujący prosi o</a:t>
            </a:r>
            <a:r>
              <a:rPr lang="en-US" sz="2400" dirty="0" smtClean="0">
                <a:sym typeface="Symbol" charset="0"/>
              </a:rPr>
              <a:t>  t ⟵S(k, m</a:t>
            </a:r>
            <a:r>
              <a:rPr lang="en-US" sz="2400" baseline="-25000" dirty="0" smtClean="0">
                <a:sym typeface="Symbol" charset="0"/>
              </a:rPr>
              <a:t>0</a:t>
            </a:r>
            <a:r>
              <a:rPr lang="en-US" sz="2400" dirty="0" smtClean="0">
                <a:sym typeface="Symbol" charset="0"/>
              </a:rPr>
              <a:t>)</a:t>
            </a:r>
          </a:p>
          <a:p>
            <a:pPr marL="0" indent="0">
              <a:buNone/>
            </a:pPr>
            <a:r>
              <a:rPr lang="en-US" sz="2400" dirty="0">
                <a:sym typeface="Symbol" charset="0"/>
              </a:rPr>
              <a:t>	</a:t>
            </a:r>
            <a:r>
              <a:rPr lang="en-US" sz="2400" dirty="0" smtClean="0">
                <a:sym typeface="Symbol" charset="0"/>
              </a:rPr>
              <a:t>	</a:t>
            </a:r>
            <a:r>
              <a:rPr lang="pl-PL" sz="2400" dirty="0" smtClean="0">
                <a:sym typeface="Symbol" charset="0"/>
              </a:rPr>
              <a:t>Krok</a:t>
            </a:r>
            <a:r>
              <a:rPr lang="en-US" sz="2400" dirty="0" smtClean="0">
                <a:sym typeface="Symbol" charset="0"/>
              </a:rPr>
              <a:t> 2:   </a:t>
            </a:r>
            <a:r>
              <a:rPr lang="pl-PL" sz="2400" dirty="0" smtClean="0">
                <a:sym typeface="Symbol" charset="0"/>
              </a:rPr>
              <a:t>zwraca</a:t>
            </a:r>
            <a:r>
              <a:rPr lang="en-US" sz="2400" dirty="0" smtClean="0">
                <a:sym typeface="Symbol" charset="0"/>
              </a:rPr>
              <a:t>   (m</a:t>
            </a:r>
            <a:r>
              <a:rPr lang="en-US" sz="2400" baseline="-25000" dirty="0" smtClean="0">
                <a:sym typeface="Symbol" charset="0"/>
              </a:rPr>
              <a:t>1</a:t>
            </a:r>
            <a:r>
              <a:rPr lang="en-US" sz="2400" dirty="0" smtClean="0">
                <a:sym typeface="Symbol" charset="0"/>
              </a:rPr>
              <a:t> , t)   </a:t>
            </a:r>
            <a:r>
              <a:rPr lang="pl-PL" sz="2400" dirty="0" smtClean="0">
                <a:sym typeface="Symbol" charset="0"/>
              </a:rPr>
              <a:t>jako fałszerstwo</a:t>
            </a:r>
            <a:endParaRPr lang="en-US" sz="2400" dirty="0">
              <a:sym typeface="Symbol" charset="0"/>
            </a:endParaRPr>
          </a:p>
        </p:txBody>
      </p:sp>
      <p:sp>
        <p:nvSpPr>
          <p:cNvPr id="6" name="Rectangle 3"/>
          <p:cNvSpPr/>
          <p:nvPr/>
        </p:nvSpPr>
        <p:spPr>
          <a:xfrm>
            <a:off x="228600" y="1047750"/>
            <a:ext cx="8229600" cy="461665"/>
          </a:xfrm>
          <a:prstGeom prst="rect">
            <a:avLst/>
          </a:prstGeom>
        </p:spPr>
        <p:txBody>
          <a:bodyPr wrap="square">
            <a:spAutoFit/>
          </a:bodyPr>
          <a:lstStyle/>
          <a:p>
            <a:pPr>
              <a:spcBef>
                <a:spcPct val="80000"/>
              </a:spcBef>
              <a:buFontTx/>
              <a:buNone/>
            </a:pPr>
            <a:r>
              <a:rPr lang="en-US" sz="2400" dirty="0"/>
              <a:t>	</a:t>
            </a:r>
            <a:r>
              <a:rPr lang="en-US" sz="2400" b="1" dirty="0" err="1" smtClean="0">
                <a:solidFill>
                  <a:srgbClr val="FF0000"/>
                </a:solidFill>
              </a:rPr>
              <a:t>S</a:t>
            </a:r>
            <a:r>
              <a:rPr lang="en-US" sz="2400" b="1" baseline="30000" dirty="0" err="1" smtClean="0">
                <a:solidFill>
                  <a:srgbClr val="FF0000"/>
                </a:solidFill>
              </a:rPr>
              <a:t>big</a:t>
            </a:r>
            <a:r>
              <a:rPr lang="en-US" sz="2400" b="1" dirty="0">
                <a:solidFill>
                  <a:srgbClr val="FF0000"/>
                </a:solidFill>
              </a:rPr>
              <a:t>(k</a:t>
            </a:r>
            <a:r>
              <a:rPr lang="en-US" sz="2400" b="1" dirty="0" smtClean="0">
                <a:solidFill>
                  <a:srgbClr val="FF0000"/>
                </a:solidFill>
              </a:rPr>
              <a:t>, m</a:t>
            </a:r>
            <a:r>
              <a:rPr lang="en-US" sz="2400" b="1" dirty="0">
                <a:solidFill>
                  <a:srgbClr val="FF0000"/>
                </a:solidFill>
              </a:rPr>
              <a:t>) = S(k</a:t>
            </a:r>
            <a:r>
              <a:rPr lang="en-US" sz="2400" b="1" dirty="0" smtClean="0">
                <a:solidFill>
                  <a:srgbClr val="FF0000"/>
                </a:solidFill>
              </a:rPr>
              <a:t>, H</a:t>
            </a:r>
            <a:r>
              <a:rPr lang="en-US" sz="2400" b="1" dirty="0">
                <a:solidFill>
                  <a:srgbClr val="FF0000"/>
                </a:solidFill>
              </a:rPr>
              <a:t>(m))    ;     </a:t>
            </a:r>
            <a:r>
              <a:rPr lang="en-US" sz="2400" b="1" dirty="0" err="1">
                <a:solidFill>
                  <a:srgbClr val="FF0000"/>
                </a:solidFill>
              </a:rPr>
              <a:t>V</a:t>
            </a:r>
            <a:r>
              <a:rPr lang="en-US" sz="2400" b="1" baseline="30000" dirty="0" err="1">
                <a:solidFill>
                  <a:srgbClr val="FF0000"/>
                </a:solidFill>
              </a:rPr>
              <a:t>big</a:t>
            </a:r>
            <a:r>
              <a:rPr lang="en-US" sz="2400" b="1" dirty="0">
                <a:solidFill>
                  <a:srgbClr val="FF0000"/>
                </a:solidFill>
              </a:rPr>
              <a:t>(k</a:t>
            </a:r>
            <a:r>
              <a:rPr lang="en-US" sz="2400" b="1" dirty="0" smtClean="0">
                <a:solidFill>
                  <a:srgbClr val="FF0000"/>
                </a:solidFill>
              </a:rPr>
              <a:t>, m, t</a:t>
            </a:r>
            <a:r>
              <a:rPr lang="en-US" sz="2400" b="1" dirty="0">
                <a:solidFill>
                  <a:srgbClr val="FF0000"/>
                </a:solidFill>
              </a:rPr>
              <a:t>) = V(k</a:t>
            </a:r>
            <a:r>
              <a:rPr lang="en-US" sz="2400" b="1" dirty="0" smtClean="0">
                <a:solidFill>
                  <a:srgbClr val="FF0000"/>
                </a:solidFill>
              </a:rPr>
              <a:t>, H</a:t>
            </a:r>
            <a:r>
              <a:rPr lang="en-US" sz="2400" b="1" dirty="0">
                <a:solidFill>
                  <a:srgbClr val="FF0000"/>
                </a:solidFill>
              </a:rPr>
              <a:t>(m)</a:t>
            </a:r>
            <a:r>
              <a:rPr lang="en-US" sz="2400" b="1" dirty="0" smtClean="0">
                <a:solidFill>
                  <a:srgbClr val="FF0000"/>
                </a:solidFill>
              </a:rPr>
              <a:t>, t</a:t>
            </a:r>
            <a:r>
              <a:rPr lang="en-US" sz="2400" b="1" dirty="0">
                <a:solidFill>
                  <a:srgbClr val="FF0000"/>
                </a:solidFill>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1" y="274638"/>
            <a:ext cx="8229600" cy="562074"/>
          </a:xfrm>
        </p:spPr>
        <p:txBody>
          <a:bodyPr>
            <a:noAutofit/>
          </a:bodyPr>
          <a:lstStyle/>
          <a:p>
            <a:r>
              <a:rPr lang="pl-PL" sz="3200" dirty="0" smtClean="0"/>
              <a:t>Ochrona integralności plików </a:t>
            </a:r>
            <a:br>
              <a:rPr lang="pl-PL" sz="3200" dirty="0" smtClean="0"/>
            </a:br>
            <a:r>
              <a:rPr lang="pl-PL" sz="3200" dirty="0" smtClean="0"/>
              <a:t>z zastosowaniem C.R. </a:t>
            </a:r>
            <a:r>
              <a:rPr lang="pl-PL" sz="2000" dirty="0" smtClean="0"/>
              <a:t>(ang. </a:t>
            </a:r>
            <a:r>
              <a:rPr lang="pl-PL" sz="2000" dirty="0" err="1" smtClean="0"/>
              <a:t>Collision</a:t>
            </a:r>
            <a:r>
              <a:rPr lang="pl-PL" sz="2000" dirty="0" smtClean="0"/>
              <a:t> </a:t>
            </a:r>
            <a:r>
              <a:rPr lang="pl-PL" sz="2000" dirty="0" err="1" smtClean="0"/>
              <a:t>Resistance</a:t>
            </a:r>
            <a:r>
              <a:rPr lang="pl-PL" sz="2000" dirty="0" smtClean="0"/>
              <a:t>) </a:t>
            </a:r>
            <a:r>
              <a:rPr lang="pl-PL" sz="3200" dirty="0" err="1" smtClean="0"/>
              <a:t>hash</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14</a:t>
            </a:fld>
            <a:endParaRPr lang="pl-PL"/>
          </a:p>
        </p:txBody>
      </p:sp>
      <p:sp>
        <p:nvSpPr>
          <p:cNvPr id="5" name="Content Placeholder 2"/>
          <p:cNvSpPr>
            <a:spLocks noGrp="1"/>
          </p:cNvSpPr>
          <p:nvPr>
            <p:ph idx="1"/>
          </p:nvPr>
        </p:nvSpPr>
        <p:spPr>
          <a:xfrm>
            <a:off x="304800" y="3758530"/>
            <a:ext cx="8458200" cy="2478782"/>
          </a:xfrm>
        </p:spPr>
        <p:txBody>
          <a:bodyPr>
            <a:normAutofit/>
          </a:bodyPr>
          <a:lstStyle/>
          <a:p>
            <a:pPr marL="0" indent="0">
              <a:buNone/>
            </a:pPr>
            <a:r>
              <a:rPr lang="pl-PL" sz="2000" dirty="0" smtClean="0"/>
              <a:t>Kiedy użytkownik pobiera plik, może sprawdzić, czy plik zachował integralność</a:t>
            </a:r>
            <a:endParaRPr lang="en-US" sz="2000" dirty="0"/>
          </a:p>
          <a:p>
            <a:pPr marL="0" indent="0">
              <a:spcBef>
                <a:spcPts val="1776"/>
              </a:spcBef>
              <a:buNone/>
            </a:pPr>
            <a:r>
              <a:rPr lang="en-US" sz="2000" dirty="0" smtClean="0"/>
              <a:t>H </a:t>
            </a:r>
            <a:r>
              <a:rPr lang="pl-PL" sz="2000" dirty="0" smtClean="0"/>
              <a:t>jest odporna na kolizje</a:t>
            </a:r>
            <a:r>
              <a:rPr lang="en-US" sz="2000" dirty="0" smtClean="0"/>
              <a:t>   ⇒</a:t>
            </a:r>
          </a:p>
          <a:p>
            <a:pPr marL="0" indent="0">
              <a:spcBef>
                <a:spcPts val="0"/>
              </a:spcBef>
              <a:buNone/>
            </a:pPr>
            <a:r>
              <a:rPr lang="pl-PL" sz="2000" dirty="0" smtClean="0"/>
              <a:t>atakujący nie może zmodyfikować pakietu danych bez wykrycia tego faktu</a:t>
            </a:r>
            <a:endParaRPr lang="en-US" sz="2000" dirty="0" smtClean="0"/>
          </a:p>
          <a:p>
            <a:pPr marL="0" indent="0">
              <a:spcBef>
                <a:spcPts val="1776"/>
              </a:spcBef>
              <a:buNone/>
            </a:pPr>
            <a:r>
              <a:rPr lang="pl-PL" sz="2000" dirty="0" smtClean="0"/>
              <a:t>Nie potrzeba wtedy kluczy</a:t>
            </a:r>
            <a:r>
              <a:rPr lang="en-US" sz="2000" dirty="0" smtClean="0"/>
              <a:t> (</a:t>
            </a:r>
            <a:r>
              <a:rPr lang="pl-PL" sz="2000" dirty="0" smtClean="0"/>
              <a:t>tzw. mechanizm publicznej weryfikacji</a:t>
            </a:r>
            <a:r>
              <a:rPr lang="en-US" sz="2000" dirty="0" smtClean="0"/>
              <a:t>),  </a:t>
            </a:r>
            <a:r>
              <a:rPr lang="pl-PL" sz="2000" dirty="0" smtClean="0"/>
              <a:t>ale przestrzeń, z której następuje pobieranie pakietów musi mieć atrybut „tylko do odczytu”</a:t>
            </a:r>
            <a:endParaRPr lang="en-US" sz="2000" dirty="0"/>
          </a:p>
        </p:txBody>
      </p:sp>
      <p:sp>
        <p:nvSpPr>
          <p:cNvPr id="6" name="Rectangle 4"/>
          <p:cNvSpPr/>
          <p:nvPr/>
        </p:nvSpPr>
        <p:spPr>
          <a:xfrm>
            <a:off x="609600" y="2310730"/>
            <a:ext cx="1447800" cy="990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F</a:t>
            </a:r>
            <a:r>
              <a:rPr lang="en-US" sz="2400" baseline="-25000" dirty="0" smtClean="0"/>
              <a:t>1</a:t>
            </a:r>
            <a:endParaRPr lang="en-US" sz="2400" baseline="-25000" dirty="0"/>
          </a:p>
        </p:txBody>
      </p:sp>
      <p:sp>
        <p:nvSpPr>
          <p:cNvPr id="7" name="Rectangle 6"/>
          <p:cNvSpPr/>
          <p:nvPr/>
        </p:nvSpPr>
        <p:spPr>
          <a:xfrm>
            <a:off x="2438400" y="2310730"/>
            <a:ext cx="1447800" cy="990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F</a:t>
            </a:r>
            <a:r>
              <a:rPr lang="en-US" sz="2400" baseline="-25000" dirty="0"/>
              <a:t>2</a:t>
            </a:r>
          </a:p>
        </p:txBody>
      </p:sp>
      <p:sp>
        <p:nvSpPr>
          <p:cNvPr id="8" name="Rectangle 8"/>
          <p:cNvSpPr/>
          <p:nvPr/>
        </p:nvSpPr>
        <p:spPr>
          <a:xfrm>
            <a:off x="4648200" y="2310730"/>
            <a:ext cx="1447800" cy="990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smtClean="0"/>
              <a:t>F</a:t>
            </a:r>
            <a:r>
              <a:rPr lang="en-US" sz="2400" baseline="-25000" dirty="0" err="1"/>
              <a:t>n</a:t>
            </a:r>
            <a:endParaRPr lang="en-US" sz="2400" baseline="-25000" dirty="0"/>
          </a:p>
        </p:txBody>
      </p:sp>
      <p:sp>
        <p:nvSpPr>
          <p:cNvPr id="9" name="TextBox 10"/>
          <p:cNvSpPr txBox="1"/>
          <p:nvPr/>
        </p:nvSpPr>
        <p:spPr>
          <a:xfrm>
            <a:off x="4058846" y="2463130"/>
            <a:ext cx="441146" cy="707886"/>
          </a:xfrm>
          <a:prstGeom prst="rect">
            <a:avLst/>
          </a:prstGeom>
          <a:noFill/>
        </p:spPr>
        <p:txBody>
          <a:bodyPr wrap="none" rtlCol="0">
            <a:spAutoFit/>
          </a:bodyPr>
          <a:lstStyle/>
          <a:p>
            <a:r>
              <a:rPr lang="en-US" sz="4000" b="1" dirty="0" smtClean="0"/>
              <a:t>⋯</a:t>
            </a:r>
            <a:endParaRPr lang="en-US" sz="4000" b="1" dirty="0"/>
          </a:p>
        </p:txBody>
      </p:sp>
      <p:sp>
        <p:nvSpPr>
          <p:cNvPr id="10" name="TextBox 12"/>
          <p:cNvSpPr txBox="1"/>
          <p:nvPr/>
        </p:nvSpPr>
        <p:spPr>
          <a:xfrm>
            <a:off x="539552" y="2267580"/>
            <a:ext cx="1561774" cy="369332"/>
          </a:xfrm>
          <a:prstGeom prst="rect">
            <a:avLst/>
          </a:prstGeom>
          <a:noFill/>
        </p:spPr>
        <p:txBody>
          <a:bodyPr wrap="none" rtlCol="0">
            <a:spAutoFit/>
          </a:bodyPr>
          <a:lstStyle/>
          <a:p>
            <a:r>
              <a:rPr lang="pl-PL" dirty="0" smtClean="0"/>
              <a:t>Nazwa pakietu</a:t>
            </a:r>
            <a:endParaRPr lang="en-US" dirty="0"/>
          </a:p>
        </p:txBody>
      </p:sp>
      <p:grpSp>
        <p:nvGrpSpPr>
          <p:cNvPr id="11" name="Group 20"/>
          <p:cNvGrpSpPr/>
          <p:nvPr/>
        </p:nvGrpSpPr>
        <p:grpSpPr>
          <a:xfrm>
            <a:off x="6934200" y="1624930"/>
            <a:ext cx="2057400" cy="2057400"/>
            <a:chOff x="6934200" y="1047750"/>
            <a:chExt cx="2057400" cy="2057400"/>
          </a:xfrm>
        </p:grpSpPr>
        <p:sp>
          <p:nvSpPr>
            <p:cNvPr id="12" name="Rounded Rectangle 15"/>
            <p:cNvSpPr/>
            <p:nvPr/>
          </p:nvSpPr>
          <p:spPr>
            <a:xfrm>
              <a:off x="6934200" y="1047750"/>
              <a:ext cx="2057400" cy="2057400"/>
            </a:xfrm>
            <a:prstGeom prst="roundRect">
              <a:avLst/>
            </a:prstGeom>
            <a:solidFill>
              <a:srgbClr val="00CC00"/>
            </a:solidFill>
          </p:spPr>
          <p:style>
            <a:lnRef idx="1">
              <a:schemeClr val="accent1"/>
            </a:lnRef>
            <a:fillRef idx="3">
              <a:schemeClr val="accent1"/>
            </a:fillRef>
            <a:effectRef idx="2">
              <a:schemeClr val="accent1"/>
            </a:effectRef>
            <a:fontRef idx="minor">
              <a:schemeClr val="lt1"/>
            </a:fontRef>
          </p:style>
          <p:txBody>
            <a:bodyPr rtlCol="0" anchor="t"/>
            <a:lstStyle/>
            <a:p>
              <a:pPr algn="ctr"/>
              <a:r>
                <a:rPr lang="pl-PL" dirty="0" smtClean="0">
                  <a:solidFill>
                    <a:srgbClr val="000090"/>
                  </a:solidFill>
                </a:rPr>
                <a:t>Publiczna przestrzeń tylko do odczytu</a:t>
              </a:r>
              <a:endParaRPr lang="en-US" dirty="0" smtClean="0">
                <a:solidFill>
                  <a:srgbClr val="000090"/>
                </a:solidFill>
              </a:endParaRPr>
            </a:p>
          </p:txBody>
        </p:sp>
        <p:sp>
          <p:nvSpPr>
            <p:cNvPr id="13" name="TextBox 16"/>
            <p:cNvSpPr txBox="1"/>
            <p:nvPr/>
          </p:nvSpPr>
          <p:spPr>
            <a:xfrm>
              <a:off x="7239000" y="2190750"/>
              <a:ext cx="704515" cy="400110"/>
            </a:xfrm>
            <a:prstGeom prst="rect">
              <a:avLst/>
            </a:prstGeom>
            <a:noFill/>
          </p:spPr>
          <p:txBody>
            <a:bodyPr wrap="none" rtlCol="0">
              <a:spAutoFit/>
            </a:bodyPr>
            <a:lstStyle/>
            <a:p>
              <a:r>
                <a:rPr lang="en-US" sz="2000" dirty="0" smtClean="0"/>
                <a:t>H(F</a:t>
              </a:r>
              <a:r>
                <a:rPr lang="en-US" sz="2000" baseline="-25000" dirty="0" smtClean="0"/>
                <a:t>1</a:t>
              </a:r>
              <a:r>
                <a:rPr lang="en-US" sz="2000" dirty="0" smtClean="0"/>
                <a:t>)</a:t>
              </a:r>
              <a:endParaRPr lang="en-US" sz="2000" dirty="0"/>
            </a:p>
          </p:txBody>
        </p:sp>
        <p:sp>
          <p:nvSpPr>
            <p:cNvPr id="14" name="TextBox 17"/>
            <p:cNvSpPr txBox="1"/>
            <p:nvPr/>
          </p:nvSpPr>
          <p:spPr>
            <a:xfrm>
              <a:off x="8210885" y="2038350"/>
              <a:ext cx="704515" cy="400110"/>
            </a:xfrm>
            <a:prstGeom prst="rect">
              <a:avLst/>
            </a:prstGeom>
            <a:noFill/>
          </p:spPr>
          <p:txBody>
            <a:bodyPr wrap="none" rtlCol="0">
              <a:spAutoFit/>
            </a:bodyPr>
            <a:lstStyle/>
            <a:p>
              <a:r>
                <a:rPr lang="en-US" sz="2000" dirty="0" smtClean="0"/>
                <a:t>H(F</a:t>
              </a:r>
              <a:r>
                <a:rPr lang="en-US" sz="2000" baseline="-25000" dirty="0"/>
                <a:t>2</a:t>
              </a:r>
              <a:r>
                <a:rPr lang="en-US" sz="2000" dirty="0" smtClean="0"/>
                <a:t>)</a:t>
              </a:r>
              <a:endParaRPr lang="en-US" sz="2000" dirty="0"/>
            </a:p>
          </p:txBody>
        </p:sp>
        <p:sp>
          <p:nvSpPr>
            <p:cNvPr id="15" name="TextBox 18"/>
            <p:cNvSpPr txBox="1"/>
            <p:nvPr/>
          </p:nvSpPr>
          <p:spPr>
            <a:xfrm>
              <a:off x="7924800" y="2571750"/>
              <a:ext cx="707687" cy="400110"/>
            </a:xfrm>
            <a:prstGeom prst="rect">
              <a:avLst/>
            </a:prstGeom>
            <a:noFill/>
          </p:spPr>
          <p:txBody>
            <a:bodyPr wrap="none" rtlCol="0">
              <a:spAutoFit/>
            </a:bodyPr>
            <a:lstStyle/>
            <a:p>
              <a:r>
                <a:rPr lang="en-US" sz="2000" dirty="0" smtClean="0"/>
                <a:t>H(</a:t>
              </a:r>
              <a:r>
                <a:rPr lang="en-US" sz="2000" dirty="0" err="1" smtClean="0"/>
                <a:t>F</a:t>
              </a:r>
              <a:r>
                <a:rPr lang="en-US" sz="2000" baseline="-25000" dirty="0" err="1" smtClean="0"/>
                <a:t>n</a:t>
              </a:r>
              <a:r>
                <a:rPr lang="en-US" sz="2000" dirty="0" smtClean="0"/>
                <a:t>)</a:t>
              </a:r>
              <a:endParaRPr lang="en-US" sz="2000" dirty="0"/>
            </a:p>
          </p:txBody>
        </p:sp>
      </p:grpSp>
      <p:sp>
        <p:nvSpPr>
          <p:cNvPr id="16" name="TextBox 21"/>
          <p:cNvSpPr txBox="1"/>
          <p:nvPr/>
        </p:nvSpPr>
        <p:spPr>
          <a:xfrm>
            <a:off x="304800" y="1624930"/>
            <a:ext cx="3369705" cy="461665"/>
          </a:xfrm>
          <a:prstGeom prst="rect">
            <a:avLst/>
          </a:prstGeom>
          <a:noFill/>
        </p:spPr>
        <p:txBody>
          <a:bodyPr wrap="none" rtlCol="0">
            <a:spAutoFit/>
          </a:bodyPr>
          <a:lstStyle/>
          <a:p>
            <a:r>
              <a:rPr lang="pl-PL" sz="2400" dirty="0" smtClean="0"/>
              <a:t>Pakiety oprogramowania</a:t>
            </a:r>
            <a:r>
              <a:rPr lang="en-US" sz="2400" dirty="0" smtClean="0"/>
              <a:t>:</a:t>
            </a:r>
            <a:endParaRPr lang="en-US" sz="2400" dirty="0"/>
          </a:p>
        </p:txBody>
      </p:sp>
      <p:sp>
        <p:nvSpPr>
          <p:cNvPr id="17" name="TextBox 22"/>
          <p:cNvSpPr txBox="1"/>
          <p:nvPr/>
        </p:nvSpPr>
        <p:spPr>
          <a:xfrm>
            <a:off x="2362154" y="2267580"/>
            <a:ext cx="1561774" cy="369332"/>
          </a:xfrm>
          <a:prstGeom prst="rect">
            <a:avLst/>
          </a:prstGeom>
          <a:noFill/>
        </p:spPr>
        <p:txBody>
          <a:bodyPr wrap="none" rtlCol="0">
            <a:spAutoFit/>
          </a:bodyPr>
          <a:lstStyle/>
          <a:p>
            <a:r>
              <a:rPr lang="pl-PL" dirty="0" smtClean="0"/>
              <a:t>Nazwa pakietu</a:t>
            </a:r>
            <a:endParaRPr lang="en-US" dirty="0"/>
          </a:p>
        </p:txBody>
      </p:sp>
      <p:sp>
        <p:nvSpPr>
          <p:cNvPr id="18" name="TextBox 23"/>
          <p:cNvSpPr txBox="1"/>
          <p:nvPr/>
        </p:nvSpPr>
        <p:spPr>
          <a:xfrm>
            <a:off x="4594402" y="2267580"/>
            <a:ext cx="1561774" cy="369332"/>
          </a:xfrm>
          <a:prstGeom prst="rect">
            <a:avLst/>
          </a:prstGeom>
          <a:noFill/>
        </p:spPr>
        <p:txBody>
          <a:bodyPr wrap="none" rtlCol="0">
            <a:spAutoFit/>
          </a:bodyPr>
          <a:lstStyle/>
          <a:p>
            <a:r>
              <a:rPr lang="pl-PL" dirty="0" smtClean="0"/>
              <a:t>Nazwa pakietu</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1" y="274638"/>
            <a:ext cx="8229600" cy="490066"/>
          </a:xfrm>
        </p:spPr>
        <p:txBody>
          <a:bodyPr>
            <a:normAutofit fontScale="90000"/>
          </a:bodyPr>
          <a:lstStyle/>
          <a:p>
            <a:r>
              <a:rPr lang="pl-PL" sz="2800" dirty="0" smtClean="0"/>
              <a:t>Uogólniony atak na funkcje odporne na kolizje</a:t>
            </a:r>
            <a:r>
              <a:rPr lang="pl-PL" dirty="0" smtClean="0"/>
              <a:t> </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15</a:t>
            </a:fld>
            <a:endParaRPr lang="pl-PL"/>
          </a:p>
        </p:txBody>
      </p:sp>
      <p:sp>
        <p:nvSpPr>
          <p:cNvPr id="5" name="Content Placeholder 2"/>
          <p:cNvSpPr>
            <a:spLocks noGrp="1"/>
          </p:cNvSpPr>
          <p:nvPr>
            <p:ph idx="1"/>
          </p:nvPr>
        </p:nvSpPr>
        <p:spPr>
          <a:xfrm>
            <a:off x="205680" y="1484784"/>
            <a:ext cx="8938320" cy="4455790"/>
          </a:xfrm>
        </p:spPr>
        <p:txBody>
          <a:bodyPr>
            <a:normAutofit fontScale="77500" lnSpcReduction="20000"/>
          </a:bodyPr>
          <a:lstStyle/>
          <a:p>
            <a:pPr marL="0" indent="0">
              <a:buNone/>
            </a:pPr>
            <a:r>
              <a:rPr lang="pl-PL" dirty="0" smtClean="0"/>
              <a:t>Niech</a:t>
            </a:r>
            <a:r>
              <a:rPr lang="en-US" dirty="0" smtClean="0"/>
              <a:t>  </a:t>
            </a:r>
            <a:r>
              <a:rPr lang="en-US" dirty="0"/>
              <a:t>H: M </a:t>
            </a:r>
            <a:r>
              <a:rPr lang="en-US" dirty="0" smtClean="0">
                <a:sym typeface="Symbol" charset="0"/>
              </a:rPr>
              <a:t> {0,1}</a:t>
            </a:r>
            <a:r>
              <a:rPr lang="en-US" baseline="30000" dirty="0" smtClean="0">
                <a:sym typeface="Symbol" charset="0"/>
              </a:rPr>
              <a:t>n</a:t>
            </a:r>
            <a:r>
              <a:rPr lang="en-US" dirty="0" smtClean="0">
                <a:sym typeface="Symbol" charset="0"/>
              </a:rPr>
              <a:t>  </a:t>
            </a:r>
            <a:r>
              <a:rPr lang="pl-PL" dirty="0" smtClean="0">
                <a:sym typeface="Symbol" charset="0"/>
              </a:rPr>
              <a:t>będzie funkcją </a:t>
            </a:r>
            <a:r>
              <a:rPr lang="pl-PL" dirty="0" err="1" smtClean="0">
                <a:sym typeface="Symbol" charset="0"/>
              </a:rPr>
              <a:t>hashującą</a:t>
            </a:r>
            <a:r>
              <a:rPr lang="en-US" dirty="0" smtClean="0">
                <a:sym typeface="Symbol" charset="0"/>
              </a:rPr>
              <a:t>    ( |M| &gt;&gt; 2</a:t>
            </a:r>
            <a:r>
              <a:rPr lang="en-US" baseline="30000" dirty="0" smtClean="0">
                <a:sym typeface="Symbol" charset="0"/>
              </a:rPr>
              <a:t>n  </a:t>
            </a:r>
            <a:r>
              <a:rPr lang="en-US" dirty="0" smtClean="0">
                <a:sym typeface="Symbol" charset="0"/>
              </a:rPr>
              <a:t>)</a:t>
            </a:r>
            <a:endParaRPr lang="en-US" dirty="0">
              <a:sym typeface="Symbol" charset="0"/>
            </a:endParaRPr>
          </a:p>
          <a:p>
            <a:pPr marL="0" indent="0">
              <a:spcBef>
                <a:spcPts val="2376"/>
              </a:spcBef>
              <a:buNone/>
            </a:pPr>
            <a:r>
              <a:rPr lang="pl-PL" dirty="0" smtClean="0">
                <a:sym typeface="Symbol" charset="0"/>
              </a:rPr>
              <a:t>Ogólny</a:t>
            </a:r>
            <a:r>
              <a:rPr lang="en-US" dirty="0" smtClean="0">
                <a:sym typeface="Symbol" charset="0"/>
              </a:rPr>
              <a:t> alg. </a:t>
            </a:r>
            <a:r>
              <a:rPr lang="pl-PL" dirty="0" smtClean="0">
                <a:sym typeface="Symbol" charset="0"/>
              </a:rPr>
              <a:t>do znalezienia kolizji w czasie</a:t>
            </a:r>
            <a:r>
              <a:rPr lang="en-US" dirty="0" smtClean="0">
                <a:sym typeface="Symbol" charset="0"/>
              </a:rPr>
              <a:t> </a:t>
            </a:r>
            <a:r>
              <a:rPr lang="en-US" b="1" dirty="0" smtClean="0">
                <a:sym typeface="Symbol" charset="0"/>
              </a:rPr>
              <a:t>O(2</a:t>
            </a:r>
            <a:r>
              <a:rPr lang="en-US" b="1" baseline="30000" dirty="0" smtClean="0">
                <a:sym typeface="Symbol" charset="0"/>
              </a:rPr>
              <a:t>n/2</a:t>
            </a:r>
            <a:r>
              <a:rPr lang="en-US" b="1" dirty="0" smtClean="0">
                <a:sym typeface="Symbol" charset="0"/>
              </a:rPr>
              <a:t>) </a:t>
            </a:r>
            <a:r>
              <a:rPr lang="pl-PL" dirty="0" smtClean="0">
                <a:sym typeface="Symbol" charset="0"/>
              </a:rPr>
              <a:t>może mieć postać</a:t>
            </a:r>
            <a:endParaRPr lang="en-US" baseline="30000" dirty="0" smtClean="0">
              <a:sym typeface="Symbol" charset="0"/>
            </a:endParaRPr>
          </a:p>
          <a:p>
            <a:pPr marL="0" indent="0">
              <a:spcBef>
                <a:spcPts val="2376"/>
              </a:spcBef>
              <a:buNone/>
            </a:pPr>
            <a:r>
              <a:rPr lang="pl-PL" dirty="0" smtClean="0">
                <a:sym typeface="Symbol" charset="0"/>
              </a:rPr>
              <a:t>Algorytm:</a:t>
            </a:r>
            <a:endParaRPr lang="en-US" dirty="0" smtClean="0">
              <a:sym typeface="Symbol" charset="0"/>
            </a:endParaRPr>
          </a:p>
          <a:p>
            <a:pPr marL="457200" indent="-457200">
              <a:buAutoNum type="arabicPeriod"/>
            </a:pPr>
            <a:r>
              <a:rPr lang="pl-PL" dirty="0" smtClean="0">
                <a:sym typeface="Symbol" charset="0"/>
              </a:rPr>
              <a:t>Wybierz</a:t>
            </a:r>
            <a:r>
              <a:rPr lang="en-US" dirty="0" smtClean="0">
                <a:sym typeface="Symbol" charset="0"/>
              </a:rPr>
              <a:t> </a:t>
            </a:r>
            <a:r>
              <a:rPr lang="en-US" b="1" dirty="0" smtClean="0">
                <a:sym typeface="Symbol" charset="0"/>
              </a:rPr>
              <a:t>2</a:t>
            </a:r>
            <a:r>
              <a:rPr lang="en-US" b="1" baseline="30000" dirty="0" smtClean="0">
                <a:sym typeface="Symbol" charset="0"/>
              </a:rPr>
              <a:t>n</a:t>
            </a:r>
            <a:r>
              <a:rPr lang="en-US" b="1" baseline="30000" dirty="0">
                <a:sym typeface="Symbol" charset="0"/>
              </a:rPr>
              <a:t>/</a:t>
            </a:r>
            <a:r>
              <a:rPr lang="en-US" b="1" baseline="30000" dirty="0" smtClean="0">
                <a:sym typeface="Symbol" charset="0"/>
              </a:rPr>
              <a:t>2  </a:t>
            </a:r>
            <a:r>
              <a:rPr lang="pl-PL" dirty="0" smtClean="0">
                <a:sym typeface="Symbol" charset="0"/>
              </a:rPr>
              <a:t>losowych wiadomości</a:t>
            </a:r>
            <a:r>
              <a:rPr lang="en-US" dirty="0" smtClean="0">
                <a:sym typeface="Symbol" charset="0"/>
              </a:rPr>
              <a:t> </a:t>
            </a:r>
            <a:r>
              <a:rPr lang="pl-PL" dirty="0" smtClean="0">
                <a:sym typeface="Symbol" charset="0"/>
              </a:rPr>
              <a:t>z dziedziny </a:t>
            </a:r>
            <a:r>
              <a:rPr lang="en-US" dirty="0" smtClean="0">
                <a:sym typeface="Symbol" charset="0"/>
              </a:rPr>
              <a:t> </a:t>
            </a:r>
            <a:r>
              <a:rPr lang="pl-PL" dirty="0" smtClean="0">
                <a:sym typeface="Symbol" charset="0"/>
              </a:rPr>
              <a:t/>
            </a:r>
            <a:br>
              <a:rPr lang="pl-PL" dirty="0" smtClean="0">
                <a:sym typeface="Symbol" charset="0"/>
              </a:rPr>
            </a:br>
            <a:r>
              <a:rPr lang="en-US" dirty="0" smtClean="0">
                <a:sym typeface="Symbol" charset="0"/>
              </a:rPr>
              <a:t>M:     m</a:t>
            </a:r>
            <a:r>
              <a:rPr lang="en-US" baseline="-25000" dirty="0" smtClean="0">
                <a:sym typeface="Symbol" charset="0"/>
              </a:rPr>
              <a:t>1</a:t>
            </a:r>
            <a:r>
              <a:rPr lang="en-US" dirty="0" smtClean="0">
                <a:sym typeface="Symbol" charset="0"/>
              </a:rPr>
              <a:t>, …, m</a:t>
            </a:r>
            <a:r>
              <a:rPr lang="en-US" baseline="-25000" dirty="0" smtClean="0">
                <a:sym typeface="Symbol" charset="0"/>
              </a:rPr>
              <a:t>2</a:t>
            </a:r>
            <a:r>
              <a:rPr lang="en-US" baseline="9000" dirty="0" smtClean="0">
                <a:sym typeface="Symbol" charset="0"/>
              </a:rPr>
              <a:t>n/</a:t>
            </a:r>
            <a:r>
              <a:rPr lang="en-US" sz="1800" baseline="9000" dirty="0" smtClean="0">
                <a:sym typeface="Symbol" charset="0"/>
              </a:rPr>
              <a:t>2      </a:t>
            </a:r>
            <a:r>
              <a:rPr lang="en-US" sz="1800" dirty="0" smtClean="0">
                <a:sym typeface="Symbol" charset="0"/>
              </a:rPr>
              <a:t> (</a:t>
            </a:r>
            <a:r>
              <a:rPr lang="pl-PL" sz="1800" dirty="0" smtClean="0">
                <a:sym typeface="Symbol" charset="0"/>
              </a:rPr>
              <a:t>różne</a:t>
            </a:r>
            <a:r>
              <a:rPr lang="en-US" sz="1800" dirty="0" smtClean="0">
                <a:sym typeface="Symbol" charset="0"/>
              </a:rPr>
              <a:t> </a:t>
            </a:r>
            <a:r>
              <a:rPr lang="pl-PL" sz="1800" dirty="0" smtClean="0">
                <a:sym typeface="Symbol" charset="0"/>
              </a:rPr>
              <a:t>z wysokim prawdopodobieństwem</a:t>
            </a:r>
            <a:r>
              <a:rPr lang="en-US" sz="1800" dirty="0" smtClean="0">
                <a:sym typeface="Symbol" charset="0"/>
              </a:rPr>
              <a:t> )</a:t>
            </a:r>
            <a:endParaRPr lang="en-US" baseline="9000" dirty="0" smtClean="0">
              <a:sym typeface="Symbol" charset="0"/>
            </a:endParaRPr>
          </a:p>
          <a:p>
            <a:pPr marL="457200" indent="-457200">
              <a:buAutoNum type="arabicPeriod"/>
            </a:pPr>
            <a:r>
              <a:rPr lang="pl-PL" dirty="0" smtClean="0">
                <a:sym typeface="Symbol" charset="0"/>
              </a:rPr>
              <a:t>Dla</a:t>
            </a:r>
            <a:r>
              <a:rPr lang="en-US" dirty="0" smtClean="0">
                <a:sym typeface="Symbol" charset="0"/>
              </a:rPr>
              <a:t> </a:t>
            </a:r>
            <a:r>
              <a:rPr lang="en-US" dirty="0" err="1" smtClean="0">
                <a:sym typeface="Symbol" charset="0"/>
              </a:rPr>
              <a:t>i</a:t>
            </a:r>
            <a:r>
              <a:rPr lang="en-US" dirty="0" smtClean="0">
                <a:sym typeface="Symbol" charset="0"/>
              </a:rPr>
              <a:t> = 1, …,  2</a:t>
            </a:r>
            <a:r>
              <a:rPr lang="en-US" baseline="30000" dirty="0" smtClean="0">
                <a:sym typeface="Symbol" charset="0"/>
              </a:rPr>
              <a:t>n/2  </a:t>
            </a:r>
            <a:r>
              <a:rPr lang="pl-PL" dirty="0" smtClean="0">
                <a:sym typeface="Symbol" charset="0"/>
              </a:rPr>
              <a:t>oblicz</a:t>
            </a:r>
            <a:r>
              <a:rPr lang="en-US" dirty="0" smtClean="0">
                <a:sym typeface="Symbol" charset="0"/>
              </a:rPr>
              <a:t>    </a:t>
            </a:r>
            <a:r>
              <a:rPr lang="en-US" dirty="0" err="1" smtClean="0">
                <a:sym typeface="Symbol" charset="0"/>
              </a:rPr>
              <a:t>t</a:t>
            </a:r>
            <a:r>
              <a:rPr lang="en-US" baseline="-25000" dirty="0" err="1" smtClean="0">
                <a:sym typeface="Symbol" charset="0"/>
              </a:rPr>
              <a:t>i</a:t>
            </a:r>
            <a:r>
              <a:rPr lang="en-US" dirty="0" smtClean="0">
                <a:sym typeface="Symbol" charset="0"/>
              </a:rPr>
              <a:t> = H(m</a:t>
            </a:r>
            <a:r>
              <a:rPr lang="en-US" baseline="-25000" dirty="0" smtClean="0">
                <a:sym typeface="Symbol" charset="0"/>
              </a:rPr>
              <a:t>i</a:t>
            </a:r>
            <a:r>
              <a:rPr lang="en-US" dirty="0">
                <a:sym typeface="Symbol" charset="0"/>
              </a:rPr>
              <a:t>)    </a:t>
            </a:r>
            <a:r>
              <a:rPr lang="en-US" sz="2000" dirty="0">
                <a:sym typeface="Symbol" charset="0"/>
              </a:rPr>
              <a:t>∈{0,1}</a:t>
            </a:r>
            <a:r>
              <a:rPr lang="en-US" sz="2000" baseline="30000" dirty="0">
                <a:sym typeface="Symbol" charset="0"/>
              </a:rPr>
              <a:t>n</a:t>
            </a:r>
            <a:r>
              <a:rPr lang="en-US" sz="2000" dirty="0">
                <a:sym typeface="Symbol" charset="0"/>
              </a:rPr>
              <a:t> </a:t>
            </a:r>
            <a:endParaRPr lang="en-US" sz="2000" dirty="0" smtClean="0">
              <a:sym typeface="Symbol" charset="0"/>
            </a:endParaRPr>
          </a:p>
          <a:p>
            <a:pPr marL="457200" indent="-457200">
              <a:buAutoNum type="arabicPeriod"/>
            </a:pPr>
            <a:r>
              <a:rPr lang="pl-PL" dirty="0" smtClean="0">
                <a:sym typeface="Symbol" charset="0"/>
              </a:rPr>
              <a:t>Poszukuj kolizji</a:t>
            </a:r>
            <a:r>
              <a:rPr lang="en-US" dirty="0" smtClean="0">
                <a:sym typeface="Symbol" charset="0"/>
              </a:rPr>
              <a:t>  (</a:t>
            </a:r>
            <a:r>
              <a:rPr lang="en-US" dirty="0" err="1" smtClean="0">
                <a:sym typeface="Symbol" charset="0"/>
              </a:rPr>
              <a:t>t</a:t>
            </a:r>
            <a:r>
              <a:rPr lang="en-US" baseline="-25000" dirty="0" err="1" smtClean="0">
                <a:sym typeface="Symbol" charset="0"/>
              </a:rPr>
              <a:t>i</a:t>
            </a:r>
            <a:r>
              <a:rPr lang="en-US" dirty="0" smtClean="0">
                <a:sym typeface="Symbol" charset="0"/>
              </a:rPr>
              <a:t> = </a:t>
            </a:r>
            <a:r>
              <a:rPr lang="en-US" dirty="0" err="1" smtClean="0">
                <a:sym typeface="Symbol" charset="0"/>
              </a:rPr>
              <a:t>t</a:t>
            </a:r>
            <a:r>
              <a:rPr lang="en-US" baseline="-25000" dirty="0" err="1" smtClean="0">
                <a:sym typeface="Symbol" charset="0"/>
              </a:rPr>
              <a:t>j</a:t>
            </a:r>
            <a:r>
              <a:rPr lang="en-US" dirty="0" smtClean="0">
                <a:sym typeface="Symbol" charset="0"/>
              </a:rPr>
              <a:t>).    </a:t>
            </a:r>
            <a:r>
              <a:rPr lang="pl-PL" dirty="0" smtClean="0">
                <a:sym typeface="Symbol" charset="0"/>
              </a:rPr>
              <a:t>Jeśli się nie udało</a:t>
            </a:r>
            <a:r>
              <a:rPr lang="en-US" dirty="0" smtClean="0">
                <a:sym typeface="Symbol" charset="0"/>
              </a:rPr>
              <a:t>, </a:t>
            </a:r>
            <a:r>
              <a:rPr lang="pl-PL" dirty="0" smtClean="0">
                <a:sym typeface="Symbol" charset="0"/>
              </a:rPr>
              <a:t>idź do kroku </a:t>
            </a:r>
            <a:r>
              <a:rPr lang="en-US" dirty="0" smtClean="0">
                <a:sym typeface="Symbol" charset="0"/>
              </a:rPr>
              <a:t>1.</a:t>
            </a:r>
          </a:p>
          <a:p>
            <a:pPr marL="0" indent="0">
              <a:spcBef>
                <a:spcPts val="2376"/>
              </a:spcBef>
              <a:buNone/>
            </a:pPr>
            <a:endParaRPr lang="pl-PL" dirty="0" smtClean="0">
              <a:sym typeface="Symbol" charset="0"/>
            </a:endParaRPr>
          </a:p>
          <a:p>
            <a:pPr marL="0" indent="0">
              <a:spcBef>
                <a:spcPts val="2376"/>
              </a:spcBef>
              <a:buNone/>
            </a:pPr>
            <a:r>
              <a:rPr lang="pl-PL" dirty="0" smtClean="0">
                <a:sym typeface="Symbol" charset="0"/>
              </a:rPr>
              <a:t>Powstaje pytanie, jak dobrze takie rozwiązanie działa</a:t>
            </a:r>
            <a:r>
              <a:rPr lang="en-US" dirty="0" smtClean="0">
                <a:sym typeface="Symbol" charset="0"/>
              </a:rPr>
              <a:t>?</a:t>
            </a:r>
          </a:p>
        </p:txBody>
      </p:sp>
      <p:sp>
        <p:nvSpPr>
          <p:cNvPr id="6" name="Rectangle 3"/>
          <p:cNvSpPr/>
          <p:nvPr/>
        </p:nvSpPr>
        <p:spPr>
          <a:xfrm>
            <a:off x="129480" y="2644874"/>
            <a:ext cx="8686800" cy="19812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Paradoks dania urodzin - </a:t>
            </a:r>
            <a:r>
              <a:rPr lang="pl-PL" dirty="0" err="1" smtClean="0"/>
              <a:t>przypomninie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16</a:t>
            </a:fld>
            <a:endParaRPr lang="pl-PL"/>
          </a:p>
        </p:txBody>
      </p:sp>
      <p:sp>
        <p:nvSpPr>
          <p:cNvPr id="6" name="Content Placeholder 2"/>
          <p:cNvSpPr>
            <a:spLocks noGrp="1"/>
          </p:cNvSpPr>
          <p:nvPr>
            <p:ph idx="1"/>
          </p:nvPr>
        </p:nvSpPr>
        <p:spPr>
          <a:xfrm>
            <a:off x="179512" y="1340768"/>
            <a:ext cx="8458200" cy="2160240"/>
          </a:xfrm>
        </p:spPr>
        <p:txBody>
          <a:bodyPr>
            <a:normAutofit/>
          </a:bodyPr>
          <a:lstStyle/>
          <a:p>
            <a:pPr marL="0" indent="0">
              <a:buNone/>
            </a:pPr>
            <a:r>
              <a:rPr lang="pl-PL" sz="2400" dirty="0" smtClean="0"/>
              <a:t>Niech</a:t>
            </a:r>
            <a:r>
              <a:rPr lang="en-US" sz="2400" dirty="0" smtClean="0"/>
              <a:t>   r</a:t>
            </a:r>
            <a:r>
              <a:rPr lang="en-US" sz="2400" baseline="-25000" dirty="0" smtClean="0"/>
              <a:t>1</a:t>
            </a:r>
            <a:r>
              <a:rPr lang="en-US" sz="2400" dirty="0" smtClean="0"/>
              <a:t>, …, </a:t>
            </a:r>
            <a:r>
              <a:rPr lang="en-US" sz="2400" dirty="0" err="1" smtClean="0"/>
              <a:t>r</a:t>
            </a:r>
            <a:r>
              <a:rPr lang="en-US" sz="2400" baseline="-25000" dirty="0" err="1" smtClean="0"/>
              <a:t>n</a:t>
            </a:r>
            <a:r>
              <a:rPr lang="en-US" sz="2400" dirty="0" smtClean="0"/>
              <a:t> ∈ {1,…,B}   </a:t>
            </a:r>
            <a:r>
              <a:rPr lang="pl-PL" sz="2400" dirty="0" smtClean="0"/>
              <a:t>będą niezależnymi równomiernie rozłożonymi liczbami całkowitymi.</a:t>
            </a:r>
            <a:endParaRPr lang="en-US" sz="2400" dirty="0" smtClean="0"/>
          </a:p>
          <a:p>
            <a:pPr marL="0" indent="0">
              <a:spcBef>
                <a:spcPts val="1824"/>
              </a:spcBef>
              <a:buNone/>
            </a:pPr>
            <a:r>
              <a:rPr lang="pl-PL" sz="2400" b="1" u="sng" dirty="0" err="1" smtClean="0"/>
              <a:t>Tw</a:t>
            </a:r>
            <a:r>
              <a:rPr lang="en-US" sz="2400" dirty="0" smtClean="0"/>
              <a:t>:   </a:t>
            </a:r>
            <a:r>
              <a:rPr lang="pl-PL" sz="2400" dirty="0" smtClean="0"/>
              <a:t>kiedy</a:t>
            </a:r>
            <a:r>
              <a:rPr lang="en-US" sz="2400" dirty="0" smtClean="0"/>
              <a:t>  </a:t>
            </a:r>
            <a:r>
              <a:rPr lang="en-US" sz="2000" b="1" dirty="0" smtClean="0">
                <a:solidFill>
                  <a:srgbClr val="FF0000"/>
                </a:solidFill>
              </a:rPr>
              <a:t>n</a:t>
            </a:r>
            <a:r>
              <a:rPr lang="en-US" sz="2400" dirty="0" smtClean="0"/>
              <a:t>= 1.2 × </a:t>
            </a:r>
            <a:r>
              <a:rPr lang="en-US" sz="2000" b="1" dirty="0" smtClean="0">
                <a:solidFill>
                  <a:srgbClr val="FF0000"/>
                </a:solidFill>
              </a:rPr>
              <a:t>B</a:t>
            </a:r>
            <a:r>
              <a:rPr lang="en-US" sz="2000" b="1" baseline="30000" dirty="0" smtClean="0">
                <a:solidFill>
                  <a:srgbClr val="FF0000"/>
                </a:solidFill>
              </a:rPr>
              <a:t>1/2</a:t>
            </a:r>
            <a:r>
              <a:rPr lang="en-US" sz="2400" baseline="30000" dirty="0" smtClean="0"/>
              <a:t> </a:t>
            </a:r>
            <a:r>
              <a:rPr lang="en-US" sz="2400" dirty="0" smtClean="0"/>
              <a:t> </a:t>
            </a:r>
            <a:r>
              <a:rPr lang="pl-PL" sz="2400" dirty="0" smtClean="0"/>
              <a:t>wtedy</a:t>
            </a:r>
            <a:r>
              <a:rPr lang="en-US" sz="2400" dirty="0" smtClean="0"/>
              <a:t>   </a:t>
            </a:r>
            <a:r>
              <a:rPr lang="pl-PL" sz="2400" dirty="0" smtClean="0"/>
              <a:t/>
            </a:r>
            <a:br>
              <a:rPr lang="pl-PL" sz="2400" dirty="0" smtClean="0"/>
            </a:br>
            <a:r>
              <a:rPr lang="pl-PL" sz="2400" dirty="0" smtClean="0"/>
              <a:t>				</a:t>
            </a:r>
            <a:r>
              <a:rPr lang="en-US" sz="2400" dirty="0" smtClean="0"/>
              <a:t>Pr[ ∃</a:t>
            </a:r>
            <a:r>
              <a:rPr lang="en-US" sz="2400" dirty="0" err="1" smtClean="0"/>
              <a:t>i≠j</a:t>
            </a:r>
            <a:r>
              <a:rPr lang="en-US" sz="2400" dirty="0" smtClean="0"/>
              <a:t>:   </a:t>
            </a:r>
            <a:r>
              <a:rPr lang="en-US" sz="2400" dirty="0" err="1" smtClean="0"/>
              <a:t>r</a:t>
            </a:r>
            <a:r>
              <a:rPr lang="en-US" sz="2400" baseline="-25000" dirty="0" err="1" smtClean="0"/>
              <a:t>i</a:t>
            </a:r>
            <a:r>
              <a:rPr lang="en-US" sz="2400" dirty="0" smtClean="0"/>
              <a:t> = </a:t>
            </a:r>
            <a:r>
              <a:rPr lang="en-US" sz="2400" dirty="0" err="1" smtClean="0"/>
              <a:t>r</a:t>
            </a:r>
            <a:r>
              <a:rPr lang="en-US" sz="2400" baseline="-25000" dirty="0" err="1" smtClean="0"/>
              <a:t>j</a:t>
            </a:r>
            <a:r>
              <a:rPr lang="en-US" sz="2400" dirty="0" smtClean="0"/>
              <a:t> ] ≥  ½ </a:t>
            </a:r>
          </a:p>
          <a:p>
            <a:pPr marL="0" indent="0">
              <a:buNone/>
            </a:pPr>
            <a:endParaRPr lang="en-US" sz="2400" baseline="-25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1" y="274638"/>
            <a:ext cx="8229600" cy="418058"/>
          </a:xfrm>
        </p:spPr>
        <p:txBody>
          <a:bodyPr>
            <a:normAutofit fontScale="90000"/>
          </a:bodyPr>
          <a:lstStyle/>
          <a:p>
            <a:r>
              <a:rPr lang="pl-PL" sz="2800" dirty="0" smtClean="0"/>
              <a:t>Przypomnienie wykresu paradoksu urodzin</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17</a:t>
            </a:fld>
            <a:endParaRPr lang="pl-PL"/>
          </a:p>
        </p:txBody>
      </p:sp>
      <p:pic>
        <p:nvPicPr>
          <p:cNvPr id="5" name="Picture 3"/>
          <p:cNvPicPr>
            <a:picLocks noChangeAspect="1"/>
          </p:cNvPicPr>
          <p:nvPr/>
        </p:nvPicPr>
        <p:blipFill rotWithShape="1">
          <a:blip r:embed="rId3" cstate="print"/>
          <a:srcRect b="4938"/>
          <a:stretch/>
        </p:blipFill>
        <p:spPr>
          <a:xfrm>
            <a:off x="393700" y="1556792"/>
            <a:ext cx="8216900" cy="4647849"/>
          </a:xfrm>
          <a:prstGeom prst="rect">
            <a:avLst/>
          </a:prstGeom>
        </p:spPr>
      </p:pic>
      <p:sp>
        <p:nvSpPr>
          <p:cNvPr id="6" name="TextBox 5"/>
          <p:cNvSpPr txBox="1"/>
          <p:nvPr/>
        </p:nvSpPr>
        <p:spPr>
          <a:xfrm>
            <a:off x="152400" y="1632641"/>
            <a:ext cx="921346" cy="461665"/>
          </a:xfrm>
          <a:prstGeom prst="rect">
            <a:avLst/>
          </a:prstGeom>
          <a:noFill/>
        </p:spPr>
        <p:txBody>
          <a:bodyPr wrap="none" rtlCol="0">
            <a:spAutoFit/>
          </a:bodyPr>
          <a:lstStyle/>
          <a:p>
            <a:r>
              <a:rPr lang="en-US" sz="2400" dirty="0" smtClean="0"/>
              <a:t>B=10</a:t>
            </a:r>
            <a:r>
              <a:rPr lang="en-US" sz="2400" baseline="30000" dirty="0" smtClean="0"/>
              <a:t>6</a:t>
            </a:r>
            <a:endParaRPr lang="en-US" sz="2400" baseline="30000" dirty="0"/>
          </a:p>
        </p:txBody>
      </p:sp>
      <p:sp>
        <p:nvSpPr>
          <p:cNvPr id="7" name="TextBox 6"/>
          <p:cNvSpPr txBox="1"/>
          <p:nvPr/>
        </p:nvSpPr>
        <p:spPr>
          <a:xfrm>
            <a:off x="4343400" y="6204641"/>
            <a:ext cx="1654107" cy="369332"/>
          </a:xfrm>
          <a:prstGeom prst="rect">
            <a:avLst/>
          </a:prstGeom>
          <a:noFill/>
        </p:spPr>
        <p:txBody>
          <a:bodyPr wrap="none" rtlCol="0">
            <a:spAutoFit/>
          </a:bodyPr>
          <a:lstStyle/>
          <a:p>
            <a:r>
              <a:rPr lang="pl-PL" dirty="0" smtClean="0"/>
              <a:t>liczba</a:t>
            </a:r>
            <a:r>
              <a:rPr lang="en-US" dirty="0" smtClean="0"/>
              <a:t> </a:t>
            </a:r>
            <a:r>
              <a:rPr lang="pl-PL" dirty="0" smtClean="0"/>
              <a:t>próbek</a:t>
            </a:r>
            <a:r>
              <a:rPr lang="en-US" dirty="0" smtClean="0"/>
              <a:t>  n</a:t>
            </a:r>
            <a:endParaRPr lang="en-US" dirty="0"/>
          </a:p>
        </p:txBody>
      </p:sp>
      <p:grpSp>
        <p:nvGrpSpPr>
          <p:cNvPr id="8" name="Group 21"/>
          <p:cNvGrpSpPr/>
          <p:nvPr/>
        </p:nvGrpSpPr>
        <p:grpSpPr>
          <a:xfrm>
            <a:off x="1447800" y="3918641"/>
            <a:ext cx="1600200" cy="1981200"/>
            <a:chOff x="1447800" y="2419350"/>
            <a:chExt cx="1600200" cy="1981200"/>
          </a:xfrm>
        </p:grpSpPr>
        <p:cxnSp>
          <p:nvCxnSpPr>
            <p:cNvPr id="9" name="Straight Connector 8"/>
            <p:cNvCxnSpPr/>
            <p:nvPr/>
          </p:nvCxnSpPr>
          <p:spPr>
            <a:xfrm>
              <a:off x="1447800" y="2444750"/>
              <a:ext cx="1600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10"/>
            <p:cNvCxnSpPr/>
            <p:nvPr/>
          </p:nvCxnSpPr>
          <p:spPr>
            <a:xfrm>
              <a:off x="3048000" y="2419350"/>
              <a:ext cx="0" cy="1981200"/>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11" name="Group 22"/>
          <p:cNvGrpSpPr/>
          <p:nvPr/>
        </p:nvGrpSpPr>
        <p:grpSpPr>
          <a:xfrm>
            <a:off x="1447800" y="4299641"/>
            <a:ext cx="1371600" cy="1600200"/>
            <a:chOff x="1447800" y="2800350"/>
            <a:chExt cx="1371600" cy="1600200"/>
          </a:xfrm>
        </p:grpSpPr>
        <p:cxnSp>
          <p:nvCxnSpPr>
            <p:cNvPr id="12" name="Straight Connector 12"/>
            <p:cNvCxnSpPr/>
            <p:nvPr/>
          </p:nvCxnSpPr>
          <p:spPr>
            <a:xfrm flipV="1">
              <a:off x="2781300" y="2800350"/>
              <a:ext cx="0" cy="1600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4"/>
            <p:cNvCxnSpPr/>
            <p:nvPr/>
          </p:nvCxnSpPr>
          <p:spPr>
            <a:xfrm flipH="1">
              <a:off x="1447800" y="2800350"/>
              <a:ext cx="1371600" cy="0"/>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14" name="Group 23"/>
          <p:cNvGrpSpPr/>
          <p:nvPr/>
        </p:nvGrpSpPr>
        <p:grpSpPr>
          <a:xfrm>
            <a:off x="1447800" y="2356541"/>
            <a:ext cx="2895600" cy="3543300"/>
            <a:chOff x="1447800" y="857250"/>
            <a:chExt cx="2895600" cy="3543300"/>
          </a:xfrm>
        </p:grpSpPr>
        <p:cxnSp>
          <p:nvCxnSpPr>
            <p:cNvPr id="15" name="Straight Connector 18"/>
            <p:cNvCxnSpPr/>
            <p:nvPr/>
          </p:nvCxnSpPr>
          <p:spPr>
            <a:xfrm>
              <a:off x="1447800" y="857250"/>
              <a:ext cx="28956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20"/>
            <p:cNvCxnSpPr/>
            <p:nvPr/>
          </p:nvCxnSpPr>
          <p:spPr>
            <a:xfrm>
              <a:off x="4343400" y="895350"/>
              <a:ext cx="0" cy="3505200"/>
            </a:xfrm>
            <a:prstGeom prst="line">
              <a:avLst/>
            </a:prstGeom>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1" y="274638"/>
            <a:ext cx="8229600" cy="490066"/>
          </a:xfrm>
        </p:spPr>
        <p:txBody>
          <a:bodyPr>
            <a:normAutofit fontScale="90000"/>
          </a:bodyPr>
          <a:lstStyle/>
          <a:p>
            <a:r>
              <a:rPr lang="pl-PL" sz="2800" dirty="0" smtClean="0"/>
              <a:t>Wracając do </a:t>
            </a:r>
            <a:r>
              <a:rPr lang="pl-PL" sz="2800" dirty="0" err="1" smtClean="0"/>
              <a:t>uagólnionego</a:t>
            </a:r>
            <a:r>
              <a:rPr lang="pl-PL" sz="2800" dirty="0" smtClean="0"/>
              <a:t> ataku na kolizje…</a:t>
            </a:r>
            <a:r>
              <a:rPr lang="pl-PL" dirty="0" smtClean="0"/>
              <a:t> </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18</a:t>
            </a:fld>
            <a:endParaRPr lang="pl-PL"/>
          </a:p>
        </p:txBody>
      </p:sp>
      <p:sp>
        <p:nvSpPr>
          <p:cNvPr id="5" name="Content Placeholder 2"/>
          <p:cNvSpPr>
            <a:spLocks noGrp="1"/>
          </p:cNvSpPr>
          <p:nvPr>
            <p:ph idx="1"/>
          </p:nvPr>
        </p:nvSpPr>
        <p:spPr>
          <a:xfrm>
            <a:off x="205680" y="1484784"/>
            <a:ext cx="8938320" cy="4455790"/>
          </a:xfrm>
        </p:spPr>
        <p:txBody>
          <a:bodyPr>
            <a:normAutofit/>
          </a:bodyPr>
          <a:lstStyle/>
          <a:p>
            <a:pPr marL="0" indent="0">
              <a:buNone/>
            </a:pPr>
            <a:r>
              <a:rPr lang="pl-PL" sz="2000" dirty="0" smtClean="0"/>
              <a:t>Niech</a:t>
            </a:r>
            <a:r>
              <a:rPr lang="en-US" sz="2000" dirty="0" smtClean="0"/>
              <a:t>  </a:t>
            </a:r>
            <a:r>
              <a:rPr lang="en-US" sz="2000" dirty="0"/>
              <a:t>H: M </a:t>
            </a:r>
            <a:r>
              <a:rPr lang="en-US" sz="2000" dirty="0" smtClean="0">
                <a:sym typeface="Symbol" charset="0"/>
              </a:rPr>
              <a:t> {0,1}</a:t>
            </a:r>
            <a:r>
              <a:rPr lang="en-US" sz="2000" baseline="30000" dirty="0" smtClean="0">
                <a:sym typeface="Symbol" charset="0"/>
              </a:rPr>
              <a:t>n</a:t>
            </a:r>
            <a:r>
              <a:rPr lang="en-US" sz="2000" dirty="0" smtClean="0">
                <a:sym typeface="Symbol" charset="0"/>
              </a:rPr>
              <a:t>  </a:t>
            </a:r>
            <a:endParaRPr lang="en-US" sz="2000" baseline="30000" dirty="0" smtClean="0">
              <a:sym typeface="Symbol" charset="0"/>
            </a:endParaRPr>
          </a:p>
          <a:p>
            <a:pPr marL="0" indent="0">
              <a:spcBef>
                <a:spcPts val="2376"/>
              </a:spcBef>
              <a:buNone/>
            </a:pPr>
            <a:r>
              <a:rPr lang="pl-PL" sz="2000" dirty="0" smtClean="0">
                <a:sym typeface="Symbol" charset="0"/>
              </a:rPr>
              <a:t>Algorytm:</a:t>
            </a:r>
            <a:endParaRPr lang="en-US" sz="2000" dirty="0" smtClean="0">
              <a:sym typeface="Symbol" charset="0"/>
            </a:endParaRPr>
          </a:p>
          <a:p>
            <a:pPr marL="457200" indent="-457200">
              <a:buAutoNum type="arabicPeriod"/>
            </a:pPr>
            <a:r>
              <a:rPr lang="pl-PL" sz="2000" dirty="0" smtClean="0">
                <a:sym typeface="Symbol" charset="0"/>
              </a:rPr>
              <a:t>Wybierz</a:t>
            </a:r>
            <a:r>
              <a:rPr lang="en-US" sz="2000" dirty="0" smtClean="0">
                <a:sym typeface="Symbol" charset="0"/>
              </a:rPr>
              <a:t> </a:t>
            </a:r>
            <a:r>
              <a:rPr lang="en-US" sz="2000" b="1" dirty="0" smtClean="0">
                <a:sym typeface="Symbol" charset="0"/>
              </a:rPr>
              <a:t>2</a:t>
            </a:r>
            <a:r>
              <a:rPr lang="en-US" sz="2000" b="1" baseline="30000" dirty="0" smtClean="0">
                <a:sym typeface="Symbol" charset="0"/>
              </a:rPr>
              <a:t>n</a:t>
            </a:r>
            <a:r>
              <a:rPr lang="en-US" sz="2000" b="1" baseline="30000" dirty="0">
                <a:sym typeface="Symbol" charset="0"/>
              </a:rPr>
              <a:t>/</a:t>
            </a:r>
            <a:r>
              <a:rPr lang="en-US" sz="2000" b="1" baseline="30000" dirty="0" smtClean="0">
                <a:sym typeface="Symbol" charset="0"/>
              </a:rPr>
              <a:t>2  </a:t>
            </a:r>
            <a:r>
              <a:rPr lang="pl-PL" sz="2000" dirty="0" smtClean="0">
                <a:sym typeface="Symbol" charset="0"/>
              </a:rPr>
              <a:t>losowych wiadomości</a:t>
            </a:r>
            <a:r>
              <a:rPr lang="en-US" sz="2000" dirty="0" smtClean="0">
                <a:sym typeface="Symbol" charset="0"/>
              </a:rPr>
              <a:t> </a:t>
            </a:r>
            <a:r>
              <a:rPr lang="pl-PL" sz="2000" dirty="0" smtClean="0">
                <a:sym typeface="Symbol" charset="0"/>
              </a:rPr>
              <a:t>z dziedziny </a:t>
            </a:r>
            <a:r>
              <a:rPr lang="en-US" sz="2000" dirty="0" smtClean="0">
                <a:sym typeface="Symbol" charset="0"/>
              </a:rPr>
              <a:t> M:     m</a:t>
            </a:r>
            <a:r>
              <a:rPr lang="en-US" sz="2000" baseline="-25000" dirty="0" smtClean="0">
                <a:sym typeface="Symbol" charset="0"/>
              </a:rPr>
              <a:t>1</a:t>
            </a:r>
            <a:r>
              <a:rPr lang="en-US" sz="2000" dirty="0" smtClean="0">
                <a:sym typeface="Symbol" charset="0"/>
              </a:rPr>
              <a:t>, …, m</a:t>
            </a:r>
            <a:r>
              <a:rPr lang="en-US" sz="2000" baseline="-25000" dirty="0" smtClean="0">
                <a:sym typeface="Symbol" charset="0"/>
              </a:rPr>
              <a:t>2</a:t>
            </a:r>
            <a:r>
              <a:rPr lang="en-US" sz="2000" baseline="9000" dirty="0" smtClean="0">
                <a:sym typeface="Symbol" charset="0"/>
              </a:rPr>
              <a:t>n/</a:t>
            </a:r>
            <a:r>
              <a:rPr lang="en-US" sz="1200" baseline="9000" dirty="0" smtClean="0">
                <a:sym typeface="Symbol" charset="0"/>
              </a:rPr>
              <a:t>2      </a:t>
            </a:r>
            <a:r>
              <a:rPr lang="en-US" sz="1200" dirty="0" smtClean="0">
                <a:sym typeface="Symbol" charset="0"/>
              </a:rPr>
              <a:t> </a:t>
            </a:r>
            <a:endParaRPr lang="pl-PL" sz="1200" dirty="0" smtClean="0">
              <a:sym typeface="Symbol" charset="0"/>
            </a:endParaRPr>
          </a:p>
          <a:p>
            <a:pPr marL="457200" indent="-457200">
              <a:buAutoNum type="arabicPeriod"/>
            </a:pPr>
            <a:r>
              <a:rPr lang="pl-PL" sz="2000" dirty="0" smtClean="0">
                <a:sym typeface="Symbol" charset="0"/>
              </a:rPr>
              <a:t>Dla</a:t>
            </a:r>
            <a:r>
              <a:rPr lang="en-US" sz="2000" dirty="0" smtClean="0">
                <a:sym typeface="Symbol" charset="0"/>
              </a:rPr>
              <a:t> </a:t>
            </a:r>
            <a:r>
              <a:rPr lang="en-US" sz="2000" dirty="0" err="1" smtClean="0">
                <a:sym typeface="Symbol" charset="0"/>
              </a:rPr>
              <a:t>i</a:t>
            </a:r>
            <a:r>
              <a:rPr lang="en-US" sz="2000" dirty="0" smtClean="0">
                <a:sym typeface="Symbol" charset="0"/>
              </a:rPr>
              <a:t> = 1, …,  2</a:t>
            </a:r>
            <a:r>
              <a:rPr lang="en-US" sz="2000" baseline="30000" dirty="0" smtClean="0">
                <a:sym typeface="Symbol" charset="0"/>
              </a:rPr>
              <a:t>n/2  </a:t>
            </a:r>
            <a:r>
              <a:rPr lang="pl-PL" sz="2000" dirty="0" smtClean="0">
                <a:sym typeface="Symbol" charset="0"/>
              </a:rPr>
              <a:t>oblicz</a:t>
            </a:r>
            <a:r>
              <a:rPr lang="en-US" sz="2000" dirty="0" smtClean="0">
                <a:sym typeface="Symbol" charset="0"/>
              </a:rPr>
              <a:t>    </a:t>
            </a:r>
            <a:r>
              <a:rPr lang="en-US" sz="2000" dirty="0" err="1" smtClean="0">
                <a:sym typeface="Symbol" charset="0"/>
              </a:rPr>
              <a:t>t</a:t>
            </a:r>
            <a:r>
              <a:rPr lang="en-US" sz="2000" baseline="-25000" dirty="0" err="1" smtClean="0">
                <a:sym typeface="Symbol" charset="0"/>
              </a:rPr>
              <a:t>i</a:t>
            </a:r>
            <a:r>
              <a:rPr lang="en-US" sz="2000" dirty="0" smtClean="0">
                <a:sym typeface="Symbol" charset="0"/>
              </a:rPr>
              <a:t> = H(m</a:t>
            </a:r>
            <a:r>
              <a:rPr lang="en-US" sz="2000" baseline="-25000" dirty="0" smtClean="0">
                <a:sym typeface="Symbol" charset="0"/>
              </a:rPr>
              <a:t>i</a:t>
            </a:r>
            <a:r>
              <a:rPr lang="en-US" sz="2000" dirty="0">
                <a:sym typeface="Symbol" charset="0"/>
              </a:rPr>
              <a:t>)    </a:t>
            </a:r>
            <a:r>
              <a:rPr lang="en-US" sz="1800" dirty="0">
                <a:sym typeface="Symbol" charset="0"/>
              </a:rPr>
              <a:t>∈{0,1}</a:t>
            </a:r>
            <a:r>
              <a:rPr lang="en-US" sz="1800" baseline="30000" dirty="0">
                <a:sym typeface="Symbol" charset="0"/>
              </a:rPr>
              <a:t>n</a:t>
            </a:r>
            <a:r>
              <a:rPr lang="en-US" sz="1800" dirty="0">
                <a:sym typeface="Symbol" charset="0"/>
              </a:rPr>
              <a:t> </a:t>
            </a:r>
            <a:endParaRPr lang="en-US" sz="1400" dirty="0" smtClean="0">
              <a:sym typeface="Symbol" charset="0"/>
            </a:endParaRPr>
          </a:p>
          <a:p>
            <a:pPr marL="457200" indent="-457200">
              <a:buAutoNum type="arabicPeriod"/>
            </a:pPr>
            <a:r>
              <a:rPr lang="pl-PL" sz="2000" dirty="0" smtClean="0">
                <a:sym typeface="Symbol" charset="0"/>
              </a:rPr>
              <a:t>Poszukuj kolizji</a:t>
            </a:r>
            <a:r>
              <a:rPr lang="en-US" sz="2000" dirty="0" smtClean="0">
                <a:sym typeface="Symbol" charset="0"/>
              </a:rPr>
              <a:t>  (</a:t>
            </a:r>
            <a:r>
              <a:rPr lang="en-US" sz="2000" dirty="0" err="1" smtClean="0">
                <a:sym typeface="Symbol" charset="0"/>
              </a:rPr>
              <a:t>t</a:t>
            </a:r>
            <a:r>
              <a:rPr lang="en-US" sz="2000" baseline="-25000" dirty="0" err="1" smtClean="0">
                <a:sym typeface="Symbol" charset="0"/>
              </a:rPr>
              <a:t>i</a:t>
            </a:r>
            <a:r>
              <a:rPr lang="en-US" sz="2000" dirty="0" smtClean="0">
                <a:sym typeface="Symbol" charset="0"/>
              </a:rPr>
              <a:t> = </a:t>
            </a:r>
            <a:r>
              <a:rPr lang="en-US" sz="2000" dirty="0" err="1" smtClean="0">
                <a:sym typeface="Symbol" charset="0"/>
              </a:rPr>
              <a:t>t</a:t>
            </a:r>
            <a:r>
              <a:rPr lang="en-US" sz="2000" baseline="-25000" dirty="0" err="1" smtClean="0">
                <a:sym typeface="Symbol" charset="0"/>
              </a:rPr>
              <a:t>j</a:t>
            </a:r>
            <a:r>
              <a:rPr lang="en-US" sz="2000" dirty="0" smtClean="0">
                <a:sym typeface="Symbol" charset="0"/>
              </a:rPr>
              <a:t>).    </a:t>
            </a:r>
            <a:r>
              <a:rPr lang="pl-PL" sz="2000" dirty="0" smtClean="0">
                <a:sym typeface="Symbol" charset="0"/>
              </a:rPr>
              <a:t>Jeśli się nie udało</a:t>
            </a:r>
            <a:r>
              <a:rPr lang="en-US" sz="2000" dirty="0" smtClean="0">
                <a:sym typeface="Symbol" charset="0"/>
              </a:rPr>
              <a:t>, </a:t>
            </a:r>
            <a:r>
              <a:rPr lang="pl-PL" sz="2000" dirty="0" smtClean="0">
                <a:sym typeface="Symbol" charset="0"/>
              </a:rPr>
              <a:t>idź do kroku </a:t>
            </a:r>
            <a:r>
              <a:rPr lang="en-US" sz="2000" dirty="0" smtClean="0">
                <a:sym typeface="Symbol" charset="0"/>
              </a:rPr>
              <a:t>1.</a:t>
            </a:r>
            <a:endParaRPr lang="pl-PL" sz="2000" dirty="0" smtClean="0">
              <a:sym typeface="Symbol" charset="0"/>
            </a:endParaRPr>
          </a:p>
          <a:p>
            <a:pPr marL="457200" indent="-457200">
              <a:buAutoNum type="arabicPeriod"/>
            </a:pPr>
            <a:endParaRPr lang="pl-PL" sz="2000" dirty="0" smtClean="0">
              <a:sym typeface="Symbol" charset="0"/>
            </a:endParaRPr>
          </a:p>
          <a:p>
            <a:pPr marL="457200" indent="-457200">
              <a:buNone/>
            </a:pPr>
            <a:r>
              <a:rPr lang="pl-PL" sz="2000" dirty="0" smtClean="0">
                <a:sym typeface="Symbol" charset="0"/>
              </a:rPr>
              <a:t>Spodziewana liczba iteracji algorytmu </a:t>
            </a:r>
            <a:r>
              <a:rPr lang="pl-PL" sz="2000" dirty="0" smtClean="0">
                <a:sym typeface="Symbol"/>
              </a:rPr>
              <a:t> 2</a:t>
            </a:r>
          </a:p>
          <a:p>
            <a:pPr marL="457200" indent="-457200">
              <a:buNone/>
            </a:pPr>
            <a:endParaRPr lang="pl-PL" sz="2000" dirty="0" smtClean="0">
              <a:sym typeface="Symbol"/>
            </a:endParaRPr>
          </a:p>
          <a:p>
            <a:pPr marL="457200" indent="-457200">
              <a:buNone/>
            </a:pPr>
            <a:r>
              <a:rPr lang="pl-PL" sz="2000" dirty="0" smtClean="0">
                <a:sym typeface="Symbol"/>
              </a:rPr>
              <a:t>Czas wykonywania O(2</a:t>
            </a:r>
            <a:r>
              <a:rPr lang="pl-PL" sz="2000" baseline="30000" dirty="0" smtClean="0">
                <a:sym typeface="Symbol"/>
              </a:rPr>
              <a:t>n/2</a:t>
            </a:r>
            <a:r>
              <a:rPr lang="pl-PL" sz="2000" dirty="0" smtClean="0">
                <a:sym typeface="Symbol"/>
              </a:rPr>
              <a:t>) (przestrzeń O(2</a:t>
            </a:r>
            <a:r>
              <a:rPr lang="pl-PL" sz="2000" baseline="30000" dirty="0" smtClean="0">
                <a:sym typeface="Symbol"/>
              </a:rPr>
              <a:t>n/2</a:t>
            </a:r>
            <a:r>
              <a:rPr lang="pl-PL" sz="2000" dirty="0" smtClean="0">
                <a:sym typeface="Symbol"/>
              </a:rPr>
              <a:t>))</a:t>
            </a:r>
            <a:endParaRPr lang="en-US" sz="2000" dirty="0" smtClean="0">
              <a:sym typeface="Symbo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1" y="274638"/>
            <a:ext cx="8229600" cy="634082"/>
          </a:xfrm>
        </p:spPr>
        <p:txBody>
          <a:bodyPr>
            <a:noAutofit/>
          </a:bodyPr>
          <a:lstStyle/>
          <a:p>
            <a:r>
              <a:rPr lang="pl-PL" sz="3200" dirty="0" smtClean="0"/>
              <a:t>Przykładowe odporne na kolizje funkcje </a:t>
            </a:r>
            <a:r>
              <a:rPr lang="pl-PL" sz="3200" dirty="0" err="1" smtClean="0"/>
              <a:t>hash</a:t>
            </a:r>
            <a:r>
              <a:rPr lang="pl-PL" sz="3200" dirty="0" smtClean="0"/>
              <a:t>: </a:t>
            </a:r>
            <a:r>
              <a:rPr lang="pl-PL" sz="1800" dirty="0" err="1" smtClean="0"/>
              <a:t>Crypto</a:t>
            </a:r>
            <a:r>
              <a:rPr lang="pl-PL" sz="1800" dirty="0" smtClean="0"/>
              <a:t>++ 5.6.0 </a:t>
            </a:r>
            <a:r>
              <a:rPr lang="en-US" sz="1800" dirty="0" smtClean="0"/>
              <a:t>[ Wei Dai ]</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19</a:t>
            </a:fld>
            <a:endParaRPr lang="pl-PL"/>
          </a:p>
        </p:txBody>
      </p:sp>
      <p:sp>
        <p:nvSpPr>
          <p:cNvPr id="5" name="Rectangle 3"/>
          <p:cNvSpPr txBox="1">
            <a:spLocks noChangeArrowheads="1"/>
          </p:cNvSpPr>
          <p:nvPr/>
        </p:nvSpPr>
        <p:spPr>
          <a:xfrm>
            <a:off x="228600" y="1489298"/>
            <a:ext cx="8763000" cy="4171950"/>
          </a:xfrm>
          <a:prstGeom prst="rect">
            <a:avLst/>
          </a:prstGeom>
        </p:spPr>
        <p:txBody>
          <a:bodyPr vert="horz" lIns="91440" tIns="45720" rIns="91440" bIns="45720" rtlCol="0">
            <a:normAutofit/>
          </a:bodyPr>
          <a:lstStyle/>
          <a:p>
            <a:pPr marL="0" marR="0" lvl="0" indent="0" algn="l" defTabSz="914400" rtl="0" eaLnBrk="1" fontAlgn="auto" latinLnBrk="0" hangingPunct="1">
              <a:lnSpc>
                <a:spcPct val="90000"/>
              </a:lnSpc>
              <a:spcBef>
                <a:spcPct val="20000"/>
              </a:spcBef>
              <a:spcAft>
                <a:spcPts val="0"/>
              </a:spcAft>
              <a:buClrTx/>
              <a:buSzTx/>
              <a:buFont typeface="Arial" pitchFamily="34" charset="0"/>
              <a:buNone/>
              <a:tabLst>
                <a:tab pos="742950" algn="l"/>
                <a:tab pos="2628900" algn="l"/>
                <a:tab pos="2857500" algn="l"/>
                <a:tab pos="4349750" algn="l"/>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AMD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Opteron</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2.2 GHz     </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Linux)</a:t>
            </a:r>
          </a:p>
          <a:p>
            <a:pPr marL="0" marR="0" lvl="0" indent="0" algn="l" defTabSz="914400" rtl="0" eaLnBrk="1" fontAlgn="auto" latinLnBrk="0" hangingPunct="1">
              <a:lnSpc>
                <a:spcPct val="90000"/>
              </a:lnSpc>
              <a:spcBef>
                <a:spcPts val="1680"/>
              </a:spcBef>
              <a:spcAft>
                <a:spcPts val="0"/>
              </a:spcAft>
              <a:buClrTx/>
              <a:buSzTx/>
              <a:buFont typeface="Arial" pitchFamily="34" charset="0"/>
              <a:buNone/>
              <a:tabLst>
                <a:tab pos="742950" algn="l"/>
                <a:tab pos="2628900" algn="l"/>
                <a:tab pos="2857500" algn="l"/>
                <a:tab pos="4349750" algn="l"/>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			   </a:t>
            </a:r>
            <a:r>
              <a:rPr lang="pl-PL" sz="2000" dirty="0" smtClean="0"/>
              <a:t>długość</a:t>
            </a:r>
            <a:r>
              <a:rPr kumimoji="0" lang="en-US" sz="12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000" b="0" i="0" u="none" strike="noStrike" kern="1200" cap="none" spc="0" normalizeH="0" baseline="0" noProof="0" dirty="0" smtClean="0">
                <a:ln>
                  <a:noFill/>
                </a:ln>
                <a:solidFill>
                  <a:schemeClr val="tx1"/>
                </a:solidFill>
                <a:effectLst/>
                <a:uLnTx/>
                <a:uFillTx/>
                <a:latin typeface="+mn-lt"/>
                <a:ea typeface="+mn-ea"/>
                <a:cs typeface="+mn-cs"/>
              </a:rPr>
              <a:t>uogólniony</a:t>
            </a: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90000"/>
              </a:lnSpc>
              <a:spcBef>
                <a:spcPts val="0"/>
              </a:spcBef>
              <a:spcAft>
                <a:spcPts val="0"/>
              </a:spcAft>
              <a:buClrTx/>
              <a:buSzTx/>
              <a:buFont typeface="Arial" pitchFamily="34" charset="0"/>
              <a:buNone/>
              <a:tabLst>
                <a:tab pos="1143000" algn="l"/>
                <a:tab pos="2857500" algn="l"/>
                <a:tab pos="3149600" algn="l"/>
                <a:tab pos="4864100" algn="l"/>
                <a:tab pos="5715000" algn="l"/>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	</a:t>
            </a:r>
            <a:r>
              <a:rPr lang="pl-PL" sz="2000" u="sng" dirty="0" smtClean="0"/>
              <a:t>f</a:t>
            </a:r>
            <a:r>
              <a:rPr lang="pl-PL" sz="2000" u="sng" dirty="0" err="1" smtClean="0"/>
              <a:t>unkcja</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lang="pl-PL" sz="2000" u="sng" dirty="0" smtClean="0"/>
              <a:t>skrótu</a:t>
            </a:r>
            <a:r>
              <a:rPr lang="en-US" sz="2000" u="sng" dirty="0" smtClean="0"/>
              <a:t>(bit</a:t>
            </a:r>
            <a:r>
              <a:rPr lang="pl-PL" sz="2000" u="sng" dirty="0" smtClean="0"/>
              <a:t>y</a:t>
            </a:r>
            <a:r>
              <a:rPr lang="en-US" sz="2000" u="sng" dirty="0" smtClean="0"/>
              <a:t>)</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lang="pl-PL" sz="2000" u="sng" dirty="0" smtClean="0"/>
              <a:t>szybkość</a:t>
            </a:r>
            <a:r>
              <a:rPr lang="en-US" sz="2000" u="sng" dirty="0" smtClean="0"/>
              <a:t> (MB/sec)</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lang="pl-PL" sz="2000" u="sng" dirty="0" smtClean="0"/>
              <a:t>czas </a:t>
            </a:r>
            <a:r>
              <a:rPr kumimoji="0" lang="en-US" sz="2000" b="0" i="0" u="sng" strike="noStrike" kern="1200" cap="none" spc="0" normalizeH="0" baseline="0" noProof="0" dirty="0" smtClean="0">
                <a:ln>
                  <a:noFill/>
                </a:ln>
                <a:solidFill>
                  <a:schemeClr val="tx1"/>
                </a:solidFill>
                <a:effectLst/>
                <a:uLnTx/>
                <a:uFillTx/>
                <a:latin typeface="+mn-lt"/>
                <a:ea typeface="+mn-ea"/>
                <a:cs typeface="+mn-cs"/>
              </a:rPr>
              <a:t> </a:t>
            </a:r>
            <a:r>
              <a:rPr kumimoji="0" lang="pl-PL" sz="2000" b="0" i="0" u="sng" strike="noStrike" kern="1200" cap="none" spc="0" normalizeH="0" baseline="0" noProof="0" dirty="0" smtClean="0">
                <a:ln>
                  <a:noFill/>
                </a:ln>
                <a:solidFill>
                  <a:schemeClr val="tx1"/>
                </a:solidFill>
                <a:effectLst/>
                <a:uLnTx/>
                <a:uFillTx/>
                <a:latin typeface="+mn-lt"/>
                <a:ea typeface="+mn-ea"/>
                <a:cs typeface="+mn-cs"/>
              </a:rPr>
              <a:t>ataku</a:t>
            </a:r>
            <a:endParaRPr kumimoji="0" lang="en-US" sz="2000" b="0" i="0" u="sng"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90000"/>
              </a:lnSpc>
              <a:spcBef>
                <a:spcPts val="1776"/>
              </a:spcBef>
              <a:spcAft>
                <a:spcPts val="0"/>
              </a:spcAft>
              <a:buClrTx/>
              <a:buSzTx/>
              <a:buFont typeface="Arial" pitchFamily="34" charset="0"/>
              <a:buNone/>
              <a:tabLst>
                <a:tab pos="1143000" algn="l"/>
                <a:tab pos="2857500" algn="l"/>
                <a:tab pos="3149600" algn="l"/>
                <a:tab pos="5257800" algn="l"/>
                <a:tab pos="5321300" algn="l"/>
                <a:tab pos="7658100" algn="l"/>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smtClean="0">
                <a:ln>
                  <a:noFill/>
                </a:ln>
                <a:solidFill>
                  <a:schemeClr val="bg1">
                    <a:lumMod val="75000"/>
                  </a:schemeClr>
                </a:solidFill>
                <a:effectLst/>
                <a:uLnTx/>
                <a:uFillTx/>
                <a:latin typeface="+mn-lt"/>
                <a:ea typeface="+mn-ea"/>
                <a:cs typeface="+mn-cs"/>
              </a:rPr>
              <a:t>SHA-1		160		153	2</a:t>
            </a:r>
            <a:r>
              <a:rPr kumimoji="0" lang="en-US" sz="2400" b="0" i="0" u="none" strike="noStrike" kern="1200" cap="none" spc="0" normalizeH="0" baseline="30000" noProof="0" dirty="0" smtClean="0">
                <a:ln>
                  <a:noFill/>
                </a:ln>
                <a:solidFill>
                  <a:schemeClr val="bg1">
                    <a:lumMod val="75000"/>
                  </a:schemeClr>
                </a:solidFill>
                <a:effectLst/>
                <a:uLnTx/>
                <a:uFillTx/>
                <a:latin typeface="+mn-lt"/>
                <a:ea typeface="+mn-ea"/>
                <a:cs typeface="+mn-cs"/>
              </a:rPr>
              <a:t>80</a:t>
            </a:r>
          </a:p>
          <a:p>
            <a:pPr marL="0" marR="0" lvl="0" indent="0" algn="l" defTabSz="914400" rtl="0" eaLnBrk="1" fontAlgn="auto" latinLnBrk="0" hangingPunct="1">
              <a:lnSpc>
                <a:spcPct val="90000"/>
              </a:lnSpc>
              <a:spcBef>
                <a:spcPct val="20000"/>
              </a:spcBef>
              <a:spcAft>
                <a:spcPts val="0"/>
              </a:spcAft>
              <a:buClrTx/>
              <a:buSzTx/>
              <a:buFont typeface="Arial" pitchFamily="34" charset="0"/>
              <a:buNone/>
              <a:tabLst>
                <a:tab pos="1143000" algn="l"/>
                <a:tab pos="2857500" algn="l"/>
                <a:tab pos="3149600" algn="l"/>
                <a:tab pos="5257800" algn="l"/>
                <a:tab pos="5321300" algn="l"/>
                <a:tab pos="7658100" algn="l"/>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SHA-256		256		111	2</a:t>
            </a:r>
            <a:r>
              <a:rPr kumimoji="0" lang="en-US" sz="2400" b="0" i="0" u="none" strike="noStrike" kern="1200" cap="none" spc="0" normalizeH="0" baseline="30000" noProof="0" dirty="0" smtClean="0">
                <a:ln>
                  <a:noFill/>
                </a:ln>
                <a:solidFill>
                  <a:schemeClr val="tx1"/>
                </a:solidFill>
                <a:effectLst/>
                <a:uLnTx/>
                <a:uFillTx/>
                <a:latin typeface="+mn-lt"/>
                <a:ea typeface="+mn-ea"/>
                <a:cs typeface="+mn-cs"/>
              </a:rPr>
              <a:t>128</a:t>
            </a:r>
          </a:p>
          <a:p>
            <a:pPr marL="0" marR="0" lvl="0" indent="0" algn="l" defTabSz="914400" rtl="0" eaLnBrk="1" fontAlgn="auto" latinLnBrk="0" hangingPunct="1">
              <a:lnSpc>
                <a:spcPct val="90000"/>
              </a:lnSpc>
              <a:spcBef>
                <a:spcPct val="20000"/>
              </a:spcBef>
              <a:spcAft>
                <a:spcPts val="0"/>
              </a:spcAft>
              <a:buClrTx/>
              <a:buSzTx/>
              <a:buFont typeface="Arial" pitchFamily="34" charset="0"/>
              <a:buNone/>
              <a:tabLst>
                <a:tab pos="1143000" algn="l"/>
                <a:tab pos="2857500" algn="l"/>
                <a:tab pos="3149600" algn="l"/>
                <a:tab pos="5257800" algn="l"/>
                <a:tab pos="5321300" algn="l"/>
                <a:tab pos="7658100" algn="l"/>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SHA-512		512		99	2</a:t>
            </a:r>
            <a:r>
              <a:rPr kumimoji="0" lang="en-US" sz="2400" b="0" i="0" u="none" strike="noStrike" kern="1200" cap="none" spc="0" normalizeH="0" baseline="30000" noProof="0" dirty="0" smtClean="0">
                <a:ln>
                  <a:noFill/>
                </a:ln>
                <a:solidFill>
                  <a:schemeClr val="tx1"/>
                </a:solidFill>
                <a:effectLst/>
                <a:uLnTx/>
                <a:uFillTx/>
                <a:latin typeface="+mn-lt"/>
                <a:ea typeface="+mn-ea"/>
                <a:cs typeface="+mn-cs"/>
              </a:rPr>
              <a:t>256</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90000"/>
              </a:lnSpc>
              <a:spcBef>
                <a:spcPts val="2376"/>
              </a:spcBef>
              <a:spcAft>
                <a:spcPts val="0"/>
              </a:spcAft>
              <a:buClrTx/>
              <a:buSzTx/>
              <a:buFont typeface="Arial" pitchFamily="34" charset="0"/>
              <a:buNone/>
              <a:tabLst>
                <a:tab pos="1143000" algn="l"/>
                <a:tab pos="2857500" algn="l"/>
                <a:tab pos="3149600" algn="l"/>
                <a:tab pos="5257800" algn="l"/>
                <a:tab pos="5321300" algn="l"/>
                <a:tab pos="7658100" algn="l"/>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Whirlpool		512		57	2</a:t>
            </a:r>
            <a:r>
              <a:rPr kumimoji="0" lang="en-US" sz="2400" b="0" i="0" u="none" strike="noStrike" kern="1200" cap="none" spc="0" normalizeH="0" baseline="30000" noProof="0" dirty="0" smtClean="0">
                <a:ln>
                  <a:noFill/>
                </a:ln>
                <a:solidFill>
                  <a:schemeClr val="tx1"/>
                </a:solidFill>
                <a:effectLst/>
                <a:uLnTx/>
                <a:uFillTx/>
                <a:latin typeface="+mn-lt"/>
                <a:ea typeface="+mn-ea"/>
                <a:cs typeface="+mn-cs"/>
              </a:rPr>
              <a:t>256</a:t>
            </a:r>
            <a:endParaRPr kumimoji="0" lang="en-US" sz="3200" b="0" i="0" u="none" strike="noStrike" kern="1200" cap="none" spc="0" normalizeH="0" baseline="30000" noProof="0" dirty="0" smtClean="0">
              <a:ln>
                <a:noFill/>
              </a:ln>
              <a:solidFill>
                <a:schemeClr val="tx1"/>
              </a:solidFill>
              <a:effectLst/>
              <a:uLnTx/>
              <a:uFillTx/>
              <a:latin typeface="+mn-lt"/>
              <a:ea typeface="+mn-ea"/>
              <a:cs typeface="+mn-cs"/>
            </a:endParaRPr>
          </a:p>
        </p:txBody>
      </p:sp>
      <p:sp>
        <p:nvSpPr>
          <p:cNvPr id="6" name="Left Brace 7"/>
          <p:cNvSpPr/>
          <p:nvPr/>
        </p:nvSpPr>
        <p:spPr>
          <a:xfrm>
            <a:off x="1219200" y="2860898"/>
            <a:ext cx="152400" cy="1143000"/>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TextBox 8"/>
          <p:cNvSpPr txBox="1"/>
          <p:nvPr/>
        </p:nvSpPr>
        <p:spPr>
          <a:xfrm rot="5400000">
            <a:off x="218574" y="3240578"/>
            <a:ext cx="1608582" cy="369332"/>
          </a:xfrm>
          <a:prstGeom prst="rect">
            <a:avLst/>
          </a:prstGeom>
          <a:noFill/>
        </p:spPr>
        <p:txBody>
          <a:bodyPr wrap="none" rtlCol="0">
            <a:spAutoFit/>
          </a:bodyPr>
          <a:lstStyle/>
          <a:p>
            <a:r>
              <a:rPr lang="pl-PL" dirty="0" smtClean="0"/>
              <a:t>Standardy </a:t>
            </a:r>
            <a:r>
              <a:rPr lang="en-US" dirty="0" smtClean="0"/>
              <a:t>NIST</a:t>
            </a:r>
            <a:endParaRPr lang="en-US" dirty="0"/>
          </a:p>
        </p:txBody>
      </p:sp>
      <p:sp>
        <p:nvSpPr>
          <p:cNvPr id="8" name="TextBox 9"/>
          <p:cNvSpPr txBox="1"/>
          <p:nvPr/>
        </p:nvSpPr>
        <p:spPr>
          <a:xfrm>
            <a:off x="467544" y="5301208"/>
            <a:ext cx="6821034" cy="707886"/>
          </a:xfrm>
          <a:prstGeom prst="rect">
            <a:avLst/>
          </a:prstGeom>
          <a:noFill/>
        </p:spPr>
        <p:txBody>
          <a:bodyPr wrap="none" rtlCol="0">
            <a:spAutoFit/>
          </a:bodyPr>
          <a:lstStyle/>
          <a:p>
            <a:r>
              <a:rPr lang="en-US" sz="2000" dirty="0" smtClean="0"/>
              <a:t>*</a:t>
            </a:r>
            <a:r>
              <a:rPr lang="pl-PL" sz="2000" dirty="0" smtClean="0"/>
              <a:t>najlepszy znany algorytm znalezienia kolizji dla </a:t>
            </a:r>
            <a:r>
              <a:rPr lang="en-US" sz="2000" dirty="0" smtClean="0"/>
              <a:t>SHA-1 </a:t>
            </a:r>
            <a:r>
              <a:rPr lang="pl-PL" sz="2000" dirty="0" smtClean="0"/>
              <a:t>wymaga</a:t>
            </a:r>
            <a:r>
              <a:rPr lang="en-US" sz="2000" dirty="0" smtClean="0"/>
              <a:t> </a:t>
            </a:r>
            <a:r>
              <a:rPr lang="pl-PL" sz="2000" dirty="0" smtClean="0"/>
              <a:t/>
            </a:r>
            <a:br>
              <a:rPr lang="pl-PL" sz="2000" dirty="0" smtClean="0"/>
            </a:br>
            <a:r>
              <a:rPr lang="pl-PL" sz="2000" dirty="0" smtClean="0"/>
              <a:t>   analizy </a:t>
            </a:r>
            <a:r>
              <a:rPr lang="en-US" sz="2000" dirty="0" smtClean="0"/>
              <a:t>2</a:t>
            </a:r>
            <a:r>
              <a:rPr lang="en-US" sz="2000" baseline="30000" dirty="0" smtClean="0"/>
              <a:t>51 </a:t>
            </a:r>
            <a:r>
              <a:rPr lang="en-US" sz="2000" dirty="0" smtClean="0"/>
              <a:t>hash</a:t>
            </a:r>
            <a:r>
              <a:rPr lang="pl-PL" sz="2000" dirty="0" smtClean="0"/>
              <a:t>ów</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Kolejny problem</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a:t>
            </a:fld>
            <a:endParaRPr lang="pl-PL"/>
          </a:p>
        </p:txBody>
      </p:sp>
      <p:sp>
        <p:nvSpPr>
          <p:cNvPr id="5" name="Content Placeholder 2"/>
          <p:cNvSpPr>
            <a:spLocks noGrp="1"/>
          </p:cNvSpPr>
          <p:nvPr>
            <p:ph idx="1"/>
          </p:nvPr>
        </p:nvSpPr>
        <p:spPr>
          <a:xfrm>
            <a:off x="457200" y="1047750"/>
            <a:ext cx="8229600" cy="4095750"/>
          </a:xfrm>
        </p:spPr>
        <p:txBody>
          <a:bodyPr/>
          <a:lstStyle/>
          <a:p>
            <a:endParaRPr lang="en-US" dirty="0" smtClean="0"/>
          </a:p>
          <a:p>
            <a:endParaRPr lang="en-US" dirty="0"/>
          </a:p>
          <a:p>
            <a:r>
              <a:rPr lang="pl-PL" dirty="0" smtClean="0"/>
              <a:t>Konstrukcje </a:t>
            </a:r>
            <a:r>
              <a:rPr lang="en-US" dirty="0" smtClean="0"/>
              <a:t>ECBC </a:t>
            </a:r>
            <a:r>
              <a:rPr lang="pl-PL" dirty="0" smtClean="0"/>
              <a:t>i</a:t>
            </a:r>
            <a:r>
              <a:rPr lang="en-US" dirty="0" smtClean="0"/>
              <a:t> NMAC </a:t>
            </a:r>
            <a:r>
              <a:rPr lang="pl-PL" dirty="0" smtClean="0"/>
              <a:t>są sekwencyjne</a:t>
            </a:r>
            <a:r>
              <a:rPr lang="en-US" dirty="0" smtClean="0"/>
              <a:t>.</a:t>
            </a:r>
          </a:p>
          <a:p>
            <a:endParaRPr lang="en-US" dirty="0"/>
          </a:p>
          <a:p>
            <a:r>
              <a:rPr lang="pl-PL" dirty="0" smtClean="0"/>
              <a:t>Czy możemy zbudować </a:t>
            </a:r>
            <a:r>
              <a:rPr lang="pl-PL" b="1" dirty="0" smtClean="0"/>
              <a:t>współbieżną</a:t>
            </a:r>
            <a:r>
              <a:rPr lang="pl-PL" dirty="0" smtClean="0"/>
              <a:t> wersję MAC złożoną z małych PRF?</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1" y="274638"/>
            <a:ext cx="8229600" cy="778098"/>
          </a:xfrm>
        </p:spPr>
        <p:txBody>
          <a:bodyPr>
            <a:normAutofit/>
          </a:bodyPr>
          <a:lstStyle/>
          <a:p>
            <a:r>
              <a:rPr lang="pl-PL" sz="3200" dirty="0" smtClean="0"/>
              <a:t>Gdyby zastosować komputery kwantowe…</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20</a:t>
            </a:fld>
            <a:endParaRPr lang="pl-PL"/>
          </a:p>
        </p:txBody>
      </p:sp>
      <p:graphicFrame>
        <p:nvGraphicFramePr>
          <p:cNvPr id="5" name="Table 3"/>
          <p:cNvGraphicFramePr>
            <a:graphicFrameLocks noGrp="1"/>
          </p:cNvGraphicFramePr>
          <p:nvPr>
            <p:extLst>
              <p:ext uri="{D42A27DB-BD31-4B8C-83A1-F6EECF244321}">
                <p14:modId xmlns:p14="http://schemas.microsoft.com/office/powerpoint/2010/main" xmlns="" val="2323915429"/>
              </p:ext>
            </p:extLst>
          </p:nvPr>
        </p:nvGraphicFramePr>
        <p:xfrm>
          <a:off x="762000" y="1520294"/>
          <a:ext cx="7010400" cy="3930650"/>
        </p:xfrm>
        <a:graphic>
          <a:graphicData uri="http://schemas.openxmlformats.org/drawingml/2006/table">
            <a:tbl>
              <a:tblPr firstRow="1" bandRow="1">
                <a:tableStyleId>{BC89EF96-8CEA-46FF-86C4-4CE0E7609802}</a:tableStyleId>
              </a:tblPr>
              <a:tblGrid>
                <a:gridCol w="2743200"/>
                <a:gridCol w="2209800"/>
                <a:gridCol w="2057400"/>
              </a:tblGrid>
              <a:tr h="1187450">
                <a:tc>
                  <a:txBody>
                    <a:bodyPr/>
                    <a:lstStyle/>
                    <a:p>
                      <a:pPr algn="ctr"/>
                      <a:endParaRPr lang="en-US" sz="2400" dirty="0"/>
                    </a:p>
                  </a:txBody>
                  <a:tcPr anchor="ctr"/>
                </a:tc>
                <a:tc>
                  <a:txBody>
                    <a:bodyPr/>
                    <a:lstStyle/>
                    <a:p>
                      <a:pPr algn="ctr"/>
                      <a:r>
                        <a:rPr lang="pl-PL" sz="2400" dirty="0" smtClean="0"/>
                        <a:t>Klasyczne algorytmy</a:t>
                      </a:r>
                      <a:endParaRPr lang="en-US" sz="2400" dirty="0"/>
                    </a:p>
                  </a:txBody>
                  <a:tcPr anchor="ctr"/>
                </a:tc>
                <a:tc>
                  <a:txBody>
                    <a:bodyPr/>
                    <a:lstStyle/>
                    <a:p>
                      <a:pPr algn="ctr"/>
                      <a:r>
                        <a:rPr lang="pl-PL" sz="2400" dirty="0" smtClean="0"/>
                        <a:t>Algorytmy</a:t>
                      </a:r>
                      <a:r>
                        <a:rPr lang="pl-PL" sz="2400" baseline="0" dirty="0" smtClean="0"/>
                        <a:t> kwantowe</a:t>
                      </a:r>
                      <a:endParaRPr lang="en-US" sz="2400" dirty="0"/>
                    </a:p>
                  </a:txBody>
                  <a:tcPr anchor="ctr"/>
                </a:tc>
              </a:tr>
              <a:tr h="1187450">
                <a:tc>
                  <a:txBody>
                    <a:bodyPr/>
                    <a:lstStyle/>
                    <a:p>
                      <a:pPr algn="ctr"/>
                      <a:r>
                        <a:rPr lang="pl-PL" sz="2400" dirty="0" smtClean="0"/>
                        <a:t>Szyfry</a:t>
                      </a:r>
                      <a:r>
                        <a:rPr lang="pl-PL" sz="2400" baseline="0" dirty="0" smtClean="0"/>
                        <a:t> blokowe</a:t>
                      </a:r>
                      <a:r>
                        <a:rPr lang="en-US" sz="2400" dirty="0" smtClean="0"/>
                        <a:t/>
                      </a:r>
                      <a:br>
                        <a:rPr lang="en-US" sz="2400" dirty="0" smtClean="0"/>
                      </a:br>
                      <a:r>
                        <a:rPr lang="en-US" sz="2400" b="1" dirty="0" smtClean="0">
                          <a:solidFill>
                            <a:srgbClr val="FF0000"/>
                          </a:solidFill>
                        </a:rPr>
                        <a:t>E: K × X ⟶ X</a:t>
                      </a:r>
                      <a:r>
                        <a:rPr lang="en-US" sz="2400" dirty="0" smtClean="0"/>
                        <a:t/>
                      </a:r>
                      <a:br>
                        <a:rPr lang="en-US" sz="2400" dirty="0" smtClean="0"/>
                      </a:br>
                      <a:r>
                        <a:rPr lang="pl-PL" sz="2400" dirty="0" smtClean="0"/>
                        <a:t>pełne przeszukiwanie</a:t>
                      </a:r>
                      <a:endParaRPr lang="en-US" sz="2400" dirty="0"/>
                    </a:p>
                  </a:txBody>
                  <a:tcPr anchor="ctr">
                    <a:noFill/>
                  </a:tcPr>
                </a:tc>
                <a:tc>
                  <a:txBody>
                    <a:bodyPr/>
                    <a:lstStyle/>
                    <a:p>
                      <a:pPr algn="ctr"/>
                      <a:r>
                        <a:rPr lang="en-US" sz="2400" dirty="0" smtClean="0"/>
                        <a:t>O( </a:t>
                      </a:r>
                      <a:r>
                        <a:rPr lang="en-US" sz="2800" dirty="0" smtClean="0"/>
                        <a:t>|K|</a:t>
                      </a:r>
                      <a:r>
                        <a:rPr lang="en-US" sz="2400" dirty="0" smtClean="0"/>
                        <a:t> )</a:t>
                      </a:r>
                      <a:endParaRPr lang="en-US" sz="2400" dirty="0"/>
                    </a:p>
                  </a:txBody>
                  <a:tcPr anchor="ctr">
                    <a:noFill/>
                  </a:tcPr>
                </a:tc>
                <a:tc>
                  <a:txBody>
                    <a:bodyPr/>
                    <a:lstStyle/>
                    <a:p>
                      <a:pPr algn="ctr"/>
                      <a:r>
                        <a:rPr lang="en-US" sz="2400" dirty="0" smtClean="0"/>
                        <a:t>O( </a:t>
                      </a:r>
                      <a:r>
                        <a:rPr lang="en-US" sz="2800" dirty="0" smtClean="0"/>
                        <a:t>|K|</a:t>
                      </a:r>
                      <a:r>
                        <a:rPr lang="en-US" sz="2800" baseline="30000" dirty="0" smtClean="0"/>
                        <a:t>1/2</a:t>
                      </a:r>
                      <a:r>
                        <a:rPr lang="en-US" sz="2400" dirty="0" smtClean="0"/>
                        <a:t> )</a:t>
                      </a:r>
                      <a:endParaRPr lang="en-US" sz="2400" dirty="0"/>
                    </a:p>
                  </a:txBody>
                  <a:tcPr anchor="ctr">
                    <a:noFill/>
                  </a:tcPr>
                </a:tc>
              </a:tr>
              <a:tr h="11874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l-PL" sz="2400" dirty="0" smtClean="0"/>
                        <a:t>Funkcja </a:t>
                      </a:r>
                      <a:r>
                        <a:rPr lang="pl-PL" sz="2400" dirty="0" err="1" smtClean="0"/>
                        <a:t>hash</a:t>
                      </a:r>
                      <a:r>
                        <a:rPr lang="en-US" sz="2400" dirty="0" smtClean="0"/>
                        <a:t/>
                      </a:r>
                      <a:br>
                        <a:rPr lang="en-US" sz="2400" dirty="0" smtClean="0"/>
                      </a:br>
                      <a:r>
                        <a:rPr lang="en-US" sz="2400" b="1" dirty="0" smtClean="0">
                          <a:solidFill>
                            <a:srgbClr val="FF0000"/>
                          </a:solidFill>
                        </a:rPr>
                        <a:t>H: M ⟶ T</a:t>
                      </a:r>
                      <a:r>
                        <a:rPr lang="en-US" sz="2400" dirty="0" smtClean="0"/>
                        <a:t/>
                      </a:r>
                      <a:br>
                        <a:rPr lang="en-US" sz="2400" dirty="0" smtClean="0"/>
                      </a:br>
                      <a:r>
                        <a:rPr lang="pl-PL" sz="2400" smtClean="0"/>
                        <a:t>poszukiwanie kolizji</a:t>
                      </a:r>
                      <a:endParaRPr lang="en-US" sz="24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O( </a:t>
                      </a:r>
                      <a:r>
                        <a:rPr lang="en-US" sz="2800" dirty="0" smtClean="0"/>
                        <a:t>|T|</a:t>
                      </a:r>
                      <a:r>
                        <a:rPr lang="en-US" sz="2800" baseline="30000" dirty="0" smtClean="0"/>
                        <a:t>1/2</a:t>
                      </a:r>
                      <a:r>
                        <a:rPr lang="en-US" sz="2800" dirty="0" smtClean="0"/>
                        <a:t> </a:t>
                      </a:r>
                      <a:r>
                        <a:rPr lang="en-US" sz="2400" dirty="0" smtClean="0"/>
                        <a: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O( </a:t>
                      </a:r>
                      <a:r>
                        <a:rPr lang="en-US" sz="2800" dirty="0" smtClean="0"/>
                        <a:t>|T|</a:t>
                      </a:r>
                      <a:r>
                        <a:rPr lang="en-US" sz="2800" baseline="30000" dirty="0" smtClean="0"/>
                        <a:t>1/3</a:t>
                      </a:r>
                      <a:r>
                        <a:rPr lang="en-US" sz="2400" dirty="0" smtClean="0"/>
                        <a:t> )</a:t>
                      </a:r>
                    </a:p>
                  </a:txBody>
                  <a:tcPr anchor="ct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1" y="274638"/>
            <a:ext cx="8229600" cy="562074"/>
          </a:xfrm>
        </p:spPr>
        <p:txBody>
          <a:bodyPr>
            <a:normAutofit fontScale="90000"/>
          </a:bodyPr>
          <a:lstStyle/>
          <a:p>
            <a:r>
              <a:rPr lang="pl-PL" sz="3200" dirty="0" smtClean="0"/>
              <a:t>Konstrukcja 3: PMAC (ang. </a:t>
            </a:r>
            <a:r>
              <a:rPr lang="pl-PL" sz="3200" dirty="0" err="1" smtClean="0"/>
              <a:t>Parallel</a:t>
            </a:r>
            <a:r>
              <a:rPr lang="pl-PL" sz="3200" dirty="0" smtClean="0"/>
              <a:t> MAC)</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a:t>
            </a:fld>
            <a:endParaRPr lang="pl-PL"/>
          </a:p>
        </p:txBody>
      </p:sp>
      <p:sp>
        <p:nvSpPr>
          <p:cNvPr id="5" name="Rectangle 3"/>
          <p:cNvSpPr txBox="1">
            <a:spLocks noChangeArrowheads="1"/>
          </p:cNvSpPr>
          <p:nvPr/>
        </p:nvSpPr>
        <p:spPr>
          <a:xfrm>
            <a:off x="457200" y="1618456"/>
            <a:ext cx="8229600" cy="838200"/>
          </a:xfrm>
          <a:prstGeom prst="rect">
            <a:avLst/>
          </a:prstGeom>
        </p:spPr>
        <p:txBody>
          <a:bodyPr vert="horz" lIns="91440" tIns="45720" rIns="91440" bIns="45720" rtlCol="0">
            <a:normAutofit fontScale="92500"/>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P(k,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i</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łatwa do wyliczenia na</a:t>
            </a:r>
            <a:r>
              <a:rPr kumimoji="0" lang="pl-PL" sz="3200" b="0" i="0" u="none" strike="noStrike" kern="1200" cap="none" spc="0" normalizeH="0" noProof="0" dirty="0" smtClean="0">
                <a:ln>
                  <a:noFill/>
                </a:ln>
                <a:solidFill>
                  <a:schemeClr val="tx1"/>
                </a:solidFill>
                <a:effectLst/>
                <a:uLnTx/>
                <a:uFillTx/>
                <a:latin typeface="+mn-lt"/>
                <a:ea typeface="+mn-ea"/>
                <a:cs typeface="+mn-cs"/>
              </a:rPr>
              <a:t> komputerze funkcja</a:t>
            </a: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Rectangle 4"/>
          <p:cNvSpPr>
            <a:spLocks noChangeArrowheads="1"/>
          </p:cNvSpPr>
          <p:nvPr/>
        </p:nvSpPr>
        <p:spPr bwMode="auto">
          <a:xfrm>
            <a:off x="2743200" y="2304256"/>
            <a:ext cx="1524000" cy="285750"/>
          </a:xfrm>
          <a:prstGeom prst="rect">
            <a:avLst/>
          </a:prstGeom>
          <a:solidFill>
            <a:schemeClr val="accent6">
              <a:lumMod val="60000"/>
              <a:lumOff val="40000"/>
            </a:schemeClr>
          </a:solidFill>
          <a:ln w="9525">
            <a:solidFill>
              <a:schemeClr val="tx1"/>
            </a:solidFill>
            <a:miter lim="800000"/>
            <a:headEnd/>
            <a:tailEnd/>
          </a:ln>
          <a:effectLst/>
          <a:extLst/>
        </p:spPr>
        <p:txBody>
          <a:bodyPr wrap="none" anchor="ctr"/>
          <a:lstStyle/>
          <a:p>
            <a:pPr algn="ctr"/>
            <a:r>
              <a:rPr lang="en-US"/>
              <a:t>m[0]</a:t>
            </a:r>
          </a:p>
        </p:txBody>
      </p:sp>
      <p:sp>
        <p:nvSpPr>
          <p:cNvPr id="7" name="Rectangle 5"/>
          <p:cNvSpPr>
            <a:spLocks noChangeArrowheads="1"/>
          </p:cNvSpPr>
          <p:nvPr/>
        </p:nvSpPr>
        <p:spPr bwMode="auto">
          <a:xfrm>
            <a:off x="4267200" y="2304256"/>
            <a:ext cx="1676400" cy="285750"/>
          </a:xfrm>
          <a:prstGeom prst="rect">
            <a:avLst/>
          </a:prstGeom>
          <a:solidFill>
            <a:schemeClr val="accent6">
              <a:lumMod val="60000"/>
              <a:lumOff val="40000"/>
            </a:schemeClr>
          </a:solidFill>
          <a:ln w="9525">
            <a:solidFill>
              <a:schemeClr val="tx1"/>
            </a:solidFill>
            <a:miter lim="800000"/>
            <a:headEnd/>
            <a:tailEnd/>
          </a:ln>
          <a:effectLst/>
          <a:extLst/>
        </p:spPr>
        <p:txBody>
          <a:bodyPr wrap="none" anchor="ctr"/>
          <a:lstStyle/>
          <a:p>
            <a:pPr algn="ctr"/>
            <a:r>
              <a:rPr lang="en-US"/>
              <a:t>m[1]</a:t>
            </a:r>
          </a:p>
        </p:txBody>
      </p:sp>
      <p:sp>
        <p:nvSpPr>
          <p:cNvPr id="8" name="Rectangle 6"/>
          <p:cNvSpPr>
            <a:spLocks noChangeArrowheads="1"/>
          </p:cNvSpPr>
          <p:nvPr/>
        </p:nvSpPr>
        <p:spPr bwMode="auto">
          <a:xfrm>
            <a:off x="5943600" y="2304256"/>
            <a:ext cx="1600200" cy="285750"/>
          </a:xfrm>
          <a:prstGeom prst="rect">
            <a:avLst/>
          </a:prstGeom>
          <a:solidFill>
            <a:schemeClr val="accent6">
              <a:lumMod val="60000"/>
              <a:lumOff val="40000"/>
            </a:schemeClr>
          </a:solidFill>
          <a:ln w="9525">
            <a:solidFill>
              <a:schemeClr val="tx1"/>
            </a:solidFill>
            <a:miter lim="800000"/>
            <a:headEnd/>
            <a:tailEnd/>
          </a:ln>
          <a:effectLst/>
          <a:extLst/>
        </p:spPr>
        <p:txBody>
          <a:bodyPr wrap="none" anchor="ctr"/>
          <a:lstStyle/>
          <a:p>
            <a:pPr algn="ctr"/>
            <a:r>
              <a:rPr lang="en-US" dirty="0" smtClean="0"/>
              <a:t>m[2]</a:t>
            </a:r>
            <a:endParaRPr lang="en-US" dirty="0"/>
          </a:p>
        </p:txBody>
      </p:sp>
      <p:sp>
        <p:nvSpPr>
          <p:cNvPr id="9" name="Rectangle 7"/>
          <p:cNvSpPr>
            <a:spLocks noChangeArrowheads="1"/>
          </p:cNvSpPr>
          <p:nvPr/>
        </p:nvSpPr>
        <p:spPr bwMode="auto">
          <a:xfrm>
            <a:off x="7543800" y="2304256"/>
            <a:ext cx="1524000" cy="285750"/>
          </a:xfrm>
          <a:prstGeom prst="rect">
            <a:avLst/>
          </a:prstGeom>
          <a:solidFill>
            <a:schemeClr val="accent6">
              <a:lumMod val="60000"/>
              <a:lumOff val="40000"/>
            </a:schemeClr>
          </a:solidFill>
          <a:ln w="9525">
            <a:solidFill>
              <a:schemeClr val="tx1"/>
            </a:solidFill>
            <a:miter lim="800000"/>
            <a:headEnd/>
            <a:tailEnd/>
          </a:ln>
          <a:effectLst/>
          <a:extLst/>
        </p:spPr>
        <p:txBody>
          <a:bodyPr wrap="none" anchor="ctr"/>
          <a:lstStyle/>
          <a:p>
            <a:pPr algn="ctr"/>
            <a:r>
              <a:rPr lang="en-US" smtClean="0"/>
              <a:t>m[3]</a:t>
            </a:r>
            <a:endParaRPr lang="en-US"/>
          </a:p>
        </p:txBody>
      </p:sp>
      <p:sp>
        <p:nvSpPr>
          <p:cNvPr id="10" name="Text Box 8"/>
          <p:cNvSpPr txBox="1">
            <a:spLocks noChangeArrowheads="1"/>
          </p:cNvSpPr>
          <p:nvPr/>
        </p:nvSpPr>
        <p:spPr bwMode="auto">
          <a:xfrm>
            <a:off x="3236914" y="2685256"/>
            <a:ext cx="499856" cy="5847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3200" dirty="0">
                <a:sym typeface="Symbol" charset="0"/>
              </a:rPr>
              <a:t></a:t>
            </a:r>
          </a:p>
        </p:txBody>
      </p:sp>
      <p:sp>
        <p:nvSpPr>
          <p:cNvPr id="11" name="Text Box 9"/>
          <p:cNvSpPr txBox="1">
            <a:spLocks noChangeArrowheads="1"/>
          </p:cNvSpPr>
          <p:nvPr/>
        </p:nvSpPr>
        <p:spPr bwMode="auto">
          <a:xfrm>
            <a:off x="8153400" y="2710080"/>
            <a:ext cx="499856" cy="5847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3200" dirty="0">
                <a:sym typeface="Symbol" charset="0"/>
              </a:rPr>
              <a:t></a:t>
            </a:r>
          </a:p>
        </p:txBody>
      </p:sp>
      <p:sp>
        <p:nvSpPr>
          <p:cNvPr id="12" name="Text Box 10"/>
          <p:cNvSpPr txBox="1">
            <a:spLocks noChangeArrowheads="1"/>
          </p:cNvSpPr>
          <p:nvPr/>
        </p:nvSpPr>
        <p:spPr bwMode="auto">
          <a:xfrm>
            <a:off x="4953000" y="2710080"/>
            <a:ext cx="499856" cy="5847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3200" dirty="0">
                <a:sym typeface="Symbol" charset="0"/>
              </a:rPr>
              <a:t></a:t>
            </a:r>
          </a:p>
        </p:txBody>
      </p:sp>
      <p:sp>
        <p:nvSpPr>
          <p:cNvPr id="13" name="Line 11"/>
          <p:cNvSpPr>
            <a:spLocks noChangeShapeType="1"/>
          </p:cNvSpPr>
          <p:nvPr/>
        </p:nvSpPr>
        <p:spPr bwMode="auto">
          <a:xfrm>
            <a:off x="3473450" y="2590006"/>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14" name="Line 12"/>
          <p:cNvSpPr>
            <a:spLocks noChangeShapeType="1"/>
          </p:cNvSpPr>
          <p:nvPr/>
        </p:nvSpPr>
        <p:spPr bwMode="auto">
          <a:xfrm>
            <a:off x="5181600" y="2613819"/>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15" name="Line 13"/>
          <p:cNvSpPr>
            <a:spLocks noChangeShapeType="1"/>
          </p:cNvSpPr>
          <p:nvPr/>
        </p:nvSpPr>
        <p:spPr bwMode="auto">
          <a:xfrm>
            <a:off x="8382000" y="2590006"/>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16" name="Text Box 14"/>
          <p:cNvSpPr txBox="1">
            <a:spLocks noChangeArrowheads="1"/>
          </p:cNvSpPr>
          <p:nvPr/>
        </p:nvSpPr>
        <p:spPr bwMode="auto">
          <a:xfrm>
            <a:off x="6665914" y="2710080"/>
            <a:ext cx="499856" cy="5847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3200" dirty="0">
                <a:sym typeface="Symbol" charset="0"/>
              </a:rPr>
              <a:t></a:t>
            </a:r>
          </a:p>
        </p:txBody>
      </p:sp>
      <p:sp>
        <p:nvSpPr>
          <p:cNvPr id="17" name="Line 15"/>
          <p:cNvSpPr>
            <a:spLocks noChangeShapeType="1"/>
          </p:cNvSpPr>
          <p:nvPr/>
        </p:nvSpPr>
        <p:spPr bwMode="auto">
          <a:xfrm>
            <a:off x="6894513" y="2613819"/>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18" name="Rectangle 16"/>
          <p:cNvSpPr>
            <a:spLocks noChangeArrowheads="1"/>
          </p:cNvSpPr>
          <p:nvPr/>
        </p:nvSpPr>
        <p:spPr bwMode="auto">
          <a:xfrm>
            <a:off x="3076575" y="3390106"/>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dirty="0"/>
              <a:t>F(</a:t>
            </a:r>
            <a:r>
              <a:rPr lang="en-US" sz="2400" dirty="0" smtClean="0"/>
              <a:t>k</a:t>
            </a:r>
            <a:r>
              <a:rPr lang="en-US" sz="2400" baseline="-25000" dirty="0" smtClean="0"/>
              <a:t>1</a:t>
            </a:r>
            <a:r>
              <a:rPr lang="en-US" sz="2400" dirty="0" smtClean="0"/>
              <a:t>,</a:t>
            </a:r>
            <a:r>
              <a:rPr lang="en-US" sz="2400" dirty="0">
                <a:sym typeface="Symbol" charset="0"/>
              </a:rPr>
              <a:t>)</a:t>
            </a:r>
          </a:p>
        </p:txBody>
      </p:sp>
      <p:sp>
        <p:nvSpPr>
          <p:cNvPr id="19" name="Rectangle 17"/>
          <p:cNvSpPr>
            <a:spLocks noChangeArrowheads="1"/>
          </p:cNvSpPr>
          <p:nvPr/>
        </p:nvSpPr>
        <p:spPr bwMode="auto">
          <a:xfrm>
            <a:off x="4752975" y="3390106"/>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dirty="0"/>
              <a:t>F(</a:t>
            </a:r>
            <a:r>
              <a:rPr lang="en-US" sz="2400" dirty="0" smtClean="0"/>
              <a:t>k</a:t>
            </a:r>
            <a:r>
              <a:rPr lang="en-US" sz="2400" baseline="-25000" dirty="0" smtClean="0"/>
              <a:t>1</a:t>
            </a:r>
            <a:r>
              <a:rPr lang="en-US" sz="2400" dirty="0" smtClean="0"/>
              <a:t>,</a:t>
            </a:r>
            <a:r>
              <a:rPr lang="en-US" sz="2400" dirty="0">
                <a:sym typeface="Symbol" charset="0"/>
              </a:rPr>
              <a:t>)</a:t>
            </a:r>
          </a:p>
        </p:txBody>
      </p:sp>
      <p:sp>
        <p:nvSpPr>
          <p:cNvPr id="20" name="Line 19"/>
          <p:cNvSpPr>
            <a:spLocks noChangeShapeType="1"/>
          </p:cNvSpPr>
          <p:nvPr/>
        </p:nvSpPr>
        <p:spPr bwMode="auto">
          <a:xfrm>
            <a:off x="5210175" y="3104356"/>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1" name="Line 20"/>
          <p:cNvSpPr>
            <a:spLocks noChangeShapeType="1"/>
          </p:cNvSpPr>
          <p:nvPr/>
        </p:nvSpPr>
        <p:spPr bwMode="auto">
          <a:xfrm flipH="1">
            <a:off x="8381999" y="3180556"/>
            <a:ext cx="28575" cy="876300"/>
          </a:xfrm>
          <a:prstGeom prst="line">
            <a:avLst/>
          </a:prstGeom>
          <a:noFill/>
          <a:ln w="9525">
            <a:solidFill>
              <a:schemeClr val="tx1"/>
            </a:solidFill>
            <a:round/>
            <a:headEnd type="none"/>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2" name="Line 21"/>
          <p:cNvSpPr>
            <a:spLocks noChangeShapeType="1"/>
          </p:cNvSpPr>
          <p:nvPr/>
        </p:nvSpPr>
        <p:spPr bwMode="auto">
          <a:xfrm>
            <a:off x="3457575" y="3104356"/>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3" name="Line 22"/>
          <p:cNvSpPr>
            <a:spLocks noChangeShapeType="1"/>
          </p:cNvSpPr>
          <p:nvPr/>
        </p:nvSpPr>
        <p:spPr bwMode="auto">
          <a:xfrm>
            <a:off x="3457575" y="4018756"/>
            <a:ext cx="0" cy="228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4" name="Line 23"/>
          <p:cNvSpPr>
            <a:spLocks noChangeShapeType="1"/>
          </p:cNvSpPr>
          <p:nvPr/>
        </p:nvSpPr>
        <p:spPr bwMode="auto">
          <a:xfrm>
            <a:off x="5210175" y="4018756"/>
            <a:ext cx="0" cy="228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5" name="Rectangle 24"/>
          <p:cNvSpPr>
            <a:spLocks noChangeArrowheads="1"/>
          </p:cNvSpPr>
          <p:nvPr/>
        </p:nvSpPr>
        <p:spPr bwMode="auto">
          <a:xfrm>
            <a:off x="6429375" y="3390106"/>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dirty="0"/>
              <a:t>F(</a:t>
            </a:r>
            <a:r>
              <a:rPr lang="en-US" sz="2400" dirty="0" smtClean="0"/>
              <a:t>k</a:t>
            </a:r>
            <a:r>
              <a:rPr lang="en-US" sz="2400" baseline="-25000" dirty="0" smtClean="0"/>
              <a:t>1</a:t>
            </a:r>
            <a:r>
              <a:rPr lang="en-US" sz="2400" dirty="0" smtClean="0"/>
              <a:t>,</a:t>
            </a:r>
            <a:r>
              <a:rPr lang="en-US" sz="2400" dirty="0">
                <a:sym typeface="Symbol" charset="0"/>
              </a:rPr>
              <a:t>)</a:t>
            </a:r>
          </a:p>
        </p:txBody>
      </p:sp>
      <p:sp>
        <p:nvSpPr>
          <p:cNvPr id="26" name="Line 25"/>
          <p:cNvSpPr>
            <a:spLocks noChangeShapeType="1"/>
          </p:cNvSpPr>
          <p:nvPr/>
        </p:nvSpPr>
        <p:spPr bwMode="auto">
          <a:xfrm>
            <a:off x="6923088" y="3104356"/>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7" name="Line 26"/>
          <p:cNvSpPr>
            <a:spLocks noChangeShapeType="1"/>
          </p:cNvSpPr>
          <p:nvPr/>
        </p:nvSpPr>
        <p:spPr bwMode="auto">
          <a:xfrm>
            <a:off x="6886575" y="4018756"/>
            <a:ext cx="0" cy="228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8" name="Rectangle 28"/>
          <p:cNvSpPr>
            <a:spLocks noChangeArrowheads="1"/>
          </p:cNvSpPr>
          <p:nvPr/>
        </p:nvSpPr>
        <p:spPr bwMode="auto">
          <a:xfrm>
            <a:off x="5643563" y="4994002"/>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dirty="0"/>
              <a:t>F(</a:t>
            </a:r>
            <a:r>
              <a:rPr lang="en-US" sz="2400" b="1" dirty="0"/>
              <a:t>k</a:t>
            </a:r>
            <a:r>
              <a:rPr lang="en-US" sz="2400" b="1" baseline="-25000" dirty="0"/>
              <a:t>1</a:t>
            </a:r>
            <a:r>
              <a:rPr lang="en-US" sz="2400" dirty="0"/>
              <a:t>,</a:t>
            </a:r>
            <a:r>
              <a:rPr lang="en-US" sz="2400" dirty="0">
                <a:sym typeface="Symbol" charset="0"/>
              </a:rPr>
              <a:t>)</a:t>
            </a:r>
          </a:p>
        </p:txBody>
      </p:sp>
      <p:sp>
        <p:nvSpPr>
          <p:cNvPr id="29" name="Line 29"/>
          <p:cNvSpPr>
            <a:spLocks noChangeShapeType="1"/>
          </p:cNvSpPr>
          <p:nvPr/>
        </p:nvSpPr>
        <p:spPr bwMode="auto">
          <a:xfrm>
            <a:off x="6557963" y="5336902"/>
            <a:ext cx="1219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0" name="Text Box 30"/>
          <p:cNvSpPr txBox="1">
            <a:spLocks noChangeArrowheads="1"/>
          </p:cNvSpPr>
          <p:nvPr/>
        </p:nvSpPr>
        <p:spPr bwMode="auto">
          <a:xfrm>
            <a:off x="7275513" y="5083299"/>
            <a:ext cx="481209"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a:t>tag</a:t>
            </a:r>
          </a:p>
        </p:txBody>
      </p:sp>
      <p:sp>
        <p:nvSpPr>
          <p:cNvPr id="31" name="Line 31"/>
          <p:cNvSpPr>
            <a:spLocks noChangeShapeType="1"/>
          </p:cNvSpPr>
          <p:nvPr/>
        </p:nvSpPr>
        <p:spPr bwMode="auto">
          <a:xfrm>
            <a:off x="8382000" y="4018756"/>
            <a:ext cx="0" cy="228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2" name="Text Box 32"/>
          <p:cNvSpPr txBox="1">
            <a:spLocks noChangeArrowheads="1"/>
          </p:cNvSpPr>
          <p:nvPr/>
        </p:nvSpPr>
        <p:spPr bwMode="auto">
          <a:xfrm>
            <a:off x="5827714" y="4384279"/>
            <a:ext cx="499856" cy="5847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3200">
                <a:sym typeface="Symbol" charset="0"/>
              </a:rPr>
              <a:t></a:t>
            </a:r>
          </a:p>
        </p:txBody>
      </p:sp>
      <p:sp>
        <p:nvSpPr>
          <p:cNvPr id="33" name="Line 33"/>
          <p:cNvSpPr>
            <a:spLocks noChangeShapeType="1"/>
          </p:cNvSpPr>
          <p:nvPr/>
        </p:nvSpPr>
        <p:spPr bwMode="auto">
          <a:xfrm>
            <a:off x="3429000" y="4247356"/>
            <a:ext cx="2514600" cy="342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4" name="Line 34"/>
          <p:cNvSpPr>
            <a:spLocks noChangeShapeType="1"/>
          </p:cNvSpPr>
          <p:nvPr/>
        </p:nvSpPr>
        <p:spPr bwMode="auto">
          <a:xfrm>
            <a:off x="5181600" y="4247356"/>
            <a:ext cx="83820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5" name="Line 35"/>
          <p:cNvSpPr>
            <a:spLocks noChangeShapeType="1"/>
          </p:cNvSpPr>
          <p:nvPr/>
        </p:nvSpPr>
        <p:spPr bwMode="auto">
          <a:xfrm flipH="1">
            <a:off x="6096000" y="4247356"/>
            <a:ext cx="76200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6" name="Line 36"/>
          <p:cNvSpPr>
            <a:spLocks noChangeShapeType="1"/>
          </p:cNvSpPr>
          <p:nvPr/>
        </p:nvSpPr>
        <p:spPr bwMode="auto">
          <a:xfrm flipH="1">
            <a:off x="6172200" y="4247356"/>
            <a:ext cx="2209800" cy="342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7" name="Line 37"/>
          <p:cNvSpPr>
            <a:spLocks noChangeShapeType="1"/>
          </p:cNvSpPr>
          <p:nvPr/>
        </p:nvSpPr>
        <p:spPr bwMode="auto">
          <a:xfrm>
            <a:off x="6067425" y="4797152"/>
            <a:ext cx="0" cy="1714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grpSp>
        <p:nvGrpSpPr>
          <p:cNvPr id="38" name="Group 40"/>
          <p:cNvGrpSpPr>
            <a:grpSpLocks/>
          </p:cNvGrpSpPr>
          <p:nvPr/>
        </p:nvGrpSpPr>
        <p:grpSpPr bwMode="auto">
          <a:xfrm>
            <a:off x="2405064" y="2800749"/>
            <a:ext cx="947737" cy="369095"/>
            <a:chOff x="603" y="1791"/>
            <a:chExt cx="597" cy="310"/>
          </a:xfrm>
        </p:grpSpPr>
        <p:sp>
          <p:nvSpPr>
            <p:cNvPr id="39" name="Line 38"/>
            <p:cNvSpPr>
              <a:spLocks noChangeShapeType="1"/>
            </p:cNvSpPr>
            <p:nvPr/>
          </p:nvSpPr>
          <p:spPr bwMode="auto">
            <a:xfrm>
              <a:off x="1008" y="1968"/>
              <a:ext cx="1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0" name="Text Box 39"/>
            <p:cNvSpPr txBox="1">
              <a:spLocks noChangeArrowheads="1"/>
            </p:cNvSpPr>
            <p:nvPr/>
          </p:nvSpPr>
          <p:spPr bwMode="auto">
            <a:xfrm>
              <a:off x="603" y="1791"/>
              <a:ext cx="456" cy="3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dirty="0"/>
                <a:t>P(k,0)</a:t>
              </a:r>
            </a:p>
          </p:txBody>
        </p:sp>
      </p:grpSp>
      <p:grpSp>
        <p:nvGrpSpPr>
          <p:cNvPr id="41" name="Group 41"/>
          <p:cNvGrpSpPr>
            <a:grpSpLocks/>
          </p:cNvGrpSpPr>
          <p:nvPr/>
        </p:nvGrpSpPr>
        <p:grpSpPr bwMode="auto">
          <a:xfrm>
            <a:off x="4057650" y="2810274"/>
            <a:ext cx="985838" cy="369095"/>
            <a:chOff x="579" y="1799"/>
            <a:chExt cx="621" cy="310"/>
          </a:xfrm>
        </p:grpSpPr>
        <p:sp>
          <p:nvSpPr>
            <p:cNvPr id="42" name="Line 42"/>
            <p:cNvSpPr>
              <a:spLocks noChangeShapeType="1"/>
            </p:cNvSpPr>
            <p:nvPr/>
          </p:nvSpPr>
          <p:spPr bwMode="auto">
            <a:xfrm>
              <a:off x="1008" y="1968"/>
              <a:ext cx="1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3" name="Text Box 43"/>
            <p:cNvSpPr txBox="1">
              <a:spLocks noChangeArrowheads="1"/>
            </p:cNvSpPr>
            <p:nvPr/>
          </p:nvSpPr>
          <p:spPr bwMode="auto">
            <a:xfrm>
              <a:off x="579" y="1799"/>
              <a:ext cx="456" cy="3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dirty="0"/>
                <a:t>P(k,1)</a:t>
              </a:r>
            </a:p>
          </p:txBody>
        </p:sp>
      </p:grpSp>
      <p:grpSp>
        <p:nvGrpSpPr>
          <p:cNvPr id="44" name="Group 44"/>
          <p:cNvGrpSpPr>
            <a:grpSpLocks/>
          </p:cNvGrpSpPr>
          <p:nvPr/>
        </p:nvGrpSpPr>
        <p:grpSpPr bwMode="auto">
          <a:xfrm>
            <a:off x="5829300" y="2798367"/>
            <a:ext cx="966788" cy="369095"/>
            <a:chOff x="591" y="1795"/>
            <a:chExt cx="609" cy="310"/>
          </a:xfrm>
        </p:grpSpPr>
        <p:sp>
          <p:nvSpPr>
            <p:cNvPr id="45" name="Line 45"/>
            <p:cNvSpPr>
              <a:spLocks noChangeShapeType="1"/>
            </p:cNvSpPr>
            <p:nvPr/>
          </p:nvSpPr>
          <p:spPr bwMode="auto">
            <a:xfrm>
              <a:off x="1008" y="1968"/>
              <a:ext cx="1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6" name="Text Box 46"/>
            <p:cNvSpPr txBox="1">
              <a:spLocks noChangeArrowheads="1"/>
            </p:cNvSpPr>
            <p:nvPr/>
          </p:nvSpPr>
          <p:spPr bwMode="auto">
            <a:xfrm>
              <a:off x="591" y="1795"/>
              <a:ext cx="456" cy="3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dirty="0"/>
                <a:t>P(k,2)</a:t>
              </a:r>
            </a:p>
          </p:txBody>
        </p:sp>
      </p:grpSp>
      <p:grpSp>
        <p:nvGrpSpPr>
          <p:cNvPr id="47" name="Group 47"/>
          <p:cNvGrpSpPr>
            <a:grpSpLocks/>
          </p:cNvGrpSpPr>
          <p:nvPr/>
        </p:nvGrpSpPr>
        <p:grpSpPr bwMode="auto">
          <a:xfrm>
            <a:off x="7353300" y="2810271"/>
            <a:ext cx="938213" cy="369093"/>
            <a:chOff x="609" y="1790"/>
            <a:chExt cx="591" cy="310"/>
          </a:xfrm>
        </p:grpSpPr>
        <p:sp>
          <p:nvSpPr>
            <p:cNvPr id="48" name="Line 48"/>
            <p:cNvSpPr>
              <a:spLocks noChangeShapeType="1"/>
            </p:cNvSpPr>
            <p:nvPr/>
          </p:nvSpPr>
          <p:spPr bwMode="auto">
            <a:xfrm>
              <a:off x="1008" y="1968"/>
              <a:ext cx="1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9" name="Text Box 49"/>
            <p:cNvSpPr txBox="1">
              <a:spLocks noChangeArrowheads="1"/>
            </p:cNvSpPr>
            <p:nvPr/>
          </p:nvSpPr>
          <p:spPr bwMode="auto">
            <a:xfrm>
              <a:off x="609" y="1790"/>
              <a:ext cx="456" cy="3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dirty="0"/>
                <a:t>P(k,3)</a:t>
              </a:r>
            </a:p>
          </p:txBody>
        </p:sp>
      </p:grpSp>
      <p:sp>
        <p:nvSpPr>
          <p:cNvPr id="50" name="Text Box 59"/>
          <p:cNvSpPr txBox="1">
            <a:spLocks noChangeArrowheads="1"/>
          </p:cNvSpPr>
          <p:nvPr/>
        </p:nvSpPr>
        <p:spPr bwMode="auto">
          <a:xfrm>
            <a:off x="130794" y="4725144"/>
            <a:ext cx="5089278" cy="843308"/>
          </a:xfrm>
          <a:prstGeom prst="rect">
            <a:avLst/>
          </a:prstGeom>
          <a:noFill/>
          <a:ln w="28575">
            <a:solidFill>
              <a:srgbClr val="3333CC"/>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spcBef>
                <a:spcPct val="20000"/>
              </a:spcBef>
            </a:pPr>
            <a:r>
              <a:rPr lang="pl-PL" sz="2000" dirty="0" smtClean="0"/>
              <a:t>Niech</a:t>
            </a:r>
            <a:r>
              <a:rPr lang="en-US" sz="2000" dirty="0" smtClean="0"/>
              <a:t>   </a:t>
            </a:r>
            <a:r>
              <a:rPr lang="en-US" sz="2000" b="1" dirty="0" smtClean="0">
                <a:solidFill>
                  <a:srgbClr val="FF0000"/>
                </a:solidFill>
              </a:rPr>
              <a:t>F: K </a:t>
            </a:r>
            <a:r>
              <a:rPr lang="en-US" sz="2000" b="1" dirty="0">
                <a:solidFill>
                  <a:srgbClr val="FF0000"/>
                </a:solidFill>
              </a:rPr>
              <a:t>× X </a:t>
            </a:r>
            <a:r>
              <a:rPr lang="en-US" sz="2000" b="1" dirty="0" smtClean="0">
                <a:solidFill>
                  <a:srgbClr val="FF0000"/>
                </a:solidFill>
              </a:rPr>
              <a:t>⟶ X   </a:t>
            </a:r>
            <a:r>
              <a:rPr lang="pl-PL" sz="2000" dirty="0" smtClean="0"/>
              <a:t>będzie</a:t>
            </a:r>
            <a:r>
              <a:rPr lang="en-US" sz="2000" dirty="0" smtClean="0"/>
              <a:t> PRF </a:t>
            </a:r>
          </a:p>
          <a:p>
            <a:pPr>
              <a:spcBef>
                <a:spcPct val="20000"/>
              </a:spcBef>
            </a:pPr>
            <a:r>
              <a:rPr lang="pl-PL" sz="2000" dirty="0" smtClean="0"/>
              <a:t>Definiuje się nowy PRF</a:t>
            </a:r>
            <a:r>
              <a:rPr lang="en-US" sz="2000" dirty="0" smtClean="0"/>
              <a:t>   </a:t>
            </a:r>
            <a:r>
              <a:rPr lang="en-US" sz="2000" b="1" dirty="0" smtClean="0">
                <a:solidFill>
                  <a:srgbClr val="FF0000"/>
                </a:solidFill>
              </a:rPr>
              <a:t>F</a:t>
            </a:r>
            <a:r>
              <a:rPr lang="en-US" sz="2000" b="1" baseline="-25000" dirty="0" smtClean="0">
                <a:solidFill>
                  <a:srgbClr val="FF0000"/>
                </a:solidFill>
              </a:rPr>
              <a:t>PMAC </a:t>
            </a:r>
            <a:r>
              <a:rPr lang="en-US" sz="2000" b="1" dirty="0" smtClean="0">
                <a:solidFill>
                  <a:srgbClr val="FF0000"/>
                </a:solidFill>
              </a:rPr>
              <a:t>:</a:t>
            </a:r>
            <a:r>
              <a:rPr lang="en-US" sz="2000" dirty="0" smtClean="0"/>
              <a:t> </a:t>
            </a:r>
            <a:r>
              <a:rPr lang="en-US" sz="2400" b="1" dirty="0" smtClean="0">
                <a:solidFill>
                  <a:srgbClr val="FF0000"/>
                </a:solidFill>
              </a:rPr>
              <a:t>K</a:t>
            </a:r>
            <a:r>
              <a:rPr lang="en-US" sz="2400" b="1" baseline="30000" dirty="0" smtClean="0">
                <a:solidFill>
                  <a:srgbClr val="FF0000"/>
                </a:solidFill>
              </a:rPr>
              <a:t>2</a:t>
            </a:r>
            <a:r>
              <a:rPr lang="en-US" sz="2400" b="1" dirty="0" smtClean="0">
                <a:solidFill>
                  <a:srgbClr val="FF0000"/>
                </a:solidFill>
              </a:rPr>
              <a:t> </a:t>
            </a:r>
            <a:r>
              <a:rPr lang="en-US" sz="2400" b="1" dirty="0">
                <a:solidFill>
                  <a:srgbClr val="FF0000"/>
                </a:solidFill>
              </a:rPr>
              <a:t>× </a:t>
            </a:r>
            <a:r>
              <a:rPr lang="en-US" sz="2400" b="1" dirty="0" smtClean="0">
                <a:solidFill>
                  <a:srgbClr val="FF0000"/>
                </a:solidFill>
              </a:rPr>
              <a:t>X</a:t>
            </a:r>
            <a:r>
              <a:rPr lang="en-US" sz="2400" b="1" baseline="30000" dirty="0" smtClean="0">
                <a:solidFill>
                  <a:srgbClr val="FF0000"/>
                </a:solidFill>
              </a:rPr>
              <a:t>≤L</a:t>
            </a:r>
            <a:r>
              <a:rPr lang="en-US" sz="2400" b="1" dirty="0">
                <a:solidFill>
                  <a:srgbClr val="FF0000"/>
                </a:solidFill>
              </a:rPr>
              <a:t> ⟶ </a:t>
            </a:r>
            <a:r>
              <a:rPr lang="en-US" sz="2400" b="1" dirty="0" smtClean="0">
                <a:solidFill>
                  <a:srgbClr val="FF0000"/>
                </a:solidFill>
              </a:rPr>
              <a:t>X </a:t>
            </a:r>
            <a:endParaRPr lang="en-US" sz="2400" b="1" dirty="0">
              <a:solidFill>
                <a:srgbClr val="FF0000"/>
              </a:solidFill>
            </a:endParaRPr>
          </a:p>
        </p:txBody>
      </p:sp>
      <p:sp>
        <p:nvSpPr>
          <p:cNvPr id="51" name="TextBox 2"/>
          <p:cNvSpPr txBox="1"/>
          <p:nvPr/>
        </p:nvSpPr>
        <p:spPr>
          <a:xfrm>
            <a:off x="205303" y="3294856"/>
            <a:ext cx="2053126" cy="707886"/>
          </a:xfrm>
          <a:prstGeom prst="rect">
            <a:avLst/>
          </a:prstGeom>
          <a:noFill/>
        </p:spPr>
        <p:txBody>
          <a:bodyPr wrap="none" rtlCol="0">
            <a:spAutoFit/>
          </a:bodyPr>
          <a:lstStyle/>
          <a:p>
            <a:r>
              <a:rPr lang="en-US" sz="2000" dirty="0" smtClean="0"/>
              <a:t>Padding </a:t>
            </a:r>
            <a:r>
              <a:rPr lang="pl-PL" sz="2000" dirty="0" smtClean="0"/>
              <a:t>podobny</a:t>
            </a:r>
            <a:r>
              <a:rPr lang="en-US" sz="2000" dirty="0" smtClean="0"/>
              <a:t> </a:t>
            </a:r>
            <a:br>
              <a:rPr lang="en-US" sz="2000" dirty="0" smtClean="0"/>
            </a:br>
            <a:r>
              <a:rPr lang="pl-PL" sz="2000" dirty="0" smtClean="0"/>
              <a:t>do</a:t>
            </a:r>
            <a:r>
              <a:rPr lang="en-US" sz="2000" dirty="0" smtClean="0"/>
              <a:t> CMAC</a:t>
            </a:r>
            <a:endParaRPr lang="en-US" sz="2000" dirty="0"/>
          </a:p>
        </p:txBody>
      </p:sp>
      <p:sp>
        <p:nvSpPr>
          <p:cNvPr id="52" name="TextBox 1"/>
          <p:cNvSpPr txBox="1"/>
          <p:nvPr/>
        </p:nvSpPr>
        <p:spPr>
          <a:xfrm>
            <a:off x="381000" y="2452191"/>
            <a:ext cx="1814920" cy="461665"/>
          </a:xfrm>
          <a:prstGeom prst="rect">
            <a:avLst/>
          </a:prstGeom>
          <a:noFill/>
        </p:spPr>
        <p:txBody>
          <a:bodyPr wrap="none" rtlCol="0">
            <a:spAutoFit/>
          </a:bodyPr>
          <a:lstStyle/>
          <a:p>
            <a:r>
              <a:rPr lang="pl-PL" sz="2400" dirty="0" smtClean="0"/>
              <a:t>klucz</a:t>
            </a:r>
            <a:r>
              <a:rPr lang="en-US" sz="2400" dirty="0" smtClean="0"/>
              <a:t> = (k, k</a:t>
            </a:r>
            <a:r>
              <a:rPr lang="en-US" sz="2400" baseline="-25000" dirty="0" smtClean="0"/>
              <a:t>1</a:t>
            </a:r>
            <a:r>
              <a:rPr lang="en-US" sz="2400" dirty="0" smtClean="0"/>
              <a:t>)</a:t>
            </a:r>
            <a:endParaRPr lang="en-US" sz="2400" dirty="0"/>
          </a:p>
        </p:txBody>
      </p:sp>
      <p:sp>
        <p:nvSpPr>
          <p:cNvPr id="53" name="Text Box 59"/>
          <p:cNvSpPr txBox="1">
            <a:spLocks noChangeArrowheads="1"/>
          </p:cNvSpPr>
          <p:nvPr/>
        </p:nvSpPr>
        <p:spPr bwMode="auto">
          <a:xfrm>
            <a:off x="107504" y="5805264"/>
            <a:ext cx="4416787" cy="769441"/>
          </a:xfrm>
          <a:prstGeom prst="rect">
            <a:avLst/>
          </a:prstGeom>
          <a:noFill/>
          <a:ln w="28575">
            <a:solidFill>
              <a:srgbClr val="3333CC"/>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spcBef>
                <a:spcPct val="20000"/>
              </a:spcBef>
            </a:pPr>
            <a:r>
              <a:rPr lang="pl-PL" sz="2000" dirty="0" smtClean="0">
                <a:solidFill>
                  <a:srgbClr val="FF0000"/>
                </a:solidFill>
              </a:rPr>
              <a:t>Bezpieczeństwo: </a:t>
            </a:r>
          </a:p>
          <a:p>
            <a:pPr>
              <a:spcBef>
                <a:spcPct val="20000"/>
              </a:spcBef>
            </a:pPr>
            <a:r>
              <a:rPr lang="pl-PL" sz="2000" dirty="0" smtClean="0">
                <a:solidFill>
                  <a:srgbClr val="FF0000"/>
                </a:solidFill>
              </a:rPr>
              <a:t>PMAC jest bezpieczny, jeśli: </a:t>
            </a:r>
            <a:r>
              <a:rPr lang="pl-PL" sz="2000" dirty="0" err="1" smtClean="0">
                <a:solidFill>
                  <a:srgbClr val="FF0000"/>
                </a:solidFill>
              </a:rPr>
              <a:t>q*L</a:t>
            </a:r>
            <a:r>
              <a:rPr lang="pl-PL" sz="2000" dirty="0" smtClean="0">
                <a:solidFill>
                  <a:srgbClr val="FF0000"/>
                </a:solidFill>
              </a:rPr>
              <a:t> &lt;&lt; |x|</a:t>
            </a:r>
            <a:r>
              <a:rPr lang="pl-PL" sz="2000" baseline="30000" dirty="0" smtClean="0">
                <a:solidFill>
                  <a:srgbClr val="FF0000"/>
                </a:solidFill>
              </a:rPr>
              <a:t>1/2</a:t>
            </a:r>
            <a:endParaRPr lang="en-US" sz="2000" baseline="30000"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1" y="274638"/>
            <a:ext cx="8229600" cy="562074"/>
          </a:xfrm>
        </p:spPr>
        <p:txBody>
          <a:bodyPr>
            <a:noAutofit/>
          </a:bodyPr>
          <a:lstStyle/>
          <a:p>
            <a:r>
              <a:rPr lang="pl-PL" sz="3200" dirty="0" smtClean="0"/>
              <a:t>PMAC jest przyrostowy </a:t>
            </a:r>
            <a:br>
              <a:rPr lang="pl-PL" sz="3200" dirty="0" smtClean="0"/>
            </a:br>
            <a:r>
              <a:rPr lang="pl-PL" sz="3200" dirty="0" smtClean="0"/>
              <a:t>(ang. </a:t>
            </a:r>
            <a:r>
              <a:rPr lang="pl-PL" sz="3200" dirty="0" err="1" smtClean="0"/>
              <a:t>incremental</a:t>
            </a:r>
            <a:r>
              <a:rPr lang="pl-PL" sz="3200" dirty="0" smtClean="0"/>
              <a:t>)</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4</a:t>
            </a:fld>
            <a:endParaRPr lang="pl-PL"/>
          </a:p>
        </p:txBody>
      </p:sp>
      <p:sp>
        <p:nvSpPr>
          <p:cNvPr id="5" name="Rectangle 3"/>
          <p:cNvSpPr txBox="1">
            <a:spLocks noChangeArrowheads="1"/>
          </p:cNvSpPr>
          <p:nvPr/>
        </p:nvSpPr>
        <p:spPr>
          <a:xfrm>
            <a:off x="107504" y="1537791"/>
            <a:ext cx="4536504" cy="1752600"/>
          </a:xfrm>
          <a:prstGeom prst="rect">
            <a:avLst/>
          </a:prstGeom>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chemeClr val="tx1"/>
                </a:solidFill>
                <a:effectLst/>
                <a:uLnTx/>
                <a:uFillTx/>
                <a:latin typeface="+mn-lt"/>
                <a:ea typeface="+mn-ea"/>
                <a:cs typeface="+mn-cs"/>
              </a:rPr>
              <a:t>Załóżmy, że</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F </a:t>
            </a:r>
            <a:r>
              <a:rPr kumimoji="0" lang="pl-PL" sz="2400" b="0" i="0" u="none" strike="noStrike" kern="1200" cap="none" spc="0" normalizeH="0" baseline="0" noProof="0" dirty="0" smtClean="0">
                <a:ln>
                  <a:noFill/>
                </a:ln>
                <a:solidFill>
                  <a:schemeClr val="tx1"/>
                </a:solidFill>
                <a:effectLst/>
                <a:uLnTx/>
                <a:uFillTx/>
                <a:latin typeface="+mn-lt"/>
                <a:ea typeface="+mn-ea"/>
                <a:cs typeface="+mn-cs"/>
              </a:rPr>
              <a:t>jest</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PRP.</a:t>
            </a:r>
          </a:p>
          <a:p>
            <a:pPr marL="0" marR="0" lvl="0" indent="0" algn="l" defTabSz="914400" rtl="0" eaLnBrk="1" fontAlgn="auto" latinLnBrk="0" hangingPunct="1">
              <a:lnSpc>
                <a:spcPct val="100000"/>
              </a:lnSpc>
              <a:spcBef>
                <a:spcPts val="1824"/>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chemeClr val="tx1"/>
                </a:solidFill>
                <a:effectLst/>
                <a:uLnTx/>
                <a:uFillTx/>
                <a:latin typeface="+mn-lt"/>
                <a:ea typeface="+mn-ea"/>
                <a:cs typeface="+mn-cs"/>
              </a:rPr>
              <a:t>Kiedy</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m[1]  ⟶ m’[1]    </a:t>
            </a:r>
            <a:br>
              <a:rPr kumimoji="0" lang="en-US" sz="2400" b="0" i="0" u="none" strike="noStrike" kern="1200" cap="none" spc="0" normalizeH="0" baseline="0" noProof="0" dirty="0" smtClean="0">
                <a:ln>
                  <a:noFill/>
                </a:ln>
                <a:solidFill>
                  <a:schemeClr val="tx1"/>
                </a:solidFill>
                <a:effectLst/>
                <a:uLnTx/>
                <a:uFillTx/>
                <a:latin typeface="+mn-lt"/>
                <a:ea typeface="+mn-ea"/>
                <a:cs typeface="+mn-cs"/>
              </a:rPr>
            </a:b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400" b="0" i="0" u="none" strike="noStrike" kern="1200" cap="none" spc="0" normalizeH="0" baseline="0" noProof="0" dirty="0" smtClean="0">
                <a:ln>
                  <a:noFill/>
                </a:ln>
                <a:solidFill>
                  <a:schemeClr val="tx1"/>
                </a:solidFill>
                <a:effectLst/>
                <a:uLnTx/>
                <a:uFillTx/>
                <a:latin typeface="+mn-lt"/>
                <a:ea typeface="+mn-ea"/>
                <a:cs typeface="+mn-cs"/>
              </a:rPr>
              <a:t>czy</a:t>
            </a:r>
            <a:r>
              <a:rPr kumimoji="0" lang="pl-PL" sz="2400" b="0" i="0" u="none" strike="noStrike" kern="1200" cap="none" spc="0" normalizeH="0" noProof="0" dirty="0" smtClean="0">
                <a:ln>
                  <a:noFill/>
                </a:ln>
                <a:solidFill>
                  <a:schemeClr val="tx1"/>
                </a:solidFill>
                <a:effectLst/>
                <a:uLnTx/>
                <a:uFillTx/>
                <a:latin typeface="+mn-lt"/>
                <a:ea typeface="+mn-ea"/>
                <a:cs typeface="+mn-cs"/>
              </a:rPr>
              <a:t> możemy szybko przeliczyć </a:t>
            </a:r>
            <a:r>
              <a:rPr kumimoji="0" lang="pl-PL" sz="2400" b="0" i="0" u="none" strike="noStrike" kern="1200" cap="none" spc="0" normalizeH="0" noProof="0" dirty="0" err="1" smtClean="0">
                <a:ln>
                  <a:noFill/>
                </a:ln>
                <a:solidFill>
                  <a:schemeClr val="tx1"/>
                </a:solidFill>
                <a:effectLst/>
                <a:uLnTx/>
                <a:uFillTx/>
                <a:latin typeface="+mn-lt"/>
                <a:ea typeface="+mn-ea"/>
                <a:cs typeface="+mn-cs"/>
              </a:rPr>
              <a:t>tag</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t>
            </a:r>
          </a:p>
        </p:txBody>
      </p:sp>
      <p:grpSp>
        <p:nvGrpSpPr>
          <p:cNvPr id="6" name="Group 2"/>
          <p:cNvGrpSpPr/>
          <p:nvPr/>
        </p:nvGrpSpPr>
        <p:grpSpPr>
          <a:xfrm>
            <a:off x="4419600" y="1690191"/>
            <a:ext cx="4300536" cy="1610112"/>
            <a:chOff x="2405064" y="1657350"/>
            <a:chExt cx="6662736" cy="3450240"/>
          </a:xfrm>
        </p:grpSpPr>
        <p:sp>
          <p:nvSpPr>
            <p:cNvPr id="7" name="Rectangle 4"/>
            <p:cNvSpPr>
              <a:spLocks noChangeArrowheads="1"/>
            </p:cNvSpPr>
            <p:nvPr/>
          </p:nvSpPr>
          <p:spPr bwMode="auto">
            <a:xfrm>
              <a:off x="2743200" y="1657350"/>
              <a:ext cx="15240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sz="1050"/>
                <a:t>m[0]</a:t>
              </a:r>
            </a:p>
          </p:txBody>
        </p:sp>
        <p:sp>
          <p:nvSpPr>
            <p:cNvPr id="8" name="Rectangle 5"/>
            <p:cNvSpPr>
              <a:spLocks noChangeArrowheads="1"/>
            </p:cNvSpPr>
            <p:nvPr/>
          </p:nvSpPr>
          <p:spPr bwMode="auto">
            <a:xfrm>
              <a:off x="4267200" y="1657350"/>
              <a:ext cx="16764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sz="1050"/>
                <a:t>m[1]</a:t>
              </a:r>
            </a:p>
          </p:txBody>
        </p:sp>
        <p:sp>
          <p:nvSpPr>
            <p:cNvPr id="9" name="Rectangle 6"/>
            <p:cNvSpPr>
              <a:spLocks noChangeArrowheads="1"/>
            </p:cNvSpPr>
            <p:nvPr/>
          </p:nvSpPr>
          <p:spPr bwMode="auto">
            <a:xfrm>
              <a:off x="5943600" y="1657350"/>
              <a:ext cx="16002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sz="1050"/>
                <a:t>m[3]</a:t>
              </a:r>
            </a:p>
          </p:txBody>
        </p:sp>
        <p:sp>
          <p:nvSpPr>
            <p:cNvPr id="10" name="Rectangle 7"/>
            <p:cNvSpPr>
              <a:spLocks noChangeArrowheads="1"/>
            </p:cNvSpPr>
            <p:nvPr/>
          </p:nvSpPr>
          <p:spPr bwMode="auto">
            <a:xfrm>
              <a:off x="7543800" y="1657350"/>
              <a:ext cx="15240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sz="1050"/>
                <a:t>m[4]</a:t>
              </a:r>
            </a:p>
          </p:txBody>
        </p:sp>
        <p:sp>
          <p:nvSpPr>
            <p:cNvPr id="11" name="Text Box 8"/>
            <p:cNvSpPr txBox="1">
              <a:spLocks noChangeArrowheads="1"/>
            </p:cNvSpPr>
            <p:nvPr/>
          </p:nvSpPr>
          <p:spPr bwMode="auto">
            <a:xfrm>
              <a:off x="3236914" y="2038350"/>
              <a:ext cx="530258" cy="7254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600" dirty="0">
                  <a:sym typeface="Symbol" charset="0"/>
                </a:rPr>
                <a:t></a:t>
              </a:r>
            </a:p>
          </p:txBody>
        </p:sp>
        <p:sp>
          <p:nvSpPr>
            <p:cNvPr id="12" name="Text Box 9"/>
            <p:cNvSpPr txBox="1">
              <a:spLocks noChangeArrowheads="1"/>
            </p:cNvSpPr>
            <p:nvPr/>
          </p:nvSpPr>
          <p:spPr bwMode="auto">
            <a:xfrm>
              <a:off x="8153399" y="2063175"/>
              <a:ext cx="530258" cy="7254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600" dirty="0">
                  <a:sym typeface="Symbol" charset="0"/>
                </a:rPr>
                <a:t></a:t>
              </a:r>
            </a:p>
          </p:txBody>
        </p:sp>
        <p:sp>
          <p:nvSpPr>
            <p:cNvPr id="13" name="Text Box 10"/>
            <p:cNvSpPr txBox="1">
              <a:spLocks noChangeArrowheads="1"/>
            </p:cNvSpPr>
            <p:nvPr/>
          </p:nvSpPr>
          <p:spPr bwMode="auto">
            <a:xfrm>
              <a:off x="4953000" y="2063175"/>
              <a:ext cx="530258" cy="7254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600" dirty="0">
                  <a:sym typeface="Symbol" charset="0"/>
                </a:rPr>
                <a:t></a:t>
              </a:r>
            </a:p>
          </p:txBody>
        </p:sp>
        <p:sp>
          <p:nvSpPr>
            <p:cNvPr id="14" name="Line 11"/>
            <p:cNvSpPr>
              <a:spLocks noChangeShapeType="1"/>
            </p:cNvSpPr>
            <p:nvPr/>
          </p:nvSpPr>
          <p:spPr bwMode="auto">
            <a:xfrm>
              <a:off x="3473450" y="1943100"/>
              <a:ext cx="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050"/>
            </a:p>
          </p:txBody>
        </p:sp>
        <p:sp>
          <p:nvSpPr>
            <p:cNvPr id="15" name="Line 12"/>
            <p:cNvSpPr>
              <a:spLocks noChangeShapeType="1"/>
            </p:cNvSpPr>
            <p:nvPr/>
          </p:nvSpPr>
          <p:spPr bwMode="auto">
            <a:xfrm>
              <a:off x="5181600" y="1966913"/>
              <a:ext cx="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050"/>
            </a:p>
          </p:txBody>
        </p:sp>
        <p:sp>
          <p:nvSpPr>
            <p:cNvPr id="16" name="Line 13"/>
            <p:cNvSpPr>
              <a:spLocks noChangeShapeType="1"/>
            </p:cNvSpPr>
            <p:nvPr/>
          </p:nvSpPr>
          <p:spPr bwMode="auto">
            <a:xfrm>
              <a:off x="8382000" y="1943100"/>
              <a:ext cx="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050"/>
            </a:p>
          </p:txBody>
        </p:sp>
        <p:sp>
          <p:nvSpPr>
            <p:cNvPr id="17" name="Text Box 14"/>
            <p:cNvSpPr txBox="1">
              <a:spLocks noChangeArrowheads="1"/>
            </p:cNvSpPr>
            <p:nvPr/>
          </p:nvSpPr>
          <p:spPr bwMode="auto">
            <a:xfrm>
              <a:off x="6665913" y="2063175"/>
              <a:ext cx="530258" cy="7254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600" dirty="0">
                  <a:sym typeface="Symbol" charset="0"/>
                </a:rPr>
                <a:t></a:t>
              </a:r>
            </a:p>
          </p:txBody>
        </p:sp>
        <p:sp>
          <p:nvSpPr>
            <p:cNvPr id="18" name="Line 15"/>
            <p:cNvSpPr>
              <a:spLocks noChangeShapeType="1"/>
            </p:cNvSpPr>
            <p:nvPr/>
          </p:nvSpPr>
          <p:spPr bwMode="auto">
            <a:xfrm>
              <a:off x="6894513" y="1966913"/>
              <a:ext cx="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050"/>
            </a:p>
          </p:txBody>
        </p:sp>
        <p:sp>
          <p:nvSpPr>
            <p:cNvPr id="19" name="Rectangle 16"/>
            <p:cNvSpPr>
              <a:spLocks noChangeArrowheads="1"/>
            </p:cNvSpPr>
            <p:nvPr/>
          </p:nvSpPr>
          <p:spPr bwMode="auto">
            <a:xfrm>
              <a:off x="3076575" y="2743200"/>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200" dirty="0"/>
                <a:t>F(</a:t>
              </a:r>
              <a:r>
                <a:rPr lang="en-US" sz="1200" dirty="0" smtClean="0"/>
                <a:t>k</a:t>
              </a:r>
              <a:r>
                <a:rPr lang="en-US" sz="1200" baseline="-25000" dirty="0" smtClean="0"/>
                <a:t>1</a:t>
              </a:r>
              <a:r>
                <a:rPr lang="en-US" sz="1200" dirty="0" smtClean="0"/>
                <a:t>,</a:t>
              </a:r>
              <a:r>
                <a:rPr lang="en-US" sz="1200" dirty="0">
                  <a:sym typeface="Symbol" charset="0"/>
                </a:rPr>
                <a:t>)</a:t>
              </a:r>
            </a:p>
          </p:txBody>
        </p:sp>
        <p:sp>
          <p:nvSpPr>
            <p:cNvPr id="20" name="Rectangle 17"/>
            <p:cNvSpPr>
              <a:spLocks noChangeArrowheads="1"/>
            </p:cNvSpPr>
            <p:nvPr/>
          </p:nvSpPr>
          <p:spPr bwMode="auto">
            <a:xfrm>
              <a:off x="4752975" y="2743200"/>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200" dirty="0"/>
                <a:t>F(</a:t>
              </a:r>
              <a:r>
                <a:rPr lang="en-US" sz="1200" dirty="0" smtClean="0"/>
                <a:t>k</a:t>
              </a:r>
              <a:r>
                <a:rPr lang="en-US" sz="1200" baseline="-25000" dirty="0" smtClean="0"/>
                <a:t>1</a:t>
              </a:r>
              <a:r>
                <a:rPr lang="en-US" sz="1200" dirty="0" smtClean="0"/>
                <a:t>,</a:t>
              </a:r>
              <a:r>
                <a:rPr lang="en-US" sz="1200" dirty="0">
                  <a:sym typeface="Symbol" charset="0"/>
                </a:rPr>
                <a:t>)</a:t>
              </a:r>
            </a:p>
          </p:txBody>
        </p:sp>
        <p:sp>
          <p:nvSpPr>
            <p:cNvPr id="21" name="Line 19"/>
            <p:cNvSpPr>
              <a:spLocks noChangeShapeType="1"/>
            </p:cNvSpPr>
            <p:nvPr/>
          </p:nvSpPr>
          <p:spPr bwMode="auto">
            <a:xfrm>
              <a:off x="5210175" y="2457450"/>
              <a:ext cx="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050"/>
            </a:p>
          </p:txBody>
        </p:sp>
        <p:sp>
          <p:nvSpPr>
            <p:cNvPr id="22" name="Line 20"/>
            <p:cNvSpPr>
              <a:spLocks noChangeShapeType="1"/>
            </p:cNvSpPr>
            <p:nvPr/>
          </p:nvSpPr>
          <p:spPr bwMode="auto">
            <a:xfrm flipH="1">
              <a:off x="8381999" y="2533650"/>
              <a:ext cx="28575" cy="876300"/>
            </a:xfrm>
            <a:prstGeom prst="line">
              <a:avLst/>
            </a:prstGeom>
            <a:noFill/>
            <a:ln w="9525">
              <a:solidFill>
                <a:schemeClr val="tx1"/>
              </a:solidFill>
              <a:round/>
              <a:headEnd type="none"/>
              <a:tailEnd type="non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050"/>
            </a:p>
          </p:txBody>
        </p:sp>
        <p:sp>
          <p:nvSpPr>
            <p:cNvPr id="23" name="Line 21"/>
            <p:cNvSpPr>
              <a:spLocks noChangeShapeType="1"/>
            </p:cNvSpPr>
            <p:nvPr/>
          </p:nvSpPr>
          <p:spPr bwMode="auto">
            <a:xfrm>
              <a:off x="3457575" y="2457450"/>
              <a:ext cx="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050"/>
            </a:p>
          </p:txBody>
        </p:sp>
        <p:sp>
          <p:nvSpPr>
            <p:cNvPr id="24" name="Line 22"/>
            <p:cNvSpPr>
              <a:spLocks noChangeShapeType="1"/>
            </p:cNvSpPr>
            <p:nvPr/>
          </p:nvSpPr>
          <p:spPr bwMode="auto">
            <a:xfrm>
              <a:off x="3457575" y="3371850"/>
              <a:ext cx="0" cy="228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050"/>
            </a:p>
          </p:txBody>
        </p:sp>
        <p:sp>
          <p:nvSpPr>
            <p:cNvPr id="25" name="Line 23"/>
            <p:cNvSpPr>
              <a:spLocks noChangeShapeType="1"/>
            </p:cNvSpPr>
            <p:nvPr/>
          </p:nvSpPr>
          <p:spPr bwMode="auto">
            <a:xfrm>
              <a:off x="5210175" y="3371850"/>
              <a:ext cx="0" cy="228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050"/>
            </a:p>
          </p:txBody>
        </p:sp>
        <p:sp>
          <p:nvSpPr>
            <p:cNvPr id="26" name="Rectangle 24"/>
            <p:cNvSpPr>
              <a:spLocks noChangeArrowheads="1"/>
            </p:cNvSpPr>
            <p:nvPr/>
          </p:nvSpPr>
          <p:spPr bwMode="auto">
            <a:xfrm>
              <a:off x="6429375" y="2743200"/>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200" dirty="0"/>
                <a:t>F(</a:t>
              </a:r>
              <a:r>
                <a:rPr lang="en-US" sz="1200" dirty="0" smtClean="0"/>
                <a:t>k</a:t>
              </a:r>
              <a:r>
                <a:rPr lang="en-US" sz="1200" baseline="-25000" dirty="0" smtClean="0"/>
                <a:t>1</a:t>
              </a:r>
              <a:r>
                <a:rPr lang="en-US" sz="1200" dirty="0" smtClean="0"/>
                <a:t>,</a:t>
              </a:r>
              <a:r>
                <a:rPr lang="en-US" sz="1200" dirty="0">
                  <a:sym typeface="Symbol" charset="0"/>
                </a:rPr>
                <a:t>)</a:t>
              </a:r>
            </a:p>
          </p:txBody>
        </p:sp>
        <p:sp>
          <p:nvSpPr>
            <p:cNvPr id="27" name="Line 25"/>
            <p:cNvSpPr>
              <a:spLocks noChangeShapeType="1"/>
            </p:cNvSpPr>
            <p:nvPr/>
          </p:nvSpPr>
          <p:spPr bwMode="auto">
            <a:xfrm>
              <a:off x="6923088" y="2457450"/>
              <a:ext cx="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050"/>
            </a:p>
          </p:txBody>
        </p:sp>
        <p:sp>
          <p:nvSpPr>
            <p:cNvPr id="28" name="Line 26"/>
            <p:cNvSpPr>
              <a:spLocks noChangeShapeType="1"/>
            </p:cNvSpPr>
            <p:nvPr/>
          </p:nvSpPr>
          <p:spPr bwMode="auto">
            <a:xfrm>
              <a:off x="6886575" y="3371850"/>
              <a:ext cx="0" cy="228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050"/>
            </a:p>
          </p:txBody>
        </p:sp>
        <p:sp>
          <p:nvSpPr>
            <p:cNvPr id="29" name="Rectangle 28"/>
            <p:cNvSpPr>
              <a:spLocks noChangeArrowheads="1"/>
            </p:cNvSpPr>
            <p:nvPr/>
          </p:nvSpPr>
          <p:spPr bwMode="auto">
            <a:xfrm>
              <a:off x="5643563" y="4457700"/>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200"/>
                <a:t>F(</a:t>
              </a:r>
              <a:r>
                <a:rPr lang="en-US" sz="1200" b="1"/>
                <a:t>k</a:t>
              </a:r>
              <a:r>
                <a:rPr lang="en-US" sz="1200" b="1" baseline="-25000"/>
                <a:t>1</a:t>
              </a:r>
              <a:r>
                <a:rPr lang="en-US" sz="1200"/>
                <a:t>,</a:t>
              </a:r>
              <a:r>
                <a:rPr lang="en-US" sz="1200">
                  <a:sym typeface="Symbol" charset="0"/>
                </a:rPr>
                <a:t>)</a:t>
              </a:r>
            </a:p>
          </p:txBody>
        </p:sp>
        <p:sp>
          <p:nvSpPr>
            <p:cNvPr id="30" name="Line 29"/>
            <p:cNvSpPr>
              <a:spLocks noChangeShapeType="1"/>
            </p:cNvSpPr>
            <p:nvPr/>
          </p:nvSpPr>
          <p:spPr bwMode="auto">
            <a:xfrm>
              <a:off x="6557963" y="4800600"/>
              <a:ext cx="1219200"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050"/>
            </a:p>
          </p:txBody>
        </p:sp>
        <p:sp>
          <p:nvSpPr>
            <p:cNvPr id="31" name="Text Box 30"/>
            <p:cNvSpPr txBox="1">
              <a:spLocks noChangeArrowheads="1"/>
            </p:cNvSpPr>
            <p:nvPr/>
          </p:nvSpPr>
          <p:spPr bwMode="auto">
            <a:xfrm>
              <a:off x="7275513" y="4546997"/>
              <a:ext cx="566862" cy="56059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050"/>
                <a:t>tag</a:t>
              </a:r>
            </a:p>
          </p:txBody>
        </p:sp>
        <p:sp>
          <p:nvSpPr>
            <p:cNvPr id="32" name="Line 31"/>
            <p:cNvSpPr>
              <a:spLocks noChangeShapeType="1"/>
            </p:cNvSpPr>
            <p:nvPr/>
          </p:nvSpPr>
          <p:spPr bwMode="auto">
            <a:xfrm>
              <a:off x="8382000" y="3371850"/>
              <a:ext cx="0" cy="228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050"/>
            </a:p>
          </p:txBody>
        </p:sp>
        <p:sp>
          <p:nvSpPr>
            <p:cNvPr id="33" name="Text Box 32"/>
            <p:cNvSpPr txBox="1">
              <a:spLocks noChangeArrowheads="1"/>
            </p:cNvSpPr>
            <p:nvPr/>
          </p:nvSpPr>
          <p:spPr bwMode="auto">
            <a:xfrm>
              <a:off x="5827714" y="3737372"/>
              <a:ext cx="530258" cy="7254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600">
                  <a:sym typeface="Symbol" charset="0"/>
                </a:rPr>
                <a:t></a:t>
              </a:r>
            </a:p>
          </p:txBody>
        </p:sp>
        <p:sp>
          <p:nvSpPr>
            <p:cNvPr id="34" name="Line 33"/>
            <p:cNvSpPr>
              <a:spLocks noChangeShapeType="1"/>
            </p:cNvSpPr>
            <p:nvPr/>
          </p:nvSpPr>
          <p:spPr bwMode="auto">
            <a:xfrm>
              <a:off x="3429000" y="3600450"/>
              <a:ext cx="2514600" cy="34290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050"/>
            </a:p>
          </p:txBody>
        </p:sp>
        <p:sp>
          <p:nvSpPr>
            <p:cNvPr id="35" name="Line 34"/>
            <p:cNvSpPr>
              <a:spLocks noChangeShapeType="1"/>
            </p:cNvSpPr>
            <p:nvPr/>
          </p:nvSpPr>
          <p:spPr bwMode="auto">
            <a:xfrm>
              <a:off x="5181600" y="3600450"/>
              <a:ext cx="83820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050"/>
            </a:p>
          </p:txBody>
        </p:sp>
        <p:sp>
          <p:nvSpPr>
            <p:cNvPr id="36" name="Line 35"/>
            <p:cNvSpPr>
              <a:spLocks noChangeShapeType="1"/>
            </p:cNvSpPr>
            <p:nvPr/>
          </p:nvSpPr>
          <p:spPr bwMode="auto">
            <a:xfrm flipH="1">
              <a:off x="6096000" y="3600450"/>
              <a:ext cx="76200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050"/>
            </a:p>
          </p:txBody>
        </p:sp>
        <p:sp>
          <p:nvSpPr>
            <p:cNvPr id="37" name="Line 36"/>
            <p:cNvSpPr>
              <a:spLocks noChangeShapeType="1"/>
            </p:cNvSpPr>
            <p:nvPr/>
          </p:nvSpPr>
          <p:spPr bwMode="auto">
            <a:xfrm flipH="1">
              <a:off x="6172200" y="3600450"/>
              <a:ext cx="2209800" cy="34290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050"/>
            </a:p>
          </p:txBody>
        </p:sp>
        <p:sp>
          <p:nvSpPr>
            <p:cNvPr id="38" name="Line 37"/>
            <p:cNvSpPr>
              <a:spLocks noChangeShapeType="1"/>
            </p:cNvSpPr>
            <p:nvPr/>
          </p:nvSpPr>
          <p:spPr bwMode="auto">
            <a:xfrm>
              <a:off x="6067425" y="4260850"/>
              <a:ext cx="0" cy="1714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050"/>
            </a:p>
          </p:txBody>
        </p:sp>
        <p:grpSp>
          <p:nvGrpSpPr>
            <p:cNvPr id="39" name="Group 40"/>
            <p:cNvGrpSpPr>
              <a:grpSpLocks/>
            </p:cNvGrpSpPr>
            <p:nvPr/>
          </p:nvGrpSpPr>
          <p:grpSpPr bwMode="auto">
            <a:xfrm>
              <a:off x="2405064" y="2153838"/>
              <a:ext cx="947737" cy="560785"/>
              <a:chOff x="603" y="1791"/>
              <a:chExt cx="597" cy="471"/>
            </a:xfrm>
          </p:grpSpPr>
          <p:sp>
            <p:nvSpPr>
              <p:cNvPr id="49" name="Line 38"/>
              <p:cNvSpPr>
                <a:spLocks noChangeShapeType="1"/>
              </p:cNvSpPr>
              <p:nvPr/>
            </p:nvSpPr>
            <p:spPr bwMode="auto">
              <a:xfrm>
                <a:off x="1008" y="1968"/>
                <a:ext cx="192"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050"/>
              </a:p>
            </p:txBody>
          </p:sp>
          <p:sp>
            <p:nvSpPr>
              <p:cNvPr id="50" name="Text Box 39"/>
              <p:cNvSpPr txBox="1">
                <a:spLocks noChangeArrowheads="1"/>
              </p:cNvSpPr>
              <p:nvPr/>
            </p:nvSpPr>
            <p:spPr bwMode="auto">
              <a:xfrm>
                <a:off x="603" y="1791"/>
                <a:ext cx="502" cy="47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050" dirty="0"/>
                  <a:t>P(k,0)</a:t>
                </a:r>
              </a:p>
            </p:txBody>
          </p:sp>
        </p:grpSp>
        <p:grpSp>
          <p:nvGrpSpPr>
            <p:cNvPr id="40" name="Group 41"/>
            <p:cNvGrpSpPr>
              <a:grpSpLocks/>
            </p:cNvGrpSpPr>
            <p:nvPr/>
          </p:nvGrpSpPr>
          <p:grpSpPr bwMode="auto">
            <a:xfrm>
              <a:off x="4057650" y="2163363"/>
              <a:ext cx="985838" cy="560785"/>
              <a:chOff x="579" y="1799"/>
              <a:chExt cx="621" cy="471"/>
            </a:xfrm>
          </p:grpSpPr>
          <p:sp>
            <p:nvSpPr>
              <p:cNvPr id="47" name="Line 42"/>
              <p:cNvSpPr>
                <a:spLocks noChangeShapeType="1"/>
              </p:cNvSpPr>
              <p:nvPr/>
            </p:nvSpPr>
            <p:spPr bwMode="auto">
              <a:xfrm>
                <a:off x="1008" y="1968"/>
                <a:ext cx="192"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050"/>
              </a:p>
            </p:txBody>
          </p:sp>
          <p:sp>
            <p:nvSpPr>
              <p:cNvPr id="48" name="Text Box 43"/>
              <p:cNvSpPr txBox="1">
                <a:spLocks noChangeArrowheads="1"/>
              </p:cNvSpPr>
              <p:nvPr/>
            </p:nvSpPr>
            <p:spPr bwMode="auto">
              <a:xfrm>
                <a:off x="579" y="1799"/>
                <a:ext cx="502" cy="47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050" dirty="0"/>
                  <a:t>P(k,1)</a:t>
                </a:r>
              </a:p>
            </p:txBody>
          </p:sp>
        </p:grpSp>
        <p:grpSp>
          <p:nvGrpSpPr>
            <p:cNvPr id="41" name="Group 44"/>
            <p:cNvGrpSpPr>
              <a:grpSpLocks/>
            </p:cNvGrpSpPr>
            <p:nvPr/>
          </p:nvGrpSpPr>
          <p:grpSpPr bwMode="auto">
            <a:xfrm>
              <a:off x="5829300" y="2151456"/>
              <a:ext cx="966788" cy="560785"/>
              <a:chOff x="591" y="1795"/>
              <a:chExt cx="609" cy="471"/>
            </a:xfrm>
          </p:grpSpPr>
          <p:sp>
            <p:nvSpPr>
              <p:cNvPr id="45" name="Line 45"/>
              <p:cNvSpPr>
                <a:spLocks noChangeShapeType="1"/>
              </p:cNvSpPr>
              <p:nvPr/>
            </p:nvSpPr>
            <p:spPr bwMode="auto">
              <a:xfrm>
                <a:off x="1008" y="1968"/>
                <a:ext cx="192"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050"/>
              </a:p>
            </p:txBody>
          </p:sp>
          <p:sp>
            <p:nvSpPr>
              <p:cNvPr id="46" name="Text Box 46"/>
              <p:cNvSpPr txBox="1">
                <a:spLocks noChangeArrowheads="1"/>
              </p:cNvSpPr>
              <p:nvPr/>
            </p:nvSpPr>
            <p:spPr bwMode="auto">
              <a:xfrm>
                <a:off x="591" y="1795"/>
                <a:ext cx="502" cy="47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050" dirty="0"/>
                  <a:t>P(k,2)</a:t>
                </a:r>
              </a:p>
            </p:txBody>
          </p:sp>
        </p:grpSp>
        <p:grpSp>
          <p:nvGrpSpPr>
            <p:cNvPr id="42" name="Group 47"/>
            <p:cNvGrpSpPr>
              <a:grpSpLocks/>
            </p:cNvGrpSpPr>
            <p:nvPr/>
          </p:nvGrpSpPr>
          <p:grpSpPr bwMode="auto">
            <a:xfrm>
              <a:off x="7353300" y="2163369"/>
              <a:ext cx="938213" cy="560784"/>
              <a:chOff x="609" y="1790"/>
              <a:chExt cx="591" cy="471"/>
            </a:xfrm>
          </p:grpSpPr>
          <p:sp>
            <p:nvSpPr>
              <p:cNvPr id="43" name="Line 48"/>
              <p:cNvSpPr>
                <a:spLocks noChangeShapeType="1"/>
              </p:cNvSpPr>
              <p:nvPr/>
            </p:nvSpPr>
            <p:spPr bwMode="auto">
              <a:xfrm>
                <a:off x="1008" y="1968"/>
                <a:ext cx="192"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050"/>
              </a:p>
            </p:txBody>
          </p:sp>
          <p:sp>
            <p:nvSpPr>
              <p:cNvPr id="44" name="Text Box 49"/>
              <p:cNvSpPr txBox="1">
                <a:spLocks noChangeArrowheads="1"/>
              </p:cNvSpPr>
              <p:nvPr/>
            </p:nvSpPr>
            <p:spPr bwMode="auto">
              <a:xfrm>
                <a:off x="609" y="1790"/>
                <a:ext cx="502" cy="47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050" dirty="0"/>
                  <a:t>P(k,3)</a:t>
                </a:r>
              </a:p>
            </p:txBody>
          </p:sp>
        </p:grpSp>
      </p:grpSp>
      <p:sp>
        <p:nvSpPr>
          <p:cNvPr id="51" name="TextBox 3"/>
          <p:cNvSpPr txBox="1"/>
          <p:nvPr/>
        </p:nvSpPr>
        <p:spPr>
          <a:xfrm>
            <a:off x="1295400" y="3328491"/>
            <a:ext cx="3471912" cy="461665"/>
          </a:xfrm>
          <a:prstGeom prst="rect">
            <a:avLst/>
          </a:prstGeom>
          <a:noFill/>
        </p:spPr>
        <p:txBody>
          <a:bodyPr wrap="none" rtlCol="0">
            <a:spAutoFit/>
          </a:bodyPr>
          <a:lstStyle/>
          <a:p>
            <a:pPr>
              <a:buFont typeface="Arial" pitchFamily="34" charset="0"/>
              <a:buChar char="•"/>
            </a:pPr>
            <a:r>
              <a:rPr lang="pl-PL" sz="2400" dirty="0" smtClean="0"/>
              <a:t> nie</a:t>
            </a:r>
            <a:r>
              <a:rPr lang="en-US" sz="2400" dirty="0" smtClean="0"/>
              <a:t>, </a:t>
            </a:r>
            <a:r>
              <a:rPr lang="pl-PL" sz="2400" dirty="0" smtClean="0"/>
              <a:t>to jest niewykonalne</a:t>
            </a:r>
            <a:endParaRPr lang="en-US" sz="2400" dirty="0" smtClean="0"/>
          </a:p>
        </p:txBody>
      </p:sp>
      <p:sp>
        <p:nvSpPr>
          <p:cNvPr id="52" name="TextBox 51"/>
          <p:cNvSpPr txBox="1"/>
          <p:nvPr/>
        </p:nvSpPr>
        <p:spPr>
          <a:xfrm>
            <a:off x="1295400" y="4141291"/>
            <a:ext cx="6323975" cy="1077218"/>
          </a:xfrm>
          <a:prstGeom prst="rect">
            <a:avLst/>
          </a:prstGeom>
          <a:noFill/>
        </p:spPr>
        <p:txBody>
          <a:bodyPr wrap="none" rtlCol="0">
            <a:spAutoFit/>
          </a:bodyPr>
          <a:lstStyle/>
          <a:p>
            <a:pPr>
              <a:buFont typeface="Arial" pitchFamily="34" charset="0"/>
              <a:buChar char="•"/>
            </a:pPr>
            <a:r>
              <a:rPr lang="pl-PL" sz="2400" dirty="0" smtClean="0"/>
              <a:t> tak, wykonaj</a:t>
            </a:r>
            <a:r>
              <a:rPr lang="en-US" sz="2400" dirty="0" smtClean="0"/>
              <a:t>   F</a:t>
            </a:r>
            <a:r>
              <a:rPr lang="en-US" sz="2400" baseline="30000" dirty="0" smtClean="0"/>
              <a:t>-1</a:t>
            </a:r>
            <a:r>
              <a:rPr lang="en-US" sz="2400" dirty="0" smtClean="0"/>
              <a:t>(k</a:t>
            </a:r>
            <a:r>
              <a:rPr lang="en-US" sz="2400" baseline="-25000" dirty="0" smtClean="0"/>
              <a:t>1</a:t>
            </a:r>
            <a:r>
              <a:rPr lang="en-US" sz="2400" dirty="0" smtClean="0"/>
              <a:t>,</a:t>
            </a:r>
            <a:r>
              <a:rPr lang="en-US" sz="2400" dirty="0"/>
              <a:t>tag) </a:t>
            </a:r>
            <a:r>
              <a:rPr lang="en-US" sz="2400" dirty="0" smtClean="0"/>
              <a:t>⨁ F</a:t>
            </a:r>
            <a:r>
              <a:rPr lang="en-US" sz="3200" dirty="0" smtClean="0"/>
              <a:t>(</a:t>
            </a:r>
            <a:r>
              <a:rPr lang="en-US" sz="2400" dirty="0" smtClean="0"/>
              <a:t>k</a:t>
            </a:r>
            <a:r>
              <a:rPr lang="en-US" sz="2400" baseline="-25000" dirty="0" smtClean="0"/>
              <a:t>1</a:t>
            </a:r>
            <a:r>
              <a:rPr lang="en-US" sz="2400" dirty="0" smtClean="0"/>
              <a:t>, m[1]</a:t>
            </a:r>
            <a:r>
              <a:rPr lang="en-US" sz="2400" dirty="0"/>
              <a:t> </a:t>
            </a:r>
            <a:r>
              <a:rPr lang="en-US" sz="2400" dirty="0" smtClean="0"/>
              <a:t>⨁ P(k,1)</a:t>
            </a:r>
            <a:r>
              <a:rPr lang="en-US" sz="3200" dirty="0" smtClean="0"/>
              <a:t>) </a:t>
            </a:r>
            <a:endParaRPr lang="pl-PL" sz="3200" dirty="0" smtClean="0"/>
          </a:p>
          <a:p>
            <a:pPr lvl="5"/>
            <a:r>
              <a:rPr lang="en-US" sz="2400" dirty="0" smtClean="0"/>
              <a:t>⨁ </a:t>
            </a:r>
            <a:r>
              <a:rPr lang="en-US" sz="2400" dirty="0"/>
              <a:t>F</a:t>
            </a:r>
            <a:r>
              <a:rPr lang="en-US" sz="3200" dirty="0"/>
              <a:t>(</a:t>
            </a:r>
            <a:r>
              <a:rPr lang="en-US" sz="2400" dirty="0"/>
              <a:t>k</a:t>
            </a:r>
            <a:r>
              <a:rPr lang="en-US" sz="2400" baseline="-25000" dirty="0"/>
              <a:t>1</a:t>
            </a:r>
            <a:r>
              <a:rPr lang="en-US" sz="2400" dirty="0"/>
              <a:t>, </a:t>
            </a:r>
            <a:r>
              <a:rPr lang="en-US" sz="2400" dirty="0" smtClean="0"/>
              <a:t>m’[</a:t>
            </a:r>
            <a:r>
              <a:rPr lang="en-US" sz="2400" dirty="0"/>
              <a:t>1] ⨁ P(k,1)</a:t>
            </a:r>
            <a:r>
              <a:rPr lang="en-US" sz="3200" dirty="0"/>
              <a:t>) </a:t>
            </a:r>
          </a:p>
        </p:txBody>
      </p:sp>
      <p:sp>
        <p:nvSpPr>
          <p:cNvPr id="53" name="TextBox 50"/>
          <p:cNvSpPr txBox="1"/>
          <p:nvPr/>
        </p:nvSpPr>
        <p:spPr>
          <a:xfrm>
            <a:off x="1295400" y="3696791"/>
            <a:ext cx="6400919" cy="584775"/>
          </a:xfrm>
          <a:prstGeom prst="rect">
            <a:avLst/>
          </a:prstGeom>
          <a:noFill/>
        </p:spPr>
        <p:txBody>
          <a:bodyPr wrap="none" rtlCol="0">
            <a:spAutoFit/>
          </a:bodyPr>
          <a:lstStyle/>
          <a:p>
            <a:pPr>
              <a:buFont typeface="Arial" pitchFamily="34" charset="0"/>
              <a:buChar char="•"/>
            </a:pPr>
            <a:r>
              <a:rPr lang="pl-PL" sz="2400" dirty="0" smtClean="0"/>
              <a:t> tak, wykonaj</a:t>
            </a:r>
            <a:r>
              <a:rPr lang="en-US" sz="2400" dirty="0" smtClean="0"/>
              <a:t>  F</a:t>
            </a:r>
            <a:r>
              <a:rPr lang="en-US" sz="2400" baseline="30000" dirty="0" smtClean="0"/>
              <a:t>-1</a:t>
            </a:r>
            <a:r>
              <a:rPr lang="en-US" sz="2400" dirty="0" smtClean="0"/>
              <a:t>(k</a:t>
            </a:r>
            <a:r>
              <a:rPr lang="en-US" sz="2400" baseline="-25000" dirty="0" smtClean="0"/>
              <a:t>1</a:t>
            </a:r>
            <a:r>
              <a:rPr lang="en-US" sz="2400" dirty="0" smtClean="0"/>
              <a:t>,</a:t>
            </a:r>
            <a:r>
              <a:rPr lang="en-US" sz="2400" dirty="0"/>
              <a:t>tag) </a:t>
            </a:r>
            <a:r>
              <a:rPr lang="en-US" sz="2400" dirty="0" smtClean="0"/>
              <a:t>⨁ </a:t>
            </a:r>
            <a:r>
              <a:rPr lang="en-US" sz="2400" dirty="0"/>
              <a:t>F</a:t>
            </a:r>
            <a:r>
              <a:rPr lang="en-US" sz="3200" dirty="0"/>
              <a:t>(</a:t>
            </a:r>
            <a:r>
              <a:rPr lang="en-US" sz="2400" dirty="0"/>
              <a:t>k</a:t>
            </a:r>
            <a:r>
              <a:rPr lang="en-US" sz="2400" baseline="-25000" dirty="0"/>
              <a:t>1</a:t>
            </a:r>
            <a:r>
              <a:rPr lang="en-US" sz="2400" dirty="0"/>
              <a:t>, </a:t>
            </a:r>
            <a:r>
              <a:rPr lang="en-US" sz="2400" dirty="0" smtClean="0"/>
              <a:t>m’[</a:t>
            </a:r>
            <a:r>
              <a:rPr lang="en-US" sz="2400" dirty="0"/>
              <a:t>1] ⨁ P(k,1)</a:t>
            </a:r>
            <a:r>
              <a:rPr lang="en-US" sz="3200" dirty="0"/>
              <a:t>) </a:t>
            </a:r>
          </a:p>
        </p:txBody>
      </p:sp>
      <p:sp>
        <p:nvSpPr>
          <p:cNvPr id="54" name="TextBox 52"/>
          <p:cNvSpPr txBox="1"/>
          <p:nvPr/>
        </p:nvSpPr>
        <p:spPr>
          <a:xfrm>
            <a:off x="1288123" y="5157192"/>
            <a:ext cx="5516125" cy="1077218"/>
          </a:xfrm>
          <a:prstGeom prst="rect">
            <a:avLst/>
          </a:prstGeom>
          <a:noFill/>
        </p:spPr>
        <p:txBody>
          <a:bodyPr wrap="none" rtlCol="0">
            <a:spAutoFit/>
          </a:bodyPr>
          <a:lstStyle/>
          <a:p>
            <a:pPr>
              <a:buFont typeface="Arial" pitchFamily="34" charset="0"/>
              <a:buChar char="•"/>
            </a:pPr>
            <a:r>
              <a:rPr lang="pl-PL" sz="2400" dirty="0" smtClean="0"/>
              <a:t> tak, wykonaj</a:t>
            </a:r>
            <a:r>
              <a:rPr lang="en-US" sz="2400" dirty="0" smtClean="0"/>
              <a:t>   tag ⨁ </a:t>
            </a:r>
            <a:r>
              <a:rPr lang="en-US" sz="2400" dirty="0"/>
              <a:t>F</a:t>
            </a:r>
            <a:r>
              <a:rPr lang="en-US" sz="3200" dirty="0"/>
              <a:t>(</a:t>
            </a:r>
            <a:r>
              <a:rPr lang="en-US" sz="2400" dirty="0"/>
              <a:t>k</a:t>
            </a:r>
            <a:r>
              <a:rPr lang="en-US" sz="2400" baseline="-25000" dirty="0"/>
              <a:t>1</a:t>
            </a:r>
            <a:r>
              <a:rPr lang="en-US" sz="2400" dirty="0"/>
              <a:t>, </a:t>
            </a:r>
            <a:r>
              <a:rPr lang="en-US" sz="2400" dirty="0" smtClean="0"/>
              <a:t>m[</a:t>
            </a:r>
            <a:r>
              <a:rPr lang="en-US" sz="2400" dirty="0"/>
              <a:t>1] ⨁ P(k,1)</a:t>
            </a:r>
            <a:r>
              <a:rPr lang="en-US" sz="3200" dirty="0" smtClean="0"/>
              <a:t>)</a:t>
            </a:r>
            <a:r>
              <a:rPr lang="en-US" sz="3200" dirty="0"/>
              <a:t> </a:t>
            </a:r>
            <a:endParaRPr lang="pl-PL" sz="3200" dirty="0" smtClean="0"/>
          </a:p>
          <a:p>
            <a:r>
              <a:rPr lang="pl-PL" sz="3200" dirty="0" smtClean="0"/>
              <a:t>		</a:t>
            </a:r>
            <a:r>
              <a:rPr lang="en-US" sz="2400" dirty="0" smtClean="0"/>
              <a:t>⨁ </a:t>
            </a:r>
            <a:r>
              <a:rPr lang="en-US" sz="2400" dirty="0"/>
              <a:t>F</a:t>
            </a:r>
            <a:r>
              <a:rPr lang="en-US" sz="3200" dirty="0"/>
              <a:t>(</a:t>
            </a:r>
            <a:r>
              <a:rPr lang="en-US" sz="2400" dirty="0"/>
              <a:t>k</a:t>
            </a:r>
            <a:r>
              <a:rPr lang="en-US" sz="2400" baseline="-25000" dirty="0"/>
              <a:t>1</a:t>
            </a:r>
            <a:r>
              <a:rPr lang="en-US" sz="2400" dirty="0"/>
              <a:t>, m’[1] ⨁ P(k,1)</a:t>
            </a:r>
            <a:r>
              <a:rPr lang="en-US" sz="3200" dirty="0"/>
              <a:t>) </a:t>
            </a:r>
            <a:r>
              <a:rPr lang="en-US" sz="2400" dirty="0" smtClean="0"/>
              <a:t> </a:t>
            </a:r>
            <a:endParaRPr lang="en-US" sz="2400" dirty="0"/>
          </a:p>
        </p:txBody>
      </p:sp>
      <p:sp>
        <p:nvSpPr>
          <p:cNvPr id="55" name="TextBox 1"/>
          <p:cNvSpPr txBox="1"/>
          <p:nvPr/>
        </p:nvSpPr>
        <p:spPr>
          <a:xfrm>
            <a:off x="395536" y="6237312"/>
            <a:ext cx="3042371" cy="461665"/>
          </a:xfrm>
          <a:prstGeom prst="rect">
            <a:avLst/>
          </a:prstGeom>
          <a:noFill/>
        </p:spPr>
        <p:txBody>
          <a:bodyPr wrap="none" rtlCol="0">
            <a:spAutoFit/>
          </a:bodyPr>
          <a:lstStyle/>
          <a:p>
            <a:r>
              <a:rPr lang="pl-PL" sz="2400" dirty="0" smtClean="0"/>
              <a:t>Potem wykonaj</a:t>
            </a:r>
            <a:r>
              <a:rPr lang="en-US" sz="2400" dirty="0" smtClean="0"/>
              <a:t>  F(k</a:t>
            </a:r>
            <a:r>
              <a:rPr lang="en-US" sz="2400" baseline="-25000" dirty="0" smtClean="0"/>
              <a:t>1</a:t>
            </a:r>
            <a:r>
              <a:rPr lang="en-US" sz="2400" dirty="0" smtClean="0"/>
              <a:t>, ⋅)</a:t>
            </a:r>
          </a:p>
        </p:txBody>
      </p:sp>
      <p:sp>
        <p:nvSpPr>
          <p:cNvPr id="56" name="Left Brace 4"/>
          <p:cNvSpPr/>
          <p:nvPr/>
        </p:nvSpPr>
        <p:spPr>
          <a:xfrm>
            <a:off x="685800" y="3899990"/>
            <a:ext cx="861864" cy="1761257"/>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57" name="Curved Connector 6"/>
          <p:cNvCxnSpPr>
            <a:stCxn id="55" idx="1"/>
            <a:endCxn id="56" idx="1"/>
          </p:cNvCxnSpPr>
          <p:nvPr/>
        </p:nvCxnSpPr>
        <p:spPr>
          <a:xfrm rot="10800000" flipH="1">
            <a:off x="395536" y="4780619"/>
            <a:ext cx="290264" cy="1687526"/>
          </a:xfrm>
          <a:prstGeom prst="curvedConnector3">
            <a:avLst>
              <a:gd name="adj1" fmla="val -78756"/>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1" y="274638"/>
            <a:ext cx="8229600" cy="562074"/>
          </a:xfrm>
        </p:spPr>
        <p:txBody>
          <a:bodyPr>
            <a:normAutofit fontScale="90000"/>
          </a:bodyPr>
          <a:lstStyle/>
          <a:p>
            <a:r>
              <a:rPr lang="pl-PL" sz="3200" dirty="0" smtClean="0"/>
              <a:t>PMAC – wyjaśnienie szybkiego przeliczenia 1 bloku</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5</a:t>
            </a:fld>
            <a:endParaRPr lang="pl-PL"/>
          </a:p>
        </p:txBody>
      </p:sp>
      <p:sp>
        <p:nvSpPr>
          <p:cNvPr id="6" name="Rectangle 4"/>
          <p:cNvSpPr>
            <a:spLocks noChangeArrowheads="1"/>
          </p:cNvSpPr>
          <p:nvPr/>
        </p:nvSpPr>
        <p:spPr bwMode="auto">
          <a:xfrm>
            <a:off x="1453752" y="1550764"/>
            <a:ext cx="1524000" cy="285750"/>
          </a:xfrm>
          <a:prstGeom prst="rect">
            <a:avLst/>
          </a:prstGeom>
          <a:solidFill>
            <a:schemeClr val="accent6">
              <a:lumMod val="60000"/>
              <a:lumOff val="40000"/>
            </a:schemeClr>
          </a:solidFill>
          <a:ln w="9525">
            <a:solidFill>
              <a:schemeClr val="tx1"/>
            </a:solidFill>
            <a:miter lim="800000"/>
            <a:headEnd/>
            <a:tailEnd/>
          </a:ln>
          <a:effectLst/>
          <a:extLst/>
        </p:spPr>
        <p:txBody>
          <a:bodyPr wrap="none" anchor="ctr"/>
          <a:lstStyle/>
          <a:p>
            <a:pPr algn="ctr"/>
            <a:r>
              <a:rPr lang="en-US"/>
              <a:t>m[0]</a:t>
            </a:r>
          </a:p>
        </p:txBody>
      </p:sp>
      <p:sp>
        <p:nvSpPr>
          <p:cNvPr id="7" name="Rectangle 5"/>
          <p:cNvSpPr>
            <a:spLocks noChangeArrowheads="1"/>
          </p:cNvSpPr>
          <p:nvPr/>
        </p:nvSpPr>
        <p:spPr bwMode="auto">
          <a:xfrm>
            <a:off x="2977752" y="1550764"/>
            <a:ext cx="1676400" cy="285750"/>
          </a:xfrm>
          <a:prstGeom prst="rect">
            <a:avLst/>
          </a:prstGeom>
          <a:solidFill>
            <a:schemeClr val="accent6">
              <a:lumMod val="60000"/>
              <a:lumOff val="40000"/>
            </a:schemeClr>
          </a:solidFill>
          <a:ln w="9525">
            <a:solidFill>
              <a:schemeClr val="tx1"/>
            </a:solidFill>
            <a:miter lim="800000"/>
            <a:headEnd/>
            <a:tailEnd/>
          </a:ln>
          <a:effectLst/>
          <a:extLst/>
        </p:spPr>
        <p:txBody>
          <a:bodyPr wrap="none" anchor="ctr"/>
          <a:lstStyle/>
          <a:p>
            <a:pPr algn="ctr"/>
            <a:r>
              <a:rPr lang="en-US"/>
              <a:t>m[1]</a:t>
            </a:r>
          </a:p>
        </p:txBody>
      </p:sp>
      <p:sp>
        <p:nvSpPr>
          <p:cNvPr id="8" name="Rectangle 6"/>
          <p:cNvSpPr>
            <a:spLocks noChangeArrowheads="1"/>
          </p:cNvSpPr>
          <p:nvPr/>
        </p:nvSpPr>
        <p:spPr bwMode="auto">
          <a:xfrm>
            <a:off x="4654152" y="1550764"/>
            <a:ext cx="1600200" cy="285750"/>
          </a:xfrm>
          <a:prstGeom prst="rect">
            <a:avLst/>
          </a:prstGeom>
          <a:solidFill>
            <a:schemeClr val="accent6">
              <a:lumMod val="60000"/>
              <a:lumOff val="40000"/>
            </a:schemeClr>
          </a:solidFill>
          <a:ln w="9525">
            <a:solidFill>
              <a:schemeClr val="tx1"/>
            </a:solidFill>
            <a:miter lim="800000"/>
            <a:headEnd/>
            <a:tailEnd/>
          </a:ln>
          <a:effectLst/>
          <a:extLst/>
        </p:spPr>
        <p:txBody>
          <a:bodyPr wrap="none" anchor="ctr"/>
          <a:lstStyle/>
          <a:p>
            <a:pPr algn="ctr"/>
            <a:r>
              <a:rPr lang="en-US" dirty="0" smtClean="0"/>
              <a:t>m[2]</a:t>
            </a:r>
            <a:endParaRPr lang="en-US" dirty="0"/>
          </a:p>
        </p:txBody>
      </p:sp>
      <p:sp>
        <p:nvSpPr>
          <p:cNvPr id="9" name="Rectangle 7"/>
          <p:cNvSpPr>
            <a:spLocks noChangeArrowheads="1"/>
          </p:cNvSpPr>
          <p:nvPr/>
        </p:nvSpPr>
        <p:spPr bwMode="auto">
          <a:xfrm>
            <a:off x="6254352" y="1550764"/>
            <a:ext cx="1524000" cy="285750"/>
          </a:xfrm>
          <a:prstGeom prst="rect">
            <a:avLst/>
          </a:prstGeom>
          <a:solidFill>
            <a:schemeClr val="accent6">
              <a:lumMod val="60000"/>
              <a:lumOff val="40000"/>
            </a:schemeClr>
          </a:solidFill>
          <a:ln w="9525">
            <a:solidFill>
              <a:schemeClr val="tx1"/>
            </a:solidFill>
            <a:miter lim="800000"/>
            <a:headEnd/>
            <a:tailEnd/>
          </a:ln>
          <a:effectLst/>
          <a:extLst/>
        </p:spPr>
        <p:txBody>
          <a:bodyPr wrap="none" anchor="ctr"/>
          <a:lstStyle/>
          <a:p>
            <a:pPr algn="ctr"/>
            <a:r>
              <a:rPr lang="en-US" smtClean="0"/>
              <a:t>m[3]</a:t>
            </a:r>
            <a:endParaRPr lang="en-US"/>
          </a:p>
        </p:txBody>
      </p:sp>
      <p:sp>
        <p:nvSpPr>
          <p:cNvPr id="10" name="Text Box 8"/>
          <p:cNvSpPr txBox="1">
            <a:spLocks noChangeArrowheads="1"/>
          </p:cNvSpPr>
          <p:nvPr/>
        </p:nvSpPr>
        <p:spPr bwMode="auto">
          <a:xfrm>
            <a:off x="1947466" y="1931764"/>
            <a:ext cx="499856" cy="5847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3200" dirty="0">
                <a:sym typeface="Symbol" charset="0"/>
              </a:rPr>
              <a:t></a:t>
            </a:r>
          </a:p>
        </p:txBody>
      </p:sp>
      <p:sp>
        <p:nvSpPr>
          <p:cNvPr id="11" name="Text Box 9"/>
          <p:cNvSpPr txBox="1">
            <a:spLocks noChangeArrowheads="1"/>
          </p:cNvSpPr>
          <p:nvPr/>
        </p:nvSpPr>
        <p:spPr bwMode="auto">
          <a:xfrm>
            <a:off x="6863952" y="1956588"/>
            <a:ext cx="499856" cy="5847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3200" dirty="0">
                <a:sym typeface="Symbol" charset="0"/>
              </a:rPr>
              <a:t></a:t>
            </a:r>
          </a:p>
        </p:txBody>
      </p:sp>
      <p:sp>
        <p:nvSpPr>
          <p:cNvPr id="12" name="Text Box 10"/>
          <p:cNvSpPr txBox="1">
            <a:spLocks noChangeArrowheads="1"/>
          </p:cNvSpPr>
          <p:nvPr/>
        </p:nvSpPr>
        <p:spPr bwMode="auto">
          <a:xfrm>
            <a:off x="3663552" y="1956588"/>
            <a:ext cx="499856" cy="5847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3200" dirty="0">
                <a:sym typeface="Symbol" charset="0"/>
              </a:rPr>
              <a:t></a:t>
            </a:r>
          </a:p>
        </p:txBody>
      </p:sp>
      <p:sp>
        <p:nvSpPr>
          <p:cNvPr id="13" name="Line 11"/>
          <p:cNvSpPr>
            <a:spLocks noChangeShapeType="1"/>
          </p:cNvSpPr>
          <p:nvPr/>
        </p:nvSpPr>
        <p:spPr bwMode="auto">
          <a:xfrm>
            <a:off x="2184002" y="1836514"/>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14" name="Line 12"/>
          <p:cNvSpPr>
            <a:spLocks noChangeShapeType="1"/>
          </p:cNvSpPr>
          <p:nvPr/>
        </p:nvSpPr>
        <p:spPr bwMode="auto">
          <a:xfrm>
            <a:off x="3892152" y="1860327"/>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15" name="Line 13"/>
          <p:cNvSpPr>
            <a:spLocks noChangeShapeType="1"/>
          </p:cNvSpPr>
          <p:nvPr/>
        </p:nvSpPr>
        <p:spPr bwMode="auto">
          <a:xfrm>
            <a:off x="7092552" y="1836514"/>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16" name="Text Box 14"/>
          <p:cNvSpPr txBox="1">
            <a:spLocks noChangeArrowheads="1"/>
          </p:cNvSpPr>
          <p:nvPr/>
        </p:nvSpPr>
        <p:spPr bwMode="auto">
          <a:xfrm>
            <a:off x="5376466" y="1956588"/>
            <a:ext cx="499856" cy="5847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3200" dirty="0">
                <a:sym typeface="Symbol" charset="0"/>
              </a:rPr>
              <a:t></a:t>
            </a:r>
          </a:p>
        </p:txBody>
      </p:sp>
      <p:sp>
        <p:nvSpPr>
          <p:cNvPr id="17" name="Line 15"/>
          <p:cNvSpPr>
            <a:spLocks noChangeShapeType="1"/>
          </p:cNvSpPr>
          <p:nvPr/>
        </p:nvSpPr>
        <p:spPr bwMode="auto">
          <a:xfrm>
            <a:off x="5605065" y="1860327"/>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18" name="Rectangle 16"/>
          <p:cNvSpPr>
            <a:spLocks noChangeArrowheads="1"/>
          </p:cNvSpPr>
          <p:nvPr/>
        </p:nvSpPr>
        <p:spPr bwMode="auto">
          <a:xfrm>
            <a:off x="1787127" y="2636614"/>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dirty="0"/>
              <a:t>F(</a:t>
            </a:r>
            <a:r>
              <a:rPr lang="en-US" sz="2400" dirty="0" smtClean="0"/>
              <a:t>k</a:t>
            </a:r>
            <a:r>
              <a:rPr lang="en-US" sz="2400" baseline="-25000" dirty="0" smtClean="0"/>
              <a:t>1</a:t>
            </a:r>
            <a:r>
              <a:rPr lang="en-US" sz="2400" dirty="0" smtClean="0"/>
              <a:t>,</a:t>
            </a:r>
            <a:r>
              <a:rPr lang="en-US" sz="2400" dirty="0">
                <a:sym typeface="Symbol" charset="0"/>
              </a:rPr>
              <a:t>)</a:t>
            </a:r>
          </a:p>
        </p:txBody>
      </p:sp>
      <p:sp>
        <p:nvSpPr>
          <p:cNvPr id="19" name="Rectangle 17"/>
          <p:cNvSpPr>
            <a:spLocks noChangeArrowheads="1"/>
          </p:cNvSpPr>
          <p:nvPr/>
        </p:nvSpPr>
        <p:spPr bwMode="auto">
          <a:xfrm>
            <a:off x="3463527" y="2636614"/>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dirty="0"/>
              <a:t>F(</a:t>
            </a:r>
            <a:r>
              <a:rPr lang="en-US" sz="2400" dirty="0" smtClean="0"/>
              <a:t>k</a:t>
            </a:r>
            <a:r>
              <a:rPr lang="en-US" sz="2400" baseline="-25000" dirty="0" smtClean="0"/>
              <a:t>1</a:t>
            </a:r>
            <a:r>
              <a:rPr lang="en-US" sz="2400" dirty="0" smtClean="0"/>
              <a:t>,</a:t>
            </a:r>
            <a:r>
              <a:rPr lang="en-US" sz="2400" dirty="0">
                <a:sym typeface="Symbol" charset="0"/>
              </a:rPr>
              <a:t>)</a:t>
            </a:r>
          </a:p>
        </p:txBody>
      </p:sp>
      <p:sp>
        <p:nvSpPr>
          <p:cNvPr id="20" name="Line 19"/>
          <p:cNvSpPr>
            <a:spLocks noChangeShapeType="1"/>
          </p:cNvSpPr>
          <p:nvPr/>
        </p:nvSpPr>
        <p:spPr bwMode="auto">
          <a:xfrm>
            <a:off x="3920727" y="2350864"/>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1" name="Line 20"/>
          <p:cNvSpPr>
            <a:spLocks noChangeShapeType="1"/>
          </p:cNvSpPr>
          <p:nvPr/>
        </p:nvSpPr>
        <p:spPr bwMode="auto">
          <a:xfrm flipH="1">
            <a:off x="7092551" y="2427064"/>
            <a:ext cx="28575" cy="876300"/>
          </a:xfrm>
          <a:prstGeom prst="line">
            <a:avLst/>
          </a:prstGeom>
          <a:noFill/>
          <a:ln w="9525">
            <a:solidFill>
              <a:schemeClr val="tx1"/>
            </a:solidFill>
            <a:round/>
            <a:headEnd type="none"/>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2" name="Line 21"/>
          <p:cNvSpPr>
            <a:spLocks noChangeShapeType="1"/>
          </p:cNvSpPr>
          <p:nvPr/>
        </p:nvSpPr>
        <p:spPr bwMode="auto">
          <a:xfrm>
            <a:off x="2168127" y="2350864"/>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3" name="Line 22"/>
          <p:cNvSpPr>
            <a:spLocks noChangeShapeType="1"/>
          </p:cNvSpPr>
          <p:nvPr/>
        </p:nvSpPr>
        <p:spPr bwMode="auto">
          <a:xfrm>
            <a:off x="2168127" y="3265264"/>
            <a:ext cx="0" cy="228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4" name="Line 23"/>
          <p:cNvSpPr>
            <a:spLocks noChangeShapeType="1"/>
          </p:cNvSpPr>
          <p:nvPr/>
        </p:nvSpPr>
        <p:spPr bwMode="auto">
          <a:xfrm>
            <a:off x="3920727" y="3265264"/>
            <a:ext cx="0" cy="228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5" name="Rectangle 24"/>
          <p:cNvSpPr>
            <a:spLocks noChangeArrowheads="1"/>
          </p:cNvSpPr>
          <p:nvPr/>
        </p:nvSpPr>
        <p:spPr bwMode="auto">
          <a:xfrm>
            <a:off x="5139927" y="2636614"/>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dirty="0"/>
              <a:t>F(</a:t>
            </a:r>
            <a:r>
              <a:rPr lang="en-US" sz="2400" dirty="0" smtClean="0"/>
              <a:t>k</a:t>
            </a:r>
            <a:r>
              <a:rPr lang="en-US" sz="2400" baseline="-25000" dirty="0" smtClean="0"/>
              <a:t>1</a:t>
            </a:r>
            <a:r>
              <a:rPr lang="en-US" sz="2400" dirty="0" smtClean="0"/>
              <a:t>,</a:t>
            </a:r>
            <a:r>
              <a:rPr lang="en-US" sz="2400" dirty="0">
                <a:sym typeface="Symbol" charset="0"/>
              </a:rPr>
              <a:t>)</a:t>
            </a:r>
          </a:p>
        </p:txBody>
      </p:sp>
      <p:sp>
        <p:nvSpPr>
          <p:cNvPr id="26" name="Line 25"/>
          <p:cNvSpPr>
            <a:spLocks noChangeShapeType="1"/>
          </p:cNvSpPr>
          <p:nvPr/>
        </p:nvSpPr>
        <p:spPr bwMode="auto">
          <a:xfrm>
            <a:off x="5633640" y="2350864"/>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7" name="Line 26"/>
          <p:cNvSpPr>
            <a:spLocks noChangeShapeType="1"/>
          </p:cNvSpPr>
          <p:nvPr/>
        </p:nvSpPr>
        <p:spPr bwMode="auto">
          <a:xfrm>
            <a:off x="5597127" y="3265264"/>
            <a:ext cx="0" cy="228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8" name="Rectangle 28"/>
          <p:cNvSpPr>
            <a:spLocks noChangeArrowheads="1"/>
          </p:cNvSpPr>
          <p:nvPr/>
        </p:nvSpPr>
        <p:spPr bwMode="auto">
          <a:xfrm>
            <a:off x="4354115" y="4240510"/>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dirty="0"/>
              <a:t>F(</a:t>
            </a:r>
            <a:r>
              <a:rPr lang="en-US" sz="2400" b="1" dirty="0"/>
              <a:t>k</a:t>
            </a:r>
            <a:r>
              <a:rPr lang="en-US" sz="2400" b="1" baseline="-25000" dirty="0"/>
              <a:t>1</a:t>
            </a:r>
            <a:r>
              <a:rPr lang="en-US" sz="2400" dirty="0"/>
              <a:t>,</a:t>
            </a:r>
            <a:r>
              <a:rPr lang="en-US" sz="2400" dirty="0">
                <a:sym typeface="Symbol" charset="0"/>
              </a:rPr>
              <a:t>)</a:t>
            </a:r>
          </a:p>
        </p:txBody>
      </p:sp>
      <p:sp>
        <p:nvSpPr>
          <p:cNvPr id="29" name="Line 29"/>
          <p:cNvSpPr>
            <a:spLocks noChangeShapeType="1"/>
          </p:cNvSpPr>
          <p:nvPr/>
        </p:nvSpPr>
        <p:spPr bwMode="auto">
          <a:xfrm>
            <a:off x="5268515" y="4583410"/>
            <a:ext cx="1219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0" name="Text Box 30"/>
          <p:cNvSpPr txBox="1">
            <a:spLocks noChangeArrowheads="1"/>
          </p:cNvSpPr>
          <p:nvPr/>
        </p:nvSpPr>
        <p:spPr bwMode="auto">
          <a:xfrm>
            <a:off x="5986065" y="4329807"/>
            <a:ext cx="481209"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a:t>tag</a:t>
            </a:r>
          </a:p>
        </p:txBody>
      </p:sp>
      <p:sp>
        <p:nvSpPr>
          <p:cNvPr id="31" name="Line 31"/>
          <p:cNvSpPr>
            <a:spLocks noChangeShapeType="1"/>
          </p:cNvSpPr>
          <p:nvPr/>
        </p:nvSpPr>
        <p:spPr bwMode="auto">
          <a:xfrm>
            <a:off x="7092552" y="3265264"/>
            <a:ext cx="0" cy="228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2" name="Text Box 32"/>
          <p:cNvSpPr txBox="1">
            <a:spLocks noChangeArrowheads="1"/>
          </p:cNvSpPr>
          <p:nvPr/>
        </p:nvSpPr>
        <p:spPr bwMode="auto">
          <a:xfrm>
            <a:off x="4538266" y="3630787"/>
            <a:ext cx="499856" cy="5847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3200">
                <a:sym typeface="Symbol" charset="0"/>
              </a:rPr>
              <a:t></a:t>
            </a:r>
          </a:p>
        </p:txBody>
      </p:sp>
      <p:sp>
        <p:nvSpPr>
          <p:cNvPr id="33" name="Line 33"/>
          <p:cNvSpPr>
            <a:spLocks noChangeShapeType="1"/>
          </p:cNvSpPr>
          <p:nvPr/>
        </p:nvSpPr>
        <p:spPr bwMode="auto">
          <a:xfrm>
            <a:off x="2139552" y="3493864"/>
            <a:ext cx="2514600" cy="342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4" name="Line 34"/>
          <p:cNvSpPr>
            <a:spLocks noChangeShapeType="1"/>
          </p:cNvSpPr>
          <p:nvPr/>
        </p:nvSpPr>
        <p:spPr bwMode="auto">
          <a:xfrm>
            <a:off x="3892152" y="3493864"/>
            <a:ext cx="83820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5" name="Line 35"/>
          <p:cNvSpPr>
            <a:spLocks noChangeShapeType="1"/>
          </p:cNvSpPr>
          <p:nvPr/>
        </p:nvSpPr>
        <p:spPr bwMode="auto">
          <a:xfrm flipH="1">
            <a:off x="4806552" y="3493864"/>
            <a:ext cx="76200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6" name="Line 36"/>
          <p:cNvSpPr>
            <a:spLocks noChangeShapeType="1"/>
          </p:cNvSpPr>
          <p:nvPr/>
        </p:nvSpPr>
        <p:spPr bwMode="auto">
          <a:xfrm flipH="1">
            <a:off x="4882752" y="3493864"/>
            <a:ext cx="2209800" cy="342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7" name="Line 37"/>
          <p:cNvSpPr>
            <a:spLocks noChangeShapeType="1"/>
          </p:cNvSpPr>
          <p:nvPr/>
        </p:nvSpPr>
        <p:spPr bwMode="auto">
          <a:xfrm>
            <a:off x="4777977" y="4043660"/>
            <a:ext cx="0" cy="1714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grpSp>
        <p:nvGrpSpPr>
          <p:cNvPr id="3" name="Group 40"/>
          <p:cNvGrpSpPr>
            <a:grpSpLocks/>
          </p:cNvGrpSpPr>
          <p:nvPr/>
        </p:nvGrpSpPr>
        <p:grpSpPr bwMode="auto">
          <a:xfrm>
            <a:off x="1115616" y="2047257"/>
            <a:ext cx="947737" cy="369095"/>
            <a:chOff x="603" y="1791"/>
            <a:chExt cx="597" cy="310"/>
          </a:xfrm>
        </p:grpSpPr>
        <p:sp>
          <p:nvSpPr>
            <p:cNvPr id="39" name="Line 38"/>
            <p:cNvSpPr>
              <a:spLocks noChangeShapeType="1"/>
            </p:cNvSpPr>
            <p:nvPr/>
          </p:nvSpPr>
          <p:spPr bwMode="auto">
            <a:xfrm>
              <a:off x="1008" y="1968"/>
              <a:ext cx="1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0" name="Text Box 39"/>
            <p:cNvSpPr txBox="1">
              <a:spLocks noChangeArrowheads="1"/>
            </p:cNvSpPr>
            <p:nvPr/>
          </p:nvSpPr>
          <p:spPr bwMode="auto">
            <a:xfrm>
              <a:off x="603" y="1791"/>
              <a:ext cx="456" cy="3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dirty="0"/>
                <a:t>P(k,0)</a:t>
              </a:r>
            </a:p>
          </p:txBody>
        </p:sp>
      </p:grpSp>
      <p:grpSp>
        <p:nvGrpSpPr>
          <p:cNvPr id="38" name="Group 41"/>
          <p:cNvGrpSpPr>
            <a:grpSpLocks/>
          </p:cNvGrpSpPr>
          <p:nvPr/>
        </p:nvGrpSpPr>
        <p:grpSpPr bwMode="auto">
          <a:xfrm>
            <a:off x="2768202" y="2056782"/>
            <a:ext cx="985838" cy="369095"/>
            <a:chOff x="579" y="1799"/>
            <a:chExt cx="621" cy="310"/>
          </a:xfrm>
        </p:grpSpPr>
        <p:sp>
          <p:nvSpPr>
            <p:cNvPr id="42" name="Line 42"/>
            <p:cNvSpPr>
              <a:spLocks noChangeShapeType="1"/>
            </p:cNvSpPr>
            <p:nvPr/>
          </p:nvSpPr>
          <p:spPr bwMode="auto">
            <a:xfrm>
              <a:off x="1008" y="1968"/>
              <a:ext cx="1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3" name="Text Box 43"/>
            <p:cNvSpPr txBox="1">
              <a:spLocks noChangeArrowheads="1"/>
            </p:cNvSpPr>
            <p:nvPr/>
          </p:nvSpPr>
          <p:spPr bwMode="auto">
            <a:xfrm>
              <a:off x="579" y="1799"/>
              <a:ext cx="456" cy="3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dirty="0"/>
                <a:t>P(k,1)</a:t>
              </a:r>
            </a:p>
          </p:txBody>
        </p:sp>
      </p:grpSp>
      <p:grpSp>
        <p:nvGrpSpPr>
          <p:cNvPr id="41" name="Group 44"/>
          <p:cNvGrpSpPr>
            <a:grpSpLocks/>
          </p:cNvGrpSpPr>
          <p:nvPr/>
        </p:nvGrpSpPr>
        <p:grpSpPr bwMode="auto">
          <a:xfrm>
            <a:off x="4539852" y="2044875"/>
            <a:ext cx="966788" cy="369095"/>
            <a:chOff x="591" y="1795"/>
            <a:chExt cx="609" cy="310"/>
          </a:xfrm>
        </p:grpSpPr>
        <p:sp>
          <p:nvSpPr>
            <p:cNvPr id="45" name="Line 45"/>
            <p:cNvSpPr>
              <a:spLocks noChangeShapeType="1"/>
            </p:cNvSpPr>
            <p:nvPr/>
          </p:nvSpPr>
          <p:spPr bwMode="auto">
            <a:xfrm>
              <a:off x="1008" y="1968"/>
              <a:ext cx="1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6" name="Text Box 46"/>
            <p:cNvSpPr txBox="1">
              <a:spLocks noChangeArrowheads="1"/>
            </p:cNvSpPr>
            <p:nvPr/>
          </p:nvSpPr>
          <p:spPr bwMode="auto">
            <a:xfrm>
              <a:off x="591" y="1795"/>
              <a:ext cx="456" cy="3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dirty="0"/>
                <a:t>P(k,2)</a:t>
              </a:r>
            </a:p>
          </p:txBody>
        </p:sp>
      </p:grpSp>
      <p:grpSp>
        <p:nvGrpSpPr>
          <p:cNvPr id="44" name="Group 47"/>
          <p:cNvGrpSpPr>
            <a:grpSpLocks/>
          </p:cNvGrpSpPr>
          <p:nvPr/>
        </p:nvGrpSpPr>
        <p:grpSpPr bwMode="auto">
          <a:xfrm>
            <a:off x="6063852" y="2056779"/>
            <a:ext cx="938213" cy="369093"/>
            <a:chOff x="609" y="1790"/>
            <a:chExt cx="591" cy="310"/>
          </a:xfrm>
        </p:grpSpPr>
        <p:sp>
          <p:nvSpPr>
            <p:cNvPr id="48" name="Line 48"/>
            <p:cNvSpPr>
              <a:spLocks noChangeShapeType="1"/>
            </p:cNvSpPr>
            <p:nvPr/>
          </p:nvSpPr>
          <p:spPr bwMode="auto">
            <a:xfrm>
              <a:off x="1008" y="1968"/>
              <a:ext cx="1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9" name="Text Box 49"/>
            <p:cNvSpPr txBox="1">
              <a:spLocks noChangeArrowheads="1"/>
            </p:cNvSpPr>
            <p:nvPr/>
          </p:nvSpPr>
          <p:spPr bwMode="auto">
            <a:xfrm>
              <a:off x="609" y="1790"/>
              <a:ext cx="456" cy="3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dirty="0"/>
                <a:t>P(k,3)</a:t>
              </a: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0"/>
            <a:ext cx="8784976" cy="1143000"/>
          </a:xfrm>
        </p:spPr>
        <p:txBody>
          <a:bodyPr>
            <a:noAutofit/>
          </a:bodyPr>
          <a:lstStyle/>
          <a:p>
            <a:r>
              <a:rPr lang="pl-PL" sz="2800" dirty="0" smtClean="0"/>
              <a:t>Koncepcja jednorazowego MAC</a:t>
            </a:r>
            <a:br>
              <a:rPr lang="pl-PL" sz="2800" dirty="0" smtClean="0"/>
            </a:br>
            <a:r>
              <a:rPr lang="pl-PL" sz="2800" dirty="0" smtClean="0"/>
              <a:t>(analog szyfrowania z kluczem jednorazowym w dziedzinie integralności)</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6</a:t>
            </a:fld>
            <a:endParaRPr lang="pl-PL"/>
          </a:p>
        </p:txBody>
      </p:sp>
      <p:sp>
        <p:nvSpPr>
          <p:cNvPr id="5" name="Symbol zastępczy zawartości 2"/>
          <p:cNvSpPr>
            <a:spLocks noGrp="1"/>
          </p:cNvSpPr>
          <p:nvPr>
            <p:ph idx="1"/>
          </p:nvPr>
        </p:nvSpPr>
        <p:spPr>
          <a:xfrm>
            <a:off x="457201" y="1600202"/>
            <a:ext cx="8229600" cy="4525963"/>
          </a:xfrm>
        </p:spPr>
        <p:txBody>
          <a:bodyPr/>
          <a:lstStyle/>
          <a:p>
            <a:r>
              <a:rPr lang="pl-PL" dirty="0" smtClean="0"/>
              <a:t>Chcemy zbudować MAC do zachowania integralności dokładnie jednej wiadomości.</a:t>
            </a:r>
          </a:p>
          <a:p>
            <a:r>
              <a:rPr lang="pl-PL" dirty="0" smtClean="0"/>
              <a:t>Za każdym generowaniem MAC zmieniamy więc klucz.</a:t>
            </a:r>
          </a:p>
          <a:p>
            <a:r>
              <a:rPr lang="pl-PL" dirty="0" smtClean="0"/>
              <a:t>Okazuje się, że zastosowanie takiego podejścia jest bezpieczne oraz szybsze niż wcześniej omówione metody tworzenia MAC oparte o PRF (funkcje generujące liczby pseudolosowe)</a:t>
            </a: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25760"/>
            <a:ext cx="8229600" cy="638944"/>
          </a:xfrm>
        </p:spPr>
        <p:txBody>
          <a:bodyPr>
            <a:normAutofit/>
          </a:bodyPr>
          <a:lstStyle/>
          <a:p>
            <a:r>
              <a:rPr lang="pl-PL" sz="3200" dirty="0" smtClean="0"/>
              <a:t>Przykład budowania jednorazowego MAC</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7</a:t>
            </a:fld>
            <a:endParaRPr lang="pl-PL"/>
          </a:p>
        </p:txBody>
      </p:sp>
      <p:sp>
        <p:nvSpPr>
          <p:cNvPr id="5" name="Content Placeholder 2"/>
          <p:cNvSpPr>
            <a:spLocks noGrp="1"/>
          </p:cNvSpPr>
          <p:nvPr>
            <p:ph idx="1"/>
          </p:nvPr>
        </p:nvSpPr>
        <p:spPr>
          <a:xfrm>
            <a:off x="152400" y="980728"/>
            <a:ext cx="8915400" cy="5472608"/>
          </a:xfrm>
        </p:spPr>
        <p:txBody>
          <a:bodyPr>
            <a:normAutofit/>
          </a:bodyPr>
          <a:lstStyle/>
          <a:p>
            <a:pPr marL="0" indent="0">
              <a:spcBef>
                <a:spcPts val="2376"/>
              </a:spcBef>
              <a:buNone/>
            </a:pPr>
            <a:r>
              <a:rPr lang="pl-PL" sz="2800" dirty="0" smtClean="0"/>
              <a:t>Niech</a:t>
            </a:r>
            <a:r>
              <a:rPr lang="en-US" sz="2800" dirty="0" smtClean="0"/>
              <a:t>  q  </a:t>
            </a:r>
            <a:r>
              <a:rPr lang="pl-PL" sz="2800" dirty="0" smtClean="0"/>
              <a:t>będzie dużą liczbą pierwszą</a:t>
            </a:r>
            <a:r>
              <a:rPr lang="en-US" sz="2800" dirty="0" smtClean="0"/>
              <a:t> (</a:t>
            </a:r>
            <a:r>
              <a:rPr lang="pl-PL" sz="2800" dirty="0" err="1" smtClean="0"/>
              <a:t>np</a:t>
            </a:r>
            <a:r>
              <a:rPr lang="en-US" sz="2800" dirty="0" smtClean="0"/>
              <a:t>.  </a:t>
            </a:r>
            <a:r>
              <a:rPr lang="en-US" sz="2800" b="1" dirty="0" smtClean="0"/>
              <a:t>q = 2</a:t>
            </a:r>
            <a:r>
              <a:rPr lang="en-US" sz="2800" b="1" baseline="30000" dirty="0" smtClean="0"/>
              <a:t>128</a:t>
            </a:r>
            <a:r>
              <a:rPr lang="en-US" sz="2800" b="1" dirty="0" smtClean="0"/>
              <a:t>+51</a:t>
            </a:r>
            <a:r>
              <a:rPr lang="en-US" sz="2800" b="1" baseline="30000" dirty="0" smtClean="0"/>
              <a:t> </a:t>
            </a:r>
            <a:r>
              <a:rPr lang="en-US" sz="2800" dirty="0" smtClean="0"/>
              <a:t>)</a:t>
            </a:r>
          </a:p>
          <a:p>
            <a:pPr marL="0" indent="0">
              <a:buNone/>
              <a:tabLst>
                <a:tab pos="577850" algn="l"/>
              </a:tabLst>
            </a:pPr>
            <a:r>
              <a:rPr lang="en-US" sz="2800" baseline="30000" dirty="0"/>
              <a:t>	</a:t>
            </a:r>
            <a:r>
              <a:rPr lang="pl-PL" sz="2800" dirty="0" err="1" smtClean="0"/>
              <a:t>key</a:t>
            </a:r>
            <a:r>
              <a:rPr lang="en-US" sz="2800" dirty="0" smtClean="0"/>
              <a:t> = (</a:t>
            </a:r>
            <a:r>
              <a:rPr lang="pl-PL" sz="2800" dirty="0" smtClean="0"/>
              <a:t>k</a:t>
            </a:r>
            <a:r>
              <a:rPr lang="en-US" sz="2800" dirty="0" smtClean="0"/>
              <a:t>, </a:t>
            </a:r>
            <a:r>
              <a:rPr lang="pl-PL" sz="2800" dirty="0" smtClean="0"/>
              <a:t>a</a:t>
            </a:r>
            <a:r>
              <a:rPr lang="en-US" sz="2800" dirty="0" smtClean="0"/>
              <a:t>) ∈ {1,…,q}</a:t>
            </a:r>
            <a:r>
              <a:rPr lang="en-US" sz="2800" baseline="30000" dirty="0" smtClean="0"/>
              <a:t>2          </a:t>
            </a:r>
            <a:r>
              <a:rPr lang="en-US" sz="2800" dirty="0" smtClean="0"/>
              <a:t> </a:t>
            </a:r>
            <a:r>
              <a:rPr lang="pl-PL" sz="2800" dirty="0" smtClean="0"/>
              <a:t> </a:t>
            </a:r>
            <a:r>
              <a:rPr lang="en-US" sz="2800" dirty="0" smtClean="0"/>
              <a:t>(</a:t>
            </a:r>
            <a:r>
              <a:rPr lang="pl-PL" sz="2800" dirty="0" smtClean="0"/>
              <a:t>dwie losowe liczby 								całkowite  z przedziału</a:t>
            </a:r>
            <a:r>
              <a:rPr lang="en-US" sz="2800" dirty="0" smtClean="0"/>
              <a:t>[1,q] )</a:t>
            </a:r>
          </a:p>
          <a:p>
            <a:pPr marL="0" indent="0">
              <a:buNone/>
              <a:tabLst>
                <a:tab pos="577850" algn="l"/>
              </a:tabLst>
            </a:pPr>
            <a:r>
              <a:rPr lang="en-US" sz="2800" baseline="30000" dirty="0"/>
              <a:t>	</a:t>
            </a:r>
            <a:r>
              <a:rPr lang="en-US" sz="2800" dirty="0" err="1" smtClean="0"/>
              <a:t>msg</a:t>
            </a:r>
            <a:r>
              <a:rPr lang="en-US" sz="2800" dirty="0" smtClean="0"/>
              <a:t> = ( m[1], …, m[L] )   </a:t>
            </a:r>
            <a:r>
              <a:rPr lang="en-US" sz="2800" dirty="0"/>
              <a:t> </a:t>
            </a:r>
            <a:r>
              <a:rPr lang="pl-PL" sz="2800" dirty="0" smtClean="0"/>
              <a:t>     gdzie każdy blok jest 128 							bitową liczbą całkowitą</a:t>
            </a:r>
            <a:r>
              <a:rPr lang="en-US" sz="2800" dirty="0" smtClean="0"/>
              <a:t>.</a:t>
            </a:r>
            <a:endParaRPr lang="en-US" sz="2800" baseline="30000" dirty="0"/>
          </a:p>
          <a:p>
            <a:pPr marL="0" indent="0">
              <a:spcBef>
                <a:spcPts val="1776"/>
              </a:spcBef>
              <a:buNone/>
            </a:pPr>
            <a:r>
              <a:rPr lang="en-US" sz="2800" baseline="30000" dirty="0" smtClean="0"/>
              <a:t>	</a:t>
            </a:r>
            <a:r>
              <a:rPr lang="en-US" sz="2800" b="1" dirty="0" smtClean="0">
                <a:solidFill>
                  <a:srgbClr val="FF0000"/>
                </a:solidFill>
              </a:rPr>
              <a:t>S( key, </a:t>
            </a:r>
            <a:r>
              <a:rPr lang="en-US" sz="2800" b="1" dirty="0" err="1" smtClean="0">
                <a:solidFill>
                  <a:srgbClr val="FF0000"/>
                </a:solidFill>
              </a:rPr>
              <a:t>msg</a:t>
            </a:r>
            <a:r>
              <a:rPr lang="en-US" sz="2800" b="1" dirty="0">
                <a:solidFill>
                  <a:srgbClr val="FF0000"/>
                </a:solidFill>
              </a:rPr>
              <a:t> </a:t>
            </a:r>
            <a:r>
              <a:rPr lang="en-US" sz="2800" b="1" dirty="0" smtClean="0">
                <a:solidFill>
                  <a:srgbClr val="FF0000"/>
                </a:solidFill>
              </a:rPr>
              <a:t>)  =  </a:t>
            </a:r>
            <a:r>
              <a:rPr lang="en-US" sz="2800" b="1" dirty="0" err="1" smtClean="0">
                <a:solidFill>
                  <a:srgbClr val="FF0000"/>
                </a:solidFill>
              </a:rPr>
              <a:t>P</a:t>
            </a:r>
            <a:r>
              <a:rPr lang="en-US" sz="2800" b="1" baseline="-25000" dirty="0" err="1" smtClean="0">
                <a:solidFill>
                  <a:srgbClr val="FF0000"/>
                </a:solidFill>
              </a:rPr>
              <a:t>msg</a:t>
            </a:r>
            <a:r>
              <a:rPr lang="en-US" sz="2800" b="1" dirty="0" smtClean="0">
                <a:solidFill>
                  <a:srgbClr val="FF0000"/>
                </a:solidFill>
              </a:rPr>
              <a:t>(</a:t>
            </a:r>
            <a:r>
              <a:rPr lang="pl-PL" sz="2800" b="1" dirty="0" smtClean="0">
                <a:solidFill>
                  <a:srgbClr val="FF0000"/>
                </a:solidFill>
              </a:rPr>
              <a:t>k</a:t>
            </a:r>
            <a:r>
              <a:rPr lang="en-US" sz="2800" b="1" dirty="0" smtClean="0">
                <a:solidFill>
                  <a:srgbClr val="FF0000"/>
                </a:solidFill>
              </a:rPr>
              <a:t>) + </a:t>
            </a:r>
            <a:r>
              <a:rPr lang="pl-PL" sz="2800" b="1" dirty="0" smtClean="0">
                <a:solidFill>
                  <a:srgbClr val="FF0000"/>
                </a:solidFill>
              </a:rPr>
              <a:t>a</a:t>
            </a:r>
            <a:r>
              <a:rPr lang="en-US" sz="2800" b="1" dirty="0" smtClean="0">
                <a:solidFill>
                  <a:srgbClr val="FF0000"/>
                </a:solidFill>
              </a:rPr>
              <a:t>     (mod q)</a:t>
            </a:r>
          </a:p>
          <a:p>
            <a:pPr marL="0" indent="0">
              <a:spcBef>
                <a:spcPts val="1776"/>
              </a:spcBef>
              <a:buNone/>
              <a:tabLst>
                <a:tab pos="577850" algn="l"/>
              </a:tabLst>
            </a:pPr>
            <a:r>
              <a:rPr lang="en-US" sz="2800" dirty="0"/>
              <a:t>	</a:t>
            </a:r>
            <a:r>
              <a:rPr lang="pl-PL" sz="2800" dirty="0" smtClean="0"/>
              <a:t>gdzie</a:t>
            </a:r>
            <a:r>
              <a:rPr lang="en-US" sz="2800" dirty="0" smtClean="0"/>
              <a:t>   </a:t>
            </a:r>
            <a:r>
              <a:rPr lang="en-US" sz="2800" dirty="0" err="1" smtClean="0"/>
              <a:t>P</a:t>
            </a:r>
            <a:r>
              <a:rPr lang="en-US" sz="2800" baseline="-25000" dirty="0" err="1" smtClean="0"/>
              <a:t>msg</a:t>
            </a:r>
            <a:r>
              <a:rPr lang="en-US" sz="2800" dirty="0" smtClean="0"/>
              <a:t>(x) = m[L]</a:t>
            </a:r>
            <a:r>
              <a:rPr lang="en-US" sz="2800" dirty="0" smtClean="0">
                <a:sym typeface="Symbol" charset="0"/>
              </a:rPr>
              <a:t></a:t>
            </a:r>
            <a:r>
              <a:rPr lang="en-US" sz="2800" dirty="0" err="1" smtClean="0"/>
              <a:t>x</a:t>
            </a:r>
            <a:r>
              <a:rPr lang="en-US" sz="2800" baseline="30000" dirty="0" err="1" smtClean="0"/>
              <a:t>L</a:t>
            </a:r>
            <a:r>
              <a:rPr lang="en-US" sz="2800" dirty="0" smtClean="0"/>
              <a:t> + … + m[1]</a:t>
            </a:r>
            <a:r>
              <a:rPr lang="en-US" sz="2800" dirty="0" smtClean="0">
                <a:sym typeface="Symbol" charset="0"/>
              </a:rPr>
              <a:t></a:t>
            </a:r>
            <a:r>
              <a:rPr lang="en-US" sz="2800" dirty="0" smtClean="0"/>
              <a:t>x    </a:t>
            </a:r>
            <a:r>
              <a:rPr lang="pl-PL" sz="2800" dirty="0" smtClean="0"/>
              <a:t/>
            </a:r>
            <a:br>
              <a:rPr lang="pl-PL" sz="2800" dirty="0" smtClean="0"/>
            </a:br>
            <a:r>
              <a:rPr lang="pl-PL" sz="2800" dirty="0" smtClean="0"/>
              <a:t>	jest wielomianem o rzędzie</a:t>
            </a:r>
            <a:r>
              <a:rPr lang="en-US" sz="2800" dirty="0" smtClean="0"/>
              <a:t> L</a:t>
            </a:r>
          </a:p>
          <a:p>
            <a:pPr marL="0" indent="0">
              <a:spcBef>
                <a:spcPts val="2976"/>
              </a:spcBef>
              <a:buNone/>
            </a:pPr>
            <a:r>
              <a:rPr lang="pl-PL" sz="2800" dirty="0" smtClean="0"/>
              <a:t>Pokazujemy, że</a:t>
            </a:r>
            <a:r>
              <a:rPr lang="en-US" sz="2800" dirty="0" smtClean="0"/>
              <a:t>: </a:t>
            </a:r>
            <a:r>
              <a:rPr lang="pl-PL" sz="2800" dirty="0" smtClean="0"/>
              <a:t>mając </a:t>
            </a:r>
            <a:r>
              <a:rPr lang="en-US" sz="2800" b="1" dirty="0" smtClean="0">
                <a:solidFill>
                  <a:srgbClr val="FF0000"/>
                </a:solidFill>
              </a:rPr>
              <a:t>S</a:t>
            </a:r>
            <a:r>
              <a:rPr lang="en-US" sz="2800" b="1" dirty="0">
                <a:solidFill>
                  <a:srgbClr val="FF0000"/>
                </a:solidFill>
              </a:rPr>
              <a:t>( key, </a:t>
            </a:r>
            <a:r>
              <a:rPr lang="en-US" sz="2800" b="1" dirty="0" smtClean="0">
                <a:solidFill>
                  <a:srgbClr val="FF0000"/>
                </a:solidFill>
              </a:rPr>
              <a:t>msg</a:t>
            </a:r>
            <a:r>
              <a:rPr lang="en-US" sz="2800" b="1" baseline="-25000" dirty="0" smtClean="0">
                <a:solidFill>
                  <a:srgbClr val="FF0000"/>
                </a:solidFill>
              </a:rPr>
              <a:t>1</a:t>
            </a:r>
            <a:r>
              <a:rPr lang="en-US" sz="2800" b="1" dirty="0" smtClean="0">
                <a:solidFill>
                  <a:srgbClr val="FF0000"/>
                </a:solidFill>
              </a:rPr>
              <a:t>)  </a:t>
            </a:r>
            <a:r>
              <a:rPr lang="pl-PL" sz="2800" dirty="0" smtClean="0"/>
              <a:t>atakujący nie dostaje informacji na temat</a:t>
            </a:r>
            <a:r>
              <a:rPr lang="en-US" sz="2800" dirty="0" smtClean="0"/>
              <a:t> </a:t>
            </a:r>
            <a:r>
              <a:rPr lang="en-US" sz="2800" b="1" dirty="0" smtClean="0">
                <a:solidFill>
                  <a:srgbClr val="FF0000"/>
                </a:solidFill>
              </a:rPr>
              <a:t>S</a:t>
            </a:r>
            <a:r>
              <a:rPr lang="en-US" sz="2800" b="1" dirty="0">
                <a:solidFill>
                  <a:srgbClr val="FF0000"/>
                </a:solidFill>
              </a:rPr>
              <a:t>( key, </a:t>
            </a:r>
            <a:r>
              <a:rPr lang="en-US" sz="2800" b="1" dirty="0" smtClean="0">
                <a:solidFill>
                  <a:srgbClr val="FF0000"/>
                </a:solidFill>
              </a:rPr>
              <a:t>msg</a:t>
            </a:r>
            <a:r>
              <a:rPr lang="en-US" sz="2800" b="1" baseline="-25000" dirty="0" smtClean="0">
                <a:solidFill>
                  <a:srgbClr val="FF0000"/>
                </a:solidFill>
              </a:rPr>
              <a:t>2</a:t>
            </a:r>
            <a:r>
              <a:rPr lang="en-US" sz="2800" b="1" dirty="0" smtClean="0">
                <a:solidFill>
                  <a:srgbClr val="FF0000"/>
                </a:solidFill>
              </a:rPr>
              <a:t> )</a:t>
            </a:r>
            <a:r>
              <a:rPr lang="pl-PL" sz="2800" dirty="0" smtClean="0"/>
              <a:t>.</a:t>
            </a:r>
            <a:endParaRPr lang="en-US" sz="2800" dirty="0"/>
          </a:p>
          <a:p>
            <a:pPr marL="0" indent="0">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1" y="274638"/>
            <a:ext cx="8229600" cy="634082"/>
          </a:xfrm>
        </p:spPr>
        <p:txBody>
          <a:bodyPr>
            <a:noAutofit/>
          </a:bodyPr>
          <a:lstStyle/>
          <a:p>
            <a:r>
              <a:rPr lang="pl-PL" sz="2800" dirty="0" smtClean="0"/>
              <a:t>Generowanie wielokrotnego MAC na bazie jednokrotnego MAC</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8</a:t>
            </a:fld>
            <a:endParaRPr lang="pl-PL"/>
          </a:p>
        </p:txBody>
      </p:sp>
      <p:sp>
        <p:nvSpPr>
          <p:cNvPr id="5" name="Content Placeholder 2"/>
          <p:cNvSpPr>
            <a:spLocks noGrp="1"/>
          </p:cNvSpPr>
          <p:nvPr>
            <p:ph idx="1"/>
          </p:nvPr>
        </p:nvSpPr>
        <p:spPr>
          <a:xfrm>
            <a:off x="251520" y="1124744"/>
            <a:ext cx="8534400" cy="4095750"/>
          </a:xfrm>
        </p:spPr>
        <p:txBody>
          <a:bodyPr>
            <a:normAutofit fontScale="92500"/>
          </a:bodyPr>
          <a:lstStyle/>
          <a:p>
            <a:pPr marL="0" indent="0">
              <a:buNone/>
            </a:pPr>
            <a:r>
              <a:rPr lang="pl-PL" sz="2400" dirty="0" smtClean="0"/>
              <a:t>Niech</a:t>
            </a:r>
            <a:r>
              <a:rPr lang="en-US" sz="2400" dirty="0" smtClean="0"/>
              <a:t>  (</a:t>
            </a:r>
            <a:r>
              <a:rPr lang="en-US" sz="2400" dirty="0"/>
              <a:t>S,V)  </a:t>
            </a:r>
            <a:r>
              <a:rPr lang="pl-PL" sz="2400" dirty="0" smtClean="0"/>
              <a:t>będzie bezpiecznym jednokrotnym</a:t>
            </a:r>
            <a:r>
              <a:rPr lang="en-US" sz="2400" dirty="0" smtClean="0"/>
              <a:t> MAC </a:t>
            </a:r>
            <a:r>
              <a:rPr lang="pl-PL" sz="2400" dirty="0" smtClean="0"/>
              <a:t>zdefiniowanym na</a:t>
            </a:r>
            <a:r>
              <a:rPr lang="en-US" sz="2400" dirty="0" smtClean="0"/>
              <a:t> (K</a:t>
            </a:r>
            <a:r>
              <a:rPr lang="en-US" sz="2400" baseline="-25000" dirty="0" smtClean="0"/>
              <a:t>I</a:t>
            </a:r>
            <a:r>
              <a:rPr lang="en-US" sz="2400" dirty="0" smtClean="0"/>
              <a:t>,M, {0,1}</a:t>
            </a:r>
            <a:r>
              <a:rPr lang="en-US" sz="2400" baseline="30000" dirty="0" smtClean="0"/>
              <a:t>n</a:t>
            </a:r>
            <a:r>
              <a:rPr lang="en-US" sz="2400" dirty="0" smtClean="0"/>
              <a:t> ) .</a:t>
            </a:r>
          </a:p>
          <a:p>
            <a:pPr marL="0" indent="0">
              <a:buNone/>
            </a:pPr>
            <a:r>
              <a:rPr lang="pl-PL" sz="2400" dirty="0" smtClean="0"/>
              <a:t>Niech</a:t>
            </a:r>
            <a:r>
              <a:rPr lang="en-US" sz="2400" dirty="0" smtClean="0"/>
              <a:t>  F: K</a:t>
            </a:r>
            <a:r>
              <a:rPr lang="en-US" sz="2400" baseline="-25000" dirty="0" smtClean="0"/>
              <a:t>F</a:t>
            </a:r>
            <a:r>
              <a:rPr lang="en-US" sz="2400" dirty="0" smtClean="0"/>
              <a:t> × </a:t>
            </a:r>
            <a:r>
              <a:rPr lang="en-US" sz="2400" dirty="0"/>
              <a:t>{0,1}</a:t>
            </a:r>
            <a:r>
              <a:rPr lang="en-US" sz="2400" baseline="30000" dirty="0"/>
              <a:t>n</a:t>
            </a:r>
            <a:r>
              <a:rPr lang="en-US" sz="2400" dirty="0"/>
              <a:t> </a:t>
            </a:r>
            <a:r>
              <a:rPr lang="en-US" sz="2400" dirty="0" smtClean="0"/>
              <a:t>⟶ </a:t>
            </a:r>
            <a:r>
              <a:rPr lang="en-US" sz="2400" dirty="0"/>
              <a:t>{0,1}</a:t>
            </a:r>
            <a:r>
              <a:rPr lang="en-US" sz="2400" baseline="30000" dirty="0"/>
              <a:t>n</a:t>
            </a:r>
            <a:r>
              <a:rPr lang="en-US" sz="2400" dirty="0"/>
              <a:t> </a:t>
            </a:r>
            <a:r>
              <a:rPr lang="en-US" sz="2400" dirty="0" smtClean="0"/>
              <a:t> </a:t>
            </a:r>
            <a:r>
              <a:rPr lang="pl-PL" sz="2400" dirty="0" smtClean="0"/>
              <a:t>będzie bezpieczną </a:t>
            </a:r>
            <a:r>
              <a:rPr lang="en-US" sz="2400" dirty="0" smtClean="0"/>
              <a:t> PRF.</a:t>
            </a:r>
          </a:p>
          <a:p>
            <a:pPr marL="0" indent="0">
              <a:buNone/>
            </a:pPr>
            <a:endParaRPr lang="pl-PL" sz="2400" dirty="0" smtClean="0"/>
          </a:p>
          <a:p>
            <a:pPr marL="0" indent="0">
              <a:buNone/>
            </a:pPr>
            <a:endParaRPr lang="en-US" sz="2400" dirty="0"/>
          </a:p>
          <a:p>
            <a:pPr marL="0" indent="0">
              <a:buNone/>
            </a:pPr>
            <a:r>
              <a:rPr lang="en-US" sz="2400" b="1" dirty="0" smtClean="0"/>
              <a:t>Carter-</a:t>
            </a:r>
            <a:r>
              <a:rPr lang="en-US" sz="2400" b="1" dirty="0" err="1" smtClean="0"/>
              <a:t>Wegman</a:t>
            </a:r>
            <a:r>
              <a:rPr lang="en-US" sz="2400" b="1" dirty="0" smtClean="0"/>
              <a:t> MAC</a:t>
            </a:r>
            <a:r>
              <a:rPr lang="en-US" sz="2400" dirty="0" smtClean="0"/>
              <a:t>:    CW( (k</a:t>
            </a:r>
            <a:r>
              <a:rPr lang="en-US" sz="2400" baseline="-25000" dirty="0" smtClean="0"/>
              <a:t>1</a:t>
            </a:r>
            <a:r>
              <a:rPr lang="en-US" sz="2400" dirty="0" smtClean="0"/>
              <a:t>,k</a:t>
            </a:r>
            <a:r>
              <a:rPr lang="en-US" sz="2400" baseline="-25000" dirty="0" smtClean="0"/>
              <a:t>2</a:t>
            </a:r>
            <a:r>
              <a:rPr lang="en-US" sz="2400" dirty="0" smtClean="0"/>
              <a:t>), m) =  (r,  F(k</a:t>
            </a:r>
            <a:r>
              <a:rPr lang="en-US" sz="2400" baseline="-25000" dirty="0" smtClean="0"/>
              <a:t>1</a:t>
            </a:r>
            <a:r>
              <a:rPr lang="en-US" sz="2400" dirty="0" smtClean="0"/>
              <a:t>,r) ⨁ S(k</a:t>
            </a:r>
            <a:r>
              <a:rPr lang="en-US" sz="2400" baseline="-25000" dirty="0" smtClean="0"/>
              <a:t>2</a:t>
            </a:r>
            <a:r>
              <a:rPr lang="en-US" sz="2400" dirty="0" smtClean="0"/>
              <a:t>,m) )</a:t>
            </a:r>
          </a:p>
          <a:p>
            <a:pPr marL="0" indent="0">
              <a:buNone/>
            </a:pPr>
            <a:r>
              <a:rPr lang="en-US" sz="2400" dirty="0"/>
              <a:t>	</a:t>
            </a:r>
            <a:r>
              <a:rPr lang="pl-PL" sz="2400" dirty="0" smtClean="0"/>
              <a:t>dla losowego</a:t>
            </a:r>
            <a:r>
              <a:rPr lang="en-US" sz="2400" dirty="0" smtClean="0"/>
              <a:t> r </a:t>
            </a:r>
            <a:r>
              <a:rPr lang="en-US" sz="2400" dirty="0"/>
              <a:t>⟵</a:t>
            </a:r>
            <a:r>
              <a:rPr lang="en-US" sz="2400" dirty="0" smtClean="0"/>
              <a:t> </a:t>
            </a:r>
            <a:r>
              <a:rPr lang="en-US" sz="2400" dirty="0"/>
              <a:t>{0,1}</a:t>
            </a:r>
            <a:r>
              <a:rPr lang="en-US" sz="2400" baseline="30000" dirty="0"/>
              <a:t>n</a:t>
            </a:r>
            <a:r>
              <a:rPr lang="en-US" sz="2400" dirty="0"/>
              <a:t> </a:t>
            </a:r>
            <a:r>
              <a:rPr lang="en-US" sz="2400" dirty="0" smtClean="0"/>
              <a:t>. </a:t>
            </a:r>
          </a:p>
          <a:p>
            <a:pPr marL="0" indent="0">
              <a:buNone/>
            </a:pPr>
            <a:endParaRPr lang="en-US" sz="1400" dirty="0"/>
          </a:p>
          <a:p>
            <a:pPr marL="0" indent="0">
              <a:buNone/>
            </a:pPr>
            <a:r>
              <a:rPr lang="en-US" sz="2400" b="1" u="sng" dirty="0" smtClean="0"/>
              <a:t>T</a:t>
            </a:r>
            <a:r>
              <a:rPr lang="pl-PL" sz="2400" b="1" u="sng" dirty="0" smtClean="0"/>
              <a:t>w</a:t>
            </a:r>
            <a:r>
              <a:rPr lang="en-US" sz="2400" dirty="0" smtClean="0"/>
              <a:t>:   </a:t>
            </a:r>
            <a:r>
              <a:rPr lang="pl-PL" sz="2400" dirty="0" smtClean="0"/>
              <a:t>Jeśli</a:t>
            </a:r>
            <a:r>
              <a:rPr lang="en-US" sz="2400" dirty="0" smtClean="0"/>
              <a:t>  (S,V) </a:t>
            </a:r>
            <a:r>
              <a:rPr lang="pl-PL" sz="2400" dirty="0" smtClean="0"/>
              <a:t>jest bezpiecznym jednorazowym</a:t>
            </a:r>
            <a:r>
              <a:rPr lang="en-US" sz="2400" b="1" dirty="0" smtClean="0"/>
              <a:t> </a:t>
            </a:r>
            <a:r>
              <a:rPr lang="en-US" sz="2400" dirty="0" smtClean="0"/>
              <a:t>MAC </a:t>
            </a:r>
            <a:r>
              <a:rPr lang="pl-PL" sz="2400" dirty="0" smtClean="0"/>
              <a:t>i</a:t>
            </a:r>
            <a:r>
              <a:rPr lang="en-US" sz="2400" dirty="0" smtClean="0"/>
              <a:t> F </a:t>
            </a:r>
            <a:r>
              <a:rPr lang="pl-PL" sz="2400" dirty="0" smtClean="0"/>
              <a:t>jest 	bezpieczną PRF,</a:t>
            </a:r>
            <a:r>
              <a:rPr lang="en-US" sz="2400" dirty="0" smtClean="0"/>
              <a:t/>
            </a:r>
            <a:br>
              <a:rPr lang="en-US" sz="2400" dirty="0" smtClean="0"/>
            </a:br>
            <a:r>
              <a:rPr lang="pl-PL" sz="2400" dirty="0" smtClean="0"/>
              <a:t>          to</a:t>
            </a:r>
            <a:r>
              <a:rPr lang="en-US" sz="2400" dirty="0" smtClean="0"/>
              <a:t>  CW  </a:t>
            </a:r>
            <a:r>
              <a:rPr lang="pl-PL" sz="2400" dirty="0" smtClean="0"/>
              <a:t>jest bezpiecznym</a:t>
            </a:r>
            <a:r>
              <a:rPr lang="en-US" sz="2400" dirty="0" smtClean="0"/>
              <a:t> MAC </a:t>
            </a:r>
            <a:r>
              <a:rPr lang="pl-PL" sz="2400" dirty="0" smtClean="0"/>
              <a:t>generującym </a:t>
            </a:r>
            <a:r>
              <a:rPr lang="pl-PL" sz="2400" dirty="0" err="1" smtClean="0"/>
              <a:t>tagi</a:t>
            </a:r>
            <a:r>
              <a:rPr lang="pl-PL" sz="2400" dirty="0" smtClean="0"/>
              <a:t> o rozmiarze</a:t>
            </a:r>
            <a:r>
              <a:rPr lang="en-US" sz="2400" dirty="0" smtClean="0"/>
              <a:t>  </a:t>
            </a:r>
            <a:r>
              <a:rPr lang="en-US" sz="2400" dirty="0"/>
              <a:t>{0,1</a:t>
            </a:r>
            <a:r>
              <a:rPr lang="en-US" sz="2400" dirty="0" smtClean="0"/>
              <a:t>}</a:t>
            </a:r>
            <a:r>
              <a:rPr lang="en-US" sz="2400" baseline="30000" dirty="0" smtClean="0"/>
              <a:t>2n</a:t>
            </a:r>
            <a:r>
              <a:rPr lang="en-US" sz="2400" dirty="0" smtClean="0"/>
              <a:t> </a:t>
            </a:r>
            <a:endParaRPr lang="en-US" sz="2400" dirty="0"/>
          </a:p>
        </p:txBody>
      </p:sp>
      <p:grpSp>
        <p:nvGrpSpPr>
          <p:cNvPr id="6" name="Group 5"/>
          <p:cNvGrpSpPr/>
          <p:nvPr/>
        </p:nvGrpSpPr>
        <p:grpSpPr>
          <a:xfrm>
            <a:off x="6313045" y="2511331"/>
            <a:ext cx="1320747" cy="620931"/>
            <a:chOff x="7339875" y="998319"/>
            <a:chExt cx="1320747" cy="620931"/>
          </a:xfrm>
        </p:grpSpPr>
        <p:sp>
          <p:nvSpPr>
            <p:cNvPr id="7" name="Right Brace 3"/>
            <p:cNvSpPr/>
            <p:nvPr/>
          </p:nvSpPr>
          <p:spPr>
            <a:xfrm rot="16200000">
              <a:off x="7924800" y="1123950"/>
              <a:ext cx="152400" cy="8382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TextBox 4"/>
            <p:cNvSpPr txBox="1"/>
            <p:nvPr/>
          </p:nvSpPr>
          <p:spPr>
            <a:xfrm>
              <a:off x="7339875" y="998319"/>
              <a:ext cx="1320747" cy="553998"/>
            </a:xfrm>
            <a:prstGeom prst="rect">
              <a:avLst/>
            </a:prstGeom>
            <a:noFill/>
          </p:spPr>
          <p:txBody>
            <a:bodyPr wrap="none" rtlCol="0">
              <a:spAutoFit/>
            </a:bodyPr>
            <a:lstStyle/>
            <a:p>
              <a:pPr algn="ctr">
                <a:lnSpc>
                  <a:spcPts val="1760"/>
                </a:lnSpc>
              </a:pPr>
              <a:r>
                <a:rPr lang="pl-PL" dirty="0" smtClean="0"/>
                <a:t>Szybkie, ale</a:t>
              </a:r>
              <a:r>
                <a:rPr lang="en-US" dirty="0" smtClean="0"/>
                <a:t> </a:t>
              </a:r>
              <a:br>
                <a:rPr lang="en-US" dirty="0" smtClean="0"/>
              </a:br>
              <a:r>
                <a:rPr lang="pl-PL" dirty="0" smtClean="0"/>
                <a:t>długie </a:t>
              </a:r>
              <a:r>
                <a:rPr lang="pl-PL" dirty="0" err="1" smtClean="0"/>
                <a:t>wej</a:t>
              </a:r>
              <a:r>
                <a:rPr lang="pl-PL" dirty="0" smtClean="0"/>
                <a:t>.</a:t>
              </a:r>
              <a:endParaRPr lang="en-US" dirty="0" smtClean="0"/>
            </a:p>
          </p:txBody>
        </p:sp>
      </p:grpSp>
      <p:grpSp>
        <p:nvGrpSpPr>
          <p:cNvPr id="9" name="Group 9"/>
          <p:cNvGrpSpPr/>
          <p:nvPr/>
        </p:nvGrpSpPr>
        <p:grpSpPr>
          <a:xfrm>
            <a:off x="5185520" y="2498631"/>
            <a:ext cx="1280159" cy="633631"/>
            <a:chOff x="5909429" y="1822450"/>
            <a:chExt cx="1280159" cy="633631"/>
          </a:xfrm>
        </p:grpSpPr>
        <p:sp>
          <p:nvSpPr>
            <p:cNvPr id="10" name="Right Brace 7"/>
            <p:cNvSpPr/>
            <p:nvPr/>
          </p:nvSpPr>
          <p:spPr>
            <a:xfrm rot="16200000">
              <a:off x="6420534" y="1993216"/>
              <a:ext cx="189131" cy="7366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TextBox 8"/>
            <p:cNvSpPr txBox="1"/>
            <p:nvPr/>
          </p:nvSpPr>
          <p:spPr>
            <a:xfrm>
              <a:off x="5909429" y="1822450"/>
              <a:ext cx="1280159" cy="553998"/>
            </a:xfrm>
            <a:prstGeom prst="rect">
              <a:avLst/>
            </a:prstGeom>
            <a:noFill/>
          </p:spPr>
          <p:txBody>
            <a:bodyPr wrap="none" rtlCol="0">
              <a:spAutoFit/>
            </a:bodyPr>
            <a:lstStyle/>
            <a:p>
              <a:pPr algn="ctr">
                <a:lnSpc>
                  <a:spcPts val="1760"/>
                </a:lnSpc>
              </a:pPr>
              <a:r>
                <a:rPr lang="pl-PL" dirty="0" smtClean="0"/>
                <a:t>Wolne, ale</a:t>
              </a:r>
              <a:r>
                <a:rPr lang="en-US" dirty="0" smtClean="0"/>
                <a:t> </a:t>
              </a:r>
              <a:br>
                <a:rPr lang="en-US" dirty="0" smtClean="0"/>
              </a:br>
              <a:r>
                <a:rPr lang="pl-PL" dirty="0" smtClean="0"/>
                <a:t>krótkie </a:t>
              </a:r>
              <a:r>
                <a:rPr lang="pl-PL" dirty="0" err="1" smtClean="0"/>
                <a:t>wej</a:t>
              </a:r>
              <a:r>
                <a:rPr lang="pl-PL" dirty="0" smtClean="0"/>
                <a:t>.</a:t>
              </a:r>
              <a:endParaRPr lang="en-US" dirty="0" smtClean="0"/>
            </a:p>
          </p:txBody>
        </p:sp>
      </p:grpSp>
      <p:sp>
        <p:nvSpPr>
          <p:cNvPr id="12" name="TextBox 5"/>
          <p:cNvSpPr txBox="1"/>
          <p:nvPr/>
        </p:nvSpPr>
        <p:spPr>
          <a:xfrm>
            <a:off x="323528" y="5733256"/>
            <a:ext cx="3127779" cy="892552"/>
          </a:xfrm>
          <a:prstGeom prst="rect">
            <a:avLst/>
          </a:prstGeom>
          <a:noFill/>
        </p:spPr>
        <p:txBody>
          <a:bodyPr wrap="none" rtlCol="0">
            <a:spAutoFit/>
          </a:bodyPr>
          <a:lstStyle/>
          <a:p>
            <a:r>
              <a:rPr lang="pl-PL" sz="2400" b="1" dirty="0" smtClean="0"/>
              <a:t>Weryfikacja CW MAC:</a:t>
            </a:r>
          </a:p>
          <a:p>
            <a:r>
              <a:rPr lang="en-US" sz="2400" dirty="0" smtClean="0"/>
              <a:t>V</a:t>
            </a:r>
            <a:r>
              <a:rPr lang="en-US" sz="2800" dirty="0" smtClean="0"/>
              <a:t>(</a:t>
            </a:r>
            <a:r>
              <a:rPr lang="en-US" sz="2400" dirty="0" smtClean="0"/>
              <a:t> k</a:t>
            </a:r>
            <a:r>
              <a:rPr lang="en-US" sz="2400" baseline="-25000" dirty="0" smtClean="0"/>
              <a:t>2</a:t>
            </a:r>
            <a:r>
              <a:rPr lang="en-US" sz="2400" dirty="0" smtClean="0"/>
              <a:t>,  m,  F(k</a:t>
            </a:r>
            <a:r>
              <a:rPr lang="en-US" sz="2400" baseline="-25000" dirty="0" smtClean="0"/>
              <a:t>1</a:t>
            </a:r>
            <a:r>
              <a:rPr lang="en-US" sz="2400" dirty="0" smtClean="0"/>
              <a:t>, </a:t>
            </a:r>
            <a:r>
              <a:rPr lang="en-US" sz="2400" dirty="0"/>
              <a:t>r) </a:t>
            </a:r>
            <a:r>
              <a:rPr lang="en-US" sz="2400" dirty="0" smtClean="0"/>
              <a:t>⨁ t) </a:t>
            </a:r>
            <a:r>
              <a:rPr lang="en-US" sz="2800" dirty="0" smtClean="0"/>
              <a:t>)</a:t>
            </a:r>
            <a:r>
              <a:rPr lang="en-US" sz="2400" dirty="0"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Konstrukcja 4: HMAC (</a:t>
            </a:r>
            <a:r>
              <a:rPr lang="pl-PL" dirty="0" err="1" smtClean="0"/>
              <a:t>Hash-MAC</a:t>
            </a:r>
            <a:r>
              <a:rPr lang="pl-PL" dirty="0" smtClean="0"/>
              <a:t>)</a:t>
            </a:r>
            <a:endParaRPr lang="pl-PL" dirty="0"/>
          </a:p>
        </p:txBody>
      </p:sp>
      <p:sp>
        <p:nvSpPr>
          <p:cNvPr id="3" name="Symbol zastępczy zawartości 2"/>
          <p:cNvSpPr>
            <a:spLocks noGrp="1"/>
          </p:cNvSpPr>
          <p:nvPr>
            <p:ph idx="1"/>
          </p:nvPr>
        </p:nvSpPr>
        <p:spPr/>
        <p:txBody>
          <a:bodyPr/>
          <a:lstStyle/>
          <a:p>
            <a:r>
              <a:rPr lang="pl-PL" dirty="0" smtClean="0"/>
              <a:t>Najpopularniejszą metodą generowania MAC w Internecie jest HMAC</a:t>
            </a:r>
          </a:p>
          <a:p>
            <a:r>
              <a:rPr lang="pl-PL" dirty="0" smtClean="0"/>
              <a:t>… ale żeby ją omówić trzeba wprowadzić jeszcze funkcje </a:t>
            </a:r>
            <a:r>
              <a:rPr lang="pl-PL" dirty="0" err="1" smtClean="0"/>
              <a:t>hashujące</a:t>
            </a:r>
            <a:r>
              <a:rPr lang="pl-PL" dirty="0" smtClean="0"/>
              <a:t> (skrótu)…</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9</a:t>
            </a:fld>
            <a:endParaRPr lang="pl-PL"/>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1706</TotalTime>
  <Words>3731</Words>
  <Application>Microsoft Office PowerPoint</Application>
  <PresentationFormat>Pokaz na ekranie (4:3)</PresentationFormat>
  <Paragraphs>298</Paragraphs>
  <Slides>20</Slides>
  <Notes>19</Notes>
  <HiddenSlides>0</HiddenSlides>
  <MMClips>0</MMClips>
  <ScaleCrop>false</ScaleCrop>
  <HeadingPairs>
    <vt:vector size="4" baseType="variant">
      <vt:variant>
        <vt:lpstr>Motyw</vt:lpstr>
      </vt:variant>
      <vt:variant>
        <vt:i4>1</vt:i4>
      </vt:variant>
      <vt:variant>
        <vt:lpstr>Tytuły slajdów</vt:lpstr>
      </vt:variant>
      <vt:variant>
        <vt:i4>20</vt:i4>
      </vt:variant>
    </vt:vector>
  </HeadingPairs>
  <TitlesOfParts>
    <vt:vector size="21" baseType="lpstr">
      <vt:lpstr>Motyw pakietu Office</vt:lpstr>
      <vt:lpstr>Kryptografia i bezpieczeństwo danych  - Integralność II /  odporność na kolizje I</vt:lpstr>
      <vt:lpstr>Kolejny problem</vt:lpstr>
      <vt:lpstr>Konstrukcja 3: PMAC (ang. Parallel MAC)</vt:lpstr>
      <vt:lpstr>PMAC jest przyrostowy  (ang. incremental)</vt:lpstr>
      <vt:lpstr>PMAC – wyjaśnienie szybkiego przeliczenia 1 bloku</vt:lpstr>
      <vt:lpstr>Koncepcja jednorazowego MAC (analog szyfrowania z kluczem jednorazowym w dziedzinie integralności)</vt:lpstr>
      <vt:lpstr>Przykład budowania jednorazowego MAC</vt:lpstr>
      <vt:lpstr>Generowanie wielokrotnego MAC na bazie jednokrotnego MAC</vt:lpstr>
      <vt:lpstr>Konstrukcja 4: HMAC (Hash-MAC)</vt:lpstr>
      <vt:lpstr>Podsumowanie na tym etapie</vt:lpstr>
      <vt:lpstr>Odporność na kolizje</vt:lpstr>
      <vt:lpstr>Budowanie MAC z odporności na kolizje (1)</vt:lpstr>
      <vt:lpstr>Budowanie MAC z odporności na kolizje (2)</vt:lpstr>
      <vt:lpstr>Ochrona integralności plików  z zastosowaniem C.R. (ang. Collision Resistance) hash</vt:lpstr>
      <vt:lpstr>Uogólniony atak na funkcje odporne na kolizje </vt:lpstr>
      <vt:lpstr>Paradoks dania urodzin - przypomninie</vt:lpstr>
      <vt:lpstr>Przypomnienie wykresu paradoksu urodzin</vt:lpstr>
      <vt:lpstr>Wracając do uagólnionego ataku na kolizje… </vt:lpstr>
      <vt:lpstr>Przykładowe odporne na kolizje funkcje hash: Crypto++ 5.6.0 [ Wei Dai ]</vt:lpstr>
      <vt:lpstr>Gdyby zastosować komputery kwantowe…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Kryptografia i bezpieczeństwo danych  - Integralność I</dc:title>
  <dc:creator>Slawomir Samolej</dc:creator>
  <cp:lastModifiedBy>Slawomir Samolej</cp:lastModifiedBy>
  <cp:revision>336</cp:revision>
  <dcterms:created xsi:type="dcterms:W3CDTF">2020-04-01T09:25:42Z</dcterms:created>
  <dcterms:modified xsi:type="dcterms:W3CDTF">2020-04-09T12:43:39Z</dcterms:modified>
</cp:coreProperties>
</file>