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4" r:id="rId17"/>
    <p:sldId id="275" r:id="rId18"/>
    <p:sldId id="273" r:id="rId19"/>
    <p:sldId id="276" r:id="rId20"/>
    <p:sldId id="277" r:id="rId21"/>
    <p:sldId id="278" r:id="rId22"/>
    <p:sldId id="279" r:id="rId23"/>
    <p:sldId id="280" r:id="rId24"/>
    <p:sldId id="281" r:id="rId25"/>
  </p:sldIdLst>
  <p:sldSz cx="9144000" cy="6858000" type="screen4x3"/>
  <p:notesSz cx="7104063"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165" autoAdjust="0"/>
  </p:normalViewPr>
  <p:slideViewPr>
    <p:cSldViewPr>
      <p:cViewPr>
        <p:scale>
          <a:sx n="60" d="100"/>
          <a:sy n="60" d="100"/>
        </p:scale>
        <p:origin x="-2098" y="-58"/>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3532" y="-72"/>
      </p:cViewPr>
      <p:guideLst>
        <p:guide orient="horz" pos="3224"/>
        <p:guide pos="223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5F03DCAC-5F73-41CC-8276-F639F5602D6B}" type="datetimeFigureOut">
              <a:rPr lang="pl-PL" smtClean="0"/>
              <a:pPr/>
              <a:t>19.04.2021</a:t>
            </a:fld>
            <a:endParaRPr lang="pl-PL"/>
          </a:p>
        </p:txBody>
      </p:sp>
      <p:sp>
        <p:nvSpPr>
          <p:cNvPr id="4" name="Symbol zastępczy obrazu slajdu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16520889-3EB4-4056-94ED-5DBF7C3FA78C}"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Rozważania nad</a:t>
            </a:r>
            <a:r>
              <a:rPr lang="pl-PL" baseline="0" dirty="0" smtClean="0"/>
              <a:t> AES wskazują, że jest on dobrym przykładem bezpiecznego PRF. Może on być więc dobrym mechanizmem MAC dla 16-bajtowych wiadomości. Powstaje więc pytanie, czy dysponując PRF dla małego bloku danych możemy skonstruować PRF dla dużych bloków danych (np. Gigabajtów). </a:t>
            </a:r>
          </a:p>
          <a:p>
            <a:r>
              <a:rPr lang="pl-PL" baseline="0" dirty="0" smtClean="0"/>
              <a:t>Okazuje się, że tak. Dysponując MAC dla małych wiadomości można zbudować MAC dla wiadomości dużych. Rozważone zostaną dwie praktyczne metody generowania MAC dla dużych wiadomości: </a:t>
            </a:r>
            <a:r>
              <a:rPr lang="pl-PL" baseline="0" dirty="0" err="1" smtClean="0"/>
              <a:t>CBC-MAC</a:t>
            </a:r>
            <a:r>
              <a:rPr lang="pl-PL" baseline="0" dirty="0" smtClean="0"/>
              <a:t> i HMAC. Obie polegają na zastosowaniu PRF wygenerowanych dla małych danych wejściowych i zastosowaniu ich do tworzenia PRF dla wiadomości większych. Metody te stosowane są jednak w różnych kontekstach. </a:t>
            </a:r>
            <a:r>
              <a:rPr lang="pl-PL" baseline="0" dirty="0" err="1" smtClean="0"/>
              <a:t>CBC-MAC</a:t>
            </a:r>
            <a:r>
              <a:rPr lang="pl-PL" baseline="0" dirty="0" smtClean="0"/>
              <a:t> jest stosowany w systemie Automatic Clearing House (ACH) do „czyszczenia czeków”, czyli przenoszenia pomiędzy bankami pieniędzy, lub ich ekwiwalentów odnoszących się do kwot wystawionych na czeku. Np. ktoś realizuje czek w jednym banku, dostaje za to pieniądze, a te pieniądze są potem transferowane z banku, gdzie wystawiający czek ma swoje konto. Tam system </a:t>
            </a:r>
            <a:r>
              <a:rPr lang="pl-PL" baseline="0" dirty="0" err="1" smtClean="0"/>
              <a:t>CBC-MAC</a:t>
            </a:r>
            <a:r>
              <a:rPr lang="pl-PL" baseline="0" dirty="0" smtClean="0"/>
              <a:t> jest stosowany do zapewnienia integralności czeków przesłanych pomiędzy bankami. W Internecie, protokoły takie jak SSL, </a:t>
            </a:r>
            <a:r>
              <a:rPr lang="pl-PL" baseline="0" dirty="0" err="1" smtClean="0"/>
              <a:t>IPsec</a:t>
            </a:r>
            <a:r>
              <a:rPr lang="pl-PL" baseline="0" dirty="0" smtClean="0"/>
              <a:t> czy SSH używają dla zapewnienia integralności danych metody HMAC. </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a:t>
            </a:r>
            <a:r>
              <a:rPr lang="pl-PL" baseline="0" dirty="0" smtClean="0"/>
              <a:t> zwraca uwagę, na pewną zależność. Jeśli mamy bezpieczny PRF, to przycinając jego wyjście do pewnej długości także uzyskujemy bezpieczny PRF. Bezpieczeństwo leży w długości „przycięcia”, aby niemożliwe było współczesnymi metodami łatwe zgadnięcie (atak siłowy) MAC. Stąd w konsekwencji ustala się długość MAC na taką wartość, żeby zgadywanie było złożone obliczeniowo. W praktyce granicą jest wartość 2</a:t>
            </a:r>
            <a:r>
              <a:rPr lang="pl-PL" baseline="30000" dirty="0" smtClean="0"/>
              <a:t>64</a:t>
            </a:r>
            <a:r>
              <a:rPr lang="pl-PL" baseline="0" dirty="0" smtClean="0"/>
              <a:t>. </a:t>
            </a:r>
          </a:p>
          <a:p>
            <a:endParaRPr lang="pl-PL" baseline="0" dirty="0" smtClean="0"/>
          </a:p>
          <a:p>
            <a:r>
              <a:rPr lang="pl-PL" baseline="0" dirty="0" smtClean="0"/>
              <a:t>W konsekwencji, jeśli stosujemy np. AES do wygenerowania CBC i ona wynosi 128 bitów, to możemy ją skrócić do wartości 90 lub 80 bitów z zachowaniem bezpieczeństwa naszego rozwiązania.</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 poprzedniego slajdu wynika,</a:t>
            </a:r>
            <a:r>
              <a:rPr lang="pl-PL" baseline="0" dirty="0" smtClean="0"/>
              <a:t> że jeśli mamy bezpieczną PRF, możemy się nią posłużyć jako MAC. Możemy też ją „przyciąć”, ale długość przycięcia nie może być zbyt wielka. Musi zostać (64, 80 ,90 nitów). Naszym celem jest teraz opracowanie systemu zastosowania generatorów krótkich PRF (AES) do wygenerowania PRF dla dowolnie dużych wiadomości. W dalszych rozważaniach X będzie zbiorem </a:t>
            </a:r>
            <a:r>
              <a:rPr lang="pl-PL" baseline="0" dirty="0" err="1" smtClean="0"/>
              <a:t>n-bitowych</a:t>
            </a:r>
            <a:r>
              <a:rPr lang="pl-PL" baseline="0" dirty="0" smtClean="0"/>
              <a:t> ciągów podawanych na wejście algorytmu MAC. Jeśli ciągi będą podawane na AES, to n-128.</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Pierwszą prezentowaną konstrukcją CBC dla długich wiadomości jest szyfrowany </a:t>
            </a:r>
            <a:r>
              <a:rPr lang="pl-PL" dirty="0" err="1" smtClean="0"/>
              <a:t>CBC-MAC</a:t>
            </a:r>
            <a:r>
              <a:rPr lang="pl-PL" dirty="0" smtClean="0"/>
              <a:t>, lub ECBC w skrócie.</a:t>
            </a:r>
            <a:r>
              <a:rPr lang="pl-PL" baseline="0" dirty="0" smtClean="0"/>
              <a:t> ECBC bierze wiadomość podzieloną na n bloków i zwraca </a:t>
            </a:r>
            <a:r>
              <a:rPr lang="pl-PL" baseline="0" dirty="0" err="1" smtClean="0"/>
              <a:t>tag</a:t>
            </a:r>
            <a:r>
              <a:rPr lang="pl-PL" baseline="0" dirty="0" smtClean="0"/>
              <a:t> o długości pojedynczego bloku. Schemat generowania MAC dla wiadomości jest podobny do szyfrowania zgodnie z CBC (por. poprzedni wykład). Różnica jest taka, że po zaszyfrowaniu kolejnych bloków nie następuje generowanie szyfrogramu, tylko przekazanie zaszyfrowanego bloku na wejście kolejnego bloku szyfrującego. Nie ma też szyfrowania wartości początkowej (IV). Natomiast następuje zaszyfrowanie wyjścia łańcucha za pomocą osobnego klucza k</a:t>
            </a:r>
            <a:r>
              <a:rPr lang="pl-PL" baseline="-25000" dirty="0" smtClean="0"/>
              <a:t>1</a:t>
            </a:r>
            <a:r>
              <a:rPr lang="pl-PL" baseline="0" dirty="0" smtClean="0"/>
              <a:t>.Wyjściem jest </a:t>
            </a:r>
            <a:r>
              <a:rPr lang="pl-PL" baseline="0" dirty="0" err="1" smtClean="0"/>
              <a:t>tag</a:t>
            </a:r>
            <a:r>
              <a:rPr lang="pl-PL" baseline="0" dirty="0" smtClean="0"/>
              <a:t> o długości odpowiadającej wyjściu pojedynczej instancji szyfru blokowego. Można go jeszcze skrócić, jeśli wymaga tego implementacja (oczywiście tylko do długości uznawane za bezpieczną (80, 90, 64? bitów). Wygenerowanie ECBC wymaga podania na wejście 2 kluczy oraz wiadomość i zwraca ciąg danych o ustalonej długości.</a:t>
            </a:r>
          </a:p>
          <a:p>
            <a:r>
              <a:rPr lang="pl-PL" baseline="0" dirty="0" smtClean="0"/>
              <a:t>Skomentowania wymaga zastosowanie ostatniego dodatkowego szyfrowania z innym kluczem. Łańcuch </a:t>
            </a:r>
            <a:r>
              <a:rPr lang="pl-PL" baseline="0" dirty="0" err="1" smtClean="0"/>
              <a:t>szyfrowań</a:t>
            </a:r>
            <a:r>
              <a:rPr lang="pl-PL" baseline="0" dirty="0" smtClean="0"/>
              <a:t> za pomocą pierwszego klucza nazywa się surowym ECBC. Bez tego ostatniego szyfrowania surowe ECBC nie jest bezpieczne.</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Inną klasyczną konstrukcją służącą do generowania skróconych MAC z dłuższych</a:t>
            </a:r>
            <a:r>
              <a:rPr lang="pl-PL" baseline="0" dirty="0" smtClean="0"/>
              <a:t> wiadomości jest tzw. zagnieżdżony MAC. Proszę zwrócić uwagę, że ta konstrukcja zwraca jako wyjście ciąg bitowy o długości odpowiadającej długości klucza k.</a:t>
            </a:r>
          </a:p>
          <a:p>
            <a:r>
              <a:rPr lang="pl-PL" baseline="0" dirty="0" smtClean="0"/>
              <a:t>Wiadomość, jak na poprzednim slajdzie jest dzielona na bloki. Długość bloku odpowiada długości danych przyjmowanych na wejście przez funkcję F. Blok wiadomości jest przekształcany przez funkcję F z zastosowaniem klucza k. Rezultatem jest ciąg bitowy odpowiadający długości kluczowi i jest on z kolei przekazywany na wejście (klucz) kolejnej instancji funkcji F przetwarzającej kolejny blok widomości m. Czynność jest powtarzana do uzyskania ostatecznego wyjścia </a:t>
            </a:r>
            <a:r>
              <a:rPr lang="pl-PL" b="1" baseline="0" dirty="0" smtClean="0"/>
              <a:t>t</a:t>
            </a:r>
            <a:r>
              <a:rPr lang="pl-PL" baseline="0" dirty="0" smtClean="0"/>
              <a:t>. Jeśli zatrzymalibyśmy się w tym miejscu algorytmu, to wykonalibyśmy tak zwaną kaskadę. Ale nie daje to bezpiecznego MAC. Do otrzymanego klucza, który zwykle jest krótszy niż pojedynczy blok wiadomości dołącza się odpowiednie uzupełnienie, a następnie traktuje się tę wartość jako jeszcze jeden blok danych do przetworzenia przez funkcję F, przy czym ostatnie przetworzenie odbywa się przy pomocy osobnego klucza k</a:t>
            </a:r>
            <a:r>
              <a:rPr lang="pl-PL" baseline="-25000" dirty="0" smtClean="0"/>
              <a:t>1</a:t>
            </a:r>
            <a:r>
              <a:rPr lang="pl-PL" baseline="0" dirty="0" smtClean="0"/>
              <a:t>. Ostatecznie uzyskuje się wyjście o długości kluczka k, należące do przestrzeni kluczy k (jedna z możliwych wartości klucza k).</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Teraz</a:t>
            </a:r>
            <a:r>
              <a:rPr lang="pl-PL" baseline="0" dirty="0" smtClean="0"/>
              <a:t> rozważamy, dlaczego w obu wcześniej pokazanych schematach na koniec dokładany jest dodatkowy blok szyfrowania z osobnym kluczem. Zastanówmy się, w jakiej sytuacji moglibyśmy już złamać kaskadę. Okazuje się, że dysponując tylko jedną wiadomością i jej MAC system jest do złamania.</a:t>
            </a:r>
          </a:p>
          <a:p>
            <a:r>
              <a:rPr lang="pl-PL" baseline="0" dirty="0" smtClean="0"/>
              <a:t>Jeśli schemat zawiera tylko kaskadę można z wyniku obliczeń kaskada(</a:t>
            </a:r>
            <a:r>
              <a:rPr lang="pl-PL" baseline="0" dirty="0" err="1" smtClean="0"/>
              <a:t>k,m</a:t>
            </a:r>
            <a:r>
              <a:rPr lang="pl-PL" baseline="0" dirty="0" smtClean="0"/>
              <a:t>) wyprowadzić możliwość obliczenia kaskada(k, </a:t>
            </a:r>
            <a:r>
              <a:rPr lang="pl-PL" baseline="0" dirty="0" err="1" smtClean="0"/>
              <a:t>m||w</a:t>
            </a:r>
            <a:r>
              <a:rPr lang="pl-PL" baseline="0" dirty="0" smtClean="0"/>
              <a:t>). Czyli można posłużyć się pojedynczą wiadomością z takim MAC, żeby móc wygenerować prawidłowe (z punktu widzenia tej wadliwej konstrukcji) MAC dla wiadomości o wydłużonej treści. Daje to możliwość sfałszowania kolejnych wiadomości i nie zapewnia bezpieczeństwa.</a:t>
            </a:r>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Gdyby do generowania</a:t>
            </a:r>
            <a:r>
              <a:rPr lang="pl-PL" baseline="0" dirty="0" smtClean="0"/>
              <a:t> MAC zastosowano samą </a:t>
            </a:r>
            <a:r>
              <a:rPr lang="pl-PL" baseline="0" dirty="0" err="1" smtClean="0"/>
              <a:t>kaskade</a:t>
            </a:r>
            <a:r>
              <a:rPr lang="pl-PL" baseline="0" dirty="0" smtClean="0"/>
              <a:t>, to łatwo można dodać do tej konstrukcji kolejny blok tekstu </a:t>
            </a:r>
            <a:r>
              <a:rPr lang="pl-PL" b="1" baseline="0" dirty="0" smtClean="0"/>
              <a:t>w</a:t>
            </a:r>
            <a:r>
              <a:rPr lang="pl-PL" baseline="0" dirty="0" smtClean="0"/>
              <a:t> i uruchomić kolejny blok F, aby uzyskać „prawidłowy”  </a:t>
            </a:r>
            <a:r>
              <a:rPr lang="pl-PL" baseline="0" dirty="0" err="1" smtClean="0"/>
              <a:t>tag</a:t>
            </a:r>
            <a:r>
              <a:rPr lang="pl-PL" baseline="0" dirty="0" smtClean="0"/>
              <a:t> dla wiadomości wydłużonej o w (</a:t>
            </a:r>
            <a:r>
              <a:rPr lang="pl-PL" baseline="0" dirty="0" err="1" smtClean="0"/>
              <a:t>m||w</a:t>
            </a:r>
            <a:r>
              <a:rPr lang="pl-PL" baseline="0" dirty="0" smtClean="0"/>
              <a:t>).</a:t>
            </a:r>
          </a:p>
          <a:p>
            <a:endParaRPr lang="pl-PL" baseline="0" dirty="0" smtClean="0"/>
          </a:p>
          <a:p>
            <a:r>
              <a:rPr lang="pl-PL" baseline="0" dirty="0" smtClean="0"/>
              <a:t>Taki atak na MAC nazywa się atakiem „rozszerzeniowym” (ang. </a:t>
            </a:r>
            <a:r>
              <a:rPr lang="pl-PL" baseline="0" dirty="0" err="1" smtClean="0"/>
              <a:t>extension</a:t>
            </a:r>
            <a:r>
              <a:rPr lang="pl-PL" baseline="0" dirty="0" smtClean="0"/>
              <a:t> </a:t>
            </a:r>
            <a:r>
              <a:rPr lang="pl-PL" baseline="0" dirty="0" err="1" smtClean="0"/>
              <a:t>attack</a:t>
            </a:r>
            <a:r>
              <a:rPr lang="pl-PL" baseline="0" dirty="0" smtClean="0"/>
              <a:t>).</a:t>
            </a:r>
          </a:p>
          <a:p>
            <a:r>
              <a:rPr lang="pl-PL" baseline="0" dirty="0" smtClean="0"/>
              <a:t>NMAC bez ostatniego etapu szyfrowania z dodatkowym kluczem nie jest więc bezpieczny.</a:t>
            </a:r>
          </a:p>
          <a:p>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Próbna sfałszowania</a:t>
            </a:r>
            <a:r>
              <a:rPr lang="pl-PL" baseline="0" dirty="0" smtClean="0"/>
              <a:t> </a:t>
            </a:r>
            <a:r>
              <a:rPr lang="pl-PL" baseline="0" dirty="0" err="1" smtClean="0"/>
              <a:t>CBC-MAC</a:t>
            </a:r>
            <a:r>
              <a:rPr lang="pl-PL" baseline="0" dirty="0" smtClean="0"/>
              <a:t> metodą, jak wcześniej (w przypadku kaskady) skazana jest na niepowodzenie. Można próbować dopisać kolejny blok do przekazania do funkcji F, ale niestety nie znamy k i nie możemy tego sfałszowanego wyjścia policzyć. </a:t>
            </a:r>
          </a:p>
          <a:p>
            <a:endParaRPr lang="pl-PL" baseline="0" dirty="0" smtClean="0"/>
          </a:p>
          <a:p>
            <a:r>
              <a:rPr lang="pl-PL" baseline="0" dirty="0" smtClean="0"/>
              <a:t>Istnieje jednak inny sposób zaatakowania tej konstrukcji… atak z wybraną wiadomością.</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Atakujący rozpoczyna atak poprzez poproszenie</a:t>
            </a:r>
            <a:r>
              <a:rPr lang="pl-PL" baseline="0" dirty="0" smtClean="0"/>
              <a:t> o obliczenie </a:t>
            </a:r>
            <a:r>
              <a:rPr lang="pl-PL" baseline="0" dirty="0" err="1" smtClean="0"/>
              <a:t>tagu</a:t>
            </a:r>
            <a:r>
              <a:rPr lang="pl-PL" baseline="0" dirty="0" smtClean="0"/>
              <a:t> dla wiadomości o długości równej jednemu blokowi. Tak naprawdę następuje prośba o jednokrotne wykonanie funkcji F. Wtedy atakujący preparuje nową wiadomość postaci (m, t</a:t>
            </a:r>
            <a:r>
              <a:rPr lang="en-US" sz="1300" dirty="0" smtClean="0">
                <a:sym typeface="Symbol" charset="0"/>
              </a:rPr>
              <a:t></a:t>
            </a:r>
            <a:r>
              <a:rPr lang="pl-PL" sz="1300" dirty="0" smtClean="0">
                <a:sym typeface="Symbol" charset="0"/>
              </a:rPr>
              <a:t>m) i wysyła ją do obliczenia </a:t>
            </a:r>
            <a:r>
              <a:rPr lang="pl-PL" sz="1300" dirty="0" err="1" smtClean="0">
                <a:sym typeface="Symbol" charset="0"/>
              </a:rPr>
              <a:t>tagu</a:t>
            </a:r>
            <a:r>
              <a:rPr lang="pl-PL" sz="1300" dirty="0" smtClean="0">
                <a:sym typeface="Symbol" charset="0"/>
              </a:rPr>
              <a:t>. Okazuje się wtedy, że t’ dla tak skonstruowanej wiadomości jest dokładnie takie samo, jak dla jedno-blokowej wiadomości m. Pokazuje to zależność umieszczona na dole slajdu.</a:t>
            </a:r>
          </a:p>
          <a:p>
            <a:endParaRPr lang="pl-PL" sz="1300" dirty="0" smtClean="0">
              <a:sym typeface="Symbol" charset="0"/>
            </a:endParaRPr>
          </a:p>
          <a:p>
            <a:r>
              <a:rPr lang="pl-PL" sz="1300" dirty="0" smtClean="0">
                <a:sym typeface="Symbol" charset="0"/>
              </a:rPr>
              <a:t>W taki sposób udowodniono, że można doprowadzić do załamania się systemu generowania MAC, w którym zastosujemy tylko surowe CBC.</a:t>
            </a:r>
          </a:p>
          <a:p>
            <a:r>
              <a:rPr lang="pl-PL" sz="1300" dirty="0" smtClean="0">
                <a:sym typeface="Symbol" charset="0"/>
              </a:rPr>
              <a:t>W konsekwencji dodanie ostatniego bloku szyfrowania jest dopiero gwarantem otrzymania bezpiecznej konstrukcji generowania MAC.</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Analiza</a:t>
            </a:r>
            <a:r>
              <a:rPr lang="pl-PL" baseline="0" dirty="0" smtClean="0"/>
              <a:t> matematyczna przedstawionych wcześniej metod generacji bezpiecznych </a:t>
            </a:r>
            <a:r>
              <a:rPr lang="pl-PL" baseline="0" dirty="0" err="1" smtClean="0"/>
              <a:t>tagów</a:t>
            </a:r>
            <a:r>
              <a:rPr lang="pl-PL" baseline="0" dirty="0" smtClean="0"/>
              <a:t> pokazuje, że po </a:t>
            </a:r>
            <a:r>
              <a:rPr lang="pl-PL" sz="1300" dirty="0" smtClean="0"/>
              <a:t>|X|</a:t>
            </a:r>
            <a:r>
              <a:rPr lang="pl-PL" sz="1300" baseline="30000" dirty="0" smtClean="0"/>
              <a:t>1/2</a:t>
            </a:r>
            <a:r>
              <a:rPr lang="pl-PL" sz="1300" dirty="0" smtClean="0"/>
              <a:t> </a:t>
            </a:r>
            <a:r>
              <a:rPr lang="pl-PL" sz="1300" dirty="0" err="1" smtClean="0"/>
              <a:t>tagach</a:t>
            </a:r>
            <a:r>
              <a:rPr lang="pl-PL" sz="1300" dirty="0" smtClean="0"/>
              <a:t> z kluczem k dla metody </a:t>
            </a:r>
            <a:r>
              <a:rPr lang="pl-PL" sz="1300" dirty="0" err="1" smtClean="0"/>
              <a:t>ECBC-MAC</a:t>
            </a:r>
            <a:r>
              <a:rPr lang="pl-PL" sz="1300" dirty="0" smtClean="0"/>
              <a:t> i po |K|</a:t>
            </a:r>
            <a:r>
              <a:rPr lang="pl-PL" sz="1300" baseline="30000" dirty="0" smtClean="0"/>
              <a:t>1/2</a:t>
            </a:r>
            <a:r>
              <a:rPr lang="pl-PL" sz="1300" dirty="0" smtClean="0"/>
              <a:t> </a:t>
            </a:r>
            <a:r>
              <a:rPr lang="pl-PL" sz="1300" dirty="0" err="1" smtClean="0"/>
              <a:t>tagach</a:t>
            </a:r>
            <a:r>
              <a:rPr lang="pl-PL" sz="1300" dirty="0" smtClean="0"/>
              <a:t> generowanych z zastosowaniem metody NMAC należy zmienić klucze. Pierwiastek kwadratowy wynika z analizy matematycznej opierającej się na paradoksie dnia urodzin (proszę porównać wiadomości omówione podczas pierwszego wykładu). </a:t>
            </a:r>
          </a:p>
          <a:p>
            <a:endParaRPr lang="pl-PL" sz="1300" dirty="0" smtClean="0"/>
          </a:p>
          <a:p>
            <a:r>
              <a:rPr lang="pl-PL" sz="1300" dirty="0" smtClean="0"/>
              <a:t>W konsekwencji można wyprowadzić maksymalne liczby </a:t>
            </a:r>
            <a:r>
              <a:rPr lang="pl-PL" sz="1300" dirty="0" err="1" smtClean="0"/>
              <a:t>tagów</a:t>
            </a:r>
            <a:r>
              <a:rPr lang="pl-PL" sz="1300" dirty="0" smtClean="0"/>
              <a:t>, które można wygenerować bez zmiany klucza, jeśli generowanie </a:t>
            </a:r>
            <a:r>
              <a:rPr lang="pl-PL" sz="1300" dirty="0" err="1" smtClean="0"/>
              <a:t>tagów</a:t>
            </a:r>
            <a:r>
              <a:rPr lang="pl-PL" sz="1300" dirty="0" smtClean="0"/>
              <a:t> odbywa się odpowiednio z zastosowaniem szyfrów blokowych AES i 3DES.</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Schemat </a:t>
            </a:r>
            <a:r>
              <a:rPr lang="pl-PL" dirty="0" err="1" smtClean="0"/>
              <a:t>RCBC-MAC</a:t>
            </a:r>
            <a:r>
              <a:rPr lang="pl-PL" dirty="0" smtClean="0"/>
              <a:t> jest często stosowany z powiązaniem z algorytmem AES. Stosowany jest do kontroli</a:t>
            </a:r>
            <a:r>
              <a:rPr lang="pl-PL" baseline="0" dirty="0" smtClean="0"/>
              <a:t> integralności pakietów w sieciach bezprzewodowych (standard WAP2). Jest też standardem NIST o nazwie CMAC.</a:t>
            </a:r>
          </a:p>
          <a:p>
            <a:endParaRPr lang="pl-PL" baseline="0" dirty="0" smtClean="0"/>
          </a:p>
          <a:p>
            <a:r>
              <a:rPr lang="pl-PL" baseline="0" dirty="0" smtClean="0"/>
              <a:t>Schemat NMAC bardzo rzadko stosuje się w powiązaniu z AES. </a:t>
            </a:r>
            <a:r>
              <a:rPr lang="pl-PL" baseline="0" dirty="0" err="1" smtClean="0"/>
              <a:t>Probelem</a:t>
            </a:r>
            <a:r>
              <a:rPr lang="pl-PL" baseline="0" dirty="0" smtClean="0"/>
              <a:t> jest tu konieczność podawanie na wejście poszczególnych bloków szyfrowania nowych kluczy, a więc konieczność obliczania ich rozszerzeń. W tym miejscu ujawnia się „słabość” AES, ponieważ proces rozszerzania klucza trwa w nim relatywnie długo. W tym schemacie stosuje się inne algorytmy szyfrowania blokowego. Warto zwrócić uwagę, że schemat NMAC jest podstawą innej popularnej konstrukcji zapewniającej integralność o nazwie HMAC. Zostanie ona omówiona później.</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Do tej pory przykłady omawiały sytuację idealną, kiedy wiadomość miała długość o wartości wielokrotności</a:t>
            </a:r>
            <a:r>
              <a:rPr lang="pl-PL" baseline="0" dirty="0" smtClean="0"/>
              <a:t> bloku szyfru blokowego. Teraz zastanowimy się, w jaki sposób powinien działać algorytm obliczania CBC dla wiadomości, w której ostatni blok tylko częściowo „obsadzony” jest treścią wiadomości.</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 pierwszym odruchu można by pomyśleć, że wystarczy brakując miejsce uzupełnić wartościami 0. Trzeba</a:t>
            </a:r>
            <a:r>
              <a:rPr lang="pl-PL" baseline="0" dirty="0" smtClean="0"/>
              <a:t> sobie jednak zadać pytanie, czy takie uzupełnienie (ang. </a:t>
            </a:r>
            <a:r>
              <a:rPr lang="pl-PL" baseline="0" dirty="0" err="1" smtClean="0"/>
              <a:t>padding</a:t>
            </a:r>
            <a:r>
              <a:rPr lang="pl-PL" baseline="0" dirty="0" smtClean="0"/>
              <a:t>) jest bezpieczne…</a:t>
            </a:r>
          </a:p>
          <a:p>
            <a:r>
              <a:rPr lang="pl-PL" baseline="0" dirty="0" smtClean="0"/>
              <a:t>Niestety odpowiedź na to pytanie brzmi NIE. Okazuje się, że w takim systemie można łatwo uzyskać takie same </a:t>
            </a:r>
            <a:r>
              <a:rPr lang="pl-PL" baseline="0" dirty="0" err="1" smtClean="0"/>
              <a:t>tagi</a:t>
            </a:r>
            <a:r>
              <a:rPr lang="pl-PL" baseline="0" dirty="0" smtClean="0"/>
              <a:t> dla różnych wiadomości. Wiadomość m uzupełniona trzema zerami i wiadomość m</a:t>
            </a:r>
            <a:r>
              <a:rPr lang="pl-PL" baseline="-25000" dirty="0" smtClean="0"/>
              <a:t>1</a:t>
            </a:r>
            <a:r>
              <a:rPr lang="pl-PL" baseline="0" dirty="0" smtClean="0"/>
              <a:t> zawierająca na końcu 0 i uzupełniona dwoma zerami będą miały takie same </a:t>
            </a:r>
            <a:r>
              <a:rPr lang="pl-PL" baseline="0" dirty="0" err="1" smtClean="0"/>
              <a:t>tagi</a:t>
            </a:r>
            <a:r>
              <a:rPr lang="pl-PL" baseline="0" dirty="0" smtClean="0"/>
              <a:t>! Gdyby te ostatnie wartości wiadomości zawierały np. nasz dług, to nie można by było rozróżnić, czy jesteśmy winni 10, czy 1000 zł…</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Pierwszy wniosek z poprzedniego slajdu jest taki, że funkcja dodająca brakujące bity do wiadomości musi</a:t>
            </a:r>
            <a:r>
              <a:rPr lang="pl-PL" baseline="0" dirty="0" smtClean="0"/>
              <a:t> być odwracalna. Co oznacza, że dwie różne wiadomości muszą dawać dwa różne uzupełnienia.</a:t>
            </a:r>
          </a:p>
          <a:p>
            <a:r>
              <a:rPr lang="pl-PL" baseline="0" dirty="0" smtClean="0"/>
              <a:t>Został zaproponowany standard spełniający to wymaganie. Proponuje on uzupełnienie wiadomości ciągiem 1000….000 i ew. dodaniem „</a:t>
            </a:r>
            <a:r>
              <a:rPr lang="pl-PL" baseline="0" dirty="0" err="1" smtClean="0"/>
              <a:t>atrapowego</a:t>
            </a:r>
            <a:r>
              <a:rPr lang="pl-PL" baseline="0" dirty="0" smtClean="0"/>
              <a:t>” (ang. </a:t>
            </a:r>
            <a:r>
              <a:rPr lang="pl-PL" baseline="0" dirty="0" err="1" smtClean="0"/>
              <a:t>dummy</a:t>
            </a:r>
            <a:r>
              <a:rPr lang="pl-PL" baseline="0" dirty="0" smtClean="0"/>
              <a:t>) bloku. Algorytm usuwania padu polega na czytaniu wiadomości od tyłu i usunięcia z niej wszystkich zer i pierwszej jedynki. Po usunięciu takiego ciągu uzyskuje się oryginalną wiadomość.</a:t>
            </a:r>
          </a:p>
          <a:p>
            <a:r>
              <a:rPr lang="pl-PL" baseline="0" dirty="0" smtClean="0"/>
              <a:t>W pierwszym przykładzie do ostatniego bloku wiadomości dopisuje się ciąg „100”. Algorytm odczytujący wiadomość, po usunięciu wszystkich zer od tyłu i pierwszej jedynki uzyskuje wiadomość oryginalną. Jeśli zaś wiadomość jest długości wielokrotności bloków, żeby zachować zgodność z algorytmem usuwającym pad, do wiadomości dodaje się cały dodatkowy blok zaczynający się od 1 a dalej wypełniony zerami. Tutaj przy odczycie wiadomości znowu odcina się od niej </a:t>
            </a:r>
            <a:r>
              <a:rPr lang="pl-PL" baseline="0" dirty="0" err="1" smtClean="0"/>
              <a:t>n-bitów</a:t>
            </a:r>
            <a:r>
              <a:rPr lang="pl-PL" baseline="0" dirty="0" smtClean="0"/>
              <a:t> o wartości 0 i pierwszy bit o wartości 1 i w ten sposób odzyskuje się wiadomość oryginalną. </a:t>
            </a:r>
          </a:p>
          <a:p>
            <a:r>
              <a:rPr lang="pl-PL" baseline="0" dirty="0" smtClean="0"/>
              <a:t>Okazuje się, że powstało wiele produktów kryptograficznych, które nie uwzględniły dodawania tego bloku i okazały się podatne na przekłamanie wiadomości. Załóżmy, że nie dołączyliśmy tego „</a:t>
            </a:r>
            <a:r>
              <a:rPr lang="pl-PL" baseline="0" dirty="0" err="1" smtClean="0"/>
              <a:t>atrapowego</a:t>
            </a:r>
            <a:r>
              <a:rPr lang="pl-PL" baseline="0" dirty="0" smtClean="0"/>
              <a:t>” bloku na zakończenie naszej wiadomości. I że nasza oryginalna wiadomość kończy się ciągiem bitów „100”. Wtedy nasza wiadomość nie jest do odróżnienia od wiadomości, do której dodano pad „100”. Nie można jednoznacznie odtworzyć informacji i bezpieczeństwo systemu nie jest zachowane.</a:t>
            </a:r>
          </a:p>
          <a:p>
            <a:r>
              <a:rPr lang="pl-PL" baseline="0" dirty="0" smtClean="0"/>
              <a:t>Powstaje pytanie, czy zawsze trzeba dodawać aż cały blok danych w celu prawidłowego przeprowadzenia sprawdzania integralności wiadomości.</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Odpowiedzią</a:t>
            </a:r>
            <a:r>
              <a:rPr lang="pl-PL" baseline="0" dirty="0" smtClean="0"/>
              <a:t> na pytanie zadane w poprzednim slajdzie jest rozwiązanie o nazwie CMAC pokazujące, jak zastosować funkcję losową dodawania padu, co w konsekwencji nie wymaga dodawania „</a:t>
            </a:r>
            <a:r>
              <a:rPr lang="pl-PL" baseline="0" dirty="0" err="1" smtClean="0"/>
              <a:t>atrapowego</a:t>
            </a:r>
            <a:r>
              <a:rPr lang="pl-PL" baseline="0" dirty="0" smtClean="0"/>
              <a:t>” bloku danych na końcu wiadomości. </a:t>
            </a:r>
          </a:p>
          <a:p>
            <a:r>
              <a:rPr lang="pl-PL" baseline="0" dirty="0" smtClean="0"/>
              <a:t>Jest to wariant konstrukcji </a:t>
            </a:r>
            <a:r>
              <a:rPr lang="pl-PL" baseline="0" dirty="0" err="1" smtClean="0"/>
              <a:t>CBC-MAC</a:t>
            </a:r>
            <a:r>
              <a:rPr lang="pl-PL" baseline="0" dirty="0" smtClean="0"/>
              <a:t>, która stosuje trzy klucze k, k</a:t>
            </a:r>
            <a:r>
              <a:rPr lang="pl-PL" baseline="-25000" dirty="0" smtClean="0"/>
              <a:t>1</a:t>
            </a:r>
            <a:r>
              <a:rPr lang="pl-PL" baseline="0" dirty="0" smtClean="0"/>
              <a:t> i k</a:t>
            </a:r>
            <a:r>
              <a:rPr lang="pl-PL" baseline="-25000" dirty="0" smtClean="0"/>
              <a:t>2</a:t>
            </a:r>
            <a:r>
              <a:rPr lang="pl-PL" baseline="0" dirty="0" smtClean="0"/>
              <a:t>. Klucz k stosowany jest wielokrotnie w kolejnych blokach szyfrowania, natomiast klucze k</a:t>
            </a:r>
            <a:r>
              <a:rPr lang="pl-PL" baseline="-25000" dirty="0" smtClean="0"/>
              <a:t>1</a:t>
            </a:r>
            <a:r>
              <a:rPr lang="pl-PL" baseline="0" dirty="0" smtClean="0"/>
              <a:t> i k</a:t>
            </a:r>
            <a:r>
              <a:rPr lang="pl-PL" baseline="-25000" dirty="0" smtClean="0"/>
              <a:t>2</a:t>
            </a:r>
            <a:r>
              <a:rPr lang="pl-PL" baseline="0" dirty="0" smtClean="0"/>
              <a:t> są stosowane w ostatnim bloku szyfrowania. Klucze te są otrzymywane przez rozszerzenie klucza k. Obliczanie ostatniego bloku </a:t>
            </a:r>
            <a:r>
              <a:rPr lang="pl-PL" baseline="0" dirty="0" err="1" smtClean="0"/>
              <a:t>tagu</a:t>
            </a:r>
            <a:r>
              <a:rPr lang="pl-PL" baseline="0" dirty="0" smtClean="0"/>
              <a:t> zależy od tego, czy wiadomość ma długość równą wielokrotności bloku. Jeśli nie, to do ostatniego bloku wiadomości dodawany jest pad zgodnie ze standardem ISO (por. poprzedni slajd), ale przede szyfrowaniem na tym bloku wykonywana jest operacja XOR z kluczem k</a:t>
            </a:r>
            <a:r>
              <a:rPr lang="pl-PL" baseline="-25000" dirty="0" smtClean="0"/>
              <a:t>1</a:t>
            </a:r>
            <a:r>
              <a:rPr lang="pl-PL" baseline="0" dirty="0" smtClean="0"/>
              <a:t> (oczywiście nieznanym przez atakującego). Jeśli tak, to do wiadomości nie dodaje się żadnego padu, ale na ostatnim bloku wiadomości  wykonuje się </a:t>
            </a:r>
            <a:r>
              <a:rPr lang="pl-PL" baseline="0" dirty="0" err="1" smtClean="0"/>
              <a:t>xor</a:t>
            </a:r>
            <a:r>
              <a:rPr lang="pl-PL" baseline="0" dirty="0" smtClean="0"/>
              <a:t> z kluczem k</a:t>
            </a:r>
            <a:r>
              <a:rPr lang="pl-PL" baseline="-25000" dirty="0" smtClean="0"/>
              <a:t>2</a:t>
            </a:r>
            <a:r>
              <a:rPr lang="pl-PL" baseline="0" dirty="0" smtClean="0"/>
              <a:t> (znowu ten klucz nie jest znany atakującemu). Pokazany zabieg zapobiega atakowi na rozszerzenie wiadomości (istnieje na to dowód matematyczny). </a:t>
            </a:r>
          </a:p>
          <a:p>
            <a:r>
              <a:rPr lang="pl-PL" baseline="0" dirty="0" smtClean="0"/>
              <a:t>Zastosowane podejście ma dwie zalety: 1) w konstrukcji nie ma potrzeby wykonania końcowego bloku szyfrowania (bo jest on zastąpiony </a:t>
            </a:r>
            <a:r>
              <a:rPr lang="pl-PL" baseline="0" dirty="0" err="1" smtClean="0"/>
              <a:t>xor</a:t>
            </a:r>
            <a:r>
              <a:rPr lang="pl-PL" baseline="0" dirty="0" smtClean="0"/>
              <a:t> z kluczem), 2) konstrukcja nie wymaga dodawania „</a:t>
            </a:r>
            <a:r>
              <a:rPr lang="pl-PL" baseline="0" dirty="0" err="1" smtClean="0"/>
              <a:t>atrapowegp</a:t>
            </a:r>
            <a:r>
              <a:rPr lang="pl-PL" baseline="0" dirty="0" smtClean="0"/>
              <a:t>” bloku danych, ponieważ dla widomości z pad i bez pad (długość wielokrotności bloku) stosuje się różne klucze.</a:t>
            </a:r>
          </a:p>
          <a:p>
            <a:r>
              <a:rPr lang="pl-PL" baseline="0" dirty="0" smtClean="0"/>
              <a:t>Warto zwrócić uwagę, że CMAC jest standardem NIST (USA) i w rzeczywistości, jeśli chce się zastosować strukturę </a:t>
            </a:r>
            <a:r>
              <a:rPr lang="pl-PL" baseline="0" dirty="0" err="1" smtClean="0"/>
              <a:t>CBC-MAC</a:t>
            </a:r>
            <a:r>
              <a:rPr lang="pl-PL" baseline="0" dirty="0" smtClean="0"/>
              <a:t>, to stosuję się jej wersję CMAC. Standard CMAC zakłada również, że blokiem szyfrującym jest AES.</a:t>
            </a:r>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24</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Zakładamy, że Alice i Bob chcą wymienić</a:t>
            </a:r>
            <a:r>
              <a:rPr lang="pl-PL" baseline="0" dirty="0" smtClean="0"/>
              <a:t> wiadomość i chcą, żeby zapewniona była dla niej integralność. Podstawowym mechanizmem w takich przypadkach jest zastosowanie MAC (ang. </a:t>
            </a:r>
            <a:r>
              <a:rPr lang="pl-PL" sz="1300" dirty="0" err="1" smtClean="0"/>
              <a:t>Message</a:t>
            </a:r>
            <a:r>
              <a:rPr lang="pl-PL" sz="1300" dirty="0" smtClean="0"/>
              <a:t> </a:t>
            </a:r>
            <a:r>
              <a:rPr lang="pl-PL" sz="1300" dirty="0" err="1" smtClean="0"/>
              <a:t>Authentication</a:t>
            </a:r>
            <a:r>
              <a:rPr lang="pl-PL" sz="1300" dirty="0" smtClean="0"/>
              <a:t> </a:t>
            </a:r>
            <a:r>
              <a:rPr lang="pl-PL" sz="1300" dirty="0" err="1" smtClean="0"/>
              <a:t>Code</a:t>
            </a:r>
            <a:r>
              <a:rPr lang="pl-PL" baseline="0" dirty="0" smtClean="0"/>
              <a:t>) – kodu uwierzytelniającego wiadomość. </a:t>
            </a:r>
          </a:p>
          <a:p>
            <a:endParaRPr lang="pl-PL" baseline="0" dirty="0" smtClean="0"/>
          </a:p>
          <a:p>
            <a:r>
              <a:rPr lang="pl-PL" baseline="0" dirty="0" smtClean="0"/>
              <a:t>Bob i Alice dysponują współdzielonym, znanym tylko sobie tajnym kluczem k i chcą wymienić jawną wiadomość m. Chcą też, aby wiadomość nie została zmodyfikowana przez atakującego. Po stronie nadawcy (Alice) stosowany jest algorytm podpisujący S stosujący MAC: S(</a:t>
            </a:r>
            <a:r>
              <a:rPr lang="pl-PL" baseline="0" dirty="0" err="1" smtClean="0"/>
              <a:t>k,m</a:t>
            </a:r>
            <a:r>
              <a:rPr lang="pl-PL" baseline="0" dirty="0" smtClean="0"/>
              <a:t>), który bierze jako wejście wiadomość i klucz. Generuje on krótki TAG (etykietę/identyfikator?), o długości 90 lub 100 bitów, nawet, jeśli wiadomość jest wielkości rzędu kilka GB. Następnie wiadomość i TAG są wysyłane do odbiorcy (Bob). Bob odbiera wiadomość i TAG i uruchamia algorytm weryfikujący V biorący jak wejście klucz k, wiadomość m i TAG </a:t>
            </a:r>
            <a:r>
              <a:rPr lang="pl-PL" baseline="0" dirty="0" err="1" smtClean="0"/>
              <a:t>tag</a:t>
            </a:r>
            <a:r>
              <a:rPr lang="pl-PL" baseline="0" dirty="0" smtClean="0"/>
              <a:t>. Algorytm zwraca „Tak”, jeśli wiadomość zachowała integralność, lub „Nie” jeśli stwierdzona została próba jej zmanipulowania.</a:t>
            </a:r>
          </a:p>
          <a:p>
            <a:r>
              <a:rPr lang="pl-PL" baseline="0" dirty="0" smtClean="0"/>
              <a:t>Nieco bardziej formalnie: MAC (kod uwierzytelniający wiadomość) I jest parą algorytmów S (podpisujący) i V(weryfikujący). Są one zdefiniowane na zbiorach możliwych kluczy, wiadomości i możliwych </a:t>
            </a:r>
            <a:r>
              <a:rPr lang="pl-PL" baseline="0" dirty="0" err="1" smtClean="0"/>
              <a:t>tagów</a:t>
            </a:r>
            <a:r>
              <a:rPr lang="pl-PL" baseline="0" dirty="0" smtClean="0"/>
              <a:t>. Algorytm podpisujący generuje na podstawie klucza i wiadomości </a:t>
            </a:r>
            <a:r>
              <a:rPr lang="pl-PL" baseline="0" dirty="0" err="1" smtClean="0"/>
              <a:t>tag</a:t>
            </a:r>
            <a:r>
              <a:rPr lang="pl-PL" baseline="0" dirty="0" smtClean="0"/>
              <a:t>, a algorytm weryfikujący sprawcza na podstawie wiadomości, klucza i </a:t>
            </a:r>
            <a:r>
              <a:rPr lang="pl-PL" baseline="0" dirty="0" err="1" smtClean="0"/>
              <a:t>tagu</a:t>
            </a:r>
            <a:r>
              <a:rPr lang="pl-PL" baseline="0" dirty="0" smtClean="0"/>
              <a:t> integralność wiadomości i zwraca „Tak” w przypadku sukcesu lub „Nie” w przypadku porażki.</a:t>
            </a:r>
          </a:p>
          <a:p>
            <a:endParaRPr lang="pl-PL" baseline="0" dirty="0" smtClean="0"/>
          </a:p>
          <a:p>
            <a:r>
              <a:rPr lang="pl-PL" baseline="0" dirty="0" smtClean="0"/>
              <a:t>Dla każdego klucza i dla każdej wiadomości jeśli policzymy zależność: V(</a:t>
            </a:r>
            <a:r>
              <a:rPr lang="pl-PL" baseline="0" dirty="0" err="1" smtClean="0"/>
              <a:t>k,m,S</a:t>
            </a:r>
            <a:r>
              <a:rPr lang="pl-PL" baseline="0" dirty="0" smtClean="0"/>
              <a:t>(</a:t>
            </a:r>
            <a:r>
              <a:rPr lang="pl-PL" baseline="0" dirty="0" err="1" smtClean="0"/>
              <a:t>k,m</a:t>
            </a:r>
            <a:r>
              <a:rPr lang="pl-PL" baseline="0" dirty="0" smtClean="0"/>
              <a:t>)) otrzymamy zawsze „Tak” (warunek spójności, podobny do warunku z szyfrowaniem i deszyfrowaniem we wcześniejszych wykładach &lt;&lt; D(</a:t>
            </a:r>
            <a:r>
              <a:rPr lang="pl-PL" baseline="0" dirty="0" err="1" smtClean="0"/>
              <a:t>k,E</a:t>
            </a:r>
            <a:r>
              <a:rPr lang="pl-PL" baseline="0" dirty="0" smtClean="0"/>
              <a:t>(</a:t>
            </a:r>
            <a:r>
              <a:rPr lang="pl-PL" baseline="0" dirty="0" err="1" smtClean="0"/>
              <a:t>k,m</a:t>
            </a:r>
            <a:r>
              <a:rPr lang="pl-PL" baseline="0" dirty="0" smtClean="0"/>
              <a:t>))=m &gt;&gt;.</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Nale</a:t>
            </a:r>
            <a:r>
              <a:rPr lang="pl-PL" baseline="0" dirty="0" smtClean="0"/>
              <a:t>ży zwrócić uwagę, że zapewnienie integralności jest możliwe TYLKO, gdy stosujemy rozwiązanie ze współdzielonym kluczem. Na pierwszy rzut oka do zapewnienia integralności możemy zastosować CRC (ang. </a:t>
            </a:r>
            <a:r>
              <a:rPr lang="pl-PL" baseline="0" dirty="0" err="1" smtClean="0"/>
              <a:t>Cyclic</a:t>
            </a:r>
            <a:r>
              <a:rPr lang="pl-PL" baseline="0" dirty="0" smtClean="0"/>
              <a:t> </a:t>
            </a:r>
            <a:r>
              <a:rPr lang="pl-PL" baseline="0" dirty="0" err="1" smtClean="0"/>
              <a:t>Redundancy</a:t>
            </a:r>
            <a:r>
              <a:rPr lang="pl-PL" baseline="0" dirty="0" smtClean="0"/>
              <a:t> </a:t>
            </a:r>
            <a:r>
              <a:rPr lang="pl-PL" baseline="0" dirty="0" err="1" smtClean="0"/>
              <a:t>Code</a:t>
            </a:r>
            <a:r>
              <a:rPr lang="pl-PL" baseline="0" dirty="0" smtClean="0"/>
              <a:t>/</a:t>
            </a:r>
            <a:r>
              <a:rPr lang="pl-PL" baseline="0" dirty="0" err="1" smtClean="0"/>
              <a:t>Cyclic</a:t>
            </a:r>
            <a:r>
              <a:rPr lang="pl-PL" baseline="0" dirty="0" smtClean="0"/>
              <a:t> </a:t>
            </a:r>
            <a:r>
              <a:rPr lang="pl-PL" baseline="0" dirty="0" err="1" smtClean="0"/>
              <a:t>Redundancy</a:t>
            </a:r>
            <a:r>
              <a:rPr lang="pl-PL" baseline="0" dirty="0" smtClean="0"/>
              <a:t> </a:t>
            </a:r>
            <a:r>
              <a:rPr lang="pl-PL" baseline="0" dirty="0" err="1" smtClean="0"/>
              <a:t>Check</a:t>
            </a:r>
            <a:r>
              <a:rPr lang="pl-PL" baseline="0" dirty="0" smtClean="0"/>
              <a:t>) cykliczny kod nadmiarowy/cykliczna kontrola nadmiarowa. Jest to klasyczny algorytm do wykrywania losowych błędów w wiadomości. On też w rezultacie generuje ciąg bitów, który jest „skrótem” wiadomości, a sprawdzenie poprawności wiadomości polega na obliczeniu jej CRC u odbiorcy i porównanie z nadesłanym CRC. Jeśli oba CRC są identyczne, to z bardzo dużym prawdopodobieństwem w wiadomości nie ma błędów. </a:t>
            </a:r>
          </a:p>
          <a:p>
            <a:endParaRPr lang="pl-PL" baseline="0" dirty="0" smtClean="0"/>
          </a:p>
          <a:p>
            <a:r>
              <a:rPr lang="pl-PL" baseline="0" dirty="0" smtClean="0"/>
              <a:t>Rozważmy zastosowanie CRC w zapewnieniu integralności. Niech Alice zamiast generować </a:t>
            </a:r>
            <a:r>
              <a:rPr lang="pl-PL" baseline="0" dirty="0" err="1" smtClean="0"/>
              <a:t>tag</a:t>
            </a:r>
            <a:r>
              <a:rPr lang="pl-PL" baseline="0" dirty="0" smtClean="0"/>
              <a:t> za pomocą klucza, wygeneruje CRC wiadomości (CRC nie wymaga klucza), a następnie dołączy CRC do wiadomości i ją wyśle. Bob odbierze wiadomość i CRC. CRC się zgadza, więc wiadomość jest uznana za niezmodyfikowaną. Zwróćmy jednak uwagę, że taka wiadomość może zostać przejęta przez atakującego, zmodyfikowana, dla niej zostanie policzone CRC i przesłane Bobowi. Odbiorca (Bob) nie może w takim przypadku zauważyć przeprowadzonej próby modyfikacji wiadomości. </a:t>
            </a:r>
          </a:p>
          <a:p>
            <a:endParaRPr lang="pl-PL" baseline="0" dirty="0" smtClean="0"/>
          </a:p>
          <a:p>
            <a:r>
              <a:rPr lang="pl-PL" baseline="0" dirty="0" smtClean="0"/>
              <a:t>Tak się stało, ponieważ nie zastosowano tajnego klucza. Gdy w generowaniu </a:t>
            </a:r>
            <a:r>
              <a:rPr lang="pl-PL" baseline="0" dirty="0" err="1" smtClean="0"/>
              <a:t>tagu</a:t>
            </a:r>
            <a:r>
              <a:rPr lang="pl-PL" baseline="0" dirty="0" smtClean="0"/>
              <a:t> uczestniczy klucz, atakujący nie może tak łatwo zmodyfikować treść jawnej wiadomości. CRC jest zaprojektowane do wykrywania losowych błędów, a nie celowo wprowadzanych przez atakującego.</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Jeśli rozważamy bezpieczeństwo z MAC, to musimy rozważyć atak o następującym scenariuszu. Atakujący może przesłać do Alice serię wiadomości i dla każdej otrzyma wygenerowany </a:t>
            </a:r>
            <a:r>
              <a:rPr lang="pl-PL" dirty="0" err="1" smtClean="0"/>
              <a:t>tag</a:t>
            </a:r>
            <a:r>
              <a:rPr lang="pl-PL" dirty="0" smtClean="0"/>
              <a:t>. (Alice zapisuje email od atakującego na dysku, w którym ma włączony mechanizm zachowywania integralności plików. Dysk jest potem kradziony.</a:t>
            </a:r>
            <a:r>
              <a:rPr lang="pl-PL" baseline="0" dirty="0" smtClean="0"/>
              <a:t> Wtedy atakujący ma swoje wiadomości wraz z </a:t>
            </a:r>
            <a:r>
              <a:rPr lang="pl-PL" baseline="0" dirty="0" err="1" smtClean="0"/>
              <a:t>tagami</a:t>
            </a:r>
            <a:r>
              <a:rPr lang="pl-PL" baseline="0" dirty="0" smtClean="0"/>
              <a:t> dla nich wygenerowanymi.) To, co będzie próbował wykonać atakujący, to wygenerowanie nowej pary wiadomość/</a:t>
            </a:r>
            <a:r>
              <a:rPr lang="pl-PL" baseline="0" dirty="0" err="1" smtClean="0"/>
              <a:t>tag</a:t>
            </a:r>
            <a:r>
              <a:rPr lang="pl-PL" baseline="0" dirty="0" smtClean="0"/>
              <a:t>, innej niż te przechwycone, ale takiej, która będzie zweryfikowana przez system jako poprawna (będzie wtedy można wysyłać sfałszowane wiadomości). Ważnym warunkiem jest, aby atakujący nie mógł wygenerować ŻADNEJ pary wiadomość/</a:t>
            </a:r>
            <a:r>
              <a:rPr lang="pl-PL" baseline="0" dirty="0" err="1" smtClean="0"/>
              <a:t>tag</a:t>
            </a:r>
            <a:r>
              <a:rPr lang="pl-PL" baseline="0" dirty="0" smtClean="0"/>
              <a:t>, nawet takiej, gdzie wiadomość jest jakimś bełkotem. W systemie musimy mieć absolutną pewność, że wiadomość nie zostanie w jakikolwiek sposób podmieniona. Wtedy mechanizm sprawdzania integralności wiadomości będzie mógł być z powodzeniem stosowany do wymiany kluczy szyfrowania, które wyglądają jak losowe ciągi bitów (czyli bełkot…). </a:t>
            </a:r>
          </a:p>
          <a:p>
            <a:r>
              <a:rPr lang="pl-PL" baseline="0" dirty="0" smtClean="0"/>
              <a:t>Podsumowując, dla zachowania bezpieczeństwa atakujący nie będzie mógł wygenerować żadnego prawidłowego </a:t>
            </a:r>
            <a:r>
              <a:rPr lang="pl-PL" baseline="0" dirty="0" err="1" smtClean="0"/>
              <a:t>tagu</a:t>
            </a:r>
            <a:r>
              <a:rPr lang="pl-PL" baseline="0" dirty="0" smtClean="0"/>
              <a:t>. Drugą ważną właściwością bezpiecznego systemu jest niemożliwość wygenerowania nowego „spreparowanego” </a:t>
            </a:r>
            <a:r>
              <a:rPr lang="pl-PL" baseline="0" dirty="0" err="1" smtClean="0"/>
              <a:t>tagu</a:t>
            </a:r>
            <a:r>
              <a:rPr lang="pl-PL" baseline="0" dirty="0" smtClean="0"/>
              <a:t> dla tej samej wiadomości, który mógłby być prawidłowo zweryfikowany przez system.</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 slajdzie</a:t>
            </a:r>
            <a:r>
              <a:rPr lang="pl-PL" baseline="0" dirty="0" smtClean="0"/>
              <a:t> zawarto ważne spostrzeżenia dotyczące budowania bezpiecznych systemów z MAC. System nie może być tak skonstruowany, że dwie różne wiadomości dają takie same </a:t>
            </a:r>
            <a:r>
              <a:rPr lang="pl-PL" baseline="0" dirty="0" err="1" smtClean="0"/>
              <a:t>tagi</a:t>
            </a:r>
            <a:r>
              <a:rPr lang="pl-PL" baseline="0" dirty="0" smtClean="0"/>
              <a:t>. Same </a:t>
            </a:r>
            <a:r>
              <a:rPr lang="pl-PL" baseline="0" dirty="0" err="1" smtClean="0"/>
              <a:t>tagi</a:t>
            </a:r>
            <a:r>
              <a:rPr lang="pl-PL" baseline="0" dirty="0" smtClean="0"/>
              <a:t> nie mogą być zbyt krótkie, aby nie można było na nich przeprowadzić swego rodzaju ataku siłowego (próby sprawdzenia wszystkich możliwych par wiadomość/</a:t>
            </a:r>
            <a:r>
              <a:rPr lang="pl-PL" baseline="0" dirty="0" err="1" smtClean="0"/>
              <a:t>tag</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Zastanówmy</a:t>
            </a:r>
            <a:r>
              <a:rPr lang="pl-PL" baseline="0" dirty="0" smtClean="0"/>
              <a:t> się, jak system MAC mógłby posłużyć do ochrony naszego systemu plików. Załóżmy, że właśnie instalujemy system operacyjny np. Windows. Jednym z elementów instalacji jest podanie hasła. Na podstawie hasła jest generowany klucz k. Dla każdego pliku tworzonego na dysku w czasie instalacji (F</a:t>
            </a:r>
            <a:r>
              <a:rPr lang="pl-PL" baseline="-25000" dirty="0" smtClean="0"/>
              <a:t>1</a:t>
            </a:r>
            <a:r>
              <a:rPr lang="pl-PL" baseline="0" dirty="0" smtClean="0"/>
              <a:t>, F</a:t>
            </a:r>
            <a:r>
              <a:rPr lang="pl-PL" baseline="-25000" dirty="0" smtClean="0"/>
              <a:t>2</a:t>
            </a:r>
            <a:r>
              <a:rPr lang="pl-PL" baseline="0" dirty="0" smtClean="0"/>
              <a:t>, …, </a:t>
            </a:r>
            <a:r>
              <a:rPr lang="pl-PL" baseline="0" dirty="0" err="1" smtClean="0"/>
              <a:t>F</a:t>
            </a:r>
            <a:r>
              <a:rPr lang="pl-PL" baseline="-25000" dirty="0" err="1" smtClean="0"/>
              <a:t>n</a:t>
            </a:r>
            <a:r>
              <a:rPr lang="pl-PL" baseline="0" dirty="0" smtClean="0"/>
              <a:t>) system operacyjny z zastosowaniem klucza k generuje </a:t>
            </a:r>
            <a:r>
              <a:rPr lang="pl-PL" baseline="0" dirty="0" err="1" smtClean="0"/>
              <a:t>tag</a:t>
            </a:r>
            <a:r>
              <a:rPr lang="pl-PL" baseline="0" dirty="0" smtClean="0"/>
              <a:t> (t</a:t>
            </a:r>
            <a:r>
              <a:rPr lang="pl-PL" baseline="-25000" dirty="0" smtClean="0"/>
              <a:t>1</a:t>
            </a:r>
            <a:r>
              <a:rPr lang="pl-PL" baseline="0" dirty="0" smtClean="0"/>
              <a:t>, t</a:t>
            </a:r>
            <a:r>
              <a:rPr lang="pl-PL" baseline="-25000" dirty="0" smtClean="0"/>
              <a:t>2</a:t>
            </a:r>
            <a:r>
              <a:rPr lang="pl-PL" baseline="0" dirty="0" smtClean="0"/>
              <a:t>, …, </a:t>
            </a:r>
            <a:r>
              <a:rPr lang="pl-PL" baseline="0" dirty="0" err="1" smtClean="0"/>
              <a:t>t</a:t>
            </a:r>
            <a:r>
              <a:rPr lang="pl-PL" baseline="-25000" dirty="0" err="1" smtClean="0"/>
              <a:t>n</a:t>
            </a:r>
            <a:r>
              <a:rPr lang="pl-PL" baseline="0" dirty="0" smtClean="0"/>
              <a:t>) i przechowuje go razem z plikiem. Po instalacji klucz jest usuwany. </a:t>
            </a:r>
          </a:p>
          <a:p>
            <a:r>
              <a:rPr lang="pl-PL" baseline="0" dirty="0" smtClean="0"/>
              <a:t>Załóżmy, że po jakimś czasie komputer jest zainfekowany i wirus próbuje modyfikować pliki systemowe. Powstaje pytanie, czy użytkownik jest w stanie stwierdzić, które pliki zostały zmodyfikowane.</a:t>
            </a:r>
          </a:p>
          <a:p>
            <a:r>
              <a:rPr lang="pl-PL" baseline="0" dirty="0" smtClean="0"/>
              <a:t>Należy wtedy wystartować system z „czystego” nośnika (USB). Po uruchomieniu systemu można wpisać podane wcześniej hasło. Nowy system może sprawdzić MAC dla każdego z plików systemowych na twardym dysku. Wirus nie zna klucza, więc nie może wygenerować właściwego </a:t>
            </a:r>
            <a:r>
              <a:rPr lang="pl-PL" baseline="0" dirty="0" err="1" smtClean="0"/>
              <a:t>tagu</a:t>
            </a:r>
            <a:r>
              <a:rPr lang="pl-PL" baseline="0" dirty="0" smtClean="0"/>
              <a:t> po modyfikacji pliku. Jedyne, co może zrobić, to zamienić pliki nazwami. Wtedy system może być uszkodzony. Z tym problemem również może sobie poradzić MAC, pod warunkiem, że do obliczania </a:t>
            </a:r>
            <a:r>
              <a:rPr lang="pl-PL" baseline="0" dirty="0" err="1" smtClean="0"/>
              <a:t>tagu</a:t>
            </a:r>
            <a:r>
              <a:rPr lang="pl-PL" baseline="0" dirty="0" smtClean="0"/>
              <a:t> wzięta będzie również nazwa pliku systemowego. Wtedy zamiana nazw również zostanie wykryta, ponieważ wirus nie jest w stanie obliczyć prawidłowego </a:t>
            </a:r>
            <a:r>
              <a:rPr lang="pl-PL" baseline="0" dirty="0" err="1" smtClean="0"/>
              <a:t>tagu</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Sprawę</a:t>
            </a:r>
            <a:r>
              <a:rPr lang="pl-PL" baseline="0" dirty="0" smtClean="0"/>
              <a:t> można podsumować następująco. Każdą bezpieczną funkcję generującą ciąg pseudolosowy można potraktować jako poprawny z punktu matematycznego generator </a:t>
            </a:r>
            <a:r>
              <a:rPr lang="pl-PL" baseline="0" dirty="0" err="1" smtClean="0"/>
              <a:t>tagu</a:t>
            </a:r>
            <a:r>
              <a:rPr lang="pl-PL" baseline="0" dirty="0" smtClean="0"/>
              <a:t>. Generowanie podpisu może wtedy polegać na wykonaniu ustalonej bezpiecznej funkcji pseudolosowej z argumentami: klucz k i wiadomość m. Weryfikacja </a:t>
            </a:r>
            <a:r>
              <a:rPr lang="pl-PL" baseline="0" dirty="0" err="1" smtClean="0"/>
              <a:t>tagu</a:t>
            </a:r>
            <a:r>
              <a:rPr lang="pl-PL" baseline="0" dirty="0" smtClean="0"/>
              <a:t> może polegać na uruchomieniu po stronie odbiorcy tej samej funkcji i stwierdzeniu, że otrzymany </a:t>
            </a:r>
            <a:r>
              <a:rPr lang="pl-PL" baseline="0" dirty="0" err="1" smtClean="0"/>
              <a:t>tag</a:t>
            </a:r>
            <a:r>
              <a:rPr lang="pl-PL" baseline="0" dirty="0" smtClean="0"/>
              <a:t> jest identyczny z przesłanym.</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Załóżmy, że mamy bezpieczną funkcję pseudolosową, która generuje ciąg 10 bitowy. Czy taka konstrukcja jest bezpieczna? Mam nadzieję, że zaznaczyliście</a:t>
            </a:r>
            <a:r>
              <a:rPr lang="pl-PL" baseline="0" dirty="0" smtClean="0"/>
              <a:t> odpowiedź „Nie…” Rzeczywiście, jeśli założymy zbyt krótkie </a:t>
            </a:r>
            <a:r>
              <a:rPr lang="pl-PL" baseline="0" dirty="0" err="1" smtClean="0"/>
              <a:t>tagi</a:t>
            </a:r>
            <a:r>
              <a:rPr lang="pl-PL" baseline="0" dirty="0" smtClean="0"/>
              <a:t>, można je łatwo zgadnąć dla wiadomości. Atakujący po prostu może wziąć wiadomość m i zacząć zgadywać wartości MAC dla niej. Prawdopodobieństwo zgadnięcia wynosi 1/2</a:t>
            </a:r>
            <a:r>
              <a:rPr lang="pl-PL" baseline="30000" dirty="0" smtClean="0"/>
              <a:t>10</a:t>
            </a:r>
            <a:r>
              <a:rPr lang="pl-PL" baseline="0" dirty="0" smtClean="0"/>
              <a:t>  1/1024 (wystarczy najwyżej 1024 próby, żeby na pewno zgadnąć MAC). </a:t>
            </a:r>
          </a:p>
          <a:p>
            <a:endParaRPr lang="pl-PL" baseline="0" dirty="0" smtClean="0"/>
          </a:p>
          <a:p>
            <a:r>
              <a:rPr lang="pl-PL" baseline="0" dirty="0" smtClean="0"/>
              <a:t>Dobrą wiadomością jest to, że tylko dla zbyt małych długości MAC system nie jest bezpieczny. Istnieje dowód matematyczny, że przy odpowiednio dużej ilości bitów w MAC system staje się bezpieczny. O bezpieczeństwie mówi się obecnie, gdy ciąg bitowy MAC ma 80 i więcej bitów.</a:t>
            </a:r>
            <a:endParaRPr lang="pl-PL" dirty="0"/>
          </a:p>
        </p:txBody>
      </p:sp>
      <p:sp>
        <p:nvSpPr>
          <p:cNvPr id="4" name="Symbol zastępczy numeru slajdu 3"/>
          <p:cNvSpPr>
            <a:spLocks noGrp="1"/>
          </p:cNvSpPr>
          <p:nvPr>
            <p:ph type="sldNum" sz="quarter" idx="10"/>
          </p:nvPr>
        </p:nvSpPr>
        <p:spPr/>
        <p:txBody>
          <a:bodyPr/>
          <a:lstStyle/>
          <a:p>
            <a:fld id="{16520889-3EB4-4056-94ED-5DBF7C3FA78C}"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7"/>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BF28DEB-1FE5-43DE-B5E5-DE764336BCE9}" type="datetime1">
              <a:rPr lang="pl-PL" smtClean="0"/>
              <a:pPr/>
              <a:t>19.04.2021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32ED87F-A4D8-4908-B2B9-ACEDEE9BB48B}" type="datetime1">
              <a:rPr lang="pl-PL" smtClean="0"/>
              <a:pPr/>
              <a:t>19.04.2021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0"/>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1"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4F5A799-7396-4EC8-9726-62B69C402157}" type="datetime1">
              <a:rPr lang="pl-PL" smtClean="0"/>
              <a:pPr/>
              <a:t>19.04.2021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DADB949-48ED-4EEE-B7B8-525AB2F8DF8B}" type="datetime1">
              <a:rPr lang="pl-PL" smtClean="0"/>
              <a:pPr/>
              <a:t>19.04.2021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E8B12DA-AA08-4171-92B0-15C319DFB31E}" type="datetime1">
              <a:rPr lang="pl-PL" smtClean="0"/>
              <a:pPr/>
              <a:t>19.04.2021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1DE5B14-662D-40B7-8905-083DFE9E73D4}" type="datetime1">
              <a:rPr lang="pl-PL" smtClean="0"/>
              <a:pPr/>
              <a:t>19.04.2021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EF933151-2A48-4C52-ADDB-DC338FFACBEA}" type="datetime1">
              <a:rPr lang="pl-PL" smtClean="0"/>
              <a:pPr/>
              <a:t>19.04.2021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BA943CF7-A798-47D1-B269-0101D6F15BBC}" type="datetime1">
              <a:rPr lang="pl-PL" smtClean="0"/>
              <a:pPr/>
              <a:t>19.04.2021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E2902A9-C39A-440A-AA43-6CDF93B3D38E}" type="datetime1">
              <a:rPr lang="pl-PL" smtClean="0"/>
              <a:pPr/>
              <a:t>19.04.2021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3FA8A18-3782-49E6-B88D-3A9854773A1F}" type="datetime1">
              <a:rPr lang="pl-PL" smtClean="0"/>
              <a:pPr/>
              <a:t>19.04.2021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94660C7-455D-461D-B33D-61850037FB65}" type="datetime1">
              <a:rPr lang="pl-PL" smtClean="0"/>
              <a:pPr/>
              <a:t>19.04.2021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1"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1" y="1600202"/>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A3A67-0605-4BAB-9C3F-C703CD12E2CC}" type="datetime1">
              <a:rPr lang="pl-PL" smtClean="0"/>
              <a:pPr/>
              <a:t>19.04.2021</a:t>
            </a:fld>
            <a:endParaRPr lang="pl-PL"/>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1"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Kryptografia i bezpieczeństwo danych </a:t>
            </a:r>
            <a:br>
              <a:rPr lang="pl-PL" dirty="0" smtClean="0"/>
            </a:br>
            <a:r>
              <a:rPr lang="pl-PL" dirty="0" smtClean="0"/>
              <a:t>- Integralność I</a:t>
            </a:r>
            <a:endParaRPr lang="pl-PL"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a:t>
            </a:fld>
            <a:endParaRPr lang="pl-P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562074"/>
          </a:xfrm>
        </p:spPr>
        <p:txBody>
          <a:bodyPr>
            <a:normAutofit fontScale="90000"/>
          </a:bodyPr>
          <a:lstStyle/>
          <a:p>
            <a:r>
              <a:rPr lang="pl-PL" sz="3600" dirty="0" smtClean="0"/>
              <a:t>Przykłady </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Rectangle 3"/>
          <p:cNvSpPr txBox="1">
            <a:spLocks noChangeArrowheads="1"/>
          </p:cNvSpPr>
          <p:nvPr/>
        </p:nvSpPr>
        <p:spPr>
          <a:xfrm>
            <a:off x="251520" y="1268760"/>
            <a:ext cx="8686800" cy="3829050"/>
          </a:xfrm>
          <a:prstGeom prst="rect">
            <a:avLst/>
          </a:prstGeom>
        </p:spPr>
        <p:txBody>
          <a:bodyPr vert="horz" lIns="91440" tIns="45720" rIns="91440" bIns="45720" rtlCol="0">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AES: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może by</a:t>
            </a:r>
            <a:r>
              <a:rPr lang="pl-PL" sz="3200" dirty="0" smtClean="0"/>
              <a:t>ć</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MAC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dla 16-bajtowych wiadomości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Główne pytanie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jak przekształcić Mały-MAC w Duży</a:t>
            </a:r>
            <a:r>
              <a:rPr lang="pl-PL" sz="3200" dirty="0" smtClean="0"/>
              <a:t>-</a:t>
            </a:r>
            <a:r>
              <a:rPr kumimoji="0" lang="pl-PL" sz="3200" b="0" i="0" u="none" strike="noStrike" kern="1200" cap="none" spc="0" normalizeH="0" noProof="0" dirty="0" smtClean="0">
                <a:ln>
                  <a:noFill/>
                </a:ln>
                <a:solidFill>
                  <a:schemeClr val="tx1"/>
                </a:solidFill>
                <a:effectLst/>
                <a:uLnTx/>
                <a:uFillTx/>
                <a:latin typeface="+mn-lt"/>
                <a:ea typeface="+mn-ea"/>
                <a:cs typeface="+mn-cs"/>
              </a:rPr>
              <a:t>MAC?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Dwie główne</a:t>
            </a:r>
            <a:r>
              <a:rPr kumimoji="0" lang="pl-PL" sz="3200" b="0" i="0" u="none" strike="noStrike" kern="1200" cap="none" spc="0" normalizeH="0" noProof="0" dirty="0" smtClean="0">
                <a:ln>
                  <a:noFill/>
                </a:ln>
                <a:solidFill>
                  <a:schemeClr val="tx1"/>
                </a:solidFill>
                <a:effectLst/>
                <a:uLnTx/>
                <a:uFillTx/>
                <a:latin typeface="+mn-lt"/>
                <a:ea typeface="+mn-ea"/>
                <a:cs typeface="+mn-cs"/>
              </a:rPr>
              <a:t> konstrukcje stosowane w praktyce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CBC-MAC</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bankowość</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ANSI X9.9, X9.19,   FIPS 186-3)</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HMAC</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Protokoły internetowe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SSL,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IPsec</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SSH,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W obu przypadkach następuje przekształcenie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małego-</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PRF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w</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rPr>
              <a:t>duży-PRF</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Przycinanie MAC opartych na PRF</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Content Placeholder 2"/>
          <p:cNvSpPr>
            <a:spLocks noGrp="1"/>
          </p:cNvSpPr>
          <p:nvPr>
            <p:ph idx="1"/>
          </p:nvPr>
        </p:nvSpPr>
        <p:spPr>
          <a:xfrm>
            <a:off x="179512" y="1844824"/>
            <a:ext cx="8686800" cy="4608512"/>
          </a:xfrm>
        </p:spPr>
        <p:txBody>
          <a:bodyPr>
            <a:normAutofit fontScale="77500" lnSpcReduction="20000"/>
          </a:bodyPr>
          <a:lstStyle/>
          <a:p>
            <a:pPr marL="57150" indent="0">
              <a:spcBef>
                <a:spcPct val="40000"/>
              </a:spcBef>
              <a:buNone/>
            </a:pPr>
            <a:r>
              <a:rPr lang="pl-PL" dirty="0" smtClean="0"/>
              <a:t>Można udowodnić, że</a:t>
            </a:r>
            <a:r>
              <a:rPr lang="en-US" dirty="0" smtClean="0"/>
              <a:t>:   </a:t>
            </a:r>
            <a:endParaRPr lang="pl-PL" dirty="0" smtClean="0"/>
          </a:p>
          <a:p>
            <a:pPr marL="57150" indent="0">
              <a:spcBef>
                <a:spcPct val="40000"/>
              </a:spcBef>
              <a:buNone/>
            </a:pPr>
            <a:r>
              <a:rPr lang="pl-PL" dirty="0" smtClean="0"/>
              <a:t>niech</a:t>
            </a:r>
            <a:r>
              <a:rPr lang="en-US" dirty="0" smtClean="0"/>
              <a:t> </a:t>
            </a:r>
            <a:r>
              <a:rPr lang="en-US" dirty="0" smtClean="0">
                <a:solidFill>
                  <a:srgbClr val="FF0000"/>
                </a:solidFill>
              </a:rPr>
              <a:t>F: </a:t>
            </a:r>
            <a:r>
              <a:rPr lang="en-US" b="1" dirty="0" smtClean="0">
                <a:solidFill>
                  <a:srgbClr val="FF0000"/>
                </a:solidFill>
              </a:rPr>
              <a:t>K </a:t>
            </a:r>
            <a:r>
              <a:rPr lang="en-US" b="1" dirty="0">
                <a:solidFill>
                  <a:srgbClr val="FF0000"/>
                </a:solidFill>
              </a:rPr>
              <a:t>× X  ⟶ </a:t>
            </a:r>
            <a:r>
              <a:rPr lang="en-US" b="1" dirty="0" smtClean="0">
                <a:solidFill>
                  <a:srgbClr val="FF0000"/>
                </a:solidFill>
              </a:rPr>
              <a:t>{0,1}</a:t>
            </a:r>
            <a:r>
              <a:rPr lang="en-US" b="1" baseline="30000" dirty="0" smtClean="0">
                <a:solidFill>
                  <a:srgbClr val="FF0000"/>
                </a:solidFill>
              </a:rPr>
              <a:t>n</a:t>
            </a:r>
            <a:r>
              <a:rPr lang="en-US" b="1" dirty="0" smtClean="0">
                <a:solidFill>
                  <a:srgbClr val="FF0000"/>
                </a:solidFill>
              </a:rPr>
              <a:t>   </a:t>
            </a:r>
            <a:r>
              <a:rPr lang="pl-PL" dirty="0" smtClean="0"/>
              <a:t>jest bezpiecznym </a:t>
            </a:r>
            <a:r>
              <a:rPr lang="en-US" dirty="0" smtClean="0"/>
              <a:t>PRF.</a:t>
            </a:r>
          </a:p>
          <a:p>
            <a:pPr marL="57150" indent="0">
              <a:spcBef>
                <a:spcPct val="40000"/>
              </a:spcBef>
              <a:buNone/>
            </a:pPr>
            <a:r>
              <a:rPr lang="pl-PL" dirty="0" smtClean="0"/>
              <a:t>Wtedy także bezpieczne jest</a:t>
            </a:r>
            <a:r>
              <a:rPr lang="en-US" dirty="0" smtClean="0"/>
              <a:t>    </a:t>
            </a:r>
            <a:endParaRPr lang="pl-PL" dirty="0" smtClean="0"/>
          </a:p>
          <a:p>
            <a:pPr marL="57150" indent="0">
              <a:spcBef>
                <a:spcPct val="40000"/>
              </a:spcBef>
              <a:buNone/>
            </a:pPr>
            <a:r>
              <a:rPr lang="pl-PL" b="1" dirty="0" smtClean="0">
                <a:solidFill>
                  <a:srgbClr val="FF0000"/>
                </a:solidFill>
              </a:rPr>
              <a:t>	</a:t>
            </a:r>
            <a:r>
              <a:rPr lang="en-US" b="1" dirty="0" smtClean="0">
                <a:solidFill>
                  <a:srgbClr val="FF0000"/>
                </a:solidFill>
              </a:rPr>
              <a:t>F</a:t>
            </a:r>
            <a:r>
              <a:rPr lang="en-US" b="1" baseline="-25000" dirty="0" smtClean="0">
                <a:solidFill>
                  <a:srgbClr val="FF0000"/>
                </a:solidFill>
              </a:rPr>
              <a:t>t</a:t>
            </a:r>
            <a:r>
              <a:rPr lang="en-US" b="1" dirty="0" smtClean="0">
                <a:solidFill>
                  <a:srgbClr val="FF0000"/>
                </a:solidFill>
              </a:rPr>
              <a:t>(</a:t>
            </a:r>
            <a:r>
              <a:rPr lang="en-US" b="1" dirty="0" err="1" smtClean="0">
                <a:solidFill>
                  <a:srgbClr val="FF0000"/>
                </a:solidFill>
              </a:rPr>
              <a:t>k,m</a:t>
            </a:r>
            <a:r>
              <a:rPr lang="en-US" b="1" dirty="0" smtClean="0">
                <a:solidFill>
                  <a:srgbClr val="FF0000"/>
                </a:solidFill>
              </a:rPr>
              <a:t>) = F(</a:t>
            </a:r>
            <a:r>
              <a:rPr lang="en-US" b="1" dirty="0" err="1" smtClean="0">
                <a:solidFill>
                  <a:srgbClr val="FF0000"/>
                </a:solidFill>
              </a:rPr>
              <a:t>k,m</a:t>
            </a:r>
            <a:r>
              <a:rPr lang="en-US" b="1" dirty="0" smtClean="0">
                <a:solidFill>
                  <a:srgbClr val="FF0000"/>
                </a:solidFill>
              </a:rPr>
              <a:t>)[1…</a:t>
            </a:r>
            <a:r>
              <a:rPr lang="en-US" b="1" dirty="0">
                <a:solidFill>
                  <a:srgbClr val="FF0000"/>
                </a:solidFill>
              </a:rPr>
              <a:t>t</a:t>
            </a:r>
            <a:r>
              <a:rPr lang="en-US" b="1" dirty="0" smtClean="0">
                <a:solidFill>
                  <a:srgbClr val="FF0000"/>
                </a:solidFill>
              </a:rPr>
              <a:t>]      </a:t>
            </a:r>
            <a:r>
              <a:rPr lang="pl-PL" dirty="0" smtClean="0"/>
              <a:t>dla</a:t>
            </a:r>
            <a:r>
              <a:rPr lang="en-US" dirty="0" smtClean="0"/>
              <a:t>    1 ≤ t </a:t>
            </a:r>
            <a:r>
              <a:rPr lang="en-US" dirty="0"/>
              <a:t>≤ </a:t>
            </a:r>
            <a:r>
              <a:rPr lang="en-US" dirty="0" smtClean="0"/>
              <a:t>n</a:t>
            </a:r>
            <a:endParaRPr lang="en-US" baseline="-25000" dirty="0" smtClean="0"/>
          </a:p>
          <a:p>
            <a:pPr marL="57150" indent="0">
              <a:spcBef>
                <a:spcPct val="40000"/>
              </a:spcBef>
              <a:buNone/>
            </a:pPr>
            <a:endParaRPr lang="en-US" dirty="0"/>
          </a:p>
          <a:p>
            <a:pPr marL="57150" indent="0">
              <a:spcBef>
                <a:spcPct val="40000"/>
              </a:spcBef>
              <a:buNone/>
            </a:pPr>
            <a:endParaRPr lang="en-US" dirty="0" smtClean="0"/>
          </a:p>
          <a:p>
            <a:pPr marL="57150" indent="0">
              <a:spcBef>
                <a:spcPct val="40000"/>
              </a:spcBef>
              <a:buNone/>
            </a:pPr>
            <a:r>
              <a:rPr lang="en-US" dirty="0" smtClean="0"/>
              <a:t>⇒  </a:t>
            </a:r>
            <a:r>
              <a:rPr lang="pl-PL" dirty="0" smtClean="0"/>
              <a:t>	Jeśli</a:t>
            </a:r>
            <a:r>
              <a:rPr lang="en-US" dirty="0" smtClean="0"/>
              <a:t>  (S,V)  </a:t>
            </a:r>
            <a:r>
              <a:rPr lang="pl-PL" dirty="0" smtClean="0"/>
              <a:t>jest MAC opartym na bezpiecznym PRF 	wytwarzającym </a:t>
            </a:r>
            <a:r>
              <a:rPr lang="pl-PL" dirty="0" err="1" smtClean="0"/>
              <a:t>n-bitowe</a:t>
            </a:r>
            <a:r>
              <a:rPr lang="pl-PL" dirty="0" smtClean="0"/>
              <a:t> </a:t>
            </a:r>
            <a:r>
              <a:rPr lang="pl-PL" dirty="0" err="1" smtClean="0"/>
              <a:t>tagi</a:t>
            </a:r>
            <a:r>
              <a:rPr lang="pl-PL" dirty="0" smtClean="0"/>
              <a:t>, to</a:t>
            </a:r>
            <a:br>
              <a:rPr lang="pl-PL" dirty="0" smtClean="0"/>
            </a:br>
            <a:r>
              <a:rPr lang="en-US" dirty="0" smtClean="0"/>
              <a:t>	</a:t>
            </a:r>
            <a:r>
              <a:rPr lang="pl-PL" dirty="0" smtClean="0"/>
              <a:t>przycięty </a:t>
            </a:r>
            <a:r>
              <a:rPr lang="en-US" dirty="0" smtClean="0"/>
              <a:t>MAC </a:t>
            </a:r>
            <a:r>
              <a:rPr lang="pl-PL" dirty="0" smtClean="0"/>
              <a:t>zwracający </a:t>
            </a:r>
            <a:r>
              <a:rPr lang="pl-PL" b="1" dirty="0" smtClean="0"/>
              <a:t>w</a:t>
            </a:r>
            <a:r>
              <a:rPr lang="pl-PL" dirty="0" smtClean="0"/>
              <a:t> bitów</a:t>
            </a:r>
            <a:r>
              <a:rPr lang="en-US" dirty="0" smtClean="0"/>
              <a:t> </a:t>
            </a:r>
            <a:r>
              <a:rPr lang="pl-PL" dirty="0" smtClean="0"/>
              <a:t>jest bezpieczny</a:t>
            </a:r>
          </a:p>
          <a:p>
            <a:pPr marL="57150" indent="0">
              <a:spcBef>
                <a:spcPct val="40000"/>
              </a:spcBef>
              <a:buNone/>
            </a:pPr>
            <a:r>
              <a:rPr lang="pl-PL" dirty="0" smtClean="0"/>
              <a:t>	… dopóki 1/2</a:t>
            </a:r>
            <a:r>
              <a:rPr lang="pl-PL" baseline="30000" dirty="0" smtClean="0"/>
              <a:t>w</a:t>
            </a:r>
            <a:r>
              <a:rPr lang="pl-PL" dirty="0" smtClean="0"/>
              <a:t> jest dostatecznie małe (umowa: w </a:t>
            </a:r>
            <a:r>
              <a:rPr lang="pl-PL" dirty="0" smtClean="0">
                <a:sym typeface="Symbol"/>
              </a:rPr>
              <a:t>  64)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Założenia w konstruowaniu systemów MAC dla dowolnie długich wiadomości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5" name="Content Placeholder 2"/>
          <p:cNvSpPr>
            <a:spLocks noGrp="1"/>
          </p:cNvSpPr>
          <p:nvPr>
            <p:ph idx="1"/>
          </p:nvPr>
        </p:nvSpPr>
        <p:spPr>
          <a:xfrm>
            <a:off x="179512" y="1556792"/>
            <a:ext cx="8784976" cy="4824536"/>
          </a:xfrm>
        </p:spPr>
        <p:txBody>
          <a:bodyPr>
            <a:normAutofit fontScale="85000" lnSpcReduction="10000"/>
          </a:bodyPr>
          <a:lstStyle/>
          <a:p>
            <a:pPr marL="0" indent="0">
              <a:buNone/>
            </a:pPr>
            <a:r>
              <a:rPr lang="pl-PL" dirty="0" smtClean="0"/>
              <a:t>Mamy</a:t>
            </a:r>
            <a:r>
              <a:rPr lang="en-US" dirty="0" smtClean="0"/>
              <a:t>  </a:t>
            </a:r>
            <a:r>
              <a:rPr lang="pl-PL" dirty="0" smtClean="0"/>
              <a:t>bezpieczny</a:t>
            </a:r>
            <a:r>
              <a:rPr lang="en-US" dirty="0" smtClean="0"/>
              <a:t> PRF  </a:t>
            </a:r>
            <a:r>
              <a:rPr lang="en-US" b="1" dirty="0" smtClean="0">
                <a:solidFill>
                  <a:srgbClr val="000000"/>
                </a:solidFill>
              </a:rPr>
              <a:t>F</a:t>
            </a:r>
            <a:r>
              <a:rPr lang="pl-PL" b="1" dirty="0" smtClean="0">
                <a:solidFill>
                  <a:srgbClr val="000000"/>
                </a:solidFill>
              </a:rPr>
              <a:t>, </a:t>
            </a:r>
            <a:r>
              <a:rPr lang="pl-PL" dirty="0" smtClean="0"/>
              <a:t>generujemy bezpieczny</a:t>
            </a:r>
            <a:r>
              <a:rPr lang="en-US" dirty="0" smtClean="0"/>
              <a:t> MAC,      </a:t>
            </a:r>
            <a:r>
              <a:rPr lang="pl-PL" dirty="0" smtClean="0"/>
              <a:t>dopóki długość wygenerowana przez F jest dostatecznie duża (64, 80, 90 bitów).</a:t>
            </a:r>
          </a:p>
          <a:p>
            <a:pPr marL="0" indent="0">
              <a:buNone/>
            </a:pPr>
            <a:endParaRPr lang="en-US" dirty="0" smtClean="0"/>
          </a:p>
          <a:p>
            <a:pPr marL="0" indent="0">
              <a:buNone/>
            </a:pPr>
            <a:r>
              <a:rPr lang="en-US" dirty="0"/>
              <a:t>	</a:t>
            </a:r>
            <a:r>
              <a:rPr lang="en-US" dirty="0" smtClean="0"/>
              <a:t>	S(k, m) =  F(k, m)</a:t>
            </a:r>
          </a:p>
          <a:p>
            <a:pPr marL="0" indent="0">
              <a:buNone/>
            </a:pPr>
            <a:endParaRPr lang="en-US" dirty="0"/>
          </a:p>
          <a:p>
            <a:pPr marL="0" indent="0">
              <a:buNone/>
            </a:pPr>
            <a:r>
              <a:rPr lang="pl-PL" dirty="0" smtClean="0"/>
              <a:t>Nasz cel</a:t>
            </a:r>
            <a:r>
              <a:rPr lang="en-US" dirty="0" smtClean="0"/>
              <a:t>:   </a:t>
            </a:r>
          </a:p>
          <a:p>
            <a:pPr marL="0" indent="0">
              <a:buNone/>
            </a:pPr>
            <a:r>
              <a:rPr lang="en-US" dirty="0"/>
              <a:t>	</a:t>
            </a:r>
            <a:r>
              <a:rPr lang="pl-PL" dirty="0" smtClean="0">
                <a:solidFill>
                  <a:srgbClr val="000090"/>
                </a:solidFill>
              </a:rPr>
              <a:t>mając</a:t>
            </a:r>
            <a:r>
              <a:rPr lang="en-US" dirty="0" smtClean="0">
                <a:solidFill>
                  <a:srgbClr val="000090"/>
                </a:solidFill>
              </a:rPr>
              <a:t> PRF </a:t>
            </a:r>
            <a:r>
              <a:rPr lang="pl-PL" dirty="0" smtClean="0">
                <a:solidFill>
                  <a:srgbClr val="000090"/>
                </a:solidFill>
              </a:rPr>
              <a:t>dla krótkich wiadomości</a:t>
            </a:r>
            <a:r>
              <a:rPr lang="en-US" dirty="0" smtClean="0">
                <a:solidFill>
                  <a:srgbClr val="000090"/>
                </a:solidFill>
              </a:rPr>
              <a:t> (AES)</a:t>
            </a:r>
          </a:p>
          <a:p>
            <a:pPr marL="0" indent="0">
              <a:buNone/>
            </a:pPr>
            <a:r>
              <a:rPr lang="en-US" dirty="0">
                <a:solidFill>
                  <a:srgbClr val="000090"/>
                </a:solidFill>
              </a:rPr>
              <a:t>	</a:t>
            </a:r>
            <a:r>
              <a:rPr lang="pl-PL" dirty="0" smtClean="0">
                <a:solidFill>
                  <a:srgbClr val="000090"/>
                </a:solidFill>
              </a:rPr>
              <a:t>zbudować</a:t>
            </a:r>
            <a:r>
              <a:rPr lang="en-US" dirty="0" smtClean="0">
                <a:solidFill>
                  <a:srgbClr val="000090"/>
                </a:solidFill>
              </a:rPr>
              <a:t> PRF </a:t>
            </a:r>
            <a:r>
              <a:rPr lang="pl-PL" dirty="0" smtClean="0">
                <a:solidFill>
                  <a:srgbClr val="000090"/>
                </a:solidFill>
              </a:rPr>
              <a:t>dla dużych wiadomości</a:t>
            </a:r>
            <a:endParaRPr lang="en-US" dirty="0" smtClean="0">
              <a:solidFill>
                <a:srgbClr val="000090"/>
              </a:solidFill>
            </a:endParaRPr>
          </a:p>
          <a:p>
            <a:pPr marL="0" indent="0">
              <a:buNone/>
            </a:pPr>
            <a:endParaRPr lang="en-US" dirty="0" smtClean="0"/>
          </a:p>
          <a:p>
            <a:pPr marL="0" indent="0">
              <a:buNone/>
            </a:pPr>
            <a:r>
              <a:rPr lang="pl-PL" dirty="0" smtClean="0"/>
              <a:t>Odtąd zakładamy</a:t>
            </a:r>
            <a:r>
              <a:rPr lang="en-US" dirty="0" smtClean="0"/>
              <a:t>   X = {0,1}</a:t>
            </a:r>
            <a:r>
              <a:rPr lang="en-US" baseline="30000" dirty="0" smtClean="0"/>
              <a:t>n</a:t>
            </a:r>
            <a:r>
              <a:rPr lang="en-US" dirty="0" smtClean="0"/>
              <a:t>    (e.g.  </a:t>
            </a:r>
            <a:r>
              <a:rPr lang="en-US" dirty="0"/>
              <a:t>n</a:t>
            </a:r>
            <a:r>
              <a:rPr lang="en-US" dirty="0" smtClean="0"/>
              <a:t>=128)</a:t>
            </a:r>
            <a:endParaRPr lang="en-US" baseline="30000" dirty="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Konstrukcja 1: szyfrowany </a:t>
            </a:r>
            <a:r>
              <a:rPr lang="pl-PL" dirty="0" err="1" smtClean="0"/>
              <a:t>CBC-MAC</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grpSp>
        <p:nvGrpSpPr>
          <p:cNvPr id="35" name="Group 60"/>
          <p:cNvGrpSpPr>
            <a:grpSpLocks/>
          </p:cNvGrpSpPr>
          <p:nvPr/>
        </p:nvGrpSpPr>
        <p:grpSpPr bwMode="auto">
          <a:xfrm>
            <a:off x="411856" y="1697573"/>
            <a:ext cx="7391400" cy="2747963"/>
            <a:chOff x="192" y="620"/>
            <a:chExt cx="4656" cy="2308"/>
          </a:xfrm>
        </p:grpSpPr>
        <p:sp>
          <p:nvSpPr>
            <p:cNvPr id="36" name="AutoShape 55"/>
            <p:cNvSpPr>
              <a:spLocks noChangeArrowheads="1"/>
            </p:cNvSpPr>
            <p:nvPr/>
          </p:nvSpPr>
          <p:spPr bwMode="auto">
            <a:xfrm>
              <a:off x="288" y="960"/>
              <a:ext cx="4560" cy="1968"/>
            </a:xfrm>
            <a:prstGeom prst="roundRect">
              <a:avLst>
                <a:gd name="adj" fmla="val 16667"/>
              </a:avLst>
            </a:prstGeom>
            <a:solidFill>
              <a:schemeClr val="accent3">
                <a:lumMod val="60000"/>
                <a:lumOff val="40000"/>
              </a:schemeClr>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 name="Text Box 56"/>
            <p:cNvSpPr txBox="1">
              <a:spLocks noChangeArrowheads="1"/>
            </p:cNvSpPr>
            <p:nvPr/>
          </p:nvSpPr>
          <p:spPr bwMode="auto">
            <a:xfrm>
              <a:off x="192" y="620"/>
              <a:ext cx="1048" cy="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pl-PL" sz="2400" dirty="0" smtClean="0"/>
                <a:t>surowe</a:t>
              </a:r>
              <a:r>
                <a:rPr lang="en-US" sz="2400" dirty="0" smtClean="0"/>
                <a:t> </a:t>
              </a:r>
              <a:r>
                <a:rPr lang="en-US" sz="2400" dirty="0"/>
                <a:t>CBC</a:t>
              </a:r>
            </a:p>
          </p:txBody>
        </p:sp>
      </p:grpSp>
      <p:sp>
        <p:nvSpPr>
          <p:cNvPr id="38" name="Rectangle 5"/>
          <p:cNvSpPr>
            <a:spLocks noChangeArrowheads="1"/>
          </p:cNvSpPr>
          <p:nvPr/>
        </p:nvSpPr>
        <p:spPr bwMode="auto">
          <a:xfrm>
            <a:off x="1173856" y="341683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39" name="Rectangle 6"/>
          <p:cNvSpPr>
            <a:spLocks noChangeArrowheads="1"/>
          </p:cNvSpPr>
          <p:nvPr/>
        </p:nvSpPr>
        <p:spPr bwMode="auto">
          <a:xfrm>
            <a:off x="2850256" y="341683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40" name="Rectangle 8"/>
          <p:cNvSpPr>
            <a:spLocks noChangeArrowheads="1"/>
          </p:cNvSpPr>
          <p:nvPr/>
        </p:nvSpPr>
        <p:spPr bwMode="auto">
          <a:xfrm>
            <a:off x="6050656" y="341683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41" name="Rectangle 10"/>
          <p:cNvSpPr>
            <a:spLocks noChangeArrowheads="1"/>
          </p:cNvSpPr>
          <p:nvPr/>
        </p:nvSpPr>
        <p:spPr bwMode="auto">
          <a:xfrm>
            <a:off x="869056" y="2330985"/>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m[0]</a:t>
            </a:r>
          </a:p>
        </p:txBody>
      </p:sp>
      <p:sp>
        <p:nvSpPr>
          <p:cNvPr id="42" name="Rectangle 11"/>
          <p:cNvSpPr>
            <a:spLocks noChangeArrowheads="1"/>
          </p:cNvSpPr>
          <p:nvPr/>
        </p:nvSpPr>
        <p:spPr bwMode="auto">
          <a:xfrm>
            <a:off x="2393056" y="2330985"/>
            <a:ext cx="16764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m[1]</a:t>
            </a:r>
          </a:p>
        </p:txBody>
      </p:sp>
      <p:sp>
        <p:nvSpPr>
          <p:cNvPr id="43" name="Rectangle 12"/>
          <p:cNvSpPr>
            <a:spLocks noChangeArrowheads="1"/>
          </p:cNvSpPr>
          <p:nvPr/>
        </p:nvSpPr>
        <p:spPr bwMode="auto">
          <a:xfrm>
            <a:off x="4069456" y="2330985"/>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m[3]</a:t>
            </a:r>
          </a:p>
        </p:txBody>
      </p:sp>
      <p:sp>
        <p:nvSpPr>
          <p:cNvPr id="44" name="Rectangle 13"/>
          <p:cNvSpPr>
            <a:spLocks noChangeArrowheads="1"/>
          </p:cNvSpPr>
          <p:nvPr/>
        </p:nvSpPr>
        <p:spPr bwMode="auto">
          <a:xfrm>
            <a:off x="5669656" y="2330985"/>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m[4]</a:t>
            </a:r>
          </a:p>
        </p:txBody>
      </p:sp>
      <p:sp>
        <p:nvSpPr>
          <p:cNvPr id="45" name="Text Box 16"/>
          <p:cNvSpPr txBox="1">
            <a:spLocks noChangeArrowheads="1"/>
          </p:cNvSpPr>
          <p:nvPr/>
        </p:nvSpPr>
        <p:spPr bwMode="auto">
          <a:xfrm>
            <a:off x="6279256" y="2717759"/>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46" name="Text Box 17"/>
          <p:cNvSpPr txBox="1">
            <a:spLocks noChangeArrowheads="1"/>
          </p:cNvSpPr>
          <p:nvPr/>
        </p:nvSpPr>
        <p:spPr bwMode="auto">
          <a:xfrm>
            <a:off x="3078856" y="2717759"/>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47" name="Line 20"/>
          <p:cNvSpPr>
            <a:spLocks noChangeShapeType="1"/>
          </p:cNvSpPr>
          <p:nvPr/>
        </p:nvSpPr>
        <p:spPr bwMode="auto">
          <a:xfrm>
            <a:off x="3307456" y="2640548"/>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8" name="Line 21"/>
          <p:cNvSpPr>
            <a:spLocks noChangeShapeType="1"/>
          </p:cNvSpPr>
          <p:nvPr/>
        </p:nvSpPr>
        <p:spPr bwMode="auto">
          <a:xfrm>
            <a:off x="6507856" y="2616735"/>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9" name="Line 22"/>
          <p:cNvSpPr>
            <a:spLocks noChangeShapeType="1"/>
          </p:cNvSpPr>
          <p:nvPr/>
        </p:nvSpPr>
        <p:spPr bwMode="auto">
          <a:xfrm>
            <a:off x="3307456" y="3131085"/>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0" name="Line 23"/>
          <p:cNvSpPr>
            <a:spLocks noChangeShapeType="1"/>
          </p:cNvSpPr>
          <p:nvPr/>
        </p:nvSpPr>
        <p:spPr bwMode="auto">
          <a:xfrm>
            <a:off x="6507856" y="3131085"/>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1" name="Line 24"/>
          <p:cNvSpPr>
            <a:spLocks noChangeShapeType="1"/>
          </p:cNvSpPr>
          <p:nvPr/>
        </p:nvSpPr>
        <p:spPr bwMode="auto">
          <a:xfrm>
            <a:off x="1554856" y="2692935"/>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2" name="Line 27"/>
          <p:cNvSpPr>
            <a:spLocks noChangeShapeType="1"/>
          </p:cNvSpPr>
          <p:nvPr/>
        </p:nvSpPr>
        <p:spPr bwMode="auto">
          <a:xfrm>
            <a:off x="1554856" y="4045485"/>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3" name="Freeform 28"/>
          <p:cNvSpPr>
            <a:spLocks/>
          </p:cNvSpPr>
          <p:nvPr/>
        </p:nvSpPr>
        <p:spPr bwMode="auto">
          <a:xfrm>
            <a:off x="1554856" y="3016785"/>
            <a:ext cx="16002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4" name="Line 29"/>
          <p:cNvSpPr>
            <a:spLocks noChangeShapeType="1"/>
          </p:cNvSpPr>
          <p:nvPr/>
        </p:nvSpPr>
        <p:spPr bwMode="auto">
          <a:xfrm>
            <a:off x="3307456" y="4045485"/>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5" name="Rectangle 36"/>
          <p:cNvSpPr>
            <a:spLocks noChangeArrowheads="1"/>
          </p:cNvSpPr>
          <p:nvPr/>
        </p:nvSpPr>
        <p:spPr bwMode="auto">
          <a:xfrm>
            <a:off x="4526656" y="341683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56" name="Freeform 37"/>
          <p:cNvSpPr>
            <a:spLocks/>
          </p:cNvSpPr>
          <p:nvPr/>
        </p:nvSpPr>
        <p:spPr bwMode="auto">
          <a:xfrm>
            <a:off x="3307456" y="3016785"/>
            <a:ext cx="16002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7" name="Freeform 38"/>
          <p:cNvSpPr>
            <a:spLocks/>
          </p:cNvSpPr>
          <p:nvPr/>
        </p:nvSpPr>
        <p:spPr bwMode="auto">
          <a:xfrm>
            <a:off x="4983856" y="3016785"/>
            <a:ext cx="13716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8" name="Text Box 39"/>
          <p:cNvSpPr txBox="1">
            <a:spLocks noChangeArrowheads="1"/>
          </p:cNvSpPr>
          <p:nvPr/>
        </p:nvSpPr>
        <p:spPr bwMode="auto">
          <a:xfrm>
            <a:off x="4791770" y="2717759"/>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59" name="Line 40"/>
          <p:cNvSpPr>
            <a:spLocks noChangeShapeType="1"/>
          </p:cNvSpPr>
          <p:nvPr/>
        </p:nvSpPr>
        <p:spPr bwMode="auto">
          <a:xfrm>
            <a:off x="5020369" y="2640548"/>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0" name="Line 41"/>
          <p:cNvSpPr>
            <a:spLocks noChangeShapeType="1"/>
          </p:cNvSpPr>
          <p:nvPr/>
        </p:nvSpPr>
        <p:spPr bwMode="auto">
          <a:xfrm>
            <a:off x="5020369" y="3131085"/>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 name="Line 42"/>
          <p:cNvSpPr>
            <a:spLocks noChangeShapeType="1"/>
          </p:cNvSpPr>
          <p:nvPr/>
        </p:nvSpPr>
        <p:spPr bwMode="auto">
          <a:xfrm>
            <a:off x="4983856" y="4045485"/>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2" name="Line 43"/>
          <p:cNvSpPr>
            <a:spLocks noChangeShapeType="1"/>
          </p:cNvSpPr>
          <p:nvPr/>
        </p:nvSpPr>
        <p:spPr bwMode="auto">
          <a:xfrm>
            <a:off x="6506270" y="4045485"/>
            <a:ext cx="1587"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3" name="Rectangle 51"/>
          <p:cNvSpPr>
            <a:spLocks noChangeArrowheads="1"/>
          </p:cNvSpPr>
          <p:nvPr/>
        </p:nvSpPr>
        <p:spPr bwMode="auto">
          <a:xfrm>
            <a:off x="6126856" y="495988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a:t>
            </a:r>
            <a:r>
              <a:rPr lang="en-US" sz="2400" b="1"/>
              <a:t>k</a:t>
            </a:r>
            <a:r>
              <a:rPr lang="en-US" sz="2400" b="1" baseline="-25000"/>
              <a:t>1</a:t>
            </a:r>
            <a:r>
              <a:rPr lang="en-US" sz="2400"/>
              <a:t>,</a:t>
            </a:r>
            <a:r>
              <a:rPr lang="en-US" sz="2400">
                <a:sym typeface="Symbol" charset="0"/>
              </a:rPr>
              <a:t>)</a:t>
            </a:r>
          </a:p>
        </p:txBody>
      </p:sp>
      <p:sp>
        <p:nvSpPr>
          <p:cNvPr id="64" name="Line 52"/>
          <p:cNvSpPr>
            <a:spLocks noChangeShapeType="1"/>
          </p:cNvSpPr>
          <p:nvPr/>
        </p:nvSpPr>
        <p:spPr bwMode="auto">
          <a:xfrm>
            <a:off x="7041256" y="5302785"/>
            <a:ext cx="1219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5" name="Text Box 53"/>
          <p:cNvSpPr txBox="1">
            <a:spLocks noChangeArrowheads="1"/>
          </p:cNvSpPr>
          <p:nvPr/>
        </p:nvSpPr>
        <p:spPr bwMode="auto">
          <a:xfrm>
            <a:off x="7498456" y="4978935"/>
            <a:ext cx="481209"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tag</a:t>
            </a:r>
          </a:p>
        </p:txBody>
      </p:sp>
      <p:sp>
        <p:nvSpPr>
          <p:cNvPr id="66" name="Text Box 59"/>
          <p:cNvSpPr txBox="1">
            <a:spLocks noChangeArrowheads="1"/>
          </p:cNvSpPr>
          <p:nvPr/>
        </p:nvSpPr>
        <p:spPr bwMode="auto">
          <a:xfrm>
            <a:off x="179512" y="5301208"/>
            <a:ext cx="5893345" cy="978729"/>
          </a:xfrm>
          <a:prstGeom prst="rect">
            <a:avLst/>
          </a:prstGeom>
          <a:noFill/>
          <a:ln w="28575">
            <a:solidFill>
              <a:srgbClr val="3333CC"/>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spcBef>
                <a:spcPct val="20000"/>
              </a:spcBef>
            </a:pPr>
            <a:r>
              <a:rPr lang="pl-PL" sz="2400" dirty="0" smtClean="0"/>
              <a:t>Niech</a:t>
            </a:r>
            <a:r>
              <a:rPr lang="en-US" sz="2400" dirty="0" smtClean="0"/>
              <a:t>   </a:t>
            </a:r>
            <a:r>
              <a:rPr lang="en-US" sz="2400" b="1" dirty="0" smtClean="0">
                <a:solidFill>
                  <a:srgbClr val="FF0000"/>
                </a:solidFill>
              </a:rPr>
              <a:t>F: K </a:t>
            </a:r>
            <a:r>
              <a:rPr lang="en-US" sz="2400" b="1" dirty="0">
                <a:solidFill>
                  <a:srgbClr val="FF0000"/>
                </a:solidFill>
              </a:rPr>
              <a:t>× X </a:t>
            </a:r>
            <a:r>
              <a:rPr lang="en-US" sz="2400" b="1" dirty="0" smtClean="0">
                <a:solidFill>
                  <a:srgbClr val="FF0000"/>
                </a:solidFill>
              </a:rPr>
              <a:t>⟶ X   </a:t>
            </a:r>
            <a:r>
              <a:rPr lang="pl-PL" sz="2400" dirty="0" smtClean="0"/>
              <a:t>będzie</a:t>
            </a:r>
            <a:r>
              <a:rPr lang="en-US" sz="2400" dirty="0" smtClean="0"/>
              <a:t> PRP </a:t>
            </a:r>
          </a:p>
          <a:p>
            <a:pPr>
              <a:spcBef>
                <a:spcPct val="20000"/>
              </a:spcBef>
            </a:pPr>
            <a:r>
              <a:rPr lang="pl-PL" sz="2400" dirty="0" smtClean="0"/>
              <a:t>Definiujemy nowy PRF</a:t>
            </a:r>
            <a:r>
              <a:rPr lang="en-US" sz="2400" dirty="0" smtClean="0"/>
              <a:t>   </a:t>
            </a:r>
            <a:r>
              <a:rPr lang="en-US" sz="2400" b="1" dirty="0" smtClean="0">
                <a:solidFill>
                  <a:srgbClr val="FF0000"/>
                </a:solidFill>
              </a:rPr>
              <a:t>F</a:t>
            </a:r>
            <a:r>
              <a:rPr lang="en-US" sz="2400" b="1" baseline="-25000" dirty="0" smtClean="0">
                <a:solidFill>
                  <a:srgbClr val="FF0000"/>
                </a:solidFill>
              </a:rPr>
              <a:t>ECBC </a:t>
            </a:r>
            <a:r>
              <a:rPr lang="en-US" sz="2400" b="1" dirty="0" smtClean="0">
                <a:solidFill>
                  <a:srgbClr val="FF0000"/>
                </a:solidFill>
              </a:rPr>
              <a:t>:</a:t>
            </a:r>
            <a:r>
              <a:rPr lang="en-US" sz="2400" dirty="0" smtClean="0"/>
              <a:t> </a:t>
            </a:r>
            <a:r>
              <a:rPr lang="en-US" sz="2800" b="1" dirty="0" smtClean="0">
                <a:solidFill>
                  <a:srgbClr val="FF0000"/>
                </a:solidFill>
              </a:rPr>
              <a:t>K</a:t>
            </a:r>
            <a:r>
              <a:rPr lang="en-US" sz="2800" b="1" baseline="30000" dirty="0" smtClean="0">
                <a:solidFill>
                  <a:srgbClr val="FF0000"/>
                </a:solidFill>
              </a:rPr>
              <a:t>2</a:t>
            </a:r>
            <a:r>
              <a:rPr lang="en-US" sz="2800" b="1" dirty="0">
                <a:solidFill>
                  <a:srgbClr val="FF0000"/>
                </a:solidFill>
              </a:rPr>
              <a:t> × </a:t>
            </a:r>
            <a:r>
              <a:rPr lang="en-US" sz="2800" b="1" dirty="0" smtClean="0">
                <a:solidFill>
                  <a:srgbClr val="FF0000"/>
                </a:solidFill>
              </a:rPr>
              <a:t>X</a:t>
            </a:r>
            <a:r>
              <a:rPr lang="en-US" sz="2800" b="1" baseline="30000" dirty="0" smtClean="0">
                <a:solidFill>
                  <a:srgbClr val="FF0000"/>
                </a:solidFill>
              </a:rPr>
              <a:t>≤L</a:t>
            </a:r>
            <a:r>
              <a:rPr lang="en-US" sz="2800" b="1" dirty="0">
                <a:solidFill>
                  <a:srgbClr val="FF0000"/>
                </a:solidFill>
              </a:rPr>
              <a:t> ⟶ </a:t>
            </a:r>
            <a:r>
              <a:rPr lang="en-US" sz="2800" b="1" dirty="0" smtClean="0">
                <a:solidFill>
                  <a:srgbClr val="FF0000"/>
                </a:solidFill>
              </a:rPr>
              <a:t>X </a:t>
            </a:r>
            <a:endParaRPr lang="en-US"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6632"/>
            <a:ext cx="8229600" cy="1143000"/>
          </a:xfrm>
        </p:spPr>
        <p:txBody>
          <a:bodyPr>
            <a:noAutofit/>
          </a:bodyPr>
          <a:lstStyle/>
          <a:p>
            <a:r>
              <a:rPr lang="pl-PL" sz="3200" dirty="0" smtClean="0"/>
              <a:t>Konstrukcja 2: </a:t>
            </a:r>
            <a:br>
              <a:rPr lang="pl-PL" sz="3200" dirty="0" smtClean="0"/>
            </a:br>
            <a:r>
              <a:rPr lang="pl-PL" sz="3200" dirty="0" smtClean="0"/>
              <a:t>NMAC (zagnieżdżony MAC) </a:t>
            </a:r>
            <a:r>
              <a:rPr lang="pl-PL" sz="2000" dirty="0" smtClean="0"/>
              <a:t>(N: </a:t>
            </a:r>
            <a:r>
              <a:rPr lang="pl-PL" sz="2000" dirty="0" err="1" smtClean="0"/>
              <a:t>nested</a:t>
            </a:r>
            <a:r>
              <a:rPr lang="pl-PL" sz="2000" dirty="0" smtClean="0"/>
              <a:t>, ang. Zagnieżdżony)</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grpSp>
        <p:nvGrpSpPr>
          <p:cNvPr id="5" name="Group 60"/>
          <p:cNvGrpSpPr>
            <a:grpSpLocks/>
          </p:cNvGrpSpPr>
          <p:nvPr/>
        </p:nvGrpSpPr>
        <p:grpSpPr bwMode="auto">
          <a:xfrm>
            <a:off x="726504" y="1628800"/>
            <a:ext cx="6858000" cy="2747963"/>
            <a:chOff x="192" y="620"/>
            <a:chExt cx="4416" cy="2308"/>
          </a:xfrm>
        </p:grpSpPr>
        <p:sp>
          <p:nvSpPr>
            <p:cNvPr id="6" name="AutoShape 55"/>
            <p:cNvSpPr>
              <a:spLocks noChangeArrowheads="1"/>
            </p:cNvSpPr>
            <p:nvPr/>
          </p:nvSpPr>
          <p:spPr bwMode="auto">
            <a:xfrm>
              <a:off x="288" y="960"/>
              <a:ext cx="4320" cy="1968"/>
            </a:xfrm>
            <a:prstGeom prst="roundRect">
              <a:avLst>
                <a:gd name="adj" fmla="val 16667"/>
              </a:avLst>
            </a:prstGeom>
            <a:solidFill>
              <a:schemeClr val="accent3">
                <a:lumMod val="60000"/>
                <a:lumOff val="40000"/>
              </a:schemeClr>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 name="Text Box 56"/>
            <p:cNvSpPr txBox="1">
              <a:spLocks noChangeArrowheads="1"/>
            </p:cNvSpPr>
            <p:nvPr/>
          </p:nvSpPr>
          <p:spPr bwMode="auto">
            <a:xfrm>
              <a:off x="192" y="620"/>
              <a:ext cx="758" cy="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pl-PL" sz="2400" dirty="0" smtClean="0"/>
                <a:t>kaskada</a:t>
              </a:r>
              <a:endParaRPr lang="en-US" sz="2400" dirty="0"/>
            </a:p>
          </p:txBody>
        </p:sp>
      </p:grpSp>
      <p:sp>
        <p:nvSpPr>
          <p:cNvPr id="8" name="Rectangle 5"/>
          <p:cNvSpPr>
            <a:spLocks noChangeArrowheads="1"/>
          </p:cNvSpPr>
          <p:nvPr/>
        </p:nvSpPr>
        <p:spPr bwMode="auto">
          <a:xfrm>
            <a:off x="1412304" y="334806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9" name="Rectangle 6"/>
          <p:cNvSpPr>
            <a:spLocks noChangeArrowheads="1"/>
          </p:cNvSpPr>
          <p:nvPr/>
        </p:nvSpPr>
        <p:spPr bwMode="auto">
          <a:xfrm>
            <a:off x="3088704" y="334806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10" name="Rectangle 8"/>
          <p:cNvSpPr>
            <a:spLocks noChangeArrowheads="1"/>
          </p:cNvSpPr>
          <p:nvPr/>
        </p:nvSpPr>
        <p:spPr bwMode="auto">
          <a:xfrm>
            <a:off x="6289104" y="334806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11" name="Rectangle 10"/>
          <p:cNvSpPr>
            <a:spLocks noChangeArrowheads="1"/>
          </p:cNvSpPr>
          <p:nvPr/>
        </p:nvSpPr>
        <p:spPr bwMode="auto">
          <a:xfrm>
            <a:off x="1107504" y="2262212"/>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m[0]</a:t>
            </a:r>
          </a:p>
        </p:txBody>
      </p:sp>
      <p:sp>
        <p:nvSpPr>
          <p:cNvPr id="12" name="Rectangle 11"/>
          <p:cNvSpPr>
            <a:spLocks noChangeArrowheads="1"/>
          </p:cNvSpPr>
          <p:nvPr/>
        </p:nvSpPr>
        <p:spPr bwMode="auto">
          <a:xfrm>
            <a:off x="2631504" y="2262212"/>
            <a:ext cx="16764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m[1]</a:t>
            </a:r>
          </a:p>
        </p:txBody>
      </p:sp>
      <p:sp>
        <p:nvSpPr>
          <p:cNvPr id="13" name="Rectangle 12"/>
          <p:cNvSpPr>
            <a:spLocks noChangeArrowheads="1"/>
          </p:cNvSpPr>
          <p:nvPr/>
        </p:nvSpPr>
        <p:spPr bwMode="auto">
          <a:xfrm>
            <a:off x="4307904" y="2262212"/>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m[3]</a:t>
            </a:r>
          </a:p>
        </p:txBody>
      </p:sp>
      <p:sp>
        <p:nvSpPr>
          <p:cNvPr id="14" name="Rectangle 13"/>
          <p:cNvSpPr>
            <a:spLocks noChangeArrowheads="1"/>
          </p:cNvSpPr>
          <p:nvPr/>
        </p:nvSpPr>
        <p:spPr bwMode="auto">
          <a:xfrm>
            <a:off x="5908104" y="2262212"/>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m[4]</a:t>
            </a:r>
          </a:p>
        </p:txBody>
      </p:sp>
      <p:sp>
        <p:nvSpPr>
          <p:cNvPr id="15" name="Line 24"/>
          <p:cNvSpPr>
            <a:spLocks noChangeShapeType="1"/>
          </p:cNvSpPr>
          <p:nvPr/>
        </p:nvSpPr>
        <p:spPr bwMode="auto">
          <a:xfrm>
            <a:off x="1869504" y="2573362"/>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6" name="Rectangle 36"/>
          <p:cNvSpPr>
            <a:spLocks noChangeArrowheads="1"/>
          </p:cNvSpPr>
          <p:nvPr/>
        </p:nvSpPr>
        <p:spPr bwMode="auto">
          <a:xfrm>
            <a:off x="4765104" y="334806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17" name="Line 43"/>
          <p:cNvSpPr>
            <a:spLocks noChangeShapeType="1"/>
          </p:cNvSpPr>
          <p:nvPr/>
        </p:nvSpPr>
        <p:spPr bwMode="auto">
          <a:xfrm flipH="1">
            <a:off x="8422704" y="3919562"/>
            <a:ext cx="1"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8" name="Rectangle 51"/>
          <p:cNvSpPr>
            <a:spLocks noChangeArrowheads="1"/>
          </p:cNvSpPr>
          <p:nvPr/>
        </p:nvSpPr>
        <p:spPr bwMode="auto">
          <a:xfrm>
            <a:off x="7965504" y="456091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19" name="Line 52"/>
          <p:cNvSpPr>
            <a:spLocks noChangeShapeType="1"/>
          </p:cNvSpPr>
          <p:nvPr/>
        </p:nvSpPr>
        <p:spPr bwMode="auto">
          <a:xfrm flipH="1">
            <a:off x="8422704" y="5189562"/>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0" name="Text Box 53"/>
          <p:cNvSpPr txBox="1">
            <a:spLocks noChangeArrowheads="1"/>
          </p:cNvSpPr>
          <p:nvPr/>
        </p:nvSpPr>
        <p:spPr bwMode="auto">
          <a:xfrm>
            <a:off x="7965504" y="5265762"/>
            <a:ext cx="481209"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tag</a:t>
            </a:r>
          </a:p>
        </p:txBody>
      </p:sp>
      <p:sp>
        <p:nvSpPr>
          <p:cNvPr id="21" name="Text Box 59"/>
          <p:cNvSpPr txBox="1">
            <a:spLocks noChangeArrowheads="1"/>
          </p:cNvSpPr>
          <p:nvPr/>
        </p:nvSpPr>
        <p:spPr bwMode="auto">
          <a:xfrm>
            <a:off x="608370" y="4845833"/>
            <a:ext cx="5927585" cy="978729"/>
          </a:xfrm>
          <a:prstGeom prst="rect">
            <a:avLst/>
          </a:prstGeom>
          <a:noFill/>
          <a:ln w="28575">
            <a:solidFill>
              <a:srgbClr val="3333CC"/>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spcBef>
                <a:spcPct val="20000"/>
              </a:spcBef>
            </a:pPr>
            <a:r>
              <a:rPr lang="pl-PL" sz="2400" dirty="0" smtClean="0"/>
              <a:t>Niech</a:t>
            </a:r>
            <a:r>
              <a:rPr lang="en-US" sz="2400" dirty="0" smtClean="0"/>
              <a:t>   </a:t>
            </a:r>
            <a:r>
              <a:rPr lang="en-US" sz="2400" b="1" dirty="0" smtClean="0">
                <a:solidFill>
                  <a:srgbClr val="FF0000"/>
                </a:solidFill>
              </a:rPr>
              <a:t>F: K </a:t>
            </a:r>
            <a:r>
              <a:rPr lang="en-US" sz="2400" b="1" dirty="0">
                <a:solidFill>
                  <a:srgbClr val="FF0000"/>
                </a:solidFill>
              </a:rPr>
              <a:t>× X ⟶ </a:t>
            </a:r>
            <a:r>
              <a:rPr lang="en-US" sz="2400" b="1" dirty="0" smtClean="0">
                <a:solidFill>
                  <a:srgbClr val="FF0000"/>
                </a:solidFill>
              </a:rPr>
              <a:t>K   </a:t>
            </a:r>
            <a:r>
              <a:rPr lang="pl-PL" sz="2400" dirty="0" smtClean="0"/>
              <a:t>będzie</a:t>
            </a:r>
            <a:r>
              <a:rPr lang="en-US" sz="2400" dirty="0" smtClean="0"/>
              <a:t> PRF </a:t>
            </a:r>
          </a:p>
          <a:p>
            <a:pPr>
              <a:spcBef>
                <a:spcPct val="20000"/>
              </a:spcBef>
            </a:pPr>
            <a:r>
              <a:rPr lang="pl-PL" sz="2400" dirty="0" smtClean="0"/>
              <a:t>Definiujemy nowy PRF</a:t>
            </a:r>
            <a:r>
              <a:rPr lang="en-US" sz="2400" dirty="0" smtClean="0"/>
              <a:t>   </a:t>
            </a:r>
            <a:r>
              <a:rPr lang="en-US" sz="2400" b="1" dirty="0" smtClean="0">
                <a:solidFill>
                  <a:srgbClr val="FF0000"/>
                </a:solidFill>
              </a:rPr>
              <a:t>F</a:t>
            </a:r>
            <a:r>
              <a:rPr lang="en-US" sz="2400" b="1" baseline="-25000" dirty="0" smtClean="0">
                <a:solidFill>
                  <a:srgbClr val="FF0000"/>
                </a:solidFill>
              </a:rPr>
              <a:t>NMAC </a:t>
            </a:r>
            <a:r>
              <a:rPr lang="en-US" sz="2400" b="1" dirty="0" smtClean="0">
                <a:solidFill>
                  <a:srgbClr val="FF0000"/>
                </a:solidFill>
              </a:rPr>
              <a:t>: </a:t>
            </a:r>
            <a:r>
              <a:rPr lang="en-US" sz="2800" b="1" dirty="0" smtClean="0">
                <a:solidFill>
                  <a:srgbClr val="FF0000"/>
                </a:solidFill>
              </a:rPr>
              <a:t>K</a:t>
            </a:r>
            <a:r>
              <a:rPr lang="en-US" sz="2800" b="1" baseline="30000" dirty="0" smtClean="0">
                <a:solidFill>
                  <a:srgbClr val="FF0000"/>
                </a:solidFill>
              </a:rPr>
              <a:t>2</a:t>
            </a:r>
            <a:r>
              <a:rPr lang="en-US" sz="2800" b="1" dirty="0">
                <a:solidFill>
                  <a:srgbClr val="FF0000"/>
                </a:solidFill>
              </a:rPr>
              <a:t> × </a:t>
            </a:r>
            <a:r>
              <a:rPr lang="en-US" sz="2800" b="1" dirty="0" smtClean="0">
                <a:solidFill>
                  <a:srgbClr val="FF0000"/>
                </a:solidFill>
              </a:rPr>
              <a:t>X</a:t>
            </a:r>
            <a:r>
              <a:rPr lang="en-US" sz="2800" b="1" baseline="30000" dirty="0" smtClean="0">
                <a:solidFill>
                  <a:srgbClr val="FF0000"/>
                </a:solidFill>
              </a:rPr>
              <a:t>≤L</a:t>
            </a:r>
            <a:r>
              <a:rPr lang="en-US" sz="2800" b="1" dirty="0">
                <a:solidFill>
                  <a:srgbClr val="FF0000"/>
                </a:solidFill>
              </a:rPr>
              <a:t> ⟶ </a:t>
            </a:r>
            <a:r>
              <a:rPr lang="en-US" sz="2800" b="1" dirty="0" smtClean="0">
                <a:solidFill>
                  <a:srgbClr val="FF0000"/>
                </a:solidFill>
              </a:rPr>
              <a:t>K</a:t>
            </a:r>
            <a:endParaRPr lang="en-US" sz="2800" b="1" dirty="0">
              <a:solidFill>
                <a:srgbClr val="FF0000"/>
              </a:solidFill>
            </a:endParaRPr>
          </a:p>
        </p:txBody>
      </p:sp>
      <p:sp>
        <p:nvSpPr>
          <p:cNvPr id="22" name="Line 24"/>
          <p:cNvSpPr>
            <a:spLocks noChangeShapeType="1"/>
          </p:cNvSpPr>
          <p:nvPr/>
        </p:nvSpPr>
        <p:spPr bwMode="auto">
          <a:xfrm>
            <a:off x="3469704" y="2573362"/>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3" name="Line 24"/>
          <p:cNvSpPr>
            <a:spLocks noChangeShapeType="1"/>
          </p:cNvSpPr>
          <p:nvPr/>
        </p:nvSpPr>
        <p:spPr bwMode="auto">
          <a:xfrm>
            <a:off x="5222304" y="2547962"/>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4" name="Line 24"/>
          <p:cNvSpPr>
            <a:spLocks noChangeShapeType="1"/>
          </p:cNvSpPr>
          <p:nvPr/>
        </p:nvSpPr>
        <p:spPr bwMode="auto">
          <a:xfrm>
            <a:off x="6746304" y="2547962"/>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cxnSp>
        <p:nvCxnSpPr>
          <p:cNvPr id="25" name="Straight Arrow Connector 2"/>
          <p:cNvCxnSpPr>
            <a:stCxn id="8" idx="3"/>
            <a:endCxn id="9" idx="1"/>
          </p:cNvCxnSpPr>
          <p:nvPr/>
        </p:nvCxnSpPr>
        <p:spPr>
          <a:xfrm>
            <a:off x="2326704" y="3662387"/>
            <a:ext cx="7620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43"/>
          <p:cNvCxnSpPr/>
          <p:nvPr/>
        </p:nvCxnSpPr>
        <p:spPr>
          <a:xfrm>
            <a:off x="4003104" y="3652862"/>
            <a:ext cx="7620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44"/>
          <p:cNvCxnSpPr/>
          <p:nvPr/>
        </p:nvCxnSpPr>
        <p:spPr>
          <a:xfrm>
            <a:off x="5679504" y="3636987"/>
            <a:ext cx="6096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47"/>
          <p:cNvCxnSpPr/>
          <p:nvPr/>
        </p:nvCxnSpPr>
        <p:spPr>
          <a:xfrm>
            <a:off x="574104" y="3665562"/>
            <a:ext cx="7620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9" name="TextBox 7"/>
          <p:cNvSpPr txBox="1"/>
          <p:nvPr/>
        </p:nvSpPr>
        <p:spPr>
          <a:xfrm>
            <a:off x="1310704" y="3449662"/>
            <a:ext cx="300082" cy="369332"/>
          </a:xfrm>
          <a:prstGeom prst="rect">
            <a:avLst/>
          </a:prstGeom>
          <a:noFill/>
        </p:spPr>
        <p:txBody>
          <a:bodyPr wrap="none" rtlCol="0">
            <a:spAutoFit/>
          </a:bodyPr>
          <a:lstStyle/>
          <a:p>
            <a:r>
              <a:rPr lang="en-US" b="1" dirty="0" smtClean="0"/>
              <a:t>&gt;</a:t>
            </a:r>
            <a:endParaRPr lang="en-US" b="1" dirty="0"/>
          </a:p>
        </p:txBody>
      </p:sp>
      <p:sp>
        <p:nvSpPr>
          <p:cNvPr id="30" name="TextBox 49"/>
          <p:cNvSpPr txBox="1"/>
          <p:nvPr/>
        </p:nvSpPr>
        <p:spPr>
          <a:xfrm>
            <a:off x="2991822" y="3449662"/>
            <a:ext cx="300082" cy="369332"/>
          </a:xfrm>
          <a:prstGeom prst="rect">
            <a:avLst/>
          </a:prstGeom>
          <a:noFill/>
        </p:spPr>
        <p:txBody>
          <a:bodyPr wrap="none" rtlCol="0">
            <a:spAutoFit/>
          </a:bodyPr>
          <a:lstStyle/>
          <a:p>
            <a:r>
              <a:rPr lang="en-US" b="1" dirty="0" smtClean="0"/>
              <a:t>&gt;</a:t>
            </a:r>
            <a:endParaRPr lang="en-US" b="1" dirty="0"/>
          </a:p>
        </p:txBody>
      </p:sp>
      <p:sp>
        <p:nvSpPr>
          <p:cNvPr id="31" name="TextBox 50"/>
          <p:cNvSpPr txBox="1"/>
          <p:nvPr/>
        </p:nvSpPr>
        <p:spPr>
          <a:xfrm>
            <a:off x="4668222" y="3436962"/>
            <a:ext cx="300082" cy="369332"/>
          </a:xfrm>
          <a:prstGeom prst="rect">
            <a:avLst/>
          </a:prstGeom>
          <a:noFill/>
        </p:spPr>
        <p:txBody>
          <a:bodyPr wrap="none" rtlCol="0">
            <a:spAutoFit/>
          </a:bodyPr>
          <a:lstStyle/>
          <a:p>
            <a:r>
              <a:rPr lang="en-US" b="1" dirty="0" smtClean="0"/>
              <a:t>&gt;</a:t>
            </a:r>
            <a:endParaRPr lang="en-US" b="1" dirty="0"/>
          </a:p>
        </p:txBody>
      </p:sp>
      <p:sp>
        <p:nvSpPr>
          <p:cNvPr id="32" name="TextBox 51"/>
          <p:cNvSpPr txBox="1"/>
          <p:nvPr/>
        </p:nvSpPr>
        <p:spPr>
          <a:xfrm>
            <a:off x="6187504" y="3424262"/>
            <a:ext cx="300082" cy="369332"/>
          </a:xfrm>
          <a:prstGeom prst="rect">
            <a:avLst/>
          </a:prstGeom>
          <a:noFill/>
        </p:spPr>
        <p:txBody>
          <a:bodyPr wrap="none" rtlCol="0">
            <a:spAutoFit/>
          </a:bodyPr>
          <a:lstStyle/>
          <a:p>
            <a:r>
              <a:rPr lang="en-US" b="1" dirty="0" smtClean="0"/>
              <a:t>&gt;</a:t>
            </a:r>
            <a:endParaRPr lang="en-US" b="1" dirty="0"/>
          </a:p>
        </p:txBody>
      </p:sp>
      <p:sp>
        <p:nvSpPr>
          <p:cNvPr id="33" name="TextBox 8"/>
          <p:cNvSpPr txBox="1"/>
          <p:nvPr/>
        </p:nvSpPr>
        <p:spPr>
          <a:xfrm>
            <a:off x="409004" y="3267397"/>
            <a:ext cx="332393" cy="461665"/>
          </a:xfrm>
          <a:prstGeom prst="rect">
            <a:avLst/>
          </a:prstGeom>
          <a:noFill/>
        </p:spPr>
        <p:txBody>
          <a:bodyPr wrap="none" rtlCol="0">
            <a:spAutoFit/>
          </a:bodyPr>
          <a:lstStyle/>
          <a:p>
            <a:r>
              <a:rPr lang="en-US" sz="2400" b="1" dirty="0" smtClean="0"/>
              <a:t>k</a:t>
            </a:r>
            <a:endParaRPr lang="en-US" sz="2400" b="1" dirty="0"/>
          </a:p>
        </p:txBody>
      </p:sp>
      <p:cxnSp>
        <p:nvCxnSpPr>
          <p:cNvPr id="34" name="Straight Arrow Connector 53"/>
          <p:cNvCxnSpPr/>
          <p:nvPr/>
        </p:nvCxnSpPr>
        <p:spPr>
          <a:xfrm>
            <a:off x="7203504" y="3614762"/>
            <a:ext cx="6096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5" name="Rectangle 10"/>
          <p:cNvSpPr/>
          <p:nvPr/>
        </p:nvSpPr>
        <p:spPr>
          <a:xfrm>
            <a:off x="7813104" y="3424262"/>
            <a:ext cx="1295400" cy="495300"/>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bIns="137160" rtlCol="0" anchor="ctr"/>
          <a:lstStyle/>
          <a:p>
            <a:pPr algn="ctr"/>
            <a:r>
              <a:rPr lang="en-US" sz="2400" dirty="0" smtClean="0"/>
              <a:t>t </a:t>
            </a:r>
            <a:r>
              <a:rPr lang="en-US" sz="3200" dirty="0" err="1" smtClean="0"/>
              <a:t>ll</a:t>
            </a:r>
            <a:r>
              <a:rPr lang="en-US" sz="2400" dirty="0" smtClean="0"/>
              <a:t> </a:t>
            </a:r>
            <a:r>
              <a:rPr lang="en-US" sz="2400" dirty="0" err="1" smtClean="0"/>
              <a:t>fpad</a:t>
            </a:r>
            <a:endParaRPr lang="en-US" sz="2400" dirty="0"/>
          </a:p>
        </p:txBody>
      </p:sp>
      <p:cxnSp>
        <p:nvCxnSpPr>
          <p:cNvPr id="36" name="Straight Arrow Connector 64"/>
          <p:cNvCxnSpPr/>
          <p:nvPr/>
        </p:nvCxnSpPr>
        <p:spPr>
          <a:xfrm>
            <a:off x="7152704" y="4884762"/>
            <a:ext cx="7620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7" name="TextBox 65"/>
          <p:cNvSpPr txBox="1"/>
          <p:nvPr/>
        </p:nvSpPr>
        <p:spPr>
          <a:xfrm>
            <a:off x="7876604" y="4668862"/>
            <a:ext cx="300082" cy="369332"/>
          </a:xfrm>
          <a:prstGeom prst="rect">
            <a:avLst/>
          </a:prstGeom>
          <a:noFill/>
        </p:spPr>
        <p:txBody>
          <a:bodyPr wrap="none" rtlCol="0">
            <a:spAutoFit/>
          </a:bodyPr>
          <a:lstStyle/>
          <a:p>
            <a:r>
              <a:rPr lang="en-US" b="1" dirty="0" smtClean="0"/>
              <a:t>&gt;</a:t>
            </a:r>
            <a:endParaRPr lang="en-US" b="1" dirty="0"/>
          </a:p>
        </p:txBody>
      </p:sp>
      <p:sp>
        <p:nvSpPr>
          <p:cNvPr id="38" name="TextBox 66"/>
          <p:cNvSpPr txBox="1"/>
          <p:nvPr/>
        </p:nvSpPr>
        <p:spPr>
          <a:xfrm>
            <a:off x="7051104" y="4804097"/>
            <a:ext cx="436387" cy="461665"/>
          </a:xfrm>
          <a:prstGeom prst="rect">
            <a:avLst/>
          </a:prstGeom>
          <a:noFill/>
        </p:spPr>
        <p:txBody>
          <a:bodyPr wrap="none" rtlCol="0">
            <a:spAutoFit/>
          </a:bodyPr>
          <a:lstStyle/>
          <a:p>
            <a:r>
              <a:rPr lang="en-US" sz="2400" b="1" dirty="0" smtClean="0"/>
              <a:t>k</a:t>
            </a:r>
            <a:r>
              <a:rPr lang="en-US" sz="2400" b="1" baseline="-25000" dirty="0" smtClean="0"/>
              <a:t>1</a:t>
            </a:r>
            <a:endParaRPr lang="en-US" sz="2400" b="1" baseline="-25000" dirty="0"/>
          </a:p>
        </p:txBody>
      </p:sp>
      <p:sp>
        <p:nvSpPr>
          <p:cNvPr id="39" name="TextBox 19"/>
          <p:cNvSpPr txBox="1"/>
          <p:nvPr/>
        </p:nvSpPr>
        <p:spPr>
          <a:xfrm>
            <a:off x="7279704" y="3208362"/>
            <a:ext cx="291366" cy="461665"/>
          </a:xfrm>
          <a:prstGeom prst="rect">
            <a:avLst/>
          </a:prstGeom>
          <a:noFill/>
        </p:spPr>
        <p:txBody>
          <a:bodyPr wrap="none" rtlCol="0">
            <a:spAutoFit/>
          </a:bodyPr>
          <a:lstStyle/>
          <a:p>
            <a:r>
              <a:rPr lang="en-US" sz="2400" b="1" dirty="0" smtClean="0"/>
              <a:t>t</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Po co stosuje się dodatkowe szyfrowanie w ostatnim kroku </a:t>
            </a:r>
            <a:r>
              <a:rPr lang="pl-PL" sz="3200" dirty="0" err="1" smtClean="0"/>
              <a:t>ECBC-MAC</a:t>
            </a:r>
            <a:r>
              <a:rPr lang="pl-PL" sz="3200" dirty="0" smtClean="0"/>
              <a:t> i NMAC?</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
        <p:nvSpPr>
          <p:cNvPr id="5" name="Rectangle 3"/>
          <p:cNvSpPr txBox="1">
            <a:spLocks noChangeArrowheads="1"/>
          </p:cNvSpPr>
          <p:nvPr/>
        </p:nvSpPr>
        <p:spPr>
          <a:xfrm>
            <a:off x="304800" y="1916832"/>
            <a:ext cx="8686800" cy="142875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NMAC: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załóżmy,</a:t>
            </a:r>
            <a:r>
              <a:rPr kumimoji="0" lang="pl-PL" sz="2400" b="0" i="0" u="none" strike="noStrike" kern="1200" cap="none" spc="0" normalizeH="0" noProof="0" dirty="0" smtClean="0">
                <a:ln>
                  <a:noFill/>
                </a:ln>
                <a:solidFill>
                  <a:schemeClr val="tx1"/>
                </a:solidFill>
                <a:effectLst/>
                <a:uLnTx/>
                <a:uFillTx/>
                <a:latin typeface="+mn-lt"/>
                <a:ea typeface="+mn-ea"/>
                <a:cs typeface="+mn-cs"/>
              </a:rPr>
              <a:t> że definiujemy</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MAC    I =  (S,V)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gdzie</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8000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S(</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kaskada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(k, 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sym typeface="Symbol" charset="0"/>
            </a:endParaRPr>
          </a:p>
        </p:txBody>
      </p:sp>
      <p:sp>
        <p:nvSpPr>
          <p:cNvPr id="6" name="TextBox 1"/>
          <p:cNvSpPr txBox="1"/>
          <p:nvPr/>
        </p:nvSpPr>
        <p:spPr>
          <a:xfrm>
            <a:off x="189212" y="3323927"/>
            <a:ext cx="3424207" cy="461665"/>
          </a:xfrm>
          <a:prstGeom prst="rect">
            <a:avLst/>
          </a:prstGeom>
          <a:noFill/>
        </p:spPr>
        <p:txBody>
          <a:bodyPr wrap="none" rtlCol="0">
            <a:spAutoFit/>
          </a:bodyPr>
          <a:lstStyle/>
          <a:p>
            <a:pPr>
              <a:buFont typeface="Arial" pitchFamily="34" charset="0"/>
              <a:buChar char="•"/>
            </a:pPr>
            <a:r>
              <a:rPr lang="pl-PL" sz="2400" dirty="0" smtClean="0"/>
              <a:t> Ten</a:t>
            </a:r>
            <a:r>
              <a:rPr lang="en-US" sz="2400" dirty="0" smtClean="0"/>
              <a:t> </a:t>
            </a:r>
            <a:r>
              <a:rPr lang="pl-PL" sz="2400" dirty="0" smtClean="0"/>
              <a:t>MAC jest bezpieczny</a:t>
            </a:r>
            <a:endParaRPr lang="en-US" sz="2400" dirty="0" smtClean="0"/>
          </a:p>
        </p:txBody>
      </p:sp>
      <p:sp>
        <p:nvSpPr>
          <p:cNvPr id="7" name="TextBox 4"/>
          <p:cNvSpPr txBox="1"/>
          <p:nvPr/>
        </p:nvSpPr>
        <p:spPr>
          <a:xfrm>
            <a:off x="189212" y="3781127"/>
            <a:ext cx="8817542" cy="461665"/>
          </a:xfrm>
          <a:prstGeom prst="rect">
            <a:avLst/>
          </a:prstGeom>
          <a:noFill/>
        </p:spPr>
        <p:txBody>
          <a:bodyPr wrap="none" rtlCol="0">
            <a:spAutoFit/>
          </a:bodyPr>
          <a:lstStyle/>
          <a:p>
            <a:pPr>
              <a:buFont typeface="Arial" pitchFamily="34" charset="0"/>
              <a:buChar char="•"/>
            </a:pPr>
            <a:r>
              <a:rPr lang="pl-PL" sz="2400" dirty="0" smtClean="0"/>
              <a:t> Ten</a:t>
            </a:r>
            <a:r>
              <a:rPr lang="en-US" sz="2400" dirty="0" smtClean="0"/>
              <a:t> MAC </a:t>
            </a:r>
            <a:r>
              <a:rPr lang="pl-PL" sz="2400" dirty="0" smtClean="0"/>
              <a:t>może by sfałszowany bez zażądania przesłania wiadomości</a:t>
            </a:r>
            <a:endParaRPr lang="en-US" sz="2400" dirty="0" smtClean="0"/>
          </a:p>
        </p:txBody>
      </p:sp>
      <p:sp>
        <p:nvSpPr>
          <p:cNvPr id="8" name="TextBox 5"/>
          <p:cNvSpPr txBox="1"/>
          <p:nvPr/>
        </p:nvSpPr>
        <p:spPr>
          <a:xfrm>
            <a:off x="189212" y="4238327"/>
            <a:ext cx="8468344" cy="461665"/>
          </a:xfrm>
          <a:prstGeom prst="rect">
            <a:avLst/>
          </a:prstGeom>
          <a:noFill/>
        </p:spPr>
        <p:txBody>
          <a:bodyPr wrap="none" rtlCol="0">
            <a:spAutoFit/>
          </a:bodyPr>
          <a:lstStyle/>
          <a:p>
            <a:pPr>
              <a:buFont typeface="Arial" pitchFamily="34" charset="0"/>
              <a:buChar char="•"/>
            </a:pPr>
            <a:r>
              <a:rPr lang="pl-PL" sz="2400" dirty="0" smtClean="0"/>
              <a:t> </a:t>
            </a:r>
            <a:r>
              <a:rPr lang="en-US" sz="2400" dirty="0" smtClean="0"/>
              <a:t>T</a:t>
            </a:r>
            <a:r>
              <a:rPr lang="pl-PL" sz="2400" dirty="0" smtClean="0"/>
              <a:t>en</a:t>
            </a:r>
            <a:r>
              <a:rPr lang="en-US" sz="2400" dirty="0" smtClean="0"/>
              <a:t> MAC </a:t>
            </a:r>
            <a:r>
              <a:rPr lang="pl-PL" sz="2400" dirty="0" smtClean="0"/>
              <a:t>może być sfałszowany jeśli uzyskamy tylko 1 wiadomość</a:t>
            </a:r>
            <a:endParaRPr lang="en-US" sz="2400" dirty="0" smtClean="0"/>
          </a:p>
        </p:txBody>
      </p:sp>
      <p:sp>
        <p:nvSpPr>
          <p:cNvPr id="9" name="TextBox 6"/>
          <p:cNvSpPr txBox="1"/>
          <p:nvPr/>
        </p:nvSpPr>
        <p:spPr>
          <a:xfrm>
            <a:off x="179512" y="4695527"/>
            <a:ext cx="8589211" cy="461665"/>
          </a:xfrm>
          <a:prstGeom prst="rect">
            <a:avLst/>
          </a:prstGeom>
          <a:noFill/>
        </p:spPr>
        <p:txBody>
          <a:bodyPr wrap="none" rtlCol="0">
            <a:spAutoFit/>
          </a:bodyPr>
          <a:lstStyle/>
          <a:p>
            <a:pPr>
              <a:buFont typeface="Arial" pitchFamily="34" charset="0"/>
              <a:buChar char="•"/>
            </a:pPr>
            <a:r>
              <a:rPr lang="pl-PL" sz="2400" dirty="0" smtClean="0"/>
              <a:t> </a:t>
            </a:r>
            <a:r>
              <a:rPr lang="en-US" sz="2400" dirty="0" smtClean="0"/>
              <a:t>T</a:t>
            </a:r>
            <a:r>
              <a:rPr lang="pl-PL" sz="2400" dirty="0" smtClean="0"/>
              <a:t>en</a:t>
            </a:r>
            <a:r>
              <a:rPr lang="en-US" sz="2400" dirty="0" smtClean="0"/>
              <a:t> MAC </a:t>
            </a:r>
            <a:r>
              <a:rPr lang="pl-PL" sz="2400" dirty="0" smtClean="0"/>
              <a:t>może być sfałszowany, jeśli uzyskamy tylko 2 wiadomości</a:t>
            </a:r>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6632"/>
            <a:ext cx="8229600" cy="1143000"/>
          </a:xfrm>
        </p:spPr>
        <p:txBody>
          <a:bodyPr>
            <a:noAutofit/>
          </a:bodyPr>
          <a:lstStyle/>
          <a:p>
            <a:r>
              <a:rPr lang="pl-PL" sz="3200" dirty="0" smtClean="0"/>
              <a:t>Jak sfałszować kaskadę?</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grpSp>
        <p:nvGrpSpPr>
          <p:cNvPr id="3" name="Group 60"/>
          <p:cNvGrpSpPr>
            <a:grpSpLocks/>
          </p:cNvGrpSpPr>
          <p:nvPr/>
        </p:nvGrpSpPr>
        <p:grpSpPr bwMode="auto">
          <a:xfrm>
            <a:off x="726504" y="1628800"/>
            <a:ext cx="6858000" cy="2747963"/>
            <a:chOff x="192" y="620"/>
            <a:chExt cx="4416" cy="2308"/>
          </a:xfrm>
        </p:grpSpPr>
        <p:sp>
          <p:nvSpPr>
            <p:cNvPr id="6" name="AutoShape 55"/>
            <p:cNvSpPr>
              <a:spLocks noChangeArrowheads="1"/>
            </p:cNvSpPr>
            <p:nvPr/>
          </p:nvSpPr>
          <p:spPr bwMode="auto">
            <a:xfrm>
              <a:off x="288" y="960"/>
              <a:ext cx="4320" cy="1968"/>
            </a:xfrm>
            <a:prstGeom prst="roundRect">
              <a:avLst>
                <a:gd name="adj" fmla="val 16667"/>
              </a:avLst>
            </a:prstGeom>
            <a:solidFill>
              <a:schemeClr val="accent3">
                <a:lumMod val="60000"/>
                <a:lumOff val="40000"/>
              </a:schemeClr>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 name="Text Box 56"/>
            <p:cNvSpPr txBox="1">
              <a:spLocks noChangeArrowheads="1"/>
            </p:cNvSpPr>
            <p:nvPr/>
          </p:nvSpPr>
          <p:spPr bwMode="auto">
            <a:xfrm>
              <a:off x="192" y="620"/>
              <a:ext cx="758" cy="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pl-PL" sz="2400" dirty="0" smtClean="0"/>
                <a:t>kaskada</a:t>
              </a:r>
              <a:endParaRPr lang="en-US" sz="2400" dirty="0"/>
            </a:p>
          </p:txBody>
        </p:sp>
      </p:grpSp>
      <p:sp>
        <p:nvSpPr>
          <p:cNvPr id="8" name="Rectangle 5"/>
          <p:cNvSpPr>
            <a:spLocks noChangeArrowheads="1"/>
          </p:cNvSpPr>
          <p:nvPr/>
        </p:nvSpPr>
        <p:spPr bwMode="auto">
          <a:xfrm>
            <a:off x="1412304" y="334806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9" name="Rectangle 6"/>
          <p:cNvSpPr>
            <a:spLocks noChangeArrowheads="1"/>
          </p:cNvSpPr>
          <p:nvPr/>
        </p:nvSpPr>
        <p:spPr bwMode="auto">
          <a:xfrm>
            <a:off x="3088704" y="334806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10" name="Rectangle 8"/>
          <p:cNvSpPr>
            <a:spLocks noChangeArrowheads="1"/>
          </p:cNvSpPr>
          <p:nvPr/>
        </p:nvSpPr>
        <p:spPr bwMode="auto">
          <a:xfrm>
            <a:off x="6289104" y="334806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11" name="Rectangle 10"/>
          <p:cNvSpPr>
            <a:spLocks noChangeArrowheads="1"/>
          </p:cNvSpPr>
          <p:nvPr/>
        </p:nvSpPr>
        <p:spPr bwMode="auto">
          <a:xfrm>
            <a:off x="1107504" y="2262212"/>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m[0]</a:t>
            </a:r>
          </a:p>
        </p:txBody>
      </p:sp>
      <p:sp>
        <p:nvSpPr>
          <p:cNvPr id="12" name="Rectangle 11"/>
          <p:cNvSpPr>
            <a:spLocks noChangeArrowheads="1"/>
          </p:cNvSpPr>
          <p:nvPr/>
        </p:nvSpPr>
        <p:spPr bwMode="auto">
          <a:xfrm>
            <a:off x="2631504" y="2262212"/>
            <a:ext cx="16764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m[1]</a:t>
            </a:r>
          </a:p>
        </p:txBody>
      </p:sp>
      <p:sp>
        <p:nvSpPr>
          <p:cNvPr id="13" name="Rectangle 12"/>
          <p:cNvSpPr>
            <a:spLocks noChangeArrowheads="1"/>
          </p:cNvSpPr>
          <p:nvPr/>
        </p:nvSpPr>
        <p:spPr bwMode="auto">
          <a:xfrm>
            <a:off x="4307904" y="2262212"/>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m[3]</a:t>
            </a:r>
          </a:p>
        </p:txBody>
      </p:sp>
      <p:sp>
        <p:nvSpPr>
          <p:cNvPr id="14" name="Rectangle 13"/>
          <p:cNvSpPr>
            <a:spLocks noChangeArrowheads="1"/>
          </p:cNvSpPr>
          <p:nvPr/>
        </p:nvSpPr>
        <p:spPr bwMode="auto">
          <a:xfrm>
            <a:off x="5908104" y="2262212"/>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m[4]</a:t>
            </a:r>
          </a:p>
        </p:txBody>
      </p:sp>
      <p:sp>
        <p:nvSpPr>
          <p:cNvPr id="15" name="Line 24"/>
          <p:cNvSpPr>
            <a:spLocks noChangeShapeType="1"/>
          </p:cNvSpPr>
          <p:nvPr/>
        </p:nvSpPr>
        <p:spPr bwMode="auto">
          <a:xfrm>
            <a:off x="1869504" y="2573362"/>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6" name="Rectangle 36"/>
          <p:cNvSpPr>
            <a:spLocks noChangeArrowheads="1"/>
          </p:cNvSpPr>
          <p:nvPr/>
        </p:nvSpPr>
        <p:spPr bwMode="auto">
          <a:xfrm>
            <a:off x="4765104" y="3348062"/>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dirty="0" smtClean="0"/>
              <a:t>F</a:t>
            </a:r>
            <a:endParaRPr lang="en-US" sz="2400" dirty="0">
              <a:sym typeface="Symbol" charset="0"/>
            </a:endParaRPr>
          </a:p>
        </p:txBody>
      </p:sp>
      <p:sp>
        <p:nvSpPr>
          <p:cNvPr id="21" name="Text Box 59"/>
          <p:cNvSpPr txBox="1">
            <a:spLocks noChangeArrowheads="1"/>
          </p:cNvSpPr>
          <p:nvPr/>
        </p:nvSpPr>
        <p:spPr bwMode="auto">
          <a:xfrm>
            <a:off x="608370" y="4845833"/>
            <a:ext cx="5927585" cy="978729"/>
          </a:xfrm>
          <a:prstGeom prst="rect">
            <a:avLst/>
          </a:prstGeom>
          <a:noFill/>
          <a:ln w="28575">
            <a:solidFill>
              <a:srgbClr val="3333CC"/>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spcBef>
                <a:spcPct val="20000"/>
              </a:spcBef>
            </a:pPr>
            <a:r>
              <a:rPr lang="pl-PL" sz="2400" dirty="0" smtClean="0"/>
              <a:t>Niech</a:t>
            </a:r>
            <a:r>
              <a:rPr lang="en-US" sz="2400" dirty="0" smtClean="0"/>
              <a:t>   </a:t>
            </a:r>
            <a:r>
              <a:rPr lang="en-US" sz="2400" b="1" dirty="0" smtClean="0">
                <a:solidFill>
                  <a:srgbClr val="FF0000"/>
                </a:solidFill>
              </a:rPr>
              <a:t>F: K </a:t>
            </a:r>
            <a:r>
              <a:rPr lang="en-US" sz="2400" b="1" dirty="0">
                <a:solidFill>
                  <a:srgbClr val="FF0000"/>
                </a:solidFill>
              </a:rPr>
              <a:t>× X ⟶ </a:t>
            </a:r>
            <a:r>
              <a:rPr lang="en-US" sz="2400" b="1" dirty="0" smtClean="0">
                <a:solidFill>
                  <a:srgbClr val="FF0000"/>
                </a:solidFill>
              </a:rPr>
              <a:t>K   </a:t>
            </a:r>
            <a:r>
              <a:rPr lang="pl-PL" sz="2400" dirty="0" smtClean="0"/>
              <a:t>będzie</a:t>
            </a:r>
            <a:r>
              <a:rPr lang="en-US" sz="2400" dirty="0" smtClean="0"/>
              <a:t> PRF </a:t>
            </a:r>
          </a:p>
          <a:p>
            <a:pPr>
              <a:spcBef>
                <a:spcPct val="20000"/>
              </a:spcBef>
            </a:pPr>
            <a:r>
              <a:rPr lang="pl-PL" sz="2400" dirty="0" smtClean="0"/>
              <a:t>Definiujemy nowy PRF</a:t>
            </a:r>
            <a:r>
              <a:rPr lang="en-US" sz="2400" dirty="0" smtClean="0"/>
              <a:t>   </a:t>
            </a:r>
            <a:r>
              <a:rPr lang="en-US" sz="2400" b="1" dirty="0" smtClean="0">
                <a:solidFill>
                  <a:srgbClr val="FF0000"/>
                </a:solidFill>
              </a:rPr>
              <a:t>F</a:t>
            </a:r>
            <a:r>
              <a:rPr lang="en-US" sz="2400" b="1" baseline="-25000" dirty="0" smtClean="0">
                <a:solidFill>
                  <a:srgbClr val="FF0000"/>
                </a:solidFill>
              </a:rPr>
              <a:t>NMAC </a:t>
            </a:r>
            <a:r>
              <a:rPr lang="en-US" sz="2400" b="1" dirty="0" smtClean="0">
                <a:solidFill>
                  <a:srgbClr val="FF0000"/>
                </a:solidFill>
              </a:rPr>
              <a:t>: </a:t>
            </a:r>
            <a:r>
              <a:rPr lang="en-US" sz="2800" b="1" dirty="0" smtClean="0">
                <a:solidFill>
                  <a:srgbClr val="FF0000"/>
                </a:solidFill>
              </a:rPr>
              <a:t>K</a:t>
            </a:r>
            <a:r>
              <a:rPr lang="en-US" sz="2800" b="1" baseline="30000" dirty="0" smtClean="0">
                <a:solidFill>
                  <a:srgbClr val="FF0000"/>
                </a:solidFill>
              </a:rPr>
              <a:t>2</a:t>
            </a:r>
            <a:r>
              <a:rPr lang="en-US" sz="2800" b="1" dirty="0">
                <a:solidFill>
                  <a:srgbClr val="FF0000"/>
                </a:solidFill>
              </a:rPr>
              <a:t> × </a:t>
            </a:r>
            <a:r>
              <a:rPr lang="en-US" sz="2800" b="1" dirty="0" smtClean="0">
                <a:solidFill>
                  <a:srgbClr val="FF0000"/>
                </a:solidFill>
              </a:rPr>
              <a:t>X</a:t>
            </a:r>
            <a:r>
              <a:rPr lang="en-US" sz="2800" b="1" baseline="30000" dirty="0" smtClean="0">
                <a:solidFill>
                  <a:srgbClr val="FF0000"/>
                </a:solidFill>
              </a:rPr>
              <a:t>≤L</a:t>
            </a:r>
            <a:r>
              <a:rPr lang="en-US" sz="2800" b="1" dirty="0">
                <a:solidFill>
                  <a:srgbClr val="FF0000"/>
                </a:solidFill>
              </a:rPr>
              <a:t> ⟶ </a:t>
            </a:r>
            <a:r>
              <a:rPr lang="en-US" sz="2800" b="1" dirty="0" smtClean="0">
                <a:solidFill>
                  <a:srgbClr val="FF0000"/>
                </a:solidFill>
              </a:rPr>
              <a:t>K</a:t>
            </a:r>
            <a:endParaRPr lang="en-US" sz="2800" b="1" dirty="0">
              <a:solidFill>
                <a:srgbClr val="FF0000"/>
              </a:solidFill>
            </a:endParaRPr>
          </a:p>
        </p:txBody>
      </p:sp>
      <p:sp>
        <p:nvSpPr>
          <p:cNvPr id="22" name="Line 24"/>
          <p:cNvSpPr>
            <a:spLocks noChangeShapeType="1"/>
          </p:cNvSpPr>
          <p:nvPr/>
        </p:nvSpPr>
        <p:spPr bwMode="auto">
          <a:xfrm>
            <a:off x="3469704" y="2573362"/>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3" name="Line 24"/>
          <p:cNvSpPr>
            <a:spLocks noChangeShapeType="1"/>
          </p:cNvSpPr>
          <p:nvPr/>
        </p:nvSpPr>
        <p:spPr bwMode="auto">
          <a:xfrm>
            <a:off x="5222304" y="2547962"/>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4" name="Line 24"/>
          <p:cNvSpPr>
            <a:spLocks noChangeShapeType="1"/>
          </p:cNvSpPr>
          <p:nvPr/>
        </p:nvSpPr>
        <p:spPr bwMode="auto">
          <a:xfrm>
            <a:off x="6746304" y="2547962"/>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cxnSp>
        <p:nvCxnSpPr>
          <p:cNvPr id="25" name="Straight Arrow Connector 2"/>
          <p:cNvCxnSpPr>
            <a:stCxn id="8" idx="3"/>
            <a:endCxn id="9" idx="1"/>
          </p:cNvCxnSpPr>
          <p:nvPr/>
        </p:nvCxnSpPr>
        <p:spPr>
          <a:xfrm>
            <a:off x="2326704" y="3662387"/>
            <a:ext cx="7620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43"/>
          <p:cNvCxnSpPr/>
          <p:nvPr/>
        </p:nvCxnSpPr>
        <p:spPr>
          <a:xfrm>
            <a:off x="4003104" y="3652862"/>
            <a:ext cx="7620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44"/>
          <p:cNvCxnSpPr/>
          <p:nvPr/>
        </p:nvCxnSpPr>
        <p:spPr>
          <a:xfrm>
            <a:off x="5679504" y="3636987"/>
            <a:ext cx="6096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47"/>
          <p:cNvCxnSpPr/>
          <p:nvPr/>
        </p:nvCxnSpPr>
        <p:spPr>
          <a:xfrm>
            <a:off x="574104" y="3665562"/>
            <a:ext cx="7620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9" name="TextBox 7"/>
          <p:cNvSpPr txBox="1"/>
          <p:nvPr/>
        </p:nvSpPr>
        <p:spPr>
          <a:xfrm>
            <a:off x="1310704" y="3449662"/>
            <a:ext cx="300082" cy="369332"/>
          </a:xfrm>
          <a:prstGeom prst="rect">
            <a:avLst/>
          </a:prstGeom>
          <a:noFill/>
        </p:spPr>
        <p:txBody>
          <a:bodyPr wrap="none" rtlCol="0">
            <a:spAutoFit/>
          </a:bodyPr>
          <a:lstStyle/>
          <a:p>
            <a:r>
              <a:rPr lang="en-US" b="1" dirty="0" smtClean="0"/>
              <a:t>&gt;</a:t>
            </a:r>
            <a:endParaRPr lang="en-US" b="1" dirty="0"/>
          </a:p>
        </p:txBody>
      </p:sp>
      <p:sp>
        <p:nvSpPr>
          <p:cNvPr id="30" name="TextBox 49"/>
          <p:cNvSpPr txBox="1"/>
          <p:nvPr/>
        </p:nvSpPr>
        <p:spPr>
          <a:xfrm>
            <a:off x="2991822" y="3449662"/>
            <a:ext cx="300082" cy="369332"/>
          </a:xfrm>
          <a:prstGeom prst="rect">
            <a:avLst/>
          </a:prstGeom>
          <a:noFill/>
        </p:spPr>
        <p:txBody>
          <a:bodyPr wrap="none" rtlCol="0">
            <a:spAutoFit/>
          </a:bodyPr>
          <a:lstStyle/>
          <a:p>
            <a:r>
              <a:rPr lang="en-US" b="1" dirty="0" smtClean="0"/>
              <a:t>&gt;</a:t>
            </a:r>
            <a:endParaRPr lang="en-US" b="1" dirty="0"/>
          </a:p>
        </p:txBody>
      </p:sp>
      <p:sp>
        <p:nvSpPr>
          <p:cNvPr id="31" name="TextBox 50"/>
          <p:cNvSpPr txBox="1"/>
          <p:nvPr/>
        </p:nvSpPr>
        <p:spPr>
          <a:xfrm>
            <a:off x="4668222" y="3436962"/>
            <a:ext cx="300082" cy="369332"/>
          </a:xfrm>
          <a:prstGeom prst="rect">
            <a:avLst/>
          </a:prstGeom>
          <a:noFill/>
        </p:spPr>
        <p:txBody>
          <a:bodyPr wrap="none" rtlCol="0">
            <a:spAutoFit/>
          </a:bodyPr>
          <a:lstStyle/>
          <a:p>
            <a:r>
              <a:rPr lang="en-US" b="1" dirty="0" smtClean="0"/>
              <a:t>&gt;</a:t>
            </a:r>
            <a:endParaRPr lang="en-US" b="1" dirty="0"/>
          </a:p>
        </p:txBody>
      </p:sp>
      <p:sp>
        <p:nvSpPr>
          <p:cNvPr id="32" name="TextBox 51"/>
          <p:cNvSpPr txBox="1"/>
          <p:nvPr/>
        </p:nvSpPr>
        <p:spPr>
          <a:xfrm>
            <a:off x="6187504" y="3424262"/>
            <a:ext cx="300082" cy="369332"/>
          </a:xfrm>
          <a:prstGeom prst="rect">
            <a:avLst/>
          </a:prstGeom>
          <a:noFill/>
        </p:spPr>
        <p:txBody>
          <a:bodyPr wrap="none" rtlCol="0">
            <a:spAutoFit/>
          </a:bodyPr>
          <a:lstStyle/>
          <a:p>
            <a:r>
              <a:rPr lang="en-US" b="1" dirty="0" smtClean="0"/>
              <a:t>&gt;</a:t>
            </a:r>
            <a:endParaRPr lang="en-US" b="1" dirty="0"/>
          </a:p>
        </p:txBody>
      </p:sp>
      <p:sp>
        <p:nvSpPr>
          <p:cNvPr id="33" name="TextBox 8"/>
          <p:cNvSpPr txBox="1"/>
          <p:nvPr/>
        </p:nvSpPr>
        <p:spPr>
          <a:xfrm>
            <a:off x="409004" y="3267397"/>
            <a:ext cx="332393" cy="461665"/>
          </a:xfrm>
          <a:prstGeom prst="rect">
            <a:avLst/>
          </a:prstGeom>
          <a:noFill/>
        </p:spPr>
        <p:txBody>
          <a:bodyPr wrap="none" rtlCol="0">
            <a:spAutoFit/>
          </a:bodyPr>
          <a:lstStyle/>
          <a:p>
            <a:r>
              <a:rPr lang="en-US" sz="2400" b="1" dirty="0" smtClean="0"/>
              <a:t>k</a:t>
            </a:r>
            <a:endParaRPr lang="en-US" sz="2400" b="1" dirty="0"/>
          </a:p>
        </p:txBody>
      </p:sp>
      <p:cxnSp>
        <p:nvCxnSpPr>
          <p:cNvPr id="34" name="Straight Arrow Connector 53"/>
          <p:cNvCxnSpPr/>
          <p:nvPr/>
        </p:nvCxnSpPr>
        <p:spPr>
          <a:xfrm>
            <a:off x="7203504" y="3614762"/>
            <a:ext cx="6096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9" name="TextBox 19"/>
          <p:cNvSpPr txBox="1"/>
          <p:nvPr/>
        </p:nvSpPr>
        <p:spPr>
          <a:xfrm>
            <a:off x="7279704" y="3208362"/>
            <a:ext cx="291366" cy="461665"/>
          </a:xfrm>
          <a:prstGeom prst="rect">
            <a:avLst/>
          </a:prstGeom>
          <a:noFill/>
        </p:spPr>
        <p:txBody>
          <a:bodyPr wrap="none" rtlCol="0">
            <a:spAutoFit/>
          </a:bodyPr>
          <a:lstStyle/>
          <a:p>
            <a:r>
              <a:rPr lang="en-US" sz="2400" b="1" dirty="0" smtClean="0"/>
              <a:t>t</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Jak sfałszować </a:t>
            </a:r>
            <a:r>
              <a:rPr lang="pl-PL" dirty="0" err="1" smtClean="0"/>
              <a:t>CBC-MAC</a:t>
            </a:r>
            <a:r>
              <a:rPr lang="pl-PL" dirty="0" smtClean="0"/>
              <a:t>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grpSp>
        <p:nvGrpSpPr>
          <p:cNvPr id="3" name="Group 60"/>
          <p:cNvGrpSpPr>
            <a:grpSpLocks/>
          </p:cNvGrpSpPr>
          <p:nvPr/>
        </p:nvGrpSpPr>
        <p:grpSpPr bwMode="auto">
          <a:xfrm>
            <a:off x="411856" y="1697573"/>
            <a:ext cx="7391400" cy="2747963"/>
            <a:chOff x="192" y="620"/>
            <a:chExt cx="4656" cy="2308"/>
          </a:xfrm>
        </p:grpSpPr>
        <p:sp>
          <p:nvSpPr>
            <p:cNvPr id="36" name="AutoShape 55"/>
            <p:cNvSpPr>
              <a:spLocks noChangeArrowheads="1"/>
            </p:cNvSpPr>
            <p:nvPr/>
          </p:nvSpPr>
          <p:spPr bwMode="auto">
            <a:xfrm>
              <a:off x="288" y="960"/>
              <a:ext cx="4560" cy="1968"/>
            </a:xfrm>
            <a:prstGeom prst="roundRect">
              <a:avLst>
                <a:gd name="adj" fmla="val 16667"/>
              </a:avLst>
            </a:prstGeom>
            <a:solidFill>
              <a:schemeClr val="accent3">
                <a:lumMod val="60000"/>
                <a:lumOff val="40000"/>
              </a:schemeClr>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 name="Text Box 56"/>
            <p:cNvSpPr txBox="1">
              <a:spLocks noChangeArrowheads="1"/>
            </p:cNvSpPr>
            <p:nvPr/>
          </p:nvSpPr>
          <p:spPr bwMode="auto">
            <a:xfrm>
              <a:off x="192" y="620"/>
              <a:ext cx="1048" cy="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pl-PL" sz="2400" dirty="0" smtClean="0"/>
                <a:t>surowe</a:t>
              </a:r>
              <a:r>
                <a:rPr lang="en-US" sz="2400" dirty="0" smtClean="0"/>
                <a:t> </a:t>
              </a:r>
              <a:r>
                <a:rPr lang="en-US" sz="2400" dirty="0"/>
                <a:t>CBC</a:t>
              </a:r>
            </a:p>
          </p:txBody>
        </p:sp>
      </p:grpSp>
      <p:sp>
        <p:nvSpPr>
          <p:cNvPr id="38" name="Rectangle 5"/>
          <p:cNvSpPr>
            <a:spLocks noChangeArrowheads="1"/>
          </p:cNvSpPr>
          <p:nvPr/>
        </p:nvSpPr>
        <p:spPr bwMode="auto">
          <a:xfrm>
            <a:off x="1173856" y="341683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39" name="Rectangle 6"/>
          <p:cNvSpPr>
            <a:spLocks noChangeArrowheads="1"/>
          </p:cNvSpPr>
          <p:nvPr/>
        </p:nvSpPr>
        <p:spPr bwMode="auto">
          <a:xfrm>
            <a:off x="2850256" y="341683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40" name="Rectangle 8"/>
          <p:cNvSpPr>
            <a:spLocks noChangeArrowheads="1"/>
          </p:cNvSpPr>
          <p:nvPr/>
        </p:nvSpPr>
        <p:spPr bwMode="auto">
          <a:xfrm>
            <a:off x="6050656" y="341683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41" name="Rectangle 10"/>
          <p:cNvSpPr>
            <a:spLocks noChangeArrowheads="1"/>
          </p:cNvSpPr>
          <p:nvPr/>
        </p:nvSpPr>
        <p:spPr bwMode="auto">
          <a:xfrm>
            <a:off x="869056" y="2330985"/>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m[0]</a:t>
            </a:r>
          </a:p>
        </p:txBody>
      </p:sp>
      <p:sp>
        <p:nvSpPr>
          <p:cNvPr id="42" name="Rectangle 11"/>
          <p:cNvSpPr>
            <a:spLocks noChangeArrowheads="1"/>
          </p:cNvSpPr>
          <p:nvPr/>
        </p:nvSpPr>
        <p:spPr bwMode="auto">
          <a:xfrm>
            <a:off x="2393056" y="2330985"/>
            <a:ext cx="16764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m[1]</a:t>
            </a:r>
          </a:p>
        </p:txBody>
      </p:sp>
      <p:sp>
        <p:nvSpPr>
          <p:cNvPr id="43" name="Rectangle 12"/>
          <p:cNvSpPr>
            <a:spLocks noChangeArrowheads="1"/>
          </p:cNvSpPr>
          <p:nvPr/>
        </p:nvSpPr>
        <p:spPr bwMode="auto">
          <a:xfrm>
            <a:off x="4069456" y="2330985"/>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m[3]</a:t>
            </a:r>
          </a:p>
        </p:txBody>
      </p:sp>
      <p:sp>
        <p:nvSpPr>
          <p:cNvPr id="44" name="Rectangle 13"/>
          <p:cNvSpPr>
            <a:spLocks noChangeArrowheads="1"/>
          </p:cNvSpPr>
          <p:nvPr/>
        </p:nvSpPr>
        <p:spPr bwMode="auto">
          <a:xfrm>
            <a:off x="5669656" y="2330985"/>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m[4]</a:t>
            </a:r>
          </a:p>
        </p:txBody>
      </p:sp>
      <p:sp>
        <p:nvSpPr>
          <p:cNvPr id="45" name="Text Box 16"/>
          <p:cNvSpPr txBox="1">
            <a:spLocks noChangeArrowheads="1"/>
          </p:cNvSpPr>
          <p:nvPr/>
        </p:nvSpPr>
        <p:spPr bwMode="auto">
          <a:xfrm>
            <a:off x="6279256" y="2717759"/>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46" name="Text Box 17"/>
          <p:cNvSpPr txBox="1">
            <a:spLocks noChangeArrowheads="1"/>
          </p:cNvSpPr>
          <p:nvPr/>
        </p:nvSpPr>
        <p:spPr bwMode="auto">
          <a:xfrm>
            <a:off x="3078856" y="2717759"/>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47" name="Line 20"/>
          <p:cNvSpPr>
            <a:spLocks noChangeShapeType="1"/>
          </p:cNvSpPr>
          <p:nvPr/>
        </p:nvSpPr>
        <p:spPr bwMode="auto">
          <a:xfrm>
            <a:off x="3307456" y="2640548"/>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8" name="Line 21"/>
          <p:cNvSpPr>
            <a:spLocks noChangeShapeType="1"/>
          </p:cNvSpPr>
          <p:nvPr/>
        </p:nvSpPr>
        <p:spPr bwMode="auto">
          <a:xfrm>
            <a:off x="6507856" y="2616735"/>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9" name="Line 22"/>
          <p:cNvSpPr>
            <a:spLocks noChangeShapeType="1"/>
          </p:cNvSpPr>
          <p:nvPr/>
        </p:nvSpPr>
        <p:spPr bwMode="auto">
          <a:xfrm>
            <a:off x="3307456" y="3131085"/>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0" name="Line 23"/>
          <p:cNvSpPr>
            <a:spLocks noChangeShapeType="1"/>
          </p:cNvSpPr>
          <p:nvPr/>
        </p:nvSpPr>
        <p:spPr bwMode="auto">
          <a:xfrm>
            <a:off x="6507856" y="3131085"/>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1" name="Line 24"/>
          <p:cNvSpPr>
            <a:spLocks noChangeShapeType="1"/>
          </p:cNvSpPr>
          <p:nvPr/>
        </p:nvSpPr>
        <p:spPr bwMode="auto">
          <a:xfrm>
            <a:off x="1554856" y="2692935"/>
            <a:ext cx="0" cy="723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2" name="Line 27"/>
          <p:cNvSpPr>
            <a:spLocks noChangeShapeType="1"/>
          </p:cNvSpPr>
          <p:nvPr/>
        </p:nvSpPr>
        <p:spPr bwMode="auto">
          <a:xfrm>
            <a:off x="1554856" y="4045485"/>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3" name="Freeform 28"/>
          <p:cNvSpPr>
            <a:spLocks/>
          </p:cNvSpPr>
          <p:nvPr/>
        </p:nvSpPr>
        <p:spPr bwMode="auto">
          <a:xfrm>
            <a:off x="1554856" y="3016785"/>
            <a:ext cx="16002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4" name="Line 29"/>
          <p:cNvSpPr>
            <a:spLocks noChangeShapeType="1"/>
          </p:cNvSpPr>
          <p:nvPr/>
        </p:nvSpPr>
        <p:spPr bwMode="auto">
          <a:xfrm>
            <a:off x="3307456" y="4045485"/>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5" name="Rectangle 36"/>
          <p:cNvSpPr>
            <a:spLocks noChangeArrowheads="1"/>
          </p:cNvSpPr>
          <p:nvPr/>
        </p:nvSpPr>
        <p:spPr bwMode="auto">
          <a:xfrm>
            <a:off x="4526656" y="3416835"/>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56" name="Freeform 37"/>
          <p:cNvSpPr>
            <a:spLocks/>
          </p:cNvSpPr>
          <p:nvPr/>
        </p:nvSpPr>
        <p:spPr bwMode="auto">
          <a:xfrm>
            <a:off x="3307456" y="3016785"/>
            <a:ext cx="16002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7" name="Freeform 38"/>
          <p:cNvSpPr>
            <a:spLocks/>
          </p:cNvSpPr>
          <p:nvPr/>
        </p:nvSpPr>
        <p:spPr bwMode="auto">
          <a:xfrm>
            <a:off x="4983856" y="3016785"/>
            <a:ext cx="13716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8" name="Text Box 39"/>
          <p:cNvSpPr txBox="1">
            <a:spLocks noChangeArrowheads="1"/>
          </p:cNvSpPr>
          <p:nvPr/>
        </p:nvSpPr>
        <p:spPr bwMode="auto">
          <a:xfrm>
            <a:off x="4791770" y="2717759"/>
            <a:ext cx="499856"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59" name="Line 40"/>
          <p:cNvSpPr>
            <a:spLocks noChangeShapeType="1"/>
          </p:cNvSpPr>
          <p:nvPr/>
        </p:nvSpPr>
        <p:spPr bwMode="auto">
          <a:xfrm>
            <a:off x="5020369" y="2640548"/>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0" name="Line 41"/>
          <p:cNvSpPr>
            <a:spLocks noChangeShapeType="1"/>
          </p:cNvSpPr>
          <p:nvPr/>
        </p:nvSpPr>
        <p:spPr bwMode="auto">
          <a:xfrm>
            <a:off x="5020369" y="3131085"/>
            <a:ext cx="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 name="Line 42"/>
          <p:cNvSpPr>
            <a:spLocks noChangeShapeType="1"/>
          </p:cNvSpPr>
          <p:nvPr/>
        </p:nvSpPr>
        <p:spPr bwMode="auto">
          <a:xfrm>
            <a:off x="4983856" y="4045485"/>
            <a:ext cx="0" cy="228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2" name="Line 43"/>
          <p:cNvSpPr>
            <a:spLocks noChangeShapeType="1"/>
          </p:cNvSpPr>
          <p:nvPr/>
        </p:nvSpPr>
        <p:spPr bwMode="auto">
          <a:xfrm>
            <a:off x="6506270" y="4045485"/>
            <a:ext cx="1587"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6" name="Text Box 59"/>
          <p:cNvSpPr txBox="1">
            <a:spLocks noChangeArrowheads="1"/>
          </p:cNvSpPr>
          <p:nvPr/>
        </p:nvSpPr>
        <p:spPr bwMode="auto">
          <a:xfrm>
            <a:off x="179512" y="5301208"/>
            <a:ext cx="5893345" cy="978729"/>
          </a:xfrm>
          <a:prstGeom prst="rect">
            <a:avLst/>
          </a:prstGeom>
          <a:noFill/>
          <a:ln w="28575">
            <a:solidFill>
              <a:srgbClr val="3333CC"/>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spcBef>
                <a:spcPct val="20000"/>
              </a:spcBef>
            </a:pPr>
            <a:r>
              <a:rPr lang="pl-PL" sz="2400" dirty="0" smtClean="0"/>
              <a:t>Niech</a:t>
            </a:r>
            <a:r>
              <a:rPr lang="en-US" sz="2400" dirty="0" smtClean="0"/>
              <a:t>   </a:t>
            </a:r>
            <a:r>
              <a:rPr lang="en-US" sz="2400" b="1" dirty="0" smtClean="0">
                <a:solidFill>
                  <a:srgbClr val="FF0000"/>
                </a:solidFill>
              </a:rPr>
              <a:t>F: K </a:t>
            </a:r>
            <a:r>
              <a:rPr lang="en-US" sz="2400" b="1" dirty="0">
                <a:solidFill>
                  <a:srgbClr val="FF0000"/>
                </a:solidFill>
              </a:rPr>
              <a:t>× X </a:t>
            </a:r>
            <a:r>
              <a:rPr lang="en-US" sz="2400" b="1" dirty="0" smtClean="0">
                <a:solidFill>
                  <a:srgbClr val="FF0000"/>
                </a:solidFill>
              </a:rPr>
              <a:t>⟶ X   </a:t>
            </a:r>
            <a:r>
              <a:rPr lang="pl-PL" sz="2400" dirty="0" smtClean="0"/>
              <a:t>będzie</a:t>
            </a:r>
            <a:r>
              <a:rPr lang="en-US" sz="2400" dirty="0" smtClean="0"/>
              <a:t> PRP </a:t>
            </a:r>
          </a:p>
          <a:p>
            <a:pPr>
              <a:spcBef>
                <a:spcPct val="20000"/>
              </a:spcBef>
            </a:pPr>
            <a:r>
              <a:rPr lang="pl-PL" sz="2400" dirty="0" smtClean="0"/>
              <a:t>Definiujemy nowy PRF</a:t>
            </a:r>
            <a:r>
              <a:rPr lang="en-US" sz="2400" dirty="0" smtClean="0"/>
              <a:t>   </a:t>
            </a:r>
            <a:r>
              <a:rPr lang="en-US" sz="2400" b="1" dirty="0" smtClean="0">
                <a:solidFill>
                  <a:srgbClr val="FF0000"/>
                </a:solidFill>
              </a:rPr>
              <a:t>F</a:t>
            </a:r>
            <a:r>
              <a:rPr lang="en-US" sz="2400" b="1" baseline="-25000" dirty="0" smtClean="0">
                <a:solidFill>
                  <a:srgbClr val="FF0000"/>
                </a:solidFill>
              </a:rPr>
              <a:t>ECBC </a:t>
            </a:r>
            <a:r>
              <a:rPr lang="en-US" sz="2400" b="1" dirty="0" smtClean="0">
                <a:solidFill>
                  <a:srgbClr val="FF0000"/>
                </a:solidFill>
              </a:rPr>
              <a:t>:</a:t>
            </a:r>
            <a:r>
              <a:rPr lang="en-US" sz="2400" dirty="0" smtClean="0"/>
              <a:t> </a:t>
            </a:r>
            <a:r>
              <a:rPr lang="en-US" sz="2800" b="1" dirty="0" smtClean="0">
                <a:solidFill>
                  <a:srgbClr val="FF0000"/>
                </a:solidFill>
              </a:rPr>
              <a:t>K</a:t>
            </a:r>
            <a:r>
              <a:rPr lang="en-US" sz="2800" b="1" baseline="30000" dirty="0" smtClean="0">
                <a:solidFill>
                  <a:srgbClr val="FF0000"/>
                </a:solidFill>
              </a:rPr>
              <a:t>2</a:t>
            </a:r>
            <a:r>
              <a:rPr lang="en-US" sz="2800" b="1" dirty="0">
                <a:solidFill>
                  <a:srgbClr val="FF0000"/>
                </a:solidFill>
              </a:rPr>
              <a:t> × </a:t>
            </a:r>
            <a:r>
              <a:rPr lang="en-US" sz="2800" b="1" dirty="0" smtClean="0">
                <a:solidFill>
                  <a:srgbClr val="FF0000"/>
                </a:solidFill>
              </a:rPr>
              <a:t>X</a:t>
            </a:r>
            <a:r>
              <a:rPr lang="en-US" sz="2800" b="1" baseline="30000" dirty="0" smtClean="0">
                <a:solidFill>
                  <a:srgbClr val="FF0000"/>
                </a:solidFill>
              </a:rPr>
              <a:t>≤L</a:t>
            </a:r>
            <a:r>
              <a:rPr lang="en-US" sz="2800" b="1" dirty="0">
                <a:solidFill>
                  <a:srgbClr val="FF0000"/>
                </a:solidFill>
              </a:rPr>
              <a:t> ⟶ </a:t>
            </a:r>
            <a:r>
              <a:rPr lang="en-US" sz="2800" b="1" dirty="0" smtClean="0">
                <a:solidFill>
                  <a:srgbClr val="FF0000"/>
                </a:solidFill>
              </a:rPr>
              <a:t>X </a:t>
            </a:r>
            <a:endParaRPr lang="en-US"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634082"/>
          </a:xfrm>
        </p:spPr>
        <p:txBody>
          <a:bodyPr>
            <a:noAutofit/>
          </a:bodyPr>
          <a:lstStyle/>
          <a:p>
            <a:r>
              <a:rPr lang="pl-PL" sz="2800" dirty="0" smtClean="0"/>
              <a:t>Dlaczego trzeba stosować ostatni krok </a:t>
            </a:r>
            <a:br>
              <a:rPr lang="pl-PL" sz="2800" dirty="0" smtClean="0"/>
            </a:br>
            <a:r>
              <a:rPr lang="pl-PL" sz="2800" dirty="0" smtClean="0"/>
              <a:t>szyfrowania w schemacie </a:t>
            </a:r>
            <a:r>
              <a:rPr lang="pl-PL" sz="2800" dirty="0" err="1" smtClean="0"/>
              <a:t>ECBC-MAC</a:t>
            </a:r>
            <a:r>
              <a:rPr lang="pl-PL" sz="2800" dirty="0" smtClean="0"/>
              <a:t>?</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
        <p:nvSpPr>
          <p:cNvPr id="5" name="Rectangle 3"/>
          <p:cNvSpPr txBox="1">
            <a:spLocks noChangeArrowheads="1"/>
          </p:cNvSpPr>
          <p:nvPr/>
        </p:nvSpPr>
        <p:spPr>
          <a:xfrm>
            <a:off x="349696" y="1124744"/>
            <a:ext cx="8686800" cy="5544616"/>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b="0" i="0" u="none" strike="noStrike" kern="1200" cap="none" spc="0" normalizeH="0" baseline="0" noProof="0" dirty="0" smtClean="0">
                <a:ln>
                  <a:noFill/>
                </a:ln>
                <a:solidFill>
                  <a:schemeClr val="tx1"/>
                </a:solidFill>
                <a:effectLst/>
                <a:uLnTx/>
                <a:uFillTx/>
                <a:latin typeface="+mn-lt"/>
                <a:ea typeface="+mn-ea"/>
                <a:cs typeface="+mn-cs"/>
              </a:rPr>
              <a:t>Załóżmy, że definiujemy</a:t>
            </a:r>
            <a:r>
              <a:rPr kumimoji="0" lang="en-US" b="0" i="0" u="none" strike="noStrike" kern="1200" cap="none" spc="0" normalizeH="0" baseline="0" noProof="0" dirty="0" smtClean="0">
                <a:ln>
                  <a:noFill/>
                </a:ln>
                <a:solidFill>
                  <a:schemeClr val="tx1"/>
                </a:solidFill>
                <a:effectLst/>
                <a:uLnTx/>
                <a:uFillTx/>
                <a:latin typeface="+mn-lt"/>
                <a:ea typeface="+mn-ea"/>
                <a:cs typeface="+mn-cs"/>
              </a:rPr>
              <a:t> MAC    I</a:t>
            </a:r>
            <a:r>
              <a:rPr kumimoji="0" lang="en-US" b="0" i="0" u="none" strike="noStrike" kern="1200" cap="none" spc="0" normalizeH="0" baseline="-25000" noProof="0" dirty="0" smtClean="0">
                <a:ln>
                  <a:noFill/>
                </a:ln>
                <a:solidFill>
                  <a:schemeClr val="tx1"/>
                </a:solidFill>
                <a:effectLst/>
                <a:uLnTx/>
                <a:uFillTx/>
                <a:latin typeface="+mn-lt"/>
                <a:ea typeface="+mn-ea"/>
                <a:cs typeface="+mn-cs"/>
              </a:rPr>
              <a:t>RAW</a:t>
            </a:r>
            <a:r>
              <a:rPr kumimoji="0" lang="en-US" b="0" i="0" u="none" strike="noStrike" kern="1200" cap="none" spc="0" normalizeH="0" baseline="0" noProof="0" dirty="0" smtClean="0">
                <a:ln>
                  <a:noFill/>
                </a:ln>
                <a:solidFill>
                  <a:schemeClr val="tx1"/>
                </a:solidFill>
                <a:effectLst/>
                <a:uLnTx/>
                <a:uFillTx/>
                <a:latin typeface="+mn-lt"/>
                <a:ea typeface="+mn-ea"/>
                <a:cs typeface="+mn-cs"/>
              </a:rPr>
              <a:t> =  (S,V)     </a:t>
            </a:r>
            <a:r>
              <a:rPr kumimoji="0" lang="pl-PL" b="0" i="0" u="none" strike="noStrike" kern="1200" cap="none" spc="0" normalizeH="0" baseline="0" noProof="0" dirty="0" smtClean="0">
                <a:ln>
                  <a:noFill/>
                </a:ln>
                <a:solidFill>
                  <a:schemeClr val="tx1"/>
                </a:solidFill>
                <a:effectLst/>
                <a:uLnTx/>
                <a:uFillTx/>
                <a:latin typeface="+mn-lt"/>
                <a:ea typeface="+mn-ea"/>
                <a:cs typeface="+mn-cs"/>
              </a:rPr>
              <a:t>gdzie</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80000"/>
              </a:spcBef>
              <a:spcAft>
                <a:spcPts val="0"/>
              </a:spcAft>
              <a:buClrTx/>
              <a:buSzTx/>
              <a:buFontTx/>
              <a:buNone/>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			S(</a:t>
            </a:r>
            <a:r>
              <a:rPr kumimoji="0" lang="en-US"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b="0" i="0" u="none" strike="noStrike" kern="1200" cap="none" spc="0" normalizeH="0" baseline="0" noProof="0" dirty="0" smtClean="0">
                <a:ln>
                  <a:noFill/>
                </a:ln>
                <a:solidFill>
                  <a:schemeClr val="tx1"/>
                </a:solidFill>
                <a:effectLst/>
                <a:uLnTx/>
                <a:uFillTx/>
                <a:latin typeface="+mn-lt"/>
                <a:ea typeface="+mn-ea"/>
                <a:cs typeface="+mn-cs"/>
              </a:rPr>
              <a:t>) = </a:t>
            </a:r>
            <a:r>
              <a:rPr kumimoji="0" lang="en-US" b="0" i="0" u="none" strike="noStrike" kern="1200" cap="none" spc="0" normalizeH="0" baseline="0" noProof="0" dirty="0" err="1" smtClean="0">
                <a:ln>
                  <a:noFill/>
                </a:ln>
                <a:solidFill>
                  <a:schemeClr val="tx1"/>
                </a:solidFill>
                <a:effectLst/>
                <a:uLnTx/>
                <a:uFillTx/>
                <a:latin typeface="+mn-lt"/>
                <a:ea typeface="+mn-ea"/>
                <a:cs typeface="+mn-cs"/>
              </a:rPr>
              <a:t>rawCBC</a:t>
            </a:r>
            <a:r>
              <a:rPr kumimoji="0" lang="en-US" b="0" i="0" u="none" strike="noStrike" kern="1200" cap="none" spc="0" normalizeH="0" baseline="0" noProof="0" dirty="0" smtClean="0">
                <a:ln>
                  <a:noFill/>
                </a:ln>
                <a:solidFill>
                  <a:schemeClr val="tx1"/>
                </a:solidFill>
                <a:effectLst/>
                <a:uLnTx/>
                <a:uFillTx/>
                <a:latin typeface="+mn-lt"/>
                <a:ea typeface="+mn-ea"/>
                <a:cs typeface="+mn-cs"/>
              </a:rPr>
              <a:t>(</a:t>
            </a:r>
            <a:r>
              <a:rPr kumimoji="0" lang="en-US"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80000"/>
              </a:spcBef>
              <a:spcAft>
                <a:spcPts val="0"/>
              </a:spcAft>
              <a:buClrTx/>
              <a:buSzTx/>
              <a:buFontTx/>
              <a:buNone/>
              <a:tabLst/>
              <a:defRPr/>
            </a:pPr>
            <a:r>
              <a:rPr kumimoji="0" lang="pl-PL" b="0" i="0" u="none" strike="noStrike" kern="1200" cap="none" spc="0" normalizeH="0" baseline="0" noProof="0" dirty="0" smtClean="0">
                <a:ln>
                  <a:noFill/>
                </a:ln>
                <a:solidFill>
                  <a:schemeClr val="tx1"/>
                </a:solidFill>
                <a:effectLst/>
                <a:uLnTx/>
                <a:uFillTx/>
                <a:latin typeface="+mn-lt"/>
                <a:ea typeface="+mn-ea"/>
                <a:cs typeface="+mn-cs"/>
              </a:rPr>
              <a:t>	Wtedy</a:t>
            </a:r>
            <a:r>
              <a:rPr kumimoji="0" lang="en-US" b="0" i="0" u="none" strike="noStrike" kern="1200" cap="none" spc="0" normalizeH="0" baseline="0" noProof="0" dirty="0" smtClean="0">
                <a:ln>
                  <a:noFill/>
                </a:ln>
                <a:solidFill>
                  <a:schemeClr val="tx1"/>
                </a:solidFill>
                <a:effectLst/>
                <a:uLnTx/>
                <a:uFillTx/>
                <a:latin typeface="+mn-lt"/>
                <a:ea typeface="+mn-ea"/>
                <a:cs typeface="+mn-cs"/>
              </a:rPr>
              <a:t>   I</a:t>
            </a:r>
            <a:r>
              <a:rPr kumimoji="0" lang="en-US" b="0" i="0" u="none" strike="noStrike" kern="1200" cap="none" spc="0" normalizeH="0" baseline="-25000" noProof="0" dirty="0" smtClean="0">
                <a:ln>
                  <a:noFill/>
                </a:ln>
                <a:solidFill>
                  <a:schemeClr val="tx1"/>
                </a:solidFill>
                <a:effectLst/>
                <a:uLnTx/>
                <a:uFillTx/>
                <a:latin typeface="+mn-lt"/>
                <a:ea typeface="+mn-ea"/>
                <a:cs typeface="+mn-cs"/>
              </a:rPr>
              <a:t>RAW</a:t>
            </a:r>
            <a:r>
              <a:rPr kumimoji="0" lang="en-US" b="0" i="0" u="none" strike="noStrike" kern="1200" cap="none" spc="0" normalizeH="0" baseline="0" noProof="0" dirty="0" smtClean="0">
                <a:ln>
                  <a:noFill/>
                </a:ln>
                <a:solidFill>
                  <a:schemeClr val="tx1"/>
                </a:solidFill>
                <a:effectLst/>
                <a:uLnTx/>
                <a:uFillTx/>
                <a:latin typeface="+mn-lt"/>
                <a:ea typeface="+mn-ea"/>
                <a:cs typeface="+mn-cs"/>
              </a:rPr>
              <a:t>  </a:t>
            </a:r>
            <a:r>
              <a:rPr kumimoji="0" lang="pl-PL" b="0" i="0" u="none" strike="noStrike" kern="1200" cap="none" spc="0" normalizeH="0" baseline="0" noProof="0" dirty="0" smtClean="0">
                <a:ln>
                  <a:noFill/>
                </a:ln>
                <a:solidFill>
                  <a:schemeClr val="tx1"/>
                </a:solidFill>
                <a:effectLst/>
                <a:uLnTx/>
                <a:uFillTx/>
                <a:latin typeface="+mn-lt"/>
                <a:ea typeface="+mn-ea"/>
                <a:cs typeface="+mn-cs"/>
              </a:rPr>
              <a:t>jest łatwe do złamania z zastosowaniem </a:t>
            </a:r>
            <a:r>
              <a:rPr kumimoji="0" lang="pl-PL" b="1" i="0" u="none" strike="noStrike" kern="1200" cap="none" spc="0" normalizeH="0" baseline="0" noProof="0" dirty="0" smtClean="0">
                <a:ln>
                  <a:noFill/>
                </a:ln>
                <a:solidFill>
                  <a:schemeClr val="tx1"/>
                </a:solidFill>
                <a:effectLst/>
                <a:uLnTx/>
                <a:uFillTx/>
                <a:latin typeface="+mn-lt"/>
                <a:ea typeface="+mn-ea"/>
                <a:cs typeface="+mn-cs"/>
              </a:rPr>
              <a:t>jednej</a:t>
            </a:r>
            <a:r>
              <a:rPr kumimoji="0" lang="pl-PL" b="0" i="0" u="none" strike="noStrike" kern="1200" cap="none" spc="0" normalizeH="0" baseline="0" noProof="0" dirty="0" smtClean="0">
                <a:ln>
                  <a:noFill/>
                </a:ln>
                <a:solidFill>
                  <a:schemeClr val="tx1"/>
                </a:solidFill>
                <a:effectLst/>
                <a:uLnTx/>
                <a:uFillTx/>
                <a:latin typeface="+mn-lt"/>
                <a:ea typeface="+mn-ea"/>
                <a:cs typeface="+mn-cs"/>
              </a:rPr>
              <a:t> wybranej</a:t>
            </a:r>
            <a:r>
              <a:rPr kumimoji="0" lang="pl-PL" b="0" i="0" u="none" strike="noStrike" kern="1200" cap="none" spc="0" normalizeH="0" noProof="0" dirty="0" smtClean="0">
                <a:ln>
                  <a:noFill/>
                </a:ln>
                <a:solidFill>
                  <a:schemeClr val="tx1"/>
                </a:solidFill>
                <a:effectLst/>
                <a:uLnTx/>
                <a:uFillTx/>
                <a:latin typeface="+mn-lt"/>
                <a:ea typeface="+mn-ea"/>
                <a:cs typeface="+mn-cs"/>
              </a:rPr>
              <a:t> </a:t>
            </a:r>
            <a:r>
              <a:rPr kumimoji="0" lang="pl-PL" b="0" i="0" u="none" strike="noStrike" kern="1200" cap="none" spc="0" normalizeH="0" baseline="0" noProof="0" dirty="0" smtClean="0">
                <a:ln>
                  <a:noFill/>
                </a:ln>
                <a:solidFill>
                  <a:schemeClr val="tx1"/>
                </a:solidFill>
                <a:effectLst/>
                <a:uLnTx/>
                <a:uFillTx/>
                <a:latin typeface="+mn-lt"/>
                <a:ea typeface="+mn-ea"/>
                <a:cs typeface="+mn-cs"/>
              </a:rPr>
              <a:t>wiadomości</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80000"/>
              </a:spcBef>
              <a:spcAft>
                <a:spcPts val="0"/>
              </a:spcAft>
              <a:buClrTx/>
              <a:buSzTx/>
              <a:buFont typeface="Arial" pitchFamily="34" charset="0"/>
              <a:buNone/>
              <a:tabLst/>
              <a:defRPr/>
            </a:pPr>
            <a:r>
              <a:rPr kumimoji="0" lang="pl-PL" b="0" i="0" u="none" strike="noStrike" kern="1200" cap="none" spc="0" normalizeH="0" baseline="0" noProof="0" dirty="0" smtClean="0">
                <a:ln>
                  <a:noFill/>
                </a:ln>
                <a:solidFill>
                  <a:schemeClr val="tx1"/>
                </a:solidFill>
                <a:effectLst/>
                <a:uLnTx/>
                <a:uFillTx/>
                <a:latin typeface="+mn-lt"/>
                <a:ea typeface="+mn-ea"/>
                <a:cs typeface="+mn-cs"/>
              </a:rPr>
              <a:t>Atakujący pracuje w następujący sposób</a:t>
            </a:r>
            <a:r>
              <a:rPr kumimoji="0" lang="en-US"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1" fontAlgn="auto" latinLnBrk="0" hangingPunct="1">
              <a:lnSpc>
                <a:spcPct val="100000"/>
              </a:lnSpc>
              <a:spcBef>
                <a:spcPct val="4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schemeClr val="tx1"/>
                </a:solidFill>
                <a:effectLst/>
                <a:uLnTx/>
                <a:uFillTx/>
                <a:latin typeface="+mn-lt"/>
                <a:ea typeface="+mn-ea"/>
                <a:cs typeface="+mn-cs"/>
              </a:rPr>
              <a:t>Wybiera jedną wiadomość o długości 1 bloku</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m</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sym typeface="Symbol" charset="0"/>
              </a:rPr>
              <a:t>X</a:t>
            </a:r>
            <a:endPar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742950" marR="0" lvl="1" indent="-285750" algn="l" defTabSz="914400" rtl="0" eaLnBrk="1" fontAlgn="auto" latinLnBrk="0" hangingPunct="1">
              <a:lnSpc>
                <a:spcPct val="100000"/>
              </a:lnSpc>
              <a:spcBef>
                <a:spcPct val="40000"/>
              </a:spcBef>
              <a:spcAft>
                <a:spcPts val="0"/>
              </a:spcAft>
              <a:buClrTx/>
              <a:buSzTx/>
              <a:buFont typeface="Arial" pitchFamily="34" charset="0"/>
              <a:buChar char="–"/>
              <a:tabLst/>
              <a:defRPr/>
            </a:pPr>
            <a:r>
              <a:rPr lang="pl-PL" sz="1600" dirty="0" smtClean="0">
                <a:sym typeface="Symbol" charset="0"/>
              </a:rPr>
              <a:t>Żąda wygenerowania dla niej </a:t>
            </a:r>
            <a:r>
              <a:rPr kumimoji="0" lang="pl-PL" sz="1600" b="0" i="0" u="none" strike="noStrike" kern="1200" cap="none" spc="0" normalizeH="0" baseline="0" noProof="0" dirty="0" err="1" smtClean="0">
                <a:ln>
                  <a:noFill/>
                </a:ln>
                <a:solidFill>
                  <a:schemeClr val="tx1"/>
                </a:solidFill>
                <a:effectLst/>
                <a:uLnTx/>
                <a:uFillTx/>
                <a:latin typeface="+mn-lt"/>
                <a:ea typeface="+mn-ea"/>
                <a:cs typeface="+mn-cs"/>
                <a:sym typeface="Symbol" charset="0"/>
              </a:rPr>
              <a:t>tagu</a:t>
            </a:r>
            <a:r>
              <a:rPr kumimoji="0" lang="pl-PL"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1600" b="0" i="0" u="none" strike="noStrike" kern="1200" cap="none" spc="0" normalizeH="0" baseline="0" noProof="0" dirty="0" smtClean="0">
                <a:ln>
                  <a:noFill/>
                </a:ln>
                <a:solidFill>
                  <a:schemeClr val="tx1"/>
                </a:solidFill>
                <a:effectLst/>
                <a:uLnTx/>
                <a:uFillTx/>
                <a:latin typeface="+mn-lt"/>
                <a:ea typeface="+mn-ea"/>
                <a:cs typeface="+mn-cs"/>
                <a:sym typeface="Symbol" charset="0"/>
              </a:rPr>
              <a:t>Pobierz</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   t = F(</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sym typeface="Symbol" charset="0"/>
              </a:rPr>
              <a:t>k,m</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p>
          <a:p>
            <a:pPr marL="742950" marR="0" lvl="1" indent="-285750" algn="l" defTabSz="914400" rtl="0" eaLnBrk="1" fontAlgn="auto" latinLnBrk="0" hangingPunct="1">
              <a:lnSpc>
                <a:spcPct val="100000"/>
              </a:lnSpc>
              <a:spcBef>
                <a:spcPct val="4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schemeClr val="tx1"/>
                </a:solidFill>
                <a:effectLst/>
                <a:uLnTx/>
                <a:uFillTx/>
                <a:latin typeface="+mn-lt"/>
                <a:ea typeface="+mn-ea"/>
                <a:cs typeface="+mn-cs"/>
                <a:sym typeface="Symbol" charset="0"/>
              </a:rPr>
              <a:t>Wyprowadź</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  t  </a:t>
            </a:r>
            <a:r>
              <a:rPr kumimoji="0" lang="pl-PL" sz="1600" b="0" i="0" u="none" strike="noStrike" kern="1200" cap="none" spc="0" normalizeH="0" baseline="0" noProof="0" dirty="0" smtClean="0">
                <a:ln>
                  <a:noFill/>
                </a:ln>
                <a:solidFill>
                  <a:schemeClr val="tx1"/>
                </a:solidFill>
                <a:effectLst/>
                <a:uLnTx/>
                <a:uFillTx/>
                <a:latin typeface="+mn-lt"/>
                <a:ea typeface="+mn-ea"/>
                <a:cs typeface="+mn-cs"/>
                <a:sym typeface="Symbol" charset="0"/>
              </a:rPr>
              <a:t>jako</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1600" b="0" i="0" u="none" strike="noStrike" kern="1200" cap="none" spc="0" normalizeH="0" baseline="0" noProof="0" dirty="0" smtClean="0">
                <a:ln>
                  <a:noFill/>
                </a:ln>
                <a:solidFill>
                  <a:schemeClr val="tx1"/>
                </a:solidFill>
                <a:effectLst/>
                <a:uLnTx/>
                <a:uFillTx/>
                <a:latin typeface="+mn-lt"/>
                <a:ea typeface="+mn-ea"/>
                <a:cs typeface="+mn-cs"/>
                <a:sym typeface="Symbol" charset="0"/>
              </a:rPr>
              <a:t>oszukany </a:t>
            </a:r>
            <a:r>
              <a:rPr kumimoji="0" lang="pl-PL" sz="1600" b="0" i="0" u="none" strike="noStrike" kern="1200" cap="none" spc="0" normalizeH="0" baseline="0" noProof="0" dirty="0" err="1" smtClean="0">
                <a:ln>
                  <a:noFill/>
                </a:ln>
                <a:solidFill>
                  <a:schemeClr val="tx1"/>
                </a:solidFill>
                <a:effectLst/>
                <a:uLnTx/>
                <a:uFillTx/>
                <a:latin typeface="+mn-lt"/>
                <a:ea typeface="+mn-ea"/>
                <a:cs typeface="+mn-cs"/>
                <a:sym typeface="Symbol" charset="0"/>
              </a:rPr>
              <a:t>tag</a:t>
            </a:r>
            <a:r>
              <a:rPr kumimoji="0" lang="pl-PL" sz="1600" b="0" i="0" u="none" strike="noStrike" kern="1200" cap="none" spc="0" normalizeH="0" baseline="0" noProof="0" dirty="0" smtClean="0">
                <a:ln>
                  <a:noFill/>
                </a:ln>
                <a:solidFill>
                  <a:schemeClr val="tx1"/>
                </a:solidFill>
                <a:effectLst/>
                <a:uLnTx/>
                <a:uFillTx/>
                <a:latin typeface="+mn-lt"/>
                <a:ea typeface="+mn-ea"/>
                <a:cs typeface="+mn-cs"/>
                <a:sym typeface="Symbol" charset="0"/>
              </a:rPr>
              <a:t> dla 2</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pl-PL" sz="1600" b="0" i="0" u="none" strike="noStrike" kern="1200" cap="none" spc="0" normalizeH="0" baseline="0" noProof="0" dirty="0" smtClean="0">
                <a:ln>
                  <a:noFill/>
                </a:ln>
                <a:solidFill>
                  <a:schemeClr val="tx1"/>
                </a:solidFill>
                <a:effectLst/>
                <a:uLnTx/>
                <a:uFillTx/>
                <a:latin typeface="+mn-lt"/>
                <a:ea typeface="+mn-ea"/>
                <a:cs typeface="+mn-cs"/>
                <a:sym typeface="Symbol" charset="0"/>
              </a:rPr>
              <a:t>blokowej wiadomości</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 (m,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sym typeface="Symbol" charset="0"/>
              </a:rPr>
              <a:t>tm</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p>
          <a:p>
            <a:pPr marL="0" marR="0" lvl="0" indent="0" algn="l" defTabSz="914400" rtl="0" eaLnBrk="1" fontAlgn="auto" latinLnBrk="0" hangingPunct="1">
              <a:lnSpc>
                <a:spcPct val="100000"/>
              </a:lnSpc>
              <a:spcBef>
                <a:spcPct val="90000"/>
              </a:spcBef>
              <a:spcAft>
                <a:spcPts val="0"/>
              </a:spcAft>
              <a:buClrTx/>
              <a:buSzTx/>
              <a:buFont typeface="Arial" pitchFamily="34" charset="0"/>
              <a:buNone/>
              <a:tabLst/>
              <a:defRPr/>
            </a:pPr>
            <a:endParaRPr kumimoji="0" lang="pl-PL" b="0"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0" marR="0" lvl="0" indent="0" algn="l" defTabSz="914400" rtl="0" eaLnBrk="1" fontAlgn="auto" latinLnBrk="0" hangingPunct="1">
              <a:lnSpc>
                <a:spcPct val="100000"/>
              </a:lnSpc>
              <a:spcBef>
                <a:spcPct val="90000"/>
              </a:spcBef>
              <a:spcAft>
                <a:spcPts val="0"/>
              </a:spcAft>
              <a:buClrTx/>
              <a:buSzTx/>
              <a:buFont typeface="Arial" pitchFamily="34" charset="0"/>
              <a:buNone/>
              <a:tabLst/>
              <a:defRPr/>
            </a:pPr>
            <a:endParaRPr kumimoji="0" lang="pl-PL" b="0"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0" marR="0" lvl="0" indent="0" algn="l" defTabSz="914400" rtl="0" eaLnBrk="1" fontAlgn="auto" latinLnBrk="0" hangingPunct="1">
              <a:lnSpc>
                <a:spcPct val="100000"/>
              </a:lnSpc>
              <a:spcBef>
                <a:spcPct val="90000"/>
              </a:spcBef>
              <a:spcAft>
                <a:spcPts val="0"/>
              </a:spcAft>
              <a:buClrTx/>
              <a:buSzTx/>
              <a:buFont typeface="Arial" pitchFamily="34" charset="0"/>
              <a:buNone/>
              <a:tabLst/>
              <a:defRPr/>
            </a:pPr>
            <a:endParaRPr lang="pl-PL" dirty="0" smtClean="0">
              <a:sym typeface="Symbol" charset="0"/>
            </a:endParaRPr>
          </a:p>
          <a:p>
            <a:pPr marL="0" marR="0" lvl="0" indent="0" algn="l" defTabSz="914400" rtl="0" eaLnBrk="1" fontAlgn="auto" latinLnBrk="0" hangingPunct="1">
              <a:lnSpc>
                <a:spcPct val="100000"/>
              </a:lnSpc>
              <a:spcBef>
                <a:spcPct val="90000"/>
              </a:spcBef>
              <a:spcAft>
                <a:spcPts val="0"/>
              </a:spcAft>
              <a:buClrTx/>
              <a:buSzTx/>
              <a:buFont typeface="Arial" pitchFamily="34" charset="0"/>
              <a:buNone/>
              <a:tabLst/>
              <a:defRPr/>
            </a:pPr>
            <a:r>
              <a:rPr kumimoji="0" lang="pl-PL" b="0" i="0" u="none" strike="noStrike" kern="1200" cap="none" spc="0" normalizeH="0" baseline="0" noProof="0" dirty="0" smtClean="0">
                <a:ln>
                  <a:noFill/>
                </a:ln>
                <a:solidFill>
                  <a:schemeClr val="tx1"/>
                </a:solidFill>
                <a:effectLst/>
                <a:uLnTx/>
                <a:uFillTx/>
                <a:latin typeface="+mn-lt"/>
                <a:ea typeface="+mn-ea"/>
                <a:cs typeface="+mn-cs"/>
                <a:sym typeface="Symbol" charset="0"/>
              </a:rPr>
              <a:t>Właściwie można uzyskać</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lang="pl-PL" dirty="0" smtClean="0">
                <a:sym typeface="Symbol" charset="0"/>
              </a:rPr>
              <a:t/>
            </a:r>
            <a:br>
              <a:rPr lang="pl-PL" dirty="0" smtClean="0">
                <a:sym typeface="Symbol" charset="0"/>
              </a:rPr>
            </a:br>
            <a:r>
              <a:rPr lang="pl-PL" dirty="0" smtClean="0">
                <a:sym typeface="Symbol" charset="0"/>
              </a:rPr>
              <a:t>	</a:t>
            </a:r>
            <a:r>
              <a:rPr kumimoji="0" lang="en-US" b="0" i="0" u="none" strike="noStrike" kern="1200" cap="none" spc="0" normalizeH="0" baseline="0" noProof="0" dirty="0" err="1" smtClean="0">
                <a:ln>
                  <a:noFill/>
                </a:ln>
                <a:solidFill>
                  <a:schemeClr val="tx1"/>
                </a:solidFill>
                <a:effectLst/>
                <a:uLnTx/>
                <a:uFillTx/>
                <a:latin typeface="+mn-lt"/>
                <a:ea typeface="+mn-ea"/>
                <a:cs typeface="+mn-cs"/>
                <a:sym typeface="Symbol" charset="0"/>
              </a:rPr>
              <a:t>rawCBC</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k, (m,  </a:t>
            </a:r>
            <a:r>
              <a:rPr kumimoji="0" lang="en-US" b="0" i="0" u="none" strike="noStrike" kern="1200" cap="none" spc="0" normalizeH="0" baseline="0" noProof="0" dirty="0" err="1" smtClean="0">
                <a:ln>
                  <a:noFill/>
                </a:ln>
                <a:solidFill>
                  <a:schemeClr val="tx1"/>
                </a:solidFill>
                <a:effectLst/>
                <a:uLnTx/>
                <a:uFillTx/>
                <a:latin typeface="+mn-lt"/>
                <a:ea typeface="+mn-ea"/>
                <a:cs typeface="+mn-cs"/>
                <a:sym typeface="Symbol" charset="0"/>
              </a:rPr>
              <a:t>tm</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 = F</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k, F(</a:t>
            </a:r>
            <a:r>
              <a:rPr kumimoji="0" lang="en-US" b="0" i="0" u="none" strike="noStrike" kern="1200" cap="none" spc="0" normalizeH="0" baseline="0" noProof="0" dirty="0" err="1" smtClean="0">
                <a:ln>
                  <a:noFill/>
                </a:ln>
                <a:solidFill>
                  <a:schemeClr val="tx1"/>
                </a:solidFill>
                <a:effectLst/>
                <a:uLnTx/>
                <a:uFillTx/>
                <a:latin typeface="+mn-lt"/>
                <a:ea typeface="+mn-ea"/>
                <a:cs typeface="+mn-cs"/>
                <a:sym typeface="Symbol" charset="0"/>
              </a:rPr>
              <a:t>k,m</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b="0" i="0" u="none" strike="noStrike" kern="1200" cap="none" spc="0" normalizeH="0" baseline="0" noProof="0" dirty="0" err="1" smtClean="0">
                <a:ln>
                  <a:noFill/>
                </a:ln>
                <a:solidFill>
                  <a:schemeClr val="tx1"/>
                </a:solidFill>
                <a:effectLst/>
                <a:uLnTx/>
                <a:uFillTx/>
                <a:latin typeface="+mn-lt"/>
                <a:ea typeface="+mn-ea"/>
                <a:cs typeface="+mn-cs"/>
                <a:sym typeface="Symbol" charset="0"/>
              </a:rPr>
              <a:t>tm</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 = F(k, t(</a:t>
            </a:r>
            <a:r>
              <a:rPr kumimoji="0" lang="en-US" b="0" i="0" u="none" strike="noStrike" kern="1200" cap="none" spc="0" normalizeH="0" baseline="0" noProof="0" dirty="0" err="1" smtClean="0">
                <a:ln>
                  <a:noFill/>
                </a:ln>
                <a:solidFill>
                  <a:schemeClr val="tx1"/>
                </a:solidFill>
                <a:effectLst/>
                <a:uLnTx/>
                <a:uFillTx/>
                <a:latin typeface="+mn-lt"/>
                <a:ea typeface="+mn-ea"/>
                <a:cs typeface="+mn-cs"/>
                <a:sym typeface="Symbol" charset="0"/>
              </a:rPr>
              <a:t>tm</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en-US" sz="16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b="0" i="0" u="none" strike="noStrike" kern="1200" cap="none" spc="0" normalizeH="0" baseline="0" noProof="0" dirty="0" smtClean="0">
                <a:ln>
                  <a:noFill/>
                </a:ln>
                <a:solidFill>
                  <a:schemeClr val="tx1"/>
                </a:solidFill>
                <a:effectLst/>
                <a:uLnTx/>
                <a:uFillTx/>
                <a:latin typeface="+mn-lt"/>
                <a:ea typeface="+mn-ea"/>
                <a:cs typeface="+mn-cs"/>
                <a:sym typeface="Symbol" charset="0"/>
              </a:rPr>
              <a:t> = t</a:t>
            </a:r>
            <a:endParaRPr kumimoji="0" lang="en-US" b="0" i="0" u="none" strike="noStrike" kern="1200" cap="none" spc="0" normalizeH="0" baseline="0" noProof="0" dirty="0">
              <a:ln>
                <a:noFill/>
              </a:ln>
              <a:solidFill>
                <a:schemeClr val="tx1"/>
              </a:solidFill>
              <a:effectLst/>
              <a:uLnTx/>
              <a:uFillTx/>
              <a:latin typeface="+mn-lt"/>
              <a:ea typeface="+mn-ea"/>
              <a:cs typeface="+mn-cs"/>
              <a:sym typeface="Symbol" charset="0"/>
            </a:endParaRPr>
          </a:p>
        </p:txBody>
      </p:sp>
      <p:sp>
        <p:nvSpPr>
          <p:cNvPr id="6" name="Rectangle 1"/>
          <p:cNvSpPr/>
          <p:nvPr/>
        </p:nvSpPr>
        <p:spPr>
          <a:xfrm>
            <a:off x="290264" y="2564904"/>
            <a:ext cx="8458200" cy="1584176"/>
          </a:xfrm>
          <a:prstGeom prst="rect">
            <a:avLst/>
          </a:prstGeom>
          <a:noFill/>
          <a:ln>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pole tekstowe 6"/>
          <p:cNvSpPr txBox="1"/>
          <p:nvPr/>
        </p:nvSpPr>
        <p:spPr>
          <a:xfrm>
            <a:off x="6300192" y="1700808"/>
            <a:ext cx="2520280" cy="369332"/>
          </a:xfrm>
          <a:prstGeom prst="rect">
            <a:avLst/>
          </a:prstGeom>
          <a:noFill/>
          <a:ln>
            <a:solidFill>
              <a:schemeClr val="accent1"/>
            </a:solidFill>
          </a:ln>
        </p:spPr>
        <p:txBody>
          <a:bodyPr wrap="square" rtlCol="0">
            <a:spAutoFit/>
          </a:bodyPr>
          <a:lstStyle/>
          <a:p>
            <a:r>
              <a:rPr lang="pl-PL" dirty="0" err="1" smtClean="0"/>
              <a:t>rawCBC</a:t>
            </a:r>
            <a:r>
              <a:rPr lang="pl-PL" dirty="0" smtClean="0"/>
              <a:t> = surowe CBC</a:t>
            </a:r>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Wyniki analiz matematycznych</a:t>
            </a:r>
            <a:endParaRPr lang="pl-PL" dirty="0"/>
          </a:p>
        </p:txBody>
      </p:sp>
      <p:sp>
        <p:nvSpPr>
          <p:cNvPr id="3" name="Symbol zastępczy zawartości 2"/>
          <p:cNvSpPr>
            <a:spLocks noGrp="1"/>
          </p:cNvSpPr>
          <p:nvPr>
            <p:ph idx="1"/>
          </p:nvPr>
        </p:nvSpPr>
        <p:spPr/>
        <p:txBody>
          <a:bodyPr>
            <a:normAutofit/>
          </a:bodyPr>
          <a:lstStyle/>
          <a:p>
            <a:r>
              <a:rPr lang="pl-PL" sz="2400" dirty="0" smtClean="0"/>
              <a:t>Po podpisaniu </a:t>
            </a:r>
            <a:br>
              <a:rPr lang="pl-PL" sz="2400" dirty="0" smtClean="0"/>
            </a:br>
            <a:r>
              <a:rPr lang="pl-PL" sz="2400" dirty="0" smtClean="0"/>
              <a:t>	|X|</a:t>
            </a:r>
            <a:r>
              <a:rPr lang="pl-PL" sz="2400" baseline="30000" dirty="0" smtClean="0"/>
              <a:t>1/2</a:t>
            </a:r>
            <a:r>
              <a:rPr lang="pl-PL" sz="2400" dirty="0" smtClean="0"/>
              <a:t> wiadomości z zastosowaniem </a:t>
            </a:r>
            <a:r>
              <a:rPr lang="pl-PL" sz="2400" dirty="0" err="1" smtClean="0"/>
              <a:t>ECBC-MAC</a:t>
            </a:r>
            <a:r>
              <a:rPr lang="pl-PL" sz="2400" dirty="0" smtClean="0"/>
              <a:t> lub </a:t>
            </a:r>
            <a:br>
              <a:rPr lang="pl-PL" sz="2400" dirty="0" smtClean="0"/>
            </a:br>
            <a:r>
              <a:rPr lang="pl-PL" sz="2400" dirty="0" smtClean="0"/>
              <a:t>	|K|</a:t>
            </a:r>
            <a:r>
              <a:rPr lang="pl-PL" sz="2400" baseline="30000" dirty="0" smtClean="0"/>
              <a:t>1/2</a:t>
            </a:r>
            <a:r>
              <a:rPr lang="pl-PL" sz="2400" dirty="0" smtClean="0"/>
              <a:t> wiadomości z zastosowaniem NMAC</a:t>
            </a:r>
          </a:p>
          <a:p>
            <a:pPr>
              <a:buNone/>
            </a:pPr>
            <a:r>
              <a:rPr lang="pl-PL" sz="2400" dirty="0" smtClean="0"/>
              <a:t>tak skonstruowane MAC przestają być bezpieczne</a:t>
            </a:r>
          </a:p>
          <a:p>
            <a:pPr>
              <a:buNone/>
            </a:pPr>
            <a:r>
              <a:rPr lang="pl-PL" sz="2400" dirty="0" smtClean="0"/>
              <a:t>(taka zależność wynika z paradoksu dnia urodzin, por. wyk. nr 1)</a:t>
            </a:r>
          </a:p>
          <a:p>
            <a:r>
              <a:rPr lang="pl-PL" sz="2400" dirty="0" smtClean="0"/>
              <a:t>W konsekwencji:</a:t>
            </a:r>
          </a:p>
          <a:p>
            <a:pPr lvl="1"/>
            <a:r>
              <a:rPr lang="pl-PL" sz="2000" dirty="0" smtClean="0"/>
              <a:t>Jeśli stosujemy AES, to |X| = 2</a:t>
            </a:r>
            <a:r>
              <a:rPr lang="pl-PL" sz="2000" baseline="30000" dirty="0" smtClean="0"/>
              <a:t>128</a:t>
            </a:r>
            <a:r>
              <a:rPr lang="pl-PL" sz="2000" dirty="0" smtClean="0"/>
              <a:t>, </a:t>
            </a:r>
            <a:br>
              <a:rPr lang="pl-PL" sz="2000" dirty="0" smtClean="0"/>
            </a:br>
            <a:r>
              <a:rPr lang="pl-PL" sz="2000" dirty="0" smtClean="0"/>
              <a:t>wtedy po 2</a:t>
            </a:r>
            <a:r>
              <a:rPr lang="pl-PL" sz="2000" baseline="30000" dirty="0" smtClean="0"/>
              <a:t>48</a:t>
            </a:r>
            <a:r>
              <a:rPr lang="pl-PL" sz="2000" dirty="0" smtClean="0"/>
              <a:t> wiadomości trzeba zmienić klucz</a:t>
            </a:r>
          </a:p>
          <a:p>
            <a:pPr lvl="1"/>
            <a:r>
              <a:rPr lang="pl-PL" sz="2000" dirty="0" smtClean="0"/>
              <a:t>Jeśli stosujemy 3DES, to |X| = 2</a:t>
            </a:r>
            <a:r>
              <a:rPr lang="pl-PL" sz="2000" baseline="30000" dirty="0" smtClean="0"/>
              <a:t>64</a:t>
            </a:r>
            <a:r>
              <a:rPr lang="pl-PL" sz="2000" dirty="0" smtClean="0"/>
              <a:t>,</a:t>
            </a:r>
            <a:br>
              <a:rPr lang="pl-PL" sz="2000" dirty="0" smtClean="0"/>
            </a:br>
            <a:r>
              <a:rPr lang="pl-PL" sz="2000" dirty="0" smtClean="0"/>
              <a:t>wtedy po 2</a:t>
            </a:r>
            <a:r>
              <a:rPr lang="pl-PL" sz="2000" baseline="30000" dirty="0" smtClean="0"/>
              <a:t>16</a:t>
            </a:r>
            <a:r>
              <a:rPr lang="pl-PL" sz="2000" dirty="0" smtClean="0"/>
              <a:t> wiadomości trzeba zmienić klucz</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Założenia wykładu</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Omawiane będą techniki zapewnienia integralności danych, ale bez ich poufności (połączenie tych zagadnień będzie wprowadzone później).</a:t>
            </a:r>
          </a:p>
          <a:p>
            <a:r>
              <a:rPr lang="pl-PL" dirty="0" smtClean="0"/>
              <a:t>Przykłady zastosowań</a:t>
            </a:r>
          </a:p>
          <a:p>
            <a:pPr lvl="1"/>
            <a:r>
              <a:rPr lang="pl-PL" dirty="0" smtClean="0"/>
              <a:t>Ochrona danych na dysku (nie chcemy ich szyfrować, ale nie chcemy też, żeby były zmodyfikowane przez wirusa)</a:t>
            </a:r>
          </a:p>
          <a:p>
            <a:pPr lvl="1"/>
            <a:r>
              <a:rPr lang="pl-PL" dirty="0" smtClean="0"/>
              <a:t>Ochrona reklam na stronach internetowych  (Wytwórca reklam nie martwi się o ich skopiowanie i zamieszczenie gdzie indziej, ale martwi się, żeby ich treść bez jego pozwolenia nie uległa modyfikacji)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Porównanie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
        <p:nvSpPr>
          <p:cNvPr id="5" name="Content Placeholder 2"/>
          <p:cNvSpPr>
            <a:spLocks noGrp="1"/>
          </p:cNvSpPr>
          <p:nvPr>
            <p:ph idx="1"/>
          </p:nvPr>
        </p:nvSpPr>
        <p:spPr>
          <a:xfrm>
            <a:off x="179512" y="1349474"/>
            <a:ext cx="8784976" cy="4095750"/>
          </a:xfrm>
        </p:spPr>
        <p:txBody>
          <a:bodyPr>
            <a:normAutofit fontScale="70000" lnSpcReduction="20000"/>
          </a:bodyPr>
          <a:lstStyle/>
          <a:p>
            <a:pPr marL="0" indent="0">
              <a:buNone/>
            </a:pPr>
            <a:r>
              <a:rPr lang="en-US" b="1" dirty="0" smtClean="0"/>
              <a:t>ECBC-MAC </a:t>
            </a:r>
            <a:r>
              <a:rPr lang="pl-PL" dirty="0" smtClean="0"/>
              <a:t>jest powszechnie stosowany jako generator MAC w oparciu o algorytm AES.</a:t>
            </a:r>
            <a:endParaRPr lang="en-US" dirty="0" smtClean="0"/>
          </a:p>
          <a:p>
            <a:r>
              <a:rPr lang="pl-PL" dirty="0" smtClean="0"/>
              <a:t>Np. tryb szyfrowania </a:t>
            </a:r>
            <a:r>
              <a:rPr lang="en-US" dirty="0" smtClean="0"/>
              <a:t>CCM (</a:t>
            </a:r>
            <a:r>
              <a:rPr lang="pl-PL" dirty="0" smtClean="0"/>
              <a:t>stosowany </a:t>
            </a:r>
            <a:r>
              <a:rPr lang="en-US" dirty="0" smtClean="0"/>
              <a:t> 802.11i</a:t>
            </a:r>
            <a:r>
              <a:rPr lang="pl-PL" dirty="0" smtClean="0"/>
              <a:t> &lt;WPA2&gt;</a:t>
            </a:r>
            <a:r>
              <a:rPr lang="en-US" dirty="0" smtClean="0"/>
              <a:t>)</a:t>
            </a:r>
          </a:p>
          <a:p>
            <a:r>
              <a:rPr lang="pl-PL" dirty="0" smtClean="0"/>
              <a:t>Jest też ustandaryzowany przez </a:t>
            </a:r>
            <a:r>
              <a:rPr lang="en-US" dirty="0" smtClean="0"/>
              <a:t>NIST </a:t>
            </a:r>
            <a:r>
              <a:rPr lang="pl-PL" dirty="0" smtClean="0"/>
              <a:t>i nazywany wtedy</a:t>
            </a:r>
            <a:r>
              <a:rPr lang="en-US" dirty="0" smtClean="0"/>
              <a:t> CMAC</a:t>
            </a:r>
          </a:p>
          <a:p>
            <a:endParaRPr lang="en-US" dirty="0"/>
          </a:p>
          <a:p>
            <a:pPr marL="0" indent="0">
              <a:buNone/>
            </a:pPr>
            <a:r>
              <a:rPr lang="en-US" b="1" dirty="0" smtClean="0"/>
              <a:t>NMAC</a:t>
            </a:r>
            <a:r>
              <a:rPr lang="en-US" dirty="0" smtClean="0"/>
              <a:t> </a:t>
            </a:r>
            <a:r>
              <a:rPr lang="pl-PL" dirty="0" smtClean="0"/>
              <a:t>nie jest zwykle stosowany w powiązaniu z algorytmami </a:t>
            </a:r>
            <a:r>
              <a:rPr lang="en-US" dirty="0" smtClean="0"/>
              <a:t>AES </a:t>
            </a:r>
            <a:r>
              <a:rPr lang="pl-PL" dirty="0" smtClean="0"/>
              <a:t>lub</a:t>
            </a:r>
            <a:r>
              <a:rPr lang="en-US" dirty="0" smtClean="0"/>
              <a:t> 3DES</a:t>
            </a:r>
          </a:p>
          <a:p>
            <a:r>
              <a:rPr lang="pl-PL" dirty="0" smtClean="0"/>
              <a:t>Główne przyczyny</a:t>
            </a:r>
            <a:r>
              <a:rPr lang="en-US" dirty="0" smtClean="0"/>
              <a:t>:    </a:t>
            </a:r>
            <a:r>
              <a:rPr lang="pl-PL" dirty="0" smtClean="0"/>
              <a:t>potrzeba zmiany klucza AES za każdym przejściem od bloku do bloku, a ten algorytm nie działa wydajnie przy tak częstych potrzebach obliczania rozszerzenia kluczy. Stosowane są tedy inne szyfry blokowe, w których rozszerzenia kluczy działają wydajniej.</a:t>
            </a:r>
            <a:endParaRPr lang="en-US" dirty="0" smtClean="0"/>
          </a:p>
          <a:p>
            <a:r>
              <a:rPr lang="pl-PL" dirty="0" smtClean="0"/>
              <a:t>jednak</a:t>
            </a:r>
            <a:r>
              <a:rPr lang="en-US" dirty="0" smtClean="0"/>
              <a:t> NMAC </a:t>
            </a:r>
            <a:r>
              <a:rPr lang="pl-PL" dirty="0" smtClean="0"/>
              <a:t>jest podstawą dla popularnej konstrukcji MAC nazywanej </a:t>
            </a:r>
            <a:r>
              <a:rPr lang="en-US" dirty="0" smtClean="0"/>
              <a:t>HMAC (</a:t>
            </a:r>
            <a:r>
              <a:rPr lang="pl-PL" dirty="0" smtClean="0"/>
              <a:t>zostanie ona pokazana później</a:t>
            </a:r>
            <a:r>
              <a:rPr lang="en-US" dirty="0" smtClean="0"/>
              <a: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Co jeśli wiadomość do obliczenia MAC nie ma długości równej wielokrotności bloku?</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
        <p:nvSpPr>
          <p:cNvPr id="5" name="Rectangle 5"/>
          <p:cNvSpPr>
            <a:spLocks noChangeArrowheads="1"/>
          </p:cNvSpPr>
          <p:nvPr/>
        </p:nvSpPr>
        <p:spPr bwMode="auto">
          <a:xfrm>
            <a:off x="1408584" y="3290714"/>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6" name="Rectangle 6"/>
          <p:cNvSpPr>
            <a:spLocks noChangeArrowheads="1"/>
          </p:cNvSpPr>
          <p:nvPr/>
        </p:nvSpPr>
        <p:spPr bwMode="auto">
          <a:xfrm>
            <a:off x="3084984" y="3290714"/>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7" name="Rectangle 8"/>
          <p:cNvSpPr>
            <a:spLocks noChangeArrowheads="1"/>
          </p:cNvSpPr>
          <p:nvPr/>
        </p:nvSpPr>
        <p:spPr bwMode="auto">
          <a:xfrm>
            <a:off x="6285384" y="3290714"/>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8" name="Rectangle 10"/>
          <p:cNvSpPr>
            <a:spLocks noChangeArrowheads="1"/>
          </p:cNvSpPr>
          <p:nvPr/>
        </p:nvSpPr>
        <p:spPr bwMode="auto">
          <a:xfrm>
            <a:off x="1103784" y="2204864"/>
            <a:ext cx="15240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m[0]</a:t>
            </a:r>
          </a:p>
        </p:txBody>
      </p:sp>
      <p:sp>
        <p:nvSpPr>
          <p:cNvPr id="9" name="Rectangle 11"/>
          <p:cNvSpPr>
            <a:spLocks noChangeArrowheads="1"/>
          </p:cNvSpPr>
          <p:nvPr/>
        </p:nvSpPr>
        <p:spPr bwMode="auto">
          <a:xfrm>
            <a:off x="2627784" y="2204864"/>
            <a:ext cx="16764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m[1]</a:t>
            </a:r>
          </a:p>
        </p:txBody>
      </p:sp>
      <p:sp>
        <p:nvSpPr>
          <p:cNvPr id="10" name="Rectangle 12"/>
          <p:cNvSpPr>
            <a:spLocks noChangeArrowheads="1"/>
          </p:cNvSpPr>
          <p:nvPr/>
        </p:nvSpPr>
        <p:spPr bwMode="auto">
          <a:xfrm>
            <a:off x="4304184" y="2204864"/>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m[3]</a:t>
            </a:r>
          </a:p>
        </p:txBody>
      </p:sp>
      <p:sp>
        <p:nvSpPr>
          <p:cNvPr id="11" name="Rectangle 13"/>
          <p:cNvSpPr>
            <a:spLocks noChangeArrowheads="1"/>
          </p:cNvSpPr>
          <p:nvPr/>
        </p:nvSpPr>
        <p:spPr bwMode="auto">
          <a:xfrm>
            <a:off x="5904384" y="2204864"/>
            <a:ext cx="1524000" cy="285750"/>
          </a:xfrm>
          <a:prstGeom prst="rect">
            <a:avLst/>
          </a:prstGeom>
          <a:solidFill>
            <a:srgbClr val="E46C0A"/>
          </a:solidFill>
          <a:ln w="9525">
            <a:solidFill>
              <a:schemeClr val="tx1"/>
            </a:solidFill>
            <a:miter lim="800000"/>
            <a:headEnd/>
            <a:tailEnd/>
          </a:ln>
          <a:effectLst/>
          <a:extLst/>
        </p:spPr>
        <p:txBody>
          <a:bodyPr wrap="none" anchor="ctr"/>
          <a:lstStyle/>
          <a:p>
            <a:pPr algn="r"/>
            <a:r>
              <a:rPr lang="en-US" dirty="0" smtClean="0"/>
              <a:t>???</a:t>
            </a:r>
            <a:endParaRPr lang="en-US" dirty="0"/>
          </a:p>
        </p:txBody>
      </p:sp>
      <p:sp>
        <p:nvSpPr>
          <p:cNvPr id="12" name="Text Box 16"/>
          <p:cNvSpPr txBox="1">
            <a:spLocks noChangeArrowheads="1"/>
          </p:cNvSpPr>
          <p:nvPr/>
        </p:nvSpPr>
        <p:spPr bwMode="auto">
          <a:xfrm>
            <a:off x="6513984" y="2591638"/>
            <a:ext cx="499856" cy="5847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3" name="Text Box 17"/>
          <p:cNvSpPr txBox="1">
            <a:spLocks noChangeArrowheads="1"/>
          </p:cNvSpPr>
          <p:nvPr/>
        </p:nvSpPr>
        <p:spPr bwMode="auto">
          <a:xfrm>
            <a:off x="3313584" y="2591638"/>
            <a:ext cx="499856" cy="5847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4" name="Line 20"/>
          <p:cNvSpPr>
            <a:spLocks noChangeShapeType="1"/>
          </p:cNvSpPr>
          <p:nvPr/>
        </p:nvSpPr>
        <p:spPr bwMode="auto">
          <a:xfrm>
            <a:off x="3542184" y="2514427"/>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 name="Line 21"/>
          <p:cNvSpPr>
            <a:spLocks noChangeShapeType="1"/>
          </p:cNvSpPr>
          <p:nvPr/>
        </p:nvSpPr>
        <p:spPr bwMode="auto">
          <a:xfrm>
            <a:off x="6742584" y="2490614"/>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 name="Line 22"/>
          <p:cNvSpPr>
            <a:spLocks noChangeShapeType="1"/>
          </p:cNvSpPr>
          <p:nvPr/>
        </p:nvSpPr>
        <p:spPr bwMode="auto">
          <a:xfrm>
            <a:off x="3542184" y="3004964"/>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7" name="Line 23"/>
          <p:cNvSpPr>
            <a:spLocks noChangeShapeType="1"/>
          </p:cNvSpPr>
          <p:nvPr/>
        </p:nvSpPr>
        <p:spPr bwMode="auto">
          <a:xfrm>
            <a:off x="6742584" y="3004964"/>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8" name="Line 24"/>
          <p:cNvSpPr>
            <a:spLocks noChangeShapeType="1"/>
          </p:cNvSpPr>
          <p:nvPr/>
        </p:nvSpPr>
        <p:spPr bwMode="auto">
          <a:xfrm>
            <a:off x="1789584" y="2566814"/>
            <a:ext cx="0" cy="7239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9" name="Line 27"/>
          <p:cNvSpPr>
            <a:spLocks noChangeShapeType="1"/>
          </p:cNvSpPr>
          <p:nvPr/>
        </p:nvSpPr>
        <p:spPr bwMode="auto">
          <a:xfrm>
            <a:off x="1789584" y="3919364"/>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0" name="Freeform 28"/>
          <p:cNvSpPr>
            <a:spLocks/>
          </p:cNvSpPr>
          <p:nvPr/>
        </p:nvSpPr>
        <p:spPr bwMode="auto">
          <a:xfrm>
            <a:off x="1789584" y="2890664"/>
            <a:ext cx="16002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1" name="Line 29"/>
          <p:cNvSpPr>
            <a:spLocks noChangeShapeType="1"/>
          </p:cNvSpPr>
          <p:nvPr/>
        </p:nvSpPr>
        <p:spPr bwMode="auto">
          <a:xfrm>
            <a:off x="3542184" y="3919364"/>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2" name="Rectangle 36"/>
          <p:cNvSpPr>
            <a:spLocks noChangeArrowheads="1"/>
          </p:cNvSpPr>
          <p:nvPr/>
        </p:nvSpPr>
        <p:spPr bwMode="auto">
          <a:xfrm>
            <a:off x="4761384" y="3290714"/>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23" name="Freeform 37"/>
          <p:cNvSpPr>
            <a:spLocks/>
          </p:cNvSpPr>
          <p:nvPr/>
        </p:nvSpPr>
        <p:spPr bwMode="auto">
          <a:xfrm>
            <a:off x="3542184" y="2890664"/>
            <a:ext cx="16002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4" name="Freeform 38"/>
          <p:cNvSpPr>
            <a:spLocks/>
          </p:cNvSpPr>
          <p:nvPr/>
        </p:nvSpPr>
        <p:spPr bwMode="auto">
          <a:xfrm>
            <a:off x="5218584" y="2890664"/>
            <a:ext cx="13716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5" name="Text Box 39"/>
          <p:cNvSpPr txBox="1">
            <a:spLocks noChangeArrowheads="1"/>
          </p:cNvSpPr>
          <p:nvPr/>
        </p:nvSpPr>
        <p:spPr bwMode="auto">
          <a:xfrm>
            <a:off x="5026498" y="2591638"/>
            <a:ext cx="499856" cy="5847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26" name="Line 40"/>
          <p:cNvSpPr>
            <a:spLocks noChangeShapeType="1"/>
          </p:cNvSpPr>
          <p:nvPr/>
        </p:nvSpPr>
        <p:spPr bwMode="auto">
          <a:xfrm>
            <a:off x="5255097" y="2514427"/>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7" name="Line 41"/>
          <p:cNvSpPr>
            <a:spLocks noChangeShapeType="1"/>
          </p:cNvSpPr>
          <p:nvPr/>
        </p:nvSpPr>
        <p:spPr bwMode="auto">
          <a:xfrm>
            <a:off x="5255097" y="3004964"/>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8" name="Line 42"/>
          <p:cNvSpPr>
            <a:spLocks noChangeShapeType="1"/>
          </p:cNvSpPr>
          <p:nvPr/>
        </p:nvSpPr>
        <p:spPr bwMode="auto">
          <a:xfrm>
            <a:off x="5218584" y="3919364"/>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 name="Line 43"/>
          <p:cNvSpPr>
            <a:spLocks noChangeShapeType="1"/>
          </p:cNvSpPr>
          <p:nvPr/>
        </p:nvSpPr>
        <p:spPr bwMode="auto">
          <a:xfrm>
            <a:off x="6740998" y="3919364"/>
            <a:ext cx="1587" cy="9144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 name="Rectangle 51"/>
          <p:cNvSpPr>
            <a:spLocks noChangeArrowheads="1"/>
          </p:cNvSpPr>
          <p:nvPr/>
        </p:nvSpPr>
        <p:spPr bwMode="auto">
          <a:xfrm>
            <a:off x="6361584" y="4833764"/>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dirty="0"/>
              <a:t>F(</a:t>
            </a:r>
            <a:r>
              <a:rPr lang="en-US" sz="2400" b="1" dirty="0"/>
              <a:t>k</a:t>
            </a:r>
            <a:r>
              <a:rPr lang="en-US" sz="2400" b="1" baseline="-25000" dirty="0"/>
              <a:t>1</a:t>
            </a:r>
            <a:r>
              <a:rPr lang="en-US" sz="2400" dirty="0"/>
              <a:t>,</a:t>
            </a:r>
            <a:r>
              <a:rPr lang="en-US" sz="2400" dirty="0">
                <a:sym typeface="Symbol" charset="0"/>
              </a:rPr>
              <a:t>)</a:t>
            </a:r>
          </a:p>
        </p:txBody>
      </p:sp>
      <p:sp>
        <p:nvSpPr>
          <p:cNvPr id="31" name="Line 52"/>
          <p:cNvSpPr>
            <a:spLocks noChangeShapeType="1"/>
          </p:cNvSpPr>
          <p:nvPr/>
        </p:nvSpPr>
        <p:spPr bwMode="auto">
          <a:xfrm>
            <a:off x="7275984" y="5176664"/>
            <a:ext cx="12192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2" name="Text Box 53"/>
          <p:cNvSpPr txBox="1">
            <a:spLocks noChangeArrowheads="1"/>
          </p:cNvSpPr>
          <p:nvPr/>
        </p:nvSpPr>
        <p:spPr bwMode="auto">
          <a:xfrm>
            <a:off x="7733184" y="4852814"/>
            <a:ext cx="481209"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t>tag</a:t>
            </a:r>
          </a:p>
        </p:txBody>
      </p:sp>
      <p:sp>
        <p:nvSpPr>
          <p:cNvPr id="33" name="Rectangle 13"/>
          <p:cNvSpPr>
            <a:spLocks noChangeArrowheads="1"/>
          </p:cNvSpPr>
          <p:nvPr/>
        </p:nvSpPr>
        <p:spPr bwMode="auto">
          <a:xfrm>
            <a:off x="5904384" y="2211214"/>
            <a:ext cx="838200" cy="283464"/>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m[4]</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CBC MAC </a:t>
            </a:r>
            <a:r>
              <a:rPr lang="pl-PL" dirty="0" err="1" smtClean="0"/>
              <a:t>padding</a:t>
            </a:r>
            <a:r>
              <a:rPr lang="pl-PL" dirty="0" smtClean="0"/>
              <a:t>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sp>
        <p:nvSpPr>
          <p:cNvPr id="5" name="TextBox 4"/>
          <p:cNvSpPr txBox="1"/>
          <p:nvPr/>
        </p:nvSpPr>
        <p:spPr>
          <a:xfrm>
            <a:off x="1475656" y="3961656"/>
            <a:ext cx="3475631" cy="461665"/>
          </a:xfrm>
          <a:prstGeom prst="rect">
            <a:avLst/>
          </a:prstGeom>
          <a:noFill/>
        </p:spPr>
        <p:txBody>
          <a:bodyPr wrap="none" rtlCol="0">
            <a:spAutoFit/>
          </a:bodyPr>
          <a:lstStyle/>
          <a:p>
            <a:pPr>
              <a:buFont typeface="Arial" pitchFamily="34" charset="0"/>
              <a:buChar char="•"/>
            </a:pPr>
            <a:r>
              <a:rPr lang="pl-PL" sz="2400" dirty="0" smtClean="0"/>
              <a:t> Tak, MAC jest bezpieczny</a:t>
            </a:r>
            <a:endParaRPr lang="en-US" sz="2400" dirty="0" smtClean="0"/>
          </a:p>
        </p:txBody>
      </p:sp>
      <p:sp>
        <p:nvSpPr>
          <p:cNvPr id="6" name="TextBox 5"/>
          <p:cNvSpPr txBox="1"/>
          <p:nvPr/>
        </p:nvSpPr>
        <p:spPr>
          <a:xfrm>
            <a:off x="1475656" y="4840704"/>
            <a:ext cx="6533135" cy="892552"/>
          </a:xfrm>
          <a:prstGeom prst="rect">
            <a:avLst/>
          </a:prstGeom>
          <a:noFill/>
        </p:spPr>
        <p:txBody>
          <a:bodyPr wrap="none" rtlCol="0">
            <a:spAutoFit/>
          </a:bodyPr>
          <a:lstStyle/>
          <a:p>
            <a:pPr>
              <a:buFont typeface="Arial" pitchFamily="34" charset="0"/>
              <a:buChar char="•"/>
            </a:pPr>
            <a:r>
              <a:rPr lang="pl-PL" sz="2400" dirty="0" smtClean="0"/>
              <a:t> Nie</a:t>
            </a:r>
            <a:r>
              <a:rPr lang="en-US" sz="2400" dirty="0" smtClean="0"/>
              <a:t>, </a:t>
            </a:r>
            <a:r>
              <a:rPr lang="pl-PL" sz="2400" dirty="0" smtClean="0"/>
              <a:t>mając </a:t>
            </a:r>
            <a:r>
              <a:rPr lang="pl-PL" sz="2400" dirty="0" err="1" smtClean="0"/>
              <a:t>tag</a:t>
            </a:r>
            <a:r>
              <a:rPr lang="pl-PL" sz="2400" dirty="0" smtClean="0"/>
              <a:t> dla wiadomości</a:t>
            </a:r>
            <a:r>
              <a:rPr lang="en-US" sz="2400" dirty="0" smtClean="0"/>
              <a:t>  </a:t>
            </a:r>
            <a:r>
              <a:rPr lang="pl-PL" sz="2400" dirty="0" smtClean="0"/>
              <a:t/>
            </a:r>
            <a:br>
              <a:rPr lang="pl-PL" sz="2400" dirty="0" smtClean="0"/>
            </a:br>
            <a:r>
              <a:rPr lang="pl-PL" sz="2400" dirty="0" smtClean="0"/>
              <a:t>  </a:t>
            </a:r>
            <a:r>
              <a:rPr lang="en-US" sz="2800" b="1" dirty="0" smtClean="0"/>
              <a:t>m</a:t>
            </a:r>
            <a:r>
              <a:rPr lang="en-US" sz="2400" dirty="0" smtClean="0"/>
              <a:t>  </a:t>
            </a:r>
            <a:r>
              <a:rPr lang="pl-PL" sz="2400" dirty="0" smtClean="0"/>
              <a:t>atakujący otrzymuje </a:t>
            </a:r>
            <a:r>
              <a:rPr lang="pl-PL" sz="2400" dirty="0" err="1" smtClean="0"/>
              <a:t>tag</a:t>
            </a:r>
            <a:r>
              <a:rPr lang="pl-PL" sz="2400" dirty="0" smtClean="0"/>
              <a:t> dla wiadomości</a:t>
            </a:r>
            <a:r>
              <a:rPr lang="en-US" sz="2400" dirty="0" smtClean="0"/>
              <a:t> </a:t>
            </a:r>
            <a:r>
              <a:rPr lang="en-US" sz="2800" b="1" dirty="0" smtClean="0"/>
              <a:t>mll0 </a:t>
            </a:r>
          </a:p>
        </p:txBody>
      </p:sp>
      <p:sp>
        <p:nvSpPr>
          <p:cNvPr id="7" name="TextBox 6"/>
          <p:cNvSpPr txBox="1"/>
          <p:nvPr/>
        </p:nvSpPr>
        <p:spPr>
          <a:xfrm>
            <a:off x="1475656" y="4414391"/>
            <a:ext cx="5357236" cy="461665"/>
          </a:xfrm>
          <a:prstGeom prst="rect">
            <a:avLst/>
          </a:prstGeom>
          <a:noFill/>
        </p:spPr>
        <p:txBody>
          <a:bodyPr wrap="none" rtlCol="0">
            <a:spAutoFit/>
          </a:bodyPr>
          <a:lstStyle/>
          <a:p>
            <a:pPr>
              <a:buFont typeface="Arial" pitchFamily="34" charset="0"/>
              <a:buChar char="•"/>
            </a:pPr>
            <a:r>
              <a:rPr lang="pl-PL" sz="2400" dirty="0" smtClean="0"/>
              <a:t> Zależy od zastosowanej konstrukcji MAC</a:t>
            </a:r>
            <a:endParaRPr lang="en-US" sz="2400" dirty="0" smtClean="0"/>
          </a:p>
        </p:txBody>
      </p:sp>
      <p:sp>
        <p:nvSpPr>
          <p:cNvPr id="8" name="Rectangle 12"/>
          <p:cNvSpPr>
            <a:spLocks noChangeArrowheads="1"/>
          </p:cNvSpPr>
          <p:nvPr/>
        </p:nvSpPr>
        <p:spPr bwMode="auto">
          <a:xfrm>
            <a:off x="1295400" y="2242592"/>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[0]</a:t>
            </a:r>
            <a:endParaRPr lang="en-US" dirty="0"/>
          </a:p>
        </p:txBody>
      </p:sp>
      <p:sp>
        <p:nvSpPr>
          <p:cNvPr id="9" name="Rectangle 13"/>
          <p:cNvSpPr>
            <a:spLocks noChangeArrowheads="1"/>
          </p:cNvSpPr>
          <p:nvPr/>
        </p:nvSpPr>
        <p:spPr bwMode="auto">
          <a:xfrm>
            <a:off x="2895600" y="2248942"/>
            <a:ext cx="838200" cy="283464"/>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[1]</a:t>
            </a:r>
            <a:endParaRPr lang="en-US" dirty="0"/>
          </a:p>
        </p:txBody>
      </p:sp>
      <p:sp>
        <p:nvSpPr>
          <p:cNvPr id="10" name="Rectangle 12"/>
          <p:cNvSpPr>
            <a:spLocks noChangeArrowheads="1"/>
          </p:cNvSpPr>
          <p:nvPr/>
        </p:nvSpPr>
        <p:spPr bwMode="auto">
          <a:xfrm>
            <a:off x="5029200" y="2248942"/>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[0]</a:t>
            </a:r>
            <a:endParaRPr lang="en-US" dirty="0"/>
          </a:p>
        </p:txBody>
      </p:sp>
      <p:sp>
        <p:nvSpPr>
          <p:cNvPr id="11" name="Rectangle 13"/>
          <p:cNvSpPr>
            <a:spLocks noChangeArrowheads="1"/>
          </p:cNvSpPr>
          <p:nvPr/>
        </p:nvSpPr>
        <p:spPr bwMode="auto">
          <a:xfrm>
            <a:off x="6629400" y="2248942"/>
            <a:ext cx="1524000" cy="285750"/>
          </a:xfrm>
          <a:prstGeom prst="rect">
            <a:avLst/>
          </a:prstGeom>
          <a:solidFill>
            <a:srgbClr val="E46C0A"/>
          </a:solidFill>
          <a:ln w="9525">
            <a:solidFill>
              <a:schemeClr val="tx1"/>
            </a:solidFill>
            <a:miter lim="800000"/>
            <a:headEnd/>
            <a:tailEnd/>
          </a:ln>
          <a:effectLst/>
          <a:extLst/>
        </p:spPr>
        <p:txBody>
          <a:bodyPr wrap="none" anchor="ctr"/>
          <a:lstStyle/>
          <a:p>
            <a:pPr algn="r"/>
            <a:r>
              <a:rPr lang="en-US" dirty="0" smtClean="0"/>
              <a:t>0000</a:t>
            </a:r>
            <a:endParaRPr lang="en-US" dirty="0"/>
          </a:p>
        </p:txBody>
      </p:sp>
      <p:sp>
        <p:nvSpPr>
          <p:cNvPr id="12" name="Rectangle 13"/>
          <p:cNvSpPr>
            <a:spLocks noChangeArrowheads="1"/>
          </p:cNvSpPr>
          <p:nvPr/>
        </p:nvSpPr>
        <p:spPr bwMode="auto">
          <a:xfrm>
            <a:off x="6629400" y="2255292"/>
            <a:ext cx="838200" cy="283464"/>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[1]</a:t>
            </a:r>
            <a:endParaRPr lang="en-US" dirty="0"/>
          </a:p>
        </p:txBody>
      </p:sp>
      <p:sp>
        <p:nvSpPr>
          <p:cNvPr id="13" name="Right Arrow 12"/>
          <p:cNvSpPr/>
          <p:nvPr/>
        </p:nvSpPr>
        <p:spPr>
          <a:xfrm>
            <a:off x="4013200" y="2325142"/>
            <a:ext cx="6858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2"/>
          <p:cNvSpPr txBox="1"/>
          <p:nvPr/>
        </p:nvSpPr>
        <p:spPr>
          <a:xfrm>
            <a:off x="457200" y="1556792"/>
            <a:ext cx="4717317" cy="461665"/>
          </a:xfrm>
          <a:prstGeom prst="rect">
            <a:avLst/>
          </a:prstGeom>
          <a:noFill/>
        </p:spPr>
        <p:txBody>
          <a:bodyPr wrap="none" rtlCol="0">
            <a:spAutoFit/>
          </a:bodyPr>
          <a:lstStyle/>
          <a:p>
            <a:r>
              <a:rPr lang="pl-PL" sz="2400" b="1" dirty="0" smtClean="0"/>
              <a:t>Zły pomysł</a:t>
            </a:r>
            <a:r>
              <a:rPr lang="en-US" sz="2400" dirty="0" smtClean="0"/>
              <a:t>:   </a:t>
            </a:r>
            <a:r>
              <a:rPr lang="pl-PL" sz="2400" dirty="0" smtClean="0"/>
              <a:t>uzupełnijmy</a:t>
            </a:r>
            <a:r>
              <a:rPr lang="en-US" sz="2400" dirty="0" smtClean="0"/>
              <a:t>  </a:t>
            </a:r>
            <a:r>
              <a:rPr lang="en-US" sz="2400" dirty="0"/>
              <a:t>m  </a:t>
            </a:r>
            <a:r>
              <a:rPr lang="pl-PL" sz="2400" dirty="0" smtClean="0"/>
              <a:t>zerami</a:t>
            </a:r>
            <a:endParaRPr lang="en-US" sz="2400" dirty="0"/>
          </a:p>
        </p:txBody>
      </p:sp>
      <p:sp>
        <p:nvSpPr>
          <p:cNvPr id="15" name="TextBox 13"/>
          <p:cNvSpPr txBox="1"/>
          <p:nvPr/>
        </p:nvSpPr>
        <p:spPr>
          <a:xfrm>
            <a:off x="395536" y="3501008"/>
            <a:ext cx="6781600" cy="461665"/>
          </a:xfrm>
          <a:prstGeom prst="rect">
            <a:avLst/>
          </a:prstGeom>
          <a:noFill/>
        </p:spPr>
        <p:txBody>
          <a:bodyPr wrap="none" rtlCol="0">
            <a:spAutoFit/>
          </a:bodyPr>
          <a:lstStyle/>
          <a:p>
            <a:r>
              <a:rPr lang="pl-PL" sz="2400" dirty="0" smtClean="0"/>
              <a:t>Postaje pytanie, czy otrzymany MAC jest bezpieczny</a:t>
            </a:r>
            <a:r>
              <a:rPr lang="en-US" sz="2400" dirty="0" smtClean="0"/>
              <a:t>?</a:t>
            </a:r>
            <a:endParaRPr lang="en-US" sz="2400" dirty="0"/>
          </a:p>
        </p:txBody>
      </p:sp>
      <p:sp>
        <p:nvSpPr>
          <p:cNvPr id="16" name="TextBox 14"/>
          <p:cNvSpPr txBox="1"/>
          <p:nvPr/>
        </p:nvSpPr>
        <p:spPr>
          <a:xfrm>
            <a:off x="4283968" y="6165304"/>
            <a:ext cx="3990067" cy="461665"/>
          </a:xfrm>
          <a:prstGeom prst="rect">
            <a:avLst/>
          </a:prstGeom>
          <a:noFill/>
        </p:spPr>
        <p:txBody>
          <a:bodyPr wrap="none" rtlCol="0">
            <a:spAutoFit/>
          </a:bodyPr>
          <a:lstStyle/>
          <a:p>
            <a:r>
              <a:rPr lang="pl-PL" sz="2400" dirty="0" smtClean="0"/>
              <a:t>Problem</a:t>
            </a:r>
            <a:r>
              <a:rPr lang="en-US" sz="2400" dirty="0" smtClean="0"/>
              <a:t>:    pad(m) = pad(mll0)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CBC MAC </a:t>
            </a:r>
            <a:r>
              <a:rPr lang="pl-PL" dirty="0" err="1" smtClean="0"/>
              <a:t>padding</a:t>
            </a:r>
            <a:r>
              <a:rPr lang="pl-PL" dirty="0" smtClean="0"/>
              <a:t> (2)</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
        <p:nvSpPr>
          <p:cNvPr id="5" name="Rectangle 3"/>
          <p:cNvSpPr txBox="1">
            <a:spLocks noChangeArrowheads="1"/>
          </p:cNvSpPr>
          <p:nvPr/>
        </p:nvSpPr>
        <p:spPr>
          <a:xfrm>
            <a:off x="304800" y="1628800"/>
            <a:ext cx="8686800" cy="2514600"/>
          </a:xfrm>
          <a:prstGeom prst="rect">
            <a:avLst/>
          </a:prstGeom>
        </p:spPr>
        <p:txBody>
          <a:bodyPr vert="horz" lIns="91440" tIns="45720" rIns="91440" bIns="45720" rtlCol="0">
            <a:normAutofit fontScale="77500" lnSpcReduction="20000"/>
          </a:bodyPr>
          <a:lstStyle/>
          <a:p>
            <a:pPr marL="0" marR="0" lvl="0" indent="0" algn="l" defTabSz="914400" rtl="0" eaLnBrk="1" fontAlgn="auto" latinLnBrk="0" hangingPunct="1">
              <a:lnSpc>
                <a:spcPct val="100000"/>
              </a:lnSpc>
              <a:spcBef>
                <a:spcPct val="10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Dla zapewnienia bezpieczeństwa pady muszą być odwracalne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a:p>
            <a:pPr marL="0" marR="0" lvl="0" indent="0" algn="l" defTabSz="914400" rtl="0" eaLnBrk="1" fontAlgn="auto" latinLnBrk="0" hangingPunct="1">
              <a:lnSpc>
                <a:spcPct val="100000"/>
              </a:lnSpc>
              <a:spcBef>
                <a:spcPts val="17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0</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pad(m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0</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pad(m</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1" fontAlgn="auto" latinLnBrk="0" hangingPunct="1">
              <a:lnSpc>
                <a:spcPct val="100000"/>
              </a:lnSpc>
              <a:spcBef>
                <a:spcPct val="100000"/>
              </a:spcBef>
              <a:spcAft>
                <a:spcPts val="0"/>
              </a:spcAft>
              <a:buClrTx/>
              <a:buSzTx/>
              <a:buFont typeface="Arial" pitchFamily="34" charset="0"/>
              <a:buNone/>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ISO</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	pad w postaci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ja-JP" altLang="en-US" sz="3200" b="0" i="0" u="none" strike="noStrike" kern="1200" cap="none" spc="0" normalizeH="0" baseline="0" noProof="0" dirty="0" smtClean="0">
                <a:ln>
                  <a:noFill/>
                </a:ln>
                <a:solidFill>
                  <a:schemeClr val="tx1"/>
                </a:solidFill>
                <a:effectLst/>
                <a:uLnTx/>
                <a:uFillTx/>
                <a:latin typeface="Arial"/>
                <a:ea typeface="+mn-ea"/>
                <a:cs typeface="+mn-cs"/>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1000</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00</a:t>
            </a:r>
            <a:r>
              <a:rPr kumimoji="0" lang="ja-JP" altLang="en-US" sz="3200" b="0" i="0" u="none" strike="noStrike" kern="1200" cap="none" spc="0" normalizeH="0" baseline="0" noProof="0" dirty="0" smtClean="0">
                <a:ln>
                  <a:noFill/>
                </a:ln>
                <a:solidFill>
                  <a:schemeClr val="tx1"/>
                </a:solidFill>
                <a:effectLst/>
                <a:uLnTx/>
                <a:uFillTx/>
                <a:latin typeface="Arial"/>
                <a:ea typeface="+mn-ea"/>
                <a:cs typeface="+mn-cs"/>
                <a:sym typeface="Symbol" charset="0"/>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Dodaj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sym typeface="Symbol" charset="0"/>
              </a:rPr>
              <a:t>atrapowy</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 blok, jeśli</a:t>
            </a:r>
            <a:r>
              <a:rPr kumimoji="0" lang="pl-PL" sz="3200" b="0" i="0" u="none" strike="noStrike" kern="1200" cap="none" spc="0" normalizeH="0" noProof="0" dirty="0" smtClean="0">
                <a:ln>
                  <a:noFill/>
                </a:ln>
                <a:solidFill>
                  <a:schemeClr val="tx1"/>
                </a:solidFill>
                <a:effectLst/>
                <a:uLnTx/>
                <a:uFillTx/>
                <a:latin typeface="+mn-lt"/>
                <a:ea typeface="+mn-ea"/>
                <a:cs typeface="+mn-cs"/>
                <a:sym typeface="Symbol" charset="0"/>
              </a:rPr>
              <a:t> 	potrzeba</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p>
          <a:p>
            <a:pPr marL="742950" marR="0" lvl="1" indent="-285750" algn="l" defTabSz="914400" rtl="0" eaLnBrk="1" fontAlgn="auto" latinLnBrk="0" hangingPunct="1">
              <a:lnSpc>
                <a:spcPct val="100000"/>
              </a:lnSpc>
              <a:spcBef>
                <a:spcPct val="4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ja-JP" altLang="en-US" sz="2800" b="0" i="0" u="none" strike="noStrike" kern="1200" cap="none" spc="0" normalizeH="0" baseline="0" noProof="0" dirty="0" smtClean="0">
                <a:ln>
                  <a:noFill/>
                </a:ln>
                <a:solidFill>
                  <a:schemeClr val="tx1"/>
                </a:solidFill>
                <a:effectLst/>
                <a:uLnTx/>
                <a:uFillTx/>
                <a:latin typeface="Arial"/>
                <a:ea typeface="+mn-ea"/>
                <a:cs typeface="+mn-cs"/>
                <a:sym typeface="Symbol" charset="0"/>
              </a:rPr>
              <a:t>“</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1</a:t>
            </a:r>
            <a:r>
              <a:rPr kumimoji="0" lang="ja-JP" altLang="en-US" sz="2800" b="0" i="0" u="none" strike="noStrike" kern="1200" cap="none" spc="0" normalizeH="0" baseline="0" noProof="0" dirty="0" smtClean="0">
                <a:ln>
                  <a:noFill/>
                </a:ln>
                <a:solidFill>
                  <a:schemeClr val="tx1"/>
                </a:solidFill>
                <a:effectLst/>
                <a:uLnTx/>
                <a:uFillTx/>
                <a:latin typeface="Arial"/>
                <a:ea typeface="+mn-ea"/>
                <a:cs typeface="+mn-cs"/>
                <a:sym typeface="Symbol" charset="0"/>
              </a:rPr>
              <a:t>”</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sym typeface="Symbol" charset="0"/>
              </a:rPr>
              <a:t>oznacza rozpoczęcie padu</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endParaRPr kumimoji="0" lang="en-US" sz="2800" b="0" i="0" u="none" strike="noStrike" kern="1200" cap="none" spc="0" normalizeH="0" baseline="0" noProof="0" dirty="0">
              <a:ln>
                <a:noFill/>
              </a:ln>
              <a:solidFill>
                <a:schemeClr val="tx1"/>
              </a:solidFill>
              <a:effectLst/>
              <a:uLnTx/>
              <a:uFillTx/>
              <a:latin typeface="+mn-lt"/>
              <a:ea typeface="+mn-ea"/>
              <a:cs typeface="+mn-cs"/>
              <a:sym typeface="Symbol" charset="0"/>
            </a:endParaRPr>
          </a:p>
        </p:txBody>
      </p:sp>
      <p:grpSp>
        <p:nvGrpSpPr>
          <p:cNvPr id="6" name="Group 10"/>
          <p:cNvGrpSpPr/>
          <p:nvPr/>
        </p:nvGrpSpPr>
        <p:grpSpPr>
          <a:xfrm>
            <a:off x="914400" y="4219600"/>
            <a:ext cx="7315200" cy="1215136"/>
            <a:chOff x="914400" y="3486150"/>
            <a:chExt cx="7315200" cy="1215136"/>
          </a:xfrm>
        </p:grpSpPr>
        <p:grpSp>
          <p:nvGrpSpPr>
            <p:cNvPr id="7" name="Group 1"/>
            <p:cNvGrpSpPr/>
            <p:nvPr/>
          </p:nvGrpSpPr>
          <p:grpSpPr>
            <a:xfrm>
              <a:off x="914400" y="3486150"/>
              <a:ext cx="1676400" cy="349250"/>
              <a:chOff x="609600" y="2552700"/>
              <a:chExt cx="2438400" cy="292100"/>
            </a:xfrm>
          </p:grpSpPr>
          <p:sp>
            <p:nvSpPr>
              <p:cNvPr id="21" name="Rectangle 12"/>
              <p:cNvSpPr>
                <a:spLocks noChangeArrowheads="1"/>
              </p:cNvSpPr>
              <p:nvPr/>
            </p:nvSpPr>
            <p:spPr bwMode="auto">
              <a:xfrm>
                <a:off x="609600" y="2559050"/>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[0]</a:t>
                </a:r>
                <a:endParaRPr lang="en-US" dirty="0"/>
              </a:p>
            </p:txBody>
          </p:sp>
          <p:sp>
            <p:nvSpPr>
              <p:cNvPr id="22" name="Rectangle 13"/>
              <p:cNvSpPr>
                <a:spLocks noChangeArrowheads="1"/>
              </p:cNvSpPr>
              <p:nvPr/>
            </p:nvSpPr>
            <p:spPr bwMode="auto">
              <a:xfrm>
                <a:off x="2209800" y="2552700"/>
                <a:ext cx="838200" cy="283464"/>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[1]</a:t>
                </a:r>
                <a:endParaRPr lang="en-US" dirty="0"/>
              </a:p>
            </p:txBody>
          </p:sp>
        </p:grpSp>
        <p:grpSp>
          <p:nvGrpSpPr>
            <p:cNvPr id="8" name="Group 19"/>
            <p:cNvGrpSpPr/>
            <p:nvPr/>
          </p:nvGrpSpPr>
          <p:grpSpPr>
            <a:xfrm>
              <a:off x="4953000" y="3486150"/>
              <a:ext cx="2057400" cy="359664"/>
              <a:chOff x="4648200" y="2565400"/>
              <a:chExt cx="3124200" cy="289814"/>
            </a:xfrm>
          </p:grpSpPr>
          <p:sp>
            <p:nvSpPr>
              <p:cNvPr id="18" name="Rectangle 12"/>
              <p:cNvSpPr>
                <a:spLocks noChangeArrowheads="1"/>
              </p:cNvSpPr>
              <p:nvPr/>
            </p:nvSpPr>
            <p:spPr bwMode="auto">
              <a:xfrm>
                <a:off x="4648200" y="2565400"/>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[0]</a:t>
                </a:r>
                <a:endParaRPr lang="en-US" dirty="0"/>
              </a:p>
            </p:txBody>
          </p:sp>
          <p:sp>
            <p:nvSpPr>
              <p:cNvPr id="19" name="Rectangle 13"/>
              <p:cNvSpPr>
                <a:spLocks noChangeArrowheads="1"/>
              </p:cNvSpPr>
              <p:nvPr/>
            </p:nvSpPr>
            <p:spPr bwMode="auto">
              <a:xfrm>
                <a:off x="6248400" y="2565401"/>
                <a:ext cx="1524000" cy="285750"/>
              </a:xfrm>
              <a:prstGeom prst="rect">
                <a:avLst/>
              </a:prstGeom>
              <a:solidFill>
                <a:srgbClr val="E46C0A"/>
              </a:solidFill>
              <a:ln w="9525">
                <a:solidFill>
                  <a:schemeClr val="tx1"/>
                </a:solidFill>
                <a:miter lim="800000"/>
                <a:headEnd/>
                <a:tailEnd/>
              </a:ln>
              <a:effectLst/>
              <a:extLst/>
            </p:spPr>
            <p:txBody>
              <a:bodyPr wrap="none" anchor="ctr"/>
              <a:lstStyle/>
              <a:p>
                <a:pPr algn="r"/>
                <a:r>
                  <a:rPr lang="en-US" dirty="0" smtClean="0"/>
                  <a:t>100</a:t>
                </a:r>
                <a:endParaRPr lang="en-US" dirty="0"/>
              </a:p>
            </p:txBody>
          </p:sp>
          <p:sp>
            <p:nvSpPr>
              <p:cNvPr id="20" name="Rectangle 13"/>
              <p:cNvSpPr>
                <a:spLocks noChangeArrowheads="1"/>
              </p:cNvSpPr>
              <p:nvPr/>
            </p:nvSpPr>
            <p:spPr bwMode="auto">
              <a:xfrm>
                <a:off x="6248400" y="2571750"/>
                <a:ext cx="838200" cy="283464"/>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[1]</a:t>
                </a:r>
                <a:endParaRPr lang="en-US" dirty="0"/>
              </a:p>
            </p:txBody>
          </p:sp>
        </p:grpSp>
        <p:sp>
          <p:nvSpPr>
            <p:cNvPr id="9" name="Right Arrow 8"/>
            <p:cNvSpPr/>
            <p:nvPr/>
          </p:nvSpPr>
          <p:spPr>
            <a:xfrm>
              <a:off x="3505200" y="3632200"/>
              <a:ext cx="6858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14"/>
            <p:cNvSpPr/>
            <p:nvPr/>
          </p:nvSpPr>
          <p:spPr>
            <a:xfrm>
              <a:off x="3505200" y="4491736"/>
              <a:ext cx="6858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1" name="Group 2"/>
            <p:cNvGrpSpPr/>
            <p:nvPr/>
          </p:nvGrpSpPr>
          <p:grpSpPr>
            <a:xfrm>
              <a:off x="914400" y="4324350"/>
              <a:ext cx="2209800" cy="374650"/>
              <a:chOff x="609600" y="3418586"/>
              <a:chExt cx="3200400" cy="289814"/>
            </a:xfrm>
          </p:grpSpPr>
          <p:sp>
            <p:nvSpPr>
              <p:cNvPr id="16" name="Rectangle 12"/>
              <p:cNvSpPr>
                <a:spLocks noChangeArrowheads="1"/>
              </p:cNvSpPr>
              <p:nvPr/>
            </p:nvSpPr>
            <p:spPr bwMode="auto">
              <a:xfrm>
                <a:off x="609600" y="3418586"/>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’[0]</a:t>
                </a:r>
                <a:endParaRPr lang="en-US" dirty="0"/>
              </a:p>
            </p:txBody>
          </p:sp>
          <p:sp>
            <p:nvSpPr>
              <p:cNvPr id="17" name="Rectangle 12"/>
              <p:cNvSpPr>
                <a:spLocks noChangeArrowheads="1"/>
              </p:cNvSpPr>
              <p:nvPr/>
            </p:nvSpPr>
            <p:spPr bwMode="auto">
              <a:xfrm>
                <a:off x="2209800" y="3422650"/>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’[1]</a:t>
                </a:r>
                <a:endParaRPr lang="en-US" dirty="0"/>
              </a:p>
            </p:txBody>
          </p:sp>
        </p:grpSp>
        <p:grpSp>
          <p:nvGrpSpPr>
            <p:cNvPr id="12" name="Group 20"/>
            <p:cNvGrpSpPr/>
            <p:nvPr/>
          </p:nvGrpSpPr>
          <p:grpSpPr>
            <a:xfrm>
              <a:off x="4953000" y="4324350"/>
              <a:ext cx="3276600" cy="376936"/>
              <a:chOff x="5181600" y="3422650"/>
              <a:chExt cx="4762500" cy="288036"/>
            </a:xfrm>
          </p:grpSpPr>
          <p:sp>
            <p:nvSpPr>
              <p:cNvPr id="13" name="Rectangle 12"/>
              <p:cNvSpPr>
                <a:spLocks noChangeArrowheads="1"/>
              </p:cNvSpPr>
              <p:nvPr/>
            </p:nvSpPr>
            <p:spPr bwMode="auto">
              <a:xfrm>
                <a:off x="5181600" y="3424936"/>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’[0]</a:t>
                </a:r>
                <a:endParaRPr lang="en-US" dirty="0"/>
              </a:p>
            </p:txBody>
          </p:sp>
          <p:sp>
            <p:nvSpPr>
              <p:cNvPr id="14" name="Rectangle 12"/>
              <p:cNvSpPr>
                <a:spLocks noChangeArrowheads="1"/>
              </p:cNvSpPr>
              <p:nvPr/>
            </p:nvSpPr>
            <p:spPr bwMode="auto">
              <a:xfrm>
                <a:off x="6781800" y="3422650"/>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’[1]</a:t>
                </a:r>
                <a:endParaRPr lang="en-US" dirty="0"/>
              </a:p>
            </p:txBody>
          </p:sp>
          <p:sp>
            <p:nvSpPr>
              <p:cNvPr id="15" name="Rectangle 12"/>
              <p:cNvSpPr>
                <a:spLocks noChangeArrowheads="1"/>
              </p:cNvSpPr>
              <p:nvPr/>
            </p:nvSpPr>
            <p:spPr bwMode="auto">
              <a:xfrm>
                <a:off x="8343900" y="3422650"/>
                <a:ext cx="1600200" cy="2857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smtClean="0"/>
                  <a:t>1000…000</a:t>
                </a:r>
                <a:endParaRPr lang="en-US" dirty="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8229600" cy="634082"/>
          </a:xfrm>
        </p:spPr>
        <p:txBody>
          <a:bodyPr>
            <a:normAutofit fontScale="90000"/>
          </a:bodyPr>
          <a:lstStyle/>
          <a:p>
            <a:r>
              <a:rPr lang="pl-PL" dirty="0" smtClean="0"/>
              <a:t>CMAC </a:t>
            </a:r>
            <a:r>
              <a:rPr lang="pl-PL" sz="3200" dirty="0" smtClean="0"/>
              <a:t>(standard NIST)</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
        <p:nvSpPr>
          <p:cNvPr id="5" name="Rectangle 3"/>
          <p:cNvSpPr txBox="1">
            <a:spLocks noChangeArrowheads="1"/>
          </p:cNvSpPr>
          <p:nvPr/>
        </p:nvSpPr>
        <p:spPr>
          <a:xfrm>
            <a:off x="457200" y="1580820"/>
            <a:ext cx="8686800" cy="1543050"/>
          </a:xfrm>
          <a:prstGeom prst="rect">
            <a:avLst/>
          </a:prstGeom>
        </p:spPr>
        <p:txBody>
          <a:bodyPr vert="horz" lIns="91440" tIns="45720" rIns="91440" bIns="45720" rtlCol="0">
            <a:normAutofit fontScale="77500" lnSpcReduction="20000"/>
          </a:bodyPr>
          <a:lstStyle/>
          <a:p>
            <a:pPr marL="0" marR="0" lvl="0" indent="0" algn="l" defTabSz="914400" rtl="0" eaLnBrk="1" fontAlgn="auto" latinLnBrk="0" hangingPunct="1">
              <a:lnSpc>
                <a:spcPct val="100000"/>
              </a:lnSpc>
              <a:spcBef>
                <a:spcPct val="10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Wariant</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CBC-MAC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gdzie stosuje</a:t>
            </a:r>
            <a:r>
              <a:rPr kumimoji="0" lang="pl-PL" sz="3200" b="0" i="0" u="none" strike="noStrike" kern="1200" cap="none" spc="0" normalizeH="0" noProof="0" dirty="0" smtClean="0">
                <a:ln>
                  <a:noFill/>
                </a:ln>
                <a:solidFill>
                  <a:schemeClr val="tx1"/>
                </a:solidFill>
                <a:effectLst/>
                <a:uLnTx/>
                <a:uFillTx/>
                <a:latin typeface="+mn-lt"/>
                <a:ea typeface="+mn-ea"/>
                <a:cs typeface="+mn-cs"/>
                <a:sym typeface="Symbol" charset="0"/>
              </a:rPr>
              <a:t> się 3 klucze</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key = (k, k</a:t>
            </a:r>
            <a:r>
              <a:rPr kumimoji="0" lang="en-US" sz="3200" b="0" i="0" u="none" strike="noStrike" kern="1200" cap="none" spc="0" normalizeH="0" baseline="-25000" noProof="0" dirty="0" smtClean="0">
                <a:ln>
                  <a:noFill/>
                </a:ln>
                <a:solidFill>
                  <a:schemeClr val="tx1"/>
                </a:solidFill>
                <a:effectLst/>
                <a:uLnTx/>
                <a:uFillTx/>
                <a:latin typeface="+mn-lt"/>
                <a:ea typeface="+mn-ea"/>
                <a:cs typeface="+mn-cs"/>
                <a:sym typeface="Symbol" charset="0"/>
              </a:rPr>
              <a:t>1</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k</a:t>
            </a:r>
            <a:r>
              <a:rPr kumimoji="0" lang="en-US" sz="3200" b="0" i="0" u="none" strike="noStrike" kern="1200" cap="none" spc="0" normalizeH="0" baseline="-25000" noProof="0" dirty="0" smtClean="0">
                <a:ln>
                  <a:noFill/>
                </a:ln>
                <a:solidFill>
                  <a:schemeClr val="tx1"/>
                </a:solidFill>
                <a:effectLst/>
                <a:uLnTx/>
                <a:uFillTx/>
                <a:latin typeface="+mn-lt"/>
                <a:ea typeface="+mn-ea"/>
                <a:cs typeface="+mn-cs"/>
                <a:sym typeface="Symbol" charset="0"/>
              </a:rPr>
              <a:t>2</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p>
          <a:p>
            <a:pPr marL="342900" lvl="0" indent="-342900">
              <a:spcBef>
                <a:spcPts val="600"/>
              </a:spcBef>
              <a:buFont typeface="Arial" pitchFamily="34" charset="0"/>
              <a:buChar char="•"/>
            </a:pP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Brak ostatniego bloku szyfrowania </a:t>
            </a:r>
            <a:r>
              <a:rPr lang="en-US" sz="2300" dirty="0" smtClean="0">
                <a:sym typeface="Symbol" charset="0"/>
              </a:rPr>
              <a:t>(</a:t>
            </a:r>
            <a:r>
              <a:rPr lang="pl-PL" sz="2300" dirty="0" smtClean="0">
                <a:sym typeface="Symbol" charset="0"/>
              </a:rPr>
              <a:t>atak udaremniony przez </a:t>
            </a:r>
            <a:r>
              <a:rPr lang="pl-PL" sz="2300" dirty="0" err="1" smtClean="0">
                <a:sym typeface="Symbol" charset="0"/>
              </a:rPr>
              <a:t>xor</a:t>
            </a:r>
            <a:r>
              <a:rPr lang="pl-PL" sz="2300" dirty="0" smtClean="0">
                <a:sym typeface="Symbol" charset="0"/>
              </a:rPr>
              <a:t> z kluczem</a:t>
            </a:r>
            <a:r>
              <a:rPr lang="en-US" sz="2300" dirty="0" smtClean="0">
                <a:sym typeface="Symbol" charset="0"/>
              </a:rPr>
              <a:t>)</a:t>
            </a:r>
            <a:endPar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342900" marR="0" lvl="0" indent="-342900" algn="l" defTabSz="914400" rtl="0" eaLnBrk="1" fontAlgn="auto" latinLnBrk="0" hangingPunct="1">
              <a:lnSpc>
                <a:spcPct val="100000"/>
              </a:lnSpc>
              <a:spcBef>
                <a:spcPts val="600"/>
              </a:spcBef>
              <a:spcAft>
                <a:spcPts val="0"/>
              </a:spcAft>
              <a:buClrTx/>
              <a:buSzTx/>
              <a:buFont typeface="Arial" pitchFamily="34" charset="0"/>
              <a:buChar char="•"/>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Brak</a:t>
            </a:r>
            <a:r>
              <a:rPr kumimoji="0" lang="pl-PL" sz="3200" b="0" i="0" u="none" strike="noStrike" kern="1200" cap="none" spc="0" normalizeH="0" noProof="0" dirty="0" smtClean="0">
                <a:ln>
                  <a:noFill/>
                </a:ln>
                <a:solidFill>
                  <a:schemeClr val="tx1"/>
                </a:solidFill>
                <a:effectLst/>
                <a:uLnTx/>
                <a:uFillTx/>
                <a:latin typeface="+mn-lt"/>
                <a:ea typeface="+mn-ea"/>
                <a:cs typeface="+mn-cs"/>
                <a:sym typeface="Symbol" charset="0"/>
              </a:rPr>
              <a:t> „</a:t>
            </a:r>
            <a:r>
              <a:rPr kumimoji="0" lang="pl-PL" sz="3200" b="0" i="0" u="none" strike="noStrike" kern="1200" cap="none" spc="0" normalizeH="0" noProof="0" dirty="0" err="1" smtClean="0">
                <a:ln>
                  <a:noFill/>
                </a:ln>
                <a:solidFill>
                  <a:schemeClr val="tx1"/>
                </a:solidFill>
                <a:effectLst/>
                <a:uLnTx/>
                <a:uFillTx/>
                <a:latin typeface="+mn-lt"/>
                <a:ea typeface="+mn-ea"/>
                <a:cs typeface="+mn-cs"/>
                <a:sym typeface="Symbol" charset="0"/>
              </a:rPr>
              <a:t>atrapowego</a:t>
            </a:r>
            <a:r>
              <a:rPr kumimoji="0" lang="pl-PL" sz="3200" b="0" i="0" u="none" strike="noStrike" kern="1200" cap="none" spc="0" normalizeH="0" noProof="0" dirty="0" smtClean="0">
                <a:ln>
                  <a:noFill/>
                </a:ln>
                <a:solidFill>
                  <a:schemeClr val="tx1"/>
                </a:solidFill>
                <a:effectLst/>
                <a:uLnTx/>
                <a:uFillTx/>
                <a:latin typeface="+mn-lt"/>
                <a:ea typeface="+mn-ea"/>
                <a:cs typeface="+mn-cs"/>
                <a:sym typeface="Symbol" charset="0"/>
              </a:rPr>
              <a:t>” bloku</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lang="pl-PL" sz="2000" dirty="0" smtClean="0">
                <a:sym typeface="Symbol" charset="0"/>
              </a:rPr>
              <a:t>rozstrzygnięcie z zastosowaniem różnych kluczy</a:t>
            </a:r>
            <a:r>
              <a:rPr kumimoji="0" lang="en-US" sz="20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p>
          <a:p>
            <a:pPr marL="342900" marR="0" lvl="0" indent="-342900" algn="l" defTabSz="914400" rtl="0" eaLnBrk="1" fontAlgn="auto" latinLnBrk="0" hangingPunct="1">
              <a:lnSpc>
                <a:spcPct val="100000"/>
              </a:lnSpc>
              <a:spcBef>
                <a:spcPts val="6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endParaRPr>
          </a:p>
        </p:txBody>
      </p:sp>
      <p:sp>
        <p:nvSpPr>
          <p:cNvPr id="6" name="Rectangle 5"/>
          <p:cNvSpPr>
            <a:spLocks noChangeArrowheads="1"/>
          </p:cNvSpPr>
          <p:nvPr/>
        </p:nvSpPr>
        <p:spPr bwMode="auto">
          <a:xfrm>
            <a:off x="457200" y="447642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7" name="Rectangle 6"/>
          <p:cNvSpPr>
            <a:spLocks noChangeArrowheads="1"/>
          </p:cNvSpPr>
          <p:nvPr/>
        </p:nvSpPr>
        <p:spPr bwMode="auto">
          <a:xfrm>
            <a:off x="1600200" y="447642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dirty="0"/>
              <a:t>F(k,</a:t>
            </a:r>
            <a:r>
              <a:rPr lang="en-US" sz="2400" dirty="0">
                <a:sym typeface="Symbol" charset="0"/>
              </a:rPr>
              <a:t>)</a:t>
            </a:r>
          </a:p>
        </p:txBody>
      </p:sp>
      <p:sp>
        <p:nvSpPr>
          <p:cNvPr id="8" name="Rectangle 10"/>
          <p:cNvSpPr>
            <a:spLocks noChangeArrowheads="1"/>
          </p:cNvSpPr>
          <p:nvPr/>
        </p:nvSpPr>
        <p:spPr bwMode="auto">
          <a:xfrm>
            <a:off x="381000" y="3352470"/>
            <a:ext cx="990600" cy="2476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m[0]</a:t>
            </a:r>
          </a:p>
        </p:txBody>
      </p:sp>
      <p:sp>
        <p:nvSpPr>
          <p:cNvPr id="9" name="Text Box 17"/>
          <p:cNvSpPr txBox="1">
            <a:spLocks noChangeArrowheads="1"/>
          </p:cNvSpPr>
          <p:nvPr/>
        </p:nvSpPr>
        <p:spPr bwMode="auto">
          <a:xfrm>
            <a:off x="1828800" y="3701144"/>
            <a:ext cx="499856" cy="5847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10" name="Line 20"/>
          <p:cNvSpPr>
            <a:spLocks noChangeShapeType="1"/>
          </p:cNvSpPr>
          <p:nvPr/>
        </p:nvSpPr>
        <p:spPr bwMode="auto">
          <a:xfrm>
            <a:off x="2057400" y="3623933"/>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 name="Line 22"/>
          <p:cNvSpPr>
            <a:spLocks noChangeShapeType="1"/>
          </p:cNvSpPr>
          <p:nvPr/>
        </p:nvSpPr>
        <p:spPr bwMode="auto">
          <a:xfrm>
            <a:off x="2057400" y="413352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 name="Line 24"/>
          <p:cNvSpPr>
            <a:spLocks noChangeShapeType="1"/>
          </p:cNvSpPr>
          <p:nvPr/>
        </p:nvSpPr>
        <p:spPr bwMode="auto">
          <a:xfrm>
            <a:off x="914400" y="3676320"/>
            <a:ext cx="0" cy="7239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3" name="Line 27"/>
          <p:cNvSpPr>
            <a:spLocks noChangeShapeType="1"/>
          </p:cNvSpPr>
          <p:nvPr/>
        </p:nvSpPr>
        <p:spPr bwMode="auto">
          <a:xfrm>
            <a:off x="914400" y="5105070"/>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 name="Freeform 28"/>
          <p:cNvSpPr>
            <a:spLocks/>
          </p:cNvSpPr>
          <p:nvPr/>
        </p:nvSpPr>
        <p:spPr bwMode="auto">
          <a:xfrm>
            <a:off x="914400" y="4076370"/>
            <a:ext cx="9906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 name="Line 29"/>
          <p:cNvSpPr>
            <a:spLocks noChangeShapeType="1"/>
          </p:cNvSpPr>
          <p:nvPr/>
        </p:nvSpPr>
        <p:spPr bwMode="auto">
          <a:xfrm>
            <a:off x="2057400" y="5105070"/>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 name="Rectangle 10"/>
          <p:cNvSpPr>
            <a:spLocks noChangeArrowheads="1"/>
          </p:cNvSpPr>
          <p:nvPr/>
        </p:nvSpPr>
        <p:spPr bwMode="auto">
          <a:xfrm>
            <a:off x="1371600" y="3352470"/>
            <a:ext cx="990600" cy="2476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[1]</a:t>
            </a:r>
            <a:endParaRPr lang="en-US" dirty="0"/>
          </a:p>
        </p:txBody>
      </p:sp>
      <p:sp>
        <p:nvSpPr>
          <p:cNvPr id="17" name="Rectangle 10"/>
          <p:cNvSpPr>
            <a:spLocks noChangeArrowheads="1"/>
          </p:cNvSpPr>
          <p:nvPr/>
        </p:nvSpPr>
        <p:spPr bwMode="auto">
          <a:xfrm>
            <a:off x="2667000" y="3352470"/>
            <a:ext cx="990600" cy="247650"/>
          </a:xfrm>
          <a:prstGeom prst="rect">
            <a:avLst/>
          </a:prstGeom>
          <a:solidFill>
            <a:srgbClr val="FAC090"/>
          </a:solidFill>
          <a:ln w="9525">
            <a:solidFill>
              <a:schemeClr val="tx1"/>
            </a:solidFill>
            <a:miter lim="800000"/>
            <a:headEnd/>
            <a:tailEnd/>
          </a:ln>
          <a:effectLst/>
          <a:extLst/>
        </p:spPr>
        <p:txBody>
          <a:bodyPr wrap="none" lIns="0" anchor="ctr"/>
          <a:lstStyle/>
          <a:p>
            <a:r>
              <a:rPr lang="en-US" dirty="0"/>
              <a:t>m</a:t>
            </a:r>
            <a:r>
              <a:rPr lang="en-US" dirty="0" smtClean="0"/>
              <a:t>[w]</a:t>
            </a:r>
            <a:endParaRPr lang="en-US" dirty="0"/>
          </a:p>
        </p:txBody>
      </p:sp>
      <p:sp>
        <p:nvSpPr>
          <p:cNvPr id="18" name="Freeform 28"/>
          <p:cNvSpPr>
            <a:spLocks/>
          </p:cNvSpPr>
          <p:nvPr/>
        </p:nvSpPr>
        <p:spPr bwMode="auto">
          <a:xfrm>
            <a:off x="2057400" y="4076370"/>
            <a:ext cx="9906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9" name="Rectangle 6"/>
          <p:cNvSpPr>
            <a:spLocks noChangeArrowheads="1"/>
          </p:cNvSpPr>
          <p:nvPr/>
        </p:nvSpPr>
        <p:spPr bwMode="auto">
          <a:xfrm>
            <a:off x="2743200" y="447642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20" name="Text Box 17"/>
          <p:cNvSpPr txBox="1">
            <a:spLocks noChangeArrowheads="1"/>
          </p:cNvSpPr>
          <p:nvPr/>
        </p:nvSpPr>
        <p:spPr bwMode="auto">
          <a:xfrm>
            <a:off x="2971800" y="3701144"/>
            <a:ext cx="499856" cy="5847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21" name="Line 20"/>
          <p:cNvSpPr>
            <a:spLocks noChangeShapeType="1"/>
          </p:cNvSpPr>
          <p:nvPr/>
        </p:nvSpPr>
        <p:spPr bwMode="auto">
          <a:xfrm>
            <a:off x="3200400" y="3623933"/>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2" name="Line 22"/>
          <p:cNvSpPr>
            <a:spLocks noChangeShapeType="1"/>
          </p:cNvSpPr>
          <p:nvPr/>
        </p:nvSpPr>
        <p:spPr bwMode="auto">
          <a:xfrm>
            <a:off x="3200400" y="413352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3" name="Line 29"/>
          <p:cNvSpPr>
            <a:spLocks noChangeShapeType="1"/>
          </p:cNvSpPr>
          <p:nvPr/>
        </p:nvSpPr>
        <p:spPr bwMode="auto">
          <a:xfrm>
            <a:off x="3200400" y="5105070"/>
            <a:ext cx="0" cy="533400"/>
          </a:xfrm>
          <a:prstGeom prst="line">
            <a:avLst/>
          </a:prstGeom>
          <a:noFill/>
          <a:ln w="9525">
            <a:solidFill>
              <a:schemeClr val="tx1"/>
            </a:solidFill>
            <a:round/>
            <a:headEnd type="none"/>
            <a:tailEnd type="arrow"/>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4" name="TextBox 2"/>
          <p:cNvSpPr txBox="1"/>
          <p:nvPr/>
        </p:nvSpPr>
        <p:spPr>
          <a:xfrm>
            <a:off x="2292350" y="3233705"/>
            <a:ext cx="442750" cy="461665"/>
          </a:xfrm>
          <a:prstGeom prst="rect">
            <a:avLst/>
          </a:prstGeom>
          <a:noFill/>
        </p:spPr>
        <p:txBody>
          <a:bodyPr wrap="none" rtlCol="0">
            <a:spAutoFit/>
          </a:bodyPr>
          <a:lstStyle/>
          <a:p>
            <a:r>
              <a:rPr lang="en-US" sz="2400" b="1" dirty="0" smtClean="0"/>
              <a:t>⋯</a:t>
            </a:r>
            <a:endParaRPr lang="en-US" sz="2400" b="1" dirty="0"/>
          </a:p>
        </p:txBody>
      </p:sp>
      <p:sp>
        <p:nvSpPr>
          <p:cNvPr id="25" name="Text Box 53"/>
          <p:cNvSpPr txBox="1">
            <a:spLocks noChangeArrowheads="1"/>
          </p:cNvSpPr>
          <p:nvPr/>
        </p:nvSpPr>
        <p:spPr bwMode="auto">
          <a:xfrm>
            <a:off x="3149600" y="5181270"/>
            <a:ext cx="481209"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t>tag</a:t>
            </a:r>
          </a:p>
        </p:txBody>
      </p:sp>
      <p:sp>
        <p:nvSpPr>
          <p:cNvPr id="26" name="Rectangle 10"/>
          <p:cNvSpPr>
            <a:spLocks noChangeArrowheads="1"/>
          </p:cNvSpPr>
          <p:nvPr/>
        </p:nvSpPr>
        <p:spPr bwMode="auto">
          <a:xfrm>
            <a:off x="3200400" y="3365170"/>
            <a:ext cx="457200" cy="228600"/>
          </a:xfrm>
          <a:prstGeom prst="rect">
            <a:avLst/>
          </a:prstGeom>
          <a:solidFill>
            <a:srgbClr val="E46C0A"/>
          </a:solidFill>
          <a:ln w="9525">
            <a:solidFill>
              <a:schemeClr val="tx1"/>
            </a:solidFill>
            <a:miter lim="800000"/>
            <a:headEnd/>
            <a:tailEnd/>
          </a:ln>
          <a:effectLst/>
          <a:extLst/>
        </p:spPr>
        <p:txBody>
          <a:bodyPr wrap="none" anchor="ctr"/>
          <a:lstStyle/>
          <a:p>
            <a:pPr algn="r"/>
            <a:r>
              <a:rPr lang="en-US" dirty="0" smtClean="0"/>
              <a:t>100</a:t>
            </a:r>
            <a:endParaRPr lang="en-US" dirty="0"/>
          </a:p>
        </p:txBody>
      </p:sp>
      <p:cxnSp>
        <p:nvCxnSpPr>
          <p:cNvPr id="27" name="Straight Arrow Connector 36"/>
          <p:cNvCxnSpPr/>
          <p:nvPr/>
        </p:nvCxnSpPr>
        <p:spPr>
          <a:xfrm flipH="1">
            <a:off x="3352800" y="4038270"/>
            <a:ext cx="6096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8" name="TextBox 39"/>
          <p:cNvSpPr txBox="1"/>
          <p:nvPr/>
        </p:nvSpPr>
        <p:spPr>
          <a:xfrm>
            <a:off x="3686227" y="3906805"/>
            <a:ext cx="428573" cy="461665"/>
          </a:xfrm>
          <a:prstGeom prst="rect">
            <a:avLst/>
          </a:prstGeom>
          <a:noFill/>
        </p:spPr>
        <p:txBody>
          <a:bodyPr wrap="none" rtlCol="0">
            <a:spAutoFit/>
          </a:bodyPr>
          <a:lstStyle/>
          <a:p>
            <a:r>
              <a:rPr lang="en-US" sz="2400" dirty="0" smtClean="0"/>
              <a:t>k</a:t>
            </a:r>
            <a:r>
              <a:rPr lang="en-US" sz="2400" baseline="-25000" dirty="0" smtClean="0"/>
              <a:t>1</a:t>
            </a:r>
            <a:endParaRPr lang="en-US" sz="2400" baseline="-25000" dirty="0"/>
          </a:p>
        </p:txBody>
      </p:sp>
      <p:sp>
        <p:nvSpPr>
          <p:cNvPr id="29" name="Rectangle 5"/>
          <p:cNvSpPr>
            <a:spLocks noChangeArrowheads="1"/>
          </p:cNvSpPr>
          <p:nvPr/>
        </p:nvSpPr>
        <p:spPr bwMode="auto">
          <a:xfrm>
            <a:off x="5105400" y="447642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30" name="Rectangle 6"/>
          <p:cNvSpPr>
            <a:spLocks noChangeArrowheads="1"/>
          </p:cNvSpPr>
          <p:nvPr/>
        </p:nvSpPr>
        <p:spPr bwMode="auto">
          <a:xfrm>
            <a:off x="6248400" y="447642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31" name="Rectangle 10"/>
          <p:cNvSpPr>
            <a:spLocks noChangeArrowheads="1"/>
          </p:cNvSpPr>
          <p:nvPr/>
        </p:nvSpPr>
        <p:spPr bwMode="auto">
          <a:xfrm>
            <a:off x="5029200" y="3352470"/>
            <a:ext cx="990600" cy="247650"/>
          </a:xfrm>
          <a:prstGeom prst="rect">
            <a:avLst/>
          </a:prstGeom>
          <a:solidFill>
            <a:srgbClr val="FAC090"/>
          </a:solidFill>
          <a:ln w="9525">
            <a:solidFill>
              <a:schemeClr val="tx1"/>
            </a:solidFill>
            <a:miter lim="800000"/>
            <a:headEnd/>
            <a:tailEnd/>
          </a:ln>
          <a:effectLst/>
          <a:extLst/>
        </p:spPr>
        <p:txBody>
          <a:bodyPr wrap="none" anchor="ctr"/>
          <a:lstStyle/>
          <a:p>
            <a:pPr algn="ctr"/>
            <a:r>
              <a:rPr lang="en-US"/>
              <a:t>m[0]</a:t>
            </a:r>
          </a:p>
        </p:txBody>
      </p:sp>
      <p:sp>
        <p:nvSpPr>
          <p:cNvPr id="32" name="Text Box 17"/>
          <p:cNvSpPr txBox="1">
            <a:spLocks noChangeArrowheads="1"/>
          </p:cNvSpPr>
          <p:nvPr/>
        </p:nvSpPr>
        <p:spPr bwMode="auto">
          <a:xfrm>
            <a:off x="6477000" y="3701144"/>
            <a:ext cx="499856" cy="5847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33" name="Line 20"/>
          <p:cNvSpPr>
            <a:spLocks noChangeShapeType="1"/>
          </p:cNvSpPr>
          <p:nvPr/>
        </p:nvSpPr>
        <p:spPr bwMode="auto">
          <a:xfrm>
            <a:off x="6705600" y="3623933"/>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4" name="Line 22"/>
          <p:cNvSpPr>
            <a:spLocks noChangeShapeType="1"/>
          </p:cNvSpPr>
          <p:nvPr/>
        </p:nvSpPr>
        <p:spPr bwMode="auto">
          <a:xfrm>
            <a:off x="6705600" y="413352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5" name="Line 24"/>
          <p:cNvSpPr>
            <a:spLocks noChangeShapeType="1"/>
          </p:cNvSpPr>
          <p:nvPr/>
        </p:nvSpPr>
        <p:spPr bwMode="auto">
          <a:xfrm>
            <a:off x="5562600" y="3676320"/>
            <a:ext cx="0" cy="7239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6" name="Line 27"/>
          <p:cNvSpPr>
            <a:spLocks noChangeShapeType="1"/>
          </p:cNvSpPr>
          <p:nvPr/>
        </p:nvSpPr>
        <p:spPr bwMode="auto">
          <a:xfrm>
            <a:off x="5562600" y="5105070"/>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7" name="Freeform 28"/>
          <p:cNvSpPr>
            <a:spLocks/>
          </p:cNvSpPr>
          <p:nvPr/>
        </p:nvSpPr>
        <p:spPr bwMode="auto">
          <a:xfrm>
            <a:off x="5562600" y="4076370"/>
            <a:ext cx="9906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8" name="Line 29"/>
          <p:cNvSpPr>
            <a:spLocks noChangeShapeType="1"/>
          </p:cNvSpPr>
          <p:nvPr/>
        </p:nvSpPr>
        <p:spPr bwMode="auto">
          <a:xfrm>
            <a:off x="6705600" y="5105070"/>
            <a:ext cx="0"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9" name="Rectangle 10"/>
          <p:cNvSpPr>
            <a:spLocks noChangeArrowheads="1"/>
          </p:cNvSpPr>
          <p:nvPr/>
        </p:nvSpPr>
        <p:spPr bwMode="auto">
          <a:xfrm>
            <a:off x="6019800" y="3352470"/>
            <a:ext cx="990600" cy="247650"/>
          </a:xfrm>
          <a:prstGeom prst="rect">
            <a:avLst/>
          </a:prstGeom>
          <a:solidFill>
            <a:srgbClr val="FAC090"/>
          </a:solidFill>
          <a:ln w="9525">
            <a:solidFill>
              <a:schemeClr val="tx1"/>
            </a:solidFill>
            <a:miter lim="800000"/>
            <a:headEnd/>
            <a:tailEnd/>
          </a:ln>
          <a:effectLst/>
          <a:extLst/>
        </p:spPr>
        <p:txBody>
          <a:bodyPr wrap="none" anchor="ctr"/>
          <a:lstStyle/>
          <a:p>
            <a:pPr algn="ctr"/>
            <a:r>
              <a:rPr lang="en-US" dirty="0"/>
              <a:t>m</a:t>
            </a:r>
            <a:r>
              <a:rPr lang="en-US" dirty="0" smtClean="0"/>
              <a:t>[1]</a:t>
            </a:r>
            <a:endParaRPr lang="en-US" dirty="0"/>
          </a:p>
        </p:txBody>
      </p:sp>
      <p:sp>
        <p:nvSpPr>
          <p:cNvPr id="40" name="Rectangle 10"/>
          <p:cNvSpPr>
            <a:spLocks noChangeArrowheads="1"/>
          </p:cNvSpPr>
          <p:nvPr/>
        </p:nvSpPr>
        <p:spPr bwMode="auto">
          <a:xfrm>
            <a:off x="7315200" y="3352470"/>
            <a:ext cx="990600" cy="247650"/>
          </a:xfrm>
          <a:prstGeom prst="rect">
            <a:avLst/>
          </a:prstGeom>
          <a:solidFill>
            <a:srgbClr val="FAC090"/>
          </a:solidFill>
          <a:ln w="9525">
            <a:solidFill>
              <a:schemeClr val="tx1"/>
            </a:solidFill>
            <a:miter lim="800000"/>
            <a:headEnd/>
            <a:tailEnd/>
          </a:ln>
          <a:effectLst/>
          <a:extLst/>
        </p:spPr>
        <p:txBody>
          <a:bodyPr wrap="none" lIns="0" anchor="ctr"/>
          <a:lstStyle/>
          <a:p>
            <a:pPr algn="ctr"/>
            <a:r>
              <a:rPr lang="en-US" dirty="0"/>
              <a:t>m</a:t>
            </a:r>
            <a:r>
              <a:rPr lang="en-US" dirty="0" smtClean="0"/>
              <a:t>[w]</a:t>
            </a:r>
            <a:endParaRPr lang="en-US" dirty="0"/>
          </a:p>
        </p:txBody>
      </p:sp>
      <p:sp>
        <p:nvSpPr>
          <p:cNvPr id="41" name="Freeform 28"/>
          <p:cNvSpPr>
            <a:spLocks/>
          </p:cNvSpPr>
          <p:nvPr/>
        </p:nvSpPr>
        <p:spPr bwMode="auto">
          <a:xfrm>
            <a:off x="6705600" y="4076370"/>
            <a:ext cx="990600" cy="1257300"/>
          </a:xfrm>
          <a:custGeom>
            <a:avLst/>
            <a:gdLst>
              <a:gd name="T0" fmla="*/ 0 w 1008"/>
              <a:gd name="T1" fmla="*/ 1056 h 1056"/>
              <a:gd name="T2" fmla="*/ 576 w 1008"/>
              <a:gd name="T3" fmla="*/ 1056 h 1056"/>
              <a:gd name="T4" fmla="*/ 576 w 1008"/>
              <a:gd name="T5" fmla="*/ 0 h 1056"/>
              <a:gd name="T6" fmla="*/ 1008 w 1008"/>
              <a:gd name="T7" fmla="*/ 0 h 1056"/>
            </a:gdLst>
            <a:ahLst/>
            <a:cxnLst>
              <a:cxn ang="0">
                <a:pos x="T0" y="T1"/>
              </a:cxn>
              <a:cxn ang="0">
                <a:pos x="T2" y="T3"/>
              </a:cxn>
              <a:cxn ang="0">
                <a:pos x="T4" y="T5"/>
              </a:cxn>
              <a:cxn ang="0">
                <a:pos x="T6" y="T7"/>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2" name="Rectangle 6"/>
          <p:cNvSpPr>
            <a:spLocks noChangeArrowheads="1"/>
          </p:cNvSpPr>
          <p:nvPr/>
        </p:nvSpPr>
        <p:spPr bwMode="auto">
          <a:xfrm>
            <a:off x="7391400" y="4476420"/>
            <a:ext cx="914400" cy="6286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a:t>F(k,</a:t>
            </a:r>
            <a:r>
              <a:rPr lang="en-US" sz="2400">
                <a:sym typeface="Symbol" charset="0"/>
              </a:rPr>
              <a:t>)</a:t>
            </a:r>
          </a:p>
        </p:txBody>
      </p:sp>
      <p:sp>
        <p:nvSpPr>
          <p:cNvPr id="43" name="Text Box 17"/>
          <p:cNvSpPr txBox="1">
            <a:spLocks noChangeArrowheads="1"/>
          </p:cNvSpPr>
          <p:nvPr/>
        </p:nvSpPr>
        <p:spPr bwMode="auto">
          <a:xfrm>
            <a:off x="7620000" y="3701144"/>
            <a:ext cx="499856" cy="5847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dirty="0">
                <a:sym typeface="Symbol" charset="0"/>
              </a:rPr>
              <a:t></a:t>
            </a:r>
          </a:p>
        </p:txBody>
      </p:sp>
      <p:sp>
        <p:nvSpPr>
          <p:cNvPr id="44" name="Line 20"/>
          <p:cNvSpPr>
            <a:spLocks noChangeShapeType="1"/>
          </p:cNvSpPr>
          <p:nvPr/>
        </p:nvSpPr>
        <p:spPr bwMode="auto">
          <a:xfrm>
            <a:off x="7848600" y="3623933"/>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5" name="Line 22"/>
          <p:cNvSpPr>
            <a:spLocks noChangeShapeType="1"/>
          </p:cNvSpPr>
          <p:nvPr/>
        </p:nvSpPr>
        <p:spPr bwMode="auto">
          <a:xfrm>
            <a:off x="7848600" y="4133520"/>
            <a:ext cx="0" cy="28575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6" name="Line 29"/>
          <p:cNvSpPr>
            <a:spLocks noChangeShapeType="1"/>
          </p:cNvSpPr>
          <p:nvPr/>
        </p:nvSpPr>
        <p:spPr bwMode="auto">
          <a:xfrm>
            <a:off x="7848600" y="5105070"/>
            <a:ext cx="0" cy="533400"/>
          </a:xfrm>
          <a:prstGeom prst="line">
            <a:avLst/>
          </a:prstGeom>
          <a:noFill/>
          <a:ln w="9525">
            <a:solidFill>
              <a:schemeClr val="tx1"/>
            </a:solidFill>
            <a:round/>
            <a:headEnd type="none"/>
            <a:tailEnd type="arrow"/>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7" name="TextBox 60"/>
          <p:cNvSpPr txBox="1"/>
          <p:nvPr/>
        </p:nvSpPr>
        <p:spPr>
          <a:xfrm>
            <a:off x="6940550" y="3244520"/>
            <a:ext cx="442750" cy="461665"/>
          </a:xfrm>
          <a:prstGeom prst="rect">
            <a:avLst/>
          </a:prstGeom>
          <a:noFill/>
        </p:spPr>
        <p:txBody>
          <a:bodyPr wrap="none" rtlCol="0">
            <a:spAutoFit/>
          </a:bodyPr>
          <a:lstStyle/>
          <a:p>
            <a:r>
              <a:rPr lang="en-US" sz="2400" b="1" dirty="0" smtClean="0"/>
              <a:t>⋯</a:t>
            </a:r>
            <a:endParaRPr lang="en-US" sz="2400" b="1" dirty="0"/>
          </a:p>
        </p:txBody>
      </p:sp>
      <p:sp>
        <p:nvSpPr>
          <p:cNvPr id="48" name="Text Box 53"/>
          <p:cNvSpPr txBox="1">
            <a:spLocks noChangeArrowheads="1"/>
          </p:cNvSpPr>
          <p:nvPr/>
        </p:nvSpPr>
        <p:spPr bwMode="auto">
          <a:xfrm>
            <a:off x="7797800" y="5181270"/>
            <a:ext cx="481209"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t>tag</a:t>
            </a:r>
          </a:p>
        </p:txBody>
      </p:sp>
      <p:cxnSp>
        <p:nvCxnSpPr>
          <p:cNvPr id="49" name="Straight Arrow Connector 63"/>
          <p:cNvCxnSpPr/>
          <p:nvPr/>
        </p:nvCxnSpPr>
        <p:spPr>
          <a:xfrm flipH="1">
            <a:off x="8001000" y="4038270"/>
            <a:ext cx="6096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0" name="TextBox 64"/>
          <p:cNvSpPr txBox="1"/>
          <p:nvPr/>
        </p:nvSpPr>
        <p:spPr>
          <a:xfrm>
            <a:off x="8334427" y="3906805"/>
            <a:ext cx="428573" cy="461665"/>
          </a:xfrm>
          <a:prstGeom prst="rect">
            <a:avLst/>
          </a:prstGeom>
          <a:noFill/>
        </p:spPr>
        <p:txBody>
          <a:bodyPr wrap="none" rtlCol="0">
            <a:spAutoFit/>
          </a:bodyPr>
          <a:lstStyle/>
          <a:p>
            <a:r>
              <a:rPr lang="en-US" sz="2400" dirty="0" smtClean="0"/>
              <a:t>k</a:t>
            </a:r>
            <a:r>
              <a:rPr lang="en-US" sz="2400" baseline="-25000" dirty="0"/>
              <a:t>2</a:t>
            </a:r>
          </a:p>
        </p:txBody>
      </p:sp>
      <p:cxnSp>
        <p:nvCxnSpPr>
          <p:cNvPr id="51" name="Straight Connector 41"/>
          <p:cNvCxnSpPr/>
          <p:nvPr/>
        </p:nvCxnSpPr>
        <p:spPr>
          <a:xfrm>
            <a:off x="4495800" y="3352470"/>
            <a:ext cx="0" cy="2209800"/>
          </a:xfrm>
          <a:prstGeom prst="line">
            <a:avLst/>
          </a:prstGeom>
          <a:ln w="57150" cmpd="sng">
            <a:solidFill>
              <a:srgbClr val="0000FF"/>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274638"/>
            <a:ext cx="7931223" cy="634082"/>
          </a:xfrm>
        </p:spPr>
        <p:txBody>
          <a:bodyPr>
            <a:noAutofit/>
          </a:bodyPr>
          <a:lstStyle/>
          <a:p>
            <a:r>
              <a:rPr lang="pl-PL" sz="3200" dirty="0" smtClean="0"/>
              <a:t>Integralność wiadomości: MAC</a:t>
            </a:r>
            <a:br>
              <a:rPr lang="pl-PL" sz="3200" dirty="0" smtClean="0"/>
            </a:br>
            <a:r>
              <a:rPr lang="pl-PL" sz="3200" dirty="0" smtClean="0"/>
              <a:t>(ang. </a:t>
            </a:r>
            <a:r>
              <a:rPr lang="pl-PL" sz="3200" dirty="0" err="1" smtClean="0"/>
              <a:t>Message</a:t>
            </a:r>
            <a:r>
              <a:rPr lang="pl-PL" sz="3200" dirty="0" smtClean="0"/>
              <a:t> </a:t>
            </a:r>
            <a:r>
              <a:rPr lang="pl-PL" sz="3200" dirty="0" err="1" smtClean="0"/>
              <a:t>Authentication</a:t>
            </a:r>
            <a:r>
              <a:rPr lang="pl-PL" sz="3200" dirty="0" smtClean="0"/>
              <a:t> </a:t>
            </a:r>
            <a:r>
              <a:rPr lang="pl-PL" sz="3200" dirty="0" err="1" smtClean="0"/>
              <a:t>Code</a:t>
            </a:r>
            <a:r>
              <a:rPr lang="pl-PL" sz="3200" dirty="0" smtClean="0"/>
              <a:t>)</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Rectangle 3"/>
          <p:cNvSpPr txBox="1">
            <a:spLocks noChangeArrowheads="1"/>
          </p:cNvSpPr>
          <p:nvPr/>
        </p:nvSpPr>
        <p:spPr>
          <a:xfrm>
            <a:off x="838200" y="3762400"/>
            <a:ext cx="7696200" cy="1676400"/>
          </a:xfrm>
          <a:prstGeom prst="rect">
            <a:avLst/>
          </a:prstGeom>
        </p:spPr>
        <p:txBody>
          <a:bodyPr vert="horz" lIns="91440" tIns="45720" rIns="91440" bIns="45720" rtlCol="0">
            <a:normAutofit fontScale="85000" lnSpcReduction="20000"/>
          </a:bodyPr>
          <a:lstStyle/>
          <a:p>
            <a:pPr marL="57150" marR="0" lvl="0" indent="0" algn="l" defTabSz="914400" rtl="0" eaLnBrk="1" fontAlgn="auto" latinLnBrk="0" hangingPunct="1">
              <a:lnSpc>
                <a:spcPct val="100000"/>
              </a:lnSpc>
              <a:spcBef>
                <a:spcPts val="1200"/>
              </a:spcBef>
              <a:spcAft>
                <a:spcPts val="0"/>
              </a:spcAft>
              <a:buClrTx/>
              <a:buSzTx/>
              <a:buFont typeface="Arial" pitchFamily="34" charset="0"/>
              <a:buNone/>
              <a:tabLst>
                <a:tab pos="3200400" algn="l"/>
              </a:tabLst>
              <a:defRPr/>
            </a:pPr>
            <a:r>
              <a:rPr lang="pl-PL" sz="3200" dirty="0" smtClean="0">
                <a:sym typeface="Symbol" charset="0"/>
              </a:rPr>
              <a:t>Definicja</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en-US" sz="3200" b="1" i="0" u="none" strike="noStrike" kern="1200" cap="none" spc="0" normalizeH="0" baseline="0" noProof="0" dirty="0" smtClean="0">
                <a:ln>
                  <a:noFill/>
                </a:ln>
                <a:solidFill>
                  <a:schemeClr val="tx1"/>
                </a:solidFill>
                <a:effectLst/>
                <a:uLnTx/>
                <a:uFillTx/>
                <a:latin typeface="+mn-lt"/>
                <a:ea typeface="+mn-ea"/>
                <a:cs typeface="+mn-cs"/>
                <a:sym typeface="Symbol" charset="0"/>
              </a:rPr>
              <a:t>MAC</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I = (S,V)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zdefiniowany </a:t>
            </a:r>
            <a:b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b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na</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trójce zbiorów</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(K,M,T) </a:t>
            </a:r>
            <a:r>
              <a:rPr kumimoji="0" lang="pl-PL" sz="3200" b="0" i="0" u="none" strike="noStrike" kern="1200" cap="none" spc="0" normalizeH="0" baseline="0" noProof="0" dirty="0" smtClean="0">
                <a:ln>
                  <a:noFill/>
                </a:ln>
                <a:solidFill>
                  <a:schemeClr val="tx1"/>
                </a:solidFill>
                <a:effectLst/>
                <a:uLnTx/>
                <a:uFillTx/>
                <a:latin typeface="+mn-lt"/>
                <a:ea typeface="+mn-ea"/>
                <a:cs typeface="+mn-cs"/>
                <a:sym typeface="Symbol" charset="0"/>
              </a:rPr>
              <a:t>jest parą algorytmów</a:t>
            </a:r>
            <a:r>
              <a:rPr kumimoji="0" lang="en-US" sz="3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p>
          <a:p>
            <a:pPr marL="800100" marR="0" lvl="1" indent="-285750" algn="l" defTabSz="914400" rtl="0" eaLnBrk="1" fontAlgn="auto" latinLnBrk="0" hangingPunct="1">
              <a:lnSpc>
                <a:spcPct val="100000"/>
              </a:lnSpc>
              <a:spcBef>
                <a:spcPts val="1200"/>
              </a:spcBef>
              <a:spcAft>
                <a:spcPts val="0"/>
              </a:spcAft>
              <a:buClrTx/>
              <a:buSzTx/>
              <a:buFont typeface="Arial" pitchFamily="34" charset="0"/>
              <a:buChar char="–"/>
              <a:tabLst>
                <a:tab pos="3200400" algn="l"/>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S(</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sym typeface="Symbol" charset="0"/>
              </a:rPr>
              <a:t>k,m</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sym typeface="Symbol" charset="0"/>
              </a:rPr>
              <a:t>zwraca</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 t </a:t>
            </a:r>
            <a:r>
              <a:rPr kumimoji="0" lang="pl-PL" sz="2800" b="0" i="0" u="none" strike="noStrike" kern="1200" cap="none" spc="0" normalizeH="0" baseline="0" noProof="0" dirty="0" smtClean="0">
                <a:ln>
                  <a:noFill/>
                </a:ln>
                <a:solidFill>
                  <a:schemeClr val="tx1"/>
                </a:solidFill>
                <a:effectLst/>
                <a:uLnTx/>
                <a:uFillTx/>
                <a:latin typeface="+mn-lt"/>
                <a:ea typeface="+mn-ea"/>
                <a:cs typeface="+mn-cs"/>
                <a:sym typeface="Symbol" charset="0"/>
              </a:rPr>
              <a:t>ze zbioru</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 T</a:t>
            </a:r>
          </a:p>
          <a:p>
            <a:pPr marL="800100" marR="0" lvl="1" indent="-285750" algn="l" defTabSz="914400" rtl="0" eaLnBrk="1" fontAlgn="auto" latinLnBrk="0" hangingPunct="1">
              <a:lnSpc>
                <a:spcPct val="100000"/>
              </a:lnSpc>
              <a:spcBef>
                <a:spcPts val="1200"/>
              </a:spcBef>
              <a:spcAft>
                <a:spcPts val="0"/>
              </a:spcAft>
              <a:buClrTx/>
              <a:buSzTx/>
              <a:buFont typeface="Arial" pitchFamily="34" charset="0"/>
              <a:buChar char="–"/>
              <a:tabLst>
                <a:tab pos="3200400" algn="l"/>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V(</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sym typeface="Symbol" charset="0"/>
              </a:rPr>
              <a:t>k,m,t</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sym typeface="Symbol" charset="0"/>
              </a:rPr>
              <a:t>zwraca </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lang="pl-PL" sz="2800" dirty="0" smtClean="0">
                <a:sym typeface="Symbol" charset="0"/>
              </a:rPr>
              <a:t>T</a:t>
            </a:r>
            <a:r>
              <a:rPr kumimoji="0" lang="pl-PL" sz="2800" b="0" i="0" u="none" strike="noStrike" kern="1200" cap="none" spc="0" normalizeH="0" baseline="0" noProof="0" dirty="0" err="1" smtClean="0">
                <a:ln>
                  <a:noFill/>
                </a:ln>
                <a:solidFill>
                  <a:schemeClr val="tx1"/>
                </a:solidFill>
                <a:effectLst/>
                <a:uLnTx/>
                <a:uFillTx/>
                <a:latin typeface="+mn-lt"/>
                <a:ea typeface="+mn-ea"/>
                <a:cs typeface="+mn-cs"/>
                <a:sym typeface="Symbol" charset="0"/>
              </a:rPr>
              <a:t>ak</a:t>
            </a:r>
            <a:r>
              <a:rPr kumimoji="0" lang="ja-JP" altLang="en-US" sz="2800" b="0" i="0" u="none" strike="noStrike" kern="1200" cap="none" spc="0" normalizeH="0" baseline="0" noProof="0" dirty="0" smtClean="0">
                <a:ln>
                  <a:noFill/>
                </a:ln>
                <a:solidFill>
                  <a:schemeClr val="tx1"/>
                </a:solidFill>
                <a:effectLst/>
                <a:uLnTx/>
                <a:uFillTx/>
                <a:latin typeface="Arial"/>
                <a:ea typeface="+mn-ea"/>
                <a:cs typeface="+mn-cs"/>
                <a:sym typeface="Symbol" charset="0"/>
              </a:rPr>
              <a:t>’</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sym typeface="Symbol" charset="0"/>
              </a:rPr>
              <a:t>lub</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lang="pl-PL" sz="2800" dirty="0" smtClean="0">
                <a:sym typeface="Symbol" charset="0"/>
              </a:rPr>
              <a:t>N</a:t>
            </a:r>
            <a:r>
              <a:rPr kumimoji="0" lang="pl-PL" sz="2800" b="0" i="0" u="none" strike="noStrike" kern="1200" cap="none" spc="0" normalizeH="0" baseline="0" noProof="0" dirty="0" err="1" smtClean="0">
                <a:ln>
                  <a:noFill/>
                </a:ln>
                <a:solidFill>
                  <a:schemeClr val="tx1"/>
                </a:solidFill>
                <a:effectLst/>
                <a:uLnTx/>
                <a:uFillTx/>
                <a:latin typeface="+mn-lt"/>
                <a:ea typeface="+mn-ea"/>
                <a:cs typeface="+mn-cs"/>
                <a:sym typeface="Symbol" charset="0"/>
              </a:rPr>
              <a:t>ie</a:t>
            </a:r>
            <a:r>
              <a:rPr kumimoji="0" lang="ja-JP" altLang="en-US" sz="2800" b="0" i="0" u="none" strike="noStrike" kern="1200" cap="none" spc="0" normalizeH="0" baseline="0" noProof="0" dirty="0" smtClean="0">
                <a:ln>
                  <a:noFill/>
                </a:ln>
                <a:solidFill>
                  <a:schemeClr val="tx1"/>
                </a:solidFill>
                <a:effectLst/>
                <a:uLnTx/>
                <a:uFillTx/>
                <a:latin typeface="Arial"/>
                <a:ea typeface="+mn-ea"/>
                <a:cs typeface="+mn-cs"/>
                <a:sym typeface="Symbol" charset="0"/>
              </a:rPr>
              <a:t>’</a:t>
            </a:r>
            <a:endParaRPr kumimoji="0" lang="en-US" sz="2800" b="0" i="0" u="none" strike="noStrike" kern="1200" cap="none" spc="0" normalizeH="0" baseline="0" noProof="0" dirty="0">
              <a:ln>
                <a:noFill/>
              </a:ln>
              <a:solidFill>
                <a:schemeClr val="tx1"/>
              </a:solidFill>
              <a:effectLst/>
              <a:uLnTx/>
              <a:uFillTx/>
              <a:latin typeface="+mn-lt"/>
              <a:ea typeface="+mn-ea"/>
              <a:cs typeface="+mn-cs"/>
              <a:sym typeface="Symbol" charset="0"/>
            </a:endParaRPr>
          </a:p>
        </p:txBody>
      </p:sp>
      <p:sp>
        <p:nvSpPr>
          <p:cNvPr id="6" name="Rectangle 4"/>
          <p:cNvSpPr>
            <a:spLocks noChangeArrowheads="1"/>
          </p:cNvSpPr>
          <p:nvPr/>
        </p:nvSpPr>
        <p:spPr bwMode="auto">
          <a:xfrm>
            <a:off x="969961" y="2039566"/>
            <a:ext cx="8382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t>Alice</a:t>
            </a:r>
          </a:p>
        </p:txBody>
      </p:sp>
      <p:sp>
        <p:nvSpPr>
          <p:cNvPr id="7" name="Rectangle 5"/>
          <p:cNvSpPr>
            <a:spLocks noChangeArrowheads="1"/>
          </p:cNvSpPr>
          <p:nvPr/>
        </p:nvSpPr>
        <p:spPr bwMode="auto">
          <a:xfrm>
            <a:off x="6532561" y="2039566"/>
            <a:ext cx="8382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t>Bob</a:t>
            </a:r>
          </a:p>
        </p:txBody>
      </p:sp>
      <p:sp>
        <p:nvSpPr>
          <p:cNvPr id="8" name="Text Box 6"/>
          <p:cNvSpPr txBox="1">
            <a:spLocks noChangeArrowheads="1"/>
          </p:cNvSpPr>
          <p:nvPr/>
        </p:nvSpPr>
        <p:spPr bwMode="auto">
          <a:xfrm>
            <a:off x="1182686" y="1628800"/>
            <a:ext cx="32573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a:t>k</a:t>
            </a:r>
          </a:p>
        </p:txBody>
      </p:sp>
      <p:sp>
        <p:nvSpPr>
          <p:cNvPr id="9" name="Text Box 7"/>
          <p:cNvSpPr txBox="1">
            <a:spLocks noChangeArrowheads="1"/>
          </p:cNvSpPr>
          <p:nvPr/>
        </p:nvSpPr>
        <p:spPr bwMode="auto">
          <a:xfrm>
            <a:off x="6781800" y="1628800"/>
            <a:ext cx="32573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a:t>k</a:t>
            </a:r>
          </a:p>
        </p:txBody>
      </p:sp>
      <p:sp>
        <p:nvSpPr>
          <p:cNvPr id="10" name="Line 8"/>
          <p:cNvSpPr>
            <a:spLocks noChangeShapeType="1"/>
          </p:cNvSpPr>
          <p:nvPr/>
        </p:nvSpPr>
        <p:spPr bwMode="auto">
          <a:xfrm>
            <a:off x="1808161" y="2268166"/>
            <a:ext cx="464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1" name="Rectangle 9"/>
          <p:cNvSpPr>
            <a:spLocks noChangeArrowheads="1"/>
          </p:cNvSpPr>
          <p:nvPr/>
        </p:nvSpPr>
        <p:spPr bwMode="auto">
          <a:xfrm>
            <a:off x="2417761" y="1868116"/>
            <a:ext cx="2590800" cy="285750"/>
          </a:xfrm>
          <a:prstGeom prst="rect">
            <a:avLst/>
          </a:prstGeom>
          <a:solidFill>
            <a:srgbClr val="00CC00"/>
          </a:solidFill>
          <a:ln w="9525">
            <a:solidFill>
              <a:schemeClr val="tx1"/>
            </a:solidFill>
            <a:miter lim="800000"/>
            <a:headEnd/>
            <a:tailEnd/>
          </a:ln>
          <a:effectLst/>
          <a:extLst/>
        </p:spPr>
        <p:txBody>
          <a:bodyPr wrap="none" anchor="ctr"/>
          <a:lstStyle/>
          <a:p>
            <a:pPr algn="ctr"/>
            <a:r>
              <a:rPr lang="pl-PL" dirty="0" smtClean="0"/>
              <a:t>wiadomość</a:t>
            </a:r>
            <a:r>
              <a:rPr lang="en-US" dirty="0" smtClean="0"/>
              <a:t>  </a:t>
            </a:r>
            <a:r>
              <a:rPr lang="en-US" dirty="0"/>
              <a:t>m </a:t>
            </a:r>
          </a:p>
        </p:txBody>
      </p:sp>
      <p:sp>
        <p:nvSpPr>
          <p:cNvPr id="12" name="Rectangle 10"/>
          <p:cNvSpPr>
            <a:spLocks noChangeArrowheads="1"/>
          </p:cNvSpPr>
          <p:nvPr/>
        </p:nvSpPr>
        <p:spPr bwMode="auto">
          <a:xfrm>
            <a:off x="5105400" y="1868116"/>
            <a:ext cx="5334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a:t>tag</a:t>
            </a:r>
          </a:p>
        </p:txBody>
      </p:sp>
      <p:sp>
        <p:nvSpPr>
          <p:cNvPr id="13" name="Text Box 11"/>
          <p:cNvSpPr txBox="1">
            <a:spLocks noChangeArrowheads="1"/>
          </p:cNvSpPr>
          <p:nvPr/>
        </p:nvSpPr>
        <p:spPr bwMode="auto">
          <a:xfrm>
            <a:off x="665161" y="2615829"/>
            <a:ext cx="3276600"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pl-PL" sz="2400" b="1" dirty="0" smtClean="0">
                <a:solidFill>
                  <a:srgbClr val="000090"/>
                </a:solidFill>
              </a:rPr>
              <a:t>Generuj</a:t>
            </a:r>
            <a:r>
              <a:rPr lang="en-US" sz="2400" b="1" dirty="0" smtClean="0">
                <a:solidFill>
                  <a:srgbClr val="000090"/>
                </a:solidFill>
              </a:rPr>
              <a:t> </a:t>
            </a:r>
            <a:r>
              <a:rPr lang="en-US" sz="2400" b="1" dirty="0">
                <a:solidFill>
                  <a:srgbClr val="000090"/>
                </a:solidFill>
              </a:rPr>
              <a:t>tag:</a:t>
            </a:r>
          </a:p>
          <a:p>
            <a:r>
              <a:rPr lang="en-US" sz="2400" b="1" dirty="0">
                <a:solidFill>
                  <a:srgbClr val="000090"/>
                </a:solidFill>
              </a:rPr>
              <a:t>     tag </a:t>
            </a:r>
            <a:r>
              <a:rPr lang="en-US" sz="2400" b="1" dirty="0">
                <a:solidFill>
                  <a:srgbClr val="000090"/>
                </a:solidFill>
                <a:sym typeface="Symbol" charset="0"/>
              </a:rPr>
              <a:t> S(k, m)</a:t>
            </a:r>
          </a:p>
        </p:txBody>
      </p:sp>
      <p:grpSp>
        <p:nvGrpSpPr>
          <p:cNvPr id="14" name="Group 14"/>
          <p:cNvGrpSpPr>
            <a:grpSpLocks/>
          </p:cNvGrpSpPr>
          <p:nvPr/>
        </p:nvGrpSpPr>
        <p:grpSpPr bwMode="auto">
          <a:xfrm>
            <a:off x="5508104" y="2636912"/>
            <a:ext cx="2863852" cy="1508524"/>
            <a:chOff x="3504" y="2448"/>
            <a:chExt cx="1804" cy="1267"/>
          </a:xfrm>
        </p:grpSpPr>
        <p:sp>
          <p:nvSpPr>
            <p:cNvPr id="15" name="Text Box 12"/>
            <p:cNvSpPr txBox="1">
              <a:spLocks noChangeArrowheads="1"/>
            </p:cNvSpPr>
            <p:nvPr/>
          </p:nvSpPr>
          <p:spPr bwMode="auto">
            <a:xfrm>
              <a:off x="3504" y="2448"/>
              <a:ext cx="1804" cy="12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pl-PL" sz="2400" b="1" dirty="0" smtClean="0">
                  <a:solidFill>
                    <a:srgbClr val="000090"/>
                  </a:solidFill>
                </a:rPr>
                <a:t>Weryfikuj</a:t>
              </a:r>
              <a:r>
                <a:rPr lang="en-US" sz="2400" b="1" dirty="0" smtClean="0">
                  <a:solidFill>
                    <a:srgbClr val="000090"/>
                  </a:solidFill>
                </a:rPr>
                <a:t> </a:t>
              </a:r>
              <a:r>
                <a:rPr lang="en-US" sz="2400" b="1" dirty="0">
                  <a:solidFill>
                    <a:srgbClr val="000090"/>
                  </a:solidFill>
                </a:rPr>
                <a:t>tag:</a:t>
              </a:r>
            </a:p>
            <a:p>
              <a:r>
                <a:rPr lang="en-US" sz="2400" b="1" dirty="0">
                  <a:solidFill>
                    <a:srgbClr val="000090"/>
                  </a:solidFill>
                </a:rPr>
                <a:t>    V</a:t>
              </a:r>
              <a:r>
                <a:rPr lang="en-US" sz="2400" b="1" dirty="0">
                  <a:solidFill>
                    <a:srgbClr val="000090"/>
                  </a:solidFill>
                  <a:sym typeface="Symbol" charset="0"/>
                </a:rPr>
                <a:t>(k, m, tag)  = </a:t>
              </a:r>
              <a:r>
                <a:rPr lang="pl-PL" sz="2400" b="1" dirty="0" smtClean="0">
                  <a:solidFill>
                    <a:srgbClr val="000090"/>
                  </a:solidFill>
                  <a:sym typeface="Symbol" charset="0"/>
                </a:rPr>
                <a:t>‘tak</a:t>
              </a:r>
              <a:r>
                <a:rPr lang="pl-PL" sz="2400" b="1" dirty="0" smtClean="0">
                  <a:solidFill>
                    <a:srgbClr val="000090"/>
                  </a:solidFill>
                  <a:latin typeface="Arial"/>
                  <a:sym typeface="Symbol" charset="0"/>
                </a:rPr>
                <a:t>’</a:t>
              </a:r>
              <a:br>
                <a:rPr lang="pl-PL" sz="2400" b="1" dirty="0" smtClean="0">
                  <a:solidFill>
                    <a:srgbClr val="000090"/>
                  </a:solidFill>
                  <a:latin typeface="Arial"/>
                  <a:sym typeface="Symbol" charset="0"/>
                </a:rPr>
              </a:br>
              <a:r>
                <a:rPr lang="pl-PL" sz="2400" b="1" dirty="0" smtClean="0">
                  <a:solidFill>
                    <a:srgbClr val="000090"/>
                  </a:solidFill>
                  <a:latin typeface="Arial"/>
                  <a:sym typeface="Symbol" charset="0"/>
                </a:rPr>
                <a:t>		    </a:t>
              </a:r>
              <a:r>
                <a:rPr lang="pl-PL" sz="2000" b="1" dirty="0" smtClean="0">
                  <a:solidFill>
                    <a:srgbClr val="000090"/>
                  </a:solidFill>
                  <a:latin typeface="Arial"/>
                  <a:sym typeface="Symbol" charset="0"/>
                </a:rPr>
                <a:t>lub</a:t>
              </a:r>
            </a:p>
            <a:p>
              <a:r>
                <a:rPr lang="pl-PL" sz="2000" b="1" dirty="0" smtClean="0">
                  <a:solidFill>
                    <a:srgbClr val="000090"/>
                  </a:solidFill>
                  <a:latin typeface="Arial"/>
                  <a:sym typeface="Symbol" charset="0"/>
                </a:rPr>
                <a:t>		    ‘Nie’</a:t>
              </a:r>
              <a:endParaRPr lang="en-US" sz="2000" b="1" dirty="0">
                <a:solidFill>
                  <a:srgbClr val="000090"/>
                </a:solidFill>
                <a:sym typeface="Symbol" charset="0"/>
              </a:endParaRPr>
            </a:p>
          </p:txBody>
        </p:sp>
        <p:sp>
          <p:nvSpPr>
            <p:cNvPr id="16" name="Text Box 13"/>
            <p:cNvSpPr txBox="1">
              <a:spLocks noChangeArrowheads="1"/>
            </p:cNvSpPr>
            <p:nvPr/>
          </p:nvSpPr>
          <p:spPr bwMode="auto">
            <a:xfrm>
              <a:off x="4685" y="2676"/>
              <a:ext cx="184"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Zapewnienie integralności wymaga tajnego klucza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
        <p:nvSpPr>
          <p:cNvPr id="17" name="Content Placeholder 2"/>
          <p:cNvSpPr>
            <a:spLocks noGrp="1"/>
          </p:cNvSpPr>
          <p:nvPr>
            <p:ph idx="1"/>
          </p:nvPr>
        </p:nvSpPr>
        <p:spPr>
          <a:xfrm>
            <a:off x="590872" y="4251548"/>
            <a:ext cx="8229600" cy="2057772"/>
          </a:xfrm>
        </p:spPr>
        <p:txBody>
          <a:bodyPr>
            <a:normAutofit fontScale="77500" lnSpcReduction="20000"/>
          </a:bodyPr>
          <a:lstStyle/>
          <a:p>
            <a:r>
              <a:rPr lang="pl-PL" dirty="0" smtClean="0"/>
              <a:t>Atakujący może łatwo zmodyfikować wiadomość i ponownie przeliczyć CRC</a:t>
            </a:r>
            <a:r>
              <a:rPr lang="en-US" dirty="0" smtClean="0"/>
              <a:t>.</a:t>
            </a:r>
          </a:p>
          <a:p>
            <a:endParaRPr lang="en-US" dirty="0"/>
          </a:p>
          <a:p>
            <a:r>
              <a:rPr lang="en-US" dirty="0" smtClean="0"/>
              <a:t>CRC </a:t>
            </a:r>
            <a:r>
              <a:rPr lang="pl-PL" dirty="0" smtClean="0"/>
              <a:t>jest zaprojektowane do wykrywania </a:t>
            </a:r>
            <a:r>
              <a:rPr lang="pl-PL" b="1" dirty="0" smtClean="0"/>
              <a:t>przypadkowych </a:t>
            </a:r>
            <a:r>
              <a:rPr lang="pl-PL" dirty="0" smtClean="0"/>
              <a:t>błędów</a:t>
            </a:r>
            <a:r>
              <a:rPr lang="en-US" dirty="0" smtClean="0"/>
              <a:t>, </a:t>
            </a:r>
            <a:r>
              <a:rPr lang="pl-PL" dirty="0" smtClean="0"/>
              <a:t>a  nie błędów wprowadzanych rozmyślnie</a:t>
            </a:r>
            <a:r>
              <a:rPr lang="en-US" dirty="0" smtClean="0"/>
              <a:t>.</a:t>
            </a:r>
            <a:endParaRPr lang="en-US" dirty="0"/>
          </a:p>
        </p:txBody>
      </p:sp>
      <p:sp>
        <p:nvSpPr>
          <p:cNvPr id="18" name="Rectangle 4"/>
          <p:cNvSpPr>
            <a:spLocks noChangeArrowheads="1"/>
          </p:cNvSpPr>
          <p:nvPr/>
        </p:nvSpPr>
        <p:spPr bwMode="auto">
          <a:xfrm>
            <a:off x="1103633" y="2376314"/>
            <a:ext cx="8382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t>Alice</a:t>
            </a:r>
          </a:p>
        </p:txBody>
      </p:sp>
      <p:sp>
        <p:nvSpPr>
          <p:cNvPr id="19" name="Rectangle 5"/>
          <p:cNvSpPr>
            <a:spLocks noChangeArrowheads="1"/>
          </p:cNvSpPr>
          <p:nvPr/>
        </p:nvSpPr>
        <p:spPr bwMode="auto">
          <a:xfrm>
            <a:off x="6666233" y="2376314"/>
            <a:ext cx="8382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t>Bob</a:t>
            </a:r>
          </a:p>
        </p:txBody>
      </p:sp>
      <p:sp>
        <p:nvSpPr>
          <p:cNvPr id="20" name="Line 8"/>
          <p:cNvSpPr>
            <a:spLocks noChangeShapeType="1"/>
          </p:cNvSpPr>
          <p:nvPr/>
        </p:nvSpPr>
        <p:spPr bwMode="auto">
          <a:xfrm>
            <a:off x="1941833" y="2604914"/>
            <a:ext cx="464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1" name="Rectangle 9"/>
          <p:cNvSpPr>
            <a:spLocks noChangeArrowheads="1"/>
          </p:cNvSpPr>
          <p:nvPr/>
        </p:nvSpPr>
        <p:spPr bwMode="auto">
          <a:xfrm>
            <a:off x="2551433" y="2204864"/>
            <a:ext cx="2590800" cy="285750"/>
          </a:xfrm>
          <a:prstGeom prst="rect">
            <a:avLst/>
          </a:prstGeom>
          <a:solidFill>
            <a:srgbClr val="00CC00"/>
          </a:solidFill>
          <a:ln w="9525">
            <a:solidFill>
              <a:schemeClr val="tx1"/>
            </a:solidFill>
            <a:miter lim="800000"/>
            <a:headEnd/>
            <a:tailEnd/>
          </a:ln>
          <a:effectLst/>
          <a:extLst/>
        </p:spPr>
        <p:txBody>
          <a:bodyPr wrap="none" anchor="ctr"/>
          <a:lstStyle/>
          <a:p>
            <a:pPr algn="ctr"/>
            <a:r>
              <a:rPr lang="pl-PL" dirty="0" smtClean="0"/>
              <a:t>wiadomość</a:t>
            </a:r>
            <a:r>
              <a:rPr lang="en-US" dirty="0" smtClean="0"/>
              <a:t>  </a:t>
            </a:r>
            <a:r>
              <a:rPr lang="en-US" dirty="0"/>
              <a:t>m </a:t>
            </a:r>
          </a:p>
        </p:txBody>
      </p:sp>
      <p:sp>
        <p:nvSpPr>
          <p:cNvPr id="22" name="Rectangle 10"/>
          <p:cNvSpPr>
            <a:spLocks noChangeArrowheads="1"/>
          </p:cNvSpPr>
          <p:nvPr/>
        </p:nvSpPr>
        <p:spPr bwMode="auto">
          <a:xfrm>
            <a:off x="5239072" y="2204864"/>
            <a:ext cx="5334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a:t>tag</a:t>
            </a:r>
          </a:p>
        </p:txBody>
      </p:sp>
      <p:sp>
        <p:nvSpPr>
          <p:cNvPr id="23" name="Text Box 11"/>
          <p:cNvSpPr txBox="1">
            <a:spLocks noChangeArrowheads="1"/>
          </p:cNvSpPr>
          <p:nvPr/>
        </p:nvSpPr>
        <p:spPr bwMode="auto">
          <a:xfrm>
            <a:off x="798833" y="2952577"/>
            <a:ext cx="3276600"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pl-PL" sz="2400" b="1" dirty="0" smtClean="0">
                <a:solidFill>
                  <a:srgbClr val="000090"/>
                </a:solidFill>
              </a:rPr>
              <a:t>Generuje</a:t>
            </a:r>
            <a:r>
              <a:rPr lang="en-US" sz="2400" b="1" dirty="0" smtClean="0">
                <a:solidFill>
                  <a:srgbClr val="000090"/>
                </a:solidFill>
              </a:rPr>
              <a:t> </a:t>
            </a:r>
            <a:r>
              <a:rPr lang="en-US" sz="2400" b="1" dirty="0">
                <a:solidFill>
                  <a:srgbClr val="000090"/>
                </a:solidFill>
              </a:rPr>
              <a:t>tag:</a:t>
            </a:r>
          </a:p>
          <a:p>
            <a:r>
              <a:rPr lang="en-US" sz="2400" b="1" dirty="0">
                <a:solidFill>
                  <a:srgbClr val="000090"/>
                </a:solidFill>
              </a:rPr>
              <a:t>     tag </a:t>
            </a:r>
            <a:r>
              <a:rPr lang="en-US" sz="2400" b="1" dirty="0">
                <a:solidFill>
                  <a:srgbClr val="000090"/>
                </a:solidFill>
                <a:sym typeface="Symbol" charset="0"/>
              </a:rPr>
              <a:t> </a:t>
            </a:r>
            <a:r>
              <a:rPr lang="en-US" sz="2400" b="1" dirty="0" smtClean="0">
                <a:solidFill>
                  <a:srgbClr val="000090"/>
                </a:solidFill>
                <a:sym typeface="Symbol" charset="0"/>
              </a:rPr>
              <a:t>CRC(</a:t>
            </a:r>
            <a:r>
              <a:rPr lang="en-US" sz="2400" b="1" dirty="0">
                <a:solidFill>
                  <a:srgbClr val="000090"/>
                </a:solidFill>
                <a:sym typeface="Symbol" charset="0"/>
              </a:rPr>
              <a:t>m</a:t>
            </a:r>
            <a:r>
              <a:rPr lang="en-US" sz="2400" b="1" dirty="0" smtClean="0">
                <a:solidFill>
                  <a:srgbClr val="000090"/>
                </a:solidFill>
                <a:sym typeface="Symbol" charset="0"/>
              </a:rPr>
              <a:t>)</a:t>
            </a:r>
            <a:endParaRPr lang="en-US" sz="2400" b="1" dirty="0">
              <a:solidFill>
                <a:srgbClr val="000090"/>
              </a:solidFill>
              <a:sym typeface="Symbol" charset="0"/>
            </a:endParaRPr>
          </a:p>
        </p:txBody>
      </p:sp>
      <p:grpSp>
        <p:nvGrpSpPr>
          <p:cNvPr id="24" name="Group 14"/>
          <p:cNvGrpSpPr>
            <a:grpSpLocks/>
          </p:cNvGrpSpPr>
          <p:nvPr/>
        </p:nvGrpSpPr>
        <p:grpSpPr bwMode="auto">
          <a:xfrm>
            <a:off x="5828036" y="2947815"/>
            <a:ext cx="2674939" cy="831057"/>
            <a:chOff x="3504" y="2448"/>
            <a:chExt cx="1685" cy="698"/>
          </a:xfrm>
        </p:grpSpPr>
        <p:sp>
          <p:nvSpPr>
            <p:cNvPr id="25" name="Text Box 12"/>
            <p:cNvSpPr txBox="1">
              <a:spLocks noChangeArrowheads="1"/>
            </p:cNvSpPr>
            <p:nvPr/>
          </p:nvSpPr>
          <p:spPr bwMode="auto">
            <a:xfrm>
              <a:off x="3504" y="2448"/>
              <a:ext cx="1685" cy="6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pl-PL" sz="2400" b="1" dirty="0" smtClean="0">
                  <a:solidFill>
                    <a:srgbClr val="000090"/>
                  </a:solidFill>
                </a:rPr>
                <a:t>Weryfikuje</a:t>
              </a:r>
              <a:r>
                <a:rPr lang="en-US" sz="2400" b="1" dirty="0" smtClean="0">
                  <a:solidFill>
                    <a:srgbClr val="000090"/>
                  </a:solidFill>
                </a:rPr>
                <a:t> </a:t>
              </a:r>
              <a:r>
                <a:rPr lang="en-US" sz="2400" b="1" dirty="0">
                  <a:solidFill>
                    <a:srgbClr val="000090"/>
                  </a:solidFill>
                </a:rPr>
                <a:t>tag:</a:t>
              </a:r>
            </a:p>
            <a:p>
              <a:r>
                <a:rPr lang="en-US" sz="2400" b="1" dirty="0">
                  <a:solidFill>
                    <a:srgbClr val="000090"/>
                  </a:solidFill>
                </a:rPr>
                <a:t>    V</a:t>
              </a:r>
              <a:r>
                <a:rPr lang="en-US" sz="2400" b="1" dirty="0" smtClean="0">
                  <a:solidFill>
                    <a:srgbClr val="000090"/>
                  </a:solidFill>
                  <a:sym typeface="Symbol" charset="0"/>
                </a:rPr>
                <a:t>(m</a:t>
              </a:r>
              <a:r>
                <a:rPr lang="en-US" sz="2400" b="1" dirty="0">
                  <a:solidFill>
                    <a:srgbClr val="000090"/>
                  </a:solidFill>
                  <a:sym typeface="Symbol" charset="0"/>
                </a:rPr>
                <a:t>, tag)  = </a:t>
              </a:r>
              <a:r>
                <a:rPr lang="en-US" sz="2400" b="1" dirty="0" smtClean="0">
                  <a:solidFill>
                    <a:srgbClr val="000090"/>
                  </a:solidFill>
                  <a:sym typeface="Symbol" charset="0"/>
                </a:rPr>
                <a:t>`</a:t>
              </a:r>
              <a:r>
                <a:rPr lang="pl-PL" sz="2400" b="1" dirty="0" smtClean="0">
                  <a:solidFill>
                    <a:srgbClr val="000090"/>
                  </a:solidFill>
                  <a:sym typeface="Symbol" charset="0"/>
                </a:rPr>
                <a:t>Tak</a:t>
              </a:r>
              <a:r>
                <a:rPr lang="ja-JP" altLang="en-US" sz="2400" b="1" dirty="0" smtClean="0">
                  <a:solidFill>
                    <a:srgbClr val="000090"/>
                  </a:solidFill>
                  <a:latin typeface="Arial"/>
                  <a:sym typeface="Symbol" charset="0"/>
                </a:rPr>
                <a:t>’</a:t>
              </a:r>
              <a:endParaRPr lang="en-US" sz="2400" b="1" dirty="0">
                <a:solidFill>
                  <a:srgbClr val="000090"/>
                </a:solidFill>
                <a:sym typeface="Symbol" charset="0"/>
              </a:endParaRPr>
            </a:p>
          </p:txBody>
        </p:sp>
        <p:sp>
          <p:nvSpPr>
            <p:cNvPr id="26" name="Text Box 13"/>
            <p:cNvSpPr txBox="1">
              <a:spLocks noChangeArrowheads="1"/>
            </p:cNvSpPr>
            <p:nvPr/>
          </p:nvSpPr>
          <p:spPr bwMode="auto">
            <a:xfrm>
              <a:off x="4509" y="2676"/>
              <a:ext cx="184" cy="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Bezpieczne MAC</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
        <p:nvSpPr>
          <p:cNvPr id="5" name="Rectangle 3"/>
          <p:cNvSpPr txBox="1">
            <a:spLocks noChangeArrowheads="1"/>
          </p:cNvSpPr>
          <p:nvPr/>
        </p:nvSpPr>
        <p:spPr>
          <a:xfrm>
            <a:off x="107504" y="1340768"/>
            <a:ext cx="8928992" cy="5328592"/>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493838" algn="l"/>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Możliwości atakującego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1" i="0" u="none" strike="noStrike" kern="1200" cap="none" spc="0" normalizeH="0" baseline="0" noProof="0" dirty="0" smtClean="0">
                <a:ln>
                  <a:noFill/>
                </a:ln>
                <a:solidFill>
                  <a:schemeClr val="tx1"/>
                </a:solidFill>
                <a:effectLst/>
                <a:uLnTx/>
                <a:uFillTx/>
                <a:latin typeface="+mn-lt"/>
                <a:ea typeface="+mn-ea"/>
                <a:cs typeface="+mn-cs"/>
              </a:rPr>
              <a:t>atak z wybraną wiadomością</a:t>
            </a: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1493838" algn="l"/>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dla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m</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,m</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2</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q</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atakujący ma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S(</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1493838" algn="l"/>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493838" algn="l"/>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Cel atakującego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1" i="0" u="none" strike="noStrike" kern="1200" cap="none" spc="0" normalizeH="0" baseline="0" noProof="0" dirty="0" smtClean="0">
                <a:ln>
                  <a:noFill/>
                </a:ln>
                <a:solidFill>
                  <a:schemeClr val="tx1"/>
                </a:solidFill>
                <a:effectLst/>
                <a:uLnTx/>
                <a:uFillTx/>
                <a:latin typeface="+mn-lt"/>
                <a:ea typeface="+mn-ea"/>
                <a:cs typeface="+mn-cs"/>
              </a:rPr>
              <a:t>egzystencjalne</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1" i="0" u="none" strike="noStrike" kern="1200" cap="none" spc="0" normalizeH="0" baseline="0" noProof="0" dirty="0" smtClean="0">
                <a:ln>
                  <a:noFill/>
                </a:ln>
                <a:solidFill>
                  <a:schemeClr val="tx1"/>
                </a:solidFill>
                <a:effectLst/>
                <a:uLnTx/>
                <a:uFillTx/>
                <a:latin typeface="+mn-lt"/>
                <a:ea typeface="+mn-ea"/>
                <a:cs typeface="+mn-cs"/>
              </a:rPr>
              <a:t>fałszerstwo</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1493838" algn="l"/>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przygotowanie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1" i="0" u="sng" strike="noStrike" kern="1200" cap="none" spc="0" normalizeH="0" baseline="0" noProof="0" dirty="0" smtClean="0">
                <a:ln>
                  <a:noFill/>
                </a:ln>
                <a:solidFill>
                  <a:schemeClr val="tx1"/>
                </a:solidFill>
                <a:effectLst/>
                <a:uLnTx/>
                <a:uFillTx/>
                <a:latin typeface="+mn-lt"/>
                <a:ea typeface="+mn-ea"/>
                <a:cs typeface="+mn-cs"/>
              </a:rPr>
              <a:t>nowej</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„sprawdzalnej” </a:t>
            </a:r>
            <a:br>
              <a:rPr kumimoji="0" lang="pl-PL" sz="2800" b="0" i="0" u="none" strike="noStrike" kern="1200" cap="none" spc="0" normalizeH="0" baseline="0" noProof="0" dirty="0" smtClean="0">
                <a:ln>
                  <a:noFill/>
                </a:ln>
                <a:solidFill>
                  <a:schemeClr val="tx1"/>
                </a:solidFill>
                <a:effectLst/>
                <a:uLnTx/>
                <a:uFillTx/>
                <a:latin typeface="+mn-lt"/>
                <a:ea typeface="+mn-ea"/>
                <a:cs typeface="+mn-cs"/>
              </a:rPr>
            </a:br>
            <a:r>
              <a:rPr kumimoji="0" lang="pl-PL" sz="2800" b="0" i="0" u="none" strike="noStrike" kern="1200" cap="none" spc="0" normalizeH="0" baseline="0" noProof="0" dirty="0" smtClean="0">
                <a:ln>
                  <a:noFill/>
                </a:ln>
                <a:solidFill>
                  <a:schemeClr val="tx1"/>
                </a:solidFill>
                <a:effectLst/>
                <a:uLnTx/>
                <a:uFillTx/>
                <a:latin typeface="+mn-lt"/>
                <a:ea typeface="+mn-ea"/>
                <a:cs typeface="+mn-cs"/>
              </a:rPr>
              <a:t>pary wiadomość</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/tag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1" fontAlgn="auto" latinLnBrk="0" hangingPunct="1">
              <a:lnSpc>
                <a:spcPct val="100000"/>
              </a:lnSpc>
              <a:spcBef>
                <a:spcPct val="20000"/>
              </a:spcBef>
              <a:spcAft>
                <a:spcPts val="0"/>
              </a:spcAft>
              <a:buClrTx/>
              <a:buSzTx/>
              <a:buFontTx/>
              <a:buNone/>
              <a:tabLst>
                <a:tab pos="1493838" algn="l"/>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sym typeface="Symbol" charset="0"/>
              </a:rPr>
              <a:t>  { (m</a:t>
            </a:r>
            <a:r>
              <a:rPr kumimoji="0" lang="en-US" sz="2400" b="0" i="0" u="none" strike="noStrike" kern="1200" cap="none" spc="0" normalizeH="0" baseline="-25000" noProof="0" dirty="0" smtClean="0">
                <a:ln>
                  <a:noFill/>
                </a:ln>
                <a:solidFill>
                  <a:schemeClr val="tx1"/>
                </a:solidFill>
                <a:effectLst/>
                <a:uLnTx/>
                <a:uFillTx/>
                <a:latin typeface="+mn-lt"/>
                <a:ea typeface="+mn-ea"/>
                <a:cs typeface="+mn-cs"/>
                <a:sym typeface="Symbol" charset="0"/>
              </a:rPr>
              <a:t>1</a:t>
            </a:r>
            <a:r>
              <a:rPr kumimoji="0" lang="en-US" sz="2400" b="0" i="0" u="none" strike="noStrike" kern="1200" cap="none" spc="0" normalizeH="0" baseline="0" noProof="0" dirty="0" smtClean="0">
                <a:ln>
                  <a:noFill/>
                </a:ln>
                <a:solidFill>
                  <a:schemeClr val="tx1"/>
                </a:solidFill>
                <a:effectLst/>
                <a:uLnTx/>
                <a:uFillTx/>
                <a:latin typeface="+mn-lt"/>
                <a:ea typeface="+mn-ea"/>
                <a:cs typeface="+mn-cs"/>
                <a:sym typeface="Symbol" charset="0"/>
              </a:rPr>
              <a:t>,t</a:t>
            </a:r>
            <a:r>
              <a:rPr kumimoji="0" lang="en-US" sz="2400" b="0" i="0" u="none" strike="noStrike" kern="1200" cap="none" spc="0" normalizeH="0" baseline="-25000" noProof="0" dirty="0" smtClean="0">
                <a:ln>
                  <a:noFill/>
                </a:ln>
                <a:solidFill>
                  <a:schemeClr val="tx1"/>
                </a:solidFill>
                <a:effectLst/>
                <a:uLnTx/>
                <a:uFillTx/>
                <a:latin typeface="+mn-lt"/>
                <a:ea typeface="+mn-ea"/>
                <a:cs typeface="+mn-cs"/>
                <a:sym typeface="Symbol" charset="0"/>
              </a:rPr>
              <a:t>1</a:t>
            </a:r>
            <a:r>
              <a:rPr kumimoji="0" lang="en-US" sz="2400" b="0" i="0" u="none" strike="noStrike" kern="1200" cap="none" spc="0" normalizeH="0" baseline="0" noProof="0" dirty="0" smtClean="0">
                <a:ln>
                  <a:noFill/>
                </a:ln>
                <a:solidFill>
                  <a:schemeClr val="tx1"/>
                </a:solidFill>
                <a:effectLst/>
                <a:uLnTx/>
                <a:uFillTx/>
                <a:latin typeface="+mn-lt"/>
                <a:ea typeface="+mn-ea"/>
                <a:cs typeface="+mn-cs"/>
                <a:sym typeface="Symbol" charset="0"/>
              </a:rPr>
              <a:t>) , … ,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sym typeface="Symbol" charset="0"/>
              </a:rPr>
              <a:t>m</a:t>
            </a:r>
            <a:r>
              <a:rPr kumimoji="0" lang="en-US" sz="2400" b="0" i="0" u="none" strike="noStrike" kern="1200" cap="none" spc="0" normalizeH="0" baseline="-25000" noProof="0" dirty="0" err="1" smtClean="0">
                <a:ln>
                  <a:noFill/>
                </a:ln>
                <a:solidFill>
                  <a:schemeClr val="tx1"/>
                </a:solidFill>
                <a:effectLst/>
                <a:uLnTx/>
                <a:uFillTx/>
                <a:latin typeface="+mn-lt"/>
                <a:ea typeface="+mn-ea"/>
                <a:cs typeface="+mn-cs"/>
                <a:sym typeface="Symbol" charset="0"/>
              </a:rPr>
              <a:t>q</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sym typeface="Symbol" charset="0"/>
              </a:rPr>
              <a:t>,t</a:t>
            </a:r>
            <a:r>
              <a:rPr kumimoji="0" lang="en-US" sz="2400" b="0" i="0" u="none" strike="noStrike" kern="1200" cap="none" spc="0" normalizeH="0" baseline="-25000" noProof="0" dirty="0" err="1" smtClean="0">
                <a:ln>
                  <a:noFill/>
                </a:ln>
                <a:solidFill>
                  <a:schemeClr val="tx1"/>
                </a:solidFill>
                <a:effectLst/>
                <a:uLnTx/>
                <a:uFillTx/>
                <a:latin typeface="+mn-lt"/>
                <a:ea typeface="+mn-ea"/>
                <a:cs typeface="+mn-cs"/>
                <a:sym typeface="Symbol" charset="0"/>
              </a:rPr>
              <a:t>q</a:t>
            </a:r>
            <a:r>
              <a:rPr kumimoji="0" lang="en-US" sz="24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p>
          <a:p>
            <a:pPr marL="742950" marR="0" lvl="1" indent="-285750" algn="l" defTabSz="914400" rtl="0" eaLnBrk="1" fontAlgn="auto" latinLnBrk="0" hangingPunct="1">
              <a:lnSpc>
                <a:spcPct val="100000"/>
              </a:lnSpc>
              <a:spcBef>
                <a:spcPct val="20000"/>
              </a:spcBef>
              <a:spcAft>
                <a:spcPts val="0"/>
              </a:spcAft>
              <a:buClrTx/>
              <a:buSzTx/>
              <a:buFontTx/>
              <a:buNone/>
              <a:tabLst>
                <a:tab pos="1493838" algn="l"/>
              </a:tabLst>
              <a:defRPr/>
            </a:pPr>
            <a:endParaRPr lang="pl-PL" sz="2400" dirty="0" smtClean="0">
              <a:sym typeface="Symbol" charset="0"/>
            </a:endParaRPr>
          </a:p>
          <a:p>
            <a:pPr marL="742950" marR="0" lvl="1" indent="-285750" algn="l" defTabSz="914400" rtl="0" eaLnBrk="1" fontAlgn="auto" latinLnBrk="0" hangingPunct="1">
              <a:lnSpc>
                <a:spcPct val="100000"/>
              </a:lnSpc>
              <a:spcBef>
                <a:spcPct val="20000"/>
              </a:spcBef>
              <a:spcAft>
                <a:spcPts val="0"/>
              </a:spcAft>
              <a:buClrTx/>
              <a:buSzTx/>
              <a:buFontTx/>
              <a:buNone/>
              <a:tabLst>
                <a:tab pos="1493838" algn="l"/>
              </a:tabLst>
              <a:defRPr/>
            </a:pPr>
            <a:r>
              <a:rPr kumimoji="0" lang="pl-PL" sz="2400" b="1" i="0" u="none" strike="noStrike" kern="1200" cap="none" spc="0" normalizeH="0" baseline="0" noProof="0" dirty="0" smtClean="0">
                <a:ln>
                  <a:noFill/>
                </a:ln>
                <a:solidFill>
                  <a:schemeClr val="tx1"/>
                </a:solidFill>
                <a:effectLst/>
                <a:uLnTx/>
                <a:uFillTx/>
                <a:latin typeface="+mn-lt"/>
                <a:ea typeface="+mn-ea"/>
                <a:cs typeface="+mn-cs"/>
                <a:sym typeface="Symbol" charset="0"/>
              </a:rPr>
              <a:t>Co</a:t>
            </a:r>
            <a:r>
              <a:rPr kumimoji="0" lang="pl-PL" sz="2400" b="1" i="0" u="none" strike="noStrike" kern="1200" cap="none" spc="0" normalizeH="0" noProof="0" dirty="0" smtClean="0">
                <a:ln>
                  <a:noFill/>
                </a:ln>
                <a:solidFill>
                  <a:schemeClr val="tx1"/>
                </a:solidFill>
                <a:effectLst/>
                <a:uLnTx/>
                <a:uFillTx/>
                <a:latin typeface="+mn-lt"/>
                <a:ea typeface="+mn-ea"/>
                <a:cs typeface="+mn-cs"/>
                <a:sym typeface="Symbol" charset="0"/>
              </a:rPr>
              <a:t> musimy zapewnić:</a:t>
            </a:r>
            <a:endParaRPr kumimoji="0" lang="en-US" sz="2400" b="1"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493838" algn="l"/>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2200" b="0" i="0" u="none" strike="noStrike" kern="1200" cap="none" spc="0" normalizeH="0" baseline="0" noProof="0" dirty="0" smtClean="0">
                <a:ln>
                  <a:noFill/>
                </a:ln>
                <a:solidFill>
                  <a:schemeClr val="tx1"/>
                </a:solidFill>
                <a:effectLst/>
                <a:uLnTx/>
                <a:uFillTx/>
                <a:latin typeface="+mn-lt"/>
                <a:ea typeface="+mn-ea"/>
                <a:cs typeface="+mn-cs"/>
                <a:sym typeface="Symbol" charset="0"/>
              </a:rPr>
              <a:t>atakujący nie może wygenerować „sprawdzalnego” </a:t>
            </a:r>
            <a:r>
              <a:rPr kumimoji="0" lang="pl-PL" sz="2200" b="0" i="0" u="none" strike="noStrike" kern="1200" cap="none" spc="0" normalizeH="0" baseline="0" noProof="0" dirty="0" err="1" smtClean="0">
                <a:ln>
                  <a:noFill/>
                </a:ln>
                <a:solidFill>
                  <a:schemeClr val="tx1"/>
                </a:solidFill>
                <a:effectLst/>
                <a:uLnTx/>
                <a:uFillTx/>
                <a:latin typeface="+mn-lt"/>
                <a:ea typeface="+mn-ea"/>
                <a:cs typeface="+mn-cs"/>
                <a:sym typeface="Symbol" charset="0"/>
              </a:rPr>
              <a:t>tagu</a:t>
            </a:r>
            <a:r>
              <a:rPr kumimoji="0" lang="pl-PL" sz="2200" b="0" i="0" u="none" strike="noStrike" kern="1200" cap="none" spc="0" normalizeH="0" baseline="0" noProof="0" dirty="0" smtClean="0">
                <a:ln>
                  <a:noFill/>
                </a:ln>
                <a:solidFill>
                  <a:schemeClr val="tx1"/>
                </a:solidFill>
                <a:effectLst/>
                <a:uLnTx/>
                <a:uFillTx/>
                <a:latin typeface="+mn-lt"/>
                <a:ea typeface="+mn-ea"/>
                <a:cs typeface="+mn-cs"/>
                <a:sym typeface="Symbol" charset="0"/>
              </a:rPr>
              <a:t> dla nowej </a:t>
            </a:r>
            <a:r>
              <a:rPr kumimoji="0" lang="pl-PL" sz="2200" b="0" i="0" u="none" strike="noStrike" kern="1200" cap="none" spc="0" normalizeH="0" noProof="0" dirty="0" smtClean="0">
                <a:ln>
                  <a:noFill/>
                </a:ln>
                <a:solidFill>
                  <a:schemeClr val="tx1"/>
                </a:solidFill>
                <a:effectLst/>
                <a:uLnTx/>
                <a:uFillTx/>
                <a:latin typeface="+mn-lt"/>
                <a:ea typeface="+mn-ea"/>
                <a:cs typeface="+mn-cs"/>
                <a:sym typeface="Symbol" charset="0"/>
              </a:rPr>
              <a:t>  </a:t>
            </a:r>
            <a:br>
              <a:rPr kumimoji="0" lang="pl-PL" sz="2200" b="0" i="0" u="none" strike="noStrike" kern="1200" cap="none" spc="0" normalizeH="0" noProof="0" dirty="0" smtClean="0">
                <a:ln>
                  <a:noFill/>
                </a:ln>
                <a:solidFill>
                  <a:schemeClr val="tx1"/>
                </a:solidFill>
                <a:effectLst/>
                <a:uLnTx/>
                <a:uFillTx/>
                <a:latin typeface="+mn-lt"/>
                <a:ea typeface="+mn-ea"/>
                <a:cs typeface="+mn-cs"/>
                <a:sym typeface="Symbol" charset="0"/>
              </a:rPr>
            </a:br>
            <a:r>
              <a:rPr kumimoji="0" lang="pl-PL" sz="2200" b="0" i="0" u="none" strike="noStrike" kern="1200" cap="none" spc="0" normalizeH="0" noProof="0" dirty="0" smtClean="0">
                <a:ln>
                  <a:noFill/>
                </a:ln>
                <a:solidFill>
                  <a:schemeClr val="tx1"/>
                </a:solidFill>
                <a:effectLst/>
                <a:uLnTx/>
                <a:uFillTx/>
                <a:latin typeface="+mn-lt"/>
                <a:ea typeface="+mn-ea"/>
                <a:cs typeface="+mn-cs"/>
                <a:sym typeface="Symbol" charset="0"/>
              </a:rPr>
              <a:t>       </a:t>
            </a:r>
            <a:r>
              <a:rPr kumimoji="0" lang="pl-PL" sz="2200" b="0" i="0" u="none" strike="noStrike" kern="1200" cap="none" spc="0" normalizeH="0" baseline="0" noProof="0" dirty="0" smtClean="0">
                <a:ln>
                  <a:noFill/>
                </a:ln>
                <a:solidFill>
                  <a:schemeClr val="tx1"/>
                </a:solidFill>
                <a:effectLst/>
                <a:uLnTx/>
                <a:uFillTx/>
                <a:latin typeface="+mn-lt"/>
                <a:ea typeface="+mn-ea"/>
                <a:cs typeface="+mn-cs"/>
                <a:sym typeface="Symbol" charset="0"/>
              </a:rPr>
              <a:t>wiadomości</a:t>
            </a:r>
            <a:endParaRPr kumimoji="0" lang="en-US" sz="2200" b="0" i="0" u="none" strike="noStrike" kern="1200" cap="none" spc="0" normalizeH="0" baseline="0" noProof="0" dirty="0" smtClean="0">
              <a:ln>
                <a:noFill/>
              </a:ln>
              <a:solidFill>
                <a:schemeClr val="tx1"/>
              </a:solidFill>
              <a:effectLst/>
              <a:uLnTx/>
              <a:uFillTx/>
              <a:latin typeface="+mn-lt"/>
              <a:ea typeface="+mn-ea"/>
              <a:cs typeface="+mn-cs"/>
              <a:sym typeface="Symbol" charset="0"/>
            </a:endParaRPr>
          </a:p>
          <a:p>
            <a:pPr marL="0" marR="0" lvl="0" indent="0" algn="l" defTabSz="914400" rtl="0" eaLnBrk="1" fontAlgn="auto" latinLnBrk="0" hangingPunct="1">
              <a:lnSpc>
                <a:spcPct val="100000"/>
              </a:lnSpc>
              <a:spcBef>
                <a:spcPts val="1176"/>
              </a:spcBef>
              <a:spcAft>
                <a:spcPts val="0"/>
              </a:spcAft>
              <a:buClrTx/>
              <a:buSzTx/>
              <a:buFont typeface="Arial" pitchFamily="34" charset="0"/>
              <a:buNone/>
              <a:tabLst>
                <a:tab pos="1493838" algn="l"/>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2200" b="0" i="0" u="none" strike="noStrike" kern="1200" cap="none" spc="0" normalizeH="0" baseline="0" noProof="0" dirty="0" smtClean="0">
                <a:ln>
                  <a:noFill/>
                </a:ln>
                <a:solidFill>
                  <a:schemeClr val="tx1"/>
                </a:solidFill>
                <a:effectLst/>
                <a:uLnTx/>
                <a:uFillTx/>
                <a:latin typeface="+mn-lt"/>
                <a:ea typeface="+mn-ea"/>
                <a:cs typeface="+mn-cs"/>
                <a:sym typeface="Symbol" charset="0"/>
              </a:rPr>
              <a:t>mając</a:t>
            </a:r>
            <a:r>
              <a:rPr kumimoji="0" lang="en-US" sz="2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en-US" sz="2200" b="0" i="0" u="none" strike="noStrike" kern="1200" cap="none" spc="0" normalizeH="0" baseline="0" noProof="0" dirty="0" err="1" smtClean="0">
                <a:ln>
                  <a:noFill/>
                </a:ln>
                <a:solidFill>
                  <a:schemeClr val="tx1"/>
                </a:solidFill>
                <a:effectLst/>
                <a:uLnTx/>
                <a:uFillTx/>
                <a:latin typeface="+mn-lt"/>
                <a:ea typeface="+mn-ea"/>
                <a:cs typeface="+mn-cs"/>
                <a:sym typeface="Symbol" charset="0"/>
              </a:rPr>
              <a:t>m,t</a:t>
            </a:r>
            <a:r>
              <a:rPr kumimoji="0" lang="en-US" sz="2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2200" b="0" i="0" u="none" strike="noStrike" kern="1200" cap="none" spc="0" normalizeH="0" baseline="0" noProof="0" dirty="0" smtClean="0">
                <a:ln>
                  <a:noFill/>
                </a:ln>
                <a:solidFill>
                  <a:schemeClr val="tx1"/>
                </a:solidFill>
                <a:effectLst/>
                <a:uLnTx/>
                <a:uFillTx/>
                <a:latin typeface="+mn-lt"/>
                <a:ea typeface="+mn-ea"/>
                <a:cs typeface="+mn-cs"/>
                <a:sym typeface="Symbol" charset="0"/>
              </a:rPr>
              <a:t>atakujący nie może nawet spreparować </a:t>
            </a:r>
            <a:r>
              <a:rPr kumimoji="0" lang="en-US" sz="2200" b="0" i="0" u="none" strike="noStrike" kern="1200" cap="none" spc="0" normalizeH="0" baseline="0" noProof="0" dirty="0" smtClean="0">
                <a:ln>
                  <a:noFill/>
                </a:ln>
                <a:solidFill>
                  <a:schemeClr val="tx1"/>
                </a:solidFill>
                <a:effectLst/>
                <a:uLnTx/>
                <a:uFillTx/>
                <a:latin typeface="+mn-lt"/>
                <a:ea typeface="+mn-ea"/>
                <a:cs typeface="+mn-cs"/>
                <a:sym typeface="Symbol" charset="0"/>
              </a:rPr>
              <a:t>(</a:t>
            </a:r>
            <a:r>
              <a:rPr kumimoji="0" lang="en-US" sz="2200" b="0" i="0" u="none" strike="noStrike" kern="1200" cap="none" spc="0" normalizeH="0" baseline="0" noProof="0" dirty="0" err="1" smtClean="0">
                <a:ln>
                  <a:noFill/>
                </a:ln>
                <a:solidFill>
                  <a:schemeClr val="tx1"/>
                </a:solidFill>
                <a:effectLst/>
                <a:uLnTx/>
                <a:uFillTx/>
                <a:latin typeface="+mn-lt"/>
                <a:ea typeface="+mn-ea"/>
                <a:cs typeface="+mn-cs"/>
                <a:sym typeface="Symbol" charset="0"/>
              </a:rPr>
              <a:t>m,t</a:t>
            </a:r>
            <a:r>
              <a:rPr kumimoji="0" lang="en-US" sz="2200" b="0" i="0" u="none" strike="noStrike" kern="1200" cap="none" spc="0" normalizeH="0" baseline="0" noProof="0" dirty="0" smtClean="0">
                <a:ln>
                  <a:noFill/>
                </a:ln>
                <a:solidFill>
                  <a:schemeClr val="tx1"/>
                </a:solidFill>
                <a:effectLst/>
                <a:uLnTx/>
                <a:uFillTx/>
                <a:latin typeface="+mn-lt"/>
                <a:ea typeface="+mn-ea"/>
                <a:cs typeface="+mn-cs"/>
                <a:sym typeface="Symbol" charset="0"/>
              </a:rPr>
              <a:t>’)  </a:t>
            </a:r>
            <a:r>
              <a:rPr kumimoji="0" lang="pl-PL" sz="2200" b="0" i="0" u="none" strike="noStrike" kern="1200" cap="none" spc="0" normalizeH="0" baseline="0" noProof="0" dirty="0" smtClean="0">
                <a:ln>
                  <a:noFill/>
                </a:ln>
                <a:solidFill>
                  <a:schemeClr val="tx1"/>
                </a:solidFill>
                <a:effectLst/>
                <a:uLnTx/>
                <a:uFillTx/>
                <a:latin typeface="+mn-lt"/>
                <a:ea typeface="+mn-ea"/>
                <a:cs typeface="+mn-cs"/>
                <a:sym typeface="Symbol" charset="0"/>
              </a:rPr>
              <a:t>dla</a:t>
            </a:r>
            <a:r>
              <a:rPr kumimoji="0" lang="en-US" sz="2200" b="0" i="0" u="none" strike="noStrike" kern="1200" cap="none" spc="0" normalizeH="0" baseline="0" noProof="0" dirty="0" smtClean="0">
                <a:ln>
                  <a:noFill/>
                </a:ln>
                <a:solidFill>
                  <a:schemeClr val="tx1"/>
                </a:solidFill>
                <a:effectLst/>
                <a:uLnTx/>
                <a:uFillTx/>
                <a:latin typeface="+mn-lt"/>
                <a:ea typeface="+mn-ea"/>
                <a:cs typeface="+mn-cs"/>
                <a:sym typeface="Symbol" charset="0"/>
              </a:rPr>
              <a:t>   t’ ≠ t </a:t>
            </a:r>
            <a:endParaRPr kumimoji="0" lang="en-US" sz="2200" b="0" i="0" u="none" strike="noStrike" kern="1200" cap="none" spc="0" normalizeH="0" baseline="0" noProof="0" dirty="0">
              <a:ln>
                <a:noFill/>
              </a:ln>
              <a:solidFill>
                <a:schemeClr val="tx1"/>
              </a:solidFill>
              <a:effectLst/>
              <a:uLnTx/>
              <a:uFillTx/>
              <a:latin typeface="+mn-lt"/>
              <a:ea typeface="+mn-ea"/>
              <a:cs typeface="+mn-cs"/>
              <a:sym typeface="Symbol" charset="0"/>
            </a:endParaRPr>
          </a:p>
        </p:txBody>
      </p:sp>
      <p:sp>
        <p:nvSpPr>
          <p:cNvPr id="6" name="Line 4"/>
          <p:cNvSpPr>
            <a:spLocks noChangeShapeType="1"/>
          </p:cNvSpPr>
          <p:nvPr/>
        </p:nvSpPr>
        <p:spPr bwMode="auto">
          <a:xfrm>
            <a:off x="175320" y="4797152"/>
            <a:ext cx="8610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t>Ważne wybrane właściwości sytemu MAC, które muszą być spełnione, aby zapewnić bezpieczeństwo</a:t>
            </a:r>
            <a:endParaRPr lang="pl-PL" sz="2800" dirty="0"/>
          </a:p>
        </p:txBody>
      </p:sp>
      <p:sp>
        <p:nvSpPr>
          <p:cNvPr id="3" name="Symbol zastępczy zawartości 2"/>
          <p:cNvSpPr>
            <a:spLocks noGrp="1"/>
          </p:cNvSpPr>
          <p:nvPr>
            <p:ph idx="1"/>
          </p:nvPr>
        </p:nvSpPr>
        <p:spPr/>
        <p:txBody>
          <a:bodyPr/>
          <a:lstStyle/>
          <a:p>
            <a:r>
              <a:rPr lang="pl-PL" dirty="0" smtClean="0"/>
              <a:t>System nie może dopuścić do zdarzenia, w którym: S(k,m</a:t>
            </a:r>
            <a:r>
              <a:rPr lang="pl-PL" baseline="-25000" dirty="0" smtClean="0"/>
              <a:t>0</a:t>
            </a:r>
            <a:r>
              <a:rPr lang="pl-PL" dirty="0" smtClean="0"/>
              <a:t>) = S(k,m</a:t>
            </a:r>
            <a:r>
              <a:rPr lang="pl-PL" baseline="-25000" dirty="0" smtClean="0"/>
              <a:t>1</a:t>
            </a:r>
            <a:r>
              <a:rPr lang="pl-PL" dirty="0" smtClean="0"/>
              <a:t>)</a:t>
            </a:r>
          </a:p>
          <a:p>
            <a:r>
              <a:rPr lang="pl-PL" dirty="0" err="1" smtClean="0"/>
              <a:t>Tagi</a:t>
            </a:r>
            <a:r>
              <a:rPr lang="pl-PL" dirty="0" smtClean="0"/>
              <a:t> nie mogą być zbyt krótkie, bo można by przeprowadzić na system atak podobny do siłowego (jest możliwość łatwego zgadnięcia </a:t>
            </a:r>
            <a:r>
              <a:rPr lang="pl-PL" dirty="0" err="1" smtClean="0"/>
              <a:t>tagu</a:t>
            </a:r>
            <a:r>
              <a:rPr lang="pl-PL" dirty="0" smtClean="0"/>
              <a:t>, jeśli jest dostatecznie krótki), typowo </a:t>
            </a:r>
            <a:r>
              <a:rPr lang="pl-PL" dirty="0" err="1" smtClean="0"/>
              <a:t>tagi</a:t>
            </a:r>
            <a:r>
              <a:rPr lang="pl-PL" dirty="0" smtClean="0"/>
              <a:t> mają długość 64, 96 lub 128 bitów. TLC stosuje </a:t>
            </a:r>
            <a:r>
              <a:rPr lang="pl-PL" dirty="0" err="1" smtClean="0"/>
              <a:t>tagi</a:t>
            </a:r>
            <a:r>
              <a:rPr lang="pl-PL" dirty="0" smtClean="0"/>
              <a:t> 96 bitowe.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 ochrona systemu plików</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a:spLocks noGrp="1"/>
          </p:cNvSpPr>
          <p:nvPr>
            <p:ph idx="1"/>
          </p:nvPr>
        </p:nvSpPr>
        <p:spPr>
          <a:xfrm>
            <a:off x="304800" y="4291608"/>
            <a:ext cx="8458200" cy="1657350"/>
          </a:xfrm>
        </p:spPr>
        <p:txBody>
          <a:bodyPr>
            <a:normAutofit fontScale="85000" lnSpcReduction="20000"/>
          </a:bodyPr>
          <a:lstStyle/>
          <a:p>
            <a:pPr marL="0" indent="0">
              <a:buNone/>
            </a:pPr>
            <a:r>
              <a:rPr lang="pl-PL" dirty="0" smtClean="0"/>
              <a:t>Później wirus infekuje system i modyfikuje pliki systemowe</a:t>
            </a:r>
            <a:endParaRPr lang="en-US" dirty="0"/>
          </a:p>
          <a:p>
            <a:pPr marL="0" indent="0">
              <a:spcBef>
                <a:spcPts val="1776"/>
              </a:spcBef>
              <a:buNone/>
            </a:pPr>
            <a:r>
              <a:rPr lang="pl-PL" dirty="0" smtClean="0"/>
              <a:t>Użytkownik startuje z czystego </a:t>
            </a:r>
            <a:r>
              <a:rPr lang="en-US" dirty="0" smtClean="0"/>
              <a:t> OS </a:t>
            </a:r>
            <a:r>
              <a:rPr lang="pl-PL" dirty="0" smtClean="0"/>
              <a:t>i podaje hasło</a:t>
            </a:r>
            <a:endParaRPr lang="en-US" dirty="0" smtClean="0"/>
          </a:p>
          <a:p>
            <a:pPr lvl="1"/>
            <a:r>
              <a:rPr lang="pl-PL" dirty="0" smtClean="0"/>
              <a:t>Wtedy</a:t>
            </a:r>
            <a:r>
              <a:rPr lang="en-US" dirty="0" smtClean="0"/>
              <a:t>:   </a:t>
            </a:r>
            <a:r>
              <a:rPr lang="pl-PL" dirty="0" smtClean="0"/>
              <a:t>dysponując bezpiecznymi MAC dla plików</a:t>
            </a:r>
            <a:r>
              <a:rPr lang="en-US" dirty="0" smtClean="0"/>
              <a:t>   </a:t>
            </a:r>
            <a:r>
              <a:rPr lang="pl-PL" dirty="0" smtClean="0"/>
              <a:t>możemy wskazać wszystkie zmodyfikowane pliki</a:t>
            </a:r>
            <a:endParaRPr lang="en-US" dirty="0"/>
          </a:p>
        </p:txBody>
      </p:sp>
      <p:sp>
        <p:nvSpPr>
          <p:cNvPr id="6" name="TextBox 3"/>
          <p:cNvSpPr txBox="1"/>
          <p:nvPr/>
        </p:nvSpPr>
        <p:spPr>
          <a:xfrm>
            <a:off x="323528" y="1268760"/>
            <a:ext cx="7000699" cy="830997"/>
          </a:xfrm>
          <a:prstGeom prst="rect">
            <a:avLst/>
          </a:prstGeom>
          <a:noFill/>
        </p:spPr>
        <p:txBody>
          <a:bodyPr wrap="none" rtlCol="0">
            <a:spAutoFit/>
          </a:bodyPr>
          <a:lstStyle/>
          <a:p>
            <a:r>
              <a:rPr lang="pl-PL" sz="2400" dirty="0" smtClean="0"/>
              <a:t>Zakładamy, że podczas instalacji systemu operacyjnego</a:t>
            </a:r>
            <a:br>
              <a:rPr lang="pl-PL" sz="2400" dirty="0" smtClean="0"/>
            </a:br>
            <a:r>
              <a:rPr lang="pl-PL" sz="2400" dirty="0" smtClean="0"/>
              <a:t>następuje przetwarzanie</a:t>
            </a:r>
            <a:r>
              <a:rPr lang="en-US" sz="2400" dirty="0" smtClean="0"/>
              <a:t>:</a:t>
            </a:r>
            <a:endParaRPr lang="en-US" sz="2400" dirty="0"/>
          </a:p>
        </p:txBody>
      </p:sp>
      <p:sp>
        <p:nvSpPr>
          <p:cNvPr id="7" name="Rectangle 4"/>
          <p:cNvSpPr/>
          <p:nvPr/>
        </p:nvSpPr>
        <p:spPr>
          <a:xfrm>
            <a:off x="609600" y="2310408"/>
            <a:ext cx="1447800" cy="990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F</a:t>
            </a:r>
            <a:r>
              <a:rPr lang="en-US" sz="2400" baseline="-25000" dirty="0" smtClean="0"/>
              <a:t>1</a:t>
            </a:r>
            <a:endParaRPr lang="en-US" sz="2400" baseline="-25000" dirty="0"/>
          </a:p>
        </p:txBody>
      </p:sp>
      <p:sp>
        <p:nvSpPr>
          <p:cNvPr id="8" name="Rectangle 5"/>
          <p:cNvSpPr/>
          <p:nvPr/>
        </p:nvSpPr>
        <p:spPr>
          <a:xfrm>
            <a:off x="609600" y="3453408"/>
            <a:ext cx="1447800" cy="381000"/>
          </a:xfrm>
          <a:prstGeom prst="rect">
            <a:avLst/>
          </a:prstGeom>
          <a:solidFill>
            <a:srgbClr val="00CC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FF0000"/>
                </a:solidFill>
              </a:rPr>
              <a:t>t</a:t>
            </a:r>
            <a:r>
              <a:rPr lang="en-US" sz="2000" baseline="-25000" dirty="0" smtClean="0">
                <a:solidFill>
                  <a:srgbClr val="FF0000"/>
                </a:solidFill>
              </a:rPr>
              <a:t>1</a:t>
            </a:r>
            <a:r>
              <a:rPr lang="en-US" sz="2000" dirty="0" smtClean="0">
                <a:solidFill>
                  <a:srgbClr val="FF0000"/>
                </a:solidFill>
              </a:rPr>
              <a:t> = S(k,F</a:t>
            </a:r>
            <a:r>
              <a:rPr lang="en-US" sz="2000" baseline="-25000" dirty="0" smtClean="0">
                <a:solidFill>
                  <a:srgbClr val="FF0000"/>
                </a:solidFill>
              </a:rPr>
              <a:t>1</a:t>
            </a:r>
            <a:r>
              <a:rPr lang="en-US" sz="2000" dirty="0" smtClean="0">
                <a:solidFill>
                  <a:srgbClr val="FF0000"/>
                </a:solidFill>
              </a:rPr>
              <a:t>)</a:t>
            </a:r>
            <a:endParaRPr lang="en-US" sz="2000" dirty="0">
              <a:solidFill>
                <a:srgbClr val="FF0000"/>
              </a:solidFill>
            </a:endParaRPr>
          </a:p>
        </p:txBody>
      </p:sp>
      <p:sp>
        <p:nvSpPr>
          <p:cNvPr id="9" name="Rectangle 6"/>
          <p:cNvSpPr/>
          <p:nvPr/>
        </p:nvSpPr>
        <p:spPr>
          <a:xfrm>
            <a:off x="2667000" y="2310408"/>
            <a:ext cx="1447800" cy="990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F</a:t>
            </a:r>
            <a:r>
              <a:rPr lang="en-US" sz="2400" baseline="-25000" dirty="0"/>
              <a:t>2</a:t>
            </a:r>
          </a:p>
        </p:txBody>
      </p:sp>
      <p:sp>
        <p:nvSpPr>
          <p:cNvPr id="10" name="Rectangle 7"/>
          <p:cNvSpPr/>
          <p:nvPr/>
        </p:nvSpPr>
        <p:spPr>
          <a:xfrm>
            <a:off x="2667000" y="3453408"/>
            <a:ext cx="1447800" cy="381000"/>
          </a:xfrm>
          <a:prstGeom prst="rect">
            <a:avLst/>
          </a:prstGeom>
          <a:solidFill>
            <a:srgbClr val="00CC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FF0000"/>
                </a:solidFill>
              </a:rPr>
              <a:t>t</a:t>
            </a:r>
            <a:r>
              <a:rPr lang="en-US" sz="2000" baseline="-25000" dirty="0">
                <a:solidFill>
                  <a:srgbClr val="FF0000"/>
                </a:solidFill>
              </a:rPr>
              <a:t>2</a:t>
            </a:r>
            <a:r>
              <a:rPr lang="en-US" sz="2000" dirty="0" smtClean="0">
                <a:solidFill>
                  <a:srgbClr val="FF0000"/>
                </a:solidFill>
              </a:rPr>
              <a:t> = S(k,F</a:t>
            </a:r>
            <a:r>
              <a:rPr lang="en-US" sz="2000" baseline="-25000" dirty="0">
                <a:solidFill>
                  <a:srgbClr val="FF0000"/>
                </a:solidFill>
              </a:rPr>
              <a:t>2</a:t>
            </a:r>
            <a:r>
              <a:rPr lang="en-US" sz="2000" dirty="0" smtClean="0">
                <a:solidFill>
                  <a:srgbClr val="FF0000"/>
                </a:solidFill>
              </a:rPr>
              <a:t>)</a:t>
            </a:r>
            <a:endParaRPr lang="en-US" sz="2000" dirty="0">
              <a:solidFill>
                <a:srgbClr val="FF0000"/>
              </a:solidFill>
            </a:endParaRPr>
          </a:p>
        </p:txBody>
      </p:sp>
      <p:sp>
        <p:nvSpPr>
          <p:cNvPr id="11" name="Rectangle 8"/>
          <p:cNvSpPr/>
          <p:nvPr/>
        </p:nvSpPr>
        <p:spPr>
          <a:xfrm>
            <a:off x="5334000" y="2310408"/>
            <a:ext cx="1447800" cy="990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smtClean="0"/>
              <a:t>F</a:t>
            </a:r>
            <a:r>
              <a:rPr lang="en-US" sz="2400" baseline="-25000" dirty="0" err="1"/>
              <a:t>n</a:t>
            </a:r>
            <a:endParaRPr lang="en-US" sz="2400" baseline="-25000" dirty="0"/>
          </a:p>
        </p:txBody>
      </p:sp>
      <p:sp>
        <p:nvSpPr>
          <p:cNvPr id="12" name="Rectangle 9"/>
          <p:cNvSpPr/>
          <p:nvPr/>
        </p:nvSpPr>
        <p:spPr>
          <a:xfrm>
            <a:off x="5334000" y="3453408"/>
            <a:ext cx="1447800" cy="381000"/>
          </a:xfrm>
          <a:prstGeom prst="rect">
            <a:avLst/>
          </a:prstGeom>
          <a:solidFill>
            <a:srgbClr val="00CC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err="1" smtClean="0">
                <a:solidFill>
                  <a:srgbClr val="FF0000"/>
                </a:solidFill>
              </a:rPr>
              <a:t>t</a:t>
            </a:r>
            <a:r>
              <a:rPr lang="en-US" sz="2000" baseline="-25000" dirty="0" err="1">
                <a:solidFill>
                  <a:srgbClr val="FF0000"/>
                </a:solidFill>
              </a:rPr>
              <a:t>n</a:t>
            </a:r>
            <a:r>
              <a:rPr lang="en-US" sz="2000" dirty="0" smtClean="0">
                <a:solidFill>
                  <a:srgbClr val="FF0000"/>
                </a:solidFill>
              </a:rPr>
              <a:t> = S(</a:t>
            </a:r>
            <a:r>
              <a:rPr lang="en-US" sz="2000" dirty="0" err="1" smtClean="0">
                <a:solidFill>
                  <a:srgbClr val="FF0000"/>
                </a:solidFill>
              </a:rPr>
              <a:t>k,F</a:t>
            </a:r>
            <a:r>
              <a:rPr lang="en-US" sz="2000" baseline="-25000" dirty="0" err="1">
                <a:solidFill>
                  <a:srgbClr val="FF0000"/>
                </a:solidFill>
              </a:rPr>
              <a:t>n</a:t>
            </a:r>
            <a:r>
              <a:rPr lang="en-US" sz="2000" dirty="0" smtClean="0">
                <a:solidFill>
                  <a:srgbClr val="FF0000"/>
                </a:solidFill>
              </a:rPr>
              <a:t>)</a:t>
            </a:r>
            <a:endParaRPr lang="en-US" sz="2000" dirty="0">
              <a:solidFill>
                <a:srgbClr val="FF0000"/>
              </a:solidFill>
            </a:endParaRPr>
          </a:p>
        </p:txBody>
      </p:sp>
      <p:sp>
        <p:nvSpPr>
          <p:cNvPr id="13" name="TextBox 10"/>
          <p:cNvSpPr txBox="1"/>
          <p:nvPr/>
        </p:nvSpPr>
        <p:spPr>
          <a:xfrm>
            <a:off x="4495800" y="2462808"/>
            <a:ext cx="441146" cy="707886"/>
          </a:xfrm>
          <a:prstGeom prst="rect">
            <a:avLst/>
          </a:prstGeom>
          <a:noFill/>
        </p:spPr>
        <p:txBody>
          <a:bodyPr wrap="none" rtlCol="0">
            <a:spAutoFit/>
          </a:bodyPr>
          <a:lstStyle/>
          <a:p>
            <a:r>
              <a:rPr lang="en-US" sz="4000" b="1" dirty="0" smtClean="0"/>
              <a:t>⋯</a:t>
            </a:r>
            <a:endParaRPr lang="en-US" sz="4000" b="1" dirty="0"/>
          </a:p>
        </p:txBody>
      </p:sp>
      <p:sp>
        <p:nvSpPr>
          <p:cNvPr id="14" name="TextBox 11"/>
          <p:cNvSpPr txBox="1"/>
          <p:nvPr/>
        </p:nvSpPr>
        <p:spPr>
          <a:xfrm>
            <a:off x="7020272" y="2492896"/>
            <a:ext cx="2080441" cy="707886"/>
          </a:xfrm>
          <a:prstGeom prst="rect">
            <a:avLst/>
          </a:prstGeom>
          <a:noFill/>
        </p:spPr>
        <p:txBody>
          <a:bodyPr wrap="none" rtlCol="0">
            <a:spAutoFit/>
          </a:bodyPr>
          <a:lstStyle/>
          <a:p>
            <a:r>
              <a:rPr lang="en-US" sz="2000" dirty="0"/>
              <a:t>k</a:t>
            </a:r>
            <a:r>
              <a:rPr lang="en-US" sz="2000" dirty="0" smtClean="0"/>
              <a:t> </a:t>
            </a:r>
            <a:r>
              <a:rPr lang="pl-PL" sz="2000" dirty="0" smtClean="0"/>
              <a:t>wyznaczone z</a:t>
            </a:r>
            <a:r>
              <a:rPr lang="en-US" sz="2000" dirty="0" smtClean="0"/>
              <a:t/>
            </a:r>
            <a:br>
              <a:rPr lang="en-US" sz="2000" dirty="0" smtClean="0"/>
            </a:br>
            <a:r>
              <a:rPr lang="pl-PL" sz="2000" dirty="0" smtClean="0"/>
              <a:t>hasła użytkownika</a:t>
            </a:r>
            <a:endParaRPr lang="en-US" sz="2000" dirty="0"/>
          </a:p>
        </p:txBody>
      </p:sp>
      <p:sp>
        <p:nvSpPr>
          <p:cNvPr id="15" name="TextBox 12"/>
          <p:cNvSpPr txBox="1"/>
          <p:nvPr/>
        </p:nvSpPr>
        <p:spPr>
          <a:xfrm>
            <a:off x="609600" y="2234208"/>
            <a:ext cx="1380506" cy="369332"/>
          </a:xfrm>
          <a:prstGeom prst="rect">
            <a:avLst/>
          </a:prstGeom>
          <a:noFill/>
        </p:spPr>
        <p:txBody>
          <a:bodyPr wrap="none" rtlCol="0">
            <a:spAutoFit/>
          </a:bodyPr>
          <a:lstStyle/>
          <a:p>
            <a:r>
              <a:rPr lang="en-US" dirty="0" smtClean="0"/>
              <a:t>f</a:t>
            </a:r>
            <a:r>
              <a:rPr lang="pl-PL" dirty="0" smtClean="0"/>
              <a:t>Nazwa pliku</a:t>
            </a:r>
            <a:endParaRPr lang="en-US" dirty="0"/>
          </a:p>
        </p:txBody>
      </p:sp>
      <p:sp>
        <p:nvSpPr>
          <p:cNvPr id="16" name="TextBox 13"/>
          <p:cNvSpPr txBox="1"/>
          <p:nvPr/>
        </p:nvSpPr>
        <p:spPr>
          <a:xfrm>
            <a:off x="2651833" y="2234208"/>
            <a:ext cx="1309974" cy="369332"/>
          </a:xfrm>
          <a:prstGeom prst="rect">
            <a:avLst/>
          </a:prstGeom>
          <a:noFill/>
        </p:spPr>
        <p:txBody>
          <a:bodyPr wrap="none" rtlCol="0">
            <a:spAutoFit/>
          </a:bodyPr>
          <a:lstStyle/>
          <a:p>
            <a:r>
              <a:rPr lang="pl-PL" dirty="0" smtClean="0"/>
              <a:t>Nazwa pliku</a:t>
            </a:r>
            <a:endParaRPr lang="en-US" dirty="0"/>
          </a:p>
        </p:txBody>
      </p:sp>
      <p:sp>
        <p:nvSpPr>
          <p:cNvPr id="17" name="TextBox 14"/>
          <p:cNvSpPr txBox="1"/>
          <p:nvPr/>
        </p:nvSpPr>
        <p:spPr>
          <a:xfrm>
            <a:off x="5334000" y="2234208"/>
            <a:ext cx="1380506" cy="369332"/>
          </a:xfrm>
          <a:prstGeom prst="rect">
            <a:avLst/>
          </a:prstGeom>
          <a:noFill/>
        </p:spPr>
        <p:txBody>
          <a:bodyPr wrap="none" rtlCol="0">
            <a:spAutoFit/>
          </a:bodyPr>
          <a:lstStyle/>
          <a:p>
            <a:r>
              <a:rPr lang="en-US" dirty="0" smtClean="0"/>
              <a:t>f</a:t>
            </a:r>
            <a:r>
              <a:rPr lang="pl-PL" dirty="0" smtClean="0"/>
              <a:t>Nazwa pliku</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t>Generowanie bezpiecznych MAC z </a:t>
            </a:r>
            <a:r>
              <a:rPr lang="pl-PL" sz="2800" smtClean="0"/>
              <a:t>zastosowaniem bezpiecznego PRF </a:t>
            </a:r>
            <a:r>
              <a:rPr lang="pl-PL" sz="2800" dirty="0" smtClean="0"/>
              <a:t>(ang. Pseudo Random </a:t>
            </a:r>
            <a:r>
              <a:rPr lang="pl-PL" sz="2800" dirty="0" err="1" smtClean="0"/>
              <a:t>Function</a:t>
            </a:r>
            <a:r>
              <a:rPr lang="pl-PL" sz="2800" dirty="0" smtClean="0"/>
              <a:t>)</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Rectangle 3"/>
          <p:cNvSpPr txBox="1">
            <a:spLocks noChangeArrowheads="1"/>
          </p:cNvSpPr>
          <p:nvPr/>
        </p:nvSpPr>
        <p:spPr>
          <a:xfrm>
            <a:off x="304800" y="1844824"/>
            <a:ext cx="8686800" cy="41148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0000"/>
              </a:lnSpc>
              <a:spcBef>
                <a:spcPct val="20000"/>
              </a:spcBef>
              <a:spcAft>
                <a:spcPts val="0"/>
              </a:spcAft>
              <a:buClrTx/>
              <a:buSzTx/>
              <a:buFont typeface="Arial" pitchFamily="34" charset="0"/>
              <a:buNone/>
              <a:tabLst/>
              <a:defRPr/>
            </a:pPr>
            <a:r>
              <a:rPr lang="pl-PL" sz="3200" dirty="0" smtClean="0"/>
              <a:t>Dla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PRF   </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F: K × X  ⟶ Y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definiujemy</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MAC   I</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F</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(S,V)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jako</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1" fontAlgn="auto" latinLnBrk="0" hangingPunct="1">
              <a:lnSpc>
                <a:spcPct val="11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S(</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F(</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1" fontAlgn="auto" latinLnBrk="0" hangingPunct="1">
              <a:lnSpc>
                <a:spcPct val="11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V(</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k,m,t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zwraca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Tak</a:t>
            </a:r>
            <a:r>
              <a:rPr kumimoji="0" lang="ja-JP" altLang="en-US" sz="2800" b="0" i="0" u="none" strike="noStrike" kern="1200" cap="none" spc="0" normalizeH="0" baseline="0" noProof="0" dirty="0" smtClean="0">
                <a:ln>
                  <a:noFill/>
                </a:ln>
                <a:solidFill>
                  <a:schemeClr val="tx1"/>
                </a:solidFill>
                <a:effectLst/>
                <a:uLnTx/>
                <a:uFillTx/>
                <a:latin typeface="Arial"/>
                <a:ea typeface="+mn-ea"/>
                <a:cs typeface="+mn-cs"/>
              </a:rPr>
              <a: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jeśli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t = F(</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i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Nie</a:t>
            </a:r>
            <a:r>
              <a:rPr kumimoji="0" lang="ja-JP" altLang="en-US" sz="2800" b="0" i="0" u="none" strike="noStrike" kern="1200" cap="none" spc="0" normalizeH="0" baseline="0" noProof="0" dirty="0" smtClean="0">
                <a:ln>
                  <a:noFill/>
                </a:ln>
                <a:solidFill>
                  <a:schemeClr val="tx1"/>
                </a:solidFill>
                <a:effectLst/>
                <a:uLnTx/>
                <a:uFillTx/>
                <a:latin typeface="Arial"/>
                <a:ea typeface="+mn-ea"/>
                <a:cs typeface="+mn-cs"/>
              </a:rPr>
              <a: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w przeciwnym wypadku</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4"/>
          <p:cNvSpPr>
            <a:spLocks noChangeArrowheads="1"/>
          </p:cNvSpPr>
          <p:nvPr/>
        </p:nvSpPr>
        <p:spPr bwMode="auto">
          <a:xfrm>
            <a:off x="838200" y="5009495"/>
            <a:ext cx="838200" cy="5143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solidFill>
                  <a:schemeClr val="bg1">
                    <a:lumMod val="95000"/>
                  </a:schemeClr>
                </a:solidFill>
              </a:rPr>
              <a:t>Alice</a:t>
            </a:r>
          </a:p>
        </p:txBody>
      </p:sp>
      <p:sp>
        <p:nvSpPr>
          <p:cNvPr id="7" name="Rectangle 5"/>
          <p:cNvSpPr>
            <a:spLocks noChangeArrowheads="1"/>
          </p:cNvSpPr>
          <p:nvPr/>
        </p:nvSpPr>
        <p:spPr bwMode="auto">
          <a:xfrm>
            <a:off x="6400800" y="5009495"/>
            <a:ext cx="838200" cy="51435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solidFill>
                  <a:srgbClr val="F2F2F2"/>
                </a:solidFill>
              </a:rPr>
              <a:t>Bob</a:t>
            </a:r>
          </a:p>
        </p:txBody>
      </p:sp>
      <p:sp>
        <p:nvSpPr>
          <p:cNvPr id="8" name="Line 8"/>
          <p:cNvSpPr>
            <a:spLocks noChangeShapeType="1"/>
          </p:cNvSpPr>
          <p:nvPr/>
        </p:nvSpPr>
        <p:spPr bwMode="auto">
          <a:xfrm>
            <a:off x="1676400" y="5238095"/>
            <a:ext cx="46482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9" name="Rectangle 9"/>
          <p:cNvSpPr>
            <a:spLocks noChangeArrowheads="1"/>
          </p:cNvSpPr>
          <p:nvPr/>
        </p:nvSpPr>
        <p:spPr bwMode="auto">
          <a:xfrm>
            <a:off x="2286000" y="4838045"/>
            <a:ext cx="2590800" cy="285750"/>
          </a:xfrm>
          <a:prstGeom prst="rect">
            <a:avLst/>
          </a:prstGeom>
          <a:solidFill>
            <a:srgbClr val="00CC00"/>
          </a:solidFill>
          <a:ln w="9525">
            <a:solidFill>
              <a:schemeClr val="tx1"/>
            </a:solidFill>
            <a:miter lim="800000"/>
            <a:headEnd/>
            <a:tailEnd/>
          </a:ln>
          <a:effectLst/>
          <a:extLst/>
        </p:spPr>
        <p:txBody>
          <a:bodyPr wrap="none" anchor="ctr"/>
          <a:lstStyle/>
          <a:p>
            <a:pPr algn="ctr"/>
            <a:r>
              <a:rPr lang="pl-PL" dirty="0" smtClean="0"/>
              <a:t>wiadomość</a:t>
            </a:r>
            <a:r>
              <a:rPr lang="en-US" dirty="0" smtClean="0"/>
              <a:t>  </a:t>
            </a:r>
            <a:r>
              <a:rPr lang="en-US" dirty="0"/>
              <a:t>m </a:t>
            </a:r>
          </a:p>
        </p:txBody>
      </p:sp>
      <p:sp>
        <p:nvSpPr>
          <p:cNvPr id="10" name="Rectangle 10"/>
          <p:cNvSpPr>
            <a:spLocks noChangeArrowheads="1"/>
          </p:cNvSpPr>
          <p:nvPr/>
        </p:nvSpPr>
        <p:spPr bwMode="auto">
          <a:xfrm>
            <a:off x="4973639" y="4838045"/>
            <a:ext cx="533400" cy="285750"/>
          </a:xfrm>
          <a:prstGeom prst="rect">
            <a:avLst/>
          </a:prstGeom>
          <a:solidFill>
            <a:schemeClr val="accent6">
              <a:lumMod val="60000"/>
              <a:lumOff val="40000"/>
            </a:schemeClr>
          </a:solidFill>
          <a:ln w="9525">
            <a:solidFill>
              <a:schemeClr val="tx1"/>
            </a:solidFill>
            <a:miter lim="800000"/>
            <a:headEnd/>
            <a:tailEnd/>
          </a:ln>
          <a:effectLst/>
          <a:extLst/>
        </p:spPr>
        <p:txBody>
          <a:bodyPr wrap="none" anchor="ctr"/>
          <a:lstStyle/>
          <a:p>
            <a:pPr algn="ctr"/>
            <a:r>
              <a:rPr lang="en-US"/>
              <a:t>tag</a:t>
            </a:r>
          </a:p>
        </p:txBody>
      </p:sp>
      <p:sp>
        <p:nvSpPr>
          <p:cNvPr id="11" name="Text Box 11"/>
          <p:cNvSpPr txBox="1">
            <a:spLocks noChangeArrowheads="1"/>
          </p:cNvSpPr>
          <p:nvPr/>
        </p:nvSpPr>
        <p:spPr bwMode="auto">
          <a:xfrm>
            <a:off x="533400" y="5585758"/>
            <a:ext cx="2209800"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r>
              <a:rPr lang="en-US" sz="2400" b="1" dirty="0" smtClean="0">
                <a:solidFill>
                  <a:srgbClr val="000090"/>
                </a:solidFill>
              </a:rPr>
              <a:t>tag </a:t>
            </a:r>
            <a:r>
              <a:rPr lang="en-US" sz="2400" b="1" dirty="0">
                <a:solidFill>
                  <a:srgbClr val="000090"/>
                </a:solidFill>
                <a:sym typeface="Symbol" charset="0"/>
              </a:rPr>
              <a:t> F</a:t>
            </a:r>
            <a:r>
              <a:rPr lang="en-US" sz="2400" b="1" dirty="0" smtClean="0">
                <a:solidFill>
                  <a:srgbClr val="000090"/>
                </a:solidFill>
                <a:sym typeface="Symbol" charset="0"/>
              </a:rPr>
              <a:t>(</a:t>
            </a:r>
            <a:r>
              <a:rPr lang="en-US" sz="2400" b="1" dirty="0" err="1" smtClean="0">
                <a:solidFill>
                  <a:srgbClr val="000090"/>
                </a:solidFill>
                <a:sym typeface="Symbol" charset="0"/>
              </a:rPr>
              <a:t>k,m</a:t>
            </a:r>
            <a:r>
              <a:rPr lang="en-US" sz="2400" b="1" dirty="0" smtClean="0">
                <a:solidFill>
                  <a:srgbClr val="000090"/>
                </a:solidFill>
                <a:sym typeface="Symbol" charset="0"/>
              </a:rPr>
              <a:t>)</a:t>
            </a:r>
            <a:endParaRPr lang="en-US" sz="2400" b="1" dirty="0">
              <a:solidFill>
                <a:srgbClr val="000090"/>
              </a:solidFill>
              <a:sym typeface="Symbol" charset="0"/>
            </a:endParaRPr>
          </a:p>
        </p:txBody>
      </p:sp>
      <p:sp>
        <p:nvSpPr>
          <p:cNvPr id="12" name="Text Box 12"/>
          <p:cNvSpPr txBox="1">
            <a:spLocks noChangeArrowheads="1"/>
          </p:cNvSpPr>
          <p:nvPr/>
        </p:nvSpPr>
        <p:spPr bwMode="auto">
          <a:xfrm>
            <a:off x="5292080" y="5589240"/>
            <a:ext cx="3024739" cy="9541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pl-PL" sz="2400" dirty="0" smtClean="0">
                <a:solidFill>
                  <a:srgbClr val="000090"/>
                </a:solidFill>
              </a:rPr>
              <a:t>Zaakceptuj wiadomość</a:t>
            </a:r>
            <a:br>
              <a:rPr lang="pl-PL" sz="2400" dirty="0" smtClean="0">
                <a:solidFill>
                  <a:srgbClr val="000090"/>
                </a:solidFill>
              </a:rPr>
            </a:br>
            <a:r>
              <a:rPr lang="pl-PL" sz="2400" dirty="0" smtClean="0">
                <a:solidFill>
                  <a:srgbClr val="000090"/>
                </a:solidFill>
              </a:rPr>
              <a:t>jeśli</a:t>
            </a:r>
            <a:r>
              <a:rPr lang="en-US" sz="2400" b="1" dirty="0" smtClean="0">
                <a:solidFill>
                  <a:srgbClr val="000090"/>
                </a:solidFill>
              </a:rPr>
              <a:t>      tag </a:t>
            </a:r>
            <a:r>
              <a:rPr lang="en-US" sz="3200" b="1" dirty="0">
                <a:solidFill>
                  <a:srgbClr val="000090"/>
                </a:solidFill>
              </a:rPr>
              <a:t>=</a:t>
            </a:r>
            <a:r>
              <a:rPr lang="en-US" sz="2400" b="1" dirty="0" smtClean="0">
                <a:solidFill>
                  <a:srgbClr val="000090"/>
                </a:solidFill>
              </a:rPr>
              <a:t> F(</a:t>
            </a:r>
            <a:r>
              <a:rPr lang="en-US" sz="2400" b="1" dirty="0" err="1" smtClean="0">
                <a:solidFill>
                  <a:srgbClr val="000090"/>
                </a:solidFill>
              </a:rPr>
              <a:t>k,m</a:t>
            </a:r>
            <a:r>
              <a:rPr lang="en-US" sz="2400" b="1" dirty="0" smtClean="0">
                <a:solidFill>
                  <a:srgbClr val="000090"/>
                </a:solidFill>
              </a:rPr>
              <a:t>)</a:t>
            </a:r>
            <a:endParaRPr lang="en-US" sz="2400" b="1" dirty="0">
              <a:solidFill>
                <a:srgbClr val="000090"/>
              </a:solidFill>
              <a:sym typeface="Symbo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Zły przykład</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
        <p:nvSpPr>
          <p:cNvPr id="5" name="Vertical Text Placeholder 3"/>
          <p:cNvSpPr txBox="1">
            <a:spLocks/>
          </p:cNvSpPr>
          <p:nvPr/>
        </p:nvSpPr>
        <p:spPr>
          <a:xfrm>
            <a:off x="424544" y="1718390"/>
            <a:ext cx="8458200" cy="3394075"/>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Niech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smtClean="0">
                <a:ln>
                  <a:noFill/>
                </a:ln>
                <a:solidFill>
                  <a:srgbClr val="FF0000"/>
                </a:solidFill>
                <a:effectLst/>
                <a:uLnTx/>
                <a:uFillTx/>
                <a:latin typeface="+mn-lt"/>
                <a:ea typeface="+mn-ea"/>
                <a:cs typeface="+mn-cs"/>
              </a:rPr>
              <a:t>F: K × X  ⟶ Y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będzie bezpiecznym generatorem pseudolosowym generującym ciągi 10-bitowe:</a:t>
            </a:r>
            <a:br>
              <a:rPr kumimoji="0" lang="pl-PL" sz="2800" b="0" i="0" u="none" strike="noStrike" kern="1200" cap="none" spc="0" normalizeH="0" baseline="0" noProof="0" dirty="0" smtClean="0">
                <a:ln>
                  <a:noFill/>
                </a:ln>
                <a:solidFill>
                  <a:schemeClr val="tx1"/>
                </a:solidFill>
                <a:effectLst/>
                <a:uLnTx/>
                <a:uFillTx/>
                <a:latin typeface="+mn-lt"/>
                <a:ea typeface="+mn-ea"/>
                <a:cs typeface="+mn-cs"/>
              </a:rPr>
            </a:br>
            <a:r>
              <a:rPr kumimoji="0" lang="en-US" sz="2800" b="1" i="0" u="none" strike="noStrike" kern="1200" cap="none" spc="0" normalizeH="0" baseline="0" noProof="0" dirty="0" smtClean="0">
                <a:ln>
                  <a:noFill/>
                </a:ln>
                <a:solidFill>
                  <a:srgbClr val="FF0000"/>
                </a:solidFill>
                <a:effectLst/>
                <a:uLnTx/>
                <a:uFillTx/>
                <a:latin typeface="+mn-lt"/>
                <a:ea typeface="+mn-ea"/>
                <a:cs typeface="+mn-cs"/>
              </a:rPr>
              <a:t>Y = {0,1}</a:t>
            </a:r>
            <a:r>
              <a:rPr kumimoji="0" lang="en-US" sz="2800" b="1" i="0" u="none" strike="noStrike" kern="1200" cap="none" spc="0" normalizeH="0" baseline="30000" noProof="0" dirty="0" smtClean="0">
                <a:ln>
                  <a:noFill/>
                </a:ln>
                <a:solidFill>
                  <a:srgbClr val="FF0000"/>
                </a:solidFill>
                <a:effectLst/>
                <a:uLnTx/>
                <a:uFillTx/>
                <a:latin typeface="+mn-lt"/>
                <a:ea typeface="+mn-ea"/>
                <a:cs typeface="+mn-cs"/>
              </a:rPr>
              <a:t>10</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8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   </a:t>
            </a:r>
            <a:r>
              <a:rPr lang="pl-PL" sz="2800" dirty="0" smtClean="0"/>
              <a:t>Czy opracowany system MAC</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F</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lang="pl-PL" sz="2800" dirty="0" smtClean="0"/>
              <a:t>jest bezpieczny</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800" b="0" i="0" u="none" strike="noStrike" kern="1200" cap="none" spc="0" normalizeH="0" baseline="0" noProof="0" dirty="0">
              <a:ln>
                <a:noFill/>
              </a:ln>
              <a:solidFill>
                <a:srgbClr val="000000"/>
              </a:solidFill>
              <a:effectLst/>
              <a:uLnTx/>
              <a:uFillTx/>
              <a:latin typeface="+mn-lt"/>
              <a:ea typeface="+mn-ea"/>
              <a:cs typeface="+mn-cs"/>
            </a:endParaRPr>
          </a:p>
        </p:txBody>
      </p:sp>
      <p:sp>
        <p:nvSpPr>
          <p:cNvPr id="6" name="TextBox 4"/>
          <p:cNvSpPr txBox="1"/>
          <p:nvPr/>
        </p:nvSpPr>
        <p:spPr>
          <a:xfrm>
            <a:off x="683568" y="4293096"/>
            <a:ext cx="6504858" cy="461665"/>
          </a:xfrm>
          <a:prstGeom prst="rect">
            <a:avLst/>
          </a:prstGeom>
          <a:noFill/>
        </p:spPr>
        <p:txBody>
          <a:bodyPr wrap="none" rtlCol="0">
            <a:spAutoFit/>
          </a:bodyPr>
          <a:lstStyle/>
          <a:p>
            <a:pPr>
              <a:buFont typeface="Arial" pitchFamily="34" charset="0"/>
              <a:buChar char="•"/>
            </a:pPr>
            <a:r>
              <a:rPr lang="pl-PL" sz="2400" dirty="0" smtClean="0"/>
              <a:t> Tak, MAC jest bezpieczny, bo PRF jest bezpieczny</a:t>
            </a:r>
            <a:endParaRPr lang="en-US" sz="2400" dirty="0" smtClean="0"/>
          </a:p>
        </p:txBody>
      </p:sp>
      <p:sp>
        <p:nvSpPr>
          <p:cNvPr id="7" name="TextBox 5"/>
          <p:cNvSpPr txBox="1"/>
          <p:nvPr/>
        </p:nvSpPr>
        <p:spPr>
          <a:xfrm>
            <a:off x="683568" y="4869160"/>
            <a:ext cx="6699911" cy="830997"/>
          </a:xfrm>
          <a:prstGeom prst="rect">
            <a:avLst/>
          </a:prstGeom>
          <a:noFill/>
        </p:spPr>
        <p:txBody>
          <a:bodyPr wrap="none" rtlCol="0">
            <a:spAutoFit/>
          </a:bodyPr>
          <a:lstStyle/>
          <a:p>
            <a:pPr>
              <a:buFont typeface="Arial" pitchFamily="34" charset="0"/>
              <a:buChar char="•"/>
            </a:pPr>
            <a:r>
              <a:rPr lang="pl-PL" sz="2400" dirty="0" smtClean="0"/>
              <a:t> Nie, </a:t>
            </a:r>
            <a:r>
              <a:rPr lang="pl-PL" sz="2400" dirty="0" err="1" smtClean="0"/>
              <a:t>tagi</a:t>
            </a:r>
            <a:r>
              <a:rPr lang="pl-PL" sz="2400" dirty="0" smtClean="0"/>
              <a:t> są za krótkie i każdy może zgadnąć </a:t>
            </a:r>
            <a:r>
              <a:rPr lang="pl-PL" sz="2400" dirty="0" err="1" smtClean="0"/>
              <a:t>tag</a:t>
            </a:r>
            <a:r>
              <a:rPr lang="pl-PL" sz="2400" dirty="0" smtClean="0"/>
              <a:t> dla </a:t>
            </a:r>
            <a:br>
              <a:rPr lang="pl-PL" sz="2400" dirty="0" smtClean="0"/>
            </a:br>
            <a:r>
              <a:rPr lang="pl-PL" sz="2400" dirty="0" smtClean="0"/>
              <a:t>  każdej wiadomości</a:t>
            </a:r>
            <a:endParaRPr lang="en-US" sz="2400" dirty="0" smtClean="0"/>
          </a:p>
        </p:txBody>
      </p:sp>
      <p:sp>
        <p:nvSpPr>
          <p:cNvPr id="8" name="TextBox 6"/>
          <p:cNvSpPr txBox="1"/>
          <p:nvPr/>
        </p:nvSpPr>
        <p:spPr>
          <a:xfrm>
            <a:off x="683568" y="5631631"/>
            <a:ext cx="3093539" cy="461665"/>
          </a:xfrm>
          <a:prstGeom prst="rect">
            <a:avLst/>
          </a:prstGeom>
          <a:noFill/>
        </p:spPr>
        <p:txBody>
          <a:bodyPr wrap="none" rtlCol="0">
            <a:spAutoFit/>
          </a:bodyPr>
          <a:lstStyle/>
          <a:p>
            <a:pPr>
              <a:buFont typeface="Arial" pitchFamily="34" charset="0"/>
              <a:buChar char="•"/>
            </a:pPr>
            <a:r>
              <a:rPr lang="pl-PL" sz="2400" dirty="0" smtClean="0"/>
              <a:t> To zależy od funkcji</a:t>
            </a:r>
            <a:r>
              <a:rPr lang="en-US" sz="2400" dirty="0" smtClean="0"/>
              <a:t>   F</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1559</TotalTime>
  <Words>4477</Words>
  <Application>Microsoft Office PowerPoint</Application>
  <PresentationFormat>Pokaz na ekranie (4:3)</PresentationFormat>
  <Paragraphs>399</Paragraphs>
  <Slides>24</Slides>
  <Notes>24</Notes>
  <HiddenSlides>0</HiddenSlides>
  <MMClips>0</MMClips>
  <ScaleCrop>false</ScaleCrop>
  <HeadingPairs>
    <vt:vector size="4" baseType="variant">
      <vt:variant>
        <vt:lpstr>Motyw</vt:lpstr>
      </vt:variant>
      <vt:variant>
        <vt:i4>1</vt:i4>
      </vt:variant>
      <vt:variant>
        <vt:lpstr>Tytuły slajdów</vt:lpstr>
      </vt:variant>
      <vt:variant>
        <vt:i4>24</vt:i4>
      </vt:variant>
    </vt:vector>
  </HeadingPairs>
  <TitlesOfParts>
    <vt:vector size="25" baseType="lpstr">
      <vt:lpstr>Motyw pakietu Office</vt:lpstr>
      <vt:lpstr>Kryptografia i bezpieczeństwo danych  - Integralność I</vt:lpstr>
      <vt:lpstr>Założenia wykładu</vt:lpstr>
      <vt:lpstr>Integralność wiadomości: MAC (ang. Message Authentication Code)</vt:lpstr>
      <vt:lpstr>Zapewnienie integralności wymaga tajnego klucza</vt:lpstr>
      <vt:lpstr>Bezpieczne MAC</vt:lpstr>
      <vt:lpstr>Ważne wybrane właściwości sytemu MAC, które muszą być spełnione, aby zapewnić bezpieczeństwo</vt:lpstr>
      <vt:lpstr>Przykład: ochrona systemu plików</vt:lpstr>
      <vt:lpstr>Generowanie bezpiecznych MAC z zastosowaniem bezpiecznego PRF (ang. Pseudo Random Function)</vt:lpstr>
      <vt:lpstr>Zły przykład</vt:lpstr>
      <vt:lpstr>Przykłady </vt:lpstr>
      <vt:lpstr>Przycinanie MAC opartych na PRF</vt:lpstr>
      <vt:lpstr>Założenia w konstruowaniu systemów MAC dla dowolnie długich wiadomości</vt:lpstr>
      <vt:lpstr>Konstrukcja 1: szyfrowany CBC-MAC</vt:lpstr>
      <vt:lpstr>Konstrukcja 2:  NMAC (zagnieżdżony MAC) (N: nested, ang. Zagnieżdżony)</vt:lpstr>
      <vt:lpstr>Po co stosuje się dodatkowe szyfrowanie w ostatnim kroku ECBC-MAC i NMAC?</vt:lpstr>
      <vt:lpstr>Jak sfałszować kaskadę?</vt:lpstr>
      <vt:lpstr>Jak sfałszować CBC-MAC (1)</vt:lpstr>
      <vt:lpstr>Dlaczego trzeba stosować ostatni krok  szyfrowania w schemacie ECBC-MAC?</vt:lpstr>
      <vt:lpstr>Wyniki analiz matematycznych</vt:lpstr>
      <vt:lpstr>Porównanie</vt:lpstr>
      <vt:lpstr>Co jeśli wiadomość do obliczenia MAC nie ma długości równej wielokrotności bloku?</vt:lpstr>
      <vt:lpstr>CBC MAC padding (1)</vt:lpstr>
      <vt:lpstr>CBC MAC padding (2)</vt:lpstr>
      <vt:lpstr>CMAC (standard NIST)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Kryptografia i bezpieczeństwo danych  - Integralność I</dc:title>
  <dc:creator>Slawomir Samolej</dc:creator>
  <cp:lastModifiedBy>Slawomir Samolej</cp:lastModifiedBy>
  <cp:revision>205</cp:revision>
  <dcterms:created xsi:type="dcterms:W3CDTF">2020-04-01T09:25:42Z</dcterms:created>
  <dcterms:modified xsi:type="dcterms:W3CDTF">2021-04-19T13:15:11Z</dcterms:modified>
</cp:coreProperties>
</file>