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0" r:id="rId3"/>
    <p:sldId id="281" r:id="rId4"/>
    <p:sldId id="282" r:id="rId5"/>
    <p:sldId id="283" r:id="rId6"/>
    <p:sldId id="284" r:id="rId7"/>
    <p:sldId id="285" r:id="rId8"/>
    <p:sldId id="286" r:id="rId9"/>
    <p:sldId id="287" r:id="rId10"/>
    <p:sldId id="288" r:id="rId11"/>
    <p:sldId id="289" r:id="rId12"/>
    <p:sldId id="291" r:id="rId13"/>
    <p:sldId id="290" r:id="rId14"/>
    <p:sldId id="292" r:id="rId15"/>
    <p:sldId id="293" r:id="rId16"/>
    <p:sldId id="294" r:id="rId17"/>
    <p:sldId id="295" r:id="rId18"/>
    <p:sldId id="296" r:id="rId19"/>
    <p:sldId id="297" r:id="rId20"/>
    <p:sldId id="298" r:id="rId21"/>
    <p:sldId id="299" r:id="rId22"/>
    <p:sldId id="301" r:id="rId23"/>
    <p:sldId id="300" r:id="rId24"/>
    <p:sldId id="302" r:id="rId25"/>
    <p:sldId id="303" r:id="rId26"/>
    <p:sldId id="304" r:id="rId27"/>
    <p:sldId id="305" r:id="rId28"/>
    <p:sldId id="306" r:id="rId29"/>
  </p:sldIdLst>
  <p:sldSz cx="9145588"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58669" autoAdjust="0"/>
  </p:normalViewPr>
  <p:slideViewPr>
    <p:cSldViewPr>
      <p:cViewPr>
        <p:scale>
          <a:sx n="50" d="100"/>
          <a:sy n="50" d="100"/>
        </p:scale>
        <p:origin x="-2384" y="-152"/>
      </p:cViewPr>
      <p:guideLst>
        <p:guide orient="horz" pos="2160"/>
        <p:guide pos="2881"/>
      </p:guideLst>
    </p:cSldViewPr>
  </p:slideViewPr>
  <p:notesTextViewPr>
    <p:cViewPr>
      <p:scale>
        <a:sx n="100" d="100"/>
        <a:sy n="100" d="100"/>
      </p:scale>
      <p:origin x="0" y="0"/>
    </p:cViewPr>
  </p:notesTextViewPr>
  <p:notesViewPr>
    <p:cSldViewPr>
      <p:cViewPr varScale="1">
        <p:scale>
          <a:sx n="71" d="100"/>
          <a:sy n="71" d="100"/>
        </p:scale>
        <p:origin x="-3028" y="-7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195F2-8D36-483D-8F58-2D53F12972F0}" type="datetimeFigureOut">
              <a:rPr lang="pl-PL" smtClean="0"/>
              <a:pPr/>
              <a:t>27.03.2020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34D5E-0317-4942-A56D-0F7AA37EAAE4}"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Algorytm szyfrowania AES ma też</a:t>
            </a:r>
            <a:r>
              <a:rPr lang="pl-PL" baseline="0" dirty="0" smtClean="0"/>
              <a:t> rozwiązania sprzętowe wprost zaimplementowane w struktury współczesnych mikroprocesorów. Procesory Intela poczynając od </a:t>
            </a:r>
            <a:r>
              <a:rPr lang="pl-PL" baseline="0" dirty="0" err="1" smtClean="0"/>
              <a:t>mikroarchitektury</a:t>
            </a:r>
            <a:r>
              <a:rPr lang="pl-PL" baseline="0" dirty="0" smtClean="0"/>
              <a:t> </a:t>
            </a:r>
            <a:r>
              <a:rPr lang="pl-PL" baseline="0" dirty="0" err="1" smtClean="0"/>
              <a:t>Westmere</a:t>
            </a:r>
            <a:r>
              <a:rPr lang="pl-PL" baseline="0" dirty="0" smtClean="0"/>
              <a:t> mają wbudowane gotowe instrukcje (assembler) do dokonywania szyfrowania z zastosowaniem algorytmu AES. </a:t>
            </a:r>
          </a:p>
          <a:p>
            <a:r>
              <a:rPr lang="pl-PL" baseline="0" dirty="0" smtClean="0"/>
              <a:t>Instrukcja </a:t>
            </a:r>
            <a:r>
              <a:rPr lang="pl-PL" b="1" baseline="0" dirty="0" err="1" smtClean="0"/>
              <a:t>aesenc</a:t>
            </a:r>
            <a:r>
              <a:rPr lang="pl-PL" baseline="0" dirty="0" smtClean="0"/>
              <a:t> wykonuje jedną rundę algorytmu AES. Przyjmuje 2 argumenty 128 bitowe: wektor wejściowy i klucz rundy, wynik rundy jest przekazywany do rejestru xmm1. Instrukcja </a:t>
            </a:r>
            <a:r>
              <a:rPr lang="pl-PL" b="1" baseline="0" dirty="0" err="1" smtClean="0"/>
              <a:t>aesenclast</a:t>
            </a:r>
            <a:r>
              <a:rPr lang="pl-PL" baseline="0" dirty="0" smtClean="0"/>
              <a:t> wykonuje ostatnią rundę (inną niż pozostałe) algorytmu. Instrukcja </a:t>
            </a:r>
            <a:r>
              <a:rPr lang="pl-PL" b="1" baseline="0" dirty="0" err="1" smtClean="0"/>
              <a:t>aeskeygenassist</a:t>
            </a:r>
            <a:r>
              <a:rPr lang="pl-PL" baseline="0" dirty="0" smtClean="0"/>
              <a:t> dokonuje rozszerzenia klucza. Pełna implementacja szyfrowania AES polega na 9-krotnym wykonaniu instrukcji </a:t>
            </a:r>
            <a:r>
              <a:rPr lang="pl-PL" b="1" baseline="0" dirty="0" err="1" smtClean="0"/>
              <a:t>aesenc</a:t>
            </a:r>
            <a:r>
              <a:rPr lang="pl-PL" baseline="0" dirty="0" smtClean="0"/>
              <a:t>, 1-krotnym wykonaniu </a:t>
            </a:r>
            <a:r>
              <a:rPr lang="pl-PL" b="1" baseline="0" dirty="0" err="1" smtClean="0"/>
              <a:t>aesenclast</a:t>
            </a:r>
            <a:r>
              <a:rPr lang="pl-PL" baseline="0" dirty="0" smtClean="0"/>
              <a:t>.</a:t>
            </a:r>
          </a:p>
          <a:p>
            <a:r>
              <a:rPr lang="pl-PL" baseline="0" dirty="0" smtClean="0"/>
              <a:t>Twórcy implementacji twierdzą, że uzyskali w ten sposób 14-krotne przyspieszenie szyfrowania w odniesieniu do „tradycyjnej” implementacji nieużywającej tych instrukcji sprzętowych.</a:t>
            </a:r>
          </a:p>
          <a:p>
            <a:r>
              <a:rPr lang="pl-PL" baseline="0" dirty="0" smtClean="0"/>
              <a:t>Procesory AMD również proponują odpowiadające instrukcje zrealizowane w sprzęcie.</a:t>
            </a:r>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Najlepszy atak na odzyskiwanie klucza na AES-128 pokazał, że jest 4-krotnie</a:t>
            </a:r>
            <a:r>
              <a:rPr lang="pl-PL" baseline="0" dirty="0" smtClean="0"/>
              <a:t> szybszy niż siłowe przeszukiwanie. Stąd, jeśli mówimy, że klucz jest długości 128 bitów, to szyfrowanie AES jest bezpieczne na poziomie na 126 bitów (czas złamania tym atakiem </a:t>
            </a:r>
            <a:r>
              <a:rPr lang="pl-PL" baseline="0" dirty="0" smtClean="0">
                <a:sym typeface="Symbol"/>
              </a:rPr>
              <a:t> 2</a:t>
            </a:r>
            <a:r>
              <a:rPr lang="pl-PL" baseline="30000" dirty="0" smtClean="0">
                <a:sym typeface="Symbol"/>
              </a:rPr>
              <a:t>126</a:t>
            </a:r>
            <a:r>
              <a:rPr lang="pl-PL" baseline="0" dirty="0" smtClean="0">
                <a:sym typeface="Symbol"/>
              </a:rPr>
              <a:t>)</a:t>
            </a:r>
          </a:p>
          <a:p>
            <a:endParaRPr lang="pl-PL" baseline="0" dirty="0" smtClean="0">
              <a:sym typeface="Symbol"/>
            </a:endParaRPr>
          </a:p>
          <a:p>
            <a:r>
              <a:rPr lang="pl-PL" baseline="0" dirty="0" smtClean="0">
                <a:sym typeface="Symbol"/>
              </a:rPr>
              <a:t>W przypadku AES-256 wykazano, że algorytm rozszerzania klucza ma słabość. Można go zaatakować atakiem na „powiązane klucze”. Trzeba dysponować 299 par wiadomość/szyfrogram i czterema „powiązanymi kluczami” (takimi, że różnią się kilkoma bitami), to wtedy z czasem 299 można odzyskać klucze. Złożoność takiego ataku jest wciąż taka duża, że nie można jej wykonać z zastosowaniem współczesnego sprzętu.</a:t>
            </a:r>
          </a:p>
          <a:p>
            <a:r>
              <a:rPr lang="pl-PL" baseline="0" dirty="0" smtClean="0">
                <a:sym typeface="Symbol"/>
              </a:rPr>
              <a:t>Pogarsza to jakość tej wersji szyfrowania, ale trzeba zaznaczyć, że opracowana metoda wymaga specyficznego zestawu kluczy i dużej ilości par wiadomość/szyfrogram i praktycznie nie ma zastosowania.</a:t>
            </a:r>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tej</a:t>
            </a:r>
            <a:r>
              <a:rPr lang="pl-PL" baseline="0" dirty="0" smtClean="0"/>
              <a:t> części wykładu zajmiemy się zbudowaniem bezpiecznego systemu szyfrowania z zastosowaniem pseudolosowych permutacji i pseudolosowych funkcji (permutacje są odwracalne, a funkcje nie muszą być). Mamy np. do dyspozycji metodę szyfrowania AES, za każdym razem stosujemy pojedynczy klucz szyfrowania. Pytamy się, czy atakujący może odzyskać wiadomość z pojedynczego szyfrogramu (pojedynczy, bo za każdym razem stosujemy inny klucz). Jest to de facto sprawdzenie, czy nasz system jest semantycznie bezpieczny.</a:t>
            </a:r>
          </a:p>
          <a:p>
            <a:r>
              <a:rPr lang="pl-PL" baseline="0" dirty="0" smtClean="0"/>
              <a:t>W drugiej części wykładu rozważymy bezpieczeństwo systemu, w którym klucz będzie stosowany </a:t>
            </a:r>
            <a:r>
              <a:rPr lang="pl-PL" baseline="0" dirty="0" err="1" smtClean="0"/>
              <a:t>wielokokrotnie</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Klasycznym błędem</a:t>
            </a:r>
            <a:r>
              <a:rPr lang="pl-PL" baseline="0" dirty="0" smtClean="0"/>
              <a:t> zastosowania szyfrów blokowych jest tzw. Elektroniczna Książka Kodowa. Trzeba mieć świadomość, że istnieją „produkty kryptograficzne”, które działają według tej zasady i zostały łatwo złamane. Przykład ma na celu ostrzeżeni Państwa przed popełnianiem takich błędów.</a:t>
            </a:r>
          </a:p>
          <a:p>
            <a:endParaRPr lang="pl-PL" baseline="0" dirty="0" smtClean="0"/>
          </a:p>
          <a:p>
            <a:r>
              <a:rPr lang="pl-PL" dirty="0" smtClean="0"/>
              <a:t>Pierwszym podejściem, które się nasuwa w szyfrowaniu danych za pomocą szyfru blokowego jest podzielenie wiadomości na</a:t>
            </a:r>
            <a:r>
              <a:rPr lang="pl-PL" baseline="0" dirty="0" smtClean="0"/>
              <a:t> bloki. Każdy blok jest tak duży jak blok pojedynczego szyfrowania (np. 128 bitów). W przypadku AES użylibyśmy 16-bajtowych porcji wiadomości, a następnie szyfrowali każdą porcję osobno. Takie rozwiązanie ma bardzo mało wspólnego z bezpieczeństwem. Jeśli okażę się, że 2 bloki wiadomości do szyfrowania są takie same, to przy takim zastosowaniu szyfru blokowego dwie części szyfrogramu też będą takie same. Atakujący może od razu nie wie jak odszyfrować dane, ale już wie że te dwa bloki są identyczne.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nie przemawia do Państwa wcześniejsze „abstrakcyjne”  om</a:t>
            </a:r>
            <a:r>
              <a:rPr lang="pl-PL" baseline="0" dirty="0" smtClean="0"/>
              <a:t>ówienie problemu, proszę porównać obraz i jego kryptogram zaszyfrowany za pomocą elektronicznej książki kodowej. Być może nie da się rozpoznać twarzy, ale jej zarys tak oraz obszar, gdzie były kodowane włosy czy ciemna koszula. Dzieje się tak dlatego, że takie same bloki danych kodowane metodą elektronicznej książki kodowej dają takie same szyfrogramy.</a:t>
            </a:r>
          </a:p>
          <a:p>
            <a:endParaRPr lang="pl-PL" baseline="0" dirty="0" smtClean="0"/>
          </a:p>
          <a:p>
            <a:r>
              <a:rPr lang="pl-PL" baseline="0" dirty="0" smtClean="0"/>
              <a:t>Można udowodnić matematycznie, że elektroniczna książka kodowa nie jest bezpieczna.</a:t>
            </a:r>
          </a:p>
          <a:p>
            <a:endParaRPr lang="pl-PL" baseline="0" dirty="0" smtClean="0"/>
          </a:p>
          <a:p>
            <a:r>
              <a:rPr lang="pl-PL" baseline="0" dirty="0" smtClean="0"/>
              <a:t>Powstaje więc pytanie, w jaki sposób poprawnie kodować większe porcje danych z zastosowaniem szyfrów blokowych.</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baseline="0" dirty="0" smtClean="0"/>
              <a:t>Funkcją pseudolosową może być algorytm AES. Każdy blok szyfrujemy z innym kluczem powstającym z połączenia kolejnych wartości licznika i klucza szyfrowania.</a:t>
            </a:r>
          </a:p>
          <a:p>
            <a:r>
              <a:rPr lang="pl-PL" baseline="0" dirty="0" smtClean="0"/>
              <a:t>W taki sposób przekształcamy szyfr blokowy w szyfr strumieniowy.</a:t>
            </a:r>
          </a:p>
          <a:p>
            <a:endParaRPr lang="pl-PL" baseline="0" dirty="0" smtClean="0"/>
          </a:p>
          <a:p>
            <a:r>
              <a:rPr lang="pl-PL" baseline="0" dirty="0" smtClean="0"/>
              <a:t>Istnieje matematyczny dowód, że taka konstrukcja jest semantycznie bezpieczna.</a:t>
            </a:r>
          </a:p>
          <a:p>
            <a:endParaRPr lang="pl-PL" baseline="0" dirty="0" smtClean="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myślimy o systemach, w których wielokrotnie stosujemy ten sam klucz, mamy na myśli systemy szyfrowania plików albo ciągu pakietów w transmisji sieciowej.</a:t>
            </a:r>
            <a:r>
              <a:rPr lang="pl-PL" baseline="0" dirty="0" smtClean="0"/>
              <a:t> </a:t>
            </a:r>
          </a:p>
          <a:p>
            <a:endParaRPr lang="pl-PL" baseline="0" dirty="0" smtClean="0"/>
          </a:p>
          <a:p>
            <a:r>
              <a:rPr lang="pl-PL" baseline="0" dirty="0" smtClean="0"/>
              <a:t>Jeśli używamy wielokrotnie tego samego klucza, to atakujący widzi wiele szyfrogramów zaszyfrowanych za pomocą tego samego klucza. W konsekwencji definiując bezpieczeństwo takiej konstrukcji kryptograficznej musimy dopuścić ze strony atakującego nowy typ ataku: atak z wybranym tekstem jawnym. Atakujący wysyła znany mu tekst jawny i może przechwycić jego szyfrogram. </a:t>
            </a:r>
          </a:p>
          <a:p>
            <a:endParaRPr lang="pl-PL" baseline="0" dirty="0" smtClean="0"/>
          </a:p>
          <a:p>
            <a:r>
              <a:rPr lang="pl-PL" baseline="0" dirty="0" smtClean="0"/>
              <a:t>Okazuje się, że taki model ataku jest powszechny i wykonalny w realnym świecie. Np. ktoś wysyła do nas wiadomość, która jest przechowywana na naszym dysku. Dysk jest zaszyfrowany. Ktoś przechwytuje ten dysk i ma: wiadomość i jej zaszyfrowaną postać.</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Algorytm wybiera</a:t>
            </a:r>
            <a:r>
              <a:rPr lang="pl-PL" baseline="0" dirty="0" smtClean="0"/>
              <a:t> pewien losowy tekst i stosuje go do zaszyfrowania wiadomości „m”.  Wtedy pewna wiadomość m</a:t>
            </a:r>
            <a:r>
              <a:rPr lang="pl-PL" baseline="-25000" dirty="0" smtClean="0"/>
              <a:t>0</a:t>
            </a:r>
            <a:r>
              <a:rPr lang="pl-PL" baseline="0" dirty="0" smtClean="0"/>
              <a:t> może zostać zaszyfrowana jako wiele różnych wiadomości.</a:t>
            </a:r>
          </a:p>
          <a:p>
            <a:endParaRPr lang="pl-PL" baseline="0" dirty="0" smtClean="0"/>
          </a:p>
          <a:p>
            <a:r>
              <a:rPr lang="pl-PL" baseline="0" dirty="0" smtClean="0"/>
              <a:t>Niedogodnością tego rozwiązania, jest konieczność przesłania do odbiorcy tego pomocniczego losowego tekstu, lub jakiegoś jego obrazu, co wydłuża szyfrogram. Jeśli do bardzo dużej wiadomości dodajemy jakiś niewielki ciąg bitowy, to nie ma to specjalnego znaczenia. Inaczej ma się sprawa, gdy wysyłane są krótkie wiadomości, wtedy blok losowych danych dodawanych do szyfrogramu może </a:t>
            </a:r>
            <a:r>
              <a:rPr lang="pl-PL" baseline="0" dirty="0" err="1" smtClean="0"/>
              <a:t>miec</a:t>
            </a:r>
            <a:r>
              <a:rPr lang="pl-PL" baseline="0" dirty="0" smtClean="0"/>
              <a:t> podobną długość jak sama wiadomość i trudno tu mówić o wydajności takiego sposobu szyfrowania.</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302224" cy="3226668"/>
          </a:xfrm>
        </p:spPr>
      </p:sp>
      <p:sp>
        <p:nvSpPr>
          <p:cNvPr id="3" name="Symbol zastępczy notatek 2"/>
          <p:cNvSpPr>
            <a:spLocks noGrp="1"/>
          </p:cNvSpPr>
          <p:nvPr>
            <p:ph type="body" idx="1"/>
          </p:nvPr>
        </p:nvSpPr>
        <p:spPr/>
        <p:txBody>
          <a:bodyPr>
            <a:normAutofit fontScale="85000" lnSpcReduction="10000"/>
          </a:bodyPr>
          <a:lstStyle/>
          <a:p>
            <a:r>
              <a:rPr lang="pl-PL" dirty="0" smtClean="0"/>
              <a:t>Algorytm szyfrujący bierze jako wejście 3 wartości: wiadomość m, klucz k i</a:t>
            </a:r>
            <a:r>
              <a:rPr lang="pl-PL" baseline="0" dirty="0" smtClean="0"/>
              <a:t> „</a:t>
            </a:r>
            <a:r>
              <a:rPr lang="pl-PL" baseline="0" dirty="0" err="1" smtClean="0"/>
              <a:t>nonce</a:t>
            </a:r>
            <a:r>
              <a:rPr lang="pl-PL" baseline="0" dirty="0" smtClean="0"/>
              <a:t>” n (jednokrotna wartość, taka, że para (</a:t>
            </a:r>
            <a:r>
              <a:rPr lang="pl-PL" baseline="0" dirty="0" err="1" smtClean="0"/>
              <a:t>k,n</a:t>
            </a:r>
            <a:r>
              <a:rPr lang="pl-PL" baseline="0" dirty="0" smtClean="0"/>
              <a:t>) jest użyta w szyfrowaniu tylko raz). Algorytm deszyfrujący także stosuje 3 wartości: szyfrogram c, klucz k,  oraz wartość jednokrotna n.</a:t>
            </a:r>
          </a:p>
          <a:p>
            <a:endParaRPr lang="pl-PL" baseline="0" dirty="0" smtClean="0"/>
          </a:p>
          <a:p>
            <a:r>
              <a:rPr lang="pl-PL" baseline="0" dirty="0" smtClean="0"/>
              <a:t>Wartość </a:t>
            </a:r>
            <a:r>
              <a:rPr lang="pl-PL" baseline="0" dirty="0" err="1" smtClean="0"/>
              <a:t>nonce</a:t>
            </a:r>
            <a:r>
              <a:rPr lang="pl-PL" baseline="0" dirty="0" smtClean="0"/>
              <a:t> (jednokrotna) nie musi być ukryta przed atakującym, ani losowa. Jedynym warunkiem jest, żeby para (</a:t>
            </a:r>
            <a:r>
              <a:rPr lang="pl-PL" baseline="0" dirty="0" err="1" smtClean="0"/>
              <a:t>k,n</a:t>
            </a:r>
            <a:r>
              <a:rPr lang="pl-PL" baseline="0" dirty="0" smtClean="0"/>
              <a:t>) była zastosowana do zaszyfrowania tylko jednej wiadomości. Zamiast stosować różne klucze stosuje się różne wartości </a:t>
            </a:r>
            <a:r>
              <a:rPr lang="pl-PL" baseline="0" dirty="0" err="1" smtClean="0"/>
              <a:t>nonce</a:t>
            </a:r>
            <a:r>
              <a:rPr lang="pl-PL" baseline="0" dirty="0" smtClean="0"/>
              <a:t> (jednorazowe). </a:t>
            </a:r>
          </a:p>
          <a:p>
            <a:endParaRPr lang="pl-PL" baseline="0" dirty="0" smtClean="0"/>
          </a:p>
          <a:p>
            <a:r>
              <a:rPr lang="pl-PL" baseline="0" dirty="0" smtClean="0"/>
              <a:t>Dobór </a:t>
            </a:r>
            <a:r>
              <a:rPr lang="pl-PL" baseline="0" dirty="0" err="1" smtClean="0"/>
              <a:t>nonce</a:t>
            </a:r>
            <a:r>
              <a:rPr lang="pl-PL" baseline="0" dirty="0" smtClean="0"/>
              <a:t> może być różny. W protokołach sieciowych to może być licznik. Może być on zwiększany o jeden po przesłaniu danego pakietu. </a:t>
            </a:r>
          </a:p>
          <a:p>
            <a:endParaRPr lang="pl-PL" baseline="0" dirty="0" smtClean="0"/>
          </a:p>
          <a:p>
            <a:r>
              <a:rPr lang="pl-PL" baseline="0" dirty="0" smtClean="0"/>
              <a:t>Jeśli nadawca i odbiorca potrafią utrzymać pewien stan (sesję), to w czasie przesyłania pakietów nie trzeba nawet przesyłać ich numerów, bo nadawca i odbiorca wie, jaki jest numer kolejnego pakietu. Na takiej zasadzie działa np. protokół HTTPS. Niższe warstwy przesyłania danych gwarantują kolejność przesyłania porcji danych w tym protokole, stąd nie ma potrzeby przesyłania stanu licznika.</a:t>
            </a:r>
          </a:p>
          <a:p>
            <a:r>
              <a:rPr lang="pl-PL" baseline="0" dirty="0" smtClean="0"/>
              <a:t>Natomiast w protokole </a:t>
            </a:r>
            <a:r>
              <a:rPr lang="pl-PL" baseline="0" dirty="0" err="1" smtClean="0"/>
              <a:t>IPsec</a:t>
            </a:r>
            <a:r>
              <a:rPr lang="pl-PL" baseline="0" dirty="0" smtClean="0"/>
              <a:t> nie ma gwarancji przesyłania danych w określonej kolejności (bazuje on na pakietach IP,  które mogą dochodzić do odbiorcy różnymi drogami i w różnej kolejności), dlatego każdy pakiet ma dołączoną wartość licznika.</a:t>
            </a:r>
          </a:p>
          <a:p>
            <a:endParaRPr lang="pl-PL" baseline="0" dirty="0" smtClean="0"/>
          </a:p>
          <a:p>
            <a:r>
              <a:rPr lang="pl-PL" baseline="0" dirty="0" smtClean="0"/>
              <a:t>Innym sposobem jest wybranie </a:t>
            </a:r>
            <a:r>
              <a:rPr lang="pl-PL" baseline="0" dirty="0" err="1" smtClean="0"/>
              <a:t>nonce</a:t>
            </a:r>
            <a:r>
              <a:rPr lang="pl-PL" baseline="0" dirty="0" smtClean="0"/>
              <a:t> w sposób losowy. Trzeba wtedy zapewnić, że przestrzeń losowych wartości </a:t>
            </a:r>
            <a:r>
              <a:rPr lang="pl-PL" baseline="0" dirty="0" err="1" smtClean="0"/>
              <a:t>nonce</a:t>
            </a:r>
            <a:r>
              <a:rPr lang="pl-PL" baseline="0" dirty="0" smtClean="0"/>
              <a:t> jest wystarczająco duża, żeby zmniejszyć prawdopodobieństwo wylosowania dwóch identycznych wartości na czas życia klucza (na czas sesji szyfrowanego przesyłania danych). Stosowanie takich </a:t>
            </a:r>
            <a:r>
              <a:rPr lang="pl-PL" baseline="0" dirty="0" err="1" smtClean="0"/>
              <a:t>nonce</a:t>
            </a:r>
            <a:r>
              <a:rPr lang="pl-PL" baseline="0" dirty="0" smtClean="0"/>
              <a:t> występuje, kiedy koordynacja między nadawcą a odbiorcą jest utrudniona, albo jeśli szyfrujemy dane tym samym kluczem na różnych urządzeniach (np. na laptopie i na </a:t>
            </a:r>
            <a:r>
              <a:rPr lang="pl-PL" baseline="0" dirty="0" err="1" smtClean="0"/>
              <a:t>smartfonie</a:t>
            </a:r>
            <a:r>
              <a:rPr lang="pl-PL" baseline="0" dirty="0" smtClean="0"/>
              <a:t>). Wtedy nie musimy uzgadniać wartości </a:t>
            </a:r>
            <a:r>
              <a:rPr lang="pl-PL" baseline="0" dirty="0" err="1" smtClean="0"/>
              <a:t>nonce</a:t>
            </a:r>
            <a:r>
              <a:rPr lang="pl-PL" baseline="0" dirty="0" smtClean="0"/>
              <a:t> i z dużym prawdopodobieństwem ten sam tekst zostanie zaszyfrowany w inny sposób, co zapobiega atakom z wybranym tekstem jawnym.</a:t>
            </a:r>
          </a:p>
          <a:p>
            <a:endParaRPr lang="pl-PL" baseline="0" dirty="0" smtClean="0"/>
          </a:p>
          <a:p>
            <a:r>
              <a:rPr lang="pl-PL" baseline="0" dirty="0" smtClean="0"/>
              <a:t>Można udowodnić, że szyfrowanie z </a:t>
            </a:r>
            <a:r>
              <a:rPr lang="pl-PL" baseline="0" dirty="0" err="1" smtClean="0"/>
              <a:t>nonce</a:t>
            </a:r>
            <a:r>
              <a:rPr lang="pl-PL" baseline="0" dirty="0" smtClean="0"/>
              <a:t> jest semantycznie bezpieczne, jeśli zapewnimy, że w czasie jednej sesji szyfrowania ta wartość się nie powtórzy.</a:t>
            </a:r>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Szyfrowanie rozpoczyna się od wybrania jednego </a:t>
            </a:r>
            <a:r>
              <a:rPr lang="pl-PL" b="1" dirty="0" smtClean="0"/>
              <a:t>losowego</a:t>
            </a:r>
            <a:r>
              <a:rPr lang="pl-PL" dirty="0" smtClean="0"/>
              <a:t> bloku IV o długości pojedynczego bloku szyfru</a:t>
            </a:r>
            <a:r>
              <a:rPr lang="pl-PL" baseline="0" dirty="0" smtClean="0"/>
              <a:t> AES: 128 lub 192 lub 256). Na pierwszej części danych do zaszyfrowania jest wykonywany XOR z IV i ta wartość jest szyfrowana z zastosowaniem szyfru blokowego i otrzymujemy pierwszy blok szyfrogramu. Ten blok szyfrogramu jest brany jako wejście do szyfrowania kolejnej porcji danych. Na kolejnej porcji danych do zaszyfrowania wykonywany jest XOR z poprzednim blokiem szyfrogramu i tak skonstruowany ciąg bitowy jest podawany na wejście blokowego algorytmu szyfrowania. I tak dalej… Proces szyfrowania tworzy łańcuch, w którym na początku bierzemy IV, ale potem IV dla kolejnych etapów szyfrowania staje się blok szyfrogramu z poprzedniej sesji. Ostatecznie szyfrogram składa się z początkowej wartości IV i kolejnych bloków otrzymanych z szyfru blokowego.</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Żeby odszyfrować</a:t>
            </a:r>
            <a:r>
              <a:rPr lang="pl-PL" baseline="0" dirty="0" smtClean="0"/>
              <a:t> pierwszy blok danych wykonujemy na nim algorytm deszyfracji, a następnie XOR z IV. Kolejny blok odszyfrowujemy z zastosowaniem algorytmu deszyfracji oraz operacji XOR na wcześniejszym bloku szyfrogramu </a:t>
            </a:r>
            <a:r>
              <a:rPr lang="pl-PL" baseline="0" dirty="0" err="1" smtClean="0"/>
              <a:t>itd</a:t>
            </a:r>
            <a:r>
              <a:rPr lang="pl-PL" baseline="0" dirty="0" smtClean="0"/>
              <a:t>…</a:t>
            </a:r>
          </a:p>
          <a:p>
            <a:endParaRPr lang="pl-PL" baseline="0" dirty="0" smtClean="0"/>
          </a:p>
          <a:p>
            <a:r>
              <a:rPr lang="pl-PL" baseline="0" dirty="0" smtClean="0"/>
              <a:t>Jeśli chodzi o matematyczne rozważania, to dla takiej konstrukcji kryptograficznej wykazano, że jest semantycznie bezpieczna i odporna na atak z wybranym tekstem jawnym (CPA), jeśli nie przekroczona zostanie pewna wyliczalna liczba elementów w łańcuchu. Pomijając zagadnienia teoretyczne, można wyliczyć, że ta metoda szyfrowania jest bezpieczna o ile nie przekroczymy 2</a:t>
            </a:r>
            <a:r>
              <a:rPr lang="pl-PL" baseline="30000" dirty="0" smtClean="0"/>
              <a:t>64</a:t>
            </a:r>
            <a:r>
              <a:rPr lang="pl-PL" baseline="0" dirty="0" smtClean="0"/>
              <a:t> bloków w łańcuchu dla AES i 2</a:t>
            </a:r>
            <a:r>
              <a:rPr lang="pl-PL" baseline="30000" dirty="0" smtClean="0"/>
              <a:t>16</a:t>
            </a:r>
            <a:r>
              <a:rPr lang="pl-PL" baseline="0" dirty="0" smtClean="0"/>
              <a:t> bloków w łańcuchu dla 3DES (dla 3DES co ½ MB danych trzeba zmienić klucz).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25</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Zaletą tego</a:t>
            </a:r>
            <a:r>
              <a:rPr lang="pl-PL" baseline="0" dirty="0" smtClean="0"/>
              <a:t> rozwiązania jest jeśli nadawca i odbiorca mogą ustalić wartość </a:t>
            </a:r>
            <a:r>
              <a:rPr lang="pl-PL" baseline="0" dirty="0" err="1" smtClean="0"/>
              <a:t>nonce</a:t>
            </a:r>
            <a:r>
              <a:rPr lang="pl-PL" baseline="0" dirty="0" smtClean="0"/>
              <a:t>, to nie musi ona być dołączona do szyfrogramu. Klucz dla takiego rozwiązania musi się składać z dwóch wartości k i k</a:t>
            </a:r>
            <a:r>
              <a:rPr lang="pl-PL" baseline="-25000" dirty="0" smtClean="0"/>
              <a:t>1</a:t>
            </a:r>
            <a:r>
              <a:rPr lang="pl-PL" baseline="0" dirty="0" smtClean="0"/>
              <a:t>. k jest stosowany do wykonywania szyfrowania w algorytmie szyfrowania blokowego, natomiast k</a:t>
            </a:r>
            <a:r>
              <a:rPr lang="pl-PL" baseline="-25000" dirty="0" smtClean="0"/>
              <a:t>1</a:t>
            </a:r>
            <a:r>
              <a:rPr lang="pl-PL" baseline="0" dirty="0" smtClean="0"/>
              <a:t> musi posłużyć do zaszyfrowania wartości </a:t>
            </a:r>
            <a:r>
              <a:rPr lang="pl-PL" baseline="0" dirty="0" err="1" smtClean="0"/>
              <a:t>nonce</a:t>
            </a:r>
            <a:r>
              <a:rPr lang="pl-PL" baseline="0" dirty="0" smtClean="0"/>
              <a:t>, aby została przekształcona w wartość o charakterze losowym. Bez tego etapu szyfrowania taki łańcuch szyfrów blokowych nie jest bezpieczny. Wykazano równie, że gdybyśmy zastosowali do zaszyfrowania </a:t>
            </a:r>
            <a:r>
              <a:rPr lang="pl-PL" baseline="0" dirty="0" err="1" smtClean="0"/>
              <a:t>nonce</a:t>
            </a:r>
            <a:r>
              <a:rPr lang="pl-PL" baseline="0" dirty="0" smtClean="0"/>
              <a:t> klucz k, to konstrukcja także nie byłaby bezpieczna.</a:t>
            </a:r>
          </a:p>
          <a:p>
            <a:endParaRPr lang="pl-PL" baseline="0" dirty="0" smtClean="0"/>
          </a:p>
          <a:p>
            <a:r>
              <a:rPr lang="pl-PL" baseline="0" dirty="0" smtClean="0"/>
              <a:t>Okazuje się, że w wielu rozwiązaniach zapomniano o szyfrowaniu </a:t>
            </a:r>
            <a:r>
              <a:rPr lang="pl-PL" baseline="0" dirty="0" err="1" smtClean="0"/>
              <a:t>nonce</a:t>
            </a:r>
            <a:r>
              <a:rPr lang="pl-PL" baseline="0" dirty="0" smtClean="0"/>
              <a:t> za pomocą osobnego klucza.</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26</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Warto zwrócić uwagę, że</a:t>
            </a:r>
            <a:r>
              <a:rPr lang="pl-PL" baseline="0" dirty="0" smtClean="0"/>
              <a:t> w niektórych implementacjach struktur kryptograficznych API jest tak skonstruowane, że prowadzi do nieprawidłowego rozwiązania.</a:t>
            </a:r>
          </a:p>
          <a:p>
            <a:endParaRPr lang="pl-PL" baseline="0" dirty="0" smtClean="0"/>
          </a:p>
          <a:p>
            <a:r>
              <a:rPr lang="pl-PL" baseline="0" dirty="0" smtClean="0"/>
              <a:t>Na złączonym slajdzie jednym z parametrów funkcji realizującej szyfrowanie z łańcuchem bloków jest podanie IV. Funkcja używa IV wprost jako wejście, nie poddaje go szyfrowaniu. Jeśli użytkownik pod tu jakąś wartość, która nie jest losowa, to bezpieczeństwo systemu jest załamane.  Tak więc trzeba </a:t>
            </a:r>
            <a:r>
              <a:rPr lang="pl-PL" baseline="0" dirty="0" err="1" smtClean="0"/>
              <a:t>wiedziec</a:t>
            </a:r>
            <a:r>
              <a:rPr lang="pl-PL" baseline="0" dirty="0" smtClean="0"/>
              <a:t>, że w implementacji </a:t>
            </a:r>
            <a:r>
              <a:rPr lang="pl-PL" baseline="0" dirty="0" err="1" smtClean="0"/>
              <a:t>OpenSSL</a:t>
            </a:r>
            <a:r>
              <a:rPr lang="pl-PL" baseline="0" dirty="0" smtClean="0"/>
              <a:t>, albo we wskazanym miejscu należy podać wartość losową, albo zaszyfrować ją z zastosowaniem osobnego klucza i dopiero podać na wejście funkcji realizującej szyfrowanie z łańcuchem bloków.</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27</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nasza</a:t>
            </a:r>
            <a:r>
              <a:rPr lang="pl-PL" baseline="0" dirty="0" smtClean="0"/>
              <a:t> wiadomość nie jest wielokrotnością długości pojedynczego bloku szyfrowania, to trzeba dodać do niej sztucznie tyle bajtów, aby miała taką długość. Jednym z popularniejszych sposobów uzupełniania wiadomości jest uzupełnienie ostatniego bloku serią bajtów, z których każdy zawiera liczbę bajtów, którą należy odrzucić z wiadomości po odszyfrowaniu (TSL). Przykładowo, jeśli do widomości należy dołączyć 5 bajtów, to ostatnie dodatkowe pięć bajtów jest zakodowaną wartością 5: 55555. Program deszyfrujący sprawdza, ile wynosi ostatni bajt i tyle bajtów odcina. Ciekawa sytuacja zachodzi, gdy wiadomość ma długość dokładnie równą wielokrotności 16 bajtów. Wtedy na koniec wiadomości dołącza się 16 bajtowy blok z wartościami 16 w każdym bajcie. Algorytm deszyfrujący po prostu odrzuca cały taki blok.</a:t>
            </a:r>
          </a:p>
          <a:p>
            <a:endParaRPr lang="pl-PL" baseline="0" dirty="0" smtClean="0"/>
          </a:p>
          <a:p>
            <a:r>
              <a:rPr lang="pl-PL" baseline="0" dirty="0" smtClean="0"/>
              <a:t>Konsekwencją takiego postępowania jest wydłużenie szyfrogramów nawet o 16 bajtów, co przy małych porcjach danych może okazywać się </a:t>
            </a:r>
            <a:r>
              <a:rPr lang="pl-PL" baseline="0" smtClean="0"/>
              <a:t>znaczącą wartością.</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28</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Przez</a:t>
            </a:r>
            <a:r>
              <a:rPr lang="pl-PL" baseline="0" dirty="0" smtClean="0"/>
              <a:t> lata stosowania DES i 3DES okazało się, że te rozwiązania nie są </a:t>
            </a:r>
            <a:r>
              <a:rPr lang="pl-PL" baseline="0" dirty="0" err="1" smtClean="0"/>
              <a:t>zbutnio</a:t>
            </a:r>
            <a:r>
              <a:rPr lang="pl-PL" baseline="0" dirty="0" smtClean="0"/>
              <a:t> kompatybilne ze współczesnym sprzętem i są zbyt wolne. Organizacja NIST (</a:t>
            </a:r>
            <a:r>
              <a:rPr lang="en-US" sz="1200" dirty="0" smtClean="0"/>
              <a:t>National Institute of Standards and </a:t>
            </a:r>
            <a:r>
              <a:rPr lang="pl-PL" sz="1200" dirty="0" smtClean="0"/>
              <a:t>T</a:t>
            </a:r>
            <a:r>
              <a:rPr lang="en-US" sz="1200" dirty="0" err="1" smtClean="0"/>
              <a:t>echnology</a:t>
            </a:r>
            <a:r>
              <a:rPr lang="pl-PL" baseline="0" dirty="0" smtClean="0"/>
              <a:t>) w USA rozpoczęła w 1997 roku proces poszukiwania nowego standardu szyfrowania blokowego. W 1997 został rozpisany konkurs, w 1998 roku nadesłano 15 zgłoszeń. Ostatecznie wybrano w roku szyfr </a:t>
            </a:r>
            <a:r>
              <a:rPr lang="pl-PL" baseline="0" dirty="0" err="1" smtClean="0"/>
              <a:t>Rijndael</a:t>
            </a:r>
            <a:r>
              <a:rPr lang="pl-PL" baseline="0" dirty="0" smtClean="0"/>
              <a:t>. Rozmiar bloku szyfru wynosi 128 bitów. Jest zaprojektowany na trzy możliwe długości klucza: 128, 192 i 256 bitów. Założenie jest takie, że im dłuższy klucz, tym bardziej bezpieczny szyfr ale również wolniej działa algorytm.</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AES</a:t>
            </a:r>
            <a:r>
              <a:rPr lang="pl-PL" baseline="0" dirty="0" smtClean="0"/>
              <a:t> jest siecią </a:t>
            </a:r>
            <a:r>
              <a:rPr lang="pl-PL" baseline="0" dirty="0" err="1" smtClean="0"/>
              <a:t>podstawieniowo-permutacyjną</a:t>
            </a:r>
            <a:r>
              <a:rPr lang="pl-PL" baseline="0" dirty="0" smtClean="0"/>
              <a:t>. Nie jest to sieć </a:t>
            </a:r>
            <a:r>
              <a:rPr lang="pl-PL" baseline="0" dirty="0" err="1" smtClean="0"/>
              <a:t>Feistel’a</a:t>
            </a:r>
            <a:r>
              <a:rPr lang="pl-PL" baseline="0" dirty="0" smtClean="0"/>
              <a:t>. W sieci </a:t>
            </a:r>
            <a:r>
              <a:rPr lang="pl-PL" baseline="0" dirty="0" err="1" smtClean="0"/>
              <a:t>Feistel’a</a:t>
            </a:r>
            <a:r>
              <a:rPr lang="pl-PL" baseline="0" dirty="0" smtClean="0"/>
              <a:t> połowa bitów na rundę nie była zmieniana, tutaj w każdej rundzie zmieniane są wszystkie bity. Sieć </a:t>
            </a:r>
            <a:r>
              <a:rPr lang="pl-PL" baseline="0" dirty="0" err="1" smtClean="0"/>
              <a:t>podstawieniowo-peruntacyjna</a:t>
            </a:r>
            <a:r>
              <a:rPr lang="pl-PL" baseline="0" dirty="0" smtClean="0"/>
              <a:t> działa w następujący sposób.</a:t>
            </a:r>
          </a:p>
          <a:p>
            <a:endParaRPr lang="pl-PL" baseline="0" dirty="0" smtClean="0"/>
          </a:p>
          <a:p>
            <a:r>
              <a:rPr lang="pl-PL" dirty="0" smtClean="0"/>
              <a:t>Blok danych</a:t>
            </a:r>
            <a:r>
              <a:rPr lang="pl-PL" baseline="0" dirty="0" smtClean="0"/>
              <a:t> do szyfrowania jest szyfrowany kluczem rundy k</a:t>
            </a:r>
            <a:r>
              <a:rPr lang="pl-PL" baseline="-25000" dirty="0" smtClean="0"/>
              <a:t>1</a:t>
            </a:r>
            <a:r>
              <a:rPr lang="pl-PL" baseline="0" dirty="0" smtClean="0"/>
              <a:t> (wykonywany jest XOR na kluczu i bloku danych). Następnie w wyznaczonych blokach danych następuje podstawienie zgodnie z regułami zawartymi w </a:t>
            </a:r>
            <a:r>
              <a:rPr lang="pl-PL" b="1" baseline="0" dirty="0" smtClean="0"/>
              <a:t>tablicach podstawień</a:t>
            </a:r>
            <a:r>
              <a:rPr lang="pl-PL" baseline="0" dirty="0" smtClean="0"/>
              <a:t>. W warstwie permutacji bity są przetasowywane (wykonywana jest na nich permutacja). W kolejnych rundach wyjściowe bity z poprzedniej rundy są szyfrowane z kolejnym kluczem rundy, podstawiane w blokach i permutowane.</a:t>
            </a:r>
          </a:p>
          <a:p>
            <a:r>
              <a:rPr lang="pl-PL" baseline="0" dirty="0" smtClean="0"/>
              <a:t>Ostatnia runda polega tylko na szyfrowaniu z kluczem ostatniej rundy </a:t>
            </a:r>
            <a:r>
              <a:rPr lang="pl-PL" baseline="0" dirty="0" err="1" smtClean="0"/>
              <a:t>k</a:t>
            </a:r>
            <a:r>
              <a:rPr lang="pl-PL" baseline="-25000" dirty="0" err="1" smtClean="0"/>
              <a:t>n</a:t>
            </a:r>
            <a:r>
              <a:rPr lang="pl-PL" baseline="0" dirty="0" smtClean="0"/>
              <a:t>. Pokazana konstrukcja kryptograficzna jest odwracalna. Deszyfrowanie polega na wzięciu szyfrogramu i wykonanie operacji opisanych w sieci w odwrotnej kolejności. Opisane permutacje i bloki, w których następują podstawienia muszą być odwracalne (XOR z kluczem też jest oczywiście odwracalne).</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128-bitowy ciąg (16 bajtów)</a:t>
            </a:r>
            <a:r>
              <a:rPr lang="pl-PL" baseline="0" dirty="0" smtClean="0"/>
              <a:t> jest zapisywany w postaci dwuwymiarowej tablicy 4 x 4 bajty. Każda komórka tablicy zawiera 1 bit. Na tablicy bitów jest wykonywana pierwsza runda szyfrowania: XOR z kluczem rundy, a następnie pewna funkcja, która zawiera podstawienia, permutacje i inne operacje na stanie danych. Funkcje muszą być odwracalne aby szyfrogram był do odszyfrowania. Potem wykonywane są kolejne rundy rozpoczynające się od zaszyfrowania bloku (XOR) kolejnym kluczem rundy itd. Całość szyfrowania zawiera 10 rund. Proszę zwrócić uwagę na ostatnią rundę, w której nie następuje mieszanie kolumn. Ostatnią fazą szyfrowania jest XOR z kluczem 11 rundy (k</a:t>
            </a:r>
            <a:r>
              <a:rPr lang="pl-PL" baseline="-25000" dirty="0" smtClean="0"/>
              <a:t>10</a:t>
            </a:r>
            <a:r>
              <a:rPr lang="pl-PL" baseline="0" dirty="0" smtClean="0"/>
              <a:t>). W każdej fazie szyfrowania przekształcenia dotyczą tej samej tablicy bitów 4 na 4 bajty. Klucze rund pochodzą z rozszerzenia początkowego 16 bajtowego klucza (128 bitów). Ten klucz jest rozszerzany do długości 176 bajtów (11 rund po 16 bajtów).</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Zasada</a:t>
            </a:r>
            <a:r>
              <a:rPr lang="pl-PL" baseline="0" dirty="0" smtClean="0"/>
              <a:t> działania funkcji rund zostanie przedstawiona tylko na ogólnym poziomie. Osoby zainteresowane szczegółami proszę o sięgnięcie do materiałów w Internecie.</a:t>
            </a:r>
          </a:p>
          <a:p>
            <a:endParaRPr lang="pl-PL" baseline="0" dirty="0" smtClean="0"/>
          </a:p>
          <a:p>
            <a:r>
              <a:rPr lang="pl-PL" baseline="0" dirty="0" smtClean="0"/>
              <a:t>Podstawianie bajtów ma postać pojedynczego </a:t>
            </a:r>
            <a:r>
              <a:rPr lang="pl-PL" baseline="0" dirty="0" err="1" smtClean="0"/>
              <a:t>S-box’a</a:t>
            </a:r>
            <a:r>
              <a:rPr lang="pl-PL" baseline="0" dirty="0" smtClean="0"/>
              <a:t>. Jest dana tablica pomocnicza o rozmiarze 256 bajtów. Na podstawie jej stanu następuje podmiana bajtów w tablicy wejściowej.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Drugi etap to permutacja polegająca na cyklicznym przesuwaniu bajtów w wierszach. Pierwszy wiersz nie jest przesuwany, drugi przesuwany jest o jeden bajt, trzeci o 2 bajty, a czwarty o trzy bajty (oczywiście bajty , które</a:t>
            </a:r>
            <a:r>
              <a:rPr lang="pl-PL" baseline="0" dirty="0" smtClean="0"/>
              <a:t> zostają „wypchnięte” z wiersza są wstawiane z powrotem na jego początek – tak działa cykliczne przesuwanie).</a:t>
            </a:r>
          </a:p>
          <a:p>
            <a:endParaRPr lang="pl-PL" baseline="0" dirty="0" smtClean="0"/>
          </a:p>
          <a:p>
            <a:r>
              <a:rPr lang="pl-PL" baseline="0" dirty="0" smtClean="0"/>
              <a:t>Trzeci etap to mieszanie kolumn. Jest to liniowa transformacja wykonana na każdej z kolumn. Istnieje tablica, przez którą przemnaża się daną kolumnę i otrzymuje się jej nową postać.</a:t>
            </a:r>
          </a:p>
          <a:p>
            <a:endParaRPr lang="pl-PL" baseline="0" dirty="0" smtClean="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smtClean="0"/>
              <a:t>Warto zwrócić uwagę, że przesuwanie wierszy i mieszanie kolumn jest bardzo proste do implementacji programowej i intuicyjnie szybkie w przetwarzaniu. Implementacja może zajmować mniej niż 256 bajtów kodu. Można nawet przygotować kod, który w momencie uruchamiania szyfrowania generuje tablice służące do przetwarzania. Taka implementacja kodu jest najwolniejsza, ale możliwa do uruchomienia na urządzeniach o ograniczonej pamięci, np. kartach chipowych.</a:t>
            </a:r>
          </a:p>
          <a:p>
            <a:pPr marL="0" marR="0" indent="0" algn="l" defTabSz="914400" rtl="0" eaLnBrk="1" fontAlgn="auto" latinLnBrk="0" hangingPunct="1">
              <a:lnSpc>
                <a:spcPct val="100000"/>
              </a:lnSpc>
              <a:spcBef>
                <a:spcPts val="0"/>
              </a:spcBef>
              <a:spcAft>
                <a:spcPts val="0"/>
              </a:spcAft>
              <a:buClrTx/>
              <a:buSzTx/>
              <a:buFontTx/>
              <a:buNone/>
              <a:tabLst/>
              <a:defRPr/>
            </a:pPr>
            <a:endParaRPr lang="pl-PL" baseline="0" dirty="0" smtClean="0"/>
          </a:p>
          <a:p>
            <a:r>
              <a:rPr lang="pl-PL" dirty="0" smtClean="0"/>
              <a:t>Jeśli algorytm jest uruchamiany</a:t>
            </a:r>
            <a:r>
              <a:rPr lang="pl-PL" baseline="0" dirty="0" smtClean="0"/>
              <a:t> na komputerach o większej ilości pamięci warto rozważyć wstępne przygotowanie tablic już w pamięci programu. Wtedy obliczanie algorytmu sprowadza się do szybkiego przeglądania tablic i wykonywanie operacji </a:t>
            </a:r>
            <a:r>
              <a:rPr lang="pl-PL" baseline="0" dirty="0" err="1" smtClean="0"/>
              <a:t>xor</a:t>
            </a:r>
            <a:r>
              <a:rPr lang="pl-PL" baseline="0" dirty="0" smtClean="0"/>
              <a:t> na ciągach bitowych. Implementacja algorytmu staje się wtedy znacznie szybsza, kosztem większego zapotrzebowania na wielkość pamięci na kod programu.</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Przykładowa implementacja AES na</a:t>
            </a:r>
            <a:r>
              <a:rPr lang="pl-PL" baseline="0" dirty="0" smtClean="0"/>
              <a:t> platformę przeglądarki może być pobrana ze strony uniwersytetu w Stanford (</a:t>
            </a:r>
            <a:r>
              <a:rPr lang="en-US" sz="1200" dirty="0" smtClean="0"/>
              <a:t>http://crypto.stanford.edu/sjcl/</a:t>
            </a:r>
            <a:r>
              <a:rPr lang="pl-PL" baseline="0" dirty="0" smtClean="0"/>
              <a:t>). Ona zakłada wysłanie małej ilości danych przez sieć (6,4 KB), następnie wygenerowanie pomocniczych tablic po stronie klienta (odbiorcy) a dopiero potem szyfrowanie z zastosowaniem tych pomocniczych tablic. Tak uzyskuje się kompromis pomiędzy przesyłaniem niewielkich programów, a zwiększeniem wydajności po stronie klienta.</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919" y="2130426"/>
            <a:ext cx="777375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838"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37424A2-072D-4572-A40B-4DA61D9A252B}" type="datetime1">
              <a:rPr lang="pl-PL" smtClean="0"/>
              <a:pPr/>
              <a:t>27.03.2020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BD5D354-E717-451A-9887-EEE37BC982B1}" type="datetime1">
              <a:rPr lang="pl-PL" smtClean="0"/>
              <a:pPr/>
              <a:t>27.03.2020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30551" y="274639"/>
            <a:ext cx="2057757"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80" y="274639"/>
            <a:ext cx="6020845"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6A6EA6A-460F-475A-8331-B3F9D4C6ECD6}" type="datetime1">
              <a:rPr lang="pl-PL" smtClean="0"/>
              <a:pPr/>
              <a:t>27.03.2020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8ED411F-E7F6-47AC-8D5D-142FB4977A4B}" type="datetime1">
              <a:rPr lang="pl-PL" smtClean="0"/>
              <a:pPr/>
              <a:t>27.03.2020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438" y="4406901"/>
            <a:ext cx="777375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438" y="2906713"/>
            <a:ext cx="77737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5C2A067-9ACE-40D5-AE42-180A3FF8D9AF}" type="datetime1">
              <a:rPr lang="pl-PL" smtClean="0"/>
              <a:pPr/>
              <a:t>27.03.2020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80" y="1600201"/>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9007" y="1600201"/>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6253099-351D-4DDB-954B-911D4874B44C}" type="datetime1">
              <a:rPr lang="pl-PL" smtClean="0"/>
              <a:pPr/>
              <a:t>27.03.2020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79" y="1535113"/>
            <a:ext cx="40408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79" y="2174875"/>
            <a:ext cx="40408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832"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832"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826A0E3C-D508-45FD-9DD5-64209C150805}" type="datetime1">
              <a:rPr lang="pl-PL" smtClean="0"/>
              <a:pPr/>
              <a:t>27.03.2020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6070C2F-8D19-403F-BCB9-8F9D96BA1565}" type="datetime1">
              <a:rPr lang="pl-PL" smtClean="0"/>
              <a:pPr/>
              <a:t>27.03.2020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7B916F0-24F8-488D-8943-B860C16BA23A}" type="datetime1">
              <a:rPr lang="pl-PL" smtClean="0"/>
              <a:pPr/>
              <a:t>27.03.2020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80" y="273050"/>
            <a:ext cx="3008835"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671" y="273051"/>
            <a:ext cx="51126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80" y="1435101"/>
            <a:ext cx="30088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6F9EF5E-3042-4498-9D4F-CBDF2F55E4CC}" type="datetime1">
              <a:rPr lang="pl-PL" smtClean="0"/>
              <a:pPr/>
              <a:t>27.03.2020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599" y="4800600"/>
            <a:ext cx="5487353"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599"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599"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3C6126D-5964-4130-B2A2-1F1778C1282E}" type="datetime1">
              <a:rPr lang="pl-PL" smtClean="0"/>
              <a:pPr/>
              <a:t>27.03.2020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80" y="1600201"/>
            <a:ext cx="8231029"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79" y="6356351"/>
            <a:ext cx="21339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ACD7F-BCF8-4A51-ABDB-54092DE8204C}" type="datetime1">
              <a:rPr lang="pl-PL" smtClean="0"/>
              <a:pPr/>
              <a:t>27.03.2020</a:t>
            </a:fld>
            <a:endParaRPr lang="pl-PL"/>
          </a:p>
        </p:txBody>
      </p:sp>
      <p:sp>
        <p:nvSpPr>
          <p:cNvPr id="5" name="Symbol zastępczy stopki 4"/>
          <p:cNvSpPr>
            <a:spLocks noGrp="1"/>
          </p:cNvSpPr>
          <p:nvPr>
            <p:ph type="ftr" sz="quarter" idx="3"/>
          </p:nvPr>
        </p:nvSpPr>
        <p:spPr>
          <a:xfrm>
            <a:off x="3124743" y="6356351"/>
            <a:ext cx="28961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4338" y="6356351"/>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839A2A-13EA-43E7-94CA-63D123D2CC7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Kryptografia i bezpieczeństwo danych </a:t>
            </a:r>
            <a:br>
              <a:rPr lang="pl-PL" dirty="0" smtClean="0"/>
            </a:br>
            <a:r>
              <a:rPr lang="pl-PL" dirty="0" smtClean="0"/>
              <a:t>- SZYFRY BLOKOWE II</a:t>
            </a:r>
            <a:endParaRPr lang="pl-PL"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a:t>
            </a:fld>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AES w implementacjach sprzętowych</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10</a:t>
            </a:fld>
            <a:endParaRPr lang="pl-PL"/>
          </a:p>
        </p:txBody>
      </p:sp>
      <p:sp>
        <p:nvSpPr>
          <p:cNvPr id="5" name="Content Placeholder 2"/>
          <p:cNvSpPr>
            <a:spLocks noGrp="1"/>
          </p:cNvSpPr>
          <p:nvPr>
            <p:ph idx="1"/>
          </p:nvPr>
        </p:nvSpPr>
        <p:spPr>
          <a:xfrm>
            <a:off x="457200" y="1493490"/>
            <a:ext cx="8508082" cy="4887838"/>
          </a:xfrm>
        </p:spPr>
        <p:txBody>
          <a:bodyPr>
            <a:normAutofit fontScale="85000" lnSpcReduction="10000"/>
          </a:bodyPr>
          <a:lstStyle/>
          <a:p>
            <a:pPr marL="0" indent="0">
              <a:buNone/>
            </a:pPr>
            <a:r>
              <a:rPr lang="pl-PL" dirty="0" smtClean="0"/>
              <a:t>Instrukcje AES w procesorach</a:t>
            </a:r>
            <a:r>
              <a:rPr lang="en-US" dirty="0" smtClean="0"/>
              <a:t> Intel </a:t>
            </a:r>
            <a:r>
              <a:rPr lang="en-US" dirty="0" err="1" smtClean="0"/>
              <a:t>Westmere</a:t>
            </a:r>
            <a:r>
              <a:rPr lang="pl-PL" dirty="0" smtClean="0"/>
              <a:t> (</a:t>
            </a:r>
            <a:r>
              <a:rPr lang="it-IT" dirty="0" smtClean="0"/>
              <a:t>Core i3, Core i5, Core i7, Pentium, Celeron and Xeon</a:t>
            </a:r>
            <a:r>
              <a:rPr lang="pl-PL" dirty="0" smtClean="0"/>
              <a:t>)</a:t>
            </a:r>
            <a:r>
              <a:rPr lang="en-US" dirty="0" smtClean="0"/>
              <a:t>:</a:t>
            </a:r>
          </a:p>
          <a:p>
            <a:pPr>
              <a:spcBef>
                <a:spcPts val="1800"/>
              </a:spcBef>
            </a:pPr>
            <a:r>
              <a:rPr lang="en-US" b="1" dirty="0" err="1"/>
              <a:t>a</a:t>
            </a:r>
            <a:r>
              <a:rPr lang="en-US" b="1" dirty="0" err="1" smtClean="0"/>
              <a:t>esenc</a:t>
            </a:r>
            <a:r>
              <a:rPr lang="en-US" b="1" dirty="0" smtClean="0"/>
              <a:t>,  </a:t>
            </a:r>
            <a:r>
              <a:rPr lang="en-US" b="1" dirty="0" err="1" smtClean="0"/>
              <a:t>aesenclast</a:t>
            </a:r>
            <a:r>
              <a:rPr lang="en-US" dirty="0" smtClean="0"/>
              <a:t>:    </a:t>
            </a:r>
            <a:r>
              <a:rPr lang="pl-PL" dirty="0" smtClean="0"/>
              <a:t>wykonaj jedną rundę</a:t>
            </a:r>
            <a:r>
              <a:rPr lang="en-US" dirty="0" smtClean="0"/>
              <a:t> AES</a:t>
            </a:r>
          </a:p>
          <a:p>
            <a:pPr marL="0" indent="0">
              <a:buNone/>
            </a:pPr>
            <a:r>
              <a:rPr lang="en-US" dirty="0"/>
              <a:t>	</a:t>
            </a:r>
            <a:r>
              <a:rPr lang="en-US" dirty="0" smtClean="0"/>
              <a:t>128-bit </a:t>
            </a:r>
            <a:r>
              <a:rPr lang="pl-PL" dirty="0" smtClean="0"/>
              <a:t>rejestry</a:t>
            </a:r>
            <a:r>
              <a:rPr lang="en-US" dirty="0" smtClean="0"/>
              <a:t>:  xmm1=</a:t>
            </a:r>
            <a:r>
              <a:rPr lang="pl-PL" dirty="0" smtClean="0"/>
              <a:t>stan</a:t>
            </a:r>
            <a:r>
              <a:rPr lang="en-US" dirty="0" smtClean="0"/>
              <a:t>,   xmm2=</a:t>
            </a:r>
            <a:r>
              <a:rPr lang="pl-PL" dirty="0" smtClean="0"/>
              <a:t>klucz rundy</a:t>
            </a:r>
            <a:endParaRPr lang="en-US" dirty="0" smtClean="0"/>
          </a:p>
          <a:p>
            <a:pPr marL="0" indent="0">
              <a:buNone/>
            </a:pPr>
            <a:r>
              <a:rPr lang="en-US" dirty="0"/>
              <a:t>	</a:t>
            </a:r>
            <a:r>
              <a:rPr lang="en-US" b="1" dirty="0" err="1" smtClean="0">
                <a:solidFill>
                  <a:srgbClr val="0000FF"/>
                </a:solidFill>
              </a:rPr>
              <a:t>aesenc</a:t>
            </a:r>
            <a:r>
              <a:rPr lang="en-US" b="1" dirty="0" smtClean="0">
                <a:solidFill>
                  <a:srgbClr val="0000FF"/>
                </a:solidFill>
              </a:rPr>
              <a:t>  xmm1, xmm2</a:t>
            </a:r>
            <a:r>
              <a:rPr lang="en-US" dirty="0" smtClean="0"/>
              <a:t>; </a:t>
            </a:r>
            <a:r>
              <a:rPr lang="pl-PL" dirty="0" smtClean="0"/>
              <a:t>przekaż wynik do rej.</a:t>
            </a:r>
            <a:r>
              <a:rPr lang="en-US" dirty="0" smtClean="0"/>
              <a:t> xmm1  </a:t>
            </a:r>
          </a:p>
          <a:p>
            <a:pPr>
              <a:spcBef>
                <a:spcPts val="1776"/>
              </a:spcBef>
            </a:pPr>
            <a:r>
              <a:rPr lang="en-US" b="1" dirty="0" err="1" smtClean="0"/>
              <a:t>aeskeygenassist</a:t>
            </a:r>
            <a:r>
              <a:rPr lang="en-US" dirty="0" smtClean="0"/>
              <a:t>:    </a:t>
            </a:r>
            <a:r>
              <a:rPr lang="pl-PL" dirty="0" smtClean="0"/>
              <a:t>wykonuje rozszerzenie klucza A</a:t>
            </a:r>
            <a:r>
              <a:rPr lang="en-US" dirty="0" smtClean="0"/>
              <a:t>ES</a:t>
            </a:r>
          </a:p>
          <a:p>
            <a:pPr>
              <a:spcBef>
                <a:spcPts val="1776"/>
              </a:spcBef>
            </a:pPr>
            <a:r>
              <a:rPr lang="pl-PL" dirty="0" smtClean="0"/>
              <a:t>Intel twierdzi, że daje to </a:t>
            </a:r>
            <a:r>
              <a:rPr lang="en-US" dirty="0" smtClean="0"/>
              <a:t>14 </a:t>
            </a:r>
            <a:r>
              <a:rPr lang="pl-PL" dirty="0" smtClean="0"/>
              <a:t>– krotne przyspieszenie</a:t>
            </a:r>
            <a:r>
              <a:rPr lang="en-US" dirty="0" smtClean="0"/>
              <a:t> </a:t>
            </a:r>
            <a:r>
              <a:rPr lang="pl-PL" dirty="0" smtClean="0"/>
              <a:t>w działaniu biblioteki </a:t>
            </a:r>
            <a:r>
              <a:rPr lang="pl-PL" dirty="0" err="1" smtClean="0"/>
              <a:t>OpenSSL</a:t>
            </a:r>
            <a:r>
              <a:rPr lang="pl-PL" dirty="0" smtClean="0"/>
              <a:t> na tym samym sprzęcie</a:t>
            </a:r>
            <a:endParaRPr lang="en-US" dirty="0" smtClean="0"/>
          </a:p>
          <a:p>
            <a:pPr marL="0" indent="0">
              <a:spcBef>
                <a:spcPts val="3576"/>
              </a:spcBef>
              <a:buNone/>
            </a:pPr>
            <a:r>
              <a:rPr lang="pl-PL" sz="2000" dirty="0" smtClean="0"/>
              <a:t>Podobne instrukcje zaimplementowano w architekturze</a:t>
            </a:r>
            <a:r>
              <a:rPr lang="en-US" sz="2000" dirty="0" smtClean="0"/>
              <a:t> </a:t>
            </a:r>
            <a:r>
              <a:rPr lang="en-US" sz="2000" dirty="0"/>
              <a:t>AMD Bulldozer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Ataki</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11</a:t>
            </a:fld>
            <a:endParaRPr lang="pl-PL"/>
          </a:p>
        </p:txBody>
      </p:sp>
      <p:sp>
        <p:nvSpPr>
          <p:cNvPr id="5" name="Content Placeholder 2"/>
          <p:cNvSpPr>
            <a:spLocks noGrp="1"/>
          </p:cNvSpPr>
          <p:nvPr>
            <p:ph idx="1"/>
          </p:nvPr>
        </p:nvSpPr>
        <p:spPr>
          <a:xfrm>
            <a:off x="180306" y="1556792"/>
            <a:ext cx="8686800" cy="4095750"/>
          </a:xfrm>
        </p:spPr>
        <p:txBody>
          <a:bodyPr>
            <a:normAutofit lnSpcReduction="10000"/>
          </a:bodyPr>
          <a:lstStyle/>
          <a:p>
            <a:pPr marL="0" indent="0">
              <a:buNone/>
            </a:pPr>
            <a:r>
              <a:rPr lang="pl-PL" dirty="0" smtClean="0"/>
              <a:t>Najlepszy atak na odzyskanie klucza</a:t>
            </a:r>
            <a:r>
              <a:rPr lang="en-US" dirty="0" smtClean="0"/>
              <a:t>:  </a:t>
            </a:r>
            <a:r>
              <a:rPr lang="pl-PL" dirty="0" smtClean="0"/>
              <a:t>czterokrotnie szybszy niż siłowe przeszukiwanie</a:t>
            </a:r>
            <a:r>
              <a:rPr lang="en-US" dirty="0" smtClean="0"/>
              <a:t>  </a:t>
            </a:r>
            <a:r>
              <a:rPr lang="en-US" sz="1800" dirty="0" smtClean="0"/>
              <a:t>[BKR’11]</a:t>
            </a:r>
          </a:p>
          <a:p>
            <a:pPr marL="0" indent="0">
              <a:buNone/>
            </a:pPr>
            <a:endParaRPr lang="en-US" sz="1800" dirty="0"/>
          </a:p>
          <a:p>
            <a:pPr marL="0" indent="0">
              <a:buNone/>
            </a:pPr>
            <a:endParaRPr lang="en-US" dirty="0" smtClean="0"/>
          </a:p>
          <a:p>
            <a:pPr marL="0" indent="0">
              <a:buNone/>
            </a:pPr>
            <a:r>
              <a:rPr lang="pl-PL" dirty="0" smtClean="0"/>
              <a:t>Atak na powiązane klucze na</a:t>
            </a:r>
            <a:r>
              <a:rPr lang="en-US" dirty="0" smtClean="0"/>
              <a:t> AES-256:    </a:t>
            </a:r>
            <a:r>
              <a:rPr lang="en-US" sz="2000" dirty="0" smtClean="0"/>
              <a:t>[BK’09]</a:t>
            </a:r>
            <a:endParaRPr lang="en-US" sz="2000" dirty="0"/>
          </a:p>
          <a:p>
            <a:pPr marL="0" indent="0">
              <a:buNone/>
            </a:pPr>
            <a:r>
              <a:rPr lang="pl-PL" dirty="0" smtClean="0"/>
              <a:t>Mając</a:t>
            </a:r>
            <a:r>
              <a:rPr lang="en-US" dirty="0" smtClean="0"/>
              <a:t> 2</a:t>
            </a:r>
            <a:r>
              <a:rPr lang="en-US" baseline="30000" dirty="0" smtClean="0"/>
              <a:t>99  </a:t>
            </a:r>
            <a:r>
              <a:rPr lang="pl-PL" dirty="0" smtClean="0"/>
              <a:t>par wiadomość/szyfrogram dla czterech powiązanych kluczy</a:t>
            </a:r>
            <a:r>
              <a:rPr lang="en-US" dirty="0" smtClean="0"/>
              <a:t>  </a:t>
            </a:r>
            <a:r>
              <a:rPr lang="pl-PL" dirty="0" smtClean="0"/>
              <a:t>szyfru </a:t>
            </a:r>
            <a:r>
              <a:rPr lang="en-US" dirty="0" smtClean="0"/>
              <a:t>AES-256</a:t>
            </a:r>
            <a:r>
              <a:rPr lang="pl-PL" dirty="0" smtClean="0"/>
              <a:t> pozwala na </a:t>
            </a:r>
            <a:r>
              <a:rPr lang="en-US" dirty="0" smtClean="0"/>
              <a:t> </a:t>
            </a:r>
            <a:r>
              <a:rPr lang="pl-PL" dirty="0" smtClean="0"/>
              <a:t>odzyskanie klucza w czasie</a:t>
            </a:r>
            <a:r>
              <a:rPr lang="en-US" dirty="0" smtClean="0"/>
              <a:t> </a:t>
            </a:r>
            <a:r>
              <a:rPr lang="en-US" dirty="0">
                <a:solidFill>
                  <a:srgbClr val="000000"/>
                </a:solidFill>
              </a:rPr>
              <a:t>≈</a:t>
            </a:r>
            <a:r>
              <a:rPr lang="en-US" dirty="0" smtClean="0"/>
              <a:t>2</a:t>
            </a:r>
            <a:r>
              <a:rPr lang="en-US" baseline="30000" dirty="0" smtClean="0"/>
              <a:t>99</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Zastosowanie szyfrów blokowych</a:t>
            </a:r>
            <a:endParaRPr lang="pl-PL"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12</a:t>
            </a:fld>
            <a:endParaRPr lang="pl-P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Zastosowania pseudo-losowych permutacji i pseudo-losowych funkcji</a:t>
            </a:r>
            <a:br>
              <a:rPr lang="pl-PL" sz="3200" dirty="0" smtClean="0"/>
            </a:br>
            <a:r>
              <a:rPr lang="pl-PL" sz="3200" dirty="0" smtClean="0"/>
              <a:t>(</a:t>
            </a:r>
            <a:r>
              <a:rPr lang="pl-PL" sz="3200" b="1" dirty="0" smtClean="0"/>
              <a:t>jednokrotne stosowanie tego samego klucza</a:t>
            </a:r>
            <a:r>
              <a:rPr lang="pl-PL" sz="3200" dirty="0" smtClean="0"/>
              <a:t>)</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13</a:t>
            </a:fld>
            <a:endParaRPr lang="pl-PL"/>
          </a:p>
        </p:txBody>
      </p:sp>
      <p:sp>
        <p:nvSpPr>
          <p:cNvPr id="5" name="Rectangle 3"/>
          <p:cNvSpPr txBox="1">
            <a:spLocks noChangeArrowheads="1"/>
          </p:cNvSpPr>
          <p:nvPr/>
        </p:nvSpPr>
        <p:spPr>
          <a:xfrm>
            <a:off x="0" y="2492896"/>
            <a:ext cx="8915400" cy="3888432"/>
          </a:xfrm>
          <a:prstGeom prst="rect">
            <a:avLst/>
          </a:prstGeom>
          <a:noFill/>
        </p:spPr>
        <p:txBody>
          <a:bodyPr vert="horz" lIns="91440" tIns="45720" rIns="91440" bIns="45720" rtlCol="0">
            <a:normAutofit fontScale="6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sng" strike="noStrike" kern="1200" cap="none" spc="0" normalizeH="0" baseline="0" noProof="0" dirty="0" smtClean="0">
                <a:ln>
                  <a:noFill/>
                </a:ln>
                <a:solidFill>
                  <a:schemeClr val="tx1"/>
                </a:solidFill>
                <a:effectLst/>
                <a:uLnTx/>
                <a:uFillTx/>
                <a:latin typeface="+mn-lt"/>
                <a:ea typeface="+mn-ea"/>
                <a:cs typeface="+mn-cs"/>
              </a:rPr>
              <a:t>Cel</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zbudowanie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bezpiecznego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systemu szyfrowania z zastosowaniem pseudo-losowych permutacji [PRP (ang. Pseudo-Random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Permutation</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np.</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AES</a:t>
            </a:r>
            <a:r>
              <a:rPr lang="pl-PL" sz="3200" dirty="0" smtClean="0"/>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Założenie w tej części wykładu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r>
              <a:rPr kumimoji="0" lang="pl-PL" sz="3200" b="0" i="0" u="none" strike="noStrike" kern="1200" cap="none" spc="0" normalizeH="0" noProof="0" dirty="0" smtClean="0">
                <a:ln>
                  <a:noFill/>
                </a:ln>
                <a:solidFill>
                  <a:schemeClr val="tx1"/>
                </a:solidFill>
                <a:effectLst/>
                <a:uLnTx/>
                <a:uFillTx/>
                <a:latin typeface="+mn-lt"/>
                <a:ea typeface="+mn-ea"/>
                <a:cs typeface="+mn-cs"/>
              </a:rPr>
              <a:t> </a:t>
            </a:r>
            <a:r>
              <a:rPr kumimoji="0" lang="pl-PL" sz="3200" b="1" i="0" u="none" strike="noStrike" kern="1200" cap="none" spc="0" normalizeH="0" baseline="0" noProof="0" dirty="0" smtClean="0">
                <a:ln>
                  <a:noFill/>
                </a:ln>
                <a:solidFill>
                  <a:schemeClr val="tx1"/>
                </a:solidFill>
                <a:effectLst/>
                <a:uLnTx/>
                <a:uFillTx/>
                <a:latin typeface="+mn-lt"/>
                <a:ea typeface="+mn-ea"/>
                <a:cs typeface="+mn-cs"/>
              </a:rPr>
              <a:t>stosujemy klucze jednorazowe</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457200" algn="l" defTabSz="914400" rtl="0" eaLnBrk="1" fontAlgn="auto" latinLnBrk="0" hangingPunct="1">
              <a:lnSpc>
                <a:spcPct val="100000"/>
              </a:lnSpc>
              <a:spcBef>
                <a:spcPts val="1200"/>
              </a:spcBef>
              <a:spcAft>
                <a:spcPts val="0"/>
              </a:spcAft>
              <a:buClrTx/>
              <a:buSzTx/>
              <a:buFont typeface="+mj-lt"/>
              <a:buAutoNum type="arabicPeriod"/>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Możliwości atakującego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857250" marR="0" lvl="2" indent="0" algn="l" defTabSz="914400" rtl="0" eaLnBrk="1" fontAlgn="auto" latinLnBrk="0" hangingPunct="1">
              <a:lnSpc>
                <a:spcPct val="100000"/>
              </a:lnSpc>
              <a:spcBef>
                <a:spcPts val="6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Atakujący widzi</a:t>
            </a:r>
            <a:r>
              <a:rPr kumimoji="0" lang="pl-PL" sz="2400" b="0" i="0" u="none" strike="noStrike" kern="1200" cap="none" spc="0" normalizeH="0" noProof="0" dirty="0" smtClean="0">
                <a:ln>
                  <a:noFill/>
                </a:ln>
                <a:solidFill>
                  <a:schemeClr val="tx1"/>
                </a:solidFill>
                <a:effectLst/>
                <a:uLnTx/>
                <a:uFillTx/>
                <a:latin typeface="+mn-lt"/>
                <a:ea typeface="+mn-ea"/>
                <a:cs typeface="+mn-cs"/>
              </a:rPr>
              <a:t> tylko pojedynczy szyfrogram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stosujemy szyfrowanie z kluczem jednorazowym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l" defTabSz="914400" rtl="0" eaLnBrk="1" fontAlgn="auto" latinLnBrk="0" hangingPunct="1">
              <a:lnSpc>
                <a:spcPct val="100000"/>
              </a:lnSpc>
              <a:spcBef>
                <a:spcPts val="2400"/>
              </a:spcBef>
              <a:spcAft>
                <a:spcPts val="0"/>
              </a:spcAft>
              <a:buClrTx/>
              <a:buSzTx/>
              <a:buFontTx/>
              <a:buAutoNum type="arabicPeriod" startAt="2"/>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Cel atakującego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914400" marR="0" lvl="2"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2400" dirty="0" smtClean="0"/>
              <a:t>Odzyskanie wiadomości zaszyfrowanej z szyfrogramu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
            </a:r>
            <a:br>
              <a:rPr kumimoji="0" lang="pl-PL"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sprawdzenie bezpieczeństwa semantycznego</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2"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1430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3200" b="0" i="0" u="none" strike="noStrike" kern="1200" cap="none" spc="0" normalizeH="0" baseline="0" noProof="0" dirty="0" smtClean="0">
              <a:ln>
                <a:noFill/>
              </a:ln>
              <a:solidFill>
                <a:schemeClr val="tx1"/>
              </a:solidFill>
              <a:effectLst/>
              <a:uLnTx/>
              <a:uFillTx/>
              <a:latin typeface="+mn-lt"/>
              <a:ea typeface="+mn-ea"/>
              <a:cs typeface="+mn-cs"/>
            </a:endParaRPr>
          </a:p>
          <a:p>
            <a:pPr marL="11430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W następnym segmencie</a:t>
            </a:r>
            <a:r>
              <a:rPr kumimoji="0" lang="pl-PL" sz="3200" b="0" i="0" u="none" strike="noStrike" kern="1200" cap="none" spc="0" normalizeH="0" noProof="0" dirty="0" smtClean="0">
                <a:ln>
                  <a:noFill/>
                </a:ln>
                <a:solidFill>
                  <a:schemeClr val="tx1"/>
                </a:solidFill>
                <a:effectLst/>
                <a:uLnTx/>
                <a:uFillTx/>
                <a:latin typeface="+mn-lt"/>
                <a:ea typeface="+mn-ea"/>
                <a:cs typeface="+mn-cs"/>
              </a:rPr>
              <a:t> wykładu rozważymy</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a:r>
            <a:br>
              <a:rPr kumimoji="0" lang="pl-PL" sz="3200" b="0" i="0" u="none" strike="noStrike" kern="1200" cap="none" spc="0" normalizeH="0" baseline="0" noProof="0" dirty="0" smtClean="0">
                <a:ln>
                  <a:noFill/>
                </a:ln>
                <a:solidFill>
                  <a:schemeClr val="tx1"/>
                </a:solidFill>
                <a:effectLst/>
                <a:uLnTx/>
                <a:uFillTx/>
                <a:latin typeface="+mn-lt"/>
                <a:ea typeface="+mn-ea"/>
                <a:cs typeface="+mn-cs"/>
              </a:rPr>
            </a:br>
            <a:r>
              <a:rPr kumimoji="0" lang="pl-PL" sz="3200" b="0" i="0" u="none" strike="noStrike" kern="1200" cap="none" spc="0" normalizeH="0" baseline="0" noProof="0" dirty="0" smtClean="0">
                <a:ln>
                  <a:noFill/>
                </a:ln>
                <a:solidFill>
                  <a:schemeClr val="tx1"/>
                </a:solidFill>
                <a:effectLst/>
                <a:uLnTx/>
                <a:uFillTx/>
                <a:latin typeface="+mn-lt"/>
                <a:ea typeface="+mn-ea"/>
                <a:cs typeface="+mn-cs"/>
              </a:rPr>
              <a:t>					klucze wielokrotnego użytku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ole tekstowe 5"/>
          <p:cNvSpPr txBox="1"/>
          <p:nvPr/>
        </p:nvSpPr>
        <p:spPr>
          <a:xfrm>
            <a:off x="180306" y="1772816"/>
            <a:ext cx="8784976" cy="369332"/>
          </a:xfrm>
          <a:prstGeom prst="rect">
            <a:avLst/>
          </a:prstGeom>
          <a:noFill/>
          <a:ln>
            <a:solidFill>
              <a:schemeClr val="accent1"/>
            </a:solidFill>
          </a:ln>
        </p:spPr>
        <p:txBody>
          <a:bodyPr wrap="square" rtlCol="0">
            <a:spAutoFit/>
          </a:bodyPr>
          <a:lstStyle/>
          <a:p>
            <a:r>
              <a:rPr lang="pl-PL" dirty="0" smtClean="0"/>
              <a:t>Aplikacje: szyfrowanie wiadomości pocztowych, zawsze nowy klucz dla każdej wiadomości.</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Niewłaściwe użycie PRP</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14</a:t>
            </a:fld>
            <a:endParaRPr lang="pl-PL"/>
          </a:p>
        </p:txBody>
      </p:sp>
      <p:sp>
        <p:nvSpPr>
          <p:cNvPr id="37" name="Rectangle 3"/>
          <p:cNvSpPr txBox="1">
            <a:spLocks noChangeArrowheads="1"/>
          </p:cNvSpPr>
          <p:nvPr/>
        </p:nvSpPr>
        <p:spPr>
          <a:xfrm>
            <a:off x="371450" y="1628800"/>
            <a:ext cx="8305800" cy="3888432"/>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Elektroniczna</a:t>
            </a:r>
            <a:r>
              <a:rPr kumimoji="0" lang="pl-PL" sz="3200" b="0" i="0" u="none" strike="noStrike" kern="1200" cap="none" spc="0" normalizeH="0" noProof="0" dirty="0" smtClean="0">
                <a:ln>
                  <a:noFill/>
                </a:ln>
                <a:solidFill>
                  <a:schemeClr val="tx1"/>
                </a:solidFill>
                <a:effectLst/>
                <a:uLnTx/>
                <a:uFillTx/>
                <a:latin typeface="+mn-lt"/>
                <a:ea typeface="+mn-ea"/>
                <a:cs typeface="+mn-cs"/>
              </a:rPr>
              <a:t> </a:t>
            </a:r>
            <a:r>
              <a:rPr lang="pl-PL" sz="3200" dirty="0" smtClean="0"/>
              <a:t>Książka Kodowa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(ECB):</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a:r>
            <a:br>
              <a:rPr kumimoji="0" lang="pl-PL" sz="3200" b="0" i="0" u="none" strike="noStrike" kern="1200" cap="none" spc="0" normalizeH="0" baseline="0" noProof="0" dirty="0" smtClean="0">
                <a:ln>
                  <a:noFill/>
                </a:ln>
                <a:solidFill>
                  <a:schemeClr val="tx1"/>
                </a:solidFill>
                <a:effectLst/>
                <a:uLnTx/>
                <a:uFillTx/>
                <a:latin typeface="+mn-lt"/>
                <a:ea typeface="+mn-ea"/>
                <a:cs typeface="+mn-cs"/>
              </a:rPr>
            </a:br>
            <a:r>
              <a:rPr kumimoji="0" lang="pl-PL" sz="3200" b="0" i="0" u="none" strike="noStrike" kern="1200" cap="none" spc="0" normalizeH="0" baseline="0" noProof="0" dirty="0" smtClean="0">
                <a:ln>
                  <a:noFill/>
                </a:ln>
                <a:solidFill>
                  <a:schemeClr val="tx1"/>
                </a:solidFill>
                <a:effectLst/>
                <a:uLnTx/>
                <a:uFillTx/>
                <a:latin typeface="+mn-lt"/>
                <a:ea typeface="+mn-ea"/>
                <a:cs typeface="+mn-cs"/>
              </a:rPr>
              <a:t>(ang. Electronic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Code</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Book</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Problem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sz="2800" dirty="0" smtClean="0"/>
              <a:t>jeśli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m</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=m</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2</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to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c</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=c</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2</a:t>
            </a:r>
          </a:p>
        </p:txBody>
      </p:sp>
      <p:sp>
        <p:nvSpPr>
          <p:cNvPr id="38" name="AutoShape 4"/>
          <p:cNvSpPr>
            <a:spLocks noChangeArrowheads="1"/>
          </p:cNvSpPr>
          <p:nvPr/>
        </p:nvSpPr>
        <p:spPr bwMode="auto">
          <a:xfrm>
            <a:off x="2001814" y="3065676"/>
            <a:ext cx="257175" cy="285750"/>
          </a:xfrm>
          <a:prstGeom prst="downArrow">
            <a:avLst>
              <a:gd name="adj1" fmla="val 50000"/>
              <a:gd name="adj2" fmla="val 37037"/>
            </a:avLst>
          </a:prstGeom>
          <a:noFill/>
          <a:ln w="9525">
            <a:solidFill>
              <a:srgbClr val="869406"/>
            </a:solidFill>
            <a:miter lim="800000"/>
            <a:headEnd/>
            <a:tailEnd/>
          </a:ln>
        </p:spPr>
        <p:txBody>
          <a:bodyPr wrap="none" anchor="ctr"/>
          <a:lstStyle/>
          <a:p>
            <a:endParaRPr lang="en-US"/>
          </a:p>
        </p:txBody>
      </p:sp>
      <p:sp>
        <p:nvSpPr>
          <p:cNvPr id="39" name="AutoShape 5"/>
          <p:cNvSpPr>
            <a:spLocks noChangeArrowheads="1"/>
          </p:cNvSpPr>
          <p:nvPr/>
        </p:nvSpPr>
        <p:spPr bwMode="auto">
          <a:xfrm>
            <a:off x="6883376" y="3065676"/>
            <a:ext cx="257175" cy="285750"/>
          </a:xfrm>
          <a:prstGeom prst="downArrow">
            <a:avLst>
              <a:gd name="adj1" fmla="val 50000"/>
              <a:gd name="adj2" fmla="val 37037"/>
            </a:avLst>
          </a:prstGeom>
          <a:noFill/>
          <a:ln w="9525">
            <a:solidFill>
              <a:srgbClr val="869406"/>
            </a:solidFill>
            <a:miter lim="800000"/>
            <a:headEnd/>
            <a:tailEnd/>
          </a:ln>
        </p:spPr>
        <p:txBody>
          <a:bodyPr wrap="none" anchor="ctr"/>
          <a:lstStyle/>
          <a:p>
            <a:endParaRPr lang="en-US"/>
          </a:p>
        </p:txBody>
      </p:sp>
      <p:sp>
        <p:nvSpPr>
          <p:cNvPr id="40" name="Line 6"/>
          <p:cNvSpPr>
            <a:spLocks noChangeShapeType="1"/>
          </p:cNvSpPr>
          <p:nvPr/>
        </p:nvSpPr>
        <p:spPr bwMode="auto">
          <a:xfrm>
            <a:off x="5583213" y="2865651"/>
            <a:ext cx="533400" cy="0"/>
          </a:xfrm>
          <a:prstGeom prst="line">
            <a:avLst/>
          </a:prstGeom>
          <a:noFill/>
          <a:ln w="28575">
            <a:solidFill>
              <a:srgbClr val="869406"/>
            </a:solidFill>
            <a:prstDash val="dashDot"/>
            <a:round/>
            <a:headEnd/>
            <a:tailEnd/>
          </a:ln>
        </p:spPr>
        <p:txBody>
          <a:bodyPr/>
          <a:lstStyle/>
          <a:p>
            <a:endParaRPr lang="en-US"/>
          </a:p>
        </p:txBody>
      </p:sp>
      <p:sp>
        <p:nvSpPr>
          <p:cNvPr id="41" name="Rectangle 7"/>
          <p:cNvSpPr>
            <a:spLocks noChangeArrowheads="1"/>
          </p:cNvSpPr>
          <p:nvPr/>
        </p:nvSpPr>
        <p:spPr bwMode="auto">
          <a:xfrm>
            <a:off x="22589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2" name="Rectangle 8"/>
          <p:cNvSpPr>
            <a:spLocks noChangeArrowheads="1"/>
          </p:cNvSpPr>
          <p:nvPr/>
        </p:nvSpPr>
        <p:spPr bwMode="auto">
          <a:xfrm>
            <a:off x="33257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3" name="Rectangle 9"/>
          <p:cNvSpPr>
            <a:spLocks noChangeArrowheads="1"/>
          </p:cNvSpPr>
          <p:nvPr/>
        </p:nvSpPr>
        <p:spPr bwMode="auto">
          <a:xfrm>
            <a:off x="11921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4" name="Rectangle 10"/>
          <p:cNvSpPr>
            <a:spLocks noChangeArrowheads="1"/>
          </p:cNvSpPr>
          <p:nvPr/>
        </p:nvSpPr>
        <p:spPr bwMode="auto">
          <a:xfrm>
            <a:off x="27923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5" name="Rectangle 11"/>
          <p:cNvSpPr>
            <a:spLocks noChangeArrowheads="1"/>
          </p:cNvSpPr>
          <p:nvPr/>
        </p:nvSpPr>
        <p:spPr bwMode="auto">
          <a:xfrm>
            <a:off x="17255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6" name="Rectangle 12"/>
          <p:cNvSpPr>
            <a:spLocks noChangeArrowheads="1"/>
          </p:cNvSpPr>
          <p:nvPr/>
        </p:nvSpPr>
        <p:spPr bwMode="auto">
          <a:xfrm>
            <a:off x="38591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7" name="Rectangle 13"/>
          <p:cNvSpPr>
            <a:spLocks noChangeArrowheads="1"/>
          </p:cNvSpPr>
          <p:nvPr/>
        </p:nvSpPr>
        <p:spPr bwMode="auto">
          <a:xfrm>
            <a:off x="43925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8" name="Rectangle 14"/>
          <p:cNvSpPr>
            <a:spLocks noChangeArrowheads="1"/>
          </p:cNvSpPr>
          <p:nvPr/>
        </p:nvSpPr>
        <p:spPr bwMode="auto">
          <a:xfrm>
            <a:off x="6226150" y="2626394"/>
            <a:ext cx="533400" cy="272653"/>
          </a:xfrm>
          <a:prstGeom prst="rect">
            <a:avLst/>
          </a:prstGeom>
          <a:noFill/>
          <a:ln w="28575">
            <a:solidFill>
              <a:srgbClr val="869406"/>
            </a:solidFill>
            <a:miter lim="800000"/>
            <a:headEnd/>
            <a:tailEnd/>
          </a:ln>
        </p:spPr>
        <p:txBody>
          <a:bodyPr wrap="none" anchor="ctr"/>
          <a:lstStyle/>
          <a:p>
            <a:endParaRPr lang="en-US"/>
          </a:p>
        </p:txBody>
      </p:sp>
      <p:sp>
        <p:nvSpPr>
          <p:cNvPr id="49" name="Rectangle 15"/>
          <p:cNvSpPr>
            <a:spLocks noChangeArrowheads="1"/>
          </p:cNvSpPr>
          <p:nvPr/>
        </p:nvSpPr>
        <p:spPr bwMode="auto">
          <a:xfrm>
            <a:off x="49259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50" name="Rectangle 16"/>
          <p:cNvSpPr>
            <a:spLocks noChangeArrowheads="1"/>
          </p:cNvSpPr>
          <p:nvPr/>
        </p:nvSpPr>
        <p:spPr bwMode="auto">
          <a:xfrm>
            <a:off x="6759550" y="2626394"/>
            <a:ext cx="533400" cy="272653"/>
          </a:xfrm>
          <a:prstGeom prst="rect">
            <a:avLst/>
          </a:prstGeom>
          <a:noFill/>
          <a:ln w="28575">
            <a:solidFill>
              <a:srgbClr val="869406"/>
            </a:solidFill>
            <a:miter lim="800000"/>
            <a:headEnd/>
            <a:tailEnd/>
          </a:ln>
        </p:spPr>
        <p:txBody>
          <a:bodyPr wrap="none" anchor="ctr"/>
          <a:lstStyle/>
          <a:p>
            <a:endParaRPr lang="en-US"/>
          </a:p>
        </p:txBody>
      </p:sp>
      <p:sp>
        <p:nvSpPr>
          <p:cNvPr id="51" name="Rectangle 17"/>
          <p:cNvSpPr>
            <a:spLocks noChangeArrowheads="1"/>
          </p:cNvSpPr>
          <p:nvPr/>
        </p:nvSpPr>
        <p:spPr bwMode="auto">
          <a:xfrm>
            <a:off x="7292950" y="2626394"/>
            <a:ext cx="533400" cy="272653"/>
          </a:xfrm>
          <a:prstGeom prst="rect">
            <a:avLst/>
          </a:prstGeom>
          <a:noFill/>
          <a:ln w="28575">
            <a:solidFill>
              <a:srgbClr val="869406"/>
            </a:solidFill>
            <a:miter lim="800000"/>
            <a:headEnd/>
            <a:tailEnd/>
          </a:ln>
        </p:spPr>
        <p:txBody>
          <a:bodyPr wrap="none" anchor="ctr"/>
          <a:lstStyle/>
          <a:p>
            <a:endParaRPr lang="en-US"/>
          </a:p>
        </p:txBody>
      </p:sp>
      <p:sp>
        <p:nvSpPr>
          <p:cNvPr id="52" name="Text Box 18"/>
          <p:cNvSpPr txBox="1">
            <a:spLocks noChangeArrowheads="1"/>
          </p:cNvSpPr>
          <p:nvPr/>
        </p:nvSpPr>
        <p:spPr bwMode="auto">
          <a:xfrm>
            <a:off x="513285" y="2545432"/>
            <a:ext cx="506907"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PT:</a:t>
            </a:r>
          </a:p>
        </p:txBody>
      </p:sp>
      <p:sp>
        <p:nvSpPr>
          <p:cNvPr id="53" name="Line 19"/>
          <p:cNvSpPr>
            <a:spLocks noChangeShapeType="1"/>
          </p:cNvSpPr>
          <p:nvPr/>
        </p:nvSpPr>
        <p:spPr bwMode="auto">
          <a:xfrm>
            <a:off x="5591150" y="3675276"/>
            <a:ext cx="533400" cy="0"/>
          </a:xfrm>
          <a:prstGeom prst="line">
            <a:avLst/>
          </a:prstGeom>
          <a:noFill/>
          <a:ln w="28575">
            <a:solidFill>
              <a:srgbClr val="869406"/>
            </a:solidFill>
            <a:prstDash val="dashDot"/>
            <a:round/>
            <a:headEnd/>
            <a:tailEnd/>
          </a:ln>
        </p:spPr>
        <p:txBody>
          <a:bodyPr/>
          <a:lstStyle/>
          <a:p>
            <a:endParaRPr lang="en-US"/>
          </a:p>
        </p:txBody>
      </p:sp>
      <p:sp>
        <p:nvSpPr>
          <p:cNvPr id="54" name="Rectangle 20"/>
          <p:cNvSpPr>
            <a:spLocks noChangeArrowheads="1"/>
          </p:cNvSpPr>
          <p:nvPr/>
        </p:nvSpPr>
        <p:spPr bwMode="auto">
          <a:xfrm>
            <a:off x="22669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5" name="Rectangle 21"/>
          <p:cNvSpPr>
            <a:spLocks noChangeArrowheads="1"/>
          </p:cNvSpPr>
          <p:nvPr/>
        </p:nvSpPr>
        <p:spPr bwMode="auto">
          <a:xfrm>
            <a:off x="33337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6" name="Rectangle 22"/>
          <p:cNvSpPr>
            <a:spLocks noChangeArrowheads="1"/>
          </p:cNvSpPr>
          <p:nvPr/>
        </p:nvSpPr>
        <p:spPr bwMode="auto">
          <a:xfrm>
            <a:off x="12001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7" name="Rectangle 23"/>
          <p:cNvSpPr>
            <a:spLocks noChangeArrowheads="1"/>
          </p:cNvSpPr>
          <p:nvPr/>
        </p:nvSpPr>
        <p:spPr bwMode="auto">
          <a:xfrm>
            <a:off x="28003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8" name="Rectangle 24"/>
          <p:cNvSpPr>
            <a:spLocks noChangeArrowheads="1"/>
          </p:cNvSpPr>
          <p:nvPr/>
        </p:nvSpPr>
        <p:spPr bwMode="auto">
          <a:xfrm>
            <a:off x="17335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9" name="Rectangle 25"/>
          <p:cNvSpPr>
            <a:spLocks noChangeArrowheads="1"/>
          </p:cNvSpPr>
          <p:nvPr/>
        </p:nvSpPr>
        <p:spPr bwMode="auto">
          <a:xfrm>
            <a:off x="38671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60" name="Rectangle 26"/>
          <p:cNvSpPr>
            <a:spLocks noChangeArrowheads="1"/>
          </p:cNvSpPr>
          <p:nvPr/>
        </p:nvSpPr>
        <p:spPr bwMode="auto">
          <a:xfrm>
            <a:off x="44005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61" name="Rectangle 27"/>
          <p:cNvSpPr>
            <a:spLocks noChangeArrowheads="1"/>
          </p:cNvSpPr>
          <p:nvPr/>
        </p:nvSpPr>
        <p:spPr bwMode="auto">
          <a:xfrm>
            <a:off x="6234088" y="3576454"/>
            <a:ext cx="533400" cy="313194"/>
          </a:xfrm>
          <a:prstGeom prst="rect">
            <a:avLst/>
          </a:prstGeom>
          <a:noFill/>
          <a:ln w="28575">
            <a:solidFill>
              <a:srgbClr val="869406"/>
            </a:solidFill>
            <a:miter lim="800000"/>
            <a:headEnd/>
            <a:tailEnd/>
          </a:ln>
        </p:spPr>
        <p:txBody>
          <a:bodyPr wrap="none" anchor="ctr"/>
          <a:lstStyle/>
          <a:p>
            <a:endParaRPr lang="en-US"/>
          </a:p>
        </p:txBody>
      </p:sp>
      <p:sp>
        <p:nvSpPr>
          <p:cNvPr id="62" name="Rectangle 28"/>
          <p:cNvSpPr>
            <a:spLocks noChangeArrowheads="1"/>
          </p:cNvSpPr>
          <p:nvPr/>
        </p:nvSpPr>
        <p:spPr bwMode="auto">
          <a:xfrm>
            <a:off x="49339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63" name="Rectangle 29"/>
          <p:cNvSpPr>
            <a:spLocks noChangeArrowheads="1"/>
          </p:cNvSpPr>
          <p:nvPr/>
        </p:nvSpPr>
        <p:spPr bwMode="auto">
          <a:xfrm>
            <a:off x="6767488" y="3576454"/>
            <a:ext cx="533400" cy="313194"/>
          </a:xfrm>
          <a:prstGeom prst="rect">
            <a:avLst/>
          </a:prstGeom>
          <a:noFill/>
          <a:ln w="28575">
            <a:solidFill>
              <a:srgbClr val="869406"/>
            </a:solidFill>
            <a:miter lim="800000"/>
            <a:headEnd/>
            <a:tailEnd/>
          </a:ln>
        </p:spPr>
        <p:txBody>
          <a:bodyPr wrap="none" anchor="ctr"/>
          <a:lstStyle/>
          <a:p>
            <a:endParaRPr lang="en-US"/>
          </a:p>
        </p:txBody>
      </p:sp>
      <p:sp>
        <p:nvSpPr>
          <p:cNvPr id="64" name="Rectangle 30"/>
          <p:cNvSpPr>
            <a:spLocks noChangeArrowheads="1"/>
          </p:cNvSpPr>
          <p:nvPr/>
        </p:nvSpPr>
        <p:spPr bwMode="auto">
          <a:xfrm>
            <a:off x="7300888" y="3576454"/>
            <a:ext cx="533400" cy="313194"/>
          </a:xfrm>
          <a:prstGeom prst="rect">
            <a:avLst/>
          </a:prstGeom>
          <a:noFill/>
          <a:ln w="28575">
            <a:solidFill>
              <a:srgbClr val="869406"/>
            </a:solidFill>
            <a:miter lim="800000"/>
            <a:headEnd/>
            <a:tailEnd/>
          </a:ln>
        </p:spPr>
        <p:txBody>
          <a:bodyPr wrap="none" anchor="ctr"/>
          <a:lstStyle/>
          <a:p>
            <a:endParaRPr lang="en-US"/>
          </a:p>
        </p:txBody>
      </p:sp>
      <p:sp>
        <p:nvSpPr>
          <p:cNvPr id="65" name="Text Box 31"/>
          <p:cNvSpPr txBox="1">
            <a:spLocks noChangeArrowheads="1"/>
          </p:cNvSpPr>
          <p:nvPr/>
        </p:nvSpPr>
        <p:spPr bwMode="auto">
          <a:xfrm>
            <a:off x="522673" y="3503826"/>
            <a:ext cx="518291"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CT:</a:t>
            </a:r>
          </a:p>
        </p:txBody>
      </p:sp>
      <p:sp>
        <p:nvSpPr>
          <p:cNvPr id="66" name="TextBox 33"/>
          <p:cNvSpPr txBox="1"/>
          <p:nvPr/>
        </p:nvSpPr>
        <p:spPr>
          <a:xfrm>
            <a:off x="2276451" y="2545432"/>
            <a:ext cx="492125" cy="400110"/>
          </a:xfrm>
          <a:prstGeom prst="rect">
            <a:avLst/>
          </a:prstGeom>
          <a:noFill/>
        </p:spPr>
        <p:txBody>
          <a:bodyPr>
            <a:spAutoFit/>
          </a:bodyPr>
          <a:lstStyle/>
          <a:p>
            <a:pPr>
              <a:defRPr/>
            </a:pPr>
            <a:r>
              <a:rPr lang="en-US" sz="2000" dirty="0">
                <a:latin typeface="+mn-lt"/>
              </a:rPr>
              <a:t>m</a:t>
            </a:r>
            <a:r>
              <a:rPr lang="en-US" sz="2000" baseline="-25000" dirty="0">
                <a:latin typeface="+mn-lt"/>
              </a:rPr>
              <a:t>1</a:t>
            </a:r>
            <a:endParaRPr lang="en-US" sz="2000" dirty="0">
              <a:latin typeface="+mn-lt"/>
            </a:endParaRPr>
          </a:p>
        </p:txBody>
      </p:sp>
      <p:sp>
        <p:nvSpPr>
          <p:cNvPr id="67" name="TextBox 34"/>
          <p:cNvSpPr txBox="1"/>
          <p:nvPr/>
        </p:nvSpPr>
        <p:spPr>
          <a:xfrm>
            <a:off x="3917926" y="2545432"/>
            <a:ext cx="492125" cy="400110"/>
          </a:xfrm>
          <a:prstGeom prst="rect">
            <a:avLst/>
          </a:prstGeom>
          <a:noFill/>
        </p:spPr>
        <p:txBody>
          <a:bodyPr>
            <a:spAutoFit/>
          </a:bodyPr>
          <a:lstStyle/>
          <a:p>
            <a:pPr>
              <a:defRPr/>
            </a:pPr>
            <a:r>
              <a:rPr lang="en-US" sz="2000" dirty="0">
                <a:latin typeface="+mn-lt"/>
              </a:rPr>
              <a:t>m</a:t>
            </a:r>
            <a:r>
              <a:rPr lang="en-US" sz="2000" baseline="-25000" dirty="0">
                <a:latin typeface="+mn-lt"/>
              </a:rPr>
              <a:t>2</a:t>
            </a:r>
            <a:endParaRPr lang="en-US" sz="2000" dirty="0">
              <a:latin typeface="+mn-lt"/>
            </a:endParaRPr>
          </a:p>
        </p:txBody>
      </p:sp>
      <p:sp>
        <p:nvSpPr>
          <p:cNvPr id="68" name="TextBox 35"/>
          <p:cNvSpPr txBox="1"/>
          <p:nvPr/>
        </p:nvSpPr>
        <p:spPr>
          <a:xfrm>
            <a:off x="2322489" y="3497872"/>
            <a:ext cx="492125" cy="400110"/>
          </a:xfrm>
          <a:prstGeom prst="rect">
            <a:avLst/>
          </a:prstGeom>
          <a:noFill/>
        </p:spPr>
        <p:txBody>
          <a:bodyPr>
            <a:spAutoFit/>
          </a:bodyPr>
          <a:lstStyle/>
          <a:p>
            <a:pPr>
              <a:defRPr/>
            </a:pPr>
            <a:r>
              <a:rPr lang="en-US" sz="2000" dirty="0">
                <a:latin typeface="+mn-lt"/>
              </a:rPr>
              <a:t>c</a:t>
            </a:r>
            <a:r>
              <a:rPr lang="en-US" sz="2000" baseline="-25000" dirty="0">
                <a:latin typeface="+mn-lt"/>
              </a:rPr>
              <a:t>1</a:t>
            </a:r>
            <a:endParaRPr lang="en-US" sz="2000" dirty="0">
              <a:latin typeface="+mn-lt"/>
            </a:endParaRPr>
          </a:p>
        </p:txBody>
      </p:sp>
      <p:sp>
        <p:nvSpPr>
          <p:cNvPr id="69" name="TextBox 36"/>
          <p:cNvSpPr txBox="1"/>
          <p:nvPr/>
        </p:nvSpPr>
        <p:spPr>
          <a:xfrm>
            <a:off x="3922689" y="3489538"/>
            <a:ext cx="492125" cy="400110"/>
          </a:xfrm>
          <a:prstGeom prst="rect">
            <a:avLst/>
          </a:prstGeom>
          <a:noFill/>
        </p:spPr>
        <p:txBody>
          <a:bodyPr>
            <a:spAutoFit/>
          </a:bodyPr>
          <a:lstStyle/>
          <a:p>
            <a:pPr>
              <a:defRPr/>
            </a:pPr>
            <a:r>
              <a:rPr lang="en-US" sz="2000" dirty="0">
                <a:latin typeface="+mn-lt"/>
              </a:rPr>
              <a:t>c</a:t>
            </a:r>
            <a:r>
              <a:rPr lang="en-US" sz="2000" baseline="-25000" dirty="0">
                <a:latin typeface="+mn-lt"/>
              </a:rPr>
              <a:t>2</a:t>
            </a:r>
            <a:endParaRPr lang="en-US" sz="20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Ilustracja na obrazie</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15</a:t>
            </a:fld>
            <a:endParaRPr lang="pl-PL"/>
          </a:p>
        </p:txBody>
      </p:sp>
      <p:pic>
        <p:nvPicPr>
          <p:cNvPr id="5" name="Picture 4"/>
          <p:cNvPicPr>
            <a:picLocks noChangeAspect="1" noChangeArrowheads="1"/>
          </p:cNvPicPr>
          <p:nvPr/>
        </p:nvPicPr>
        <p:blipFill>
          <a:blip r:embed="rId3" cstate="print"/>
          <a:srcRect l="4735" t="12686" r="3424" b="45523"/>
          <a:stretch>
            <a:fillRect/>
          </a:stretch>
        </p:blipFill>
        <p:spPr bwMode="auto">
          <a:xfrm>
            <a:off x="381000" y="1484784"/>
            <a:ext cx="8382000" cy="2357438"/>
          </a:xfrm>
          <a:prstGeom prst="rect">
            <a:avLst/>
          </a:prstGeom>
          <a:noFill/>
          <a:ln w="9525">
            <a:noFill/>
            <a:miter lim="800000"/>
            <a:headEnd/>
            <a:tailEnd/>
          </a:ln>
        </p:spPr>
      </p:pic>
      <p:sp>
        <p:nvSpPr>
          <p:cNvPr id="6" name="TextBox 1"/>
          <p:cNvSpPr txBox="1"/>
          <p:nvPr/>
        </p:nvSpPr>
        <p:spPr>
          <a:xfrm>
            <a:off x="4573178" y="4725144"/>
            <a:ext cx="4197046" cy="461665"/>
          </a:xfrm>
          <a:prstGeom prst="rect">
            <a:avLst/>
          </a:prstGeom>
          <a:noFill/>
        </p:spPr>
        <p:txBody>
          <a:bodyPr wrap="none" rtlCol="0">
            <a:spAutoFit/>
          </a:bodyPr>
          <a:lstStyle/>
          <a:p>
            <a:r>
              <a:rPr lang="pl-PL" sz="2400" dirty="0" smtClean="0"/>
              <a:t>(Udostępnione przez</a:t>
            </a:r>
            <a:r>
              <a:rPr lang="en-US" sz="2400" dirty="0" smtClean="0"/>
              <a:t> B. </a:t>
            </a:r>
            <a:r>
              <a:rPr lang="en-US" sz="2400" dirty="0" err="1" smtClean="0"/>
              <a:t>Preneel</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Budowanie bezpiecznej konstrukcji I</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16</a:t>
            </a:fld>
            <a:endParaRPr lang="pl-PL"/>
          </a:p>
        </p:txBody>
      </p:sp>
      <p:sp>
        <p:nvSpPr>
          <p:cNvPr id="5" name="Rectangle 3"/>
          <p:cNvSpPr txBox="1">
            <a:spLocks noChangeArrowheads="1"/>
          </p:cNvSpPr>
          <p:nvPr/>
        </p:nvSpPr>
        <p:spPr>
          <a:xfrm>
            <a:off x="457200" y="1916832"/>
            <a:ext cx="8229600" cy="4752528"/>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80000"/>
              </a:spcBef>
              <a:spcAft>
                <a:spcPts val="0"/>
              </a:spcAft>
              <a:buClrTx/>
              <a:buSzTx/>
              <a:buFontTx/>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	Tryb z deterministycznym licznikiem i pseudolosową funkcją F</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286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a:t>
            </a:r>
            <a:r>
              <a:rPr kumimoji="0" lang="en-US" sz="2400" b="0" i="0" u="none" strike="noStrike" kern="1200" cap="none" spc="0" normalizeH="0" baseline="-25000" noProof="0" dirty="0" smtClean="0">
                <a:ln>
                  <a:noFill/>
                </a:ln>
                <a:solidFill>
                  <a:schemeClr val="tx1"/>
                </a:solidFill>
                <a:effectLst/>
                <a:uLnTx/>
                <a:uFillTx/>
                <a:latin typeface="+mn-lt"/>
                <a:ea typeface="+mn-ea"/>
                <a:cs typeface="+mn-cs"/>
              </a:rPr>
              <a:t>DETCTR</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(k, m)  = </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	Szyfr strumieniowy zbudowany z</a:t>
            </a:r>
            <a:r>
              <a:rPr kumimoji="0" lang="pl-PL" sz="2400" b="0" i="0" u="none" strike="noStrike" kern="1200" cap="none" spc="0" normalizeH="0" noProof="0" dirty="0" smtClean="0">
                <a:ln>
                  <a:noFill/>
                </a:ln>
                <a:solidFill>
                  <a:schemeClr val="tx1"/>
                </a:solidFill>
                <a:effectLst/>
                <a:uLnTx/>
                <a:uFillTx/>
                <a:latin typeface="+mn-lt"/>
                <a:ea typeface="+mn-ea"/>
                <a:cs typeface="+mn-cs"/>
              </a:rPr>
              <a:t> zastosowaniem  	funkcji pseudo-losowej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np.</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AES, 3DES)</a:t>
            </a:r>
            <a:endParaRPr kumimoji="0" lang="pl-PL" sz="2400" b="0" i="0" u="none" strike="noStrike" kern="1200" cap="none" spc="0" normalizeH="0" baseline="0" noProof="0" dirty="0" smtClean="0">
              <a:ln>
                <a:noFill/>
              </a:ln>
              <a:solidFill>
                <a:schemeClr val="tx1"/>
              </a:solidFill>
              <a:effectLst/>
              <a:uLnTx/>
              <a:uFillTx/>
              <a:latin typeface="+mn-lt"/>
              <a:ea typeface="+mn-ea"/>
              <a:cs typeface="+mn-cs"/>
            </a:endParaRPr>
          </a:p>
          <a:p>
            <a:pPr lvl="2">
              <a:spcBef>
                <a:spcPct val="100000"/>
              </a:spcBef>
            </a:pPr>
            <a:r>
              <a:rPr lang="en-US" sz="2400" dirty="0" smtClean="0"/>
              <a:t>⇒   </a:t>
            </a:r>
            <a:r>
              <a:rPr lang="pl-PL" sz="2400" dirty="0" smtClean="0"/>
              <a:t>	Można udowodnić, że taka konstrukcja jest 	semantycznie bezpieczna</a:t>
            </a: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a:spLocks noChangeArrowheads="1"/>
          </p:cNvSpPr>
          <p:nvPr/>
        </p:nvSpPr>
        <p:spPr bwMode="auto">
          <a:xfrm>
            <a:off x="41148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m[0]</a:t>
            </a:r>
          </a:p>
        </p:txBody>
      </p:sp>
      <p:sp>
        <p:nvSpPr>
          <p:cNvPr id="7" name="Rectangle 8"/>
          <p:cNvSpPr>
            <a:spLocks noChangeArrowheads="1"/>
          </p:cNvSpPr>
          <p:nvPr/>
        </p:nvSpPr>
        <p:spPr bwMode="auto">
          <a:xfrm>
            <a:off x="49530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m[1]</a:t>
            </a:r>
          </a:p>
        </p:txBody>
      </p:sp>
      <p:sp>
        <p:nvSpPr>
          <p:cNvPr id="8" name="Rectangle 9"/>
          <p:cNvSpPr>
            <a:spLocks noChangeArrowheads="1"/>
          </p:cNvSpPr>
          <p:nvPr/>
        </p:nvSpPr>
        <p:spPr bwMode="auto">
          <a:xfrm>
            <a:off x="57912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a:t>
            </a:r>
          </a:p>
        </p:txBody>
      </p:sp>
      <p:sp>
        <p:nvSpPr>
          <p:cNvPr id="9" name="Rectangle 10"/>
          <p:cNvSpPr>
            <a:spLocks noChangeArrowheads="1"/>
          </p:cNvSpPr>
          <p:nvPr/>
        </p:nvSpPr>
        <p:spPr bwMode="auto">
          <a:xfrm>
            <a:off x="41148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b="1"/>
              <a:t>F(k,0)</a:t>
            </a:r>
          </a:p>
        </p:txBody>
      </p:sp>
      <p:sp>
        <p:nvSpPr>
          <p:cNvPr id="10" name="Rectangle 11"/>
          <p:cNvSpPr>
            <a:spLocks noChangeArrowheads="1"/>
          </p:cNvSpPr>
          <p:nvPr/>
        </p:nvSpPr>
        <p:spPr bwMode="auto">
          <a:xfrm>
            <a:off x="49530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b="1"/>
              <a:t>F(k,1)</a:t>
            </a:r>
          </a:p>
        </p:txBody>
      </p:sp>
      <p:sp>
        <p:nvSpPr>
          <p:cNvPr id="11" name="Rectangle 12"/>
          <p:cNvSpPr>
            <a:spLocks noChangeArrowheads="1"/>
          </p:cNvSpPr>
          <p:nvPr/>
        </p:nvSpPr>
        <p:spPr bwMode="auto">
          <a:xfrm>
            <a:off x="57912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a:t>
            </a:r>
          </a:p>
        </p:txBody>
      </p:sp>
      <p:sp>
        <p:nvSpPr>
          <p:cNvPr id="12" name="Rectangle 13"/>
          <p:cNvSpPr>
            <a:spLocks noChangeArrowheads="1"/>
          </p:cNvSpPr>
          <p:nvPr/>
        </p:nvSpPr>
        <p:spPr bwMode="auto">
          <a:xfrm>
            <a:off x="66294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m[L]</a:t>
            </a:r>
          </a:p>
        </p:txBody>
      </p:sp>
      <p:sp>
        <p:nvSpPr>
          <p:cNvPr id="13" name="Rectangle 14"/>
          <p:cNvSpPr>
            <a:spLocks noChangeArrowheads="1"/>
          </p:cNvSpPr>
          <p:nvPr/>
        </p:nvSpPr>
        <p:spPr bwMode="auto">
          <a:xfrm>
            <a:off x="66294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b="1"/>
              <a:t>F(k,L)</a:t>
            </a:r>
          </a:p>
        </p:txBody>
      </p:sp>
      <p:sp>
        <p:nvSpPr>
          <p:cNvPr id="14" name="Text Box 15"/>
          <p:cNvSpPr txBox="1">
            <a:spLocks noChangeArrowheads="1"/>
          </p:cNvSpPr>
          <p:nvPr/>
        </p:nvSpPr>
        <p:spPr bwMode="auto">
          <a:xfrm>
            <a:off x="3581400" y="3193182"/>
            <a:ext cx="500063" cy="584597"/>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5" name="Line 16"/>
          <p:cNvSpPr>
            <a:spLocks noChangeShapeType="1"/>
          </p:cNvSpPr>
          <p:nvPr/>
        </p:nvSpPr>
        <p:spPr bwMode="auto">
          <a:xfrm>
            <a:off x="3657600" y="3993282"/>
            <a:ext cx="4343400" cy="0"/>
          </a:xfrm>
          <a:prstGeom prst="line">
            <a:avLst/>
          </a:prstGeom>
          <a:solidFill>
            <a:schemeClr val="accent6">
              <a:lumMod val="40000"/>
              <a:lumOff val="60000"/>
            </a:schemeClr>
          </a:solidFill>
          <a:ln w="9525">
            <a:solidFill>
              <a:schemeClr val="tx1"/>
            </a:solidFill>
            <a:round/>
            <a:headEnd/>
            <a:tailEnd/>
          </a:ln>
          <a:effectLst/>
        </p:spPr>
        <p:txBody>
          <a:bodyPr/>
          <a:lstStyle/>
          <a:p>
            <a:endParaRPr lang="en-US"/>
          </a:p>
        </p:txBody>
      </p:sp>
      <p:sp>
        <p:nvSpPr>
          <p:cNvPr id="16" name="Rectangle 17"/>
          <p:cNvSpPr>
            <a:spLocks noChangeArrowheads="1"/>
          </p:cNvSpPr>
          <p:nvPr/>
        </p:nvSpPr>
        <p:spPr bwMode="auto">
          <a:xfrm>
            <a:off x="41148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c[0]</a:t>
            </a:r>
          </a:p>
        </p:txBody>
      </p:sp>
      <p:sp>
        <p:nvSpPr>
          <p:cNvPr id="17" name="Rectangle 18"/>
          <p:cNvSpPr>
            <a:spLocks noChangeArrowheads="1"/>
          </p:cNvSpPr>
          <p:nvPr/>
        </p:nvSpPr>
        <p:spPr bwMode="auto">
          <a:xfrm>
            <a:off x="49530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c[1]</a:t>
            </a:r>
          </a:p>
        </p:txBody>
      </p:sp>
      <p:sp>
        <p:nvSpPr>
          <p:cNvPr id="18" name="Rectangle 19"/>
          <p:cNvSpPr>
            <a:spLocks noChangeArrowheads="1"/>
          </p:cNvSpPr>
          <p:nvPr/>
        </p:nvSpPr>
        <p:spPr bwMode="auto">
          <a:xfrm>
            <a:off x="57912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a:t>
            </a:r>
          </a:p>
        </p:txBody>
      </p:sp>
      <p:sp>
        <p:nvSpPr>
          <p:cNvPr id="19" name="Rectangle 20"/>
          <p:cNvSpPr>
            <a:spLocks noChangeArrowheads="1"/>
          </p:cNvSpPr>
          <p:nvPr/>
        </p:nvSpPr>
        <p:spPr bwMode="auto">
          <a:xfrm>
            <a:off x="66294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c[L]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0346" y="188640"/>
            <a:ext cx="8231029" cy="1143000"/>
          </a:xfrm>
        </p:spPr>
        <p:txBody>
          <a:bodyPr>
            <a:noAutofit/>
          </a:bodyPr>
          <a:lstStyle/>
          <a:p>
            <a:r>
              <a:rPr lang="pl-PL" sz="2800" dirty="0" smtClean="0"/>
              <a:t>Semantyczne bezpieczeństwo dla systemów, w których </a:t>
            </a:r>
            <a:r>
              <a:rPr lang="pl-PL" sz="2800" b="1" dirty="0" smtClean="0"/>
              <a:t>wielokrotnie używamy tego samego klucza</a:t>
            </a:r>
            <a:endParaRPr lang="pl-PL" sz="2800" b="1"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17</a:t>
            </a:fld>
            <a:endParaRPr lang="pl-PL"/>
          </a:p>
        </p:txBody>
      </p:sp>
      <p:sp>
        <p:nvSpPr>
          <p:cNvPr id="5" name="Content Placeholder 2"/>
          <p:cNvSpPr>
            <a:spLocks noGrp="1"/>
          </p:cNvSpPr>
          <p:nvPr>
            <p:ph idx="1"/>
          </p:nvPr>
        </p:nvSpPr>
        <p:spPr>
          <a:xfrm>
            <a:off x="252314" y="2348880"/>
            <a:ext cx="8678416" cy="4095750"/>
          </a:xfrm>
        </p:spPr>
        <p:txBody>
          <a:bodyPr>
            <a:normAutofit fontScale="77500" lnSpcReduction="20000"/>
          </a:bodyPr>
          <a:lstStyle/>
          <a:p>
            <a:pPr marL="0" indent="0">
              <a:buNone/>
            </a:pPr>
            <a:r>
              <a:rPr lang="pl-PL" dirty="0" smtClean="0"/>
              <a:t>Klucz jest użyty więcej niż raz</a:t>
            </a:r>
            <a:r>
              <a:rPr lang="en-US" dirty="0" smtClean="0"/>
              <a:t>  ⇒  </a:t>
            </a:r>
            <a:r>
              <a:rPr lang="pl-PL" dirty="0" smtClean="0"/>
              <a:t>atakujący widzi </a:t>
            </a:r>
            <a:r>
              <a:rPr lang="en-US" dirty="0" smtClean="0"/>
              <a:t> </a:t>
            </a:r>
            <a:r>
              <a:rPr lang="pl-PL" dirty="0" smtClean="0"/>
              <a:t>wiele szyfrogramów zakodowanych za jego pomocą</a:t>
            </a:r>
            <a:endParaRPr lang="en-US" dirty="0" smtClean="0"/>
          </a:p>
          <a:p>
            <a:pPr marL="0" indent="0">
              <a:buNone/>
            </a:pPr>
            <a:endParaRPr lang="en-US" dirty="0" smtClean="0"/>
          </a:p>
          <a:p>
            <a:pPr marL="0" indent="0">
              <a:buNone/>
            </a:pPr>
            <a:r>
              <a:rPr lang="pl-PL" b="1" dirty="0" smtClean="0"/>
              <a:t>Nowa możliwość atakującego</a:t>
            </a:r>
            <a:r>
              <a:rPr lang="en-US" dirty="0" smtClean="0"/>
              <a:t>:   </a:t>
            </a:r>
            <a:r>
              <a:rPr lang="pl-PL" dirty="0" smtClean="0"/>
              <a:t>atak z wybranym tekstem jawnym</a:t>
            </a:r>
            <a:r>
              <a:rPr lang="en-US" dirty="0" smtClean="0"/>
              <a:t> (CPA</a:t>
            </a:r>
            <a:r>
              <a:rPr lang="pl-PL" dirty="0" smtClean="0"/>
              <a:t> – ang. </a:t>
            </a:r>
            <a:r>
              <a:rPr lang="pl-PL" dirty="0" err="1" smtClean="0"/>
              <a:t>chosen-plaintext</a:t>
            </a:r>
            <a:r>
              <a:rPr lang="pl-PL" dirty="0" smtClean="0"/>
              <a:t> </a:t>
            </a:r>
            <a:r>
              <a:rPr lang="pl-PL" dirty="0" err="1" smtClean="0"/>
              <a:t>attack</a:t>
            </a:r>
            <a:r>
              <a:rPr lang="en-US" dirty="0" smtClean="0"/>
              <a:t>)</a:t>
            </a:r>
          </a:p>
          <a:p>
            <a:r>
              <a:rPr lang="pl-PL" dirty="0" smtClean="0"/>
              <a:t>Może on otrzymać szyfrogram wskazanego przez niego tekstu.</a:t>
            </a:r>
            <a:endParaRPr lang="en-US" dirty="0" smtClean="0"/>
          </a:p>
          <a:p>
            <a:pPr marL="0" indent="0">
              <a:buNone/>
            </a:pPr>
            <a:r>
              <a:rPr lang="en-US" dirty="0"/>
              <a:t>	</a:t>
            </a:r>
            <a:r>
              <a:rPr lang="en-US" dirty="0" smtClean="0"/>
              <a:t>	(</a:t>
            </a:r>
            <a:r>
              <a:rPr lang="pl-PL" dirty="0" smtClean="0"/>
              <a:t>realny model ataku</a:t>
            </a:r>
            <a:r>
              <a:rPr lang="en-US" dirty="0" smtClean="0"/>
              <a:t>)</a:t>
            </a:r>
          </a:p>
          <a:p>
            <a:pPr marL="0" indent="0">
              <a:buNone/>
            </a:pPr>
            <a:endParaRPr lang="en-US" dirty="0"/>
          </a:p>
          <a:p>
            <a:pPr marL="0" indent="0">
              <a:buNone/>
            </a:pPr>
            <a:r>
              <a:rPr lang="pl-PL" b="1" dirty="0" smtClean="0"/>
              <a:t>Cel atakującego</a:t>
            </a:r>
            <a:r>
              <a:rPr lang="en-US" dirty="0" smtClean="0"/>
              <a:t>:    </a:t>
            </a:r>
            <a:endParaRPr lang="pl-PL" dirty="0" smtClean="0"/>
          </a:p>
          <a:p>
            <a:pPr marL="0" indent="0">
              <a:buNone/>
            </a:pPr>
            <a:r>
              <a:rPr lang="pl-PL" dirty="0" smtClean="0"/>
              <a:t>Złamać semantyczne bezpieczeństwo konstrukcji kryptograficznej</a:t>
            </a:r>
            <a:endParaRPr lang="en-US" dirty="0"/>
          </a:p>
        </p:txBody>
      </p:sp>
      <p:sp>
        <p:nvSpPr>
          <p:cNvPr id="7" name="pole tekstowe 6"/>
          <p:cNvSpPr txBox="1"/>
          <p:nvPr/>
        </p:nvSpPr>
        <p:spPr>
          <a:xfrm>
            <a:off x="180306" y="1268760"/>
            <a:ext cx="8784976" cy="646331"/>
          </a:xfrm>
          <a:prstGeom prst="rect">
            <a:avLst/>
          </a:prstGeom>
          <a:noFill/>
          <a:ln>
            <a:solidFill>
              <a:schemeClr val="accent1"/>
            </a:solidFill>
          </a:ln>
        </p:spPr>
        <p:txBody>
          <a:bodyPr wrap="square" rtlCol="0">
            <a:spAutoFit/>
          </a:bodyPr>
          <a:lstStyle/>
          <a:p>
            <a:r>
              <a:rPr lang="pl-PL" dirty="0" smtClean="0"/>
              <a:t>Aplikacje:  szyfrowanie plików (ten sam klucz AES di zaszyfrowania wielu plików)</a:t>
            </a:r>
            <a:br>
              <a:rPr lang="pl-PL" dirty="0" smtClean="0"/>
            </a:br>
            <a:r>
              <a:rPr lang="pl-PL" dirty="0" smtClean="0"/>
              <a:t>	  </a:t>
            </a:r>
            <a:r>
              <a:rPr lang="pl-PL" dirty="0" err="1" smtClean="0"/>
              <a:t>IPsec</a:t>
            </a:r>
            <a:r>
              <a:rPr lang="pl-PL" dirty="0" smtClean="0"/>
              <a:t> (ten sam klucz AES zastosowany do szyfrowania wielu pakietów)</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t>Semantyczne bezpieczeństwo dla wielokrotnego szyfrowania wiadomości za pomocą tego samego klucza</a:t>
            </a:r>
            <a:endParaRPr lang="pl-PL" sz="2800" dirty="0"/>
          </a:p>
        </p:txBody>
      </p:sp>
      <p:sp>
        <p:nvSpPr>
          <p:cNvPr id="3" name="Symbol zastępczy zawartości 2"/>
          <p:cNvSpPr>
            <a:spLocks noGrp="1"/>
          </p:cNvSpPr>
          <p:nvPr>
            <p:ph idx="1"/>
          </p:nvPr>
        </p:nvSpPr>
        <p:spPr/>
        <p:txBody>
          <a:bodyPr>
            <a:normAutofit fontScale="92500"/>
          </a:bodyPr>
          <a:lstStyle/>
          <a:p>
            <a:pPr>
              <a:buNone/>
            </a:pPr>
            <a:r>
              <a:rPr lang="pl-PL" dirty="0" smtClean="0"/>
              <a:t>Wnioski po analizach matematycznych:</a:t>
            </a:r>
          </a:p>
          <a:p>
            <a:r>
              <a:rPr lang="pl-PL" dirty="0" smtClean="0"/>
              <a:t>Jeśli dopuścimy, że takie same wiadomości, pliki etc. Zaszyfrowane tym samym kluczem będą dawały takie same szyfrogramy, to ten model szyfrowania nie jest semantycznie bezpieczny</a:t>
            </a:r>
          </a:p>
          <a:p>
            <a:r>
              <a:rPr lang="pl-PL" dirty="0" smtClean="0"/>
              <a:t>Musimy zbudować taki system szyfrowania, który, pomimo wielokrotnego stosowania tego samego klucza będzie dawał różne wyniki dla takich samych danych wejściowych.</a:t>
            </a:r>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18</a:t>
            </a:fld>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Rozwiązanie 1: szyfrowanie z losowaniem</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19</a:t>
            </a:fld>
            <a:endParaRPr lang="pl-PL"/>
          </a:p>
        </p:txBody>
      </p:sp>
      <p:sp>
        <p:nvSpPr>
          <p:cNvPr id="5" name="Content Placeholder 2"/>
          <p:cNvSpPr>
            <a:spLocks noGrp="1"/>
          </p:cNvSpPr>
          <p:nvPr>
            <p:ph idx="1"/>
          </p:nvPr>
        </p:nvSpPr>
        <p:spPr>
          <a:xfrm>
            <a:off x="396330" y="1988840"/>
            <a:ext cx="8382000" cy="4095750"/>
          </a:xfrm>
        </p:spPr>
        <p:txBody>
          <a:bodyPr>
            <a:normAutofit fontScale="77500" lnSpcReduction="20000"/>
          </a:bodyPr>
          <a:lstStyle/>
          <a:p>
            <a:r>
              <a:rPr lang="en-US" dirty="0" smtClean="0"/>
              <a:t>E(</a:t>
            </a:r>
            <a:r>
              <a:rPr lang="en-US" dirty="0" err="1" smtClean="0"/>
              <a:t>k,m</a:t>
            </a:r>
            <a:r>
              <a:rPr lang="en-US" dirty="0" smtClean="0"/>
              <a:t>) </a:t>
            </a:r>
            <a:r>
              <a:rPr lang="pl-PL" dirty="0" smtClean="0"/>
              <a:t>jest</a:t>
            </a:r>
            <a:r>
              <a:rPr lang="en-US" dirty="0" smtClean="0"/>
              <a:t> </a:t>
            </a:r>
            <a:r>
              <a:rPr lang="pl-PL" dirty="0" smtClean="0"/>
              <a:t>algorytmem z losowaniem</a:t>
            </a:r>
            <a:r>
              <a:rPr lang="en-US" dirty="0" smtClean="0"/>
              <a:t>:</a:t>
            </a:r>
          </a:p>
          <a:p>
            <a:endParaRPr lang="en-US" dirty="0"/>
          </a:p>
          <a:p>
            <a:endParaRPr lang="en-US" dirty="0" smtClean="0"/>
          </a:p>
          <a:p>
            <a:endParaRPr lang="en-US" dirty="0"/>
          </a:p>
          <a:p>
            <a:pPr marL="0" indent="0">
              <a:spcBef>
                <a:spcPts val="3576"/>
              </a:spcBef>
              <a:buNone/>
            </a:pPr>
            <a:r>
              <a:rPr lang="en-US" dirty="0"/>
              <a:t>⇒ </a:t>
            </a:r>
            <a:r>
              <a:rPr lang="en-US" dirty="0" smtClean="0"/>
              <a:t> </a:t>
            </a:r>
            <a:r>
              <a:rPr lang="pl-PL" dirty="0" smtClean="0"/>
              <a:t>szyfrowanie tej samej wiadomości daje różne rezultaty</a:t>
            </a:r>
            <a:endParaRPr lang="en-US" dirty="0" smtClean="0"/>
          </a:p>
          <a:p>
            <a:pPr marL="0" indent="0">
              <a:spcBef>
                <a:spcPts val="2976"/>
              </a:spcBef>
              <a:buNone/>
            </a:pPr>
            <a:r>
              <a:rPr lang="en-US" dirty="0" smtClean="0"/>
              <a:t>⇒  </a:t>
            </a:r>
            <a:r>
              <a:rPr lang="pl-PL" dirty="0" smtClean="0"/>
              <a:t>szyfrogram musi być dłuższy niż tekst do zaszyfrowania</a:t>
            </a:r>
            <a:endParaRPr lang="en-US" dirty="0" smtClean="0"/>
          </a:p>
          <a:p>
            <a:pPr marL="0" indent="0">
              <a:spcBef>
                <a:spcPts val="2376"/>
              </a:spcBef>
              <a:buNone/>
            </a:pPr>
            <a:r>
              <a:rPr lang="pl-PL" dirty="0" smtClean="0"/>
              <a:t>W uproszczeniu</a:t>
            </a:r>
            <a:r>
              <a:rPr lang="en-US" dirty="0" smtClean="0"/>
              <a:t>:   </a:t>
            </a:r>
            <a:r>
              <a:rPr lang="pl-PL" dirty="0" smtClean="0"/>
              <a:t/>
            </a:r>
            <a:br>
              <a:rPr lang="pl-PL" dirty="0" smtClean="0"/>
            </a:br>
            <a:r>
              <a:rPr lang="pl-PL" dirty="0" smtClean="0"/>
              <a:t>rozmiar szyfrogramu</a:t>
            </a:r>
            <a:r>
              <a:rPr lang="en-US" dirty="0" smtClean="0"/>
              <a:t> =   </a:t>
            </a:r>
            <a:r>
              <a:rPr lang="pl-PL" dirty="0" smtClean="0"/>
              <a:t>rozmiar tekstu</a:t>
            </a:r>
            <a:r>
              <a:rPr lang="en-US" dirty="0" smtClean="0"/>
              <a:t> + </a:t>
            </a:r>
            <a:r>
              <a:rPr lang="pl-PL" dirty="0" smtClean="0"/>
              <a:t>liczba losowych bitów</a:t>
            </a:r>
            <a:endParaRPr lang="en-US" dirty="0"/>
          </a:p>
        </p:txBody>
      </p:sp>
      <p:sp>
        <p:nvSpPr>
          <p:cNvPr id="6" name="Rounded Rectangle 3"/>
          <p:cNvSpPr/>
          <p:nvPr/>
        </p:nvSpPr>
        <p:spPr>
          <a:xfrm>
            <a:off x="3672930" y="2674640"/>
            <a:ext cx="1524000" cy="12192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Oval 4"/>
          <p:cNvSpPr/>
          <p:nvPr/>
        </p:nvSpPr>
        <p:spPr>
          <a:xfrm>
            <a:off x="4130130" y="2750840"/>
            <a:ext cx="457200" cy="457200"/>
          </a:xfrm>
          <a:prstGeom prst="ellipse">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5"/>
          <p:cNvSpPr/>
          <p:nvPr/>
        </p:nvSpPr>
        <p:spPr>
          <a:xfrm>
            <a:off x="4130130" y="3360440"/>
            <a:ext cx="457200" cy="457200"/>
          </a:xfrm>
          <a:prstGeom prst="ellipse">
            <a:avLst/>
          </a:prstGeom>
          <a:solidFill>
            <a:srgbClr val="A6A6A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7"/>
          <p:cNvSpPr txBox="1"/>
          <p:nvPr/>
        </p:nvSpPr>
        <p:spPr>
          <a:xfrm>
            <a:off x="1615530" y="3279775"/>
            <a:ext cx="534521" cy="461665"/>
          </a:xfrm>
          <a:prstGeom prst="rect">
            <a:avLst/>
          </a:prstGeom>
          <a:noFill/>
        </p:spPr>
        <p:txBody>
          <a:bodyPr wrap="none" rtlCol="0">
            <a:spAutoFit/>
          </a:bodyPr>
          <a:lstStyle/>
          <a:p>
            <a:r>
              <a:rPr lang="en-US" sz="2400" dirty="0" smtClean="0"/>
              <a:t>m</a:t>
            </a:r>
            <a:r>
              <a:rPr lang="en-US" sz="2400" baseline="-25000" dirty="0"/>
              <a:t>1</a:t>
            </a:r>
          </a:p>
        </p:txBody>
      </p:sp>
      <p:cxnSp>
        <p:nvCxnSpPr>
          <p:cNvPr id="10" name="Straight Arrow Connector 28"/>
          <p:cNvCxnSpPr/>
          <p:nvPr/>
        </p:nvCxnSpPr>
        <p:spPr>
          <a:xfrm flipV="1">
            <a:off x="2163931" y="3486450"/>
            <a:ext cx="2249201" cy="39477"/>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29"/>
          <p:cNvCxnSpPr/>
          <p:nvPr/>
        </p:nvCxnSpPr>
        <p:spPr>
          <a:xfrm>
            <a:off x="2148930" y="3520927"/>
            <a:ext cx="2244201" cy="18551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30"/>
          <p:cNvCxnSpPr/>
          <p:nvPr/>
        </p:nvCxnSpPr>
        <p:spPr>
          <a:xfrm>
            <a:off x="2163931" y="3525927"/>
            <a:ext cx="2304202" cy="65605"/>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grpSp>
        <p:nvGrpSpPr>
          <p:cNvPr id="13" name="Group 32"/>
          <p:cNvGrpSpPr/>
          <p:nvPr/>
        </p:nvGrpSpPr>
        <p:grpSpPr>
          <a:xfrm>
            <a:off x="1615530" y="2547640"/>
            <a:ext cx="2853724" cy="588665"/>
            <a:chOff x="1676400" y="1606550"/>
            <a:chExt cx="2853724" cy="588665"/>
          </a:xfrm>
        </p:grpSpPr>
        <p:sp>
          <p:nvSpPr>
            <p:cNvPr id="14" name="TextBox 6"/>
            <p:cNvSpPr txBox="1"/>
            <p:nvPr/>
          </p:nvSpPr>
          <p:spPr>
            <a:xfrm>
              <a:off x="1676400" y="1733550"/>
              <a:ext cx="534521" cy="461665"/>
            </a:xfrm>
            <a:prstGeom prst="rect">
              <a:avLst/>
            </a:prstGeom>
            <a:noFill/>
          </p:spPr>
          <p:txBody>
            <a:bodyPr wrap="none" rtlCol="0">
              <a:spAutoFit/>
            </a:bodyPr>
            <a:lstStyle/>
            <a:p>
              <a:r>
                <a:rPr lang="en-US" sz="2400" dirty="0" smtClean="0"/>
                <a:t>m</a:t>
              </a:r>
              <a:r>
                <a:rPr lang="en-US" sz="2400" baseline="-25000" dirty="0" smtClean="0"/>
                <a:t>0</a:t>
              </a:r>
              <a:endParaRPr lang="en-US" sz="2400" baseline="-25000" dirty="0"/>
            </a:p>
          </p:txBody>
        </p:sp>
        <p:cxnSp>
          <p:nvCxnSpPr>
            <p:cNvPr id="15" name="Straight Arrow Connector 11"/>
            <p:cNvCxnSpPr/>
            <p:nvPr/>
          </p:nvCxnSpPr>
          <p:spPr>
            <a:xfrm flipV="1">
              <a:off x="2225922" y="1929906"/>
              <a:ext cx="2249201" cy="39477"/>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3"/>
            <p:cNvCxnSpPr>
              <a:stCxn id="14" idx="3"/>
            </p:cNvCxnSpPr>
            <p:nvPr/>
          </p:nvCxnSpPr>
          <p:spPr>
            <a:xfrm>
              <a:off x="2210921" y="1964383"/>
              <a:ext cx="2244201" cy="18551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5"/>
            <p:cNvCxnSpPr/>
            <p:nvPr/>
          </p:nvCxnSpPr>
          <p:spPr>
            <a:xfrm>
              <a:off x="2225922" y="1969383"/>
              <a:ext cx="2304202" cy="65605"/>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31"/>
            <p:cNvSpPr txBox="1"/>
            <p:nvPr/>
          </p:nvSpPr>
          <p:spPr>
            <a:xfrm>
              <a:off x="2758196" y="1606550"/>
              <a:ext cx="518404" cy="369332"/>
            </a:xfrm>
            <a:prstGeom prst="rect">
              <a:avLst/>
            </a:prstGeom>
            <a:noFill/>
          </p:spPr>
          <p:txBody>
            <a:bodyPr wrap="none" rtlCol="0">
              <a:spAutoFit/>
            </a:bodyPr>
            <a:lstStyle/>
            <a:p>
              <a:r>
                <a:rPr lang="en-US" dirty="0" err="1" smtClean="0"/>
                <a:t>enc</a:t>
              </a:r>
              <a:endParaRPr lang="en-US" dirty="0"/>
            </a:p>
          </p:txBody>
        </p:sp>
      </p:grpSp>
      <p:grpSp>
        <p:nvGrpSpPr>
          <p:cNvPr id="19" name="Group 33"/>
          <p:cNvGrpSpPr/>
          <p:nvPr/>
        </p:nvGrpSpPr>
        <p:grpSpPr>
          <a:xfrm flipH="1">
            <a:off x="4449480" y="2522240"/>
            <a:ext cx="2853724" cy="588665"/>
            <a:chOff x="1676400" y="1606550"/>
            <a:chExt cx="2853724" cy="588665"/>
          </a:xfrm>
        </p:grpSpPr>
        <p:sp>
          <p:nvSpPr>
            <p:cNvPr id="20" name="TextBox 34"/>
            <p:cNvSpPr txBox="1"/>
            <p:nvPr/>
          </p:nvSpPr>
          <p:spPr>
            <a:xfrm>
              <a:off x="1676400" y="1733550"/>
              <a:ext cx="534521" cy="461665"/>
            </a:xfrm>
            <a:prstGeom prst="rect">
              <a:avLst/>
            </a:prstGeom>
            <a:noFill/>
          </p:spPr>
          <p:txBody>
            <a:bodyPr wrap="none" rtlCol="0">
              <a:spAutoFit/>
            </a:bodyPr>
            <a:lstStyle/>
            <a:p>
              <a:r>
                <a:rPr lang="en-US" sz="2400" dirty="0" smtClean="0"/>
                <a:t>m</a:t>
              </a:r>
              <a:r>
                <a:rPr lang="en-US" sz="2400" baseline="-25000" dirty="0" smtClean="0"/>
                <a:t>0</a:t>
              </a:r>
              <a:endParaRPr lang="en-US" sz="2400" baseline="-25000" dirty="0"/>
            </a:p>
          </p:txBody>
        </p:sp>
        <p:cxnSp>
          <p:nvCxnSpPr>
            <p:cNvPr id="21" name="Straight Arrow Connector 35"/>
            <p:cNvCxnSpPr/>
            <p:nvPr/>
          </p:nvCxnSpPr>
          <p:spPr>
            <a:xfrm flipV="1">
              <a:off x="2225922" y="1929906"/>
              <a:ext cx="2249201" cy="39477"/>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2" name="Straight Arrow Connector 36"/>
            <p:cNvCxnSpPr>
              <a:stCxn id="20" idx="3"/>
            </p:cNvCxnSpPr>
            <p:nvPr/>
          </p:nvCxnSpPr>
          <p:spPr>
            <a:xfrm>
              <a:off x="2210921" y="1964383"/>
              <a:ext cx="2244201" cy="185513"/>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37"/>
            <p:cNvCxnSpPr/>
            <p:nvPr/>
          </p:nvCxnSpPr>
          <p:spPr>
            <a:xfrm>
              <a:off x="2225922" y="1969383"/>
              <a:ext cx="2304202" cy="65605"/>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4" name="TextBox 38"/>
            <p:cNvSpPr txBox="1"/>
            <p:nvPr/>
          </p:nvSpPr>
          <p:spPr>
            <a:xfrm>
              <a:off x="2758196" y="1606550"/>
              <a:ext cx="518404" cy="369332"/>
            </a:xfrm>
            <a:prstGeom prst="rect">
              <a:avLst/>
            </a:prstGeom>
            <a:noFill/>
          </p:spPr>
          <p:txBody>
            <a:bodyPr wrap="none" rtlCol="0">
              <a:spAutoFit/>
            </a:bodyPr>
            <a:lstStyle/>
            <a:p>
              <a:r>
                <a:rPr lang="en-US" dirty="0" err="1" smtClean="0"/>
                <a:t>dec</a:t>
              </a:r>
              <a:endParaRPr lang="en-US" dirty="0"/>
            </a:p>
          </p:txBody>
        </p:sp>
      </p:grpSp>
      <p:grpSp>
        <p:nvGrpSpPr>
          <p:cNvPr id="25" name="Group 39"/>
          <p:cNvGrpSpPr/>
          <p:nvPr/>
        </p:nvGrpSpPr>
        <p:grpSpPr>
          <a:xfrm flipH="1">
            <a:off x="4434930" y="3258840"/>
            <a:ext cx="2853724" cy="461665"/>
            <a:chOff x="1676400" y="1733550"/>
            <a:chExt cx="2853724" cy="461665"/>
          </a:xfrm>
        </p:grpSpPr>
        <p:sp>
          <p:nvSpPr>
            <p:cNvPr id="26" name="TextBox 40"/>
            <p:cNvSpPr txBox="1"/>
            <p:nvPr/>
          </p:nvSpPr>
          <p:spPr>
            <a:xfrm>
              <a:off x="1676400" y="1733550"/>
              <a:ext cx="534521" cy="461665"/>
            </a:xfrm>
            <a:prstGeom prst="rect">
              <a:avLst/>
            </a:prstGeom>
            <a:noFill/>
          </p:spPr>
          <p:txBody>
            <a:bodyPr wrap="none" rtlCol="0">
              <a:spAutoFit/>
            </a:bodyPr>
            <a:lstStyle/>
            <a:p>
              <a:r>
                <a:rPr lang="en-US" sz="2400" dirty="0" smtClean="0"/>
                <a:t>m</a:t>
              </a:r>
              <a:r>
                <a:rPr lang="en-US" sz="2400" baseline="-25000" dirty="0"/>
                <a:t>1</a:t>
              </a:r>
            </a:p>
          </p:txBody>
        </p:sp>
        <p:cxnSp>
          <p:nvCxnSpPr>
            <p:cNvPr id="27" name="Straight Arrow Connector 41"/>
            <p:cNvCxnSpPr/>
            <p:nvPr/>
          </p:nvCxnSpPr>
          <p:spPr>
            <a:xfrm flipV="1">
              <a:off x="2225922" y="1929906"/>
              <a:ext cx="2249201" cy="39477"/>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8" name="Straight Arrow Connector 42"/>
            <p:cNvCxnSpPr>
              <a:stCxn id="26" idx="3"/>
            </p:cNvCxnSpPr>
            <p:nvPr/>
          </p:nvCxnSpPr>
          <p:spPr>
            <a:xfrm>
              <a:off x="2210921" y="1964383"/>
              <a:ext cx="2244200" cy="185513"/>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9" name="Straight Arrow Connector 43"/>
            <p:cNvCxnSpPr/>
            <p:nvPr/>
          </p:nvCxnSpPr>
          <p:spPr>
            <a:xfrm>
              <a:off x="2225922" y="1969383"/>
              <a:ext cx="2304202" cy="65605"/>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Szyfr AES</a:t>
            </a:r>
            <a:endParaRPr lang="pl-PL"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a:t>
            </a:fld>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490066"/>
          </a:xfrm>
        </p:spPr>
        <p:txBody>
          <a:bodyPr>
            <a:normAutofit fontScale="90000"/>
          </a:bodyPr>
          <a:lstStyle/>
          <a:p>
            <a:r>
              <a:rPr lang="pl-PL" dirty="0" smtClean="0"/>
              <a:t>Przykład</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20</a:t>
            </a:fld>
            <a:endParaRPr lang="pl-PL"/>
          </a:p>
        </p:txBody>
      </p:sp>
      <p:sp>
        <p:nvSpPr>
          <p:cNvPr id="5" name="TextBox 3"/>
          <p:cNvSpPr txBox="1"/>
          <p:nvPr/>
        </p:nvSpPr>
        <p:spPr>
          <a:xfrm>
            <a:off x="685800" y="1749623"/>
            <a:ext cx="8239435" cy="2123658"/>
          </a:xfrm>
          <a:prstGeom prst="rect">
            <a:avLst/>
          </a:prstGeom>
          <a:noFill/>
        </p:spPr>
        <p:txBody>
          <a:bodyPr wrap="none" rtlCol="0">
            <a:spAutoFit/>
          </a:bodyPr>
          <a:lstStyle/>
          <a:p>
            <a:r>
              <a:rPr lang="pl-PL" sz="2400" dirty="0" smtClean="0"/>
              <a:t>Niech</a:t>
            </a:r>
            <a:r>
              <a:rPr lang="en-US" sz="2400" dirty="0" smtClean="0"/>
              <a:t>  F: K × R ⟶ M  </a:t>
            </a:r>
            <a:r>
              <a:rPr lang="pl-PL" sz="2400" dirty="0" smtClean="0"/>
              <a:t>będzie bezpieczną funkcją PRF</a:t>
            </a:r>
            <a:r>
              <a:rPr lang="en-US" sz="2400" dirty="0" smtClean="0"/>
              <a:t>.</a:t>
            </a:r>
          </a:p>
          <a:p>
            <a:endParaRPr lang="en-US" sz="2400" dirty="0"/>
          </a:p>
          <a:p>
            <a:r>
              <a:rPr lang="pl-PL" sz="2400" dirty="0" smtClean="0"/>
              <a:t>Dla</a:t>
            </a:r>
            <a:r>
              <a:rPr lang="en-US" sz="2400" dirty="0" smtClean="0"/>
              <a:t> </a:t>
            </a:r>
            <a:r>
              <a:rPr lang="en-US" sz="2400" dirty="0" err="1" smtClean="0"/>
              <a:t>m∈M</a:t>
            </a:r>
            <a:r>
              <a:rPr lang="en-US" sz="2400" dirty="0" smtClean="0"/>
              <a:t> </a:t>
            </a:r>
            <a:r>
              <a:rPr lang="pl-PL" sz="2400" dirty="0" smtClean="0"/>
              <a:t>definiujemy</a:t>
            </a:r>
            <a:r>
              <a:rPr lang="en-US" sz="2400" dirty="0" smtClean="0"/>
              <a:t>   E(</a:t>
            </a:r>
            <a:r>
              <a:rPr lang="en-US" sz="2400" dirty="0" err="1" smtClean="0"/>
              <a:t>k,m</a:t>
            </a:r>
            <a:r>
              <a:rPr lang="en-US" sz="2400" dirty="0" smtClean="0"/>
              <a:t>) = </a:t>
            </a:r>
            <a:r>
              <a:rPr lang="en-US" sz="3200" dirty="0" smtClean="0"/>
              <a:t>[</a:t>
            </a:r>
            <a:r>
              <a:rPr lang="en-US" sz="2400" dirty="0" smtClean="0"/>
              <a:t> </a:t>
            </a:r>
            <a:r>
              <a:rPr lang="en-US" sz="2400" dirty="0" err="1" smtClean="0"/>
              <a:t>r⟵R</a:t>
            </a:r>
            <a:r>
              <a:rPr lang="en-US" sz="2400" dirty="0" smtClean="0"/>
              <a:t>,  </a:t>
            </a:r>
            <a:r>
              <a:rPr lang="pl-PL" sz="2400" dirty="0" smtClean="0"/>
              <a:t>wyjście</a:t>
            </a:r>
            <a:r>
              <a:rPr lang="en-US" sz="2400" dirty="0" smtClean="0"/>
              <a:t>  </a:t>
            </a:r>
            <a:r>
              <a:rPr lang="en-US" sz="3200" b="1" dirty="0" smtClean="0">
                <a:solidFill>
                  <a:srgbClr val="0000FF"/>
                </a:solidFill>
              </a:rPr>
              <a:t>(</a:t>
            </a:r>
            <a:r>
              <a:rPr lang="en-US" sz="2400" b="1" dirty="0" smtClean="0">
                <a:solidFill>
                  <a:srgbClr val="0000FF"/>
                </a:solidFill>
              </a:rPr>
              <a:t>r, F(</a:t>
            </a:r>
            <a:r>
              <a:rPr lang="en-US" sz="2400" b="1" dirty="0" err="1" smtClean="0">
                <a:solidFill>
                  <a:srgbClr val="0000FF"/>
                </a:solidFill>
              </a:rPr>
              <a:t>k,r</a:t>
            </a:r>
            <a:r>
              <a:rPr lang="en-US" sz="2400" b="1" dirty="0" smtClean="0">
                <a:solidFill>
                  <a:srgbClr val="0000FF"/>
                </a:solidFill>
              </a:rPr>
              <a:t>)⨁m</a:t>
            </a:r>
            <a:r>
              <a:rPr lang="en-US" sz="3200" b="1" dirty="0" smtClean="0">
                <a:solidFill>
                  <a:srgbClr val="0000FF"/>
                </a:solidFill>
              </a:rPr>
              <a:t>)</a:t>
            </a:r>
            <a:r>
              <a:rPr lang="en-US" sz="2400" b="1" dirty="0" smtClean="0">
                <a:solidFill>
                  <a:srgbClr val="0000FF"/>
                </a:solidFill>
              </a:rPr>
              <a:t>  </a:t>
            </a:r>
            <a:r>
              <a:rPr lang="en-US" sz="3200" dirty="0" smtClean="0"/>
              <a:t>]</a:t>
            </a:r>
            <a:endParaRPr lang="en-US" sz="2800" dirty="0" smtClean="0"/>
          </a:p>
          <a:p>
            <a:endParaRPr lang="en-US" sz="2800" dirty="0"/>
          </a:p>
          <a:p>
            <a:r>
              <a:rPr lang="pl-PL" sz="2400" dirty="0" smtClean="0"/>
              <a:t>Czy</a:t>
            </a:r>
            <a:r>
              <a:rPr lang="en-US" sz="2400" dirty="0" smtClean="0"/>
              <a:t>  E  </a:t>
            </a:r>
            <a:r>
              <a:rPr lang="pl-PL" sz="2400" dirty="0" smtClean="0"/>
              <a:t>jest bezpieczne w przypadku ataku</a:t>
            </a:r>
            <a:r>
              <a:rPr lang="en-US" sz="2400" dirty="0" smtClean="0"/>
              <a:t> CPA?</a:t>
            </a:r>
          </a:p>
        </p:txBody>
      </p:sp>
      <p:sp>
        <p:nvSpPr>
          <p:cNvPr id="6" name="TextBox 4"/>
          <p:cNvSpPr txBox="1"/>
          <p:nvPr/>
        </p:nvSpPr>
        <p:spPr>
          <a:xfrm>
            <a:off x="5076850" y="2564904"/>
            <a:ext cx="282149" cy="307777"/>
          </a:xfrm>
          <a:prstGeom prst="rect">
            <a:avLst/>
          </a:prstGeom>
          <a:noFill/>
        </p:spPr>
        <p:txBody>
          <a:bodyPr wrap="none" rtlCol="0">
            <a:spAutoFit/>
          </a:bodyPr>
          <a:lstStyle/>
          <a:p>
            <a:r>
              <a:rPr lang="en-US" sz="1400" dirty="0" smtClean="0"/>
              <a:t>R</a:t>
            </a:r>
          </a:p>
        </p:txBody>
      </p:sp>
      <p:sp>
        <p:nvSpPr>
          <p:cNvPr id="7" name="TextBox 5"/>
          <p:cNvSpPr txBox="1"/>
          <p:nvPr/>
        </p:nvSpPr>
        <p:spPr>
          <a:xfrm>
            <a:off x="1371600" y="4188023"/>
            <a:ext cx="4353115" cy="461665"/>
          </a:xfrm>
          <a:prstGeom prst="rect">
            <a:avLst/>
          </a:prstGeom>
          <a:noFill/>
        </p:spPr>
        <p:txBody>
          <a:bodyPr wrap="none" rtlCol="0">
            <a:spAutoFit/>
          </a:bodyPr>
          <a:lstStyle/>
          <a:p>
            <a:pPr>
              <a:buFont typeface="Arial" pitchFamily="34" charset="0"/>
              <a:buChar char="•"/>
            </a:pPr>
            <a:r>
              <a:rPr lang="pl-PL" sz="2400" dirty="0" smtClean="0"/>
              <a:t> Tak, jeśli F jest bezpiecznym</a:t>
            </a:r>
            <a:r>
              <a:rPr lang="en-US" sz="2400" dirty="0" smtClean="0"/>
              <a:t> PRF</a:t>
            </a:r>
          </a:p>
        </p:txBody>
      </p:sp>
      <p:sp>
        <p:nvSpPr>
          <p:cNvPr id="8" name="TextBox 6"/>
          <p:cNvSpPr txBox="1"/>
          <p:nvPr/>
        </p:nvSpPr>
        <p:spPr>
          <a:xfrm>
            <a:off x="1371600" y="4640758"/>
            <a:ext cx="5752600" cy="461665"/>
          </a:xfrm>
          <a:prstGeom prst="rect">
            <a:avLst/>
          </a:prstGeom>
          <a:noFill/>
        </p:spPr>
        <p:txBody>
          <a:bodyPr wrap="none" rtlCol="0">
            <a:spAutoFit/>
          </a:bodyPr>
          <a:lstStyle/>
          <a:p>
            <a:pPr>
              <a:buFont typeface="Arial" pitchFamily="34" charset="0"/>
              <a:buChar char="•"/>
            </a:pPr>
            <a:r>
              <a:rPr lang="pl-PL" sz="2400" dirty="0" smtClean="0"/>
              <a:t> Nie, zawsze istnieje atak CPA na taki system</a:t>
            </a:r>
            <a:endParaRPr lang="en-US" sz="2400" dirty="0" smtClean="0"/>
          </a:p>
        </p:txBody>
      </p:sp>
      <p:sp>
        <p:nvSpPr>
          <p:cNvPr id="9" name="TextBox 7"/>
          <p:cNvSpPr txBox="1"/>
          <p:nvPr/>
        </p:nvSpPr>
        <p:spPr>
          <a:xfrm>
            <a:off x="1371600" y="5097958"/>
            <a:ext cx="6508577" cy="830997"/>
          </a:xfrm>
          <a:prstGeom prst="rect">
            <a:avLst/>
          </a:prstGeom>
          <a:noFill/>
        </p:spPr>
        <p:txBody>
          <a:bodyPr wrap="none" rtlCol="0">
            <a:spAutoFit/>
          </a:bodyPr>
          <a:lstStyle/>
          <a:p>
            <a:pPr>
              <a:buFont typeface="Arial" pitchFamily="34" charset="0"/>
              <a:buChar char="•"/>
            </a:pPr>
            <a:r>
              <a:rPr lang="pl-PL" sz="2400" dirty="0" smtClean="0"/>
              <a:t> Tak ale tylko wtedy, gdy </a:t>
            </a:r>
            <a:r>
              <a:rPr lang="en-US" sz="2400" dirty="0" smtClean="0"/>
              <a:t>R </a:t>
            </a:r>
            <a:r>
              <a:rPr lang="pl-PL" sz="2400" dirty="0" smtClean="0"/>
              <a:t>jest wystarczająco duże</a:t>
            </a:r>
            <a:br>
              <a:rPr lang="pl-PL" sz="2400" dirty="0" smtClean="0"/>
            </a:br>
            <a:r>
              <a:rPr lang="pl-PL" sz="2400" dirty="0" smtClean="0"/>
              <a:t>   żeby </a:t>
            </a:r>
            <a:r>
              <a:rPr lang="pl-PL" sz="2400" dirty="0" err="1" smtClean="0"/>
              <a:t>r</a:t>
            </a:r>
            <a:r>
              <a:rPr lang="pl-PL" sz="2400" dirty="0" smtClean="0"/>
              <a:t> nigdy się nie powtarzało</a:t>
            </a:r>
            <a:endParaRPr lang="en-US" sz="2400" dirty="0" smtClean="0"/>
          </a:p>
        </p:txBody>
      </p:sp>
      <p:sp>
        <p:nvSpPr>
          <p:cNvPr id="10" name="TextBox 8"/>
          <p:cNvSpPr txBox="1"/>
          <p:nvPr/>
        </p:nvSpPr>
        <p:spPr>
          <a:xfrm>
            <a:off x="1394715" y="5877272"/>
            <a:ext cx="5482335" cy="461665"/>
          </a:xfrm>
          <a:prstGeom prst="rect">
            <a:avLst/>
          </a:prstGeom>
          <a:noFill/>
        </p:spPr>
        <p:txBody>
          <a:bodyPr wrap="none" rtlCol="0">
            <a:spAutoFit/>
          </a:bodyPr>
          <a:lstStyle/>
          <a:p>
            <a:pPr>
              <a:buFont typeface="Arial" pitchFamily="34" charset="0"/>
              <a:buChar char="•"/>
            </a:pPr>
            <a:r>
              <a:rPr lang="pl-PL" sz="2400" dirty="0" smtClean="0"/>
              <a:t> Zależy jaka funkcja F została zastosowana</a:t>
            </a:r>
            <a:endParaRPr lang="en-US" sz="2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Rozwiązanie 2: szyfrowanie z wartością „</a:t>
            </a:r>
            <a:r>
              <a:rPr lang="pl-PL" sz="3200" dirty="0" err="1" smtClean="0"/>
              <a:t>nonce</a:t>
            </a:r>
            <a:r>
              <a:rPr lang="pl-PL" sz="3200" dirty="0" smtClean="0"/>
              <a:t>”</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21</a:t>
            </a:fld>
            <a:endParaRPr lang="pl-PL"/>
          </a:p>
        </p:txBody>
      </p:sp>
      <p:sp>
        <p:nvSpPr>
          <p:cNvPr id="5" name="Content Placeholder 2"/>
          <p:cNvSpPr>
            <a:spLocks noGrp="1"/>
          </p:cNvSpPr>
          <p:nvPr>
            <p:ph idx="1"/>
          </p:nvPr>
        </p:nvSpPr>
        <p:spPr>
          <a:xfrm>
            <a:off x="36290" y="3385914"/>
            <a:ext cx="8991600" cy="3139430"/>
          </a:xfrm>
        </p:spPr>
        <p:txBody>
          <a:bodyPr>
            <a:normAutofit fontScale="55000" lnSpcReduction="20000"/>
          </a:bodyPr>
          <a:lstStyle/>
          <a:p>
            <a:r>
              <a:rPr lang="en-US" dirty="0" smtClean="0"/>
              <a:t>nonce  n:    </a:t>
            </a:r>
            <a:r>
              <a:rPr lang="pl-PL" dirty="0" smtClean="0"/>
              <a:t>wartość zmieniana od wiadomości do wiadomości</a:t>
            </a:r>
            <a:r>
              <a:rPr lang="en-US" dirty="0" smtClean="0"/>
              <a:t>.</a:t>
            </a:r>
          </a:p>
          <a:p>
            <a:pPr lvl="1">
              <a:buNone/>
            </a:pPr>
            <a:r>
              <a:rPr lang="en-US" dirty="0"/>
              <a:t>	</a:t>
            </a:r>
            <a:r>
              <a:rPr lang="en-US" dirty="0" smtClean="0"/>
              <a:t>			(</a:t>
            </a:r>
            <a:r>
              <a:rPr lang="en-US" dirty="0" err="1" smtClean="0"/>
              <a:t>k,n</a:t>
            </a:r>
            <a:r>
              <a:rPr lang="en-US" dirty="0" smtClean="0"/>
              <a:t>)  </a:t>
            </a:r>
            <a:r>
              <a:rPr lang="pl-PL" dirty="0" smtClean="0"/>
              <a:t>tak para musi być użyta tylko raz</a:t>
            </a:r>
            <a:endParaRPr lang="en-US" dirty="0" smtClean="0"/>
          </a:p>
          <a:p>
            <a:pPr>
              <a:spcBef>
                <a:spcPts val="2000"/>
              </a:spcBef>
            </a:pPr>
            <a:r>
              <a:rPr lang="pl-PL" u="sng" dirty="0" smtClean="0"/>
              <a:t>Metoda</a:t>
            </a:r>
            <a:r>
              <a:rPr lang="en-US" u="sng" dirty="0" smtClean="0"/>
              <a:t> </a:t>
            </a:r>
            <a:r>
              <a:rPr lang="en-US" u="sng" dirty="0"/>
              <a:t>1</a:t>
            </a:r>
            <a:r>
              <a:rPr lang="en-US" dirty="0" smtClean="0"/>
              <a:t>:   nonce </a:t>
            </a:r>
            <a:r>
              <a:rPr lang="pl-PL" dirty="0" smtClean="0"/>
              <a:t>jest</a:t>
            </a:r>
            <a:r>
              <a:rPr lang="en-US" dirty="0" smtClean="0"/>
              <a:t> </a:t>
            </a:r>
            <a:r>
              <a:rPr lang="pl-PL" b="1" dirty="0" smtClean="0"/>
              <a:t>licznikiem</a:t>
            </a:r>
            <a:r>
              <a:rPr lang="en-US" dirty="0" smtClean="0"/>
              <a:t>   (</a:t>
            </a:r>
            <a:r>
              <a:rPr lang="pl-PL" dirty="0" smtClean="0"/>
              <a:t>np. numer pakietu</a:t>
            </a:r>
            <a:r>
              <a:rPr lang="en-US" dirty="0" smtClean="0"/>
              <a:t>)</a:t>
            </a:r>
          </a:p>
          <a:p>
            <a:pPr lvl="1"/>
            <a:r>
              <a:rPr lang="pl-PL" dirty="0" smtClean="0"/>
              <a:t>Stosowane, gdy szyfrator utrzymuje pewien stan w trakcie generowania szyfrogramów</a:t>
            </a:r>
            <a:endParaRPr lang="en-US" dirty="0" smtClean="0"/>
          </a:p>
          <a:p>
            <a:pPr lvl="1"/>
            <a:r>
              <a:rPr lang="pl-PL" dirty="0" smtClean="0"/>
              <a:t>Jeśli deszyfrator też utrzymuje stan, to nie ma potrzeby przesyłania wartości </a:t>
            </a:r>
            <a:r>
              <a:rPr lang="pl-PL" dirty="0" err="1" smtClean="0"/>
              <a:t>nonce</a:t>
            </a:r>
            <a:r>
              <a:rPr lang="pl-PL" dirty="0" smtClean="0"/>
              <a:t> (tu: licznika) w szyfrogramie</a:t>
            </a:r>
            <a:endParaRPr lang="en-US" dirty="0" smtClean="0"/>
          </a:p>
          <a:p>
            <a:pPr marL="400050">
              <a:spcBef>
                <a:spcPts val="1728"/>
              </a:spcBef>
            </a:pPr>
            <a:r>
              <a:rPr lang="pl-PL" u="sng" dirty="0" smtClean="0"/>
              <a:t>Metoda</a:t>
            </a:r>
            <a:r>
              <a:rPr lang="en-US" u="sng" dirty="0" smtClean="0"/>
              <a:t> 2</a:t>
            </a:r>
            <a:r>
              <a:rPr lang="en-US" dirty="0" smtClean="0"/>
              <a:t>:   </a:t>
            </a:r>
            <a:r>
              <a:rPr lang="pl-PL" dirty="0" smtClean="0"/>
              <a:t>szyfrator wybiera </a:t>
            </a:r>
            <a:r>
              <a:rPr lang="pl-PL" b="1" dirty="0" smtClean="0"/>
              <a:t>losową wartość </a:t>
            </a:r>
            <a:r>
              <a:rPr lang="pl-PL" b="1" dirty="0" err="1" smtClean="0"/>
              <a:t>nonce</a:t>
            </a:r>
            <a:r>
              <a:rPr lang="en-US" dirty="0" smtClean="0"/>
              <a:t>,   </a:t>
            </a:r>
            <a:r>
              <a:rPr lang="en-US" dirty="0"/>
              <a:t>n </a:t>
            </a:r>
            <a:r>
              <a:rPr lang="en-US" dirty="0">
                <a:sym typeface="Symbol"/>
              </a:rPr>
              <a:t> </a:t>
            </a:r>
            <a:r>
              <a:rPr lang="en-US" dirty="0" smtClean="0">
                <a:latin typeface="Curlz MT" pitchFamily="82" charset="0"/>
                <a:sym typeface="Symbol"/>
              </a:rPr>
              <a:t>N</a:t>
            </a:r>
            <a:endParaRPr lang="pl-PL" dirty="0" smtClean="0">
              <a:latin typeface="Curlz MT" pitchFamily="82" charset="0"/>
              <a:sym typeface="Symbol"/>
            </a:endParaRPr>
          </a:p>
          <a:p>
            <a:pPr marL="400050">
              <a:spcBef>
                <a:spcPts val="1728"/>
              </a:spcBef>
            </a:pPr>
            <a:r>
              <a:rPr lang="pl-PL" dirty="0" smtClean="0">
                <a:sym typeface="Symbol"/>
              </a:rPr>
              <a:t>Można udowodnić, że szyfrowanie z wartością </a:t>
            </a:r>
            <a:r>
              <a:rPr lang="pl-PL" dirty="0" err="1" smtClean="0">
                <a:sym typeface="Symbol"/>
              </a:rPr>
              <a:t>nonce</a:t>
            </a:r>
            <a:r>
              <a:rPr lang="pl-PL" dirty="0" smtClean="0">
                <a:sym typeface="Symbol"/>
              </a:rPr>
              <a:t> jest semantycznie </a:t>
            </a:r>
            <a:r>
              <a:rPr lang="en-US" dirty="0" smtClean="0"/>
              <a:t> </a:t>
            </a:r>
            <a:r>
              <a:rPr lang="pl-PL" dirty="0" smtClean="0"/>
              <a:t>bezpieczne o ile zapewnimy, że wartość </a:t>
            </a:r>
            <a:r>
              <a:rPr lang="pl-PL" dirty="0" err="1" smtClean="0"/>
              <a:t>nonce</a:t>
            </a:r>
            <a:r>
              <a:rPr lang="pl-PL" dirty="0" smtClean="0"/>
              <a:t> nigdy się nie powtórzy w czasie jednej sesji szyfrowania.</a:t>
            </a:r>
            <a:endParaRPr lang="en-US" dirty="0"/>
          </a:p>
        </p:txBody>
      </p:sp>
      <p:sp>
        <p:nvSpPr>
          <p:cNvPr id="6" name="Text Box 5"/>
          <p:cNvSpPr txBox="1">
            <a:spLocks noChangeArrowheads="1"/>
          </p:cNvSpPr>
          <p:nvPr/>
        </p:nvSpPr>
        <p:spPr bwMode="auto">
          <a:xfrm>
            <a:off x="1100109" y="1747614"/>
            <a:ext cx="721929" cy="369332"/>
          </a:xfrm>
          <a:prstGeom prst="rect">
            <a:avLst/>
          </a:prstGeom>
          <a:noFill/>
          <a:ln w="9525">
            <a:noFill/>
            <a:miter lim="800000"/>
            <a:headEnd/>
            <a:tailEnd/>
          </a:ln>
        </p:spPr>
        <p:txBody>
          <a:bodyPr wrap="none">
            <a:spAutoFit/>
          </a:bodyPr>
          <a:lstStyle/>
          <a:p>
            <a:pPr algn="ctr">
              <a:spcBef>
                <a:spcPct val="50000"/>
              </a:spcBef>
            </a:pPr>
            <a:r>
              <a:rPr lang="en-US" dirty="0" smtClean="0">
                <a:latin typeface="Tahoma" pitchFamily="34" charset="0"/>
              </a:rPr>
              <a:t>Al</a:t>
            </a:r>
            <a:r>
              <a:rPr lang="pl-PL" dirty="0" err="1" smtClean="0">
                <a:latin typeface="Tahoma" pitchFamily="34" charset="0"/>
              </a:rPr>
              <a:t>icja</a:t>
            </a:r>
            <a:endParaRPr lang="en-US" dirty="0">
              <a:latin typeface="Tahoma" pitchFamily="34" charset="0"/>
            </a:endParaRPr>
          </a:p>
        </p:txBody>
      </p:sp>
      <p:sp>
        <p:nvSpPr>
          <p:cNvPr id="7" name="Rectangle 6"/>
          <p:cNvSpPr>
            <a:spLocks noChangeArrowheads="1"/>
          </p:cNvSpPr>
          <p:nvPr/>
        </p:nvSpPr>
        <p:spPr bwMode="auto">
          <a:xfrm>
            <a:off x="1103090" y="2122661"/>
            <a:ext cx="762000" cy="6858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a:latin typeface="Tahoma" pitchFamily="34" charset="0"/>
              </a:rPr>
              <a:t>E</a:t>
            </a:r>
          </a:p>
        </p:txBody>
      </p:sp>
      <p:sp>
        <p:nvSpPr>
          <p:cNvPr id="8" name="Line 7"/>
          <p:cNvSpPr>
            <a:spLocks noChangeShapeType="1"/>
          </p:cNvSpPr>
          <p:nvPr/>
        </p:nvSpPr>
        <p:spPr bwMode="auto">
          <a:xfrm>
            <a:off x="188690" y="2465561"/>
            <a:ext cx="914400" cy="0"/>
          </a:xfrm>
          <a:prstGeom prst="line">
            <a:avLst/>
          </a:prstGeom>
          <a:noFill/>
          <a:ln w="9525">
            <a:solidFill>
              <a:schemeClr val="tx1"/>
            </a:solidFill>
            <a:round/>
            <a:headEnd/>
            <a:tailEnd type="triangle" w="med" len="med"/>
          </a:ln>
        </p:spPr>
        <p:txBody>
          <a:bodyPr wrap="none" anchor="ctr"/>
          <a:lstStyle/>
          <a:p>
            <a:endParaRPr lang="en-US"/>
          </a:p>
        </p:txBody>
      </p:sp>
      <p:sp>
        <p:nvSpPr>
          <p:cNvPr id="9" name="Text Box 8"/>
          <p:cNvSpPr txBox="1">
            <a:spLocks noChangeArrowheads="1"/>
          </p:cNvSpPr>
          <p:nvPr/>
        </p:nvSpPr>
        <p:spPr bwMode="auto">
          <a:xfrm>
            <a:off x="189498" y="2107183"/>
            <a:ext cx="649261"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m, n</a:t>
            </a:r>
          </a:p>
        </p:txBody>
      </p:sp>
      <p:sp>
        <p:nvSpPr>
          <p:cNvPr id="10" name="Text Box 10"/>
          <p:cNvSpPr txBox="1">
            <a:spLocks noChangeArrowheads="1"/>
          </p:cNvSpPr>
          <p:nvPr/>
        </p:nvSpPr>
        <p:spPr bwMode="auto">
          <a:xfrm>
            <a:off x="1957966" y="2090514"/>
            <a:ext cx="1410963" cy="461665"/>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E(</a:t>
            </a:r>
            <a:r>
              <a:rPr lang="en-US" dirty="0" err="1">
                <a:latin typeface="Tahoma" pitchFamily="34" charset="0"/>
              </a:rPr>
              <a:t>k,m,</a:t>
            </a:r>
            <a:r>
              <a:rPr lang="en-US" sz="2400" b="1" dirty="0" err="1">
                <a:latin typeface="Tahoma" pitchFamily="34" charset="0"/>
              </a:rPr>
              <a:t>n</a:t>
            </a:r>
            <a:r>
              <a:rPr lang="en-US" dirty="0">
                <a:latin typeface="Tahoma" pitchFamily="34" charset="0"/>
              </a:rPr>
              <a:t>)=c</a:t>
            </a:r>
          </a:p>
        </p:txBody>
      </p:sp>
      <p:pic>
        <p:nvPicPr>
          <p:cNvPr id="11" name="Picture 11" descr="j0089304"/>
          <p:cNvPicPr>
            <a:picLocks noChangeAspect="1" noChangeArrowheads="1"/>
          </p:cNvPicPr>
          <p:nvPr/>
        </p:nvPicPr>
        <p:blipFill>
          <a:blip r:embed="rId3" cstate="print"/>
          <a:srcRect/>
          <a:stretch>
            <a:fillRect/>
          </a:stretch>
        </p:blipFill>
        <p:spPr bwMode="auto">
          <a:xfrm>
            <a:off x="4055841" y="2008362"/>
            <a:ext cx="1223963" cy="816769"/>
          </a:xfrm>
          <a:prstGeom prst="rect">
            <a:avLst/>
          </a:prstGeom>
          <a:noFill/>
          <a:ln w="9525">
            <a:noFill/>
            <a:miter lim="800000"/>
            <a:headEnd/>
            <a:tailEnd/>
          </a:ln>
        </p:spPr>
      </p:pic>
      <p:sp>
        <p:nvSpPr>
          <p:cNvPr id="12" name="Text Box 12"/>
          <p:cNvSpPr txBox="1">
            <a:spLocks noChangeArrowheads="1"/>
          </p:cNvSpPr>
          <p:nvPr/>
        </p:nvSpPr>
        <p:spPr bwMode="auto">
          <a:xfrm>
            <a:off x="6455304" y="1764283"/>
            <a:ext cx="574759"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Bob</a:t>
            </a:r>
          </a:p>
        </p:txBody>
      </p:sp>
      <p:sp>
        <p:nvSpPr>
          <p:cNvPr id="13" name="Rectangle 13"/>
          <p:cNvSpPr>
            <a:spLocks noChangeArrowheads="1"/>
          </p:cNvSpPr>
          <p:nvPr/>
        </p:nvSpPr>
        <p:spPr bwMode="auto">
          <a:xfrm>
            <a:off x="6329140" y="2139330"/>
            <a:ext cx="762000" cy="6858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a:latin typeface="Tahoma" pitchFamily="34" charset="0"/>
              </a:rPr>
              <a:t>D</a:t>
            </a:r>
          </a:p>
        </p:txBody>
      </p:sp>
      <p:sp>
        <p:nvSpPr>
          <p:cNvPr id="14" name="Line 14"/>
          <p:cNvSpPr>
            <a:spLocks noChangeShapeType="1"/>
          </p:cNvSpPr>
          <p:nvPr/>
        </p:nvSpPr>
        <p:spPr bwMode="auto">
          <a:xfrm>
            <a:off x="5598890" y="2482230"/>
            <a:ext cx="730250" cy="0"/>
          </a:xfrm>
          <a:prstGeom prst="line">
            <a:avLst/>
          </a:prstGeom>
          <a:noFill/>
          <a:ln w="9525">
            <a:solidFill>
              <a:schemeClr val="tx1"/>
            </a:solidFill>
            <a:round/>
            <a:headEnd/>
            <a:tailEnd type="triangle" w="med" len="med"/>
          </a:ln>
        </p:spPr>
        <p:txBody>
          <a:bodyPr wrap="none" anchor="ctr"/>
          <a:lstStyle/>
          <a:p>
            <a:endParaRPr lang="en-US"/>
          </a:p>
        </p:txBody>
      </p:sp>
      <p:sp>
        <p:nvSpPr>
          <p:cNvPr id="15" name="Text Box 15"/>
          <p:cNvSpPr txBox="1">
            <a:spLocks noChangeArrowheads="1"/>
          </p:cNvSpPr>
          <p:nvPr/>
        </p:nvSpPr>
        <p:spPr bwMode="auto">
          <a:xfrm>
            <a:off x="5619159" y="2122661"/>
            <a:ext cx="597377" cy="400110"/>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c, </a:t>
            </a:r>
            <a:r>
              <a:rPr lang="en-US" sz="2000" b="1" dirty="0">
                <a:latin typeface="Tahoma" pitchFamily="34" charset="0"/>
              </a:rPr>
              <a:t>n</a:t>
            </a:r>
            <a:endParaRPr lang="en-US" b="1" dirty="0">
              <a:latin typeface="Tahoma" pitchFamily="34" charset="0"/>
            </a:endParaRPr>
          </a:p>
        </p:txBody>
      </p:sp>
      <p:sp>
        <p:nvSpPr>
          <p:cNvPr id="16" name="Line 16"/>
          <p:cNvSpPr>
            <a:spLocks noChangeShapeType="1"/>
          </p:cNvSpPr>
          <p:nvPr/>
        </p:nvSpPr>
        <p:spPr bwMode="auto">
          <a:xfrm>
            <a:off x="7091140" y="2482230"/>
            <a:ext cx="1143000" cy="0"/>
          </a:xfrm>
          <a:prstGeom prst="line">
            <a:avLst/>
          </a:prstGeom>
          <a:noFill/>
          <a:ln w="9525">
            <a:solidFill>
              <a:schemeClr val="tx1"/>
            </a:solidFill>
            <a:round/>
            <a:headEnd/>
            <a:tailEnd type="triangle" w="med" len="med"/>
          </a:ln>
        </p:spPr>
        <p:txBody>
          <a:bodyPr wrap="none" anchor="ctr"/>
          <a:lstStyle/>
          <a:p>
            <a:endParaRPr lang="en-US"/>
          </a:p>
        </p:txBody>
      </p:sp>
      <p:sp>
        <p:nvSpPr>
          <p:cNvPr id="17" name="Text Box 17"/>
          <p:cNvSpPr txBox="1">
            <a:spLocks noChangeArrowheads="1"/>
          </p:cNvSpPr>
          <p:nvPr/>
        </p:nvSpPr>
        <p:spPr bwMode="auto">
          <a:xfrm>
            <a:off x="7166655" y="2107183"/>
            <a:ext cx="1438014" cy="461665"/>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D(</a:t>
            </a:r>
            <a:r>
              <a:rPr lang="en-US" dirty="0" err="1">
                <a:latin typeface="Tahoma" pitchFamily="34" charset="0"/>
              </a:rPr>
              <a:t>k,c,</a:t>
            </a:r>
            <a:r>
              <a:rPr lang="en-US" sz="2400" b="1" dirty="0" err="1">
                <a:latin typeface="Tahoma" pitchFamily="34" charset="0"/>
              </a:rPr>
              <a:t>n</a:t>
            </a:r>
            <a:r>
              <a:rPr lang="en-US" dirty="0">
                <a:latin typeface="Tahoma" pitchFamily="34" charset="0"/>
              </a:rPr>
              <a:t>)=m</a:t>
            </a:r>
          </a:p>
        </p:txBody>
      </p:sp>
      <p:cxnSp>
        <p:nvCxnSpPr>
          <p:cNvPr id="18" name="Straight Arrow Connector 20"/>
          <p:cNvCxnSpPr>
            <a:cxnSpLocks noChangeShapeType="1"/>
            <a:endCxn id="7" idx="2"/>
          </p:cNvCxnSpPr>
          <p:nvPr/>
        </p:nvCxnSpPr>
        <p:spPr bwMode="auto">
          <a:xfrm rot="5400000" flipH="1" flipV="1">
            <a:off x="1356694" y="2934271"/>
            <a:ext cx="254794" cy="3175"/>
          </a:xfrm>
          <a:prstGeom prst="straightConnector1">
            <a:avLst/>
          </a:prstGeom>
          <a:noFill/>
          <a:ln w="9525" algn="ctr">
            <a:solidFill>
              <a:schemeClr val="tx1"/>
            </a:solidFill>
            <a:round/>
            <a:headEnd/>
            <a:tailEnd type="arrow" w="med" len="med"/>
          </a:ln>
        </p:spPr>
      </p:cxnSp>
      <p:cxnSp>
        <p:nvCxnSpPr>
          <p:cNvPr id="19" name="Straight Arrow Connector 21"/>
          <p:cNvCxnSpPr>
            <a:cxnSpLocks noChangeShapeType="1"/>
          </p:cNvCxnSpPr>
          <p:nvPr/>
        </p:nvCxnSpPr>
        <p:spPr bwMode="auto">
          <a:xfrm rot="5400000" flipH="1" flipV="1">
            <a:off x="6615882" y="2959472"/>
            <a:ext cx="253604" cy="1588"/>
          </a:xfrm>
          <a:prstGeom prst="straightConnector1">
            <a:avLst/>
          </a:prstGeom>
          <a:noFill/>
          <a:ln w="9525" algn="ctr">
            <a:solidFill>
              <a:schemeClr val="tx1"/>
            </a:solidFill>
            <a:round/>
            <a:headEnd/>
            <a:tailEnd type="arrow" w="med" len="med"/>
          </a:ln>
        </p:spPr>
      </p:cxnSp>
      <p:sp>
        <p:nvSpPr>
          <p:cNvPr id="20" name="TextBox 18"/>
          <p:cNvSpPr txBox="1"/>
          <p:nvPr/>
        </p:nvSpPr>
        <p:spPr>
          <a:xfrm>
            <a:off x="1298354" y="3004915"/>
            <a:ext cx="289600" cy="369332"/>
          </a:xfrm>
          <a:prstGeom prst="rect">
            <a:avLst/>
          </a:prstGeom>
          <a:noFill/>
        </p:spPr>
        <p:txBody>
          <a:bodyPr wrap="none">
            <a:spAutoFit/>
          </a:bodyPr>
          <a:lstStyle/>
          <a:p>
            <a:pPr>
              <a:defRPr/>
            </a:pPr>
            <a:r>
              <a:rPr lang="en-US" dirty="0">
                <a:latin typeface="+mn-lt"/>
              </a:rPr>
              <a:t>k</a:t>
            </a:r>
          </a:p>
        </p:txBody>
      </p:sp>
      <p:sp>
        <p:nvSpPr>
          <p:cNvPr id="21" name="TextBox 19"/>
          <p:cNvSpPr txBox="1"/>
          <p:nvPr/>
        </p:nvSpPr>
        <p:spPr>
          <a:xfrm>
            <a:off x="6556153" y="3001342"/>
            <a:ext cx="289600" cy="369332"/>
          </a:xfrm>
          <a:prstGeom prst="rect">
            <a:avLst/>
          </a:prstGeom>
          <a:noFill/>
        </p:spPr>
        <p:txBody>
          <a:bodyPr wrap="none">
            <a:spAutoFit/>
          </a:bodyPr>
          <a:lstStyle/>
          <a:p>
            <a:pPr>
              <a:defRPr/>
            </a:pPr>
            <a:r>
              <a:rPr lang="en-US" dirty="0">
                <a:latin typeface="+mn-lt"/>
              </a:rPr>
              <a:t>k</a:t>
            </a:r>
          </a:p>
        </p:txBody>
      </p:sp>
      <p:cxnSp>
        <p:nvCxnSpPr>
          <p:cNvPr id="22" name="Straight Arrow Connector 27"/>
          <p:cNvCxnSpPr>
            <a:cxnSpLocks noChangeShapeType="1"/>
          </p:cNvCxnSpPr>
          <p:nvPr/>
        </p:nvCxnSpPr>
        <p:spPr bwMode="auto">
          <a:xfrm>
            <a:off x="1865090" y="2490564"/>
            <a:ext cx="2057400" cy="1191"/>
          </a:xfrm>
          <a:prstGeom prst="straightConnector1">
            <a:avLst/>
          </a:prstGeom>
          <a:noFill/>
          <a:ln w="9525" algn="ctr">
            <a:solidFill>
              <a:schemeClr val="tx1"/>
            </a:solidFill>
            <a:round/>
            <a:headEnd/>
            <a:tailEnd type="arrow" w="med" len="med"/>
          </a:ln>
        </p:spPr>
      </p:cxnSp>
      <p:sp>
        <p:nvSpPr>
          <p:cNvPr id="23" name="TextBox 21"/>
          <p:cNvSpPr txBox="1"/>
          <p:nvPr/>
        </p:nvSpPr>
        <p:spPr>
          <a:xfrm>
            <a:off x="3846290" y="1576165"/>
            <a:ext cx="761409" cy="369332"/>
          </a:xfrm>
          <a:prstGeom prst="rect">
            <a:avLst/>
          </a:prstGeom>
          <a:noFill/>
          <a:ln w="28575">
            <a:noFill/>
          </a:ln>
        </p:spPr>
        <p:txBody>
          <a:bodyPr wrap="none">
            <a:spAutoFit/>
          </a:bodyPr>
          <a:lstStyle/>
          <a:p>
            <a:pPr>
              <a:defRPr/>
            </a:pPr>
            <a:r>
              <a:rPr lang="en-US" dirty="0">
                <a:solidFill>
                  <a:srgbClr val="002060"/>
                </a:solidFill>
                <a:latin typeface="+mn-lt"/>
              </a:rPr>
              <a:t>nonce</a:t>
            </a:r>
          </a:p>
        </p:txBody>
      </p:sp>
      <p:sp>
        <p:nvSpPr>
          <p:cNvPr id="24" name="Freeform 39"/>
          <p:cNvSpPr>
            <a:spLocks noChangeArrowheads="1"/>
          </p:cNvSpPr>
          <p:nvPr/>
        </p:nvSpPr>
        <p:spPr bwMode="auto">
          <a:xfrm>
            <a:off x="2855690" y="1790477"/>
            <a:ext cx="1084263" cy="475060"/>
          </a:xfrm>
          <a:custGeom>
            <a:avLst/>
            <a:gdLst>
              <a:gd name="T0" fmla="*/ 914400 w 914400"/>
              <a:gd name="T1" fmla="*/ 0 h 634181"/>
              <a:gd name="T2" fmla="*/ 324465 w 914400"/>
              <a:gd name="T3" fmla="*/ 58781 h 634181"/>
              <a:gd name="T4" fmla="*/ 0 w 914400"/>
              <a:gd name="T5" fmla="*/ 631880 h 634181"/>
              <a:gd name="T6" fmla="*/ 0 60000 65536"/>
              <a:gd name="T7" fmla="*/ 0 60000 65536"/>
              <a:gd name="T8" fmla="*/ 0 60000 65536"/>
              <a:gd name="T9" fmla="*/ 0 w 914400"/>
              <a:gd name="T10" fmla="*/ 0 h 634181"/>
              <a:gd name="T11" fmla="*/ 914400 w 914400"/>
              <a:gd name="T12" fmla="*/ 634181 h 634181"/>
            </a:gdLst>
            <a:ahLst/>
            <a:cxnLst>
              <a:cxn ang="T6">
                <a:pos x="T0" y="T1"/>
              </a:cxn>
              <a:cxn ang="T7">
                <a:pos x="T2" y="T3"/>
              </a:cxn>
              <a:cxn ang="T8">
                <a:pos x="T4" y="T5"/>
              </a:cxn>
            </a:cxnLst>
            <a:rect l="T9" t="T10" r="T11" b="T12"/>
            <a:pathLst>
              <a:path w="914400" h="634181">
                <a:moveTo>
                  <a:pt x="914400" y="0"/>
                </a:moveTo>
                <a:lnTo>
                  <a:pt x="324465" y="58994"/>
                </a:lnTo>
                <a:cubicBezTo>
                  <a:pt x="172065" y="164691"/>
                  <a:pt x="86032" y="399436"/>
                  <a:pt x="0" y="634181"/>
                </a:cubicBezTo>
              </a:path>
            </a:pathLst>
          </a:custGeom>
          <a:noFill/>
          <a:ln w="28575" algn="ctr">
            <a:solidFill>
              <a:srgbClr val="002060"/>
            </a:solidFill>
            <a:round/>
            <a:headEnd/>
            <a:tailEnd type="triangle" w="med" len="med"/>
          </a:ln>
        </p:spPr>
        <p:txBody>
          <a:bodyPr/>
          <a:lstStyle/>
          <a:p>
            <a:endParaRPr lang="en-US">
              <a:solidFill>
                <a:srgbClr val="002060"/>
              </a:solidFill>
            </a:endParaRPr>
          </a:p>
        </p:txBody>
      </p:sp>
      <p:sp>
        <p:nvSpPr>
          <p:cNvPr id="25" name="Freeform 40"/>
          <p:cNvSpPr>
            <a:spLocks noChangeArrowheads="1"/>
          </p:cNvSpPr>
          <p:nvPr/>
        </p:nvSpPr>
        <p:spPr bwMode="auto">
          <a:xfrm flipH="1">
            <a:off x="4913090" y="1747614"/>
            <a:ext cx="1143000" cy="475060"/>
          </a:xfrm>
          <a:custGeom>
            <a:avLst/>
            <a:gdLst>
              <a:gd name="T0" fmla="*/ 2232423 w 914400"/>
              <a:gd name="T1" fmla="*/ 0 h 634181"/>
              <a:gd name="T2" fmla="*/ 792150 w 914400"/>
              <a:gd name="T3" fmla="*/ 58781 h 634181"/>
              <a:gd name="T4" fmla="*/ 0 w 914400"/>
              <a:gd name="T5" fmla="*/ 631880 h 634181"/>
              <a:gd name="T6" fmla="*/ 0 60000 65536"/>
              <a:gd name="T7" fmla="*/ 0 60000 65536"/>
              <a:gd name="T8" fmla="*/ 0 60000 65536"/>
              <a:gd name="T9" fmla="*/ 0 w 914400"/>
              <a:gd name="T10" fmla="*/ 0 h 634181"/>
              <a:gd name="T11" fmla="*/ 914400 w 914400"/>
              <a:gd name="T12" fmla="*/ 634181 h 634181"/>
            </a:gdLst>
            <a:ahLst/>
            <a:cxnLst>
              <a:cxn ang="T6">
                <a:pos x="T0" y="T1"/>
              </a:cxn>
              <a:cxn ang="T7">
                <a:pos x="T2" y="T3"/>
              </a:cxn>
              <a:cxn ang="T8">
                <a:pos x="T4" y="T5"/>
              </a:cxn>
            </a:cxnLst>
            <a:rect l="T9" t="T10" r="T11" b="T12"/>
            <a:pathLst>
              <a:path w="914400" h="634181">
                <a:moveTo>
                  <a:pt x="914400" y="0"/>
                </a:moveTo>
                <a:lnTo>
                  <a:pt x="324465" y="58994"/>
                </a:lnTo>
                <a:cubicBezTo>
                  <a:pt x="172065" y="164691"/>
                  <a:pt x="86032" y="399436"/>
                  <a:pt x="0" y="634181"/>
                </a:cubicBezTo>
              </a:path>
            </a:pathLst>
          </a:custGeom>
          <a:noFill/>
          <a:ln w="28575" algn="ctr">
            <a:solidFill>
              <a:srgbClr val="002060"/>
            </a:solidFill>
            <a:round/>
            <a:headEnd/>
            <a:tailEnd type="triangle" w="med" len="med"/>
          </a:ln>
        </p:spPr>
        <p:txBody>
          <a:bodyPr/>
          <a:lstStyle/>
          <a:p>
            <a:endParaRPr lang="en-US">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0346" y="2276872"/>
            <a:ext cx="8231029" cy="634082"/>
          </a:xfrm>
        </p:spPr>
        <p:txBody>
          <a:bodyPr>
            <a:noAutofit/>
          </a:bodyPr>
          <a:lstStyle/>
          <a:p>
            <a:r>
              <a:rPr lang="pl-PL" sz="2800" dirty="0" smtClean="0"/>
              <a:t>Szyfrowanie z łańcuchem bloków</a:t>
            </a:r>
            <a:br>
              <a:rPr lang="pl-PL" sz="2800" dirty="0" smtClean="0"/>
            </a:br>
            <a:r>
              <a:rPr lang="pl-PL" sz="2800" dirty="0" smtClean="0"/>
              <a:t>(CBC – </a:t>
            </a:r>
            <a:r>
              <a:rPr lang="pl-PL" sz="2800" dirty="0" err="1" smtClean="0"/>
              <a:t>Cipher</a:t>
            </a:r>
            <a:r>
              <a:rPr lang="pl-PL" sz="2800" dirty="0" smtClean="0"/>
              <a:t> Block </a:t>
            </a:r>
            <a:r>
              <a:rPr lang="pl-PL" sz="2800" dirty="0" err="1" smtClean="0"/>
              <a:t>Chaining</a:t>
            </a:r>
            <a:r>
              <a:rPr lang="pl-PL" sz="2800" dirty="0" smtClean="0"/>
              <a:t>)</a:t>
            </a:r>
            <a:endParaRPr lang="pl-PL" sz="28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22</a:t>
            </a:fld>
            <a:endParaRPr lang="pl-PL"/>
          </a:p>
        </p:txBody>
      </p:sp>
      <p:sp>
        <p:nvSpPr>
          <p:cNvPr id="5" name="pole tekstowe 4"/>
          <p:cNvSpPr txBox="1"/>
          <p:nvPr/>
        </p:nvSpPr>
        <p:spPr>
          <a:xfrm>
            <a:off x="540346" y="3861048"/>
            <a:ext cx="8208912" cy="646331"/>
          </a:xfrm>
          <a:prstGeom prst="rect">
            <a:avLst/>
          </a:prstGeom>
          <a:noFill/>
          <a:ln>
            <a:solidFill>
              <a:schemeClr val="accent1"/>
            </a:solidFill>
          </a:ln>
        </p:spPr>
        <p:txBody>
          <a:bodyPr wrap="square" rtlCol="0">
            <a:spAutoFit/>
          </a:bodyPr>
          <a:lstStyle/>
          <a:p>
            <a:r>
              <a:rPr lang="pl-PL" dirty="0" smtClean="0"/>
              <a:t>Aplikacje:	 System plików – szyfrowanie plików tym samym kluczem AES</a:t>
            </a:r>
            <a:br>
              <a:rPr lang="pl-PL" dirty="0" smtClean="0"/>
            </a:br>
            <a:r>
              <a:rPr lang="pl-PL" dirty="0" smtClean="0"/>
              <a:t>	 </a:t>
            </a:r>
            <a:r>
              <a:rPr lang="pl-PL" dirty="0" err="1" smtClean="0"/>
              <a:t>IPSec</a:t>
            </a:r>
            <a:r>
              <a:rPr lang="pl-PL" dirty="0" smtClean="0"/>
              <a:t> – szyfrowanie pakietów tym samym kluczem AES</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Konstrukcja I: CBC z losowym IV</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23</a:t>
            </a:fld>
            <a:endParaRPr lang="pl-PL"/>
          </a:p>
        </p:txBody>
      </p:sp>
      <p:sp>
        <p:nvSpPr>
          <p:cNvPr id="5" name="Rectangle 51"/>
          <p:cNvSpPr>
            <a:spLocks noChangeArrowheads="1"/>
          </p:cNvSpPr>
          <p:nvPr/>
        </p:nvSpPr>
        <p:spPr bwMode="auto">
          <a:xfrm>
            <a:off x="336898" y="4680992"/>
            <a:ext cx="7924800" cy="400050"/>
          </a:xfrm>
          <a:prstGeom prst="rect">
            <a:avLst/>
          </a:prstGeom>
          <a:solidFill>
            <a:schemeClr val="folHlink"/>
          </a:solidFill>
          <a:ln w="9525">
            <a:noFill/>
            <a:miter lim="800000"/>
            <a:headEnd/>
            <a:tailEnd/>
          </a:ln>
          <a:effectLst/>
        </p:spPr>
        <p:txBody>
          <a:bodyPr wrap="none" anchor="ctr"/>
          <a:lstStyle/>
          <a:p>
            <a:endParaRPr lang="en-US"/>
          </a:p>
        </p:txBody>
      </p:sp>
      <p:sp>
        <p:nvSpPr>
          <p:cNvPr id="6" name="Rectangle 3"/>
          <p:cNvSpPr txBox="1">
            <a:spLocks noChangeArrowheads="1"/>
          </p:cNvSpPr>
          <p:nvPr/>
        </p:nvSpPr>
        <p:spPr>
          <a:xfrm>
            <a:off x="108298" y="1556792"/>
            <a:ext cx="8915400" cy="42291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2800" dirty="0" smtClean="0"/>
              <a:t>Niech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(E,D) </a:t>
            </a:r>
            <a:r>
              <a:rPr lang="pl-PL" sz="2800" dirty="0" smtClean="0"/>
              <a:t>będzie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PRP.  E</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CBC</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wybierz</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1" i="0" u="sng" strike="noStrike" kern="1200" cap="none" spc="0" normalizeH="0" baseline="0" noProof="0" dirty="0" smtClean="0">
                <a:ln>
                  <a:noFill/>
                </a:ln>
                <a:solidFill>
                  <a:schemeClr val="tx1"/>
                </a:solidFill>
                <a:effectLst/>
                <a:uLnTx/>
                <a:uFillTx/>
                <a:latin typeface="+mn-lt"/>
                <a:ea typeface="+mn-ea"/>
                <a:cs typeface="+mn-cs"/>
              </a:rPr>
              <a:t>losowe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IV∈X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i  wykonuj</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5"/>
          <p:cNvSpPr>
            <a:spLocks noChangeArrowheads="1"/>
          </p:cNvSpPr>
          <p:nvPr/>
        </p:nvSpPr>
        <p:spPr bwMode="auto">
          <a:xfrm>
            <a:off x="20132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8" name="Rectangle 6"/>
          <p:cNvSpPr>
            <a:spLocks noChangeArrowheads="1"/>
          </p:cNvSpPr>
          <p:nvPr/>
        </p:nvSpPr>
        <p:spPr bwMode="auto">
          <a:xfrm>
            <a:off x="36896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9" name="Rectangle 8"/>
          <p:cNvSpPr>
            <a:spLocks noChangeArrowheads="1"/>
          </p:cNvSpPr>
          <p:nvPr/>
        </p:nvSpPr>
        <p:spPr bwMode="auto">
          <a:xfrm>
            <a:off x="68900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10" name="Rectangle 10"/>
          <p:cNvSpPr>
            <a:spLocks noChangeArrowheads="1"/>
          </p:cNvSpPr>
          <p:nvPr/>
        </p:nvSpPr>
        <p:spPr bwMode="auto">
          <a:xfrm>
            <a:off x="1708498" y="2566442"/>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m[0]</a:t>
            </a:r>
          </a:p>
        </p:txBody>
      </p:sp>
      <p:sp>
        <p:nvSpPr>
          <p:cNvPr id="11" name="Rectangle 11"/>
          <p:cNvSpPr>
            <a:spLocks noChangeArrowheads="1"/>
          </p:cNvSpPr>
          <p:nvPr/>
        </p:nvSpPr>
        <p:spPr bwMode="auto">
          <a:xfrm>
            <a:off x="3232498" y="2566442"/>
            <a:ext cx="16764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m[1]</a:t>
            </a:r>
          </a:p>
        </p:txBody>
      </p:sp>
      <p:sp>
        <p:nvSpPr>
          <p:cNvPr id="12" name="Rectangle 12"/>
          <p:cNvSpPr>
            <a:spLocks noChangeArrowheads="1"/>
          </p:cNvSpPr>
          <p:nvPr/>
        </p:nvSpPr>
        <p:spPr bwMode="auto">
          <a:xfrm>
            <a:off x="4908898" y="2566442"/>
            <a:ext cx="16002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[2]</a:t>
            </a:r>
            <a:endParaRPr lang="en-US" dirty="0"/>
          </a:p>
        </p:txBody>
      </p:sp>
      <p:sp>
        <p:nvSpPr>
          <p:cNvPr id="13" name="Rectangle 13"/>
          <p:cNvSpPr>
            <a:spLocks noChangeArrowheads="1"/>
          </p:cNvSpPr>
          <p:nvPr/>
        </p:nvSpPr>
        <p:spPr bwMode="auto">
          <a:xfrm>
            <a:off x="6509098" y="2566442"/>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[3]</a:t>
            </a:r>
            <a:endParaRPr lang="en-US" dirty="0"/>
          </a:p>
        </p:txBody>
      </p:sp>
      <p:sp>
        <p:nvSpPr>
          <p:cNvPr id="14" name="Rectangle 14"/>
          <p:cNvSpPr>
            <a:spLocks noChangeArrowheads="1"/>
          </p:cNvSpPr>
          <p:nvPr/>
        </p:nvSpPr>
        <p:spPr bwMode="auto">
          <a:xfrm>
            <a:off x="565498" y="2566442"/>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15" name="Text Box 15"/>
          <p:cNvSpPr txBox="1">
            <a:spLocks noChangeArrowheads="1"/>
          </p:cNvSpPr>
          <p:nvPr/>
        </p:nvSpPr>
        <p:spPr bwMode="auto">
          <a:xfrm>
            <a:off x="2202212"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6" name="Text Box 16"/>
          <p:cNvSpPr txBox="1">
            <a:spLocks noChangeArrowheads="1"/>
          </p:cNvSpPr>
          <p:nvPr/>
        </p:nvSpPr>
        <p:spPr bwMode="auto">
          <a:xfrm>
            <a:off x="7118698"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7" name="Text Box 17"/>
          <p:cNvSpPr txBox="1">
            <a:spLocks noChangeArrowheads="1"/>
          </p:cNvSpPr>
          <p:nvPr/>
        </p:nvSpPr>
        <p:spPr bwMode="auto">
          <a:xfrm>
            <a:off x="3918298"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8" name="Line 19"/>
          <p:cNvSpPr>
            <a:spLocks noChangeShapeType="1"/>
          </p:cNvSpPr>
          <p:nvPr/>
        </p:nvSpPr>
        <p:spPr bwMode="auto">
          <a:xfrm>
            <a:off x="2438748" y="2852192"/>
            <a:ext cx="0" cy="285750"/>
          </a:xfrm>
          <a:prstGeom prst="line">
            <a:avLst/>
          </a:prstGeom>
          <a:noFill/>
          <a:ln w="9525">
            <a:solidFill>
              <a:schemeClr val="tx1"/>
            </a:solidFill>
            <a:round/>
            <a:headEnd/>
            <a:tailEnd type="triangle" w="med" len="med"/>
          </a:ln>
          <a:effectLst/>
        </p:spPr>
        <p:txBody>
          <a:bodyPr/>
          <a:lstStyle/>
          <a:p>
            <a:endParaRPr lang="en-US"/>
          </a:p>
        </p:txBody>
      </p:sp>
      <p:sp>
        <p:nvSpPr>
          <p:cNvPr id="19" name="Line 20"/>
          <p:cNvSpPr>
            <a:spLocks noChangeShapeType="1"/>
          </p:cNvSpPr>
          <p:nvPr/>
        </p:nvSpPr>
        <p:spPr bwMode="auto">
          <a:xfrm>
            <a:off x="4146898" y="2876005"/>
            <a:ext cx="0" cy="285750"/>
          </a:xfrm>
          <a:prstGeom prst="line">
            <a:avLst/>
          </a:prstGeom>
          <a:noFill/>
          <a:ln w="9525">
            <a:solidFill>
              <a:schemeClr val="tx1"/>
            </a:solidFill>
            <a:round/>
            <a:headEnd/>
            <a:tailEnd type="triangle" w="med" len="med"/>
          </a:ln>
          <a:effectLst/>
        </p:spPr>
        <p:txBody>
          <a:bodyPr/>
          <a:lstStyle/>
          <a:p>
            <a:endParaRPr lang="en-US"/>
          </a:p>
        </p:txBody>
      </p:sp>
      <p:sp>
        <p:nvSpPr>
          <p:cNvPr id="20" name="Line 21"/>
          <p:cNvSpPr>
            <a:spLocks noChangeShapeType="1"/>
          </p:cNvSpPr>
          <p:nvPr/>
        </p:nvSpPr>
        <p:spPr bwMode="auto">
          <a:xfrm>
            <a:off x="7347298" y="2852192"/>
            <a:ext cx="0" cy="285750"/>
          </a:xfrm>
          <a:prstGeom prst="line">
            <a:avLst/>
          </a:prstGeom>
          <a:noFill/>
          <a:ln w="9525">
            <a:solidFill>
              <a:schemeClr val="tx1"/>
            </a:solidFill>
            <a:round/>
            <a:headEnd/>
            <a:tailEnd type="triangle" w="med" len="med"/>
          </a:ln>
          <a:effectLst/>
        </p:spPr>
        <p:txBody>
          <a:bodyPr/>
          <a:lstStyle/>
          <a:p>
            <a:endParaRPr lang="en-US"/>
          </a:p>
        </p:txBody>
      </p:sp>
      <p:sp>
        <p:nvSpPr>
          <p:cNvPr id="21" name="Line 22"/>
          <p:cNvSpPr>
            <a:spLocks noChangeShapeType="1"/>
          </p:cNvSpPr>
          <p:nvPr/>
        </p:nvSpPr>
        <p:spPr bwMode="auto">
          <a:xfrm>
            <a:off x="4146898"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22" name="Line 23"/>
          <p:cNvSpPr>
            <a:spLocks noChangeShapeType="1"/>
          </p:cNvSpPr>
          <p:nvPr/>
        </p:nvSpPr>
        <p:spPr bwMode="auto">
          <a:xfrm>
            <a:off x="7347298"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23" name="Line 24"/>
          <p:cNvSpPr>
            <a:spLocks noChangeShapeType="1"/>
          </p:cNvSpPr>
          <p:nvPr/>
        </p:nvSpPr>
        <p:spPr bwMode="auto">
          <a:xfrm>
            <a:off x="2394298"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24" name="Freeform 26"/>
          <p:cNvSpPr>
            <a:spLocks/>
          </p:cNvSpPr>
          <p:nvPr/>
        </p:nvSpPr>
        <p:spPr bwMode="auto">
          <a:xfrm>
            <a:off x="946498" y="2852192"/>
            <a:ext cx="1371600" cy="400050"/>
          </a:xfrm>
          <a:custGeom>
            <a:avLst/>
            <a:gdLst/>
            <a:ahLst/>
            <a:cxnLst>
              <a:cxn ang="0">
                <a:pos x="0" y="0"/>
              </a:cxn>
              <a:cxn ang="0">
                <a:pos x="0" y="336"/>
              </a:cxn>
              <a:cxn ang="0">
                <a:pos x="864" y="336"/>
              </a:cxn>
            </a:cxnLst>
            <a:rect l="0" t="0" r="r" b="b"/>
            <a:pathLst>
              <a:path w="864" h="336">
                <a:moveTo>
                  <a:pt x="0" y="0"/>
                </a:moveTo>
                <a:lnTo>
                  <a:pt x="0" y="336"/>
                </a:lnTo>
                <a:lnTo>
                  <a:pt x="864" y="336"/>
                </a:lnTo>
              </a:path>
            </a:pathLst>
          </a:custGeom>
          <a:noFill/>
          <a:ln w="12700" cmpd="sng">
            <a:solidFill>
              <a:schemeClr val="tx1"/>
            </a:solidFill>
            <a:round/>
            <a:headEnd type="none" w="med" len="med"/>
            <a:tailEnd type="triangle" w="med" len="med"/>
          </a:ln>
          <a:effectLst/>
        </p:spPr>
        <p:txBody>
          <a:bodyPr/>
          <a:lstStyle/>
          <a:p>
            <a:endParaRPr lang="en-US"/>
          </a:p>
        </p:txBody>
      </p:sp>
      <p:sp>
        <p:nvSpPr>
          <p:cNvPr id="25" name="Line 27"/>
          <p:cNvSpPr>
            <a:spLocks noChangeShapeType="1"/>
          </p:cNvSpPr>
          <p:nvPr/>
        </p:nvSpPr>
        <p:spPr bwMode="auto">
          <a:xfrm>
            <a:off x="2394298" y="4280942"/>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6" name="Freeform 28"/>
          <p:cNvSpPr>
            <a:spLocks/>
          </p:cNvSpPr>
          <p:nvPr/>
        </p:nvSpPr>
        <p:spPr bwMode="auto">
          <a:xfrm>
            <a:off x="2394298" y="3252242"/>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27" name="Line 29"/>
          <p:cNvSpPr>
            <a:spLocks noChangeShapeType="1"/>
          </p:cNvSpPr>
          <p:nvPr/>
        </p:nvSpPr>
        <p:spPr bwMode="auto">
          <a:xfrm>
            <a:off x="4146898" y="4280942"/>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8" name="Rectangle 36"/>
          <p:cNvSpPr>
            <a:spLocks noChangeArrowheads="1"/>
          </p:cNvSpPr>
          <p:nvPr/>
        </p:nvSpPr>
        <p:spPr bwMode="auto">
          <a:xfrm>
            <a:off x="53660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29" name="Freeform 37"/>
          <p:cNvSpPr>
            <a:spLocks/>
          </p:cNvSpPr>
          <p:nvPr/>
        </p:nvSpPr>
        <p:spPr bwMode="auto">
          <a:xfrm>
            <a:off x="4146898" y="3252242"/>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30" name="Freeform 38"/>
          <p:cNvSpPr>
            <a:spLocks/>
          </p:cNvSpPr>
          <p:nvPr/>
        </p:nvSpPr>
        <p:spPr bwMode="auto">
          <a:xfrm>
            <a:off x="5823298" y="3252242"/>
            <a:ext cx="13716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31" name="Text Box 39"/>
          <p:cNvSpPr txBox="1">
            <a:spLocks noChangeArrowheads="1"/>
          </p:cNvSpPr>
          <p:nvPr/>
        </p:nvSpPr>
        <p:spPr bwMode="auto">
          <a:xfrm>
            <a:off x="5631212"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32" name="Line 40"/>
          <p:cNvSpPr>
            <a:spLocks noChangeShapeType="1"/>
          </p:cNvSpPr>
          <p:nvPr/>
        </p:nvSpPr>
        <p:spPr bwMode="auto">
          <a:xfrm>
            <a:off x="5859811" y="2876005"/>
            <a:ext cx="0" cy="285750"/>
          </a:xfrm>
          <a:prstGeom prst="line">
            <a:avLst/>
          </a:prstGeom>
          <a:noFill/>
          <a:ln w="9525">
            <a:solidFill>
              <a:schemeClr val="tx1"/>
            </a:solidFill>
            <a:round/>
            <a:headEnd/>
            <a:tailEnd type="triangle" w="med" len="med"/>
          </a:ln>
          <a:effectLst/>
        </p:spPr>
        <p:txBody>
          <a:bodyPr/>
          <a:lstStyle/>
          <a:p>
            <a:endParaRPr lang="en-US"/>
          </a:p>
        </p:txBody>
      </p:sp>
      <p:sp>
        <p:nvSpPr>
          <p:cNvPr id="33" name="Line 41"/>
          <p:cNvSpPr>
            <a:spLocks noChangeShapeType="1"/>
          </p:cNvSpPr>
          <p:nvPr/>
        </p:nvSpPr>
        <p:spPr bwMode="auto">
          <a:xfrm>
            <a:off x="5859811"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34" name="Line 42"/>
          <p:cNvSpPr>
            <a:spLocks noChangeShapeType="1"/>
          </p:cNvSpPr>
          <p:nvPr/>
        </p:nvSpPr>
        <p:spPr bwMode="auto">
          <a:xfrm>
            <a:off x="5823298" y="4280942"/>
            <a:ext cx="1588" cy="457200"/>
          </a:xfrm>
          <a:prstGeom prst="line">
            <a:avLst/>
          </a:prstGeom>
          <a:noFill/>
          <a:ln w="9525">
            <a:solidFill>
              <a:schemeClr val="tx1"/>
            </a:solidFill>
            <a:round/>
            <a:headEnd/>
            <a:tailEnd type="triangle" w="med" len="med"/>
          </a:ln>
          <a:effectLst/>
        </p:spPr>
        <p:txBody>
          <a:bodyPr/>
          <a:lstStyle/>
          <a:p>
            <a:endParaRPr lang="en-US"/>
          </a:p>
        </p:txBody>
      </p:sp>
      <p:sp>
        <p:nvSpPr>
          <p:cNvPr id="35" name="Line 43"/>
          <p:cNvSpPr>
            <a:spLocks noChangeShapeType="1"/>
          </p:cNvSpPr>
          <p:nvPr/>
        </p:nvSpPr>
        <p:spPr bwMode="auto">
          <a:xfrm>
            <a:off x="7345712" y="4280942"/>
            <a:ext cx="1587" cy="457200"/>
          </a:xfrm>
          <a:prstGeom prst="line">
            <a:avLst/>
          </a:prstGeom>
          <a:noFill/>
          <a:ln w="9525">
            <a:solidFill>
              <a:schemeClr val="tx1"/>
            </a:solidFill>
            <a:round/>
            <a:headEnd/>
            <a:tailEnd type="triangle" w="med" len="med"/>
          </a:ln>
          <a:effectLst/>
        </p:spPr>
        <p:txBody>
          <a:bodyPr/>
          <a:lstStyle/>
          <a:p>
            <a:endParaRPr lang="en-US"/>
          </a:p>
        </p:txBody>
      </p:sp>
      <p:sp>
        <p:nvSpPr>
          <p:cNvPr id="36" name="Rectangle 44"/>
          <p:cNvSpPr>
            <a:spLocks noChangeArrowheads="1"/>
          </p:cNvSpPr>
          <p:nvPr/>
        </p:nvSpPr>
        <p:spPr bwMode="auto">
          <a:xfrm>
            <a:off x="1708498" y="4738142"/>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c[0]</a:t>
            </a:r>
          </a:p>
        </p:txBody>
      </p:sp>
      <p:sp>
        <p:nvSpPr>
          <p:cNvPr id="37" name="Rectangle 45"/>
          <p:cNvSpPr>
            <a:spLocks noChangeArrowheads="1"/>
          </p:cNvSpPr>
          <p:nvPr/>
        </p:nvSpPr>
        <p:spPr bwMode="auto">
          <a:xfrm>
            <a:off x="3232498" y="4738142"/>
            <a:ext cx="16764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c[1]</a:t>
            </a:r>
          </a:p>
        </p:txBody>
      </p:sp>
      <p:sp>
        <p:nvSpPr>
          <p:cNvPr id="38" name="Rectangle 46"/>
          <p:cNvSpPr>
            <a:spLocks noChangeArrowheads="1"/>
          </p:cNvSpPr>
          <p:nvPr/>
        </p:nvSpPr>
        <p:spPr bwMode="auto">
          <a:xfrm>
            <a:off x="4908898" y="4738142"/>
            <a:ext cx="1600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[2]</a:t>
            </a:r>
            <a:endParaRPr lang="en-US" dirty="0"/>
          </a:p>
        </p:txBody>
      </p:sp>
      <p:sp>
        <p:nvSpPr>
          <p:cNvPr id="39" name="Rectangle 47"/>
          <p:cNvSpPr>
            <a:spLocks noChangeArrowheads="1"/>
          </p:cNvSpPr>
          <p:nvPr/>
        </p:nvSpPr>
        <p:spPr bwMode="auto">
          <a:xfrm>
            <a:off x="6509098" y="4738142"/>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[3]</a:t>
            </a:r>
            <a:endParaRPr lang="en-US" dirty="0"/>
          </a:p>
        </p:txBody>
      </p:sp>
      <p:sp>
        <p:nvSpPr>
          <p:cNvPr id="40" name="Rectangle 48"/>
          <p:cNvSpPr>
            <a:spLocks noChangeArrowheads="1"/>
          </p:cNvSpPr>
          <p:nvPr/>
        </p:nvSpPr>
        <p:spPr bwMode="auto">
          <a:xfrm>
            <a:off x="565498" y="4738142"/>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41" name="AutoShape 49"/>
          <p:cNvSpPr>
            <a:spLocks/>
          </p:cNvSpPr>
          <p:nvPr/>
        </p:nvSpPr>
        <p:spPr bwMode="auto">
          <a:xfrm rot="16200000" flipV="1">
            <a:off x="4184998" y="1404392"/>
            <a:ext cx="228600" cy="7467600"/>
          </a:xfrm>
          <a:prstGeom prst="leftBrace">
            <a:avLst>
              <a:gd name="adj1" fmla="val 204167"/>
              <a:gd name="adj2" fmla="val 50000"/>
            </a:avLst>
          </a:prstGeom>
          <a:noFill/>
          <a:ln w="9525">
            <a:solidFill>
              <a:schemeClr val="tx1"/>
            </a:solidFill>
            <a:round/>
            <a:headEnd/>
            <a:tailEnd/>
          </a:ln>
          <a:effectLst/>
        </p:spPr>
        <p:txBody>
          <a:bodyPr wrap="none" anchor="ctr"/>
          <a:lstStyle/>
          <a:p>
            <a:endParaRPr lang="en-US"/>
          </a:p>
        </p:txBody>
      </p:sp>
      <p:sp>
        <p:nvSpPr>
          <p:cNvPr id="42" name="Text Box 50"/>
          <p:cNvSpPr txBox="1">
            <a:spLocks noChangeArrowheads="1"/>
          </p:cNvSpPr>
          <p:nvPr/>
        </p:nvSpPr>
        <p:spPr bwMode="auto">
          <a:xfrm>
            <a:off x="3657948" y="5163298"/>
            <a:ext cx="1215204" cy="369332"/>
          </a:xfrm>
          <a:prstGeom prst="rect">
            <a:avLst/>
          </a:prstGeom>
          <a:noFill/>
          <a:ln w="9525">
            <a:noFill/>
            <a:miter lim="800000"/>
            <a:headEnd/>
            <a:tailEnd/>
          </a:ln>
          <a:effectLst/>
        </p:spPr>
        <p:txBody>
          <a:bodyPr wrap="none">
            <a:spAutoFit/>
          </a:bodyPr>
          <a:lstStyle/>
          <a:p>
            <a:r>
              <a:rPr lang="pl-PL" dirty="0" smtClean="0"/>
              <a:t>szyfrogram</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490066"/>
          </a:xfrm>
        </p:spPr>
        <p:txBody>
          <a:bodyPr>
            <a:normAutofit fontScale="90000"/>
          </a:bodyPr>
          <a:lstStyle/>
          <a:p>
            <a:r>
              <a:rPr lang="pl-PL" dirty="0" smtClean="0"/>
              <a:t>„Obwód” deszyfrujący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24</a:t>
            </a:fld>
            <a:endParaRPr lang="pl-PL"/>
          </a:p>
        </p:txBody>
      </p:sp>
      <p:grpSp>
        <p:nvGrpSpPr>
          <p:cNvPr id="5" name="Group 39"/>
          <p:cNvGrpSpPr/>
          <p:nvPr/>
        </p:nvGrpSpPr>
        <p:grpSpPr>
          <a:xfrm>
            <a:off x="540346" y="1628800"/>
            <a:ext cx="7924800" cy="2514600"/>
            <a:chOff x="304800" y="2114550"/>
            <a:chExt cx="7924800" cy="2514600"/>
          </a:xfrm>
        </p:grpSpPr>
        <p:sp>
          <p:nvSpPr>
            <p:cNvPr id="6" name="Rectangle 51"/>
            <p:cNvSpPr>
              <a:spLocks noChangeArrowheads="1"/>
            </p:cNvSpPr>
            <p:nvPr/>
          </p:nvSpPr>
          <p:spPr bwMode="auto">
            <a:xfrm flipV="1">
              <a:off x="304800" y="2114550"/>
              <a:ext cx="7924800" cy="400050"/>
            </a:xfrm>
            <a:prstGeom prst="rect">
              <a:avLst/>
            </a:prstGeom>
            <a:solidFill>
              <a:schemeClr val="folHlink"/>
            </a:solidFill>
            <a:ln w="9525">
              <a:noFill/>
              <a:miter lim="800000"/>
              <a:headEnd/>
              <a:tailEnd/>
            </a:ln>
            <a:effectLst/>
          </p:spPr>
          <p:txBody>
            <a:bodyPr wrap="none" anchor="ctr"/>
            <a:lstStyle/>
            <a:p>
              <a:endParaRPr lang="en-US"/>
            </a:p>
          </p:txBody>
        </p:sp>
        <p:sp>
          <p:nvSpPr>
            <p:cNvPr id="7" name="Rectangle 5"/>
            <p:cNvSpPr>
              <a:spLocks noChangeArrowheads="1"/>
            </p:cNvSpPr>
            <p:nvPr/>
          </p:nvSpPr>
          <p:spPr bwMode="auto">
            <a:xfrm>
              <a:off x="19812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8" name="Rectangle 6"/>
            <p:cNvSpPr>
              <a:spLocks noChangeArrowheads="1"/>
            </p:cNvSpPr>
            <p:nvPr/>
          </p:nvSpPr>
          <p:spPr bwMode="auto">
            <a:xfrm>
              <a:off x="36576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9" name="Rectangle 8"/>
            <p:cNvSpPr>
              <a:spLocks noChangeArrowheads="1"/>
            </p:cNvSpPr>
            <p:nvPr/>
          </p:nvSpPr>
          <p:spPr bwMode="auto">
            <a:xfrm>
              <a:off x="68580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10" name="Rectangle 10"/>
            <p:cNvSpPr>
              <a:spLocks noChangeArrowheads="1"/>
            </p:cNvSpPr>
            <p:nvPr/>
          </p:nvSpPr>
          <p:spPr bwMode="auto">
            <a:xfrm>
              <a:off x="1676400" y="4343400"/>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m[0]</a:t>
              </a:r>
            </a:p>
          </p:txBody>
        </p:sp>
        <p:sp>
          <p:nvSpPr>
            <p:cNvPr id="11" name="Rectangle 11"/>
            <p:cNvSpPr>
              <a:spLocks noChangeArrowheads="1"/>
            </p:cNvSpPr>
            <p:nvPr/>
          </p:nvSpPr>
          <p:spPr bwMode="auto">
            <a:xfrm>
              <a:off x="3200400" y="4343400"/>
              <a:ext cx="16764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m[1]</a:t>
              </a:r>
            </a:p>
          </p:txBody>
        </p:sp>
        <p:sp>
          <p:nvSpPr>
            <p:cNvPr id="12" name="Rectangle 12"/>
            <p:cNvSpPr>
              <a:spLocks noChangeArrowheads="1"/>
            </p:cNvSpPr>
            <p:nvPr/>
          </p:nvSpPr>
          <p:spPr bwMode="auto">
            <a:xfrm>
              <a:off x="4876800" y="4343400"/>
              <a:ext cx="16002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[2]</a:t>
              </a:r>
              <a:endParaRPr lang="en-US" dirty="0"/>
            </a:p>
          </p:txBody>
        </p:sp>
        <p:sp>
          <p:nvSpPr>
            <p:cNvPr id="13" name="Rectangle 13"/>
            <p:cNvSpPr>
              <a:spLocks noChangeArrowheads="1"/>
            </p:cNvSpPr>
            <p:nvPr/>
          </p:nvSpPr>
          <p:spPr bwMode="auto">
            <a:xfrm>
              <a:off x="6477000" y="4343400"/>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[3]</a:t>
              </a:r>
              <a:endParaRPr lang="en-US" dirty="0"/>
            </a:p>
          </p:txBody>
        </p:sp>
        <p:sp>
          <p:nvSpPr>
            <p:cNvPr id="14" name="Text Box 15"/>
            <p:cNvSpPr txBox="1">
              <a:spLocks noChangeArrowheads="1"/>
            </p:cNvSpPr>
            <p:nvPr/>
          </p:nvSpPr>
          <p:spPr bwMode="auto">
            <a:xfrm flipV="1">
              <a:off x="2170114"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5" name="Text Box 16"/>
            <p:cNvSpPr txBox="1">
              <a:spLocks noChangeArrowheads="1"/>
            </p:cNvSpPr>
            <p:nvPr/>
          </p:nvSpPr>
          <p:spPr bwMode="auto">
            <a:xfrm flipV="1">
              <a:off x="7086600"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6" name="Text Box 17"/>
            <p:cNvSpPr txBox="1">
              <a:spLocks noChangeArrowheads="1"/>
            </p:cNvSpPr>
            <p:nvPr/>
          </p:nvSpPr>
          <p:spPr bwMode="auto">
            <a:xfrm flipV="1">
              <a:off x="3886200"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7" name="Line 19"/>
            <p:cNvSpPr>
              <a:spLocks noChangeShapeType="1"/>
            </p:cNvSpPr>
            <p:nvPr/>
          </p:nvSpPr>
          <p:spPr bwMode="auto">
            <a:xfrm>
              <a:off x="2406650" y="4057650"/>
              <a:ext cx="0" cy="285750"/>
            </a:xfrm>
            <a:prstGeom prst="line">
              <a:avLst/>
            </a:prstGeom>
            <a:noFill/>
            <a:ln w="9525">
              <a:solidFill>
                <a:schemeClr val="tx1"/>
              </a:solidFill>
              <a:round/>
              <a:headEnd/>
              <a:tailEnd type="triangle" w="med" len="med"/>
            </a:ln>
            <a:effectLst/>
          </p:spPr>
          <p:txBody>
            <a:bodyPr/>
            <a:lstStyle/>
            <a:p>
              <a:endParaRPr lang="en-US"/>
            </a:p>
          </p:txBody>
        </p:sp>
        <p:sp>
          <p:nvSpPr>
            <p:cNvPr id="18" name="Line 20"/>
            <p:cNvSpPr>
              <a:spLocks noChangeShapeType="1"/>
            </p:cNvSpPr>
            <p:nvPr/>
          </p:nvSpPr>
          <p:spPr bwMode="auto">
            <a:xfrm>
              <a:off x="4114800" y="4033837"/>
              <a:ext cx="0" cy="285750"/>
            </a:xfrm>
            <a:prstGeom prst="line">
              <a:avLst/>
            </a:prstGeom>
            <a:noFill/>
            <a:ln w="9525">
              <a:solidFill>
                <a:schemeClr val="tx1"/>
              </a:solidFill>
              <a:round/>
              <a:headEnd/>
              <a:tailEnd type="triangle" w="med" len="med"/>
            </a:ln>
            <a:effectLst/>
          </p:spPr>
          <p:txBody>
            <a:bodyPr/>
            <a:lstStyle/>
            <a:p>
              <a:endParaRPr lang="en-US"/>
            </a:p>
          </p:txBody>
        </p:sp>
        <p:sp>
          <p:nvSpPr>
            <p:cNvPr id="19" name="Line 21"/>
            <p:cNvSpPr>
              <a:spLocks noChangeShapeType="1"/>
            </p:cNvSpPr>
            <p:nvPr/>
          </p:nvSpPr>
          <p:spPr bwMode="auto">
            <a:xfrm>
              <a:off x="7315200" y="4057650"/>
              <a:ext cx="0" cy="285750"/>
            </a:xfrm>
            <a:prstGeom prst="line">
              <a:avLst/>
            </a:prstGeom>
            <a:noFill/>
            <a:ln w="9525">
              <a:solidFill>
                <a:schemeClr val="tx1"/>
              </a:solidFill>
              <a:round/>
              <a:headEnd/>
              <a:tailEnd type="triangle" w="med" len="med"/>
            </a:ln>
            <a:effectLst/>
          </p:spPr>
          <p:txBody>
            <a:bodyPr/>
            <a:lstStyle/>
            <a:p>
              <a:endParaRPr lang="en-US"/>
            </a:p>
          </p:txBody>
        </p:sp>
        <p:sp>
          <p:nvSpPr>
            <p:cNvPr id="20" name="Line 22"/>
            <p:cNvSpPr>
              <a:spLocks noChangeShapeType="1"/>
            </p:cNvSpPr>
            <p:nvPr/>
          </p:nvSpPr>
          <p:spPr bwMode="auto">
            <a:xfrm>
              <a:off x="4114800"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21" name="Line 23"/>
            <p:cNvSpPr>
              <a:spLocks noChangeShapeType="1"/>
            </p:cNvSpPr>
            <p:nvPr/>
          </p:nvSpPr>
          <p:spPr bwMode="auto">
            <a:xfrm>
              <a:off x="7315200"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22" name="Line 24"/>
            <p:cNvSpPr>
              <a:spLocks noChangeShapeType="1"/>
            </p:cNvSpPr>
            <p:nvPr/>
          </p:nvSpPr>
          <p:spPr bwMode="auto">
            <a:xfrm>
              <a:off x="2362200"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23" name="Freeform 26"/>
            <p:cNvSpPr>
              <a:spLocks/>
            </p:cNvSpPr>
            <p:nvPr/>
          </p:nvSpPr>
          <p:spPr bwMode="auto">
            <a:xfrm>
              <a:off x="914400" y="2438400"/>
              <a:ext cx="1371600" cy="1466850"/>
            </a:xfrm>
            <a:custGeom>
              <a:avLst/>
              <a:gdLst/>
              <a:ahLst/>
              <a:cxnLst>
                <a:cxn ang="0">
                  <a:pos x="0" y="0"/>
                </a:cxn>
                <a:cxn ang="0">
                  <a:pos x="0" y="336"/>
                </a:cxn>
                <a:cxn ang="0">
                  <a:pos x="864" y="336"/>
                </a:cxn>
              </a:cxnLst>
              <a:rect l="0" t="0" r="r" b="b"/>
              <a:pathLst>
                <a:path w="864" h="336">
                  <a:moveTo>
                    <a:pt x="0" y="0"/>
                  </a:moveTo>
                  <a:lnTo>
                    <a:pt x="0" y="336"/>
                  </a:lnTo>
                  <a:lnTo>
                    <a:pt x="864" y="336"/>
                  </a:lnTo>
                </a:path>
              </a:pathLst>
            </a:custGeom>
            <a:noFill/>
            <a:ln w="12700" cmpd="sng">
              <a:solidFill>
                <a:schemeClr val="tx1"/>
              </a:solidFill>
              <a:round/>
              <a:headEnd type="none" w="med" len="med"/>
              <a:tailEnd type="triangle" w="med" len="med"/>
            </a:ln>
            <a:effectLst/>
          </p:spPr>
          <p:txBody>
            <a:bodyPr/>
            <a:lstStyle/>
            <a:p>
              <a:endParaRPr lang="en-US"/>
            </a:p>
          </p:txBody>
        </p:sp>
        <p:sp>
          <p:nvSpPr>
            <p:cNvPr id="24" name="Line 27"/>
            <p:cNvSpPr>
              <a:spLocks noChangeShapeType="1"/>
            </p:cNvSpPr>
            <p:nvPr/>
          </p:nvSpPr>
          <p:spPr bwMode="auto">
            <a:xfrm>
              <a:off x="2362200" y="2457450"/>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5" name="Freeform 28"/>
            <p:cNvSpPr>
              <a:spLocks/>
            </p:cNvSpPr>
            <p:nvPr/>
          </p:nvSpPr>
          <p:spPr bwMode="auto">
            <a:xfrm flipV="1">
              <a:off x="2362200" y="2686050"/>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26" name="Line 29"/>
            <p:cNvSpPr>
              <a:spLocks noChangeShapeType="1"/>
            </p:cNvSpPr>
            <p:nvPr/>
          </p:nvSpPr>
          <p:spPr bwMode="auto">
            <a:xfrm>
              <a:off x="4114800" y="2457450"/>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7" name="Rectangle 36"/>
            <p:cNvSpPr>
              <a:spLocks noChangeArrowheads="1"/>
            </p:cNvSpPr>
            <p:nvPr/>
          </p:nvSpPr>
          <p:spPr bwMode="auto">
            <a:xfrm>
              <a:off x="53340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28" name="Freeform 37"/>
            <p:cNvSpPr>
              <a:spLocks/>
            </p:cNvSpPr>
            <p:nvPr/>
          </p:nvSpPr>
          <p:spPr bwMode="auto">
            <a:xfrm flipV="1">
              <a:off x="4114800" y="2686050"/>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29" name="Freeform 38"/>
            <p:cNvSpPr>
              <a:spLocks/>
            </p:cNvSpPr>
            <p:nvPr/>
          </p:nvSpPr>
          <p:spPr bwMode="auto">
            <a:xfrm flipV="1">
              <a:off x="5791200" y="2686050"/>
              <a:ext cx="13716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30" name="Text Box 39"/>
            <p:cNvSpPr txBox="1">
              <a:spLocks noChangeArrowheads="1"/>
            </p:cNvSpPr>
            <p:nvPr/>
          </p:nvSpPr>
          <p:spPr bwMode="auto">
            <a:xfrm flipV="1">
              <a:off x="5599114"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31" name="Line 40"/>
            <p:cNvSpPr>
              <a:spLocks noChangeShapeType="1"/>
            </p:cNvSpPr>
            <p:nvPr/>
          </p:nvSpPr>
          <p:spPr bwMode="auto">
            <a:xfrm>
              <a:off x="5827713" y="4033837"/>
              <a:ext cx="0" cy="285750"/>
            </a:xfrm>
            <a:prstGeom prst="line">
              <a:avLst/>
            </a:prstGeom>
            <a:noFill/>
            <a:ln w="9525">
              <a:solidFill>
                <a:schemeClr val="tx1"/>
              </a:solidFill>
              <a:round/>
              <a:headEnd/>
              <a:tailEnd type="triangle" w="med" len="med"/>
            </a:ln>
            <a:effectLst/>
          </p:spPr>
          <p:txBody>
            <a:bodyPr/>
            <a:lstStyle/>
            <a:p>
              <a:endParaRPr lang="en-US"/>
            </a:p>
          </p:txBody>
        </p:sp>
        <p:sp>
          <p:nvSpPr>
            <p:cNvPr id="32" name="Line 41"/>
            <p:cNvSpPr>
              <a:spLocks noChangeShapeType="1"/>
            </p:cNvSpPr>
            <p:nvPr/>
          </p:nvSpPr>
          <p:spPr bwMode="auto">
            <a:xfrm>
              <a:off x="5827713"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33" name="Line 42"/>
            <p:cNvSpPr>
              <a:spLocks noChangeShapeType="1"/>
            </p:cNvSpPr>
            <p:nvPr/>
          </p:nvSpPr>
          <p:spPr bwMode="auto">
            <a:xfrm>
              <a:off x="5791200" y="2457450"/>
              <a:ext cx="1588" cy="457200"/>
            </a:xfrm>
            <a:prstGeom prst="line">
              <a:avLst/>
            </a:prstGeom>
            <a:noFill/>
            <a:ln w="9525">
              <a:solidFill>
                <a:schemeClr val="tx1"/>
              </a:solidFill>
              <a:round/>
              <a:headEnd/>
              <a:tailEnd type="triangle" w="med" len="med"/>
            </a:ln>
            <a:effectLst/>
          </p:spPr>
          <p:txBody>
            <a:bodyPr/>
            <a:lstStyle/>
            <a:p>
              <a:endParaRPr lang="en-US"/>
            </a:p>
          </p:txBody>
        </p:sp>
        <p:sp>
          <p:nvSpPr>
            <p:cNvPr id="34" name="Line 43"/>
            <p:cNvSpPr>
              <a:spLocks noChangeShapeType="1"/>
            </p:cNvSpPr>
            <p:nvPr/>
          </p:nvSpPr>
          <p:spPr bwMode="auto">
            <a:xfrm>
              <a:off x="7313614" y="2457450"/>
              <a:ext cx="1587" cy="457200"/>
            </a:xfrm>
            <a:prstGeom prst="line">
              <a:avLst/>
            </a:prstGeom>
            <a:noFill/>
            <a:ln w="9525">
              <a:solidFill>
                <a:schemeClr val="tx1"/>
              </a:solidFill>
              <a:round/>
              <a:headEnd/>
              <a:tailEnd type="triangle" w="med" len="med"/>
            </a:ln>
            <a:effectLst/>
          </p:spPr>
          <p:txBody>
            <a:bodyPr/>
            <a:lstStyle/>
            <a:p>
              <a:endParaRPr lang="en-US"/>
            </a:p>
          </p:txBody>
        </p:sp>
        <p:sp>
          <p:nvSpPr>
            <p:cNvPr id="35" name="Rectangle 44"/>
            <p:cNvSpPr>
              <a:spLocks noChangeArrowheads="1"/>
            </p:cNvSpPr>
            <p:nvPr/>
          </p:nvSpPr>
          <p:spPr bwMode="auto">
            <a:xfrm>
              <a:off x="1676400" y="2171700"/>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c[0]</a:t>
              </a:r>
            </a:p>
          </p:txBody>
        </p:sp>
        <p:sp>
          <p:nvSpPr>
            <p:cNvPr id="36" name="Rectangle 45"/>
            <p:cNvSpPr>
              <a:spLocks noChangeArrowheads="1"/>
            </p:cNvSpPr>
            <p:nvPr/>
          </p:nvSpPr>
          <p:spPr bwMode="auto">
            <a:xfrm>
              <a:off x="3200400" y="2171700"/>
              <a:ext cx="16764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c[1]</a:t>
              </a:r>
            </a:p>
          </p:txBody>
        </p:sp>
        <p:sp>
          <p:nvSpPr>
            <p:cNvPr id="37" name="Rectangle 46"/>
            <p:cNvSpPr>
              <a:spLocks noChangeArrowheads="1"/>
            </p:cNvSpPr>
            <p:nvPr/>
          </p:nvSpPr>
          <p:spPr bwMode="auto">
            <a:xfrm>
              <a:off x="4876800" y="2171700"/>
              <a:ext cx="1600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[2]</a:t>
              </a:r>
              <a:endParaRPr lang="en-US" dirty="0"/>
            </a:p>
          </p:txBody>
        </p:sp>
        <p:sp>
          <p:nvSpPr>
            <p:cNvPr id="38" name="Rectangle 47"/>
            <p:cNvSpPr>
              <a:spLocks noChangeArrowheads="1"/>
            </p:cNvSpPr>
            <p:nvPr/>
          </p:nvSpPr>
          <p:spPr bwMode="auto">
            <a:xfrm>
              <a:off x="6477000" y="2171700"/>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[3]</a:t>
              </a:r>
              <a:endParaRPr lang="en-US" dirty="0"/>
            </a:p>
          </p:txBody>
        </p:sp>
        <p:sp>
          <p:nvSpPr>
            <p:cNvPr id="39" name="Rectangle 48"/>
            <p:cNvSpPr>
              <a:spLocks noChangeArrowheads="1"/>
            </p:cNvSpPr>
            <p:nvPr/>
          </p:nvSpPr>
          <p:spPr bwMode="auto">
            <a:xfrm>
              <a:off x="533400" y="2171700"/>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IV</a:t>
              </a:r>
            </a:p>
          </p:txBody>
        </p:sp>
      </p:grpSp>
      <p:sp>
        <p:nvSpPr>
          <p:cNvPr id="40" name="TextBox 2"/>
          <p:cNvSpPr txBox="1"/>
          <p:nvPr/>
        </p:nvSpPr>
        <p:spPr>
          <a:xfrm>
            <a:off x="252314" y="980728"/>
            <a:ext cx="8641533" cy="584775"/>
          </a:xfrm>
          <a:prstGeom prst="rect">
            <a:avLst/>
          </a:prstGeom>
          <a:noFill/>
        </p:spPr>
        <p:txBody>
          <a:bodyPr wrap="none" rtlCol="0">
            <a:spAutoFit/>
          </a:bodyPr>
          <a:lstStyle/>
          <a:p>
            <a:r>
              <a:rPr lang="pl-PL" sz="2400" dirty="0" smtClean="0"/>
              <a:t>Symbolicznie</a:t>
            </a:r>
            <a:r>
              <a:rPr lang="en-US" sz="2400" dirty="0" smtClean="0"/>
              <a:t>:    c[0] = E</a:t>
            </a:r>
            <a:r>
              <a:rPr lang="en-US" sz="3200" dirty="0" smtClean="0"/>
              <a:t>(</a:t>
            </a:r>
            <a:r>
              <a:rPr lang="en-US" sz="2400" dirty="0" smtClean="0"/>
              <a:t>k, </a:t>
            </a:r>
            <a:r>
              <a:rPr lang="en-US" sz="2400" dirty="0" err="1" smtClean="0"/>
              <a:t>IV⨁m</a:t>
            </a:r>
            <a:r>
              <a:rPr lang="en-US" sz="2400" dirty="0" smtClean="0"/>
              <a:t>[0] </a:t>
            </a:r>
            <a:r>
              <a:rPr lang="en-US" sz="3200" dirty="0" smtClean="0"/>
              <a:t>)</a:t>
            </a:r>
            <a:r>
              <a:rPr lang="en-US" sz="2800" dirty="0" smtClean="0"/>
              <a:t> </a:t>
            </a:r>
            <a:r>
              <a:rPr lang="en-US" sz="2400" dirty="0" smtClean="0"/>
              <a:t>    ⇒       m[0] = D</a:t>
            </a:r>
            <a:r>
              <a:rPr lang="en-US" sz="3200" dirty="0" smtClean="0"/>
              <a:t>(</a:t>
            </a:r>
            <a:r>
              <a:rPr lang="en-US" sz="2400" dirty="0" smtClean="0"/>
              <a:t>k, c[0]</a:t>
            </a:r>
            <a:r>
              <a:rPr lang="en-US" sz="3200" dirty="0" smtClean="0"/>
              <a:t>)</a:t>
            </a:r>
            <a:r>
              <a:rPr lang="en-US" sz="2400" dirty="0" smtClean="0"/>
              <a:t> ⨁ IV</a:t>
            </a:r>
            <a:endParaRPr lang="en-US" sz="2400" dirty="0"/>
          </a:p>
        </p:txBody>
      </p:sp>
      <p:sp>
        <p:nvSpPr>
          <p:cNvPr id="42" name="pole tekstowe 41"/>
          <p:cNvSpPr txBox="1"/>
          <p:nvPr/>
        </p:nvSpPr>
        <p:spPr>
          <a:xfrm>
            <a:off x="252314" y="4365104"/>
            <a:ext cx="8640960" cy="1938992"/>
          </a:xfrm>
          <a:prstGeom prst="rect">
            <a:avLst/>
          </a:prstGeom>
          <a:noFill/>
          <a:ln>
            <a:solidFill>
              <a:schemeClr val="accent1"/>
            </a:solidFill>
          </a:ln>
        </p:spPr>
        <p:txBody>
          <a:bodyPr wrap="square" rtlCol="0">
            <a:spAutoFit/>
          </a:bodyPr>
          <a:lstStyle/>
          <a:p>
            <a:pPr>
              <a:buFont typeface="Arial" pitchFamily="34" charset="0"/>
              <a:buChar char="•"/>
            </a:pPr>
            <a:r>
              <a:rPr lang="pl-PL" sz="2400" dirty="0" smtClean="0"/>
              <a:t> Można udowodnić, że metoda CBC jest semantycznie bezpieczna i odporna na atak z wybranym tekstem jawnym (CPA), jeśli nie przekroczymy pewnej ilości bloków w łańcuchu</a:t>
            </a:r>
          </a:p>
          <a:p>
            <a:pPr>
              <a:buFont typeface="Arial" pitchFamily="34" charset="0"/>
              <a:buChar char="•"/>
            </a:pPr>
            <a:r>
              <a:rPr lang="pl-PL" sz="2400" dirty="0" smtClean="0"/>
              <a:t> Dla AES: po 2</a:t>
            </a:r>
            <a:r>
              <a:rPr lang="pl-PL" sz="2400" baseline="30000" dirty="0" smtClean="0"/>
              <a:t>48</a:t>
            </a:r>
            <a:r>
              <a:rPr lang="pl-PL" sz="2400" dirty="0" smtClean="0"/>
              <a:t> blokach należy zmienić klucz</a:t>
            </a:r>
          </a:p>
          <a:p>
            <a:pPr>
              <a:buFont typeface="Arial" pitchFamily="34" charset="0"/>
              <a:buChar char="•"/>
            </a:pPr>
            <a:r>
              <a:rPr lang="pl-PL" sz="2400" dirty="0" smtClean="0"/>
              <a:t> Dla 3DES po 2</a:t>
            </a:r>
            <a:r>
              <a:rPr lang="pl-PL" sz="2400" baseline="30000" dirty="0" smtClean="0"/>
              <a:t>16</a:t>
            </a:r>
            <a:r>
              <a:rPr lang="pl-PL" sz="2400" dirty="0" smtClean="0"/>
              <a:t> blokach należy zmienić klucz</a:t>
            </a:r>
            <a:endParaRPr lang="pl-PL"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Ważna uwaga</a:t>
            </a:r>
            <a:endParaRPr lang="pl-PL" dirty="0"/>
          </a:p>
        </p:txBody>
      </p:sp>
      <p:sp>
        <p:nvSpPr>
          <p:cNvPr id="3" name="Symbol zastępczy zawartości 2"/>
          <p:cNvSpPr>
            <a:spLocks noGrp="1"/>
          </p:cNvSpPr>
          <p:nvPr>
            <p:ph idx="1"/>
          </p:nvPr>
        </p:nvSpPr>
        <p:spPr>
          <a:xfrm>
            <a:off x="468338" y="1196752"/>
            <a:ext cx="8424936" cy="5256583"/>
          </a:xfrm>
        </p:spPr>
        <p:txBody>
          <a:bodyPr>
            <a:normAutofit fontScale="92500" lnSpcReduction="10000"/>
          </a:bodyPr>
          <a:lstStyle/>
          <a:p>
            <a:r>
              <a:rPr lang="pl-PL" dirty="0" smtClean="0"/>
              <a:t>CBC przestaje być bezpieczne, jeśli atakujący może przewidzieć wartość IV.</a:t>
            </a:r>
          </a:p>
          <a:p>
            <a:pPr lvl="1"/>
            <a:r>
              <a:rPr lang="pl-PL" dirty="0" smtClean="0"/>
              <a:t>Istniał błąd w specyfikacji SSL/TSL 1.1, gdzie okazało się, że IV dla rekordu „i” był wartością ostatniego bloku poprzedniego szyfrogramu „i-1” pomniejszoną o 1. </a:t>
            </a:r>
          </a:p>
          <a:p>
            <a:pPr lvl="1"/>
            <a:r>
              <a:rPr lang="pl-PL" dirty="0" smtClean="0"/>
              <a:t>Atakujący mając ostatni blok poprzedniego szyfrogramu mógł wyliczyć IV dla następnego</a:t>
            </a:r>
          </a:p>
          <a:p>
            <a:pPr lvl="1"/>
            <a:r>
              <a:rPr lang="pl-PL" dirty="0" smtClean="0"/>
              <a:t>Przeprowadzono spektakularny atak na taką konstrukcję i wykazano, że nie jest bezpieczna</a:t>
            </a:r>
          </a:p>
          <a:p>
            <a:pPr lvl="1"/>
            <a:r>
              <a:rPr lang="pl-PL" dirty="0" smtClean="0"/>
              <a:t>Przy stosowaniu takiej konstrukcji trzeba pamiętać, że  jej bezpieczeństwo opiera się na losowości IV i niemożliwości przewidzenia kolejnego IV na podstawie poprzedniego.</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25</a:t>
            </a:fld>
            <a:endParaRPr 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562074"/>
          </a:xfrm>
        </p:spPr>
        <p:txBody>
          <a:bodyPr>
            <a:noAutofit/>
          </a:bodyPr>
          <a:lstStyle/>
          <a:p>
            <a:r>
              <a:rPr lang="pl-PL" sz="2800" dirty="0" smtClean="0"/>
              <a:t>Konstrukcja 1’: zastosowanie CBC opartym na </a:t>
            </a:r>
            <a:r>
              <a:rPr lang="pl-PL" sz="2800" dirty="0" err="1" smtClean="0"/>
              <a:t>nonce</a:t>
            </a:r>
            <a:endParaRPr lang="pl-PL" sz="28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26</a:t>
            </a:fld>
            <a:endParaRPr lang="pl-PL"/>
          </a:p>
        </p:txBody>
      </p:sp>
      <p:sp>
        <p:nvSpPr>
          <p:cNvPr id="5" name="Rectangle 3"/>
          <p:cNvSpPr txBox="1">
            <a:spLocks noChangeArrowheads="1"/>
          </p:cNvSpPr>
          <p:nvPr/>
        </p:nvSpPr>
        <p:spPr>
          <a:xfrm>
            <a:off x="382588" y="1340768"/>
            <a:ext cx="8763000" cy="914400"/>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sz="3200" dirty="0" smtClean="0"/>
              <a:t>Łańcuch bloków z</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sng" strike="noStrike" kern="1200" cap="none" spc="0" normalizeH="0" baseline="0" noProof="0" dirty="0" smtClean="0">
                <a:ln>
                  <a:noFill/>
                </a:ln>
                <a:solidFill>
                  <a:schemeClr val="tx1"/>
                </a:solidFill>
                <a:effectLst/>
                <a:uLnTx/>
                <a:uFillTx/>
                <a:latin typeface="+mn-lt"/>
                <a:ea typeface="+mn-ea"/>
                <a:cs typeface="+mn-cs"/>
              </a:rPr>
              <a:t>unikatowym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nonce: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klucz</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(k,k</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40"/>
          <p:cNvSpPr>
            <a:spLocks noChangeArrowheads="1"/>
          </p:cNvSpPr>
          <p:nvPr/>
        </p:nvSpPr>
        <p:spPr bwMode="auto">
          <a:xfrm>
            <a:off x="533400" y="4613746"/>
            <a:ext cx="8153400" cy="538163"/>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7" name="Rectangle 4"/>
          <p:cNvSpPr>
            <a:spLocks noChangeArrowheads="1"/>
          </p:cNvSpPr>
          <p:nvPr/>
        </p:nvSpPr>
        <p:spPr bwMode="auto">
          <a:xfrm>
            <a:off x="23622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8" name="Rectangle 5"/>
          <p:cNvSpPr>
            <a:spLocks noChangeArrowheads="1"/>
          </p:cNvSpPr>
          <p:nvPr/>
        </p:nvSpPr>
        <p:spPr bwMode="auto">
          <a:xfrm>
            <a:off x="40386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9" name="Rectangle 6"/>
          <p:cNvSpPr>
            <a:spLocks noChangeArrowheads="1"/>
          </p:cNvSpPr>
          <p:nvPr/>
        </p:nvSpPr>
        <p:spPr bwMode="auto">
          <a:xfrm>
            <a:off x="72390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10" name="Rectangle 7"/>
          <p:cNvSpPr>
            <a:spLocks noChangeArrowheads="1"/>
          </p:cNvSpPr>
          <p:nvPr/>
        </p:nvSpPr>
        <p:spPr bwMode="auto">
          <a:xfrm>
            <a:off x="2057400" y="2568253"/>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m[0]</a:t>
            </a:r>
          </a:p>
        </p:txBody>
      </p:sp>
      <p:sp>
        <p:nvSpPr>
          <p:cNvPr id="11" name="Rectangle 8"/>
          <p:cNvSpPr>
            <a:spLocks noChangeArrowheads="1"/>
          </p:cNvSpPr>
          <p:nvPr/>
        </p:nvSpPr>
        <p:spPr bwMode="auto">
          <a:xfrm>
            <a:off x="3581400" y="2568253"/>
            <a:ext cx="16764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m[1]</a:t>
            </a:r>
          </a:p>
        </p:txBody>
      </p:sp>
      <p:sp>
        <p:nvSpPr>
          <p:cNvPr id="12" name="Rectangle 9"/>
          <p:cNvSpPr>
            <a:spLocks noChangeArrowheads="1"/>
          </p:cNvSpPr>
          <p:nvPr/>
        </p:nvSpPr>
        <p:spPr bwMode="auto">
          <a:xfrm>
            <a:off x="5257800" y="2568253"/>
            <a:ext cx="16002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m[2]</a:t>
            </a:r>
            <a:endParaRPr lang="en-US" sz="1800" dirty="0">
              <a:latin typeface="Arial" charset="0"/>
            </a:endParaRPr>
          </a:p>
        </p:txBody>
      </p:sp>
      <p:sp>
        <p:nvSpPr>
          <p:cNvPr id="13" name="Rectangle 10"/>
          <p:cNvSpPr>
            <a:spLocks noChangeArrowheads="1"/>
          </p:cNvSpPr>
          <p:nvPr/>
        </p:nvSpPr>
        <p:spPr bwMode="auto">
          <a:xfrm>
            <a:off x="6858000" y="2568253"/>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m[3]</a:t>
            </a:r>
            <a:endParaRPr lang="en-US" sz="1800" dirty="0">
              <a:latin typeface="Arial" charset="0"/>
            </a:endParaRPr>
          </a:p>
        </p:txBody>
      </p:sp>
      <p:sp>
        <p:nvSpPr>
          <p:cNvPr id="14" name="Text Box 12"/>
          <p:cNvSpPr txBox="1">
            <a:spLocks noChangeArrowheads="1"/>
          </p:cNvSpPr>
          <p:nvPr/>
        </p:nvSpPr>
        <p:spPr bwMode="auto">
          <a:xfrm>
            <a:off x="2551114"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5" name="Text Box 13"/>
          <p:cNvSpPr txBox="1">
            <a:spLocks noChangeArrowheads="1"/>
          </p:cNvSpPr>
          <p:nvPr/>
        </p:nvSpPr>
        <p:spPr bwMode="auto">
          <a:xfrm>
            <a:off x="7467600"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6" name="Text Box 14"/>
          <p:cNvSpPr txBox="1">
            <a:spLocks noChangeArrowheads="1"/>
          </p:cNvSpPr>
          <p:nvPr/>
        </p:nvSpPr>
        <p:spPr bwMode="auto">
          <a:xfrm>
            <a:off x="4267200"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7" name="Line 15"/>
          <p:cNvSpPr>
            <a:spLocks noChangeShapeType="1"/>
          </p:cNvSpPr>
          <p:nvPr/>
        </p:nvSpPr>
        <p:spPr bwMode="auto">
          <a:xfrm>
            <a:off x="2787650" y="2854003"/>
            <a:ext cx="0" cy="285750"/>
          </a:xfrm>
          <a:prstGeom prst="line">
            <a:avLst/>
          </a:prstGeom>
          <a:noFill/>
          <a:ln w="9525">
            <a:solidFill>
              <a:schemeClr val="tx1"/>
            </a:solidFill>
            <a:round/>
            <a:headEnd/>
            <a:tailEnd type="triangle" w="med" len="med"/>
          </a:ln>
        </p:spPr>
        <p:txBody>
          <a:bodyPr/>
          <a:lstStyle/>
          <a:p>
            <a:endParaRPr lang="en-US"/>
          </a:p>
        </p:txBody>
      </p:sp>
      <p:sp>
        <p:nvSpPr>
          <p:cNvPr id="18" name="Line 16"/>
          <p:cNvSpPr>
            <a:spLocks noChangeShapeType="1"/>
          </p:cNvSpPr>
          <p:nvPr/>
        </p:nvSpPr>
        <p:spPr bwMode="auto">
          <a:xfrm>
            <a:off x="4495800" y="2877815"/>
            <a:ext cx="0" cy="285750"/>
          </a:xfrm>
          <a:prstGeom prst="line">
            <a:avLst/>
          </a:prstGeom>
          <a:noFill/>
          <a:ln w="9525">
            <a:solidFill>
              <a:schemeClr val="tx1"/>
            </a:solidFill>
            <a:round/>
            <a:headEnd/>
            <a:tailEnd type="triangle" w="med" len="med"/>
          </a:ln>
        </p:spPr>
        <p:txBody>
          <a:bodyPr/>
          <a:lstStyle/>
          <a:p>
            <a:endParaRPr lang="en-US"/>
          </a:p>
        </p:txBody>
      </p:sp>
      <p:sp>
        <p:nvSpPr>
          <p:cNvPr id="19" name="Line 17"/>
          <p:cNvSpPr>
            <a:spLocks noChangeShapeType="1"/>
          </p:cNvSpPr>
          <p:nvPr/>
        </p:nvSpPr>
        <p:spPr bwMode="auto">
          <a:xfrm>
            <a:off x="7696200" y="2854003"/>
            <a:ext cx="0" cy="285750"/>
          </a:xfrm>
          <a:prstGeom prst="line">
            <a:avLst/>
          </a:prstGeom>
          <a:noFill/>
          <a:ln w="9525">
            <a:solidFill>
              <a:schemeClr val="tx1"/>
            </a:solidFill>
            <a:round/>
            <a:headEnd/>
            <a:tailEnd type="triangle" w="med" len="med"/>
          </a:ln>
        </p:spPr>
        <p:txBody>
          <a:bodyPr/>
          <a:lstStyle/>
          <a:p>
            <a:endParaRPr lang="en-US"/>
          </a:p>
        </p:txBody>
      </p:sp>
      <p:sp>
        <p:nvSpPr>
          <p:cNvPr id="20" name="Line 18"/>
          <p:cNvSpPr>
            <a:spLocks noChangeShapeType="1"/>
          </p:cNvSpPr>
          <p:nvPr/>
        </p:nvSpPr>
        <p:spPr bwMode="auto">
          <a:xfrm>
            <a:off x="4495800" y="3368353"/>
            <a:ext cx="0" cy="285750"/>
          </a:xfrm>
          <a:prstGeom prst="line">
            <a:avLst/>
          </a:prstGeom>
          <a:noFill/>
          <a:ln w="9525">
            <a:solidFill>
              <a:schemeClr val="tx1"/>
            </a:solidFill>
            <a:round/>
            <a:headEnd/>
            <a:tailEnd type="triangle" w="med" len="med"/>
          </a:ln>
        </p:spPr>
        <p:txBody>
          <a:bodyPr/>
          <a:lstStyle/>
          <a:p>
            <a:endParaRPr lang="en-US"/>
          </a:p>
        </p:txBody>
      </p:sp>
      <p:sp>
        <p:nvSpPr>
          <p:cNvPr id="21" name="Line 19"/>
          <p:cNvSpPr>
            <a:spLocks noChangeShapeType="1"/>
          </p:cNvSpPr>
          <p:nvPr/>
        </p:nvSpPr>
        <p:spPr bwMode="auto">
          <a:xfrm>
            <a:off x="7696200" y="3368353"/>
            <a:ext cx="0" cy="285750"/>
          </a:xfrm>
          <a:prstGeom prst="line">
            <a:avLst/>
          </a:prstGeom>
          <a:noFill/>
          <a:ln w="9525">
            <a:solidFill>
              <a:schemeClr val="tx1"/>
            </a:solidFill>
            <a:round/>
            <a:headEnd/>
            <a:tailEnd type="triangle" w="med" len="med"/>
          </a:ln>
        </p:spPr>
        <p:txBody>
          <a:bodyPr/>
          <a:lstStyle/>
          <a:p>
            <a:endParaRPr lang="en-US"/>
          </a:p>
        </p:txBody>
      </p:sp>
      <p:sp>
        <p:nvSpPr>
          <p:cNvPr id="22" name="Line 20"/>
          <p:cNvSpPr>
            <a:spLocks noChangeShapeType="1"/>
          </p:cNvSpPr>
          <p:nvPr/>
        </p:nvSpPr>
        <p:spPr bwMode="auto">
          <a:xfrm>
            <a:off x="2743200" y="3368353"/>
            <a:ext cx="0" cy="285750"/>
          </a:xfrm>
          <a:prstGeom prst="line">
            <a:avLst/>
          </a:prstGeom>
          <a:noFill/>
          <a:ln w="9525">
            <a:solidFill>
              <a:schemeClr val="tx1"/>
            </a:solidFill>
            <a:round/>
            <a:headEnd/>
            <a:tailEnd type="triangle" w="med" len="med"/>
          </a:ln>
        </p:spPr>
        <p:txBody>
          <a:bodyPr/>
          <a:lstStyle/>
          <a:p>
            <a:endParaRPr lang="en-US"/>
          </a:p>
        </p:txBody>
      </p:sp>
      <p:sp>
        <p:nvSpPr>
          <p:cNvPr id="23" name="Line 22"/>
          <p:cNvSpPr>
            <a:spLocks noChangeShapeType="1"/>
          </p:cNvSpPr>
          <p:nvPr/>
        </p:nvSpPr>
        <p:spPr bwMode="auto">
          <a:xfrm>
            <a:off x="2743200" y="4282753"/>
            <a:ext cx="1588" cy="457200"/>
          </a:xfrm>
          <a:prstGeom prst="line">
            <a:avLst/>
          </a:prstGeom>
          <a:noFill/>
          <a:ln w="9525">
            <a:solidFill>
              <a:schemeClr val="tx1"/>
            </a:solidFill>
            <a:round/>
            <a:headEnd/>
            <a:tailEnd type="triangle" w="med" len="med"/>
          </a:ln>
        </p:spPr>
        <p:txBody>
          <a:bodyPr/>
          <a:lstStyle/>
          <a:p>
            <a:endParaRPr lang="en-US"/>
          </a:p>
        </p:txBody>
      </p:sp>
      <p:sp>
        <p:nvSpPr>
          <p:cNvPr id="24" name="Freeform 23"/>
          <p:cNvSpPr>
            <a:spLocks/>
          </p:cNvSpPr>
          <p:nvPr/>
        </p:nvSpPr>
        <p:spPr bwMode="auto">
          <a:xfrm>
            <a:off x="2743200" y="3254053"/>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5" name="Line 24"/>
          <p:cNvSpPr>
            <a:spLocks noChangeShapeType="1"/>
          </p:cNvSpPr>
          <p:nvPr/>
        </p:nvSpPr>
        <p:spPr bwMode="auto">
          <a:xfrm>
            <a:off x="4495800" y="4282753"/>
            <a:ext cx="1588" cy="457200"/>
          </a:xfrm>
          <a:prstGeom prst="line">
            <a:avLst/>
          </a:prstGeom>
          <a:noFill/>
          <a:ln w="9525">
            <a:solidFill>
              <a:schemeClr val="tx1"/>
            </a:solidFill>
            <a:round/>
            <a:headEnd/>
            <a:tailEnd type="triangle" w="med" len="med"/>
          </a:ln>
        </p:spPr>
        <p:txBody>
          <a:bodyPr/>
          <a:lstStyle/>
          <a:p>
            <a:endParaRPr lang="en-US"/>
          </a:p>
        </p:txBody>
      </p:sp>
      <p:sp>
        <p:nvSpPr>
          <p:cNvPr id="26" name="Rectangle 25"/>
          <p:cNvSpPr>
            <a:spLocks noChangeArrowheads="1"/>
          </p:cNvSpPr>
          <p:nvPr/>
        </p:nvSpPr>
        <p:spPr bwMode="auto">
          <a:xfrm>
            <a:off x="57150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27" name="Freeform 26"/>
          <p:cNvSpPr>
            <a:spLocks/>
          </p:cNvSpPr>
          <p:nvPr/>
        </p:nvSpPr>
        <p:spPr bwMode="auto">
          <a:xfrm>
            <a:off x="4495800" y="3254053"/>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8" name="Freeform 27"/>
          <p:cNvSpPr>
            <a:spLocks/>
          </p:cNvSpPr>
          <p:nvPr/>
        </p:nvSpPr>
        <p:spPr bwMode="auto">
          <a:xfrm>
            <a:off x="6172200" y="3254053"/>
            <a:ext cx="13716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9" name="Text Box 28"/>
          <p:cNvSpPr txBox="1">
            <a:spLocks noChangeArrowheads="1"/>
          </p:cNvSpPr>
          <p:nvPr/>
        </p:nvSpPr>
        <p:spPr bwMode="auto">
          <a:xfrm>
            <a:off x="5980114"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30" name="Line 29"/>
          <p:cNvSpPr>
            <a:spLocks noChangeShapeType="1"/>
          </p:cNvSpPr>
          <p:nvPr/>
        </p:nvSpPr>
        <p:spPr bwMode="auto">
          <a:xfrm>
            <a:off x="6208713" y="2877815"/>
            <a:ext cx="0" cy="285750"/>
          </a:xfrm>
          <a:prstGeom prst="line">
            <a:avLst/>
          </a:prstGeom>
          <a:noFill/>
          <a:ln w="9525">
            <a:solidFill>
              <a:schemeClr val="tx1"/>
            </a:solidFill>
            <a:round/>
            <a:headEnd/>
            <a:tailEnd type="triangle" w="med" len="med"/>
          </a:ln>
        </p:spPr>
        <p:txBody>
          <a:bodyPr/>
          <a:lstStyle/>
          <a:p>
            <a:endParaRPr lang="en-US"/>
          </a:p>
        </p:txBody>
      </p:sp>
      <p:sp>
        <p:nvSpPr>
          <p:cNvPr id="31" name="Line 30"/>
          <p:cNvSpPr>
            <a:spLocks noChangeShapeType="1"/>
          </p:cNvSpPr>
          <p:nvPr/>
        </p:nvSpPr>
        <p:spPr bwMode="auto">
          <a:xfrm>
            <a:off x="6208713" y="3368353"/>
            <a:ext cx="0" cy="285750"/>
          </a:xfrm>
          <a:prstGeom prst="line">
            <a:avLst/>
          </a:prstGeom>
          <a:noFill/>
          <a:ln w="9525">
            <a:solidFill>
              <a:schemeClr val="tx1"/>
            </a:solidFill>
            <a:round/>
            <a:headEnd/>
            <a:tailEnd type="triangle" w="med" len="med"/>
          </a:ln>
        </p:spPr>
        <p:txBody>
          <a:bodyPr/>
          <a:lstStyle/>
          <a:p>
            <a:endParaRPr lang="en-US"/>
          </a:p>
        </p:txBody>
      </p:sp>
      <p:sp>
        <p:nvSpPr>
          <p:cNvPr id="32" name="Line 31"/>
          <p:cNvSpPr>
            <a:spLocks noChangeShapeType="1"/>
          </p:cNvSpPr>
          <p:nvPr/>
        </p:nvSpPr>
        <p:spPr bwMode="auto">
          <a:xfrm>
            <a:off x="6172200" y="4282753"/>
            <a:ext cx="1588" cy="457200"/>
          </a:xfrm>
          <a:prstGeom prst="line">
            <a:avLst/>
          </a:prstGeom>
          <a:noFill/>
          <a:ln w="9525">
            <a:solidFill>
              <a:schemeClr val="tx1"/>
            </a:solidFill>
            <a:round/>
            <a:headEnd/>
            <a:tailEnd type="triangle" w="med" len="med"/>
          </a:ln>
        </p:spPr>
        <p:txBody>
          <a:bodyPr/>
          <a:lstStyle/>
          <a:p>
            <a:endParaRPr lang="en-US"/>
          </a:p>
        </p:txBody>
      </p:sp>
      <p:sp>
        <p:nvSpPr>
          <p:cNvPr id="33" name="Line 32"/>
          <p:cNvSpPr>
            <a:spLocks noChangeShapeType="1"/>
          </p:cNvSpPr>
          <p:nvPr/>
        </p:nvSpPr>
        <p:spPr bwMode="auto">
          <a:xfrm>
            <a:off x="7694614" y="4282753"/>
            <a:ext cx="1587" cy="457200"/>
          </a:xfrm>
          <a:prstGeom prst="line">
            <a:avLst/>
          </a:prstGeom>
          <a:noFill/>
          <a:ln w="9525">
            <a:solidFill>
              <a:schemeClr val="tx1"/>
            </a:solidFill>
            <a:round/>
            <a:headEnd/>
            <a:tailEnd type="triangle" w="med" len="med"/>
          </a:ln>
        </p:spPr>
        <p:txBody>
          <a:bodyPr/>
          <a:lstStyle/>
          <a:p>
            <a:endParaRPr lang="en-US"/>
          </a:p>
        </p:txBody>
      </p:sp>
      <p:sp>
        <p:nvSpPr>
          <p:cNvPr id="34" name="Rectangle 33"/>
          <p:cNvSpPr>
            <a:spLocks noChangeArrowheads="1"/>
          </p:cNvSpPr>
          <p:nvPr/>
        </p:nvSpPr>
        <p:spPr bwMode="auto">
          <a:xfrm>
            <a:off x="2057400" y="4739953"/>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c[0]</a:t>
            </a:r>
          </a:p>
        </p:txBody>
      </p:sp>
      <p:sp>
        <p:nvSpPr>
          <p:cNvPr id="35" name="Rectangle 34"/>
          <p:cNvSpPr>
            <a:spLocks noChangeArrowheads="1"/>
          </p:cNvSpPr>
          <p:nvPr/>
        </p:nvSpPr>
        <p:spPr bwMode="auto">
          <a:xfrm>
            <a:off x="3581400" y="4739953"/>
            <a:ext cx="16764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c[1]</a:t>
            </a:r>
          </a:p>
        </p:txBody>
      </p:sp>
      <p:sp>
        <p:nvSpPr>
          <p:cNvPr id="36" name="Rectangle 35"/>
          <p:cNvSpPr>
            <a:spLocks noChangeArrowheads="1"/>
          </p:cNvSpPr>
          <p:nvPr/>
        </p:nvSpPr>
        <p:spPr bwMode="auto">
          <a:xfrm>
            <a:off x="5257800" y="4739953"/>
            <a:ext cx="1600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c[2]</a:t>
            </a:r>
            <a:endParaRPr lang="en-US" sz="1800" dirty="0">
              <a:latin typeface="Arial" charset="0"/>
            </a:endParaRPr>
          </a:p>
        </p:txBody>
      </p:sp>
      <p:sp>
        <p:nvSpPr>
          <p:cNvPr id="37" name="Rectangle 36"/>
          <p:cNvSpPr>
            <a:spLocks noChangeArrowheads="1"/>
          </p:cNvSpPr>
          <p:nvPr/>
        </p:nvSpPr>
        <p:spPr bwMode="auto">
          <a:xfrm>
            <a:off x="6858000" y="4739953"/>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c[3]</a:t>
            </a:r>
            <a:endParaRPr lang="en-US" sz="1800" dirty="0">
              <a:latin typeface="Arial" charset="0"/>
            </a:endParaRPr>
          </a:p>
        </p:txBody>
      </p:sp>
      <p:sp>
        <p:nvSpPr>
          <p:cNvPr id="38" name="Rectangle 37"/>
          <p:cNvSpPr>
            <a:spLocks noChangeArrowheads="1"/>
          </p:cNvSpPr>
          <p:nvPr/>
        </p:nvSpPr>
        <p:spPr bwMode="auto">
          <a:xfrm>
            <a:off x="914400" y="4739953"/>
            <a:ext cx="838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nonce</a:t>
            </a:r>
            <a:endParaRPr lang="en-US" sz="1800" dirty="0">
              <a:latin typeface="Arial" charset="0"/>
            </a:endParaRPr>
          </a:p>
        </p:txBody>
      </p:sp>
      <p:sp>
        <p:nvSpPr>
          <p:cNvPr id="39" name="Text Box 39"/>
          <p:cNvSpPr txBox="1">
            <a:spLocks noChangeArrowheads="1"/>
          </p:cNvSpPr>
          <p:nvPr/>
        </p:nvSpPr>
        <p:spPr bwMode="auto">
          <a:xfrm>
            <a:off x="6951662" y="5142384"/>
            <a:ext cx="1326004" cy="369332"/>
          </a:xfrm>
          <a:prstGeom prst="rect">
            <a:avLst/>
          </a:prstGeom>
          <a:noFill/>
          <a:ln w="9525">
            <a:noFill/>
            <a:miter lim="800000"/>
            <a:headEnd/>
            <a:tailEnd/>
          </a:ln>
        </p:spPr>
        <p:txBody>
          <a:bodyPr wrap="none">
            <a:spAutoFit/>
          </a:bodyPr>
          <a:lstStyle/>
          <a:p>
            <a:r>
              <a:rPr lang="pl-PL" dirty="0" smtClean="0">
                <a:latin typeface="Arial" charset="0"/>
              </a:rPr>
              <a:t>szyfrogram</a:t>
            </a:r>
            <a:endParaRPr lang="en-US" dirty="0">
              <a:latin typeface="Arial" charset="0"/>
            </a:endParaRPr>
          </a:p>
        </p:txBody>
      </p:sp>
      <p:sp>
        <p:nvSpPr>
          <p:cNvPr id="40" name="Rectangle 11"/>
          <p:cNvSpPr>
            <a:spLocks noChangeArrowheads="1"/>
          </p:cNvSpPr>
          <p:nvPr/>
        </p:nvSpPr>
        <p:spPr bwMode="auto">
          <a:xfrm>
            <a:off x="914712" y="2568253"/>
            <a:ext cx="838044"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nonce</a:t>
            </a:r>
            <a:endParaRPr lang="en-US" sz="1800" dirty="0">
              <a:latin typeface="Arial" charset="0"/>
            </a:endParaRPr>
          </a:p>
        </p:txBody>
      </p:sp>
      <p:cxnSp>
        <p:nvCxnSpPr>
          <p:cNvPr id="41" name="Straight Connector 47"/>
          <p:cNvCxnSpPr>
            <a:cxnSpLocks noChangeShapeType="1"/>
          </p:cNvCxnSpPr>
          <p:nvPr/>
        </p:nvCxnSpPr>
        <p:spPr bwMode="auto">
          <a:xfrm rot="5400000">
            <a:off x="1180985" y="4396219"/>
            <a:ext cx="232172" cy="2858"/>
          </a:xfrm>
          <a:prstGeom prst="line">
            <a:avLst/>
          </a:prstGeom>
          <a:noFill/>
          <a:ln w="9525" algn="ctr">
            <a:solidFill>
              <a:schemeClr val="tx1"/>
            </a:solidFill>
            <a:round/>
            <a:headEnd/>
            <a:tailEnd/>
          </a:ln>
        </p:spPr>
      </p:cxnSp>
      <p:grpSp>
        <p:nvGrpSpPr>
          <p:cNvPr id="42" name="Group 83"/>
          <p:cNvGrpSpPr/>
          <p:nvPr/>
        </p:nvGrpSpPr>
        <p:grpSpPr>
          <a:xfrm>
            <a:off x="884238" y="2781994"/>
            <a:ext cx="1706562" cy="1731739"/>
            <a:chOff x="884238" y="2872613"/>
            <a:chExt cx="1706562" cy="2308986"/>
          </a:xfrm>
        </p:grpSpPr>
        <p:sp>
          <p:nvSpPr>
            <p:cNvPr id="43" name="Rectangle 4"/>
            <p:cNvSpPr>
              <a:spLocks noChangeArrowheads="1"/>
            </p:cNvSpPr>
            <p:nvPr/>
          </p:nvSpPr>
          <p:spPr bwMode="auto">
            <a:xfrm>
              <a:off x="884238" y="4038599"/>
              <a:ext cx="914230" cy="83820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rPr>
                <a:t>E(</a:t>
              </a:r>
              <a:r>
                <a:rPr lang="en-US" dirty="0" smtClean="0">
                  <a:latin typeface="Arial" charset="0"/>
                </a:rPr>
                <a:t>k</a:t>
              </a:r>
              <a:r>
                <a:rPr lang="en-US" baseline="-25000" dirty="0" smtClean="0">
                  <a:latin typeface="Arial" charset="0"/>
                </a:rPr>
                <a:t>1</a:t>
              </a:r>
              <a:r>
                <a:rPr lang="en-US" dirty="0" smtClean="0">
                  <a:latin typeface="Arial" charset="0"/>
                </a:rPr>
                <a:t>,</a:t>
              </a:r>
              <a:r>
                <a:rPr lang="en-US" dirty="0">
                  <a:latin typeface="Arial" charset="0"/>
                  <a:sym typeface="Symbol" pitchFamily="18" charset="2"/>
                </a:rPr>
                <a:t>)</a:t>
              </a:r>
            </a:p>
          </p:txBody>
        </p:sp>
        <p:sp>
          <p:nvSpPr>
            <p:cNvPr id="44" name="Freeform 23"/>
            <p:cNvSpPr>
              <a:spLocks/>
            </p:cNvSpPr>
            <p:nvPr/>
          </p:nvSpPr>
          <p:spPr bwMode="auto">
            <a:xfrm>
              <a:off x="1295641" y="3505200"/>
              <a:ext cx="1295159" cy="1676399"/>
            </a:xfrm>
            <a:custGeom>
              <a:avLst/>
              <a:gdLst>
                <a:gd name="T0" fmla="*/ 0 w 912"/>
                <a:gd name="T1" fmla="*/ 2147483647 h 1056"/>
                <a:gd name="T2" fmla="*/ 2147483647 w 912"/>
                <a:gd name="T3" fmla="*/ 2147483647 h 1056"/>
                <a:gd name="T4" fmla="*/ 2147483647 w 912"/>
                <a:gd name="T5" fmla="*/ 0 h 1056"/>
                <a:gd name="T6" fmla="*/ 2147483647 w 912"/>
                <a:gd name="T7" fmla="*/ 0 h 1056"/>
                <a:gd name="T8" fmla="*/ 0 60000 65536"/>
                <a:gd name="T9" fmla="*/ 0 60000 65536"/>
                <a:gd name="T10" fmla="*/ 0 60000 65536"/>
                <a:gd name="T11" fmla="*/ 0 60000 65536"/>
                <a:gd name="T12" fmla="*/ 0 w 912"/>
                <a:gd name="T13" fmla="*/ 0 h 1056"/>
                <a:gd name="T14" fmla="*/ 912 w 912"/>
                <a:gd name="T15" fmla="*/ 1056 h 1056"/>
              </a:gdLst>
              <a:ahLst/>
              <a:cxnLst>
                <a:cxn ang="T8">
                  <a:pos x="T0" y="T1"/>
                </a:cxn>
                <a:cxn ang="T9">
                  <a:pos x="T2" y="T3"/>
                </a:cxn>
                <a:cxn ang="T10">
                  <a:pos x="T4" y="T5"/>
                </a:cxn>
                <a:cxn ang="T11">
                  <a:pos x="T6" y="T7"/>
                </a:cxn>
              </a:cxnLst>
              <a:rect l="T12" t="T13" r="T14" b="T15"/>
              <a:pathLst>
                <a:path w="912" h="1056">
                  <a:moveTo>
                    <a:pt x="0" y="1056"/>
                  </a:moveTo>
                  <a:lnTo>
                    <a:pt x="480" y="1056"/>
                  </a:lnTo>
                  <a:lnTo>
                    <a:pt x="480" y="0"/>
                  </a:lnTo>
                  <a:lnTo>
                    <a:pt x="912" y="0"/>
                  </a:lnTo>
                </a:path>
              </a:pathLst>
            </a:custGeom>
            <a:noFill/>
            <a:ln w="9525">
              <a:solidFill>
                <a:schemeClr val="tx1"/>
              </a:solidFill>
              <a:round/>
              <a:headEnd/>
              <a:tailEnd type="triangle" w="med" len="med"/>
            </a:ln>
          </p:spPr>
          <p:txBody>
            <a:bodyPr/>
            <a:lstStyle/>
            <a:p>
              <a:endParaRPr lang="en-US"/>
            </a:p>
          </p:txBody>
        </p:sp>
        <p:cxnSp>
          <p:nvCxnSpPr>
            <p:cNvPr id="45" name="Straight Arrow Connector 45"/>
            <p:cNvCxnSpPr>
              <a:cxnSpLocks noChangeShapeType="1"/>
              <a:stCxn id="40" idx="2"/>
              <a:endCxn id="43" idx="0"/>
            </p:cNvCxnSpPr>
            <p:nvPr/>
          </p:nvCxnSpPr>
          <p:spPr bwMode="auto">
            <a:xfrm>
              <a:off x="1333734" y="2872613"/>
              <a:ext cx="7619" cy="1165986"/>
            </a:xfrm>
            <a:prstGeom prst="straightConnector1">
              <a:avLst/>
            </a:prstGeom>
            <a:noFill/>
            <a:ln w="9525" algn="ctr">
              <a:solidFill>
                <a:schemeClr val="tx1"/>
              </a:solidFill>
              <a:round/>
              <a:headEnd/>
              <a:tailEnd type="arrow" w="med" len="med"/>
            </a:ln>
          </p:spPr>
        </p:cxnSp>
        <p:sp>
          <p:nvSpPr>
            <p:cNvPr id="46" name="TextBox 81"/>
            <p:cNvSpPr txBox="1"/>
            <p:nvPr/>
          </p:nvSpPr>
          <p:spPr bwMode="auto">
            <a:xfrm>
              <a:off x="2011363" y="3022599"/>
              <a:ext cx="377026" cy="492443"/>
            </a:xfrm>
            <a:prstGeom prst="rect">
              <a:avLst/>
            </a:prstGeom>
            <a:noFill/>
          </p:spPr>
          <p:txBody>
            <a:bodyPr wrap="none">
              <a:spAutoFit/>
            </a:bodyPr>
            <a:lstStyle/>
            <a:p>
              <a:pPr>
                <a:defRPr/>
              </a:pPr>
              <a:r>
                <a:rPr lang="en-US" sz="1800" dirty="0" smtClean="0">
                  <a:latin typeface="+mn-lt"/>
                </a:rPr>
                <a:t>IV</a:t>
              </a:r>
              <a:endParaRPr lang="en-US" sz="2390" b="1" dirty="0">
                <a:latin typeface="+mn-lt"/>
              </a:endParaRPr>
            </a:p>
          </p:txBody>
        </p:sp>
      </p:grpSp>
      <p:sp>
        <p:nvSpPr>
          <p:cNvPr id="47" name="TextBox 82"/>
          <p:cNvSpPr txBox="1"/>
          <p:nvPr/>
        </p:nvSpPr>
        <p:spPr>
          <a:xfrm>
            <a:off x="180306" y="1884834"/>
            <a:ext cx="8965282" cy="400110"/>
          </a:xfrm>
          <a:prstGeom prst="rect">
            <a:avLst/>
          </a:prstGeom>
          <a:noFill/>
        </p:spPr>
        <p:txBody>
          <a:bodyPr wrap="square" rtlCol="0">
            <a:spAutoFit/>
          </a:bodyPr>
          <a:lstStyle/>
          <a:p>
            <a:r>
              <a:rPr lang="pl-PL" sz="2000" dirty="0" smtClean="0"/>
              <a:t>unikatowy oznacza</a:t>
            </a:r>
            <a:r>
              <a:rPr lang="en-US" sz="2000" dirty="0" smtClean="0">
                <a:latin typeface="+mn-lt"/>
              </a:rPr>
              <a:t>:</a:t>
            </a:r>
            <a:r>
              <a:rPr lang="pl-PL" sz="2000" dirty="0" smtClean="0">
                <a:latin typeface="+mn-lt"/>
              </a:rPr>
              <a:t>, że para</a:t>
            </a:r>
            <a:r>
              <a:rPr lang="en-US" sz="2000" dirty="0" smtClean="0">
                <a:latin typeface="+mn-lt"/>
              </a:rPr>
              <a:t>  (</a:t>
            </a:r>
            <a:r>
              <a:rPr lang="pl-PL" sz="2000" dirty="0" smtClean="0">
                <a:latin typeface="+mn-lt"/>
              </a:rPr>
              <a:t>klucz</a:t>
            </a:r>
            <a:r>
              <a:rPr lang="en-US" sz="2000" dirty="0" smtClean="0">
                <a:latin typeface="+mn-lt"/>
              </a:rPr>
              <a:t>, </a:t>
            </a:r>
            <a:r>
              <a:rPr lang="en-US" sz="2000" dirty="0" smtClean="0"/>
              <a:t>n</a:t>
            </a:r>
            <a:r>
              <a:rPr lang="en-US" sz="2000" dirty="0" smtClean="0">
                <a:latin typeface="+mn-lt"/>
              </a:rPr>
              <a:t>)  </a:t>
            </a:r>
            <a:r>
              <a:rPr lang="pl-PL" sz="2000" dirty="0" smtClean="0">
                <a:latin typeface="+mn-lt"/>
              </a:rPr>
              <a:t>jest zastosowana tylko dla jednej widomości</a:t>
            </a:r>
            <a:endParaRPr lang="en-US" sz="2000" dirty="0" smtClean="0">
              <a:latin typeface="+mn-lt"/>
            </a:endParaRPr>
          </a:p>
        </p:txBody>
      </p:sp>
      <p:grpSp>
        <p:nvGrpSpPr>
          <p:cNvPr id="48" name="Group 86"/>
          <p:cNvGrpSpPr/>
          <p:nvPr/>
        </p:nvGrpSpPr>
        <p:grpSpPr>
          <a:xfrm>
            <a:off x="1295400" y="5039512"/>
            <a:ext cx="7587961" cy="1165860"/>
            <a:chOff x="1295399" y="5882640"/>
            <a:chExt cx="7587961" cy="1554481"/>
          </a:xfrm>
        </p:grpSpPr>
        <p:sp>
          <p:nvSpPr>
            <p:cNvPr id="49" name="TextBox 84"/>
            <p:cNvSpPr txBox="1"/>
            <p:nvPr/>
          </p:nvSpPr>
          <p:spPr>
            <a:xfrm>
              <a:off x="2196529" y="6903641"/>
              <a:ext cx="6686831" cy="533480"/>
            </a:xfrm>
            <a:prstGeom prst="rect">
              <a:avLst/>
            </a:prstGeom>
            <a:noFill/>
            <a:ln>
              <a:solidFill>
                <a:srgbClr val="92D050"/>
              </a:solidFill>
            </a:ln>
          </p:spPr>
          <p:txBody>
            <a:bodyPr wrap="none" rtlCol="0">
              <a:spAutoFit/>
            </a:bodyPr>
            <a:lstStyle/>
            <a:p>
              <a:r>
                <a:rPr lang="pl-PL" sz="2000" dirty="0" smtClean="0"/>
                <a:t>Zastosowany tylko wtedy, gdy nie jest znany przez deszyfratora</a:t>
              </a:r>
              <a:endParaRPr lang="en-US" sz="2000" dirty="0"/>
            </a:p>
          </p:txBody>
        </p:sp>
        <p:sp>
          <p:nvSpPr>
            <p:cNvPr id="50" name="Freeform 85"/>
            <p:cNvSpPr/>
            <p:nvPr/>
          </p:nvSpPr>
          <p:spPr bwMode="auto">
            <a:xfrm>
              <a:off x="1295399" y="5882640"/>
              <a:ext cx="757113" cy="1309035"/>
            </a:xfrm>
            <a:custGeom>
              <a:avLst/>
              <a:gdLst>
                <a:gd name="connsiteX0" fmla="*/ 396240 w 396240"/>
                <a:gd name="connsiteY0" fmla="*/ 716280 h 716280"/>
                <a:gd name="connsiteX1" fmla="*/ 137160 w 396240"/>
                <a:gd name="connsiteY1" fmla="*/ 563880 h 716280"/>
                <a:gd name="connsiteX2" fmla="*/ 0 w 396240"/>
                <a:gd name="connsiteY2" fmla="*/ 0 h 716280"/>
              </a:gdLst>
              <a:ahLst/>
              <a:cxnLst>
                <a:cxn ang="0">
                  <a:pos x="connsiteX0" y="connsiteY0"/>
                </a:cxn>
                <a:cxn ang="0">
                  <a:pos x="connsiteX1" y="connsiteY1"/>
                </a:cxn>
                <a:cxn ang="0">
                  <a:pos x="connsiteX2" y="connsiteY2"/>
                </a:cxn>
              </a:cxnLst>
              <a:rect l="l" t="t" r="r" b="b"/>
              <a:pathLst>
                <a:path w="396240" h="716280">
                  <a:moveTo>
                    <a:pt x="396240" y="716280"/>
                  </a:moveTo>
                  <a:cubicBezTo>
                    <a:pt x="299720" y="699770"/>
                    <a:pt x="203200" y="683260"/>
                    <a:pt x="137160" y="563880"/>
                  </a:cubicBezTo>
                  <a:cubicBezTo>
                    <a:pt x="71120" y="444500"/>
                    <a:pt x="35560" y="222250"/>
                    <a:pt x="0" y="0"/>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5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89839A2A-13EA-43E7-94CA-63D123D2CC7A}" type="slidenum">
              <a:rPr lang="pl-PL" smtClean="0"/>
              <a:pPr/>
              <a:t>27</a:t>
            </a:fld>
            <a:endParaRPr lang="pl-PL"/>
          </a:p>
        </p:txBody>
      </p:sp>
      <p:sp>
        <p:nvSpPr>
          <p:cNvPr id="5" name="Title 1"/>
          <p:cNvSpPr>
            <a:spLocks noGrp="1"/>
          </p:cNvSpPr>
          <p:nvPr>
            <p:ph type="title"/>
          </p:nvPr>
        </p:nvSpPr>
        <p:spPr>
          <a:xfrm>
            <a:off x="457200" y="354682"/>
            <a:ext cx="8229600" cy="857250"/>
          </a:xfrm>
        </p:spPr>
        <p:txBody>
          <a:bodyPr/>
          <a:lstStyle/>
          <a:p>
            <a:r>
              <a:rPr lang="en-US" dirty="0" smtClean="0"/>
              <a:t>An example Crypto API    (</a:t>
            </a:r>
            <a:r>
              <a:rPr lang="en-US" dirty="0" err="1" smtClean="0"/>
              <a:t>OpenSSL</a:t>
            </a:r>
            <a:r>
              <a:rPr lang="en-US" dirty="0" smtClean="0"/>
              <a:t>)</a:t>
            </a:r>
            <a:endParaRPr lang="en-US" dirty="0"/>
          </a:p>
        </p:txBody>
      </p:sp>
      <p:sp>
        <p:nvSpPr>
          <p:cNvPr id="6" name="Content Placeholder 2"/>
          <p:cNvSpPr>
            <a:spLocks noGrp="1"/>
          </p:cNvSpPr>
          <p:nvPr>
            <p:ph idx="1"/>
          </p:nvPr>
        </p:nvSpPr>
        <p:spPr>
          <a:xfrm>
            <a:off x="180306" y="1421482"/>
            <a:ext cx="8965282" cy="4095750"/>
          </a:xfrm>
        </p:spPr>
        <p:txBody>
          <a:bodyPr>
            <a:normAutofit fontScale="92500"/>
          </a:bodyPr>
          <a:lstStyle/>
          <a:p>
            <a:pPr marL="0" indent="0">
              <a:buNone/>
            </a:pPr>
            <a:r>
              <a:rPr lang="en-US" dirty="0"/>
              <a:t>void </a:t>
            </a:r>
            <a:r>
              <a:rPr lang="en-US" dirty="0" err="1"/>
              <a:t>AES_cbc_encrypt</a:t>
            </a:r>
            <a:r>
              <a:rPr lang="en-US" dirty="0" smtClean="0"/>
              <a:t>(</a:t>
            </a:r>
          </a:p>
          <a:p>
            <a:pPr marL="0" indent="0">
              <a:buNone/>
            </a:pPr>
            <a:r>
              <a:rPr lang="en-US" dirty="0"/>
              <a:t>	</a:t>
            </a:r>
            <a:r>
              <a:rPr lang="en-US" dirty="0" err="1" smtClean="0"/>
              <a:t>const</a:t>
            </a:r>
            <a:r>
              <a:rPr lang="en-US" dirty="0" smtClean="0"/>
              <a:t> </a:t>
            </a:r>
            <a:r>
              <a:rPr lang="en-US" dirty="0"/>
              <a:t>unsigned char *in, </a:t>
            </a:r>
            <a:endParaRPr lang="en-US" dirty="0" smtClean="0"/>
          </a:p>
          <a:p>
            <a:pPr marL="0" indent="0">
              <a:buNone/>
            </a:pPr>
            <a:r>
              <a:rPr lang="en-US" dirty="0"/>
              <a:t>	</a:t>
            </a:r>
            <a:r>
              <a:rPr lang="en-US" dirty="0" smtClean="0"/>
              <a:t>unsigned </a:t>
            </a:r>
            <a:r>
              <a:rPr lang="en-US" dirty="0"/>
              <a:t>char *out</a:t>
            </a:r>
            <a:r>
              <a:rPr lang="en-US" dirty="0" smtClean="0"/>
              <a:t>,</a:t>
            </a:r>
          </a:p>
          <a:p>
            <a:pPr marL="0" indent="0">
              <a:buNone/>
            </a:pPr>
            <a:r>
              <a:rPr lang="en-US" dirty="0"/>
              <a:t>	</a:t>
            </a:r>
            <a:r>
              <a:rPr lang="en-US" dirty="0" err="1" smtClean="0"/>
              <a:t>size_t</a:t>
            </a:r>
            <a:r>
              <a:rPr lang="en-US" dirty="0" smtClean="0"/>
              <a:t> </a:t>
            </a:r>
            <a:r>
              <a:rPr lang="en-US" dirty="0"/>
              <a:t>length</a:t>
            </a:r>
            <a:r>
              <a:rPr lang="en-US" dirty="0" smtClean="0"/>
              <a:t>,</a:t>
            </a:r>
          </a:p>
          <a:p>
            <a:pPr marL="0" indent="0">
              <a:buNone/>
            </a:pPr>
            <a:r>
              <a:rPr lang="en-US" dirty="0"/>
              <a:t>	</a:t>
            </a:r>
            <a:r>
              <a:rPr lang="en-US" dirty="0" err="1" smtClean="0"/>
              <a:t>const</a:t>
            </a:r>
            <a:r>
              <a:rPr lang="en-US" dirty="0" smtClean="0"/>
              <a:t> </a:t>
            </a:r>
            <a:r>
              <a:rPr lang="en-US" dirty="0"/>
              <a:t>AES_KEY *key</a:t>
            </a:r>
            <a:r>
              <a:rPr lang="en-US" dirty="0" smtClean="0"/>
              <a:t>,</a:t>
            </a:r>
          </a:p>
          <a:p>
            <a:pPr marL="0" indent="0">
              <a:buNone/>
            </a:pPr>
            <a:r>
              <a:rPr lang="en-US" dirty="0"/>
              <a:t>	</a:t>
            </a:r>
            <a:r>
              <a:rPr lang="en-US" b="1" dirty="0" smtClean="0">
                <a:solidFill>
                  <a:srgbClr val="FF0000"/>
                </a:solidFill>
              </a:rPr>
              <a:t>unsigned </a:t>
            </a:r>
            <a:r>
              <a:rPr lang="en-US" b="1" dirty="0">
                <a:solidFill>
                  <a:srgbClr val="FF0000"/>
                </a:solidFill>
              </a:rPr>
              <a:t>char *</a:t>
            </a:r>
            <a:r>
              <a:rPr lang="en-US" b="1" dirty="0" err="1">
                <a:solidFill>
                  <a:srgbClr val="FF0000"/>
                </a:solidFill>
              </a:rPr>
              <a:t>ivec</a:t>
            </a:r>
            <a:r>
              <a:rPr lang="en-US" b="1" dirty="0" smtClean="0">
                <a:solidFill>
                  <a:srgbClr val="FF0000"/>
                </a:solidFill>
              </a:rPr>
              <a:t>,	⟵   </a:t>
            </a:r>
            <a:r>
              <a:rPr lang="pl-PL" b="1" dirty="0" smtClean="0">
                <a:solidFill>
                  <a:srgbClr val="FF0000"/>
                </a:solidFill>
              </a:rPr>
              <a:t>użytkownik podaje IV</a:t>
            </a:r>
            <a:r>
              <a:rPr lang="en-US" b="1" dirty="0" smtClean="0">
                <a:solidFill>
                  <a:srgbClr val="FF0000"/>
                </a:solidFill>
              </a:rPr>
              <a:t> </a:t>
            </a:r>
          </a:p>
          <a:p>
            <a:pPr marL="0" indent="0">
              <a:buNone/>
            </a:pPr>
            <a:r>
              <a:rPr lang="en-US" dirty="0"/>
              <a:t>	</a:t>
            </a:r>
            <a:r>
              <a:rPr lang="en-US" dirty="0" smtClean="0"/>
              <a:t>AES_ENCRYPT or AES_DECRYPT)</a:t>
            </a:r>
            <a:r>
              <a:rPr lang="en-US" dirty="0"/>
              <a:t>;</a:t>
            </a:r>
          </a:p>
        </p:txBody>
      </p:sp>
      <p:sp>
        <p:nvSpPr>
          <p:cNvPr id="7" name="TextBox 3"/>
          <p:cNvSpPr txBox="1"/>
          <p:nvPr/>
        </p:nvSpPr>
        <p:spPr>
          <a:xfrm>
            <a:off x="396330" y="5805264"/>
            <a:ext cx="8229625" cy="830997"/>
          </a:xfrm>
          <a:prstGeom prst="rect">
            <a:avLst/>
          </a:prstGeom>
          <a:noFill/>
        </p:spPr>
        <p:txBody>
          <a:bodyPr wrap="none" rtlCol="0">
            <a:spAutoFit/>
          </a:bodyPr>
          <a:lstStyle/>
          <a:p>
            <a:r>
              <a:rPr lang="pl-PL" sz="2400" dirty="0" smtClean="0"/>
              <a:t>Kiedy </a:t>
            </a:r>
            <a:r>
              <a:rPr lang="pl-PL" sz="2400" dirty="0" err="1" smtClean="0"/>
              <a:t>nonce</a:t>
            </a:r>
            <a:r>
              <a:rPr lang="pl-PL" sz="2400" dirty="0" smtClean="0"/>
              <a:t> nie jest wartością losową, musi zostać zaszyfrowane</a:t>
            </a:r>
            <a:br>
              <a:rPr lang="pl-PL" sz="2400" dirty="0" smtClean="0"/>
            </a:br>
            <a:r>
              <a:rPr lang="pl-PL" sz="2400" dirty="0" smtClean="0"/>
              <a:t>przed zastosowaniem w wywołaniu tej funkcji.</a:t>
            </a: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706090"/>
          </a:xfrm>
        </p:spPr>
        <p:txBody>
          <a:bodyPr>
            <a:normAutofit/>
          </a:bodyPr>
          <a:lstStyle/>
          <a:p>
            <a:r>
              <a:rPr lang="pl-PL" sz="3200" dirty="0" smtClean="0"/>
              <a:t>Techniczna uwaga do CBP - </a:t>
            </a:r>
            <a:r>
              <a:rPr lang="pl-PL" sz="3200" dirty="0" err="1" smtClean="0"/>
              <a:t>padding</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28</a:t>
            </a:fld>
            <a:endParaRPr lang="pl-PL"/>
          </a:p>
        </p:txBody>
      </p:sp>
      <p:sp>
        <p:nvSpPr>
          <p:cNvPr id="5" name="Rectangle 40"/>
          <p:cNvSpPr>
            <a:spLocks noChangeArrowheads="1"/>
          </p:cNvSpPr>
          <p:nvPr/>
        </p:nvSpPr>
        <p:spPr bwMode="auto">
          <a:xfrm>
            <a:off x="304800" y="3682240"/>
            <a:ext cx="8153400" cy="538163"/>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6" name="Rectangle 4"/>
          <p:cNvSpPr>
            <a:spLocks noChangeArrowheads="1"/>
          </p:cNvSpPr>
          <p:nvPr/>
        </p:nvSpPr>
        <p:spPr bwMode="auto">
          <a:xfrm>
            <a:off x="21336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7" name="Rectangle 5"/>
          <p:cNvSpPr>
            <a:spLocks noChangeArrowheads="1"/>
          </p:cNvSpPr>
          <p:nvPr/>
        </p:nvSpPr>
        <p:spPr bwMode="auto">
          <a:xfrm>
            <a:off x="38100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8" name="Rectangle 6"/>
          <p:cNvSpPr>
            <a:spLocks noChangeArrowheads="1"/>
          </p:cNvSpPr>
          <p:nvPr/>
        </p:nvSpPr>
        <p:spPr bwMode="auto">
          <a:xfrm>
            <a:off x="70104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9" name="Rectangle 7"/>
          <p:cNvSpPr>
            <a:spLocks noChangeArrowheads="1"/>
          </p:cNvSpPr>
          <p:nvPr/>
        </p:nvSpPr>
        <p:spPr bwMode="auto">
          <a:xfrm>
            <a:off x="1828800" y="1636747"/>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m[0]</a:t>
            </a:r>
          </a:p>
        </p:txBody>
      </p:sp>
      <p:sp>
        <p:nvSpPr>
          <p:cNvPr id="10" name="Rectangle 8"/>
          <p:cNvSpPr>
            <a:spLocks noChangeArrowheads="1"/>
          </p:cNvSpPr>
          <p:nvPr/>
        </p:nvSpPr>
        <p:spPr bwMode="auto">
          <a:xfrm>
            <a:off x="3352800" y="1636747"/>
            <a:ext cx="16764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m[1]</a:t>
            </a:r>
          </a:p>
        </p:txBody>
      </p:sp>
      <p:sp>
        <p:nvSpPr>
          <p:cNvPr id="11" name="Rectangle 9"/>
          <p:cNvSpPr>
            <a:spLocks noChangeArrowheads="1"/>
          </p:cNvSpPr>
          <p:nvPr/>
        </p:nvSpPr>
        <p:spPr bwMode="auto">
          <a:xfrm>
            <a:off x="5029200" y="1636747"/>
            <a:ext cx="16002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m[2]</a:t>
            </a:r>
            <a:endParaRPr lang="en-US" sz="1800" dirty="0">
              <a:latin typeface="Arial" charset="0"/>
            </a:endParaRPr>
          </a:p>
        </p:txBody>
      </p:sp>
      <p:sp>
        <p:nvSpPr>
          <p:cNvPr id="12" name="Rectangle 10"/>
          <p:cNvSpPr>
            <a:spLocks noChangeArrowheads="1"/>
          </p:cNvSpPr>
          <p:nvPr/>
        </p:nvSpPr>
        <p:spPr bwMode="auto">
          <a:xfrm>
            <a:off x="6629400" y="1636747"/>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m[3]  </a:t>
            </a:r>
            <a:r>
              <a:rPr lang="en-US" sz="1800" dirty="0" err="1" smtClean="0">
                <a:latin typeface="Arial" charset="0"/>
              </a:rPr>
              <a:t>ll</a:t>
            </a:r>
            <a:r>
              <a:rPr lang="en-US" sz="1800" dirty="0" smtClean="0">
                <a:latin typeface="Arial" charset="0"/>
              </a:rPr>
              <a:t>  </a:t>
            </a:r>
            <a:r>
              <a:rPr lang="en-US" sz="2000" b="1" dirty="0" smtClean="0">
                <a:solidFill>
                  <a:srgbClr val="FF0000"/>
                </a:solidFill>
                <a:latin typeface="Arial" charset="0"/>
              </a:rPr>
              <a:t>pad</a:t>
            </a:r>
            <a:endParaRPr lang="en-US" sz="1800" b="1" dirty="0">
              <a:solidFill>
                <a:srgbClr val="FF0000"/>
              </a:solidFill>
              <a:latin typeface="Arial" charset="0"/>
            </a:endParaRPr>
          </a:p>
        </p:txBody>
      </p:sp>
      <p:sp>
        <p:nvSpPr>
          <p:cNvPr id="13" name="Text Box 12"/>
          <p:cNvSpPr txBox="1">
            <a:spLocks noChangeArrowheads="1"/>
          </p:cNvSpPr>
          <p:nvPr/>
        </p:nvSpPr>
        <p:spPr bwMode="auto">
          <a:xfrm>
            <a:off x="2322514"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4" name="Text Box 13"/>
          <p:cNvSpPr txBox="1">
            <a:spLocks noChangeArrowheads="1"/>
          </p:cNvSpPr>
          <p:nvPr/>
        </p:nvSpPr>
        <p:spPr bwMode="auto">
          <a:xfrm>
            <a:off x="7239000"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5" name="Text Box 14"/>
          <p:cNvSpPr txBox="1">
            <a:spLocks noChangeArrowheads="1"/>
          </p:cNvSpPr>
          <p:nvPr/>
        </p:nvSpPr>
        <p:spPr bwMode="auto">
          <a:xfrm>
            <a:off x="4038600"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6" name="Line 15"/>
          <p:cNvSpPr>
            <a:spLocks noChangeShapeType="1"/>
          </p:cNvSpPr>
          <p:nvPr/>
        </p:nvSpPr>
        <p:spPr bwMode="auto">
          <a:xfrm>
            <a:off x="2559050" y="1922497"/>
            <a:ext cx="0" cy="285750"/>
          </a:xfrm>
          <a:prstGeom prst="line">
            <a:avLst/>
          </a:prstGeom>
          <a:noFill/>
          <a:ln w="9525">
            <a:solidFill>
              <a:schemeClr val="tx1"/>
            </a:solidFill>
            <a:round/>
            <a:headEnd/>
            <a:tailEnd type="triangle" w="med" len="med"/>
          </a:ln>
        </p:spPr>
        <p:txBody>
          <a:bodyPr/>
          <a:lstStyle/>
          <a:p>
            <a:endParaRPr lang="en-US"/>
          </a:p>
        </p:txBody>
      </p:sp>
      <p:sp>
        <p:nvSpPr>
          <p:cNvPr id="17" name="Line 16"/>
          <p:cNvSpPr>
            <a:spLocks noChangeShapeType="1"/>
          </p:cNvSpPr>
          <p:nvPr/>
        </p:nvSpPr>
        <p:spPr bwMode="auto">
          <a:xfrm>
            <a:off x="4267200" y="1946309"/>
            <a:ext cx="0" cy="285750"/>
          </a:xfrm>
          <a:prstGeom prst="line">
            <a:avLst/>
          </a:prstGeom>
          <a:noFill/>
          <a:ln w="9525">
            <a:solidFill>
              <a:schemeClr val="tx1"/>
            </a:solidFill>
            <a:round/>
            <a:headEnd/>
            <a:tailEnd type="triangle" w="med" len="med"/>
          </a:ln>
        </p:spPr>
        <p:txBody>
          <a:bodyPr/>
          <a:lstStyle/>
          <a:p>
            <a:endParaRPr lang="en-US"/>
          </a:p>
        </p:txBody>
      </p:sp>
      <p:sp>
        <p:nvSpPr>
          <p:cNvPr id="18" name="Line 17"/>
          <p:cNvSpPr>
            <a:spLocks noChangeShapeType="1"/>
          </p:cNvSpPr>
          <p:nvPr/>
        </p:nvSpPr>
        <p:spPr bwMode="auto">
          <a:xfrm>
            <a:off x="7467600" y="1922497"/>
            <a:ext cx="0" cy="285750"/>
          </a:xfrm>
          <a:prstGeom prst="line">
            <a:avLst/>
          </a:prstGeom>
          <a:noFill/>
          <a:ln w="9525">
            <a:solidFill>
              <a:schemeClr val="tx1"/>
            </a:solidFill>
            <a:round/>
            <a:headEnd/>
            <a:tailEnd type="triangle" w="med" len="med"/>
          </a:ln>
        </p:spPr>
        <p:txBody>
          <a:bodyPr/>
          <a:lstStyle/>
          <a:p>
            <a:endParaRPr lang="en-US"/>
          </a:p>
        </p:txBody>
      </p:sp>
      <p:sp>
        <p:nvSpPr>
          <p:cNvPr id="19" name="Line 18"/>
          <p:cNvSpPr>
            <a:spLocks noChangeShapeType="1"/>
          </p:cNvSpPr>
          <p:nvPr/>
        </p:nvSpPr>
        <p:spPr bwMode="auto">
          <a:xfrm>
            <a:off x="4267200" y="2436847"/>
            <a:ext cx="0" cy="285750"/>
          </a:xfrm>
          <a:prstGeom prst="line">
            <a:avLst/>
          </a:prstGeom>
          <a:noFill/>
          <a:ln w="9525">
            <a:solidFill>
              <a:schemeClr val="tx1"/>
            </a:solidFill>
            <a:round/>
            <a:headEnd/>
            <a:tailEnd type="triangle" w="med" len="med"/>
          </a:ln>
        </p:spPr>
        <p:txBody>
          <a:bodyPr/>
          <a:lstStyle/>
          <a:p>
            <a:endParaRPr lang="en-US"/>
          </a:p>
        </p:txBody>
      </p:sp>
      <p:sp>
        <p:nvSpPr>
          <p:cNvPr id="20" name="Line 19"/>
          <p:cNvSpPr>
            <a:spLocks noChangeShapeType="1"/>
          </p:cNvSpPr>
          <p:nvPr/>
        </p:nvSpPr>
        <p:spPr bwMode="auto">
          <a:xfrm>
            <a:off x="7467600" y="2436847"/>
            <a:ext cx="0" cy="285750"/>
          </a:xfrm>
          <a:prstGeom prst="line">
            <a:avLst/>
          </a:prstGeom>
          <a:noFill/>
          <a:ln w="9525">
            <a:solidFill>
              <a:schemeClr val="tx1"/>
            </a:solidFill>
            <a:round/>
            <a:headEnd/>
            <a:tailEnd type="triangle" w="med" len="med"/>
          </a:ln>
        </p:spPr>
        <p:txBody>
          <a:bodyPr/>
          <a:lstStyle/>
          <a:p>
            <a:endParaRPr lang="en-US"/>
          </a:p>
        </p:txBody>
      </p:sp>
      <p:sp>
        <p:nvSpPr>
          <p:cNvPr id="21" name="Line 20"/>
          <p:cNvSpPr>
            <a:spLocks noChangeShapeType="1"/>
          </p:cNvSpPr>
          <p:nvPr/>
        </p:nvSpPr>
        <p:spPr bwMode="auto">
          <a:xfrm>
            <a:off x="2514600" y="2436847"/>
            <a:ext cx="0" cy="285750"/>
          </a:xfrm>
          <a:prstGeom prst="line">
            <a:avLst/>
          </a:prstGeom>
          <a:noFill/>
          <a:ln w="9525">
            <a:solidFill>
              <a:schemeClr val="tx1"/>
            </a:solidFill>
            <a:round/>
            <a:headEnd/>
            <a:tailEnd type="triangle" w="med" len="med"/>
          </a:ln>
        </p:spPr>
        <p:txBody>
          <a:bodyPr/>
          <a:lstStyle/>
          <a:p>
            <a:endParaRPr lang="en-US"/>
          </a:p>
        </p:txBody>
      </p:sp>
      <p:sp>
        <p:nvSpPr>
          <p:cNvPr id="22" name="Line 22"/>
          <p:cNvSpPr>
            <a:spLocks noChangeShapeType="1"/>
          </p:cNvSpPr>
          <p:nvPr/>
        </p:nvSpPr>
        <p:spPr bwMode="auto">
          <a:xfrm>
            <a:off x="2514600" y="3351247"/>
            <a:ext cx="1588" cy="457200"/>
          </a:xfrm>
          <a:prstGeom prst="line">
            <a:avLst/>
          </a:prstGeom>
          <a:noFill/>
          <a:ln w="9525">
            <a:solidFill>
              <a:schemeClr val="tx1"/>
            </a:solidFill>
            <a:round/>
            <a:headEnd/>
            <a:tailEnd type="triangle" w="med" len="med"/>
          </a:ln>
        </p:spPr>
        <p:txBody>
          <a:bodyPr/>
          <a:lstStyle/>
          <a:p>
            <a:endParaRPr lang="en-US"/>
          </a:p>
        </p:txBody>
      </p:sp>
      <p:sp>
        <p:nvSpPr>
          <p:cNvPr id="23" name="Freeform 23"/>
          <p:cNvSpPr>
            <a:spLocks/>
          </p:cNvSpPr>
          <p:nvPr/>
        </p:nvSpPr>
        <p:spPr bwMode="auto">
          <a:xfrm>
            <a:off x="2514600" y="2322547"/>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4" name="Line 24"/>
          <p:cNvSpPr>
            <a:spLocks noChangeShapeType="1"/>
          </p:cNvSpPr>
          <p:nvPr/>
        </p:nvSpPr>
        <p:spPr bwMode="auto">
          <a:xfrm>
            <a:off x="4267200" y="3351247"/>
            <a:ext cx="1588" cy="457200"/>
          </a:xfrm>
          <a:prstGeom prst="line">
            <a:avLst/>
          </a:prstGeom>
          <a:noFill/>
          <a:ln w="9525">
            <a:solidFill>
              <a:schemeClr val="tx1"/>
            </a:solidFill>
            <a:round/>
            <a:headEnd/>
            <a:tailEnd type="triangle" w="med" len="med"/>
          </a:ln>
        </p:spPr>
        <p:txBody>
          <a:bodyPr/>
          <a:lstStyle/>
          <a:p>
            <a:endParaRPr lang="en-US"/>
          </a:p>
        </p:txBody>
      </p:sp>
      <p:sp>
        <p:nvSpPr>
          <p:cNvPr id="25" name="Rectangle 25"/>
          <p:cNvSpPr>
            <a:spLocks noChangeArrowheads="1"/>
          </p:cNvSpPr>
          <p:nvPr/>
        </p:nvSpPr>
        <p:spPr bwMode="auto">
          <a:xfrm>
            <a:off x="54864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26" name="Freeform 26"/>
          <p:cNvSpPr>
            <a:spLocks/>
          </p:cNvSpPr>
          <p:nvPr/>
        </p:nvSpPr>
        <p:spPr bwMode="auto">
          <a:xfrm>
            <a:off x="4267200" y="2322547"/>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7" name="Freeform 27"/>
          <p:cNvSpPr>
            <a:spLocks/>
          </p:cNvSpPr>
          <p:nvPr/>
        </p:nvSpPr>
        <p:spPr bwMode="auto">
          <a:xfrm>
            <a:off x="5943600" y="2322547"/>
            <a:ext cx="13716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8" name="Text Box 28"/>
          <p:cNvSpPr txBox="1">
            <a:spLocks noChangeArrowheads="1"/>
          </p:cNvSpPr>
          <p:nvPr/>
        </p:nvSpPr>
        <p:spPr bwMode="auto">
          <a:xfrm>
            <a:off x="5751514"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29" name="Line 29"/>
          <p:cNvSpPr>
            <a:spLocks noChangeShapeType="1"/>
          </p:cNvSpPr>
          <p:nvPr/>
        </p:nvSpPr>
        <p:spPr bwMode="auto">
          <a:xfrm>
            <a:off x="5980113" y="1946309"/>
            <a:ext cx="0" cy="285750"/>
          </a:xfrm>
          <a:prstGeom prst="line">
            <a:avLst/>
          </a:prstGeom>
          <a:noFill/>
          <a:ln w="9525">
            <a:solidFill>
              <a:schemeClr val="tx1"/>
            </a:solidFill>
            <a:round/>
            <a:headEnd/>
            <a:tailEnd type="triangle" w="med" len="med"/>
          </a:ln>
        </p:spPr>
        <p:txBody>
          <a:bodyPr/>
          <a:lstStyle/>
          <a:p>
            <a:endParaRPr lang="en-US"/>
          </a:p>
        </p:txBody>
      </p:sp>
      <p:sp>
        <p:nvSpPr>
          <p:cNvPr id="30" name="Line 30"/>
          <p:cNvSpPr>
            <a:spLocks noChangeShapeType="1"/>
          </p:cNvSpPr>
          <p:nvPr/>
        </p:nvSpPr>
        <p:spPr bwMode="auto">
          <a:xfrm>
            <a:off x="5980113" y="2436847"/>
            <a:ext cx="0" cy="285750"/>
          </a:xfrm>
          <a:prstGeom prst="line">
            <a:avLst/>
          </a:prstGeom>
          <a:noFill/>
          <a:ln w="9525">
            <a:solidFill>
              <a:schemeClr val="tx1"/>
            </a:solidFill>
            <a:round/>
            <a:headEnd/>
            <a:tailEnd type="triangle" w="med" len="med"/>
          </a:ln>
        </p:spPr>
        <p:txBody>
          <a:bodyPr/>
          <a:lstStyle/>
          <a:p>
            <a:endParaRPr lang="en-US"/>
          </a:p>
        </p:txBody>
      </p:sp>
      <p:sp>
        <p:nvSpPr>
          <p:cNvPr id="31" name="Line 31"/>
          <p:cNvSpPr>
            <a:spLocks noChangeShapeType="1"/>
          </p:cNvSpPr>
          <p:nvPr/>
        </p:nvSpPr>
        <p:spPr bwMode="auto">
          <a:xfrm>
            <a:off x="5943600" y="3351247"/>
            <a:ext cx="1588" cy="457200"/>
          </a:xfrm>
          <a:prstGeom prst="line">
            <a:avLst/>
          </a:prstGeom>
          <a:noFill/>
          <a:ln w="9525">
            <a:solidFill>
              <a:schemeClr val="tx1"/>
            </a:solidFill>
            <a:round/>
            <a:headEnd/>
            <a:tailEnd type="triangle" w="med" len="med"/>
          </a:ln>
        </p:spPr>
        <p:txBody>
          <a:bodyPr/>
          <a:lstStyle/>
          <a:p>
            <a:endParaRPr lang="en-US"/>
          </a:p>
        </p:txBody>
      </p:sp>
      <p:sp>
        <p:nvSpPr>
          <p:cNvPr id="32" name="Line 32"/>
          <p:cNvSpPr>
            <a:spLocks noChangeShapeType="1"/>
          </p:cNvSpPr>
          <p:nvPr/>
        </p:nvSpPr>
        <p:spPr bwMode="auto">
          <a:xfrm>
            <a:off x="7466014" y="3351247"/>
            <a:ext cx="1587" cy="457200"/>
          </a:xfrm>
          <a:prstGeom prst="line">
            <a:avLst/>
          </a:prstGeom>
          <a:noFill/>
          <a:ln w="9525">
            <a:solidFill>
              <a:schemeClr val="tx1"/>
            </a:solidFill>
            <a:round/>
            <a:headEnd/>
            <a:tailEnd type="triangle" w="med" len="med"/>
          </a:ln>
        </p:spPr>
        <p:txBody>
          <a:bodyPr/>
          <a:lstStyle/>
          <a:p>
            <a:endParaRPr lang="en-US"/>
          </a:p>
        </p:txBody>
      </p:sp>
      <p:sp>
        <p:nvSpPr>
          <p:cNvPr id="33" name="Rectangle 33"/>
          <p:cNvSpPr>
            <a:spLocks noChangeArrowheads="1"/>
          </p:cNvSpPr>
          <p:nvPr/>
        </p:nvSpPr>
        <p:spPr bwMode="auto">
          <a:xfrm>
            <a:off x="1828800" y="3808447"/>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c[0]</a:t>
            </a:r>
          </a:p>
        </p:txBody>
      </p:sp>
      <p:sp>
        <p:nvSpPr>
          <p:cNvPr id="34" name="Rectangle 34"/>
          <p:cNvSpPr>
            <a:spLocks noChangeArrowheads="1"/>
          </p:cNvSpPr>
          <p:nvPr/>
        </p:nvSpPr>
        <p:spPr bwMode="auto">
          <a:xfrm>
            <a:off x="3352800" y="3808447"/>
            <a:ext cx="16764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c[1]</a:t>
            </a:r>
          </a:p>
        </p:txBody>
      </p:sp>
      <p:sp>
        <p:nvSpPr>
          <p:cNvPr id="35" name="Rectangle 35"/>
          <p:cNvSpPr>
            <a:spLocks noChangeArrowheads="1"/>
          </p:cNvSpPr>
          <p:nvPr/>
        </p:nvSpPr>
        <p:spPr bwMode="auto">
          <a:xfrm>
            <a:off x="5029200" y="3808447"/>
            <a:ext cx="1600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c[2]</a:t>
            </a:r>
            <a:endParaRPr lang="en-US" sz="1800" dirty="0">
              <a:latin typeface="Arial" charset="0"/>
            </a:endParaRPr>
          </a:p>
        </p:txBody>
      </p:sp>
      <p:sp>
        <p:nvSpPr>
          <p:cNvPr id="36" name="Rectangle 36"/>
          <p:cNvSpPr>
            <a:spLocks noChangeArrowheads="1"/>
          </p:cNvSpPr>
          <p:nvPr/>
        </p:nvSpPr>
        <p:spPr bwMode="auto">
          <a:xfrm>
            <a:off x="6629400" y="3808447"/>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c[3]</a:t>
            </a:r>
            <a:endParaRPr lang="en-US" sz="1800" dirty="0">
              <a:latin typeface="Arial" charset="0"/>
            </a:endParaRPr>
          </a:p>
        </p:txBody>
      </p:sp>
      <p:sp>
        <p:nvSpPr>
          <p:cNvPr id="37" name="Rectangle 37"/>
          <p:cNvSpPr>
            <a:spLocks noChangeArrowheads="1"/>
          </p:cNvSpPr>
          <p:nvPr/>
        </p:nvSpPr>
        <p:spPr bwMode="auto">
          <a:xfrm>
            <a:off x="685800" y="3808447"/>
            <a:ext cx="838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IV</a:t>
            </a:r>
            <a:endParaRPr lang="en-US" sz="1800" dirty="0">
              <a:latin typeface="Arial" charset="0"/>
            </a:endParaRPr>
          </a:p>
        </p:txBody>
      </p:sp>
      <p:sp>
        <p:nvSpPr>
          <p:cNvPr id="38" name="Rectangle 11"/>
          <p:cNvSpPr>
            <a:spLocks noChangeArrowheads="1"/>
          </p:cNvSpPr>
          <p:nvPr/>
        </p:nvSpPr>
        <p:spPr bwMode="auto">
          <a:xfrm>
            <a:off x="686112" y="1636747"/>
            <a:ext cx="838044"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IV</a:t>
            </a:r>
          </a:p>
        </p:txBody>
      </p:sp>
      <p:cxnSp>
        <p:nvCxnSpPr>
          <p:cNvPr id="39" name="Straight Connector 47"/>
          <p:cNvCxnSpPr>
            <a:cxnSpLocks noChangeShapeType="1"/>
          </p:cNvCxnSpPr>
          <p:nvPr/>
        </p:nvCxnSpPr>
        <p:spPr bwMode="auto">
          <a:xfrm rot="5400000">
            <a:off x="952385" y="3464713"/>
            <a:ext cx="232172" cy="2858"/>
          </a:xfrm>
          <a:prstGeom prst="line">
            <a:avLst/>
          </a:prstGeom>
          <a:noFill/>
          <a:ln w="9525" algn="ctr">
            <a:solidFill>
              <a:schemeClr val="tx1"/>
            </a:solidFill>
            <a:round/>
            <a:headEnd/>
            <a:tailEnd/>
          </a:ln>
        </p:spPr>
      </p:cxnSp>
      <p:grpSp>
        <p:nvGrpSpPr>
          <p:cNvPr id="40" name="Group 38"/>
          <p:cNvGrpSpPr/>
          <p:nvPr/>
        </p:nvGrpSpPr>
        <p:grpSpPr>
          <a:xfrm>
            <a:off x="655638" y="1962979"/>
            <a:ext cx="1706562" cy="1619250"/>
            <a:chOff x="884238" y="3022599"/>
            <a:chExt cx="1706562" cy="2159000"/>
          </a:xfrm>
        </p:grpSpPr>
        <p:sp>
          <p:nvSpPr>
            <p:cNvPr id="41" name="Rectangle 4"/>
            <p:cNvSpPr>
              <a:spLocks noChangeArrowheads="1"/>
            </p:cNvSpPr>
            <p:nvPr/>
          </p:nvSpPr>
          <p:spPr bwMode="auto">
            <a:xfrm>
              <a:off x="884238" y="4038599"/>
              <a:ext cx="914230" cy="83820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rPr>
                <a:t>E(</a:t>
              </a:r>
              <a:r>
                <a:rPr lang="en-US" dirty="0" smtClean="0">
                  <a:latin typeface="Arial" charset="0"/>
                </a:rPr>
                <a:t>k</a:t>
              </a:r>
              <a:r>
                <a:rPr lang="en-US" baseline="-25000" dirty="0" smtClean="0">
                  <a:latin typeface="Arial" charset="0"/>
                </a:rPr>
                <a:t>1</a:t>
              </a:r>
              <a:r>
                <a:rPr lang="en-US" dirty="0" smtClean="0">
                  <a:latin typeface="Arial" charset="0"/>
                </a:rPr>
                <a:t>,</a:t>
              </a:r>
              <a:r>
                <a:rPr lang="en-US" dirty="0">
                  <a:latin typeface="Arial" charset="0"/>
                  <a:sym typeface="Symbol" pitchFamily="18" charset="2"/>
                </a:rPr>
                <a:t>)</a:t>
              </a:r>
            </a:p>
          </p:txBody>
        </p:sp>
        <p:sp>
          <p:nvSpPr>
            <p:cNvPr id="42" name="Freeform 23"/>
            <p:cNvSpPr>
              <a:spLocks/>
            </p:cNvSpPr>
            <p:nvPr/>
          </p:nvSpPr>
          <p:spPr bwMode="auto">
            <a:xfrm>
              <a:off x="1295641" y="3505200"/>
              <a:ext cx="1295159" cy="1676399"/>
            </a:xfrm>
            <a:custGeom>
              <a:avLst/>
              <a:gdLst>
                <a:gd name="T0" fmla="*/ 0 w 912"/>
                <a:gd name="T1" fmla="*/ 2147483647 h 1056"/>
                <a:gd name="T2" fmla="*/ 2147483647 w 912"/>
                <a:gd name="T3" fmla="*/ 2147483647 h 1056"/>
                <a:gd name="T4" fmla="*/ 2147483647 w 912"/>
                <a:gd name="T5" fmla="*/ 0 h 1056"/>
                <a:gd name="T6" fmla="*/ 2147483647 w 912"/>
                <a:gd name="T7" fmla="*/ 0 h 1056"/>
                <a:gd name="T8" fmla="*/ 0 60000 65536"/>
                <a:gd name="T9" fmla="*/ 0 60000 65536"/>
                <a:gd name="T10" fmla="*/ 0 60000 65536"/>
                <a:gd name="T11" fmla="*/ 0 60000 65536"/>
                <a:gd name="T12" fmla="*/ 0 w 912"/>
                <a:gd name="T13" fmla="*/ 0 h 1056"/>
                <a:gd name="T14" fmla="*/ 912 w 912"/>
                <a:gd name="T15" fmla="*/ 1056 h 1056"/>
              </a:gdLst>
              <a:ahLst/>
              <a:cxnLst>
                <a:cxn ang="T8">
                  <a:pos x="T0" y="T1"/>
                </a:cxn>
                <a:cxn ang="T9">
                  <a:pos x="T2" y="T3"/>
                </a:cxn>
                <a:cxn ang="T10">
                  <a:pos x="T4" y="T5"/>
                </a:cxn>
                <a:cxn ang="T11">
                  <a:pos x="T6" y="T7"/>
                </a:cxn>
              </a:cxnLst>
              <a:rect l="T12" t="T13" r="T14" b="T15"/>
              <a:pathLst>
                <a:path w="912" h="1056">
                  <a:moveTo>
                    <a:pt x="0" y="1056"/>
                  </a:moveTo>
                  <a:lnTo>
                    <a:pt x="480" y="1056"/>
                  </a:lnTo>
                  <a:lnTo>
                    <a:pt x="480" y="0"/>
                  </a:lnTo>
                  <a:lnTo>
                    <a:pt x="912" y="0"/>
                  </a:lnTo>
                </a:path>
              </a:pathLst>
            </a:custGeom>
            <a:noFill/>
            <a:ln w="9525">
              <a:solidFill>
                <a:schemeClr val="tx1"/>
              </a:solidFill>
              <a:round/>
              <a:headEnd/>
              <a:tailEnd type="triangle" w="med" len="med"/>
            </a:ln>
          </p:spPr>
          <p:txBody>
            <a:bodyPr/>
            <a:lstStyle/>
            <a:p>
              <a:endParaRPr lang="en-US"/>
            </a:p>
          </p:txBody>
        </p:sp>
        <p:cxnSp>
          <p:nvCxnSpPr>
            <p:cNvPr id="43" name="Straight Arrow Connector 45"/>
            <p:cNvCxnSpPr>
              <a:cxnSpLocks noChangeShapeType="1"/>
              <a:stCxn id="38" idx="2"/>
              <a:endCxn id="41" idx="0"/>
            </p:cNvCxnSpPr>
            <p:nvPr/>
          </p:nvCxnSpPr>
          <p:spPr bwMode="auto">
            <a:xfrm>
              <a:off x="1333734" y="3064634"/>
              <a:ext cx="7619" cy="973965"/>
            </a:xfrm>
            <a:prstGeom prst="straightConnector1">
              <a:avLst/>
            </a:prstGeom>
            <a:noFill/>
            <a:ln w="9525" algn="ctr">
              <a:solidFill>
                <a:schemeClr val="tx1"/>
              </a:solidFill>
              <a:round/>
              <a:headEnd/>
              <a:tailEnd type="arrow" w="med" len="med"/>
            </a:ln>
          </p:spPr>
        </p:cxnSp>
        <p:sp>
          <p:nvSpPr>
            <p:cNvPr id="44" name="TextBox 42"/>
            <p:cNvSpPr txBox="1"/>
            <p:nvPr/>
          </p:nvSpPr>
          <p:spPr bwMode="auto">
            <a:xfrm>
              <a:off x="2011363" y="3022599"/>
              <a:ext cx="441146" cy="613501"/>
            </a:xfrm>
            <a:prstGeom prst="rect">
              <a:avLst/>
            </a:prstGeom>
            <a:noFill/>
          </p:spPr>
          <p:txBody>
            <a:bodyPr wrap="none">
              <a:spAutoFit/>
            </a:bodyPr>
            <a:lstStyle/>
            <a:p>
              <a:pPr>
                <a:defRPr/>
              </a:pPr>
              <a:r>
                <a:rPr lang="en-US" sz="1800" dirty="0">
                  <a:latin typeface="+mn-lt"/>
                </a:rPr>
                <a:t>IV</a:t>
              </a:r>
              <a:r>
                <a:rPr lang="en-US" sz="2390" b="1" dirty="0">
                  <a:latin typeface="+mn-lt"/>
                </a:rPr>
                <a:t>′</a:t>
              </a:r>
            </a:p>
          </p:txBody>
        </p:sp>
      </p:grpSp>
      <p:sp>
        <p:nvSpPr>
          <p:cNvPr id="45" name="TextBox 44"/>
          <p:cNvSpPr txBox="1"/>
          <p:nvPr/>
        </p:nvSpPr>
        <p:spPr>
          <a:xfrm>
            <a:off x="304800" y="4532347"/>
            <a:ext cx="4592411" cy="1200329"/>
          </a:xfrm>
          <a:prstGeom prst="rect">
            <a:avLst/>
          </a:prstGeom>
          <a:noFill/>
        </p:spPr>
        <p:txBody>
          <a:bodyPr wrap="none" rtlCol="0">
            <a:spAutoFit/>
          </a:bodyPr>
          <a:lstStyle/>
          <a:p>
            <a:r>
              <a:rPr lang="en-US" sz="2400" dirty="0" smtClean="0"/>
              <a:t>TLS:    </a:t>
            </a:r>
            <a:r>
              <a:rPr lang="pl-PL" sz="2400" dirty="0" smtClean="0"/>
              <a:t> dla</a:t>
            </a:r>
            <a:r>
              <a:rPr lang="en-US" sz="2400" dirty="0" smtClean="0"/>
              <a:t> n&gt;0,   n </a:t>
            </a:r>
            <a:r>
              <a:rPr lang="pl-PL" sz="2400" dirty="0" smtClean="0"/>
              <a:t>bajtowy</a:t>
            </a:r>
            <a:r>
              <a:rPr lang="en-US" sz="2400" dirty="0" smtClean="0"/>
              <a:t> </a:t>
            </a:r>
            <a:r>
              <a:rPr lang="pl-PL" sz="2400" dirty="0" smtClean="0"/>
              <a:t>pad</a:t>
            </a:r>
            <a:r>
              <a:rPr lang="en-US" sz="2400" dirty="0" smtClean="0"/>
              <a:t> </a:t>
            </a:r>
            <a:r>
              <a:rPr lang="pl-PL" sz="2400" dirty="0" smtClean="0"/>
              <a:t/>
            </a:r>
            <a:br>
              <a:rPr lang="pl-PL" sz="2400" dirty="0" smtClean="0"/>
            </a:br>
            <a:r>
              <a:rPr lang="en-US" sz="2400" dirty="0" smtClean="0"/>
              <a:t>            </a:t>
            </a:r>
            <a:r>
              <a:rPr lang="pl-PL" sz="2400" dirty="0" smtClean="0"/>
              <a:t> jeśli nie potrzeba </a:t>
            </a:r>
            <a:r>
              <a:rPr lang="pl-PL" sz="2400" dirty="0" err="1" smtClean="0"/>
              <a:t>paddingu</a:t>
            </a:r>
            <a:r>
              <a:rPr lang="pl-PL" sz="2400" dirty="0" smtClean="0"/>
              <a:t>, </a:t>
            </a:r>
            <a:br>
              <a:rPr lang="pl-PL" sz="2400" dirty="0" smtClean="0"/>
            </a:br>
            <a:r>
              <a:rPr lang="pl-PL" sz="2400" dirty="0" smtClean="0"/>
              <a:t>	dodaj  sztuczny blok.</a:t>
            </a:r>
            <a:endParaRPr lang="en-US" sz="2400" dirty="0"/>
          </a:p>
        </p:txBody>
      </p:sp>
      <p:grpSp>
        <p:nvGrpSpPr>
          <p:cNvPr id="46" name="Group 50"/>
          <p:cNvGrpSpPr/>
          <p:nvPr/>
        </p:nvGrpSpPr>
        <p:grpSpPr>
          <a:xfrm>
            <a:off x="4921002" y="4608547"/>
            <a:ext cx="1524000" cy="304800"/>
            <a:chOff x="4267200" y="4286250"/>
            <a:chExt cx="1524000" cy="304800"/>
          </a:xfrm>
        </p:grpSpPr>
        <p:sp>
          <p:nvSpPr>
            <p:cNvPr id="47" name="Rectangle 45"/>
            <p:cNvSpPr>
              <a:spLocks noChangeArrowheads="1"/>
            </p:cNvSpPr>
            <p:nvPr/>
          </p:nvSpPr>
          <p:spPr bwMode="auto">
            <a:xfrm>
              <a:off x="42672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sp>
          <p:nvSpPr>
            <p:cNvPr id="48" name="Rectangle 46"/>
            <p:cNvSpPr>
              <a:spLocks noChangeArrowheads="1"/>
            </p:cNvSpPr>
            <p:nvPr/>
          </p:nvSpPr>
          <p:spPr bwMode="auto">
            <a:xfrm>
              <a:off x="45720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sp>
          <p:nvSpPr>
            <p:cNvPr id="49" name="Rectangle 47"/>
            <p:cNvSpPr>
              <a:spLocks noChangeArrowheads="1"/>
            </p:cNvSpPr>
            <p:nvPr/>
          </p:nvSpPr>
          <p:spPr bwMode="auto">
            <a:xfrm>
              <a:off x="51816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sz="2400" b="1" dirty="0" smtClean="0">
                  <a:latin typeface="Arial" charset="0"/>
                </a:rPr>
                <a:t>⋯</a:t>
              </a:r>
              <a:endParaRPr lang="en-US" sz="1800" b="1" dirty="0">
                <a:latin typeface="Arial" charset="0"/>
              </a:endParaRPr>
            </a:p>
          </p:txBody>
        </p:sp>
        <p:sp>
          <p:nvSpPr>
            <p:cNvPr id="50" name="Rectangle 48"/>
            <p:cNvSpPr>
              <a:spLocks noChangeArrowheads="1"/>
            </p:cNvSpPr>
            <p:nvPr/>
          </p:nvSpPr>
          <p:spPr bwMode="auto">
            <a:xfrm>
              <a:off x="48768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sp>
          <p:nvSpPr>
            <p:cNvPr id="51" name="Rectangle 49"/>
            <p:cNvSpPr>
              <a:spLocks noChangeArrowheads="1"/>
            </p:cNvSpPr>
            <p:nvPr/>
          </p:nvSpPr>
          <p:spPr bwMode="auto">
            <a:xfrm>
              <a:off x="54864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grpSp>
      <p:cxnSp>
        <p:nvCxnSpPr>
          <p:cNvPr id="52" name="Curved Connector 52"/>
          <p:cNvCxnSpPr/>
          <p:nvPr/>
        </p:nvCxnSpPr>
        <p:spPr>
          <a:xfrm rot="16200000" flipV="1">
            <a:off x="7200903" y="2817849"/>
            <a:ext cx="2590798" cy="533397"/>
          </a:xfrm>
          <a:prstGeom prst="curvedConnector3">
            <a:avLst>
              <a:gd name="adj1" fmla="val 104412"/>
            </a:avLst>
          </a:prstGeom>
          <a:ln>
            <a:tailEnd type="arrow"/>
          </a:ln>
        </p:spPr>
        <p:style>
          <a:lnRef idx="2">
            <a:schemeClr val="accent1"/>
          </a:lnRef>
          <a:fillRef idx="0">
            <a:schemeClr val="accent1"/>
          </a:fillRef>
          <a:effectRef idx="1">
            <a:schemeClr val="accent1"/>
          </a:effectRef>
          <a:fontRef idx="minor">
            <a:schemeClr val="tx1"/>
          </a:fontRef>
        </p:style>
      </p:cxnSp>
      <p:sp>
        <p:nvSpPr>
          <p:cNvPr id="53" name="TextBox 55"/>
          <p:cNvSpPr txBox="1"/>
          <p:nvPr/>
        </p:nvSpPr>
        <p:spPr>
          <a:xfrm>
            <a:off x="7453114" y="4379947"/>
            <a:ext cx="1530675" cy="923330"/>
          </a:xfrm>
          <a:prstGeom prst="rect">
            <a:avLst/>
          </a:prstGeom>
          <a:noFill/>
          <a:ln>
            <a:solidFill>
              <a:srgbClr val="4F81BD"/>
            </a:solidFill>
          </a:ln>
        </p:spPr>
        <p:txBody>
          <a:bodyPr wrap="none" rtlCol="0">
            <a:spAutoFit/>
          </a:bodyPr>
          <a:lstStyle/>
          <a:p>
            <a:r>
              <a:rPr lang="pl-PL" dirty="0" smtClean="0"/>
              <a:t>Usuwane </a:t>
            </a:r>
            <a:br>
              <a:rPr lang="pl-PL" dirty="0" smtClean="0"/>
            </a:br>
            <a:r>
              <a:rPr lang="pl-PL" dirty="0" smtClean="0"/>
              <a:t>podczas</a:t>
            </a:r>
            <a:br>
              <a:rPr lang="pl-PL" dirty="0" smtClean="0"/>
            </a:br>
            <a:r>
              <a:rPr lang="pl-PL" dirty="0" smtClean="0"/>
              <a:t>deszyfrowania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Historia szyfru AES</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a:t>
            </a:fld>
            <a:endParaRPr lang="pl-PL"/>
          </a:p>
        </p:txBody>
      </p:sp>
      <p:sp>
        <p:nvSpPr>
          <p:cNvPr id="5" name="Prostokąt 4"/>
          <p:cNvSpPr/>
          <p:nvPr/>
        </p:nvSpPr>
        <p:spPr>
          <a:xfrm>
            <a:off x="324322" y="1340768"/>
            <a:ext cx="8640960" cy="5201424"/>
          </a:xfrm>
          <a:prstGeom prst="rect">
            <a:avLst/>
          </a:prstGeom>
        </p:spPr>
        <p:txBody>
          <a:bodyPr wrap="square">
            <a:spAutoFit/>
          </a:bodyPr>
          <a:lstStyle/>
          <a:p>
            <a:pPr>
              <a:spcBef>
                <a:spcPts val="2376"/>
              </a:spcBef>
              <a:buFont typeface="Arial" pitchFamily="34" charset="0"/>
              <a:buChar char="•"/>
            </a:pPr>
            <a:r>
              <a:rPr lang="en-US" sz="2800" dirty="0" smtClean="0"/>
              <a:t>1997:NIST</a:t>
            </a:r>
            <a:r>
              <a:rPr lang="pl-PL" sz="2800" dirty="0" smtClean="0"/>
              <a:t> (</a:t>
            </a:r>
            <a:r>
              <a:rPr lang="en-US" sz="2800" dirty="0" smtClean="0"/>
              <a:t>National Institute of Standards and </a:t>
            </a:r>
            <a:r>
              <a:rPr lang="pl-PL" sz="2800" dirty="0" smtClean="0"/>
              <a:t>	T</a:t>
            </a:r>
            <a:r>
              <a:rPr lang="en-US" sz="2800" dirty="0" err="1" smtClean="0"/>
              <a:t>echnology</a:t>
            </a:r>
            <a:r>
              <a:rPr lang="pl-PL" sz="2800" dirty="0" smtClean="0"/>
              <a:t>)</a:t>
            </a:r>
            <a:r>
              <a:rPr lang="en-US" sz="2800" dirty="0" smtClean="0"/>
              <a:t> </a:t>
            </a:r>
            <a:r>
              <a:rPr lang="pl-PL" sz="2800" dirty="0" smtClean="0"/>
              <a:t>ogłasza konkurs na nowy standard 	szyfrowania blokowego</a:t>
            </a:r>
          </a:p>
          <a:p>
            <a:pPr>
              <a:spcBef>
                <a:spcPts val="2376"/>
              </a:spcBef>
              <a:buFont typeface="Arial" pitchFamily="34" charset="0"/>
              <a:buChar char="•"/>
            </a:pPr>
            <a:r>
              <a:rPr lang="en-US" sz="2800" dirty="0" smtClean="0"/>
              <a:t>1998:15 </a:t>
            </a:r>
            <a:r>
              <a:rPr lang="pl-PL" sz="2800" dirty="0" smtClean="0"/>
              <a:t>zgłoszeń</a:t>
            </a:r>
            <a:r>
              <a:rPr lang="en-US" sz="2800" dirty="0" smtClean="0"/>
              <a:t>.     </a:t>
            </a:r>
            <a:endParaRPr lang="en-US" sz="2000" dirty="0" smtClean="0">
              <a:solidFill>
                <a:srgbClr val="FF0000"/>
              </a:solidFill>
            </a:endParaRPr>
          </a:p>
          <a:p>
            <a:pPr>
              <a:spcBef>
                <a:spcPts val="2376"/>
              </a:spcBef>
              <a:buFont typeface="Arial" pitchFamily="34" charset="0"/>
              <a:buChar char="•"/>
            </a:pPr>
            <a:r>
              <a:rPr lang="en-US" sz="2800" dirty="0" smtClean="0"/>
              <a:t>1999: NIST </a:t>
            </a:r>
            <a:r>
              <a:rPr lang="pl-PL" sz="2800" dirty="0" smtClean="0"/>
              <a:t>wybiera</a:t>
            </a:r>
            <a:r>
              <a:rPr lang="en-US" sz="2800" dirty="0" smtClean="0"/>
              <a:t> 5 </a:t>
            </a:r>
            <a:r>
              <a:rPr lang="pl-PL" sz="2800" dirty="0" smtClean="0"/>
              <a:t>finalistów</a:t>
            </a:r>
            <a:endParaRPr lang="en-US" sz="2800" dirty="0" smtClean="0"/>
          </a:p>
          <a:p>
            <a:pPr>
              <a:spcBef>
                <a:spcPts val="2376"/>
              </a:spcBef>
              <a:buFont typeface="Arial" pitchFamily="34" charset="0"/>
              <a:buChar char="•"/>
            </a:pPr>
            <a:r>
              <a:rPr lang="en-US" sz="2800" dirty="0" smtClean="0"/>
              <a:t>2000: NIST </a:t>
            </a:r>
            <a:r>
              <a:rPr lang="pl-PL" sz="2800" dirty="0" smtClean="0"/>
              <a:t>wybiera szyfr</a:t>
            </a:r>
            <a:r>
              <a:rPr lang="en-US" sz="2800" dirty="0" smtClean="0"/>
              <a:t> </a:t>
            </a:r>
            <a:r>
              <a:rPr lang="en-US" sz="2800" dirty="0" err="1" smtClean="0"/>
              <a:t>Rijndael</a:t>
            </a:r>
            <a:r>
              <a:rPr lang="en-US" sz="2800" dirty="0" smtClean="0"/>
              <a:t> </a:t>
            </a:r>
            <a:r>
              <a:rPr lang="pl-PL" sz="2800" dirty="0" smtClean="0"/>
              <a:t>jako</a:t>
            </a:r>
            <a:r>
              <a:rPr lang="en-US" sz="2800" dirty="0" smtClean="0"/>
              <a:t> AES</a:t>
            </a:r>
            <a:r>
              <a:rPr lang="pl-PL" sz="2800" dirty="0" smtClean="0"/>
              <a:t> (</a:t>
            </a:r>
            <a:r>
              <a:rPr lang="pl-PL" sz="2800" dirty="0" err="1" smtClean="0"/>
              <a:t>Advanced</a:t>
            </a:r>
            <a:r>
              <a:rPr lang="pl-PL" sz="2800" dirty="0" smtClean="0"/>
              <a:t> 	</a:t>
            </a:r>
            <a:r>
              <a:rPr lang="pl-PL" sz="2800" dirty="0" err="1" smtClean="0"/>
              <a:t>Encryption</a:t>
            </a:r>
            <a:r>
              <a:rPr lang="pl-PL" sz="2800" dirty="0" smtClean="0"/>
              <a:t> Standard)</a:t>
            </a:r>
            <a:r>
              <a:rPr lang="en-US" sz="2800" dirty="0" smtClean="0"/>
              <a:t>    </a:t>
            </a:r>
            <a:r>
              <a:rPr lang="en-US" sz="2400" dirty="0" smtClean="0"/>
              <a:t>(</a:t>
            </a:r>
            <a:r>
              <a:rPr lang="pl-PL" sz="2400" dirty="0" smtClean="0"/>
              <a:t>zaprojektowany w Belgii</a:t>
            </a:r>
            <a:r>
              <a:rPr lang="en-US" sz="2400" dirty="0" smtClean="0"/>
              <a:t>)</a:t>
            </a:r>
          </a:p>
          <a:p>
            <a:pPr>
              <a:spcBef>
                <a:spcPts val="2376"/>
              </a:spcBef>
            </a:pPr>
            <a:r>
              <a:rPr lang="pl-PL" sz="2800" dirty="0" smtClean="0"/>
              <a:t>Rozmiary kluczy</a:t>
            </a:r>
            <a:r>
              <a:rPr lang="en-US" sz="2800" dirty="0" smtClean="0"/>
              <a:t>:   128, 192, 256 bit</a:t>
            </a:r>
            <a:r>
              <a:rPr lang="pl-PL" sz="2800" dirty="0" smtClean="0"/>
              <a:t>ów</a:t>
            </a:r>
            <a:r>
              <a:rPr lang="en-US" sz="2800" dirty="0" smtClean="0"/>
              <a:t>.</a:t>
            </a:r>
            <a:r>
              <a:rPr lang="pl-PL" sz="2800" dirty="0" smtClean="0"/>
              <a:t/>
            </a:r>
            <a:br>
              <a:rPr lang="pl-PL" sz="2800" dirty="0" smtClean="0"/>
            </a:br>
            <a:r>
              <a:rPr lang="pl-PL" sz="2800" dirty="0" smtClean="0"/>
              <a:t>Rozmiary bloków</a:t>
            </a:r>
            <a:r>
              <a:rPr lang="en-US" sz="2800" dirty="0" smtClean="0"/>
              <a:t>:  128 bit</a:t>
            </a:r>
            <a:r>
              <a:rPr lang="pl-PL" sz="2800" dirty="0" smtClean="0"/>
              <a:t>ów</a:t>
            </a: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AES jest siecią </a:t>
            </a:r>
            <a:r>
              <a:rPr lang="pl-PL" dirty="0" err="1" smtClean="0"/>
              <a:t>podstawieniowo-permutacyjną</a:t>
            </a:r>
            <a:r>
              <a:rPr lang="pl-PL" dirty="0" smtClean="0"/>
              <a:t> (ale nie siecią </a:t>
            </a:r>
            <a:r>
              <a:rPr lang="pl-PL" dirty="0" err="1" smtClean="0"/>
              <a:t>Feistel’a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4</a:t>
            </a:fld>
            <a:endParaRPr lang="pl-PL"/>
          </a:p>
        </p:txBody>
      </p:sp>
      <p:sp>
        <p:nvSpPr>
          <p:cNvPr id="115" name="Rectangle 3"/>
          <p:cNvSpPr/>
          <p:nvPr/>
        </p:nvSpPr>
        <p:spPr>
          <a:xfrm rot="16200000">
            <a:off x="-318117" y="3857698"/>
            <a:ext cx="2598331" cy="3048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smtClean="0">
                <a:solidFill>
                  <a:srgbClr val="000000"/>
                </a:solidFill>
              </a:rPr>
              <a:t>wejście</a:t>
            </a:r>
            <a:endParaRPr lang="en-US" dirty="0">
              <a:solidFill>
                <a:srgbClr val="000000"/>
              </a:solidFill>
            </a:endParaRPr>
          </a:p>
        </p:txBody>
      </p:sp>
      <p:grpSp>
        <p:nvGrpSpPr>
          <p:cNvPr id="116" name="Group 72"/>
          <p:cNvGrpSpPr/>
          <p:nvPr/>
        </p:nvGrpSpPr>
        <p:grpSpPr>
          <a:xfrm>
            <a:off x="1179766" y="2499703"/>
            <a:ext cx="1934883" cy="3017348"/>
            <a:chOff x="884517" y="1861529"/>
            <a:chExt cx="1934883" cy="3017348"/>
          </a:xfrm>
        </p:grpSpPr>
        <p:sp>
          <p:nvSpPr>
            <p:cNvPr id="117" name="TextBox 4"/>
            <p:cNvSpPr txBox="1"/>
            <p:nvPr/>
          </p:nvSpPr>
          <p:spPr>
            <a:xfrm rot="16200000">
              <a:off x="991006" y="3253492"/>
              <a:ext cx="308450" cy="461665"/>
            </a:xfrm>
            <a:prstGeom prst="rect">
              <a:avLst/>
            </a:prstGeom>
            <a:noFill/>
          </p:spPr>
          <p:txBody>
            <a:bodyPr wrap="none" rtlCol="0">
              <a:spAutoFit/>
            </a:bodyPr>
            <a:lstStyle/>
            <a:p>
              <a:r>
                <a:rPr lang="en-US" sz="2400" dirty="0" smtClean="0"/>
                <a:t>⨁</a:t>
              </a:r>
              <a:endParaRPr lang="en-US" sz="2400" dirty="0"/>
            </a:p>
          </p:txBody>
        </p:sp>
        <p:cxnSp>
          <p:nvCxnSpPr>
            <p:cNvPr id="118" name="Straight Connector 6"/>
            <p:cNvCxnSpPr/>
            <p:nvPr/>
          </p:nvCxnSpPr>
          <p:spPr>
            <a:xfrm rot="16200000">
              <a:off x="250308" y="3346450"/>
              <a:ext cx="25473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8"/>
            <p:cNvCxnSpPr/>
            <p:nvPr/>
          </p:nvCxnSpPr>
          <p:spPr>
            <a:xfrm rot="16200000">
              <a:off x="1638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9"/>
            <p:cNvCxnSpPr/>
            <p:nvPr/>
          </p:nvCxnSpPr>
          <p:spPr>
            <a:xfrm rot="16200000">
              <a:off x="1638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1" name="Straight Connector 10"/>
            <p:cNvCxnSpPr/>
            <p:nvPr/>
          </p:nvCxnSpPr>
          <p:spPr>
            <a:xfrm rot="16200000">
              <a:off x="1638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1"/>
            <p:cNvCxnSpPr/>
            <p:nvPr/>
          </p:nvCxnSpPr>
          <p:spPr>
            <a:xfrm rot="16200000">
              <a:off x="1638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3" name="Straight Connector 12"/>
            <p:cNvCxnSpPr/>
            <p:nvPr/>
          </p:nvCxnSpPr>
          <p:spPr>
            <a:xfrm rot="16200000">
              <a:off x="1638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3"/>
            <p:cNvCxnSpPr/>
            <p:nvPr/>
          </p:nvCxnSpPr>
          <p:spPr>
            <a:xfrm rot="16200000">
              <a:off x="1638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sp>
          <p:nvSpPr>
            <p:cNvPr id="125" name="Rounded Rectangle 14"/>
            <p:cNvSpPr/>
            <p:nvPr/>
          </p:nvSpPr>
          <p:spPr>
            <a:xfrm>
              <a:off x="1836738" y="1861529"/>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smtClean="0"/>
                <a:t>1</a:t>
              </a:r>
              <a:endParaRPr lang="en-US" sz="2400" baseline="-25000" dirty="0"/>
            </a:p>
          </p:txBody>
        </p:sp>
        <p:sp>
          <p:nvSpPr>
            <p:cNvPr id="126" name="Rounded Rectangle 15"/>
            <p:cNvSpPr/>
            <p:nvPr/>
          </p:nvSpPr>
          <p:spPr>
            <a:xfrm>
              <a:off x="1836738" y="2395426"/>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2</a:t>
              </a:r>
            </a:p>
          </p:txBody>
        </p:sp>
        <p:sp>
          <p:nvSpPr>
            <p:cNvPr id="127" name="Rounded Rectangle 16"/>
            <p:cNvSpPr/>
            <p:nvPr/>
          </p:nvSpPr>
          <p:spPr>
            <a:xfrm>
              <a:off x="1836738" y="2904903"/>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3</a:t>
              </a:r>
            </a:p>
          </p:txBody>
        </p:sp>
        <p:sp>
          <p:nvSpPr>
            <p:cNvPr id="128" name="Rounded Rectangle 17"/>
            <p:cNvSpPr/>
            <p:nvPr/>
          </p:nvSpPr>
          <p:spPr>
            <a:xfrm>
              <a:off x="1836738" y="4429614"/>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8</a:t>
              </a:r>
            </a:p>
          </p:txBody>
        </p:sp>
        <p:sp>
          <p:nvSpPr>
            <p:cNvPr id="129" name="TextBox 18"/>
            <p:cNvSpPr txBox="1"/>
            <p:nvPr/>
          </p:nvSpPr>
          <p:spPr>
            <a:xfrm rot="5400000" flipV="1">
              <a:off x="1882576" y="3579393"/>
              <a:ext cx="233982" cy="646331"/>
            </a:xfrm>
            <a:prstGeom prst="rect">
              <a:avLst/>
            </a:prstGeom>
            <a:noFill/>
          </p:spPr>
          <p:txBody>
            <a:bodyPr wrap="square" rtlCol="0">
              <a:spAutoFit/>
            </a:bodyPr>
            <a:lstStyle/>
            <a:p>
              <a:r>
                <a:rPr lang="en-US" sz="3600" b="1" dirty="0" smtClean="0"/>
                <a:t>⋯</a:t>
              </a:r>
              <a:endParaRPr lang="en-US" sz="3600" b="1" dirty="0"/>
            </a:p>
          </p:txBody>
        </p:sp>
        <p:cxnSp>
          <p:nvCxnSpPr>
            <p:cNvPr id="130" name="Straight Connector 19"/>
            <p:cNvCxnSpPr/>
            <p:nvPr/>
          </p:nvCxnSpPr>
          <p:spPr>
            <a:xfrm rot="16200000">
              <a:off x="2400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1" name="Straight Connector 20"/>
            <p:cNvCxnSpPr/>
            <p:nvPr/>
          </p:nvCxnSpPr>
          <p:spPr>
            <a:xfrm rot="16200000">
              <a:off x="2400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2" name="Straight Connector 21"/>
            <p:cNvCxnSpPr/>
            <p:nvPr/>
          </p:nvCxnSpPr>
          <p:spPr>
            <a:xfrm rot="16200000">
              <a:off x="2400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 name="Straight Connector 22"/>
            <p:cNvCxnSpPr/>
            <p:nvPr/>
          </p:nvCxnSpPr>
          <p:spPr>
            <a:xfrm rot="16200000">
              <a:off x="2400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4" name="Straight Connector 23"/>
            <p:cNvCxnSpPr/>
            <p:nvPr/>
          </p:nvCxnSpPr>
          <p:spPr>
            <a:xfrm rot="16200000">
              <a:off x="2400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5" name="Straight Connector 24"/>
            <p:cNvCxnSpPr/>
            <p:nvPr/>
          </p:nvCxnSpPr>
          <p:spPr>
            <a:xfrm rot="16200000">
              <a:off x="2400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grpSp>
          <p:nvGrpSpPr>
            <p:cNvPr id="136" name="Group 42"/>
            <p:cNvGrpSpPr/>
            <p:nvPr/>
          </p:nvGrpSpPr>
          <p:grpSpPr>
            <a:xfrm rot="16200000">
              <a:off x="1240465" y="3194050"/>
              <a:ext cx="2853070" cy="304800"/>
              <a:chOff x="990600" y="3486150"/>
              <a:chExt cx="4267200" cy="457200"/>
            </a:xfrm>
          </p:grpSpPr>
          <p:sp>
            <p:nvSpPr>
              <p:cNvPr id="139" name="Rectangle 26"/>
              <p:cNvSpPr/>
              <p:nvPr/>
            </p:nvSpPr>
            <p:spPr>
              <a:xfrm>
                <a:off x="990600" y="3486150"/>
                <a:ext cx="42672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0" name="Straight Connector 28"/>
              <p:cNvCxnSpPr/>
              <p:nvPr/>
            </p:nvCxnSpPr>
            <p:spPr>
              <a:xfrm>
                <a:off x="1219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1" name="Straight Connector 30"/>
              <p:cNvCxnSpPr/>
              <p:nvPr/>
            </p:nvCxnSpPr>
            <p:spPr>
              <a:xfrm flipH="1">
                <a:off x="1219200" y="3486150"/>
                <a:ext cx="762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2" name="Straight Connector 32"/>
              <p:cNvCxnSpPr/>
              <p:nvPr/>
            </p:nvCxnSpPr>
            <p:spPr>
              <a:xfrm>
                <a:off x="2743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3" name="Straight Connector 34"/>
              <p:cNvCxnSpPr/>
              <p:nvPr/>
            </p:nvCxnSpPr>
            <p:spPr>
              <a:xfrm flipH="1">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4" name="Straight Connector 37"/>
              <p:cNvCxnSpPr/>
              <p:nvPr/>
            </p:nvCxnSpPr>
            <p:spPr>
              <a:xfrm flipH="1">
                <a:off x="1828800" y="3486150"/>
                <a:ext cx="24384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39"/>
              <p:cNvCxnSpPr/>
              <p:nvPr/>
            </p:nvCxnSpPr>
            <p:spPr>
              <a:xfrm>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37" name="Straight Connector 49"/>
            <p:cNvCxnSpPr/>
            <p:nvPr/>
          </p:nvCxnSpPr>
          <p:spPr>
            <a:xfrm rot="16200000" flipH="1">
              <a:off x="1404515" y="3322739"/>
              <a:ext cx="1382" cy="147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38" name="Straight Connector 51"/>
            <p:cNvCxnSpPr/>
            <p:nvPr/>
          </p:nvCxnSpPr>
          <p:spPr>
            <a:xfrm rot="16200000" flipH="1">
              <a:off x="960025" y="3320506"/>
              <a:ext cx="1383" cy="1524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146" name="Rectangle 137"/>
          <p:cNvSpPr/>
          <p:nvPr/>
        </p:nvSpPr>
        <p:spPr>
          <a:xfrm rot="16200000">
            <a:off x="7225684" y="3823290"/>
            <a:ext cx="2598331" cy="3048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smtClean="0">
                <a:solidFill>
                  <a:srgbClr val="000000"/>
                </a:solidFill>
              </a:rPr>
              <a:t>wyjście</a:t>
            </a:r>
            <a:endParaRPr lang="en-US" dirty="0">
              <a:solidFill>
                <a:srgbClr val="000000"/>
              </a:solidFill>
            </a:endParaRPr>
          </a:p>
        </p:txBody>
      </p:sp>
      <p:sp>
        <p:nvSpPr>
          <p:cNvPr id="147" name="TextBox 139"/>
          <p:cNvSpPr txBox="1"/>
          <p:nvPr/>
        </p:nvSpPr>
        <p:spPr>
          <a:xfrm>
            <a:off x="1591595" y="5879013"/>
            <a:ext cx="1397023" cy="646331"/>
          </a:xfrm>
          <a:prstGeom prst="rect">
            <a:avLst/>
          </a:prstGeom>
          <a:noFill/>
        </p:spPr>
        <p:txBody>
          <a:bodyPr wrap="square" rtlCol="0">
            <a:spAutoFit/>
          </a:bodyPr>
          <a:lstStyle/>
          <a:p>
            <a:pPr algn="ctr"/>
            <a:r>
              <a:rPr lang="pl-PL" dirty="0" smtClean="0"/>
              <a:t>warstwa</a:t>
            </a:r>
            <a:endParaRPr lang="en-US" dirty="0" smtClean="0"/>
          </a:p>
          <a:p>
            <a:pPr algn="ctr"/>
            <a:r>
              <a:rPr lang="pl-PL" dirty="0" smtClean="0"/>
              <a:t>podstawień</a:t>
            </a:r>
            <a:endParaRPr lang="en-US" dirty="0"/>
          </a:p>
        </p:txBody>
      </p:sp>
      <p:sp>
        <p:nvSpPr>
          <p:cNvPr id="148" name="TextBox 140"/>
          <p:cNvSpPr txBox="1"/>
          <p:nvPr/>
        </p:nvSpPr>
        <p:spPr>
          <a:xfrm>
            <a:off x="2369417" y="5373216"/>
            <a:ext cx="1267273" cy="646331"/>
          </a:xfrm>
          <a:prstGeom prst="rect">
            <a:avLst/>
          </a:prstGeom>
          <a:noFill/>
        </p:spPr>
        <p:txBody>
          <a:bodyPr wrap="square" rtlCol="0">
            <a:spAutoFit/>
          </a:bodyPr>
          <a:lstStyle/>
          <a:p>
            <a:pPr algn="ctr"/>
            <a:r>
              <a:rPr lang="pl-PL" dirty="0" smtClean="0"/>
              <a:t>warstwa</a:t>
            </a:r>
            <a:endParaRPr lang="en-US" dirty="0" smtClean="0"/>
          </a:p>
          <a:p>
            <a:pPr algn="ctr"/>
            <a:r>
              <a:rPr lang="pl-PL" dirty="0" smtClean="0"/>
              <a:t>permutacji</a:t>
            </a:r>
            <a:endParaRPr lang="en-US" dirty="0"/>
          </a:p>
        </p:txBody>
      </p:sp>
      <p:grpSp>
        <p:nvGrpSpPr>
          <p:cNvPr id="149" name="Group 144"/>
          <p:cNvGrpSpPr/>
          <p:nvPr/>
        </p:nvGrpSpPr>
        <p:grpSpPr>
          <a:xfrm>
            <a:off x="5629249" y="5693912"/>
            <a:ext cx="2438400" cy="400110"/>
            <a:chOff x="5334000" y="4634142"/>
            <a:chExt cx="2438400" cy="400110"/>
          </a:xfrm>
        </p:grpSpPr>
        <p:cxnSp>
          <p:nvCxnSpPr>
            <p:cNvPr id="150" name="Straight Arrow Connector 142"/>
            <p:cNvCxnSpPr/>
            <p:nvPr/>
          </p:nvCxnSpPr>
          <p:spPr>
            <a:xfrm flipH="1">
              <a:off x="5334000" y="4705350"/>
              <a:ext cx="2438400" cy="0"/>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151" name="TextBox 143"/>
            <p:cNvSpPr txBox="1"/>
            <p:nvPr/>
          </p:nvSpPr>
          <p:spPr>
            <a:xfrm>
              <a:off x="5867400" y="4634142"/>
              <a:ext cx="1416478" cy="400110"/>
            </a:xfrm>
            <a:prstGeom prst="rect">
              <a:avLst/>
            </a:prstGeom>
            <a:noFill/>
          </p:spPr>
          <p:txBody>
            <a:bodyPr wrap="none" rtlCol="0">
              <a:spAutoFit/>
            </a:bodyPr>
            <a:lstStyle/>
            <a:p>
              <a:r>
                <a:rPr lang="pl-PL" sz="2000" dirty="0" smtClean="0"/>
                <a:t>odwrócenie</a:t>
              </a:r>
              <a:endParaRPr lang="en-US" sz="2000" dirty="0"/>
            </a:p>
          </p:txBody>
        </p:sp>
      </p:grpSp>
      <p:grpSp>
        <p:nvGrpSpPr>
          <p:cNvPr id="152" name="Group 153"/>
          <p:cNvGrpSpPr/>
          <p:nvPr/>
        </p:nvGrpSpPr>
        <p:grpSpPr>
          <a:xfrm>
            <a:off x="1285849" y="2107520"/>
            <a:ext cx="428573" cy="1752600"/>
            <a:chOff x="990600" y="1047750"/>
            <a:chExt cx="428573" cy="1752600"/>
          </a:xfrm>
        </p:grpSpPr>
        <p:sp>
          <p:nvSpPr>
            <p:cNvPr id="153" name="TextBox 145"/>
            <p:cNvSpPr txBox="1"/>
            <p:nvPr/>
          </p:nvSpPr>
          <p:spPr>
            <a:xfrm>
              <a:off x="990600" y="1047750"/>
              <a:ext cx="428573" cy="461665"/>
            </a:xfrm>
            <a:prstGeom prst="rect">
              <a:avLst/>
            </a:prstGeom>
            <a:noFill/>
          </p:spPr>
          <p:txBody>
            <a:bodyPr wrap="none" rtlCol="0">
              <a:spAutoFit/>
            </a:bodyPr>
            <a:lstStyle/>
            <a:p>
              <a:r>
                <a:rPr lang="en-US" sz="2400" dirty="0" smtClean="0"/>
                <a:t>k</a:t>
              </a:r>
              <a:r>
                <a:rPr lang="en-US" sz="2400" baseline="-25000" dirty="0" smtClean="0"/>
                <a:t>1</a:t>
              </a:r>
              <a:endParaRPr lang="en-US" sz="2400" baseline="-25000" dirty="0"/>
            </a:p>
          </p:txBody>
        </p:sp>
        <p:cxnSp>
          <p:nvCxnSpPr>
            <p:cNvPr id="154" name="Straight Arrow Connector 152"/>
            <p:cNvCxnSpPr/>
            <p:nvPr/>
          </p:nvCxnSpPr>
          <p:spPr>
            <a:xfrm flipH="1">
              <a:off x="1178610" y="1416882"/>
              <a:ext cx="11870" cy="1383468"/>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nvGrpSpPr>
          <p:cNvPr id="155" name="Group 162"/>
          <p:cNvGrpSpPr/>
          <p:nvPr/>
        </p:nvGrpSpPr>
        <p:grpSpPr>
          <a:xfrm>
            <a:off x="3114649" y="2112512"/>
            <a:ext cx="1934883" cy="3383412"/>
            <a:chOff x="2819400" y="1052742"/>
            <a:chExt cx="1934883" cy="3383412"/>
          </a:xfrm>
        </p:grpSpPr>
        <p:grpSp>
          <p:nvGrpSpPr>
            <p:cNvPr id="156" name="Group 73"/>
            <p:cNvGrpSpPr/>
            <p:nvPr/>
          </p:nvGrpSpPr>
          <p:grpSpPr>
            <a:xfrm>
              <a:off x="2819400" y="1418806"/>
              <a:ext cx="1934883" cy="3017348"/>
              <a:chOff x="884517" y="1861529"/>
              <a:chExt cx="1934883" cy="3017348"/>
            </a:xfrm>
          </p:grpSpPr>
          <p:sp>
            <p:nvSpPr>
              <p:cNvPr id="160" name="TextBox 74"/>
              <p:cNvSpPr txBox="1"/>
              <p:nvPr/>
            </p:nvSpPr>
            <p:spPr>
              <a:xfrm rot="16200000">
                <a:off x="991006" y="3253492"/>
                <a:ext cx="308450" cy="461665"/>
              </a:xfrm>
              <a:prstGeom prst="rect">
                <a:avLst/>
              </a:prstGeom>
              <a:noFill/>
            </p:spPr>
            <p:txBody>
              <a:bodyPr wrap="none" rtlCol="0">
                <a:spAutoFit/>
              </a:bodyPr>
              <a:lstStyle/>
              <a:p>
                <a:r>
                  <a:rPr lang="en-US" sz="2400" dirty="0" smtClean="0"/>
                  <a:t>⨁</a:t>
                </a:r>
                <a:endParaRPr lang="en-US" sz="2400" dirty="0"/>
              </a:p>
            </p:txBody>
          </p:sp>
          <p:cxnSp>
            <p:nvCxnSpPr>
              <p:cNvPr id="161" name="Straight Connector 75"/>
              <p:cNvCxnSpPr/>
              <p:nvPr/>
            </p:nvCxnSpPr>
            <p:spPr>
              <a:xfrm rot="16200000">
                <a:off x="250308" y="3346450"/>
                <a:ext cx="25473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2" name="Straight Connector 76"/>
              <p:cNvCxnSpPr/>
              <p:nvPr/>
            </p:nvCxnSpPr>
            <p:spPr>
              <a:xfrm rot="16200000">
                <a:off x="1638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3" name="Straight Connector 77"/>
              <p:cNvCxnSpPr/>
              <p:nvPr/>
            </p:nvCxnSpPr>
            <p:spPr>
              <a:xfrm rot="16200000">
                <a:off x="1638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4" name="Straight Connector 78"/>
              <p:cNvCxnSpPr/>
              <p:nvPr/>
            </p:nvCxnSpPr>
            <p:spPr>
              <a:xfrm rot="16200000">
                <a:off x="1638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5" name="Straight Connector 79"/>
              <p:cNvCxnSpPr/>
              <p:nvPr/>
            </p:nvCxnSpPr>
            <p:spPr>
              <a:xfrm rot="16200000">
                <a:off x="1638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6" name="Straight Connector 80"/>
              <p:cNvCxnSpPr/>
              <p:nvPr/>
            </p:nvCxnSpPr>
            <p:spPr>
              <a:xfrm rot="16200000">
                <a:off x="1638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7" name="Straight Connector 81"/>
              <p:cNvCxnSpPr/>
              <p:nvPr/>
            </p:nvCxnSpPr>
            <p:spPr>
              <a:xfrm rot="16200000">
                <a:off x="1638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sp>
            <p:nvSpPr>
              <p:cNvPr id="168" name="Rounded Rectangle 82"/>
              <p:cNvSpPr/>
              <p:nvPr/>
            </p:nvSpPr>
            <p:spPr>
              <a:xfrm>
                <a:off x="1836738" y="1861529"/>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smtClean="0"/>
                  <a:t>1</a:t>
                </a:r>
                <a:endParaRPr lang="en-US" sz="2400" baseline="-25000" dirty="0"/>
              </a:p>
            </p:txBody>
          </p:sp>
          <p:sp>
            <p:nvSpPr>
              <p:cNvPr id="169" name="Rounded Rectangle 83"/>
              <p:cNvSpPr/>
              <p:nvPr/>
            </p:nvSpPr>
            <p:spPr>
              <a:xfrm>
                <a:off x="1836738" y="2395426"/>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2</a:t>
                </a:r>
              </a:p>
            </p:txBody>
          </p:sp>
          <p:sp>
            <p:nvSpPr>
              <p:cNvPr id="170" name="Rounded Rectangle 84"/>
              <p:cNvSpPr/>
              <p:nvPr/>
            </p:nvSpPr>
            <p:spPr>
              <a:xfrm>
                <a:off x="1836738" y="2904903"/>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3</a:t>
                </a:r>
              </a:p>
            </p:txBody>
          </p:sp>
          <p:sp>
            <p:nvSpPr>
              <p:cNvPr id="171" name="Rounded Rectangle 85"/>
              <p:cNvSpPr/>
              <p:nvPr/>
            </p:nvSpPr>
            <p:spPr>
              <a:xfrm>
                <a:off x="1836738" y="4429614"/>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8</a:t>
                </a:r>
              </a:p>
            </p:txBody>
          </p:sp>
          <p:sp>
            <p:nvSpPr>
              <p:cNvPr id="172" name="TextBox 86"/>
              <p:cNvSpPr txBox="1"/>
              <p:nvPr/>
            </p:nvSpPr>
            <p:spPr>
              <a:xfrm rot="5400000" flipV="1">
                <a:off x="1882576" y="3579393"/>
                <a:ext cx="233982" cy="646331"/>
              </a:xfrm>
              <a:prstGeom prst="rect">
                <a:avLst/>
              </a:prstGeom>
              <a:noFill/>
            </p:spPr>
            <p:txBody>
              <a:bodyPr wrap="square" rtlCol="0">
                <a:spAutoFit/>
              </a:bodyPr>
              <a:lstStyle/>
              <a:p>
                <a:r>
                  <a:rPr lang="en-US" sz="3600" b="1" dirty="0" smtClean="0"/>
                  <a:t>⋯</a:t>
                </a:r>
                <a:endParaRPr lang="en-US" sz="3600" b="1" dirty="0"/>
              </a:p>
            </p:txBody>
          </p:sp>
          <p:cxnSp>
            <p:nvCxnSpPr>
              <p:cNvPr id="173" name="Straight Connector 87"/>
              <p:cNvCxnSpPr/>
              <p:nvPr/>
            </p:nvCxnSpPr>
            <p:spPr>
              <a:xfrm rot="16200000">
                <a:off x="2400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4" name="Straight Connector 88"/>
              <p:cNvCxnSpPr/>
              <p:nvPr/>
            </p:nvCxnSpPr>
            <p:spPr>
              <a:xfrm rot="16200000">
                <a:off x="2400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5" name="Straight Connector 89"/>
              <p:cNvCxnSpPr/>
              <p:nvPr/>
            </p:nvCxnSpPr>
            <p:spPr>
              <a:xfrm rot="16200000">
                <a:off x="2400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6" name="Straight Connector 90"/>
              <p:cNvCxnSpPr/>
              <p:nvPr/>
            </p:nvCxnSpPr>
            <p:spPr>
              <a:xfrm rot="16200000">
                <a:off x="2400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7" name="Straight Connector 91"/>
              <p:cNvCxnSpPr/>
              <p:nvPr/>
            </p:nvCxnSpPr>
            <p:spPr>
              <a:xfrm rot="16200000">
                <a:off x="2400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8" name="Straight Connector 92"/>
              <p:cNvCxnSpPr/>
              <p:nvPr/>
            </p:nvCxnSpPr>
            <p:spPr>
              <a:xfrm rot="16200000">
                <a:off x="2400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grpSp>
            <p:nvGrpSpPr>
              <p:cNvPr id="179" name="Group 93"/>
              <p:cNvGrpSpPr/>
              <p:nvPr/>
            </p:nvGrpSpPr>
            <p:grpSpPr>
              <a:xfrm rot="16200000">
                <a:off x="1240465" y="3194050"/>
                <a:ext cx="2853070" cy="304800"/>
                <a:chOff x="990600" y="3486150"/>
                <a:chExt cx="4267200" cy="457200"/>
              </a:xfrm>
            </p:grpSpPr>
            <p:sp>
              <p:nvSpPr>
                <p:cNvPr id="182" name="Rectangle 96"/>
                <p:cNvSpPr/>
                <p:nvPr/>
              </p:nvSpPr>
              <p:spPr>
                <a:xfrm>
                  <a:off x="990600" y="3486150"/>
                  <a:ext cx="42672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3" name="Straight Connector 97"/>
                <p:cNvCxnSpPr/>
                <p:nvPr/>
              </p:nvCxnSpPr>
              <p:spPr>
                <a:xfrm>
                  <a:off x="1219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4" name="Straight Connector 98"/>
                <p:cNvCxnSpPr/>
                <p:nvPr/>
              </p:nvCxnSpPr>
              <p:spPr>
                <a:xfrm flipH="1">
                  <a:off x="1219200" y="3486150"/>
                  <a:ext cx="762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5" name="Straight Connector 99"/>
                <p:cNvCxnSpPr/>
                <p:nvPr/>
              </p:nvCxnSpPr>
              <p:spPr>
                <a:xfrm>
                  <a:off x="2743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6" name="Straight Connector 100"/>
                <p:cNvCxnSpPr/>
                <p:nvPr/>
              </p:nvCxnSpPr>
              <p:spPr>
                <a:xfrm flipH="1">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7" name="Straight Connector 101"/>
                <p:cNvCxnSpPr/>
                <p:nvPr/>
              </p:nvCxnSpPr>
              <p:spPr>
                <a:xfrm flipH="1">
                  <a:off x="1828800" y="3486150"/>
                  <a:ext cx="24384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8" name="Straight Connector 102"/>
                <p:cNvCxnSpPr/>
                <p:nvPr/>
              </p:nvCxnSpPr>
              <p:spPr>
                <a:xfrm>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80" name="Straight Connector 94"/>
              <p:cNvCxnSpPr/>
              <p:nvPr/>
            </p:nvCxnSpPr>
            <p:spPr>
              <a:xfrm rot="16200000" flipH="1">
                <a:off x="1404515" y="3322739"/>
                <a:ext cx="1382" cy="147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81" name="Straight Connector 95"/>
              <p:cNvCxnSpPr/>
              <p:nvPr/>
            </p:nvCxnSpPr>
            <p:spPr>
              <a:xfrm rot="16200000" flipH="1">
                <a:off x="960025" y="3320506"/>
                <a:ext cx="1383" cy="15240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57" name="Group 156"/>
            <p:cNvGrpSpPr/>
            <p:nvPr/>
          </p:nvGrpSpPr>
          <p:grpSpPr>
            <a:xfrm>
              <a:off x="2919340" y="1052742"/>
              <a:ext cx="428573" cy="1752600"/>
              <a:chOff x="990600" y="1047750"/>
              <a:chExt cx="428573" cy="1752600"/>
            </a:xfrm>
          </p:grpSpPr>
          <p:sp>
            <p:nvSpPr>
              <p:cNvPr id="158" name="TextBox 157"/>
              <p:cNvSpPr txBox="1"/>
              <p:nvPr/>
            </p:nvSpPr>
            <p:spPr>
              <a:xfrm>
                <a:off x="990600" y="1047750"/>
                <a:ext cx="428573" cy="461665"/>
              </a:xfrm>
              <a:prstGeom prst="rect">
                <a:avLst/>
              </a:prstGeom>
              <a:noFill/>
            </p:spPr>
            <p:txBody>
              <a:bodyPr wrap="none" rtlCol="0">
                <a:spAutoFit/>
              </a:bodyPr>
              <a:lstStyle/>
              <a:p>
                <a:r>
                  <a:rPr lang="en-US" sz="2400" dirty="0" smtClean="0"/>
                  <a:t>k</a:t>
                </a:r>
                <a:r>
                  <a:rPr lang="en-US" sz="2400" baseline="-25000" dirty="0"/>
                  <a:t>2</a:t>
                </a:r>
              </a:p>
            </p:txBody>
          </p:sp>
          <p:cxnSp>
            <p:nvCxnSpPr>
              <p:cNvPr id="159" name="Straight Arrow Connector 158"/>
              <p:cNvCxnSpPr/>
              <p:nvPr/>
            </p:nvCxnSpPr>
            <p:spPr>
              <a:xfrm flipH="1">
                <a:off x="1178610" y="1416882"/>
                <a:ext cx="11870" cy="1383468"/>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grpSp>
        <p:nvGrpSpPr>
          <p:cNvPr id="189" name="Group 163"/>
          <p:cNvGrpSpPr/>
          <p:nvPr/>
        </p:nvGrpSpPr>
        <p:grpSpPr>
          <a:xfrm>
            <a:off x="5400649" y="1988840"/>
            <a:ext cx="2956856" cy="3476432"/>
            <a:chOff x="5105400" y="929070"/>
            <a:chExt cx="2956856" cy="3476432"/>
          </a:xfrm>
        </p:grpSpPr>
        <p:cxnSp>
          <p:nvCxnSpPr>
            <p:cNvPr id="190" name="Straight Connector 105"/>
            <p:cNvCxnSpPr/>
            <p:nvPr/>
          </p:nvCxnSpPr>
          <p:spPr>
            <a:xfrm rot="16200000">
              <a:off x="4898508" y="2873075"/>
              <a:ext cx="25473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1" name="Straight Connector 106"/>
            <p:cNvCxnSpPr/>
            <p:nvPr/>
          </p:nvCxnSpPr>
          <p:spPr>
            <a:xfrm rot="16200000">
              <a:off x="6286500" y="403246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2" name="Straight Connector 107"/>
            <p:cNvCxnSpPr/>
            <p:nvPr/>
          </p:nvCxnSpPr>
          <p:spPr>
            <a:xfrm rot="16200000">
              <a:off x="6286500" y="352299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3" name="Straight Connector 108"/>
            <p:cNvCxnSpPr/>
            <p:nvPr/>
          </p:nvCxnSpPr>
          <p:spPr>
            <a:xfrm rot="16200000">
              <a:off x="6286500" y="3013513"/>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4" name="Straight Connector 109"/>
            <p:cNvCxnSpPr/>
            <p:nvPr/>
          </p:nvCxnSpPr>
          <p:spPr>
            <a:xfrm rot="16200000">
              <a:off x="6286500" y="250403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5" name="Straight Connector 110"/>
            <p:cNvCxnSpPr/>
            <p:nvPr/>
          </p:nvCxnSpPr>
          <p:spPr>
            <a:xfrm rot="16200000">
              <a:off x="6286500" y="199456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6" name="Straight Connector 111"/>
            <p:cNvCxnSpPr/>
            <p:nvPr/>
          </p:nvCxnSpPr>
          <p:spPr>
            <a:xfrm rot="16200000">
              <a:off x="6286500" y="1485083"/>
              <a:ext cx="0" cy="228600"/>
            </a:xfrm>
            <a:prstGeom prst="line">
              <a:avLst/>
            </a:prstGeom>
          </p:spPr>
          <p:style>
            <a:lnRef idx="2">
              <a:schemeClr val="accent1"/>
            </a:lnRef>
            <a:fillRef idx="0">
              <a:schemeClr val="accent1"/>
            </a:fillRef>
            <a:effectRef idx="1">
              <a:schemeClr val="accent1"/>
            </a:effectRef>
            <a:fontRef idx="minor">
              <a:schemeClr val="tx1"/>
            </a:fontRef>
          </p:style>
        </p:cxnSp>
        <p:sp>
          <p:nvSpPr>
            <p:cNvPr id="197" name="Rounded Rectangle 112"/>
            <p:cNvSpPr/>
            <p:nvPr/>
          </p:nvSpPr>
          <p:spPr>
            <a:xfrm>
              <a:off x="6484938" y="1388154"/>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smtClean="0"/>
                <a:t>1</a:t>
              </a:r>
              <a:endParaRPr lang="en-US" sz="2400" baseline="-25000" dirty="0"/>
            </a:p>
          </p:txBody>
        </p:sp>
        <p:sp>
          <p:nvSpPr>
            <p:cNvPr id="198" name="Rounded Rectangle 113"/>
            <p:cNvSpPr/>
            <p:nvPr/>
          </p:nvSpPr>
          <p:spPr>
            <a:xfrm>
              <a:off x="6484938" y="1922051"/>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2</a:t>
              </a:r>
            </a:p>
          </p:txBody>
        </p:sp>
        <p:sp>
          <p:nvSpPr>
            <p:cNvPr id="199" name="Rounded Rectangle 114"/>
            <p:cNvSpPr/>
            <p:nvPr/>
          </p:nvSpPr>
          <p:spPr>
            <a:xfrm>
              <a:off x="6484938" y="2431528"/>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3</a:t>
              </a:r>
            </a:p>
          </p:txBody>
        </p:sp>
        <p:sp>
          <p:nvSpPr>
            <p:cNvPr id="200" name="Rounded Rectangle 115"/>
            <p:cNvSpPr/>
            <p:nvPr/>
          </p:nvSpPr>
          <p:spPr>
            <a:xfrm>
              <a:off x="6484938" y="3956239"/>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8</a:t>
              </a:r>
            </a:p>
          </p:txBody>
        </p:sp>
        <p:sp>
          <p:nvSpPr>
            <p:cNvPr id="201" name="TextBox 116"/>
            <p:cNvSpPr txBox="1"/>
            <p:nvPr/>
          </p:nvSpPr>
          <p:spPr>
            <a:xfrm rot="5400000" flipV="1">
              <a:off x="6530776" y="3106018"/>
              <a:ext cx="233982" cy="646331"/>
            </a:xfrm>
            <a:prstGeom prst="rect">
              <a:avLst/>
            </a:prstGeom>
            <a:noFill/>
          </p:spPr>
          <p:txBody>
            <a:bodyPr wrap="square" rtlCol="0">
              <a:spAutoFit/>
            </a:bodyPr>
            <a:lstStyle/>
            <a:p>
              <a:r>
                <a:rPr lang="en-US" sz="3600" b="1" dirty="0" smtClean="0"/>
                <a:t>⋯</a:t>
              </a:r>
              <a:endParaRPr lang="en-US" sz="3600" b="1" dirty="0"/>
            </a:p>
          </p:txBody>
        </p:sp>
        <p:cxnSp>
          <p:nvCxnSpPr>
            <p:cNvPr id="202" name="Straight Connector 117"/>
            <p:cNvCxnSpPr/>
            <p:nvPr/>
          </p:nvCxnSpPr>
          <p:spPr>
            <a:xfrm rot="16200000">
              <a:off x="7048500" y="403246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3" name="Straight Connector 118"/>
            <p:cNvCxnSpPr/>
            <p:nvPr/>
          </p:nvCxnSpPr>
          <p:spPr>
            <a:xfrm rot="16200000">
              <a:off x="7048500" y="352299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4" name="Straight Connector 119"/>
            <p:cNvCxnSpPr/>
            <p:nvPr/>
          </p:nvCxnSpPr>
          <p:spPr>
            <a:xfrm rot="16200000">
              <a:off x="7048500" y="3013513"/>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5" name="Straight Connector 120"/>
            <p:cNvCxnSpPr/>
            <p:nvPr/>
          </p:nvCxnSpPr>
          <p:spPr>
            <a:xfrm rot="16200000">
              <a:off x="7048500" y="250403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6" name="Straight Connector 121"/>
            <p:cNvCxnSpPr/>
            <p:nvPr/>
          </p:nvCxnSpPr>
          <p:spPr>
            <a:xfrm rot="16200000">
              <a:off x="7048500" y="199456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7" name="Straight Connector 122"/>
            <p:cNvCxnSpPr/>
            <p:nvPr/>
          </p:nvCxnSpPr>
          <p:spPr>
            <a:xfrm rot="16200000">
              <a:off x="7048500" y="1485083"/>
              <a:ext cx="0" cy="228600"/>
            </a:xfrm>
            <a:prstGeom prst="line">
              <a:avLst/>
            </a:prstGeom>
          </p:spPr>
          <p:style>
            <a:lnRef idx="2">
              <a:schemeClr val="accent1"/>
            </a:lnRef>
            <a:fillRef idx="0">
              <a:schemeClr val="accent1"/>
            </a:fillRef>
            <a:effectRef idx="1">
              <a:schemeClr val="accent1"/>
            </a:effectRef>
            <a:fontRef idx="minor">
              <a:schemeClr val="tx1"/>
            </a:fontRef>
          </p:style>
        </p:cxnSp>
        <p:grpSp>
          <p:nvGrpSpPr>
            <p:cNvPr id="208" name="Group 123"/>
            <p:cNvGrpSpPr/>
            <p:nvPr/>
          </p:nvGrpSpPr>
          <p:grpSpPr>
            <a:xfrm rot="16200000">
              <a:off x="5888665" y="2720675"/>
              <a:ext cx="2853070" cy="304800"/>
              <a:chOff x="990600" y="3486150"/>
              <a:chExt cx="4267200" cy="457200"/>
            </a:xfrm>
          </p:grpSpPr>
          <p:sp>
            <p:nvSpPr>
              <p:cNvPr id="217" name="Rectangle 126"/>
              <p:cNvSpPr/>
              <p:nvPr/>
            </p:nvSpPr>
            <p:spPr>
              <a:xfrm>
                <a:off x="990600" y="3486150"/>
                <a:ext cx="42672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8" name="Straight Connector 127"/>
              <p:cNvCxnSpPr/>
              <p:nvPr/>
            </p:nvCxnSpPr>
            <p:spPr>
              <a:xfrm>
                <a:off x="1219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9" name="Straight Connector 128"/>
              <p:cNvCxnSpPr/>
              <p:nvPr/>
            </p:nvCxnSpPr>
            <p:spPr>
              <a:xfrm flipH="1">
                <a:off x="1219200" y="3486150"/>
                <a:ext cx="762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0" name="Straight Connector 129"/>
              <p:cNvCxnSpPr/>
              <p:nvPr/>
            </p:nvCxnSpPr>
            <p:spPr>
              <a:xfrm>
                <a:off x="2743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1" name="Straight Connector 130"/>
              <p:cNvCxnSpPr/>
              <p:nvPr/>
            </p:nvCxnSpPr>
            <p:spPr>
              <a:xfrm flipH="1">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2" name="Straight Connector 131"/>
              <p:cNvCxnSpPr/>
              <p:nvPr/>
            </p:nvCxnSpPr>
            <p:spPr>
              <a:xfrm flipH="1">
                <a:off x="1828800" y="3486150"/>
                <a:ext cx="24384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3" name="Straight Connector 132"/>
              <p:cNvCxnSpPr/>
              <p:nvPr/>
            </p:nvCxnSpPr>
            <p:spPr>
              <a:xfrm>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209" name="Group 136"/>
            <p:cNvGrpSpPr/>
            <p:nvPr/>
          </p:nvGrpSpPr>
          <p:grpSpPr>
            <a:xfrm>
              <a:off x="7467600" y="2759754"/>
              <a:ext cx="594656" cy="308450"/>
              <a:chOff x="6218517" y="3354521"/>
              <a:chExt cx="594656" cy="308450"/>
            </a:xfrm>
          </p:grpSpPr>
          <p:sp>
            <p:nvSpPr>
              <p:cNvPr id="214" name="TextBox 104"/>
              <p:cNvSpPr txBox="1"/>
              <p:nvPr/>
            </p:nvSpPr>
            <p:spPr>
              <a:xfrm rot="16200000">
                <a:off x="6325006" y="3277913"/>
                <a:ext cx="308450" cy="461665"/>
              </a:xfrm>
              <a:prstGeom prst="rect">
                <a:avLst/>
              </a:prstGeom>
              <a:noFill/>
            </p:spPr>
            <p:txBody>
              <a:bodyPr wrap="none" rtlCol="0">
                <a:spAutoFit/>
              </a:bodyPr>
              <a:lstStyle/>
              <a:p>
                <a:r>
                  <a:rPr lang="en-US" sz="2400" dirty="0" smtClean="0"/>
                  <a:t>⨁</a:t>
                </a:r>
                <a:endParaRPr lang="en-US" sz="2400" dirty="0"/>
              </a:p>
            </p:txBody>
          </p:sp>
          <p:cxnSp>
            <p:nvCxnSpPr>
              <p:cNvPr id="215" name="Straight Connector 124"/>
              <p:cNvCxnSpPr/>
              <p:nvPr/>
            </p:nvCxnSpPr>
            <p:spPr>
              <a:xfrm rot="16200000" flipH="1">
                <a:off x="6738515" y="3347160"/>
                <a:ext cx="1382" cy="147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216" name="Straight Connector 125"/>
              <p:cNvCxnSpPr/>
              <p:nvPr/>
            </p:nvCxnSpPr>
            <p:spPr>
              <a:xfrm rot="16200000" flipH="1">
                <a:off x="6294025" y="3344927"/>
                <a:ext cx="1383" cy="1524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210" name="TextBox 138"/>
            <p:cNvSpPr txBox="1"/>
            <p:nvPr/>
          </p:nvSpPr>
          <p:spPr>
            <a:xfrm>
              <a:off x="5105400" y="2585268"/>
              <a:ext cx="441146" cy="707886"/>
            </a:xfrm>
            <a:prstGeom prst="rect">
              <a:avLst/>
            </a:prstGeom>
            <a:noFill/>
          </p:spPr>
          <p:txBody>
            <a:bodyPr wrap="none" rtlCol="0">
              <a:spAutoFit/>
            </a:bodyPr>
            <a:lstStyle/>
            <a:p>
              <a:r>
                <a:rPr lang="en-US" sz="4000" b="1" dirty="0" smtClean="0"/>
                <a:t>⋯</a:t>
              </a:r>
              <a:endParaRPr lang="en-US" sz="4000" b="1" dirty="0"/>
            </a:p>
          </p:txBody>
        </p:sp>
        <p:grpSp>
          <p:nvGrpSpPr>
            <p:cNvPr id="211" name="Group 159"/>
            <p:cNvGrpSpPr/>
            <p:nvPr/>
          </p:nvGrpSpPr>
          <p:grpSpPr>
            <a:xfrm>
              <a:off x="7572427" y="929070"/>
              <a:ext cx="432380" cy="1752600"/>
              <a:chOff x="990600" y="1047750"/>
              <a:chExt cx="432380" cy="1752600"/>
            </a:xfrm>
          </p:grpSpPr>
          <p:sp>
            <p:nvSpPr>
              <p:cNvPr id="212" name="TextBox 160"/>
              <p:cNvSpPr txBox="1"/>
              <p:nvPr/>
            </p:nvSpPr>
            <p:spPr>
              <a:xfrm>
                <a:off x="990600" y="1047750"/>
                <a:ext cx="432380" cy="461665"/>
              </a:xfrm>
              <a:prstGeom prst="rect">
                <a:avLst/>
              </a:prstGeom>
              <a:noFill/>
            </p:spPr>
            <p:txBody>
              <a:bodyPr wrap="none" rtlCol="0">
                <a:spAutoFit/>
              </a:bodyPr>
              <a:lstStyle/>
              <a:p>
                <a:r>
                  <a:rPr lang="en-US" sz="2400" dirty="0" err="1" smtClean="0"/>
                  <a:t>k</a:t>
                </a:r>
                <a:r>
                  <a:rPr lang="en-US" sz="2400" baseline="-25000" dirty="0" err="1"/>
                  <a:t>n</a:t>
                </a:r>
                <a:endParaRPr lang="en-US" sz="2400" baseline="-25000" dirty="0"/>
              </a:p>
            </p:txBody>
          </p:sp>
          <p:cxnSp>
            <p:nvCxnSpPr>
              <p:cNvPr id="213" name="Straight Arrow Connector 161"/>
              <p:cNvCxnSpPr/>
              <p:nvPr/>
            </p:nvCxnSpPr>
            <p:spPr>
              <a:xfrm flipH="1">
                <a:off x="1178610" y="1416882"/>
                <a:ext cx="11870" cy="1383468"/>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562074"/>
          </a:xfrm>
        </p:spPr>
        <p:txBody>
          <a:bodyPr>
            <a:normAutofit fontScale="90000"/>
          </a:bodyPr>
          <a:lstStyle/>
          <a:p>
            <a:r>
              <a:rPr lang="pl-PL" dirty="0" smtClean="0"/>
              <a:t>Schemat 128-bitowego AES</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5</a:t>
            </a:fld>
            <a:endParaRPr lang="pl-PL"/>
          </a:p>
        </p:txBody>
      </p:sp>
      <p:sp>
        <p:nvSpPr>
          <p:cNvPr id="5" name="Rectangle 3"/>
          <p:cNvSpPr/>
          <p:nvPr/>
        </p:nvSpPr>
        <p:spPr>
          <a:xfrm>
            <a:off x="304800" y="1951082"/>
            <a:ext cx="762000" cy="6858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err="1" smtClean="0">
                <a:solidFill>
                  <a:srgbClr val="000000"/>
                </a:solidFill>
              </a:rPr>
              <a:t>Wej-ście</a:t>
            </a:r>
            <a:endParaRPr lang="en-US" dirty="0">
              <a:solidFill>
                <a:srgbClr val="000000"/>
              </a:solidFill>
            </a:endParaRPr>
          </a:p>
        </p:txBody>
      </p:sp>
      <p:sp>
        <p:nvSpPr>
          <p:cNvPr id="6" name="TextBox 4"/>
          <p:cNvSpPr txBox="1"/>
          <p:nvPr/>
        </p:nvSpPr>
        <p:spPr>
          <a:xfrm>
            <a:off x="577130" y="1646282"/>
            <a:ext cx="301660" cy="369332"/>
          </a:xfrm>
          <a:prstGeom prst="rect">
            <a:avLst/>
          </a:prstGeom>
          <a:noFill/>
        </p:spPr>
        <p:txBody>
          <a:bodyPr wrap="none" rtlCol="0">
            <a:spAutoFit/>
          </a:bodyPr>
          <a:lstStyle/>
          <a:p>
            <a:r>
              <a:rPr lang="en-US" dirty="0" smtClean="0"/>
              <a:t>4</a:t>
            </a:r>
            <a:endParaRPr lang="en-US" dirty="0"/>
          </a:p>
        </p:txBody>
      </p:sp>
      <p:sp>
        <p:nvSpPr>
          <p:cNvPr id="7" name="TextBox 5"/>
          <p:cNvSpPr txBox="1"/>
          <p:nvPr/>
        </p:nvSpPr>
        <p:spPr>
          <a:xfrm>
            <a:off x="59350" y="2091614"/>
            <a:ext cx="301660" cy="369332"/>
          </a:xfrm>
          <a:prstGeom prst="rect">
            <a:avLst/>
          </a:prstGeom>
          <a:noFill/>
        </p:spPr>
        <p:txBody>
          <a:bodyPr wrap="none" rtlCol="0">
            <a:spAutoFit/>
          </a:bodyPr>
          <a:lstStyle/>
          <a:p>
            <a:r>
              <a:rPr lang="en-US" dirty="0" smtClean="0"/>
              <a:t>4</a:t>
            </a:r>
            <a:endParaRPr lang="en-US" dirty="0"/>
          </a:p>
        </p:txBody>
      </p:sp>
      <p:grpSp>
        <p:nvGrpSpPr>
          <p:cNvPr id="8" name="Group 93"/>
          <p:cNvGrpSpPr/>
          <p:nvPr/>
        </p:nvGrpSpPr>
        <p:grpSpPr>
          <a:xfrm>
            <a:off x="3921810" y="1412776"/>
            <a:ext cx="2240430" cy="2101561"/>
            <a:chOff x="3921810" y="1340768"/>
            <a:chExt cx="2240430" cy="2101561"/>
          </a:xfrm>
        </p:grpSpPr>
        <p:grpSp>
          <p:nvGrpSpPr>
            <p:cNvPr id="9" name="Group 39"/>
            <p:cNvGrpSpPr/>
            <p:nvPr/>
          </p:nvGrpSpPr>
          <p:grpSpPr>
            <a:xfrm>
              <a:off x="3921810" y="1340768"/>
              <a:ext cx="2240430" cy="1872208"/>
              <a:chOff x="3733800" y="1340768"/>
              <a:chExt cx="2240430" cy="1872208"/>
            </a:xfrm>
          </p:grpSpPr>
          <p:sp>
            <p:nvSpPr>
              <p:cNvPr id="13" name="Rectangle 19"/>
              <p:cNvSpPr/>
              <p:nvPr/>
            </p:nvSpPr>
            <p:spPr>
              <a:xfrm>
                <a:off x="3733800" y="1340768"/>
                <a:ext cx="1600200" cy="1872208"/>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91440" rIns="0" rtlCol="0" anchor="ctr"/>
              <a:lstStyle/>
              <a:p>
                <a:pPr marL="342900" indent="-342900">
                  <a:buAutoNum type="arabicParenBoth"/>
                </a:pPr>
                <a:r>
                  <a:rPr lang="pl-PL" dirty="0" smtClean="0"/>
                  <a:t>Podstaw bajty</a:t>
                </a:r>
                <a:endParaRPr lang="en-US" dirty="0" smtClean="0"/>
              </a:p>
              <a:p>
                <a:pPr marL="342900" indent="-342900">
                  <a:buAutoNum type="arabicParenBoth"/>
                </a:pPr>
                <a:r>
                  <a:rPr lang="pl-PL" dirty="0" smtClean="0"/>
                  <a:t>Przesuń wiersze</a:t>
                </a:r>
                <a:endParaRPr lang="en-US" dirty="0" smtClean="0"/>
              </a:p>
              <a:p>
                <a:pPr marL="342900" indent="-342900">
                  <a:buAutoNum type="arabicParenBoth"/>
                </a:pPr>
                <a:r>
                  <a:rPr lang="pl-PL" dirty="0" smtClean="0"/>
                  <a:t>Mieszaj kolumny</a:t>
                </a:r>
                <a:endParaRPr lang="en-US" dirty="0"/>
              </a:p>
            </p:txBody>
          </p:sp>
          <p:sp>
            <p:nvSpPr>
              <p:cNvPr id="14" name="TextBox 20"/>
              <p:cNvSpPr txBox="1"/>
              <p:nvPr/>
            </p:nvSpPr>
            <p:spPr>
              <a:xfrm rot="16200000">
                <a:off x="5476848" y="2026075"/>
                <a:ext cx="308450" cy="461665"/>
              </a:xfrm>
              <a:prstGeom prst="rect">
                <a:avLst/>
              </a:prstGeom>
              <a:noFill/>
            </p:spPr>
            <p:txBody>
              <a:bodyPr wrap="none" rtlCol="0">
                <a:spAutoFit/>
              </a:bodyPr>
              <a:lstStyle/>
              <a:p>
                <a:r>
                  <a:rPr lang="en-US" sz="2400" dirty="0" smtClean="0"/>
                  <a:t>⨁</a:t>
                </a:r>
                <a:endParaRPr lang="en-US" sz="2400" dirty="0"/>
              </a:p>
            </p:txBody>
          </p:sp>
          <p:cxnSp>
            <p:nvCxnSpPr>
              <p:cNvPr id="15" name="Straight Arrow Connector 22"/>
              <p:cNvCxnSpPr/>
              <p:nvPr/>
            </p:nvCxnSpPr>
            <p:spPr>
              <a:xfrm>
                <a:off x="5335910" y="2178882"/>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6" name="Straight Arrow Connector 23"/>
              <p:cNvCxnSpPr/>
              <p:nvPr/>
            </p:nvCxnSpPr>
            <p:spPr>
              <a:xfrm>
                <a:off x="5821830" y="2172006"/>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grpSp>
          <p:nvGrpSpPr>
            <p:cNvPr id="10" name="Group 48"/>
            <p:cNvGrpSpPr/>
            <p:nvPr/>
          </p:nvGrpSpPr>
          <p:grpSpPr>
            <a:xfrm>
              <a:off x="5546875" y="2343150"/>
              <a:ext cx="609600" cy="1099179"/>
              <a:chOff x="3032275" y="2451729"/>
              <a:chExt cx="609600" cy="1099179"/>
            </a:xfrm>
          </p:grpSpPr>
          <p:cxnSp>
            <p:nvCxnSpPr>
              <p:cNvPr id="11" name="Straight Arrow Connector 49"/>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12" name="Rectangle 50"/>
              <p:cNvSpPr/>
              <p:nvPr/>
            </p:nvSpPr>
            <p:spPr>
              <a:xfrm>
                <a:off x="3032275" y="3061329"/>
                <a:ext cx="6096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a:solidFill>
                      <a:srgbClr val="000000"/>
                    </a:solidFill>
                  </a:rPr>
                  <a:t>2</a:t>
                </a:r>
                <a:endParaRPr lang="en-US" baseline="-25000" dirty="0">
                  <a:solidFill>
                    <a:srgbClr val="000000"/>
                  </a:solidFill>
                </a:endParaRPr>
              </a:p>
            </p:txBody>
          </p:sp>
        </p:grpSp>
      </p:grpSp>
      <p:grpSp>
        <p:nvGrpSpPr>
          <p:cNvPr id="17" name="Group 90"/>
          <p:cNvGrpSpPr/>
          <p:nvPr/>
        </p:nvGrpSpPr>
        <p:grpSpPr>
          <a:xfrm>
            <a:off x="6248400" y="1874882"/>
            <a:ext cx="1011160" cy="1639455"/>
            <a:chOff x="6248400" y="1802874"/>
            <a:chExt cx="1011160" cy="1639455"/>
          </a:xfrm>
        </p:grpSpPr>
        <p:sp>
          <p:nvSpPr>
            <p:cNvPr id="18" name="TextBox 35"/>
            <p:cNvSpPr txBox="1"/>
            <p:nvPr/>
          </p:nvSpPr>
          <p:spPr>
            <a:xfrm>
              <a:off x="6248400" y="1802874"/>
              <a:ext cx="441146" cy="707886"/>
            </a:xfrm>
            <a:prstGeom prst="rect">
              <a:avLst/>
            </a:prstGeom>
            <a:noFill/>
          </p:spPr>
          <p:txBody>
            <a:bodyPr wrap="none" rtlCol="0">
              <a:spAutoFit/>
            </a:bodyPr>
            <a:lstStyle/>
            <a:p>
              <a:r>
                <a:rPr lang="en-US" sz="4000" b="1" dirty="0" smtClean="0"/>
                <a:t>⋯</a:t>
              </a:r>
              <a:endParaRPr lang="en-US" sz="4000" b="1" dirty="0"/>
            </a:p>
          </p:txBody>
        </p:sp>
        <p:grpSp>
          <p:nvGrpSpPr>
            <p:cNvPr id="19" name="Group 45"/>
            <p:cNvGrpSpPr/>
            <p:nvPr/>
          </p:nvGrpSpPr>
          <p:grpSpPr>
            <a:xfrm>
              <a:off x="6726160" y="2343150"/>
              <a:ext cx="533400" cy="1099179"/>
              <a:chOff x="3068560" y="2451729"/>
              <a:chExt cx="533400" cy="1099179"/>
            </a:xfrm>
          </p:grpSpPr>
          <p:cxnSp>
            <p:nvCxnSpPr>
              <p:cNvPr id="21" name="Straight Arrow Connector 52"/>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22" name="Rectangle 54"/>
              <p:cNvSpPr/>
              <p:nvPr/>
            </p:nvSpPr>
            <p:spPr>
              <a:xfrm>
                <a:off x="3068560" y="3061329"/>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a:solidFill>
                      <a:srgbClr val="000000"/>
                    </a:solidFill>
                  </a:rPr>
                  <a:t>9</a:t>
                </a:r>
                <a:endParaRPr lang="en-US" baseline="-25000" dirty="0">
                  <a:solidFill>
                    <a:srgbClr val="000000"/>
                  </a:solidFill>
                </a:endParaRPr>
              </a:p>
            </p:txBody>
          </p:sp>
        </p:grpSp>
        <p:sp>
          <p:nvSpPr>
            <p:cNvPr id="20" name="TextBox 55"/>
            <p:cNvSpPr txBox="1"/>
            <p:nvPr/>
          </p:nvSpPr>
          <p:spPr>
            <a:xfrm rot="16200000">
              <a:off x="6830588" y="2046408"/>
              <a:ext cx="308450" cy="461665"/>
            </a:xfrm>
            <a:prstGeom prst="rect">
              <a:avLst/>
            </a:prstGeom>
            <a:noFill/>
          </p:spPr>
          <p:txBody>
            <a:bodyPr wrap="none" rtlCol="0">
              <a:spAutoFit/>
            </a:bodyPr>
            <a:lstStyle/>
            <a:p>
              <a:r>
                <a:rPr lang="en-US" sz="2400" dirty="0" smtClean="0"/>
                <a:t>⨁</a:t>
              </a:r>
              <a:endParaRPr lang="en-US" sz="2400" dirty="0"/>
            </a:p>
          </p:txBody>
        </p:sp>
      </p:grpSp>
      <p:grpSp>
        <p:nvGrpSpPr>
          <p:cNvPr id="23" name="Group 92"/>
          <p:cNvGrpSpPr/>
          <p:nvPr/>
        </p:nvGrpSpPr>
        <p:grpSpPr>
          <a:xfrm>
            <a:off x="1066800" y="1340768"/>
            <a:ext cx="2819400" cy="2173569"/>
            <a:chOff x="1066800" y="1268760"/>
            <a:chExt cx="2819400" cy="2173569"/>
          </a:xfrm>
        </p:grpSpPr>
        <p:sp>
          <p:nvSpPr>
            <p:cNvPr id="24" name="Rectangle 6"/>
            <p:cNvSpPr/>
            <p:nvPr/>
          </p:nvSpPr>
          <p:spPr>
            <a:xfrm>
              <a:off x="1698455" y="1268760"/>
              <a:ext cx="1600200" cy="1944216"/>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91440" rIns="0" rtlCol="0" anchor="ctr"/>
            <a:lstStyle/>
            <a:p>
              <a:pPr marL="342900" indent="-342900">
                <a:buAutoNum type="arabicParenBoth"/>
              </a:pPr>
              <a:r>
                <a:rPr lang="pl-PL" dirty="0" smtClean="0"/>
                <a:t>Podstaw bajty</a:t>
              </a:r>
              <a:endParaRPr lang="en-US" dirty="0" smtClean="0"/>
            </a:p>
            <a:p>
              <a:pPr marL="342900" indent="-342900">
                <a:buAutoNum type="arabicParenBoth"/>
              </a:pPr>
              <a:r>
                <a:rPr lang="pl-PL" dirty="0" smtClean="0"/>
                <a:t>Przesuń wiersze</a:t>
              </a:r>
              <a:endParaRPr lang="en-US" dirty="0" smtClean="0"/>
            </a:p>
            <a:p>
              <a:pPr marL="342900" indent="-342900">
                <a:buAutoNum type="arabicParenBoth"/>
              </a:pPr>
              <a:r>
                <a:rPr lang="pl-PL" dirty="0" smtClean="0"/>
                <a:t>Mieszaj kolumny</a:t>
              </a:r>
              <a:endParaRPr lang="en-US" dirty="0"/>
            </a:p>
          </p:txBody>
        </p:sp>
        <p:sp>
          <p:nvSpPr>
            <p:cNvPr id="25" name="TextBox 8"/>
            <p:cNvSpPr txBox="1"/>
            <p:nvPr/>
          </p:nvSpPr>
          <p:spPr>
            <a:xfrm rot="16200000">
              <a:off x="3425778" y="2054576"/>
              <a:ext cx="308450" cy="461665"/>
            </a:xfrm>
            <a:prstGeom prst="rect">
              <a:avLst/>
            </a:prstGeom>
            <a:noFill/>
          </p:spPr>
          <p:txBody>
            <a:bodyPr wrap="none" rtlCol="0">
              <a:spAutoFit/>
            </a:bodyPr>
            <a:lstStyle/>
            <a:p>
              <a:r>
                <a:rPr lang="en-US" sz="2400" dirty="0" smtClean="0"/>
                <a:t>⨁</a:t>
              </a:r>
              <a:endParaRPr lang="en-US" sz="2400" dirty="0"/>
            </a:p>
          </p:txBody>
        </p:sp>
        <p:cxnSp>
          <p:nvCxnSpPr>
            <p:cNvPr id="26" name="Straight Arrow Connector 12"/>
            <p:cNvCxnSpPr/>
            <p:nvPr/>
          </p:nvCxnSpPr>
          <p:spPr>
            <a:xfrm>
              <a:off x="3300565" y="2219478"/>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15"/>
            <p:cNvCxnSpPr/>
            <p:nvPr/>
          </p:nvCxnSpPr>
          <p:spPr>
            <a:xfrm>
              <a:off x="3733800" y="2212602"/>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nvGrpSpPr>
            <p:cNvPr id="28" name="Group 47"/>
            <p:cNvGrpSpPr/>
            <p:nvPr/>
          </p:nvGrpSpPr>
          <p:grpSpPr>
            <a:xfrm>
              <a:off x="3352800" y="2343150"/>
              <a:ext cx="533400" cy="1099179"/>
              <a:chOff x="3080655" y="2451729"/>
              <a:chExt cx="533400" cy="1099179"/>
            </a:xfrm>
          </p:grpSpPr>
          <p:cxnSp>
            <p:nvCxnSpPr>
              <p:cNvPr id="35" name="Straight Arrow Connector 43"/>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36" name="Rectangle 46"/>
              <p:cNvSpPr/>
              <p:nvPr/>
            </p:nvSpPr>
            <p:spPr>
              <a:xfrm>
                <a:off x="3080655" y="3061329"/>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smtClean="0">
                    <a:solidFill>
                      <a:srgbClr val="000000"/>
                    </a:solidFill>
                  </a:rPr>
                  <a:t>1</a:t>
                </a:r>
                <a:endParaRPr lang="en-US" baseline="-25000" dirty="0">
                  <a:solidFill>
                    <a:srgbClr val="000000"/>
                  </a:solidFill>
                </a:endParaRPr>
              </a:p>
            </p:txBody>
          </p:sp>
        </p:grpSp>
        <p:cxnSp>
          <p:nvCxnSpPr>
            <p:cNvPr id="29" name="Straight Arrow Connector 41"/>
            <p:cNvCxnSpPr/>
            <p:nvPr/>
          </p:nvCxnSpPr>
          <p:spPr>
            <a:xfrm>
              <a:off x="1066800" y="2242760"/>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30" name="TextBox 42"/>
            <p:cNvSpPr txBox="1"/>
            <p:nvPr/>
          </p:nvSpPr>
          <p:spPr>
            <a:xfrm rot="16200000">
              <a:off x="1191788" y="2078766"/>
              <a:ext cx="308450" cy="461665"/>
            </a:xfrm>
            <a:prstGeom prst="rect">
              <a:avLst/>
            </a:prstGeom>
            <a:noFill/>
          </p:spPr>
          <p:txBody>
            <a:bodyPr wrap="none" rtlCol="0">
              <a:spAutoFit/>
            </a:bodyPr>
            <a:lstStyle/>
            <a:p>
              <a:r>
                <a:rPr lang="en-US" sz="2400" dirty="0" smtClean="0"/>
                <a:t>⨁</a:t>
              </a:r>
              <a:endParaRPr lang="en-US" sz="2400" dirty="0"/>
            </a:p>
          </p:txBody>
        </p:sp>
        <p:cxnSp>
          <p:nvCxnSpPr>
            <p:cNvPr id="31" name="Straight Arrow Connector 44"/>
            <p:cNvCxnSpPr/>
            <p:nvPr/>
          </p:nvCxnSpPr>
          <p:spPr>
            <a:xfrm>
              <a:off x="1524000" y="2254855"/>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nvGrpSpPr>
            <p:cNvPr id="32" name="Group 56"/>
            <p:cNvGrpSpPr/>
            <p:nvPr/>
          </p:nvGrpSpPr>
          <p:grpSpPr>
            <a:xfrm>
              <a:off x="1094620" y="2343150"/>
              <a:ext cx="533400" cy="1066800"/>
              <a:chOff x="3075820" y="2451729"/>
              <a:chExt cx="533400" cy="1066800"/>
            </a:xfrm>
          </p:grpSpPr>
          <p:cxnSp>
            <p:nvCxnSpPr>
              <p:cNvPr id="33" name="Straight Arrow Connector 57"/>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34" name="Rectangle 58"/>
              <p:cNvSpPr/>
              <p:nvPr/>
            </p:nvSpPr>
            <p:spPr>
              <a:xfrm>
                <a:off x="3075820" y="3028950"/>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a:solidFill>
                      <a:srgbClr val="000000"/>
                    </a:solidFill>
                  </a:rPr>
                  <a:t>0</a:t>
                </a:r>
                <a:endParaRPr lang="en-US" baseline="-25000" dirty="0">
                  <a:solidFill>
                    <a:srgbClr val="000000"/>
                  </a:solidFill>
                </a:endParaRPr>
              </a:p>
            </p:txBody>
          </p:sp>
        </p:grpSp>
      </p:grpSp>
      <p:grpSp>
        <p:nvGrpSpPr>
          <p:cNvPr id="37" name="Group 91"/>
          <p:cNvGrpSpPr/>
          <p:nvPr/>
        </p:nvGrpSpPr>
        <p:grpSpPr>
          <a:xfrm>
            <a:off x="6781800" y="1412776"/>
            <a:ext cx="2209800" cy="3816424"/>
            <a:chOff x="6781800" y="1340768"/>
            <a:chExt cx="2209800" cy="3816424"/>
          </a:xfrm>
        </p:grpSpPr>
        <p:grpSp>
          <p:nvGrpSpPr>
            <p:cNvPr id="38" name="Group 40"/>
            <p:cNvGrpSpPr/>
            <p:nvPr/>
          </p:nvGrpSpPr>
          <p:grpSpPr>
            <a:xfrm>
              <a:off x="7203390" y="1340768"/>
              <a:ext cx="1788210" cy="3816424"/>
              <a:chOff x="6629400" y="1340768"/>
              <a:chExt cx="1788210" cy="3816424"/>
            </a:xfrm>
          </p:grpSpPr>
          <p:cxnSp>
            <p:nvCxnSpPr>
              <p:cNvPr id="43" name="Straight Arrow Connector 24"/>
              <p:cNvCxnSpPr/>
              <p:nvPr/>
            </p:nvCxnSpPr>
            <p:spPr>
              <a:xfrm>
                <a:off x="6629400" y="2176998"/>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4" name="Rectangle 25"/>
              <p:cNvSpPr/>
              <p:nvPr/>
            </p:nvSpPr>
            <p:spPr>
              <a:xfrm>
                <a:off x="6817410" y="1340768"/>
                <a:ext cx="1600200" cy="1440160"/>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91440" rIns="0" rtlCol="0" anchor="ctr"/>
              <a:lstStyle/>
              <a:p>
                <a:pPr marL="342900" indent="-342900">
                  <a:buAutoNum type="arabicParenBoth"/>
                </a:pPr>
                <a:r>
                  <a:rPr lang="pl-PL" dirty="0" smtClean="0"/>
                  <a:t>Podstaw bajty</a:t>
                </a:r>
                <a:endParaRPr lang="en-US" dirty="0" smtClean="0"/>
              </a:p>
              <a:p>
                <a:pPr marL="342900" indent="-342900">
                  <a:buAutoNum type="arabicParenBoth"/>
                </a:pPr>
                <a:r>
                  <a:rPr lang="pl-PL" dirty="0" smtClean="0"/>
                  <a:t>Przesuń wiersze</a:t>
                </a:r>
                <a:endParaRPr lang="en-US" dirty="0" smtClean="0"/>
              </a:p>
            </p:txBody>
          </p:sp>
          <p:sp>
            <p:nvSpPr>
              <p:cNvPr id="45" name="Rectangle 29"/>
              <p:cNvSpPr/>
              <p:nvPr/>
            </p:nvSpPr>
            <p:spPr>
              <a:xfrm>
                <a:off x="7239000" y="4019550"/>
                <a:ext cx="838200" cy="7620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pl-PL" sz="2000" dirty="0" smtClean="0">
                    <a:solidFill>
                      <a:srgbClr val="000000"/>
                    </a:solidFill>
                  </a:rPr>
                  <a:t>Wyjcie</a:t>
                </a:r>
                <a:endParaRPr lang="en-US" dirty="0">
                  <a:solidFill>
                    <a:srgbClr val="000000"/>
                  </a:solidFill>
                </a:endParaRPr>
              </a:p>
            </p:txBody>
          </p:sp>
          <p:sp>
            <p:nvSpPr>
              <p:cNvPr id="46" name="TextBox 30"/>
              <p:cNvSpPr txBox="1"/>
              <p:nvPr/>
            </p:nvSpPr>
            <p:spPr>
              <a:xfrm>
                <a:off x="7455188" y="4787860"/>
                <a:ext cx="301660" cy="369332"/>
              </a:xfrm>
              <a:prstGeom prst="rect">
                <a:avLst/>
              </a:prstGeom>
              <a:noFill/>
            </p:spPr>
            <p:txBody>
              <a:bodyPr wrap="none" rtlCol="0">
                <a:spAutoFit/>
              </a:bodyPr>
              <a:lstStyle/>
              <a:p>
                <a:r>
                  <a:rPr lang="en-US" dirty="0" smtClean="0"/>
                  <a:t>4</a:t>
                </a:r>
                <a:endParaRPr lang="en-US" dirty="0"/>
              </a:p>
            </p:txBody>
          </p:sp>
          <p:sp>
            <p:nvSpPr>
              <p:cNvPr id="47" name="TextBox 31"/>
              <p:cNvSpPr txBox="1"/>
              <p:nvPr/>
            </p:nvSpPr>
            <p:spPr>
              <a:xfrm>
                <a:off x="6993550" y="4183618"/>
                <a:ext cx="301660" cy="369332"/>
              </a:xfrm>
              <a:prstGeom prst="rect">
                <a:avLst/>
              </a:prstGeom>
              <a:noFill/>
            </p:spPr>
            <p:txBody>
              <a:bodyPr wrap="none" rtlCol="0">
                <a:spAutoFit/>
              </a:bodyPr>
              <a:lstStyle/>
              <a:p>
                <a:r>
                  <a:rPr lang="en-US" dirty="0" smtClean="0"/>
                  <a:t>4</a:t>
                </a:r>
                <a:endParaRPr lang="en-US" dirty="0"/>
              </a:p>
            </p:txBody>
          </p:sp>
          <p:cxnSp>
            <p:nvCxnSpPr>
              <p:cNvPr id="48" name="Straight Arrow Connector 32"/>
              <p:cNvCxnSpPr/>
              <p:nvPr/>
            </p:nvCxnSpPr>
            <p:spPr>
              <a:xfrm>
                <a:off x="7620000" y="2793474"/>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39" name="TextBox 67"/>
            <p:cNvSpPr txBox="1"/>
            <p:nvPr/>
          </p:nvSpPr>
          <p:spPr>
            <a:xfrm rot="16200000">
              <a:off x="8001408" y="3253492"/>
              <a:ext cx="308450" cy="461665"/>
            </a:xfrm>
            <a:prstGeom prst="rect">
              <a:avLst/>
            </a:prstGeom>
            <a:noFill/>
          </p:spPr>
          <p:txBody>
            <a:bodyPr wrap="none" rtlCol="0">
              <a:spAutoFit/>
            </a:bodyPr>
            <a:lstStyle/>
            <a:p>
              <a:r>
                <a:rPr lang="en-US" sz="2400" dirty="0" smtClean="0"/>
                <a:t>⨁</a:t>
              </a:r>
              <a:endParaRPr lang="en-US" sz="2400" dirty="0"/>
            </a:p>
          </p:txBody>
        </p:sp>
        <p:cxnSp>
          <p:nvCxnSpPr>
            <p:cNvPr id="40" name="Straight Arrow Connector 69"/>
            <p:cNvCxnSpPr/>
            <p:nvPr/>
          </p:nvCxnSpPr>
          <p:spPr>
            <a:xfrm>
              <a:off x="8193315" y="356235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Rectangle 70"/>
            <p:cNvSpPr/>
            <p:nvPr/>
          </p:nvSpPr>
          <p:spPr>
            <a:xfrm>
              <a:off x="6781800" y="3790950"/>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smtClean="0">
                  <a:solidFill>
                    <a:srgbClr val="000000"/>
                  </a:solidFill>
                </a:rPr>
                <a:t>10</a:t>
              </a:r>
              <a:endParaRPr lang="en-US" baseline="-25000" dirty="0">
                <a:solidFill>
                  <a:srgbClr val="000000"/>
                </a:solidFill>
              </a:endParaRPr>
            </a:p>
          </p:txBody>
        </p:sp>
        <p:cxnSp>
          <p:nvCxnSpPr>
            <p:cNvPr id="42" name="Straight Arrow Connector 72"/>
            <p:cNvCxnSpPr/>
            <p:nvPr/>
          </p:nvCxnSpPr>
          <p:spPr>
            <a:xfrm flipV="1">
              <a:off x="7315200" y="3409951"/>
              <a:ext cx="688034" cy="380999"/>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nvGrpSpPr>
          <p:cNvPr id="49" name="Group 89"/>
          <p:cNvGrpSpPr/>
          <p:nvPr/>
        </p:nvGrpSpPr>
        <p:grpSpPr>
          <a:xfrm>
            <a:off x="381000" y="3553966"/>
            <a:ext cx="6400800" cy="1612518"/>
            <a:chOff x="381000" y="3481958"/>
            <a:chExt cx="6400800" cy="1612518"/>
          </a:xfrm>
        </p:grpSpPr>
        <p:grpSp>
          <p:nvGrpSpPr>
            <p:cNvPr id="50" name="Group 65"/>
            <p:cNvGrpSpPr/>
            <p:nvPr/>
          </p:nvGrpSpPr>
          <p:grpSpPr>
            <a:xfrm>
              <a:off x="381000" y="3514337"/>
              <a:ext cx="5470675" cy="1580139"/>
              <a:chOff x="381000" y="3514337"/>
              <a:chExt cx="5470675" cy="1580139"/>
            </a:xfrm>
          </p:grpSpPr>
          <p:grpSp>
            <p:nvGrpSpPr>
              <p:cNvPr id="53" name="Group 63"/>
              <p:cNvGrpSpPr/>
              <p:nvPr/>
            </p:nvGrpSpPr>
            <p:grpSpPr>
              <a:xfrm>
                <a:off x="381000" y="3514337"/>
                <a:ext cx="5470675" cy="1580139"/>
                <a:chOff x="381000" y="3514337"/>
                <a:chExt cx="5470675" cy="1580139"/>
              </a:xfrm>
            </p:grpSpPr>
            <p:sp>
              <p:nvSpPr>
                <p:cNvPr id="55" name="Rectangle 51"/>
                <p:cNvSpPr/>
                <p:nvPr/>
              </p:nvSpPr>
              <p:spPr>
                <a:xfrm>
                  <a:off x="457200" y="4019550"/>
                  <a:ext cx="838200" cy="685800"/>
                </a:xfrm>
                <a:prstGeom prst="rect">
                  <a:avLst/>
                </a:prstGeom>
                <a:solidFill>
                  <a:srgbClr val="E46C0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400" dirty="0" smtClean="0"/>
                    <a:t>klucz</a:t>
                  </a:r>
                  <a:endParaRPr lang="en-US" sz="2400" dirty="0"/>
                </a:p>
              </p:txBody>
            </p:sp>
            <p:cxnSp>
              <p:nvCxnSpPr>
                <p:cNvPr id="56" name="Curved Connector 53"/>
                <p:cNvCxnSpPr>
                  <a:endCxn id="36" idx="2"/>
                </p:cNvCxnSpPr>
                <p:nvPr/>
              </p:nvCxnSpPr>
              <p:spPr>
                <a:xfrm flipV="1">
                  <a:off x="1295400" y="3514337"/>
                  <a:ext cx="2324100" cy="920121"/>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Curved Connector 59"/>
                <p:cNvCxnSpPr>
                  <a:endCxn id="12" idx="2"/>
                </p:cNvCxnSpPr>
                <p:nvPr/>
              </p:nvCxnSpPr>
              <p:spPr>
                <a:xfrm flipV="1">
                  <a:off x="1295400" y="3514337"/>
                  <a:ext cx="4556275" cy="920121"/>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TextBox 62"/>
                <p:cNvSpPr txBox="1"/>
                <p:nvPr/>
              </p:nvSpPr>
              <p:spPr>
                <a:xfrm>
                  <a:off x="381000" y="4725144"/>
                  <a:ext cx="1119281" cy="369332"/>
                </a:xfrm>
                <a:prstGeom prst="rect">
                  <a:avLst/>
                </a:prstGeom>
                <a:noFill/>
              </p:spPr>
              <p:txBody>
                <a:bodyPr wrap="none" rtlCol="0">
                  <a:spAutoFit/>
                </a:bodyPr>
                <a:lstStyle/>
                <a:p>
                  <a:r>
                    <a:rPr lang="en-US" dirty="0" smtClean="0"/>
                    <a:t>16 </a:t>
                  </a:r>
                  <a:r>
                    <a:rPr lang="pl-PL" dirty="0" smtClean="0"/>
                    <a:t>bajtów</a:t>
                  </a:r>
                  <a:endParaRPr lang="en-US" dirty="0"/>
                </a:p>
              </p:txBody>
            </p:sp>
          </p:grpSp>
          <p:sp>
            <p:nvSpPr>
              <p:cNvPr id="54" name="TextBox 64"/>
              <p:cNvSpPr txBox="1"/>
              <p:nvPr/>
            </p:nvSpPr>
            <p:spPr>
              <a:xfrm>
                <a:off x="1676400" y="4336018"/>
                <a:ext cx="2064091" cy="369332"/>
              </a:xfrm>
              <a:prstGeom prst="rect">
                <a:avLst/>
              </a:prstGeom>
              <a:noFill/>
            </p:spPr>
            <p:txBody>
              <a:bodyPr wrap="none" rtlCol="0">
                <a:spAutoFit/>
              </a:bodyPr>
              <a:lstStyle/>
              <a:p>
                <a:r>
                  <a:rPr lang="pl-PL" dirty="0" smtClean="0"/>
                  <a:t>Rozszerzenie klucza</a:t>
                </a:r>
                <a:r>
                  <a:rPr lang="en-US" dirty="0" smtClean="0"/>
                  <a:t>:</a:t>
                </a:r>
                <a:endParaRPr lang="en-US" dirty="0"/>
              </a:p>
            </p:txBody>
          </p:sp>
        </p:grpSp>
        <p:cxnSp>
          <p:nvCxnSpPr>
            <p:cNvPr id="51" name="Curved Connector 17"/>
            <p:cNvCxnSpPr>
              <a:endCxn id="34" idx="2"/>
            </p:cNvCxnSpPr>
            <p:nvPr/>
          </p:nvCxnSpPr>
          <p:spPr>
            <a:xfrm flipV="1">
              <a:off x="1295400" y="3481958"/>
              <a:ext cx="65920" cy="952500"/>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Curved Connector 81"/>
            <p:cNvCxnSpPr>
              <a:endCxn id="41" idx="1"/>
            </p:cNvCxnSpPr>
            <p:nvPr/>
          </p:nvCxnSpPr>
          <p:spPr>
            <a:xfrm flipV="1">
              <a:off x="1295400" y="4107748"/>
              <a:ext cx="5486400" cy="326710"/>
            </a:xfrm>
            <a:prstGeom prst="curvedConnector3">
              <a:avLst>
                <a:gd name="adj1" fmla="val 75573"/>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59" name="TextBox 113"/>
          <p:cNvSpPr txBox="1"/>
          <p:nvPr/>
        </p:nvSpPr>
        <p:spPr>
          <a:xfrm>
            <a:off x="1908498" y="3212976"/>
            <a:ext cx="1276055" cy="369332"/>
          </a:xfrm>
          <a:prstGeom prst="rect">
            <a:avLst/>
          </a:prstGeom>
          <a:noFill/>
        </p:spPr>
        <p:txBody>
          <a:bodyPr wrap="none" rtlCol="0">
            <a:spAutoFit/>
          </a:bodyPr>
          <a:lstStyle/>
          <a:p>
            <a:r>
              <a:rPr lang="pl-PL" dirty="0" smtClean="0"/>
              <a:t>odwracalne</a:t>
            </a:r>
            <a:endParaRPr lang="en-US" dirty="0"/>
          </a:p>
        </p:txBody>
      </p:sp>
      <p:sp>
        <p:nvSpPr>
          <p:cNvPr id="60" name="TextBox 114"/>
          <p:cNvSpPr txBox="1"/>
          <p:nvPr/>
        </p:nvSpPr>
        <p:spPr>
          <a:xfrm>
            <a:off x="2514600" y="4636626"/>
            <a:ext cx="2496324" cy="369332"/>
          </a:xfrm>
          <a:prstGeom prst="rect">
            <a:avLst/>
          </a:prstGeom>
          <a:noFill/>
        </p:spPr>
        <p:txBody>
          <a:bodyPr wrap="none" rtlCol="0">
            <a:spAutoFit/>
          </a:bodyPr>
          <a:lstStyle/>
          <a:p>
            <a:r>
              <a:rPr lang="en-US" dirty="0" smtClean="0"/>
              <a:t>16 </a:t>
            </a:r>
            <a:r>
              <a:rPr lang="pl-PL" dirty="0" smtClean="0"/>
              <a:t>bajtów</a:t>
            </a:r>
            <a:r>
              <a:rPr lang="en-US" dirty="0" smtClean="0"/>
              <a:t> ⟶176 </a:t>
            </a:r>
            <a:r>
              <a:rPr lang="pl-PL" dirty="0" smtClean="0"/>
              <a:t>bajtów</a:t>
            </a:r>
            <a:endParaRPr lang="en-US" dirty="0"/>
          </a:p>
        </p:txBody>
      </p:sp>
      <p:grpSp>
        <p:nvGrpSpPr>
          <p:cNvPr id="64" name="Group 38"/>
          <p:cNvGrpSpPr/>
          <p:nvPr/>
        </p:nvGrpSpPr>
        <p:grpSpPr>
          <a:xfrm>
            <a:off x="2196530" y="764704"/>
            <a:ext cx="5867400" cy="609600"/>
            <a:chOff x="1828800" y="895350"/>
            <a:chExt cx="5867400" cy="609600"/>
          </a:xfrm>
        </p:grpSpPr>
        <p:sp>
          <p:nvSpPr>
            <p:cNvPr id="65" name="Right Brace 36"/>
            <p:cNvSpPr/>
            <p:nvPr/>
          </p:nvSpPr>
          <p:spPr>
            <a:xfrm rot="16200000">
              <a:off x="4572000" y="-1619250"/>
              <a:ext cx="381000" cy="5867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66" name="TextBox 37"/>
            <p:cNvSpPr txBox="1"/>
            <p:nvPr/>
          </p:nvSpPr>
          <p:spPr>
            <a:xfrm>
              <a:off x="4800600" y="895350"/>
              <a:ext cx="995785" cy="400110"/>
            </a:xfrm>
            <a:prstGeom prst="rect">
              <a:avLst/>
            </a:prstGeom>
            <a:noFill/>
          </p:spPr>
          <p:txBody>
            <a:bodyPr wrap="none" rtlCol="0">
              <a:spAutoFit/>
            </a:bodyPr>
            <a:lstStyle/>
            <a:p>
              <a:r>
                <a:rPr lang="en-US" sz="2000" dirty="0" smtClean="0"/>
                <a:t>10 </a:t>
              </a:r>
              <a:r>
                <a:rPr lang="pl-PL" sz="2000" dirty="0" smtClean="0"/>
                <a:t>rund</a:t>
              </a:r>
              <a:endParaRPr lang="en-US" sz="2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Funkcje rundy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6</a:t>
            </a:fld>
            <a:endParaRPr lang="pl-PL"/>
          </a:p>
        </p:txBody>
      </p:sp>
      <p:sp>
        <p:nvSpPr>
          <p:cNvPr id="5" name="Content Placeholder 2"/>
          <p:cNvSpPr>
            <a:spLocks noGrp="1"/>
          </p:cNvSpPr>
          <p:nvPr>
            <p:ph idx="1"/>
          </p:nvPr>
        </p:nvSpPr>
        <p:spPr>
          <a:xfrm>
            <a:off x="180306" y="1268760"/>
            <a:ext cx="8534400" cy="1152128"/>
          </a:xfrm>
        </p:spPr>
        <p:txBody>
          <a:bodyPr>
            <a:normAutofit/>
          </a:bodyPr>
          <a:lstStyle/>
          <a:p>
            <a:r>
              <a:rPr lang="pl-PL" sz="2400" b="1" dirty="0" smtClean="0"/>
              <a:t>Podstawianie bajtów</a:t>
            </a:r>
            <a:r>
              <a:rPr lang="en-US" sz="2400" dirty="0" smtClean="0"/>
              <a:t>:   1 </a:t>
            </a:r>
            <a:r>
              <a:rPr lang="pl-PL" sz="2400" dirty="0" smtClean="0"/>
              <a:t>bajtowy</a:t>
            </a:r>
            <a:r>
              <a:rPr lang="en-US" sz="2400" dirty="0" smtClean="0"/>
              <a:t> S-box.    256 </a:t>
            </a:r>
            <a:r>
              <a:rPr lang="pl-PL" sz="2400" dirty="0" smtClean="0"/>
              <a:t>bajtowa tablica</a:t>
            </a:r>
            <a:br>
              <a:rPr lang="pl-PL" sz="2400" dirty="0" smtClean="0"/>
            </a:br>
            <a:r>
              <a:rPr lang="pl-PL" sz="2400" dirty="0" smtClean="0"/>
              <a:t>						    </a:t>
            </a:r>
            <a:r>
              <a:rPr lang="en-US" sz="1600" dirty="0" smtClean="0"/>
              <a:t>(</a:t>
            </a:r>
            <a:r>
              <a:rPr lang="pl-PL" sz="1600" dirty="0" smtClean="0"/>
              <a:t>łatwa do przetworzenia</a:t>
            </a:r>
            <a:r>
              <a:rPr lang="en-US" sz="16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Funkcje rundy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7</a:t>
            </a:fld>
            <a:endParaRPr lang="pl-PL"/>
          </a:p>
        </p:txBody>
      </p:sp>
      <p:sp>
        <p:nvSpPr>
          <p:cNvPr id="5" name="Content Placeholder 2"/>
          <p:cNvSpPr>
            <a:spLocks noGrp="1"/>
          </p:cNvSpPr>
          <p:nvPr>
            <p:ph idx="1"/>
          </p:nvPr>
        </p:nvSpPr>
        <p:spPr>
          <a:xfrm>
            <a:off x="180306" y="1268760"/>
            <a:ext cx="8534400" cy="4095750"/>
          </a:xfrm>
        </p:spPr>
        <p:txBody>
          <a:bodyPr>
            <a:normAutofit/>
          </a:bodyPr>
          <a:lstStyle/>
          <a:p>
            <a:r>
              <a:rPr lang="pl-PL" sz="2400" b="1" dirty="0" smtClean="0"/>
              <a:t>Podstawianie bajtów</a:t>
            </a:r>
            <a:r>
              <a:rPr lang="en-US" sz="2400" dirty="0" smtClean="0"/>
              <a:t>:   1 </a:t>
            </a:r>
            <a:r>
              <a:rPr lang="pl-PL" sz="2400" dirty="0" smtClean="0"/>
              <a:t>bajtowy</a:t>
            </a:r>
            <a:r>
              <a:rPr lang="en-US" sz="2400" dirty="0" smtClean="0"/>
              <a:t> S-box.    256 </a:t>
            </a:r>
            <a:r>
              <a:rPr lang="pl-PL" sz="2400" dirty="0" smtClean="0"/>
              <a:t>bajtowa tablica</a:t>
            </a:r>
            <a:br>
              <a:rPr lang="pl-PL" sz="2400" dirty="0" smtClean="0"/>
            </a:br>
            <a:r>
              <a:rPr lang="pl-PL" sz="2400" dirty="0" smtClean="0"/>
              <a:t>						    </a:t>
            </a:r>
            <a:r>
              <a:rPr lang="en-US" sz="1600" dirty="0" smtClean="0"/>
              <a:t>(</a:t>
            </a:r>
            <a:r>
              <a:rPr lang="pl-PL" sz="1600" dirty="0" smtClean="0"/>
              <a:t>łatwa do przetworzenia</a:t>
            </a:r>
            <a:r>
              <a:rPr lang="en-US" sz="1600" dirty="0" smtClean="0"/>
              <a:t>) </a:t>
            </a:r>
          </a:p>
          <a:p>
            <a:endParaRPr lang="en-US" sz="2400" dirty="0" smtClean="0"/>
          </a:p>
          <a:p>
            <a:r>
              <a:rPr lang="pl-PL" sz="2400" b="1" dirty="0" smtClean="0"/>
              <a:t>Przesuwanie wierszy</a:t>
            </a:r>
            <a:r>
              <a:rPr lang="en-US" sz="2400" dirty="0" smtClean="0"/>
              <a:t>:  </a:t>
            </a:r>
          </a:p>
          <a:p>
            <a:endParaRPr lang="en-US" sz="2400" dirty="0"/>
          </a:p>
          <a:p>
            <a:endParaRPr lang="en-US" sz="2400" dirty="0" smtClean="0"/>
          </a:p>
          <a:p>
            <a:endParaRPr lang="en-US" sz="2400" dirty="0"/>
          </a:p>
          <a:p>
            <a:r>
              <a:rPr lang="pl-PL" sz="2400" b="1" dirty="0" smtClean="0"/>
              <a:t>Mieszanie kolumn</a:t>
            </a:r>
            <a:r>
              <a:rPr lang="en-US" sz="2400" dirty="0" smtClean="0"/>
              <a:t>:</a:t>
            </a:r>
            <a:endParaRPr lang="en-US" sz="2400" dirty="0"/>
          </a:p>
          <a:p>
            <a:pPr marL="0" indent="0">
              <a:buNone/>
            </a:pPr>
            <a:endParaRPr lang="en-US" sz="2400" dirty="0"/>
          </a:p>
        </p:txBody>
      </p:sp>
      <p:pic>
        <p:nvPicPr>
          <p:cNvPr id="6" name="Picture 3"/>
          <p:cNvPicPr>
            <a:picLocks noChangeAspect="1"/>
          </p:cNvPicPr>
          <p:nvPr/>
        </p:nvPicPr>
        <p:blipFill>
          <a:blip r:embed="rId3" cstate="print"/>
          <a:stretch>
            <a:fillRect/>
          </a:stretch>
        </p:blipFill>
        <p:spPr>
          <a:xfrm>
            <a:off x="3492674" y="2276872"/>
            <a:ext cx="4640453" cy="1818061"/>
          </a:xfrm>
          <a:prstGeom prst="rect">
            <a:avLst/>
          </a:prstGeom>
        </p:spPr>
      </p:pic>
      <p:pic>
        <p:nvPicPr>
          <p:cNvPr id="7" name="Picture 4"/>
          <p:cNvPicPr>
            <a:picLocks noChangeAspect="1"/>
          </p:cNvPicPr>
          <p:nvPr/>
        </p:nvPicPr>
        <p:blipFill>
          <a:blip r:embed="rId4" cstate="print"/>
          <a:stretch>
            <a:fillRect/>
          </a:stretch>
        </p:blipFill>
        <p:spPr>
          <a:xfrm>
            <a:off x="3403775" y="4268688"/>
            <a:ext cx="4740992" cy="23286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850106"/>
          </a:xfrm>
        </p:spPr>
        <p:txBody>
          <a:bodyPr>
            <a:normAutofit/>
          </a:bodyPr>
          <a:lstStyle/>
          <a:p>
            <a:r>
              <a:rPr lang="pl-PL" sz="3600" dirty="0" smtClean="0"/>
              <a:t>Rozmiar kodu/zagadnienia wydajnościowe</a:t>
            </a:r>
            <a:endParaRPr lang="pl-PL" sz="36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8</a:t>
            </a:fld>
            <a:endParaRPr lang="pl-PL"/>
          </a:p>
        </p:txBody>
      </p:sp>
      <p:graphicFrame>
        <p:nvGraphicFramePr>
          <p:cNvPr id="5" name="Table 3"/>
          <p:cNvGraphicFramePr>
            <a:graphicFrameLocks noGrp="1"/>
          </p:cNvGraphicFramePr>
          <p:nvPr>
            <p:extLst>
              <p:ext uri="{D42A27DB-BD31-4B8C-83A1-F6EECF244321}">
                <p14:modId xmlns="" xmlns:p14="http://schemas.microsoft.com/office/powerpoint/2010/main" val="3614796272"/>
              </p:ext>
            </p:extLst>
          </p:nvPr>
        </p:nvGraphicFramePr>
        <p:xfrm>
          <a:off x="540346" y="2060848"/>
          <a:ext cx="8001000" cy="3956399"/>
        </p:xfrm>
        <a:graphic>
          <a:graphicData uri="http://schemas.openxmlformats.org/drawingml/2006/table">
            <a:tbl>
              <a:tblPr firstRow="1" bandRow="1">
                <a:tableStyleId>{2A488322-F2BA-4B5B-9748-0D474271808F}</a:tableStyleId>
              </a:tblPr>
              <a:tblGrid>
                <a:gridCol w="3341077"/>
                <a:gridCol w="1916723"/>
                <a:gridCol w="2743200"/>
              </a:tblGrid>
              <a:tr h="580266">
                <a:tc>
                  <a:txBody>
                    <a:bodyPr/>
                    <a:lstStyle/>
                    <a:p>
                      <a:pPr algn="ctr"/>
                      <a:endParaRPr lang="en-US" sz="2400" dirty="0"/>
                    </a:p>
                  </a:txBody>
                  <a:tcPr anchor="ctr"/>
                </a:tc>
                <a:tc>
                  <a:txBody>
                    <a:bodyPr/>
                    <a:lstStyle/>
                    <a:p>
                      <a:pPr algn="ctr"/>
                      <a:r>
                        <a:rPr lang="pl-PL" sz="2400" dirty="0" smtClean="0"/>
                        <a:t>Rozmiar</a:t>
                      </a:r>
                      <a:r>
                        <a:rPr lang="pl-PL" sz="2400" baseline="0" dirty="0" smtClean="0"/>
                        <a:t> kodu</a:t>
                      </a:r>
                      <a:endParaRPr lang="en-US" sz="2400" dirty="0"/>
                    </a:p>
                  </a:txBody>
                  <a:tcPr anchor="ctr"/>
                </a:tc>
                <a:tc>
                  <a:txBody>
                    <a:bodyPr/>
                    <a:lstStyle/>
                    <a:p>
                      <a:pPr algn="ctr"/>
                      <a:r>
                        <a:rPr lang="pl-PL" sz="2400" dirty="0" smtClean="0"/>
                        <a:t>Wydajność</a:t>
                      </a:r>
                      <a:endParaRPr lang="en-US" sz="2400" dirty="0"/>
                    </a:p>
                  </a:txBody>
                  <a:tcPr anchor="ctr"/>
                </a:tc>
              </a:tr>
              <a:tr h="1508693">
                <a:tc>
                  <a:txBody>
                    <a:bodyPr/>
                    <a:lstStyle/>
                    <a:p>
                      <a:pPr algn="ctr"/>
                      <a:r>
                        <a:rPr lang="pl-PL" sz="2400" dirty="0" smtClean="0"/>
                        <a:t>Wstępnie obliczone</a:t>
                      </a:r>
                      <a:r>
                        <a:rPr lang="en-US" sz="2400" dirty="0" smtClean="0"/>
                        <a:t/>
                      </a:r>
                      <a:br>
                        <a:rPr lang="en-US" sz="2400" dirty="0" smtClean="0"/>
                      </a:br>
                      <a:r>
                        <a:rPr lang="pl-PL" sz="2400" dirty="0" smtClean="0"/>
                        <a:t>funkcja rund</a:t>
                      </a:r>
                      <a:r>
                        <a:rPr lang="en-US" sz="2400" baseline="0" dirty="0" smtClean="0"/>
                        <a:t/>
                      </a:r>
                      <a:br>
                        <a:rPr lang="en-US" sz="2400" baseline="0" dirty="0" smtClean="0"/>
                      </a:br>
                      <a:r>
                        <a:rPr lang="en-US" sz="2400" baseline="0" dirty="0" smtClean="0"/>
                        <a:t>(24KB </a:t>
                      </a:r>
                      <a:r>
                        <a:rPr lang="pl-PL" sz="2400" baseline="0" dirty="0" smtClean="0"/>
                        <a:t>lub</a:t>
                      </a:r>
                      <a:r>
                        <a:rPr lang="en-US" sz="2400" baseline="0" dirty="0" smtClean="0"/>
                        <a:t> 4KB)</a:t>
                      </a:r>
                      <a:endParaRPr lang="en-US" sz="2400" dirty="0"/>
                    </a:p>
                  </a:txBody>
                  <a:tcPr anchor="ctr"/>
                </a:tc>
                <a:tc>
                  <a:txBody>
                    <a:bodyPr/>
                    <a:lstStyle/>
                    <a:p>
                      <a:pPr algn="ctr"/>
                      <a:r>
                        <a:rPr lang="pl-PL" sz="2400" dirty="0" smtClean="0"/>
                        <a:t>największy</a:t>
                      </a:r>
                      <a:endParaRPr lang="en-US" sz="2400" dirty="0"/>
                    </a:p>
                  </a:txBody>
                  <a:tcPr anchor="ctr"/>
                </a:tc>
                <a:tc>
                  <a:txBody>
                    <a:bodyPr/>
                    <a:lstStyle/>
                    <a:p>
                      <a:pPr algn="ctr"/>
                      <a:r>
                        <a:rPr lang="pl-PL" sz="2400" dirty="0" smtClean="0"/>
                        <a:t>najszybsze</a:t>
                      </a:r>
                      <a:r>
                        <a:rPr lang="en-US" sz="2400" dirty="0" smtClean="0"/>
                        <a:t>:</a:t>
                      </a:r>
                    </a:p>
                    <a:p>
                      <a:pPr algn="ctr"/>
                      <a:r>
                        <a:rPr lang="pl-PL" sz="2400" dirty="0" smtClean="0"/>
                        <a:t>Przeglądanie tablic</a:t>
                      </a:r>
                      <a:r>
                        <a:rPr lang="en-US" sz="2400" dirty="0" smtClean="0"/>
                        <a:t> </a:t>
                      </a:r>
                      <a:br>
                        <a:rPr lang="en-US" sz="2400" dirty="0" smtClean="0"/>
                      </a:br>
                      <a:r>
                        <a:rPr lang="pl-PL" sz="2400" dirty="0" smtClean="0"/>
                        <a:t>i operacje XOR</a:t>
                      </a:r>
                      <a:endParaRPr lang="en-US" sz="2400" dirty="0"/>
                    </a:p>
                  </a:txBody>
                  <a:tcPr anchor="ctr"/>
                </a:tc>
              </a:tr>
              <a:tr h="1044480">
                <a:tc>
                  <a:txBody>
                    <a:bodyPr/>
                    <a:lstStyle/>
                    <a:p>
                      <a:pPr algn="ctr"/>
                      <a:r>
                        <a:rPr lang="pl-PL" sz="2400" dirty="0" smtClean="0"/>
                        <a:t>Wstępnie obliczony</a:t>
                      </a:r>
                      <a:r>
                        <a:rPr lang="en-US" sz="2400" dirty="0" smtClean="0"/>
                        <a:t> </a:t>
                      </a:r>
                      <a:br>
                        <a:rPr lang="en-US" sz="2400" dirty="0" smtClean="0"/>
                      </a:br>
                      <a:r>
                        <a:rPr lang="en-US" sz="2400" dirty="0" smtClean="0"/>
                        <a:t>S-box </a:t>
                      </a:r>
                      <a:r>
                        <a:rPr lang="en-US" sz="2000" dirty="0" smtClean="0"/>
                        <a:t>(256 </a:t>
                      </a:r>
                      <a:r>
                        <a:rPr lang="pl-PL" sz="2000" dirty="0" smtClean="0"/>
                        <a:t>bajtów</a:t>
                      </a:r>
                      <a:r>
                        <a:rPr lang="en-US" sz="2000" dirty="0" smtClean="0"/>
                        <a:t>)</a:t>
                      </a:r>
                      <a:endParaRPr lang="en-US" sz="2000" dirty="0"/>
                    </a:p>
                  </a:txBody>
                  <a:tcPr anchor="ctr"/>
                </a:tc>
                <a:tc>
                  <a:txBody>
                    <a:bodyPr/>
                    <a:lstStyle/>
                    <a:p>
                      <a:pPr algn="ctr"/>
                      <a:r>
                        <a:rPr lang="pl-PL" sz="2400" dirty="0" smtClean="0"/>
                        <a:t>mniejszy</a:t>
                      </a:r>
                      <a:endParaRPr lang="en-US" sz="2400" dirty="0"/>
                    </a:p>
                  </a:txBody>
                  <a:tcPr anchor="ctr"/>
                </a:tc>
                <a:tc>
                  <a:txBody>
                    <a:bodyPr/>
                    <a:lstStyle/>
                    <a:p>
                      <a:pPr algn="ctr"/>
                      <a:r>
                        <a:rPr lang="pl-PL" sz="2400" dirty="0" smtClean="0"/>
                        <a:t>wolniejsze</a:t>
                      </a:r>
                      <a:endParaRPr lang="en-US" sz="2400" dirty="0"/>
                    </a:p>
                  </a:txBody>
                  <a:tcPr anchor="ctr"/>
                </a:tc>
              </a:tr>
              <a:tr h="580266">
                <a:tc>
                  <a:txBody>
                    <a:bodyPr/>
                    <a:lstStyle/>
                    <a:p>
                      <a:pPr algn="ctr"/>
                      <a:r>
                        <a:rPr lang="pl-PL" sz="2400" dirty="0" smtClean="0"/>
                        <a:t>Rozwiązanie</a:t>
                      </a:r>
                      <a:r>
                        <a:rPr lang="pl-PL" sz="2400" baseline="0" dirty="0" smtClean="0"/>
                        <a:t> bez obliczeń wstępnych</a:t>
                      </a:r>
                      <a:endParaRPr lang="en-US" sz="2400" dirty="0"/>
                    </a:p>
                  </a:txBody>
                  <a:tcPr anchor="ctr"/>
                </a:tc>
                <a:tc>
                  <a:txBody>
                    <a:bodyPr/>
                    <a:lstStyle/>
                    <a:p>
                      <a:pPr algn="ctr"/>
                      <a:r>
                        <a:rPr lang="pl-PL" sz="2400" dirty="0" smtClean="0"/>
                        <a:t>najmniejszy</a:t>
                      </a:r>
                      <a:endParaRPr lang="en-US" sz="2400" dirty="0"/>
                    </a:p>
                  </a:txBody>
                  <a:tcPr anchor="ctr"/>
                </a:tc>
                <a:tc>
                  <a:txBody>
                    <a:bodyPr/>
                    <a:lstStyle/>
                    <a:p>
                      <a:pPr algn="ctr"/>
                      <a:r>
                        <a:rPr lang="pl-PL" sz="2400" dirty="0" smtClean="0"/>
                        <a:t>najwolniejsze</a:t>
                      </a:r>
                      <a:endParaRPr lang="en-US" sz="2400" dirty="0"/>
                    </a:p>
                  </a:txBody>
                  <a:tcPr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Implementacja AES w </a:t>
            </a:r>
            <a:r>
              <a:rPr lang="pl-PL" dirty="0" err="1" smtClean="0"/>
              <a:t>Javascript</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9</a:t>
            </a:fld>
            <a:endParaRPr lang="pl-PL"/>
          </a:p>
        </p:txBody>
      </p:sp>
      <p:sp>
        <p:nvSpPr>
          <p:cNvPr id="5" name="Rectangle 2"/>
          <p:cNvSpPr/>
          <p:nvPr/>
        </p:nvSpPr>
        <p:spPr>
          <a:xfrm>
            <a:off x="4572794" y="6309320"/>
            <a:ext cx="3468898" cy="307777"/>
          </a:xfrm>
          <a:prstGeom prst="rect">
            <a:avLst/>
          </a:prstGeom>
        </p:spPr>
        <p:txBody>
          <a:bodyPr wrap="none">
            <a:spAutoFit/>
          </a:bodyPr>
          <a:lstStyle/>
          <a:p>
            <a:r>
              <a:rPr lang="pl-PL" sz="1400" dirty="0" smtClean="0"/>
              <a:t>Do pobrania: </a:t>
            </a:r>
            <a:r>
              <a:rPr lang="en-US" sz="1400" dirty="0" smtClean="0"/>
              <a:t>http</a:t>
            </a:r>
            <a:r>
              <a:rPr lang="en-US" sz="1400" dirty="0"/>
              <a:t>://crypto.stanford.edu/sjcl/</a:t>
            </a:r>
          </a:p>
        </p:txBody>
      </p:sp>
      <p:pic>
        <p:nvPicPr>
          <p:cNvPr id="6" name="Content Placeholder 3"/>
          <p:cNvPicPr>
            <a:picLocks noGrp="1" noChangeAspect="1"/>
          </p:cNvPicPr>
          <p:nvPr>
            <p:ph idx="1"/>
          </p:nvPr>
        </p:nvPicPr>
        <p:blipFill rotWithShape="1">
          <a:blip r:embed="rId3" cstate="print"/>
          <a:srcRect t="-662" b="-3809"/>
          <a:stretch/>
        </p:blipFill>
        <p:spPr>
          <a:xfrm>
            <a:off x="7086600" y="2877083"/>
            <a:ext cx="1408912" cy="1486806"/>
          </a:xfrm>
        </p:spPr>
      </p:pic>
      <p:pic>
        <p:nvPicPr>
          <p:cNvPr id="7" name="Picture 4"/>
          <p:cNvPicPr>
            <a:picLocks noChangeAspect="1"/>
          </p:cNvPicPr>
          <p:nvPr/>
        </p:nvPicPr>
        <p:blipFill>
          <a:blip r:embed="rId4" cstate="print"/>
          <a:stretch>
            <a:fillRect/>
          </a:stretch>
        </p:blipFill>
        <p:spPr>
          <a:xfrm>
            <a:off x="990600" y="2953283"/>
            <a:ext cx="1511300" cy="1194282"/>
          </a:xfrm>
          <a:prstGeom prst="rect">
            <a:avLst/>
          </a:prstGeom>
        </p:spPr>
      </p:pic>
      <p:cxnSp>
        <p:nvCxnSpPr>
          <p:cNvPr id="8" name="Straight Arrow Connector 6"/>
          <p:cNvCxnSpPr/>
          <p:nvPr/>
        </p:nvCxnSpPr>
        <p:spPr>
          <a:xfrm flipH="1">
            <a:off x="2667000" y="3181883"/>
            <a:ext cx="4343400" cy="0"/>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9" name="TextBox 7"/>
          <p:cNvSpPr txBox="1"/>
          <p:nvPr/>
        </p:nvSpPr>
        <p:spPr>
          <a:xfrm>
            <a:off x="3733800" y="2752503"/>
            <a:ext cx="2478564" cy="400110"/>
          </a:xfrm>
          <a:prstGeom prst="rect">
            <a:avLst/>
          </a:prstGeom>
          <a:noFill/>
        </p:spPr>
        <p:txBody>
          <a:bodyPr wrap="none" rtlCol="0">
            <a:spAutoFit/>
          </a:bodyPr>
          <a:lstStyle/>
          <a:p>
            <a:r>
              <a:rPr lang="pl-PL" sz="2000" dirty="0" smtClean="0"/>
              <a:t>Biblioteka </a:t>
            </a:r>
            <a:r>
              <a:rPr lang="en-US" sz="2000" dirty="0" smtClean="0"/>
              <a:t>AES (6.4KB)</a:t>
            </a:r>
            <a:endParaRPr lang="en-US" sz="2000" dirty="0"/>
          </a:p>
        </p:txBody>
      </p:sp>
      <p:sp>
        <p:nvSpPr>
          <p:cNvPr id="10" name="TextBox 8"/>
          <p:cNvSpPr txBox="1"/>
          <p:nvPr/>
        </p:nvSpPr>
        <p:spPr>
          <a:xfrm>
            <a:off x="3474577" y="3173418"/>
            <a:ext cx="3147721" cy="707886"/>
          </a:xfrm>
          <a:prstGeom prst="rect">
            <a:avLst/>
          </a:prstGeom>
          <a:noFill/>
        </p:spPr>
        <p:txBody>
          <a:bodyPr wrap="none" rtlCol="0">
            <a:spAutoFit/>
          </a:bodyPr>
          <a:lstStyle/>
          <a:p>
            <a:pPr algn="ctr"/>
            <a:r>
              <a:rPr lang="pl-PL" sz="2000" dirty="0" smtClean="0"/>
              <a:t>brak wcześniej przeliczonych</a:t>
            </a:r>
            <a:br>
              <a:rPr lang="pl-PL" sz="2000" dirty="0" smtClean="0"/>
            </a:br>
            <a:r>
              <a:rPr lang="pl-PL" sz="2000" dirty="0" smtClean="0"/>
              <a:t>tablic</a:t>
            </a:r>
            <a:endParaRPr lang="en-US" sz="2000" dirty="0"/>
          </a:p>
        </p:txBody>
      </p:sp>
      <p:sp>
        <p:nvSpPr>
          <p:cNvPr id="11" name="TextBox 9"/>
          <p:cNvSpPr txBox="1"/>
          <p:nvPr/>
        </p:nvSpPr>
        <p:spPr>
          <a:xfrm>
            <a:off x="609600" y="1844824"/>
            <a:ext cx="2686954" cy="461665"/>
          </a:xfrm>
          <a:prstGeom prst="rect">
            <a:avLst/>
          </a:prstGeom>
          <a:noFill/>
        </p:spPr>
        <p:txBody>
          <a:bodyPr wrap="none" rtlCol="0">
            <a:spAutoFit/>
          </a:bodyPr>
          <a:lstStyle/>
          <a:p>
            <a:r>
              <a:rPr lang="en-US" sz="2400" dirty="0" smtClean="0"/>
              <a:t>AES </a:t>
            </a:r>
            <a:r>
              <a:rPr lang="pl-PL" sz="2400" dirty="0" smtClean="0"/>
              <a:t>w</a:t>
            </a:r>
            <a:r>
              <a:rPr lang="en-US" sz="2400" dirty="0" smtClean="0"/>
              <a:t> </a:t>
            </a:r>
            <a:r>
              <a:rPr lang="pl-PL" sz="2400" dirty="0" smtClean="0"/>
              <a:t>przeglądarce</a:t>
            </a:r>
            <a:r>
              <a:rPr lang="en-US" sz="2400" dirty="0" smtClean="0"/>
              <a:t>:</a:t>
            </a:r>
            <a:endParaRPr lang="en-US" sz="2400" dirty="0"/>
          </a:p>
        </p:txBody>
      </p:sp>
      <p:sp>
        <p:nvSpPr>
          <p:cNvPr id="12" name="TextBox 10"/>
          <p:cNvSpPr txBox="1"/>
          <p:nvPr/>
        </p:nvSpPr>
        <p:spPr>
          <a:xfrm>
            <a:off x="609600" y="4135289"/>
            <a:ext cx="5840189" cy="1077218"/>
          </a:xfrm>
          <a:prstGeom prst="rect">
            <a:avLst/>
          </a:prstGeom>
          <a:noFill/>
        </p:spPr>
        <p:txBody>
          <a:bodyPr wrap="none" rtlCol="0">
            <a:spAutoFit/>
          </a:bodyPr>
          <a:lstStyle/>
          <a:p>
            <a:r>
              <a:rPr lang="pl-PL" dirty="0" smtClean="0"/>
              <a:t>Przed szyfrowaniem następuje</a:t>
            </a:r>
            <a:r>
              <a:rPr lang="en-US" dirty="0" smtClean="0"/>
              <a:t>:</a:t>
            </a:r>
            <a:br>
              <a:rPr lang="en-US" dirty="0" smtClean="0"/>
            </a:br>
            <a:r>
              <a:rPr lang="en-US" dirty="0" smtClean="0"/>
              <a:t>        </a:t>
            </a:r>
            <a:r>
              <a:rPr lang="pl-PL" dirty="0" smtClean="0"/>
              <a:t>			</a:t>
            </a:r>
            <a:r>
              <a:rPr lang="en-US" dirty="0" smtClean="0"/>
              <a:t> </a:t>
            </a:r>
            <a:r>
              <a:rPr lang="pl-PL" dirty="0" smtClean="0"/>
              <a:t>wygenerowanie lokalnie tablic</a:t>
            </a:r>
            <a:endParaRPr lang="en-US" dirty="0" smtClean="0"/>
          </a:p>
          <a:p>
            <a:pPr>
              <a:spcBef>
                <a:spcPts val="1200"/>
              </a:spcBef>
            </a:pPr>
            <a:r>
              <a:rPr lang="pl-PL" dirty="0" smtClean="0"/>
              <a:t>Potem następuje szyfrowanie z zastosowaniem tych tablic</a:t>
            </a:r>
            <a:endParaRPr lang="en-US"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4324</TotalTime>
  <Words>3788</Words>
  <Application>Microsoft Office PowerPoint</Application>
  <PresentationFormat>Niestandardowy</PresentationFormat>
  <Paragraphs>465</Paragraphs>
  <Slides>28</Slides>
  <Notes>28</Notes>
  <HiddenSlides>0</HiddenSlides>
  <MMClips>0</MMClips>
  <ScaleCrop>false</ScaleCrop>
  <HeadingPairs>
    <vt:vector size="4" baseType="variant">
      <vt:variant>
        <vt:lpstr>Motyw</vt:lpstr>
      </vt:variant>
      <vt:variant>
        <vt:i4>1</vt:i4>
      </vt:variant>
      <vt:variant>
        <vt:lpstr>Tytuły slajdów</vt:lpstr>
      </vt:variant>
      <vt:variant>
        <vt:i4>28</vt:i4>
      </vt:variant>
    </vt:vector>
  </HeadingPairs>
  <TitlesOfParts>
    <vt:vector size="29" baseType="lpstr">
      <vt:lpstr>Motyw pakietu Office</vt:lpstr>
      <vt:lpstr>Kryptografia i bezpieczeństwo danych  - SZYFRY BLOKOWE II</vt:lpstr>
      <vt:lpstr>Szyfr AES</vt:lpstr>
      <vt:lpstr>Historia szyfru AES</vt:lpstr>
      <vt:lpstr>AES jest siecią podstawieniowo-permutacyjną (ale nie siecią Feistel’a)</vt:lpstr>
      <vt:lpstr>Schemat 128-bitowego AES</vt:lpstr>
      <vt:lpstr>Funkcje rundy</vt:lpstr>
      <vt:lpstr>Funkcje rundy</vt:lpstr>
      <vt:lpstr>Rozmiar kodu/zagadnienia wydajnościowe</vt:lpstr>
      <vt:lpstr>Implementacja AES w Javascript</vt:lpstr>
      <vt:lpstr>AES w implementacjach sprzętowych</vt:lpstr>
      <vt:lpstr>Ataki</vt:lpstr>
      <vt:lpstr>Zastosowanie szyfrów blokowych</vt:lpstr>
      <vt:lpstr>Zastosowania pseudo-losowych permutacji i pseudo-losowych funkcji (jednokrotne stosowanie tego samego klucza)</vt:lpstr>
      <vt:lpstr>Niewłaściwe użycie PRP</vt:lpstr>
      <vt:lpstr>Ilustracja na obrazie</vt:lpstr>
      <vt:lpstr>Budowanie bezpiecznej konstrukcji I</vt:lpstr>
      <vt:lpstr>Semantyczne bezpieczeństwo dla systemów, w których wielokrotnie używamy tego samego klucza</vt:lpstr>
      <vt:lpstr>Semantyczne bezpieczeństwo dla wielokrotnego szyfrowania wiadomości za pomocą tego samego klucza</vt:lpstr>
      <vt:lpstr>Rozwiązanie 1: szyfrowanie z losowaniem</vt:lpstr>
      <vt:lpstr>Przykład</vt:lpstr>
      <vt:lpstr>Rozwiązanie 2: szyfrowanie z wartością „nonce”</vt:lpstr>
      <vt:lpstr>Szyfrowanie z łańcuchem bloków (CBC – Cipher Block Chaining)</vt:lpstr>
      <vt:lpstr>Konstrukcja I: CBC z losowym IV</vt:lpstr>
      <vt:lpstr>„Obwód” deszyfrujący</vt:lpstr>
      <vt:lpstr>Ważna uwaga</vt:lpstr>
      <vt:lpstr>Konstrukcja 1’: zastosowanie CBC opartym na nonce</vt:lpstr>
      <vt:lpstr>An example Crypto API    (OpenSSL)</vt:lpstr>
      <vt:lpstr>Techniczna uwaga do CBP - padding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Slawomir Samolej</cp:lastModifiedBy>
  <cp:revision>423</cp:revision>
  <dcterms:created xsi:type="dcterms:W3CDTF">2020-03-15T23:17:35Z</dcterms:created>
  <dcterms:modified xsi:type="dcterms:W3CDTF">2020-03-27T00:02:48Z</dcterms:modified>
</cp:coreProperties>
</file>