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ink/ink8.xml" ContentType="application/inkml+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ink/ink6.xml" ContentType="application/inkml+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ink/ink4.xml" ContentType="application/inkml+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ink/ink2.xml" ContentType="application/inkml+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ink/ink7.xml" ContentType="application/inkml+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ink/ink3.xml" ContentType="application/inkml+xml"/>
  <Override PartName="/ppt/ink/ink5.xml" ContentType="application/inkml+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80" r:id="rId3"/>
    <p:sldId id="257" r:id="rId4"/>
    <p:sldId id="258" r:id="rId5"/>
    <p:sldId id="259" r:id="rId6"/>
    <p:sldId id="260" r:id="rId7"/>
    <p:sldId id="281" r:id="rId8"/>
    <p:sldId id="261" r:id="rId9"/>
    <p:sldId id="262" r:id="rId10"/>
    <p:sldId id="263" r:id="rId11"/>
    <p:sldId id="264" r:id="rId12"/>
    <p:sldId id="265" r:id="rId13"/>
    <p:sldId id="266" r:id="rId14"/>
    <p:sldId id="267" r:id="rId15"/>
    <p:sldId id="268" r:id="rId16"/>
    <p:sldId id="269" r:id="rId17"/>
    <p:sldId id="270" r:id="rId18"/>
    <p:sldId id="271" r:id="rId19"/>
    <p:sldId id="282" r:id="rId20"/>
    <p:sldId id="272" r:id="rId21"/>
    <p:sldId id="273" r:id="rId22"/>
    <p:sldId id="274" r:id="rId23"/>
    <p:sldId id="275" r:id="rId24"/>
    <p:sldId id="276" r:id="rId25"/>
    <p:sldId id="277" r:id="rId26"/>
    <p:sldId id="278" r:id="rId27"/>
    <p:sldId id="283" r:id="rId28"/>
    <p:sldId id="279" r:id="rId29"/>
    <p:sldId id="284" r:id="rId30"/>
    <p:sldId id="285" r:id="rId31"/>
    <p:sldId id="286" r:id="rId32"/>
    <p:sldId id="287" r:id="rId33"/>
    <p:sldId id="288" r:id="rId34"/>
    <p:sldId id="289" r:id="rId35"/>
  </p:sldIdLst>
  <p:sldSz cx="9145588"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376" autoAdjust="0"/>
  </p:normalViewPr>
  <p:slideViewPr>
    <p:cSldViewPr>
      <p:cViewPr>
        <p:scale>
          <a:sx n="60" d="100"/>
          <a:sy n="60" d="100"/>
        </p:scale>
        <p:origin x="-2098" y="-163"/>
      </p:cViewPr>
      <p:guideLst>
        <p:guide orient="horz" pos="2160"/>
        <p:guide pos="2881"/>
      </p:guideLst>
    </p:cSldViewPr>
  </p:slideViewPr>
  <p:notesTextViewPr>
    <p:cViewPr>
      <p:scale>
        <a:sx n="100" d="100"/>
        <a:sy n="100" d="100"/>
      </p:scale>
      <p:origin x="0" y="0"/>
    </p:cViewPr>
  </p:notesTextViewPr>
  <p:notesViewPr>
    <p:cSldViewPr>
      <p:cViewPr varScale="1">
        <p:scale>
          <a:sx n="71" d="100"/>
          <a:sy n="71" d="100"/>
        </p:scale>
        <p:origin x="-3028" y="-7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awomir Samolej" userId="7d356f3593a961e4" providerId="LiveId" clId="{4742F563-F613-4EF6-B05A-3D15773E5893}"/>
    <pc:docChg chg="modSld">
      <pc:chgData name="Slawomir Samolej" userId="7d356f3593a961e4" providerId="LiveId" clId="{4742F563-F613-4EF6-B05A-3D15773E5893}" dt="2021-03-15T21:20:20.473" v="3" actId="20577"/>
      <pc:docMkLst>
        <pc:docMk/>
      </pc:docMkLst>
      <pc:sldChg chg="modSp mod">
        <pc:chgData name="Slawomir Samolej" userId="7d356f3593a961e4" providerId="LiveId" clId="{4742F563-F613-4EF6-B05A-3D15773E5893}" dt="2021-03-15T21:20:20.473" v="3" actId="20577"/>
        <pc:sldMkLst>
          <pc:docMk/>
          <pc:sldMk cId="0" sldId="272"/>
        </pc:sldMkLst>
        <pc:spChg chg="mod">
          <ac:chgData name="Slawomir Samolej" userId="7d356f3593a961e4" providerId="LiveId" clId="{4742F563-F613-4EF6-B05A-3D15773E5893}" dt="2021-03-15T21:20:20.473" v="3" actId="20577"/>
          <ac:spMkLst>
            <pc:docMk/>
            <pc:sldMk cId="0" sldId="272"/>
            <ac:spMk id="3" creationId="{00000000-0000-0000-0000-000000000000}"/>
          </ac:spMkLst>
        </pc:spChg>
      </pc:sldChg>
    </pc:docChg>
  </pc:docChgLst>
</pc:chgInfo>
</file>

<file path=ppt/ink/ink1.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14.31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353 59,'0'0,"-29"58,-1 1,-14 0,29 14,-29-14,30 0,-30 0,14 14,-14-14,29 0,-43-59,72-59</inkml:trace>
  <inkml:trace contextRef="#ctx0" brushRef="#br0" timeOffset="919">74 308,'0'-58,"59"14,-1-15,16 15,-15 0,-15-15,-30 118,-14-1,0 1,-14 29,14-29,14 0,-14 0,-58-59</inkml:trace>
</inkml:ink>
</file>

<file path=ppt/ink/ink2.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23.52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15 0,'-15'58</inkml:trace>
  <inkml:trace contextRef="#ctx0" brushRef="#br0" timeOffset="7709">2279 205,'14'59</inkml:trace>
</inkml:ink>
</file>

<file path=ppt/ink/ink3.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18.77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88 0,'15'74,"-15"-16,0 1,0 0,0 0,-15 0,15-1,-29 16,14-1,15 1,-29-148,14-14</inkml:trace>
  <inkml:trace contextRef="#ctx0" brushRef="#br0" timeOffset="865">0 132,'59'-29,"29"14,-29 1,0-16,-1 30</inkml:trace>
  <inkml:trace contextRef="#ctx0" brushRef="#br0" timeOffset="1321">59 368,'59'14,"-1"-28,16-16,-15 15</inkml:trace>
  <inkml:trace contextRef="#ctx0" brushRef="#br0" timeOffset="1784">323 426,'-14'59,"-16"0,16 0,58 14,15-102,-15-30,0-14,-30 14,16 0,-74 118,44 0,-30 14,30-14,0 0</inkml:trace>
  <inkml:trace contextRef="#ctx0" brushRef="#br0" timeOffset="2337">573 456,'0'59,"30"-1,-16 1,45-29</inkml:trace>
  <inkml:trace contextRef="#ctx0" brushRef="#br0" timeOffset="2515">750 529,'0'59,"0"0,0 0</inkml:trace>
  <inkml:trace contextRef="#ctx0" brushRef="#br0" timeOffset="2934">1000 88,'0'88,"0"1,0-31,0 31,-15-16,15 15,-29-29,29 0</inkml:trace>
  <inkml:trace contextRef="#ctx0" brushRef="#br0" timeOffset="3241">1147 353,'-59'59,"0"14,30-14,-15 0,73 14,30-58,0-30</inkml:trace>
  <inkml:trace contextRef="#ctx0" brushRef="#br0" timeOffset="3610">1338 397,'29'59,"-29"0,0 14,0-14,0 14,0 15,0 1,-29 28,-1-29,16 1,-1-31,-14 1,-16 0,31-147,28 29</inkml:trace>
  <inkml:trace contextRef="#ctx0" brushRef="#br0" timeOffset="4456">1235 426,'-44'59,"44"0,0 0,29 14,30-43</inkml:trace>
  <inkml:trace contextRef="#ctx0" brushRef="#br0" timeOffset="5099">1617 353,'-59'29,"30"45,-1-15,1-1,58 1,30-15,0-58,0-16,-15-29,0 1,-59-1,-58-15,14 30,0 74</inkml:trace>
  <inkml:trace contextRef="#ctx0" brushRef="#br0" timeOffset="5462">1705 485,'0'0,"15"88,14-29,-14 15,29-16,15-87</inkml:trace>
</inkml:ink>
</file>

<file path=ppt/ink/ink4.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28.738"/>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0 133,'44'-74,"14"60,1-1,15-15,-104 89,-14 15,-15-15,15-1,59 16,59-30,-16-44,-14-74</inkml:trace>
</inkml:ink>
</file>

<file path=ppt/ink/ink5.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29.73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118 602,'-59'0,"30"59,14 0,15 0,59-15,0-44,0-15,14-29,-29-30,-73 16,-30 14,-14-15,14 59,15 59</inkml:trace>
  <inkml:trace contextRef="#ctx0" brushRef="#br0" timeOffset="513">339 58,'29'74,"-58"14,29-29,-15 29,-14-14,29-1,-15 1,15-1,-29 1,29-1,0-14</inkml:trace>
  <inkml:trace contextRef="#ctx0" brushRef="#br0" timeOffset="914">398 529,'29'-74,"30"74,0 0,-1 30,-14 28,-88 16,0-15,-15 0,15 14,103-73,0-44</inkml:trace>
  <inkml:trace contextRef="#ctx0" brushRef="#br0" timeOffset="1279">692 573,'0'59,"0"-1,-30 1,15 0,60-118</inkml:trace>
  <inkml:trace contextRef="#ctx0" brushRef="#br0" timeOffset="1678">839 573,'58'15,"16"29,-15-15,-1-58,-43-30,-30 0,-43-14,-16 73,15 73,45-14,-30 0,44 29,0-29,44-1,14-14,1-88</inkml:trace>
  <inkml:trace contextRef="#ctx0" brushRef="#br0" timeOffset="2123">1265 588,'-15'58,"15"1,30 0,58-30,-15-58,-14 14,0-29,-15-15,-88 1,-15 13,-14 1,14 15,0 73,118-59</inkml:trace>
  <inkml:trace contextRef="#ctx0" brushRef="#br0" timeOffset="2505">1529 0,'15'58,"-15"31,0-16,0 15,-15 30,-14-1,14-28,-14-31,29 16,-15-15</inkml:trace>
  <inkml:trace contextRef="#ctx0" brushRef="#br0" timeOffset="2772">1603 529,'0'0,"73"-30,-14 30,0 30,-44 29,-30-1,-29 1,-30 44,30-44,30 0,72-118</inkml:trace>
  <inkml:trace contextRef="#ctx0" brushRef="#br0" timeOffset="3024">1838 646,'0'59,"0"29,0-29,59-59,-15-73</inkml:trace>
  <inkml:trace contextRef="#ctx0" brushRef="#br0" timeOffset="3199">2015 176,'0'0,"-74"29,74 30,-15 0</inkml:trace>
  <inkml:trace contextRef="#ctx0" brushRef="#br0" timeOffset="3387">2073 455,'15'59,"14"0,-29 0,15-1,-30 16,15-15,59-133,-29-14,-30 15,14-16,30 148,-58 0,14 0,-30 14,16-14</inkml:trace>
  <inkml:trace contextRef="#ctx0" brushRef="#br0" timeOffset="3788">2500 588,'-30'73,"60"-14,28-59,1-44,0 0,-15-15,-59 0,-43 30,-16 58,15 30,15 0,29 14,74-43,29-30,-29-15,0 15,-74 59,-29 14,-29 15,29-29,29 0,15 14,59-73,-15-73</inkml:trace>
</inkml:ink>
</file>

<file path=ppt/ink/ink6.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41.82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0 161,'58'-14,"1"28,0 16,0-30</inkml:trace>
  <inkml:trace contextRef="#ctx0" brushRef="#br0" timeOffset="896">749 0,'-73'14,"102"45,15 15</inkml:trace>
  <inkml:trace contextRef="#ctx0" brushRef="#br0" timeOffset="2021">1793 235,'-59'0,"15"59,29 29,15-29,59-15,29-59,-29-14,0-15</inkml:trace>
</inkml:ink>
</file>

<file path=ppt/ink/ink7.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35.83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67 279,'59'0,"-1"0,1 0,0 0,15-15,-16-29,1-14,-118 28,1 74,58 15,-30 0,30 0,0 14,30-14,-30 0,0 0,0-1,0 1,0 0,-45 14,1-14,-14 0,13 15,-28-45,14 15,0-103,59 0,15 1,29-16,-29-14</inkml:trace>
  <inkml:trace contextRef="#ctx0" brushRef="#br0" timeOffset="876">743 235,'-29'59,"-1"14,-14-14,0 0,29 14,-29-14,0 0,-15-30,59-102,-14 14,72 89,1 14,-15 14,-29 1,-15 0,0 0,74-15,-16-59,1-14</inkml:trace>
  <inkml:trace contextRef="#ctx0" brushRef="#br0" timeOffset="1678">1008 588,'58'15,"1"-30,0 15,0 0,14 15,-14-15,0-15</inkml:trace>
  <inkml:trace contextRef="#ctx0" brushRef="#br0" timeOffset="1957">1390 441,'59'-15,"14"15,-14 15,-44 44,-15-1,-44 16,-15-15,-15 44,15-89</inkml:trace>
  <inkml:trace contextRef="#ctx0" brushRef="#br0" timeOffset="3282">1875 529,'44'59,"-44"29,0-14,59-30,0-88,-59-15,29 132,30-73,0 0,-1-29,16-15,-59-15,-30 0,-59 15</inkml:trace>
  <inkml:trace contextRef="#ctx0" brushRef="#br0" timeOffset="3908">2433 514,'15'-73,"-74"102,15 30,103-44,0-15,14 29,-73 30,-44 0,-29 14,102-161</inkml:trace>
  <inkml:trace contextRef="#ctx0" brushRef="#br0" timeOffset="4309">2580 456,'59'-15,"0"15,-59 59,0-1,-73 31,28-31,31 16,73-103,-30-30</inkml:trace>
  <inkml:trace contextRef="#ctx0" brushRef="#br0" timeOffset="4558">2816 514,'-44'74,"102"-74,16 0,-1 0,1-30,-15 16,-118-1,15 74,0 0,0 14,29-14,-44 29,59-29,-15 0,15 29,-14-29,14 29,-74 0,15-44,-14-58,-15-89,44 14,44 31,-30-1,15-15,15 16,59 13,0 31,15 14,-16 0</inkml:trace>
  <inkml:trace contextRef="#ctx0" brushRef="#br0" timeOffset="5221">3330 441,'-59'-30,"-14"104,43-15,89-30,0-29,0 0,-15 59,-73 0,-1 0,-43-15,14-15,59-88</inkml:trace>
  <inkml:trace contextRef="#ctx0" brushRef="#br0" timeOffset="5678">3698 0,'-30'59,"30"14,0 1,-14 14,-16 0,15 0,-14 0,29 1,-15-31,-14 1</inkml:trace>
  <inkml:trace contextRef="#ctx0" brushRef="#br0" timeOffset="6193">3918 132,'-44'59,"15"0,29 0,-15 29,-14 0,14-29,-29 14,44-14,59-88</inkml:trace>
  <inkml:trace contextRef="#ctx0" brushRef="#br0" timeOffset="6434">4036 456,'-59'29,"15"30,-15 0,15 14,15-14,102-44,-14-15,29-45</inkml:trace>
  <inkml:trace contextRef="#ctx0" brushRef="#br0" timeOffset="6704">4153 544,'-29'59,"14"29,15 0,-29-29,102-103</inkml:trace>
  <inkml:trace contextRef="#ctx0" brushRef="#br0" timeOffset="7006">4433 485,'0'0,"73"-44,-132 44,-14 59,-1 44,30-45,30 1,14 0,58-15,31-59,-31-14,31-15,-16 0</inkml:trace>
</inkml:ink>
</file>

<file path=ppt/ink/ink8.xml><?xml version="1.0" encoding="utf-8"?>
<inkml:ink xmlns:inkml="http://www.w3.org/2003/InkML">
  <inkml:definitions>
    <inkml:context xml:id="ctx0">
      <inkml:inkSource xml:id="inkSrc0">
        <inkml:traceFormat>
          <inkml:channel name="X" type="integer" max="4608" units="cm"/>
          <inkml:channel name="Y" type="integer" max="1296" units="cm"/>
        </inkml:traceFormat>
        <inkml:channelProperties>
          <inkml:channelProperty channel="X" name="resolution" value="133.95349" units="1/cm"/>
          <inkml:channelProperty channel="Y" name="resolution" value="67.15026" units="1/cm"/>
        </inkml:channelProperties>
      </inkml:inkSource>
      <inkml:timestamp xml:id="ts0" timeString="2020-03-30T20:04:43.630"/>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135 0,'0'59,"0"29,-14-29,14 29,-30 30,-14-30,15 0,14-29,74-74</inkml:trace>
  <inkml:trace contextRef="#ctx0" brushRef="#br0" timeOffset="507">547 44,'-15'59,"-29"29,29 0,-14-29,14 29,-44 45,45-75,-16 1,89-59,15-14,-16-60</inkml:trace>
  <inkml:trace contextRef="#ctx0" brushRef="#br0" timeOffset="754">620 470,'-58'-29,"13"103,45-16,0 1,74-15,-15-44,0-44,-1 0,-28-15,-89 74,15 44,44 14,-30-14,89-59</inkml:trace>
  <inkml:trace contextRef="#ctx0" brushRef="#br0" timeOffset="1160">1047 470,'-59'0,"59"59,-15 15,15-15,44-1,15-72,0-30</inkml:trace>
  <inkml:trace contextRef="#ctx0" brushRef="#br0" timeOffset="1366">1179 412,'59'44,"-15"15,-59-1,-29 1,-15-15,118-14</inkml:trace>
  <inkml:trace contextRef="#ctx0" brushRef="#br0" timeOffset="1589">1341 662,'58'-30,"16"1,-15-15,0 0,-30-15,-103 15,16 88,-1 15,15-1,0 31,44-16,88-29,0-73,-29 29,58-44,-28 0,-45-30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8195F2-8D36-483D-8F58-2D53F12972F0}" type="datetimeFigureOut">
              <a:rPr lang="pl-PL" smtClean="0"/>
              <a:pPr/>
              <a:t>23.03.2021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34D5E-0317-4942-A56D-0F7AA37EAAE4}"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Szyfr blokowy składa się z dwóch</a:t>
            </a:r>
            <a:r>
              <a:rPr lang="pl-PL" baseline="0" dirty="0"/>
              <a:t> algorytmów: E i D. Są to odpowiednio algorytmy szyfrujący i deszyfrujący. Oba algorytmy pobierają jako wejście klucz K. Zasada działania szyfru blokowego polega na tym, że bierze on N bitów danych do zaszyfrowania i wylicza dokładnie N bitów danych zaszyfrowanych. Następuje „</a:t>
            </a:r>
            <a:r>
              <a:rPr lang="pl-PL" baseline="0" dirty="0" err="1"/>
              <a:t>zamapowanie</a:t>
            </a:r>
            <a:r>
              <a:rPr lang="pl-PL" baseline="0" dirty="0"/>
              <a:t>” N bitów wejściowych na dokładnie N bitów wyjściowych. </a:t>
            </a:r>
          </a:p>
          <a:p>
            <a:endParaRPr lang="pl-PL" baseline="0" dirty="0"/>
          </a:p>
          <a:p>
            <a:r>
              <a:rPr lang="pl-PL" baseline="0" dirty="0"/>
              <a:t>W dolnej części slajdu zamieszono dwa reprezentatywne przykłady szyfrów blokowych. Pierwszym z nich jest „potrójny DES” (3DES, </a:t>
            </a:r>
            <a:r>
              <a:rPr lang="pl-PL" baseline="0" dirty="0" err="1"/>
              <a:t>Triple</a:t>
            </a:r>
            <a:r>
              <a:rPr lang="pl-PL" baseline="0" dirty="0"/>
              <a:t> Data </a:t>
            </a:r>
            <a:r>
              <a:rPr lang="pl-PL" baseline="0" dirty="0" err="1"/>
              <a:t>Encryption</a:t>
            </a:r>
            <a:r>
              <a:rPr lang="pl-PL" baseline="0" dirty="0"/>
              <a:t> </a:t>
            </a:r>
            <a:r>
              <a:rPr lang="pl-PL" baseline="0" dirty="0" err="1"/>
              <a:t>Algorithm</a:t>
            </a:r>
            <a:r>
              <a:rPr lang="pl-PL" baseline="0" dirty="0"/>
              <a:t>). W algorytmie potrójny DES jednorazowo jest szyfrowany blok 64 bitów a szyfrowanie odbywa się z zastosowaniem klucza o długości 168 bitów (algorytm potrójny DES jest uznany za przestarzały od 2018 roku i jego stosowanie będzie zabronione od 2023 roku). </a:t>
            </a:r>
          </a:p>
          <a:p>
            <a:endParaRPr lang="pl-PL" baseline="0" dirty="0"/>
          </a:p>
          <a:p>
            <a:r>
              <a:rPr lang="pl-PL" baseline="0" dirty="0"/>
              <a:t>Algorytm AES (</a:t>
            </a:r>
            <a:r>
              <a:rPr lang="pl-PL" baseline="0" dirty="0" err="1"/>
              <a:t>Advanced</a:t>
            </a:r>
            <a:r>
              <a:rPr lang="pl-PL" baseline="0" dirty="0"/>
              <a:t> </a:t>
            </a:r>
            <a:r>
              <a:rPr lang="pl-PL" baseline="0" dirty="0" err="1"/>
              <a:t>Encryption</a:t>
            </a:r>
            <a:r>
              <a:rPr lang="pl-PL" baseline="0" dirty="0"/>
              <a:t> Standard) jest nowszy. Został przyjęty jako standard w 2001 roku. Posiada inne parametry niż 3DES. Szyfruje pojedynczy blok o długości 128 bitów. Dopuszcza się 3 długości klucza: 128, 192 lub 256 bitów. Co do zasady im dłuższy jest klucz, tym dłużej wykonuje się algorytm, ale tym trudniejszy do złamania (bardzie bezpieczny).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a:t>
            </a:fld>
            <a:endParaRPr lang="pl-P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Wejściem funkcji F jest 32 bitowa wartość x (połowa ciągu bitów do zaszyfrowania) i</a:t>
            </a:r>
            <a:r>
              <a:rPr lang="pl-PL" baseline="0" dirty="0"/>
              <a:t> 48-biowy klucz rundy wygenerowany z klucza bazowego. Wartość x przechodzi przez blok rozszerzania (E), gdzie zostaje wydłużona z 32 bitów na 48 bitów. Blok rozszerzania replikuje niektóre bity a inne przemieszcza. Np. bit nr 1 ciągu x jest replikowany na pozycję 2 i 48 ciągu wyjściowego. Bit 2 jest przenoszony na pozycję 3 wyjścia. Podobne czynności wykonywane są dla innych bitów aby otrzymać 48-bitowy ciąg z ciągu 32-bitowego. Na rozszerzonej wartości x i kluczu rundy k</a:t>
            </a:r>
            <a:r>
              <a:rPr lang="pl-PL" baseline="-25000" dirty="0"/>
              <a:t>i</a:t>
            </a:r>
            <a:r>
              <a:rPr lang="pl-PL" baseline="0" dirty="0"/>
              <a:t> wykonywana jest operacja </a:t>
            </a:r>
            <a:r>
              <a:rPr lang="pl-PL" baseline="0" dirty="0" err="1"/>
              <a:t>xor</a:t>
            </a:r>
            <a:r>
              <a:rPr lang="pl-PL" baseline="0" dirty="0"/>
              <a:t>. Następnie ta 48-bitowa wartość jest podzielona na 8 grup po 6 bitów. Każda z 6-bitowych wartości jest przepuszczana przez tzw. </a:t>
            </a:r>
            <a:r>
              <a:rPr lang="pl-PL" baseline="0" dirty="0" err="1"/>
              <a:t>S-box</a:t>
            </a:r>
            <a:r>
              <a:rPr lang="pl-PL" baseline="0" dirty="0"/>
              <a:t> (zasada działania zostanie pokazana za chwilę), który przekształca ją w ciąg 4-bitowy. Otrzymane ciągi są połączone w jeden 32-bitowy, który poddawany jest jeszcze permutacji P przestawiającej jego bity. </a:t>
            </a:r>
          </a:p>
          <a:p>
            <a:endParaRPr lang="pl-PL" baseline="0" dirty="0"/>
          </a:p>
          <a:p>
            <a:r>
              <a:rPr lang="pl-PL" baseline="0" dirty="0"/>
              <a:t>Stosując różne klucze rundy otrzymujemy 16 różnych funkcji rundy. Funkcja S przekształca 6 bitów w 4 bity i jest implementowana w postaci tablic do przeszukania (w tablicy są zgromadzone pewne wartości, algorytm wykonuje operacje tylko na indeksach tablicy i na koniec wskazuje pewne elementy z tablicy, jest to sposób na przyspieszenie wyliczenia wartości przez komputer).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14</a:t>
            </a:fld>
            <a:endParaRPr lang="pl-P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Tablica</a:t>
            </a:r>
            <a:r>
              <a:rPr lang="pl-PL" baseline="0" dirty="0"/>
              <a:t> przeszukiwania ma 64 wartości odpowiadające 2</a:t>
            </a:r>
            <a:r>
              <a:rPr lang="pl-PL" baseline="30000" dirty="0"/>
              <a:t>6</a:t>
            </a:r>
            <a:r>
              <a:rPr lang="pl-PL" baseline="0" dirty="0"/>
              <a:t> możliwym wejściom. Na slajdzie pokazana jest postać jednej z tablic (S</a:t>
            </a:r>
            <a:r>
              <a:rPr lang="pl-PL" baseline="-25000" dirty="0"/>
              <a:t>5</a:t>
            </a:r>
            <a:r>
              <a:rPr lang="pl-PL" baseline="0" dirty="0"/>
              <a:t>). Wyjście </a:t>
            </a:r>
            <a:r>
              <a:rPr lang="pl-PL" baseline="0" dirty="0" err="1"/>
              <a:t>S-box’a</a:t>
            </a:r>
            <a:r>
              <a:rPr lang="pl-PL" baseline="0" dirty="0"/>
              <a:t> otrzymuje się na skrzyżowaniu odpowiedniego wiersza i kolumny. Wejście składa się z pierwszego bitu pierwszej kolumny, potem 4 bitów znajdujących się w pierwszym wierszu i drugiego bitu pierwszej kolumny (proszę porównać rysunek). Przykładowo, dla wejścia </a:t>
            </a:r>
            <a:r>
              <a:rPr lang="pl-PL" b="1" baseline="0" dirty="0"/>
              <a:t>0</a:t>
            </a:r>
            <a:r>
              <a:rPr lang="pl-PL" baseline="0" dirty="0"/>
              <a:t>1101</a:t>
            </a:r>
            <a:r>
              <a:rPr lang="pl-PL" b="1" baseline="0" dirty="0"/>
              <a:t>1</a:t>
            </a:r>
            <a:r>
              <a:rPr lang="pl-PL" baseline="0" dirty="0"/>
              <a:t> wyjście wynosi 1001. </a:t>
            </a:r>
          </a:p>
          <a:p>
            <a:endParaRPr lang="pl-PL" baseline="0" dirty="0"/>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15</a:t>
            </a:fld>
            <a:endParaRPr lang="pl-P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Powstaje pytanie, w jaki sposób wybrać taką tablicę. Zaczynamy</a:t>
            </a:r>
            <a:r>
              <a:rPr lang="pl-PL" baseline="0" dirty="0"/>
              <a:t> od złego przykładu. Załóżmy, że 6 bitów </a:t>
            </a:r>
            <a:r>
              <a:rPr lang="en-US" dirty="0"/>
              <a:t>x</a:t>
            </a:r>
            <a:r>
              <a:rPr lang="en-US" baseline="-25000" dirty="0"/>
              <a:t>1</a:t>
            </a:r>
            <a:r>
              <a:rPr lang="en-US" dirty="0"/>
              <a:t>, x</a:t>
            </a:r>
            <a:r>
              <a:rPr lang="en-US" baseline="-25000" dirty="0"/>
              <a:t>2</a:t>
            </a:r>
            <a:r>
              <a:rPr lang="en-US" dirty="0"/>
              <a:t>, …, x</a:t>
            </a:r>
            <a:r>
              <a:rPr lang="en-US" baseline="-25000" dirty="0"/>
              <a:t>6</a:t>
            </a:r>
            <a:r>
              <a:rPr lang="pl-PL" baseline="0" dirty="0"/>
              <a:t> zostanie przekształcone w 4-bitowy ciąg poprzez obliczenie jakiejś ich liniowej kombinacji z zastosowaniem operatora </a:t>
            </a:r>
            <a:r>
              <a:rPr lang="pl-PL" baseline="0" dirty="0" err="1"/>
              <a:t>xor</a:t>
            </a:r>
            <a:r>
              <a:rPr lang="pl-PL" baseline="0" dirty="0"/>
              <a:t>, jak na pokazanym slajdzie. Zapis z górnej części slajdu można zamienić na postać macierzową, jak w środkowej części slajdu. Przy takim podejściu do budowania funkcji </a:t>
            </a:r>
            <a:r>
              <a:rPr lang="pl-PL" baseline="0" dirty="0" err="1"/>
              <a:t>S-box</a:t>
            </a:r>
            <a:r>
              <a:rPr lang="pl-PL" baseline="0" dirty="0"/>
              <a:t> system szyfrowania nie będzie bezpieczny.</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16</a:t>
            </a:fld>
            <a:endParaRPr lang="pl-P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Przy</a:t>
            </a:r>
            <a:r>
              <a:rPr lang="pl-PL" baseline="0" dirty="0"/>
              <a:t> takim doborze </a:t>
            </a:r>
            <a:r>
              <a:rPr lang="pl-PL" baseline="0" dirty="0" err="1"/>
              <a:t>S-box’a</a:t>
            </a:r>
            <a:r>
              <a:rPr lang="pl-PL" baseline="0" dirty="0"/>
              <a:t> cały szyfr DES stałby się liniową funkcją. Można by wyznaczyć jedną macierz B o rozmiarach 64 x 823 wynikających z liniowych operacji przeprowadzonych w poszczególnych rundach i etapach szyfrowania, która mnożona przez wektor złożony z wiadomości do podpisania oraz kluczy poszczególnych rund dałaby zaszyfrowaną wiadomość.</a:t>
            </a:r>
          </a:p>
          <a:p>
            <a:endParaRPr lang="pl-PL" baseline="0" dirty="0"/>
          </a:p>
          <a:p>
            <a:r>
              <a:rPr lang="pl-PL" dirty="0"/>
              <a:t>Gdybyśmy rozważyli obliczenie </a:t>
            </a:r>
            <a:r>
              <a:rPr lang="pl-PL" dirty="0" err="1"/>
              <a:t>xor</a:t>
            </a:r>
            <a:r>
              <a:rPr lang="pl-PL" dirty="0"/>
              <a:t> trzech zaszyfrowanych wiadomości utworzonych</a:t>
            </a:r>
            <a:r>
              <a:rPr lang="pl-PL" baseline="0" dirty="0"/>
              <a:t> odpowiednio z wiadomości m</a:t>
            </a:r>
            <a:r>
              <a:rPr lang="pl-PL" baseline="-25000" dirty="0"/>
              <a:t>1</a:t>
            </a:r>
            <a:r>
              <a:rPr lang="pl-PL" baseline="0" dirty="0"/>
              <a:t>, m</a:t>
            </a:r>
            <a:r>
              <a:rPr lang="pl-PL" baseline="-25000" dirty="0"/>
              <a:t>2</a:t>
            </a:r>
            <a:r>
              <a:rPr lang="pl-PL" baseline="0" dirty="0"/>
              <a:t> i m</a:t>
            </a:r>
            <a:r>
              <a:rPr lang="pl-PL" baseline="-25000" dirty="0"/>
              <a:t>3</a:t>
            </a:r>
            <a:r>
              <a:rPr lang="pl-PL" dirty="0"/>
              <a:t>, okazałoby się, że jest ono równoważne zaszyfrowaniu </a:t>
            </a:r>
            <a:r>
              <a:rPr lang="pl-PL" baseline="0" dirty="0" err="1"/>
              <a:t>xor</a:t>
            </a:r>
            <a:r>
              <a:rPr lang="pl-PL" baseline="0" dirty="0"/>
              <a:t> tych wiadomości (m</a:t>
            </a:r>
            <a:r>
              <a:rPr lang="pl-PL" baseline="-25000" dirty="0"/>
              <a:t>1</a:t>
            </a:r>
            <a:r>
              <a:rPr lang="pl-PL" baseline="0" dirty="0"/>
              <a:t> </a:t>
            </a:r>
            <a:r>
              <a:rPr lang="pl-PL" baseline="0" dirty="0">
                <a:sym typeface="Symbol"/>
              </a:rPr>
              <a:t> </a:t>
            </a:r>
            <a:r>
              <a:rPr lang="pl-PL" baseline="0" dirty="0"/>
              <a:t>m</a:t>
            </a:r>
            <a:r>
              <a:rPr lang="pl-PL" baseline="-25000" dirty="0"/>
              <a:t>2</a:t>
            </a:r>
            <a:r>
              <a:rPr lang="pl-PL" baseline="0" dirty="0"/>
              <a:t> </a:t>
            </a:r>
            <a:r>
              <a:rPr lang="pl-PL" baseline="0" dirty="0">
                <a:sym typeface="Symbol"/>
              </a:rPr>
              <a:t> </a:t>
            </a:r>
            <a:r>
              <a:rPr lang="pl-PL" baseline="0" dirty="0"/>
              <a:t>m</a:t>
            </a:r>
            <a:r>
              <a:rPr lang="pl-PL" baseline="-25000" dirty="0"/>
              <a:t>3</a:t>
            </a:r>
            <a:r>
              <a:rPr lang="pl-PL" baseline="0" dirty="0"/>
              <a:t>). Takie przekształcenie na pewno nie jest funkcją losową i nie spełnia warunku bezpieczeństwa. I można łatwo uzyskać wartość klucza szyfrowania (wystarczy 832 par wejście-wyjście).</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17</a:t>
            </a:fld>
            <a:endParaRPr lang="pl-P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373563" cy="3281363"/>
          </a:xfrm>
        </p:spPr>
      </p:sp>
      <p:sp>
        <p:nvSpPr>
          <p:cNvPr id="3" name="Symbol zastępczy notatek 2"/>
          <p:cNvSpPr>
            <a:spLocks noGrp="1"/>
          </p:cNvSpPr>
          <p:nvPr>
            <p:ph type="body" idx="1"/>
          </p:nvPr>
        </p:nvSpPr>
        <p:spPr/>
        <p:txBody>
          <a:bodyPr>
            <a:normAutofit fontScale="92500" lnSpcReduction="10000"/>
          </a:bodyPr>
          <a:lstStyle/>
          <a:p>
            <a:r>
              <a:rPr lang="pl-PL" dirty="0"/>
              <a:t>W celu sprawdzenia, ile czasu zajmie brutalne złamanie</a:t>
            </a:r>
            <a:r>
              <a:rPr lang="pl-PL" baseline="0" dirty="0"/>
              <a:t> szyfru DES firma RSA zaproponowała następujące wyzwanie. Firma opublikowała serię zaszyfrowanych wiadomości, ale dla trzech z nich podała teksty jawnych wiadomości. Dokładnie powiedziano, że zaszyfrowana wiadomość ma postać „</a:t>
            </a:r>
            <a:r>
              <a:rPr lang="pl-PL" baseline="0" dirty="0" err="1"/>
              <a:t>The</a:t>
            </a:r>
            <a:r>
              <a:rPr lang="pl-PL" baseline="0" dirty="0"/>
              <a:t> </a:t>
            </a:r>
            <a:r>
              <a:rPr lang="pl-PL" baseline="0" dirty="0" err="1"/>
              <a:t>unknown</a:t>
            </a:r>
            <a:r>
              <a:rPr lang="pl-PL" baseline="0" dirty="0"/>
              <a:t> </a:t>
            </a:r>
            <a:r>
              <a:rPr lang="pl-PL" baseline="0" dirty="0" err="1"/>
              <a:t>message</a:t>
            </a:r>
            <a:r>
              <a:rPr lang="pl-PL" baseline="0" dirty="0"/>
              <a:t> </a:t>
            </a:r>
            <a:r>
              <a:rPr lang="pl-PL" baseline="0" dirty="0" err="1"/>
              <a:t>is:XXXXXXXX</a:t>
            </a:r>
            <a:r>
              <a:rPr lang="pl-PL" baseline="0" dirty="0"/>
              <a:t> …”. Jawny tekst to trzy 64 bitowe sekwencje, dla których opublikowano szyfry c</a:t>
            </a:r>
            <a:r>
              <a:rPr lang="pl-PL" baseline="-25000" dirty="0"/>
              <a:t>1</a:t>
            </a:r>
            <a:r>
              <a:rPr lang="pl-PL" baseline="0" dirty="0"/>
              <a:t>, c</a:t>
            </a:r>
            <a:r>
              <a:rPr lang="pl-PL" baseline="-25000" dirty="0"/>
              <a:t>2</a:t>
            </a:r>
            <a:r>
              <a:rPr lang="pl-PL" baseline="0" dirty="0"/>
              <a:t> i c</a:t>
            </a:r>
            <a:r>
              <a:rPr lang="pl-PL" baseline="-25000" dirty="0"/>
              <a:t>3</a:t>
            </a:r>
            <a:r>
              <a:rPr lang="pl-PL" baseline="0" dirty="0"/>
              <a:t>. Zaszyfrowane dalsze części teksu również podano do wiadomości. Zadanie polegało na znalezienie klucza, który pozwoliłby odtworzyć resztę zaszyfrowanej wiadomości (c</a:t>
            </a:r>
            <a:r>
              <a:rPr lang="pl-PL" baseline="-25000" dirty="0"/>
              <a:t>4</a:t>
            </a:r>
            <a:r>
              <a:rPr lang="pl-PL" baseline="0" dirty="0"/>
              <a:t>, c</a:t>
            </a:r>
            <a:r>
              <a:rPr lang="pl-PL" baseline="-25000" dirty="0"/>
              <a:t>5</a:t>
            </a:r>
            <a:r>
              <a:rPr lang="pl-PL" baseline="0" dirty="0"/>
              <a:t>, …).</a:t>
            </a:r>
          </a:p>
          <a:p>
            <a:endParaRPr lang="pl-PL" baseline="0" dirty="0"/>
          </a:p>
          <a:p>
            <a:r>
              <a:rPr lang="pl-PL" baseline="0" dirty="0"/>
              <a:t>Historia złamania DES wygląda następująco. Do przeszukania jest 2</a:t>
            </a:r>
            <a:r>
              <a:rPr lang="pl-PL" baseline="30000" dirty="0"/>
              <a:t>56</a:t>
            </a:r>
            <a:r>
              <a:rPr lang="pl-PL" baseline="0" dirty="0"/>
              <a:t> kluczy, ale zwykle wystarczy przeszukać połowę z nich, aby odkryć ten właściwy. W 1997 roku zastosowano zasoby Internetu do przeszukiwania i technologię </a:t>
            </a:r>
            <a:r>
              <a:rPr lang="pl-PL" baseline="0" dirty="0" err="1"/>
              <a:t>distributed.net</a:t>
            </a:r>
            <a:r>
              <a:rPr lang="pl-PL" baseline="0" dirty="0"/>
              <a:t> aby złamać DES w ciągu 3 miesięcy. Fundacja EFF (Electronic </a:t>
            </a:r>
            <a:r>
              <a:rPr lang="pl-PL" baseline="0" dirty="0" err="1"/>
              <a:t>Frontier</a:t>
            </a:r>
            <a:r>
              <a:rPr lang="pl-PL" baseline="0" dirty="0"/>
              <a:t> </a:t>
            </a:r>
            <a:r>
              <a:rPr lang="pl-PL" baseline="0" dirty="0" err="1"/>
              <a:t>Foundation</a:t>
            </a:r>
            <a:r>
              <a:rPr lang="pl-PL" baseline="0" dirty="0"/>
              <a:t>) skontaktowała się z Paulem </a:t>
            </a:r>
            <a:r>
              <a:rPr lang="pl-PL" baseline="0" dirty="0" err="1"/>
              <a:t>Kocheram</a:t>
            </a:r>
            <a:r>
              <a:rPr lang="pl-PL" baseline="0" dirty="0"/>
              <a:t> w celu zbudowania dedykowanego rozwiązania sprzętowego do łamania DES. Kosztowało ono 250 000 USD i złamało wyzwanie DES w 3 dni. W 1999 roku RSA zaproponowała nowe wyzwanie i powiedziała, że dokona złamania DES w czasie o połowę krótszym od 3 dni z zastosowaniem maszyny EFF i przeszukiwania w Internecie i dokonała tego w 22 godziny. Można już z tego wywnioskować, że DES jest w obecnej chwili bezużyteczny i nie gwarantuje bezpieczeństwa. Ostatnim gwoździem do trumny było opracowanie układu złożonego z 120 standardowych FPGA w ramach projektu COPACABANA, który był w stanie złamać RSA w 7 dni przy kosztach ok. 10 tys. USD.</a:t>
            </a:r>
          </a:p>
          <a:p>
            <a:endParaRPr lang="pl-PL" baseline="0" dirty="0"/>
          </a:p>
          <a:p>
            <a:r>
              <a:rPr lang="pl-PL" baseline="0" dirty="0"/>
              <a:t>DES był bardzo popularnym szyfrem i powstało pytanie, czy można dokonać jego modyfikacji w celu zwiększenia jego bezpieczeństwa. Warto również nadmienić, że po złamaniu DES podjęto poszukiwania w celu opracowania zupełnie nowego szyfru blokowego, czego wynikiem był później standard AES.</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21</a:t>
            </a:fld>
            <a:endParaRPr lang="pl-P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Pierwszym pomysłem było wykonanie procesu szyfrowania tej samej wiadomości kilka razy. Mamy trzy klucze,</a:t>
            </a:r>
            <a:r>
              <a:rPr lang="pl-PL" baseline="0" dirty="0"/>
              <a:t> którymi trzykrotnie szyfrujemy jawny tekst. W przypadku 3DES zdecydowano się na interesujące połączenie algorytmów szyfrowania. Wiadomość jest najpierw szyfrowana jednym kluczem, potem deszyfrowana drugim kluczem, a następnie ponownie szyfrowana trzecim kluczem. Jeśli zastosujemy taki sposób szyfrowania, to możemy podać na wejście trzy takie same klucze i otrzymać wiadomość zaszyfrowaną za pomocą jednokrotnego DES. Będzie to działało 3 razy dłużej, ale ten sam układ sprzętowy/program może być zastosowany do szyfrowania za pomocą dwóch różnych algorytmów szyfrowania. </a:t>
            </a:r>
          </a:p>
          <a:p>
            <a:endParaRPr lang="pl-PL" baseline="0" dirty="0"/>
          </a:p>
          <a:p>
            <a:r>
              <a:rPr lang="pl-PL" baseline="0" dirty="0"/>
              <a:t>W 3DES w konsekwencji klucz szyfrowania jest połączeniem trzech kluczy poszczególnych algorytmów DES i jego długość 168 bitów zapobiega skutecznie jego załamaniu przy pomocy prostego ataku siłowego.  Czas potrzebny do złamania siłowego wynosi 2</a:t>
            </a:r>
            <a:r>
              <a:rPr lang="pl-PL" baseline="30000" dirty="0"/>
              <a:t>168</a:t>
            </a:r>
            <a:r>
              <a:rPr lang="pl-PL" baseline="0" dirty="0"/>
              <a:t> i wymaga pracy wszystkich komputerów na świecie przez 10 lat.</a:t>
            </a:r>
          </a:p>
          <a:p>
            <a:endParaRPr lang="pl-PL" baseline="0" dirty="0"/>
          </a:p>
          <a:p>
            <a:r>
              <a:rPr lang="pl-PL" baseline="0" dirty="0"/>
              <a:t>Trzeba wiedzieć, że istnieje prostsza metoda ataku, która pozwala złamać 3DES w czasie 2</a:t>
            </a:r>
            <a:r>
              <a:rPr lang="pl-PL" baseline="30000" dirty="0"/>
              <a:t>118</a:t>
            </a:r>
            <a:r>
              <a:rPr lang="pl-PL" baseline="0" dirty="0"/>
              <a:t>. Jednak każdy atak na szyfr, który wymaga więcej niż 2</a:t>
            </a:r>
            <a:r>
              <a:rPr lang="pl-PL" baseline="30000" dirty="0"/>
              <a:t>90</a:t>
            </a:r>
            <a:r>
              <a:rPr lang="pl-PL" baseline="0" dirty="0"/>
              <a:t> jest uważany za wystarczająco bezpieczny.</a:t>
            </a:r>
          </a:p>
          <a:p>
            <a:endParaRPr lang="pl-PL" baseline="0"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22</a:t>
            </a:fld>
            <a:endParaRPr lang="pl-P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aseline="0" dirty="0"/>
              <a:t>3DES jest 3 x wolniejszy od DES, dlaczego więc nie można zastosować podwójnego DES? Dla podwójnego DES klucz miałby długość 112 bitów, jego siłowe złamanie dalej będzie trwało zbyt długo. Okazuje się, że taka konstrukcja jest nie jest bezpieczna. </a:t>
            </a:r>
          </a:p>
          <a:p>
            <a:pPr marL="0" marR="0" indent="0" algn="l" defTabSz="914400" rtl="0" eaLnBrk="1" fontAlgn="auto" latinLnBrk="0" hangingPunct="1">
              <a:lnSpc>
                <a:spcPct val="100000"/>
              </a:lnSpc>
              <a:spcBef>
                <a:spcPts val="0"/>
              </a:spcBef>
              <a:spcAft>
                <a:spcPts val="0"/>
              </a:spcAft>
              <a:buClrTx/>
              <a:buSzTx/>
              <a:buFontTx/>
              <a:buNone/>
              <a:tabLst/>
              <a:defRPr/>
            </a:pPr>
            <a:endParaRPr lang="pl-PL" baseline="0" dirty="0"/>
          </a:p>
          <a:p>
            <a:r>
              <a:rPr lang="pl-PL" baseline="0" dirty="0"/>
              <a:t>Załóżmy, że dysponujemy zbiorem wiadomości M=(m</a:t>
            </a:r>
            <a:r>
              <a:rPr lang="pl-PL" baseline="-25000" dirty="0"/>
              <a:t>1</a:t>
            </a:r>
            <a:r>
              <a:rPr lang="pl-PL" baseline="0" dirty="0"/>
              <a:t>, …,m</a:t>
            </a:r>
            <a:r>
              <a:rPr lang="pl-PL" baseline="-25000" dirty="0"/>
              <a:t>10</a:t>
            </a:r>
            <a:r>
              <a:rPr lang="pl-PL" baseline="0" dirty="0"/>
              <a:t>) i zbiorem ich szyfrogramów C=(c</a:t>
            </a:r>
            <a:r>
              <a:rPr lang="pl-PL" baseline="-25000" dirty="0"/>
              <a:t>1</a:t>
            </a:r>
            <a:r>
              <a:rPr lang="pl-PL" baseline="0" dirty="0"/>
              <a:t>,…,c</a:t>
            </a:r>
            <a:r>
              <a:rPr lang="pl-PL" baseline="-25000" dirty="0"/>
              <a:t>10</a:t>
            </a:r>
            <a:r>
              <a:rPr lang="pl-PL" baseline="0" dirty="0"/>
              <a:t>). Poszukujemy takiej pary </a:t>
            </a:r>
            <a:r>
              <a:rPr lang="pl-PL" sz="1200" dirty="0">
                <a:solidFill>
                  <a:srgbClr val="FF0000"/>
                </a:solidFill>
              </a:rPr>
              <a:t>(k</a:t>
            </a:r>
            <a:r>
              <a:rPr lang="pl-PL" sz="1200" baseline="-25000" dirty="0">
                <a:solidFill>
                  <a:srgbClr val="FF0000"/>
                </a:solidFill>
              </a:rPr>
              <a:t>1</a:t>
            </a:r>
            <a:r>
              <a:rPr lang="pl-PL" sz="1200" dirty="0">
                <a:solidFill>
                  <a:srgbClr val="FF0000"/>
                </a:solidFill>
              </a:rPr>
              <a:t>, k</a:t>
            </a:r>
            <a:r>
              <a:rPr lang="pl-PL" sz="1200" baseline="-25000" dirty="0">
                <a:solidFill>
                  <a:srgbClr val="FF0000"/>
                </a:solidFill>
              </a:rPr>
              <a:t>2</a:t>
            </a:r>
            <a:r>
              <a:rPr lang="pl-PL" sz="1200" dirty="0">
                <a:solidFill>
                  <a:srgbClr val="FF0000"/>
                </a:solidFill>
              </a:rPr>
              <a:t>), takich że E(k</a:t>
            </a:r>
            <a:r>
              <a:rPr lang="pl-PL" sz="1200" baseline="-25000" dirty="0">
                <a:solidFill>
                  <a:srgbClr val="FF0000"/>
                </a:solidFill>
              </a:rPr>
              <a:t>1</a:t>
            </a:r>
            <a:r>
              <a:rPr lang="pl-PL" sz="1200" dirty="0">
                <a:solidFill>
                  <a:srgbClr val="FF0000"/>
                </a:solidFill>
              </a:rPr>
              <a:t>, E(k</a:t>
            </a:r>
            <a:r>
              <a:rPr lang="pl-PL" sz="1200" baseline="-25000" dirty="0">
                <a:solidFill>
                  <a:srgbClr val="FF0000"/>
                </a:solidFill>
              </a:rPr>
              <a:t>2</a:t>
            </a:r>
            <a:r>
              <a:rPr lang="pl-PL" sz="1200" dirty="0">
                <a:solidFill>
                  <a:srgbClr val="FF0000"/>
                </a:solidFill>
              </a:rPr>
              <a:t>,M)) = C .</a:t>
            </a:r>
            <a:r>
              <a:rPr lang="pl-PL" sz="1200" baseline="0" dirty="0">
                <a:solidFill>
                  <a:srgbClr val="FF0000"/>
                </a:solidFill>
              </a:rPr>
              <a:t> Przy takiej strukturze kryptograficznej można zauważyć, że </a:t>
            </a:r>
            <a:r>
              <a:rPr lang="pl-PL" sz="1200" dirty="0">
                <a:solidFill>
                  <a:srgbClr val="0070C0"/>
                </a:solidFill>
              </a:rPr>
              <a:t>jest ono równoważne E(k</a:t>
            </a:r>
            <a:r>
              <a:rPr lang="pl-PL" sz="1200" baseline="-25000" dirty="0">
                <a:solidFill>
                  <a:srgbClr val="0070C0"/>
                </a:solidFill>
              </a:rPr>
              <a:t>2</a:t>
            </a:r>
            <a:r>
              <a:rPr lang="pl-PL" sz="1200" dirty="0">
                <a:solidFill>
                  <a:srgbClr val="0070C0"/>
                </a:solidFill>
              </a:rPr>
              <a:t>,M) = D(k</a:t>
            </a:r>
            <a:r>
              <a:rPr lang="pl-PL" sz="1200" baseline="-25000" dirty="0">
                <a:solidFill>
                  <a:srgbClr val="0070C0"/>
                </a:solidFill>
              </a:rPr>
              <a:t>1</a:t>
            </a:r>
            <a:r>
              <a:rPr lang="pl-PL" sz="1200" dirty="0">
                <a:solidFill>
                  <a:srgbClr val="0070C0"/>
                </a:solidFill>
              </a:rPr>
              <a:t>,C)</a:t>
            </a:r>
            <a:r>
              <a:rPr lang="pl-PL" sz="1200" baseline="0" dirty="0">
                <a:solidFill>
                  <a:srgbClr val="0070C0"/>
                </a:solidFill>
              </a:rPr>
              <a:t> (wystarczy zastosować algorytm deszyfracji z kluczem k</a:t>
            </a:r>
            <a:r>
              <a:rPr lang="pl-PL" sz="1200" baseline="-25000" dirty="0">
                <a:solidFill>
                  <a:srgbClr val="0070C0"/>
                </a:solidFill>
              </a:rPr>
              <a:t>1</a:t>
            </a:r>
            <a:r>
              <a:rPr lang="pl-PL" sz="1200" baseline="0" dirty="0">
                <a:solidFill>
                  <a:srgbClr val="0070C0"/>
                </a:solidFill>
              </a:rPr>
              <a:t> „po obu stronach wyrażenia”). W otrzymanym wyrażeniu nastąpiło odseparowanie kluczy k</a:t>
            </a:r>
            <a:r>
              <a:rPr lang="pl-PL" sz="1200" baseline="-25000" dirty="0">
                <a:solidFill>
                  <a:srgbClr val="0070C0"/>
                </a:solidFill>
              </a:rPr>
              <a:t>1</a:t>
            </a:r>
            <a:r>
              <a:rPr lang="pl-PL" sz="1200" baseline="0" dirty="0">
                <a:solidFill>
                  <a:srgbClr val="0070C0"/>
                </a:solidFill>
              </a:rPr>
              <a:t> i k</a:t>
            </a:r>
            <a:r>
              <a:rPr lang="pl-PL" sz="1200" baseline="-25000" dirty="0">
                <a:solidFill>
                  <a:srgbClr val="0070C0"/>
                </a:solidFill>
              </a:rPr>
              <a:t>2</a:t>
            </a:r>
            <a:r>
              <a:rPr lang="pl-PL" sz="1200" baseline="0" dirty="0">
                <a:solidFill>
                  <a:srgbClr val="0070C0"/>
                </a:solidFill>
              </a:rPr>
              <a:t>. To zwykle oznacza, że na taką konstrukcję szyfrującą istnieje szybszy atak niż siłowy. Ten atak nazywa się „spotkanie po środku” (ang. </a:t>
            </a:r>
            <a:r>
              <a:rPr lang="pl-PL" sz="1200" baseline="0" dirty="0" err="1">
                <a:solidFill>
                  <a:srgbClr val="0070C0"/>
                </a:solidFill>
              </a:rPr>
              <a:t>Meet-in-the-middle</a:t>
            </a:r>
            <a:r>
              <a:rPr lang="pl-PL" sz="1200" baseline="0" dirty="0">
                <a:solidFill>
                  <a:srgbClr val="0070C0"/>
                </a:solidFill>
              </a:rPr>
              <a:t> </a:t>
            </a:r>
            <a:r>
              <a:rPr lang="pl-PL" sz="1200" baseline="0" dirty="0" err="1">
                <a:solidFill>
                  <a:srgbClr val="0070C0"/>
                </a:solidFill>
              </a:rPr>
              <a:t>attack</a:t>
            </a:r>
            <a:r>
              <a:rPr lang="pl-PL" sz="1200" baseline="0" dirty="0">
                <a:solidFill>
                  <a:srgbClr val="0070C0"/>
                </a:solidFill>
              </a:rPr>
              <a:t>) i jest skierowany na miejsce pomiędzy pierwszym a drugim etapem szyfrowania. Szukamy osobnych kluczy, z których jeden zaszyfruje nam wiadomość, drugi odszyfruje szyfrogram, a rezultat obu operacji będzie ten sam.</a:t>
            </a:r>
          </a:p>
          <a:p>
            <a:endParaRPr lang="pl-PL" sz="1200" baseline="0" dirty="0">
              <a:solidFill>
                <a:srgbClr val="0070C0"/>
              </a:solidFill>
            </a:endParaRPr>
          </a:p>
          <a:p>
            <a:r>
              <a:rPr lang="pl-PL" sz="1200" baseline="0" dirty="0">
                <a:solidFill>
                  <a:srgbClr val="0070C0"/>
                </a:solidFill>
              </a:rPr>
              <a:t>Atak może być przeprowadzony w następujący sposób. Na początku trzeba zbudować tablicę wszystkich możliwych wartości klucza k</a:t>
            </a:r>
            <a:r>
              <a:rPr lang="pl-PL" sz="1200" baseline="-25000" dirty="0">
                <a:solidFill>
                  <a:srgbClr val="0070C0"/>
                </a:solidFill>
              </a:rPr>
              <a:t>2 </a:t>
            </a:r>
            <a:r>
              <a:rPr lang="pl-PL" sz="1200" baseline="0" dirty="0">
                <a:solidFill>
                  <a:srgbClr val="0070C0"/>
                </a:solidFill>
              </a:rPr>
              <a:t>i zaszyfrować wiadomość z tymi wszystkimi kluczami (trzeba wygenerować 2</a:t>
            </a:r>
            <a:r>
              <a:rPr lang="pl-PL" sz="1200" baseline="30000" dirty="0">
                <a:solidFill>
                  <a:srgbClr val="0070C0"/>
                </a:solidFill>
              </a:rPr>
              <a:t>56</a:t>
            </a:r>
            <a:r>
              <a:rPr lang="pl-PL" sz="1200" baseline="0" dirty="0">
                <a:solidFill>
                  <a:srgbClr val="0070C0"/>
                </a:solidFill>
              </a:rPr>
              <a:t> szyfrogramów). Następnie należy posortować ją według drugiej kolumny (szyfrogramów). Jak dotąd złożoność obliczeniowa tych dwóch operacji wynosi 2</a:t>
            </a:r>
            <a:r>
              <a:rPr lang="pl-PL" sz="1200" baseline="30000" dirty="0">
                <a:solidFill>
                  <a:srgbClr val="0070C0"/>
                </a:solidFill>
              </a:rPr>
              <a:t>56</a:t>
            </a:r>
            <a:r>
              <a:rPr lang="pl-PL" sz="1200" baseline="0" dirty="0">
                <a:solidFill>
                  <a:srgbClr val="0070C0"/>
                </a:solidFill>
              </a:rPr>
              <a:t>*log(2</a:t>
            </a:r>
            <a:r>
              <a:rPr lang="pl-PL" sz="1200" baseline="30000" dirty="0">
                <a:solidFill>
                  <a:srgbClr val="0070C0"/>
                </a:solidFill>
              </a:rPr>
              <a:t>56</a:t>
            </a:r>
            <a:r>
              <a:rPr lang="pl-PL" sz="1200" baseline="0" dirty="0">
                <a:solidFill>
                  <a:srgbClr val="0070C0"/>
                </a:solidFill>
              </a:rPr>
              <a:t>). </a:t>
            </a:r>
            <a:endParaRPr lang="pl-PL" baseline="0" dirty="0"/>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23</a:t>
            </a:fld>
            <a:endParaRPr lang="pl-P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200" baseline="0" dirty="0"/>
              <a:t>Teraz postępujemy „od drugiej strony”. Deszyfrujemy szyfrogram za pomocą wszystkich możliwych kluczy k</a:t>
            </a:r>
            <a:r>
              <a:rPr lang="pl-PL" sz="1200" baseline="-25000" dirty="0"/>
              <a:t>1</a:t>
            </a:r>
            <a:r>
              <a:rPr lang="pl-PL" sz="1200" baseline="0" dirty="0"/>
              <a:t>. Potem poszukujemy, gdzie rezultat deszyfracji znajduje się w posortowanej tablicy. Jeśli znajdziemy tę wartość, wiemy, że wiadomość zaszyfrowana kluczem k</a:t>
            </a:r>
            <a:r>
              <a:rPr lang="pl-PL" sz="1200" baseline="-25000" dirty="0"/>
              <a:t>2</a:t>
            </a:r>
            <a:r>
              <a:rPr lang="pl-PL" sz="1200" baseline="0" dirty="0"/>
              <a:t> wygląda dokładnie jak szyfrogram odszyfrowany kluczem k</a:t>
            </a:r>
            <a:r>
              <a:rPr lang="pl-PL" sz="1200" baseline="-25000" dirty="0"/>
              <a:t>1</a:t>
            </a:r>
            <a:r>
              <a:rPr lang="pl-PL" sz="1200" baseline="0" dirty="0"/>
              <a:t>. Znaleźliśmy parę kluczy k</a:t>
            </a:r>
            <a:r>
              <a:rPr lang="pl-PL" sz="1200" baseline="-25000" dirty="0"/>
              <a:t>1</a:t>
            </a:r>
            <a:r>
              <a:rPr lang="pl-PL" sz="1200" baseline="0" dirty="0"/>
              <a:t> i k</a:t>
            </a:r>
            <a:r>
              <a:rPr lang="pl-PL" sz="1200" baseline="-25000" dirty="0"/>
              <a:t>2</a:t>
            </a:r>
            <a:r>
              <a:rPr lang="pl-PL" sz="1200" baseline="0" dirty="0"/>
              <a:t> stanowiących klucz podwójnego DES.</a:t>
            </a:r>
          </a:p>
          <a:p>
            <a:pPr marL="0" marR="0" indent="0" algn="l" defTabSz="914400" rtl="0" eaLnBrk="1" fontAlgn="auto" latinLnBrk="0" hangingPunct="1">
              <a:lnSpc>
                <a:spcPct val="100000"/>
              </a:lnSpc>
              <a:spcBef>
                <a:spcPts val="0"/>
              </a:spcBef>
              <a:spcAft>
                <a:spcPts val="0"/>
              </a:spcAft>
              <a:buClrTx/>
              <a:buSzTx/>
              <a:buFontTx/>
              <a:buNone/>
              <a:tabLst/>
              <a:defRPr/>
            </a:pPr>
            <a:endParaRPr lang="pl-PL" sz="1200" baseline="0" dirty="0">
              <a:solidFill>
                <a:srgbClr val="0070C0"/>
              </a:solidFill>
            </a:endParaRPr>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24</a:t>
            </a:fld>
            <a:endParaRPr lang="pl-P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Przyjrzyjmy</a:t>
            </a:r>
            <a:r>
              <a:rPr lang="pl-PL" baseline="0" dirty="0"/>
              <a:t> się złożoności obliczeniowej ataku. </a:t>
            </a:r>
            <a:r>
              <a:rPr lang="en-US" sz="1200" dirty="0"/>
              <a:t>2</a:t>
            </a:r>
            <a:r>
              <a:rPr lang="en-US" sz="1200" baseline="30000" dirty="0"/>
              <a:t>56</a:t>
            </a:r>
            <a:r>
              <a:rPr lang="en-US" sz="1200" dirty="0"/>
              <a:t>log(2</a:t>
            </a:r>
            <a:r>
              <a:rPr lang="en-US" sz="1200" baseline="30000" dirty="0"/>
              <a:t>56</a:t>
            </a:r>
            <a:r>
              <a:rPr lang="en-US" sz="1200" dirty="0"/>
              <a:t>)</a:t>
            </a:r>
            <a:r>
              <a:rPr lang="pl-PL" sz="1200" dirty="0"/>
              <a:t>: utworzenie tablicy</a:t>
            </a:r>
            <a:r>
              <a:rPr lang="pl-PL" sz="1200" baseline="0" dirty="0"/>
              <a:t> i jej posortowanie + </a:t>
            </a:r>
            <a:r>
              <a:rPr lang="en-US" sz="1200" dirty="0"/>
              <a:t>2</a:t>
            </a:r>
            <a:r>
              <a:rPr lang="en-US" sz="1200" baseline="30000" dirty="0"/>
              <a:t>56</a:t>
            </a:r>
            <a:r>
              <a:rPr lang="en-US" sz="1200" dirty="0"/>
              <a:t>log(2</a:t>
            </a:r>
            <a:r>
              <a:rPr lang="en-US" sz="1200" baseline="30000" dirty="0"/>
              <a:t>56</a:t>
            </a:r>
            <a:r>
              <a:rPr lang="en-US" sz="1200" dirty="0"/>
              <a:t>)</a:t>
            </a:r>
            <a:r>
              <a:rPr lang="pl-PL" sz="1200" dirty="0"/>
              <a:t>:</a:t>
            </a:r>
            <a:r>
              <a:rPr lang="pl-PL" sz="1200" baseline="0" dirty="0"/>
              <a:t> przeszukanie tablicy. To jest mniej niż 2</a:t>
            </a:r>
            <a:r>
              <a:rPr lang="pl-PL" sz="1200" baseline="30000" dirty="0"/>
              <a:t>63</a:t>
            </a:r>
            <a:r>
              <a:rPr lang="pl-PL" sz="1200" baseline="0" dirty="0"/>
              <a:t> więc znacznie mniej niż 2</a:t>
            </a:r>
            <a:r>
              <a:rPr lang="pl-PL" sz="1200" baseline="30000" dirty="0"/>
              <a:t>112</a:t>
            </a:r>
            <a:r>
              <a:rPr lang="pl-PL" sz="1200" baseline="0" dirty="0"/>
              <a:t> (koszt brutalnego ataku na 2DES). </a:t>
            </a:r>
            <a:r>
              <a:rPr lang="pl-PL" sz="1200" dirty="0"/>
              <a:t> Omówiony atak jest poważny</a:t>
            </a:r>
            <a:r>
              <a:rPr lang="pl-PL" sz="1200" baseline="0" dirty="0"/>
              <a:t> i mógłby być realnie obecnie wykonany. Jego złożoność jest porównywalna z brutalnym atakiem na 1DES. Algorytm wymaga przygotowania dużych tablic, ale jest to obecnie wykonalne.</a:t>
            </a:r>
          </a:p>
          <a:p>
            <a:endParaRPr lang="pl-PL" sz="1200" baseline="0" dirty="0"/>
          </a:p>
          <a:p>
            <a:r>
              <a:rPr lang="pl-PL" dirty="0"/>
              <a:t>Podobny atak można przeprowadzić na algorytm 3DES. Jego złożoność czasowa wynosi 2</a:t>
            </a:r>
            <a:r>
              <a:rPr lang="pl-PL" baseline="30000" dirty="0"/>
              <a:t>118</a:t>
            </a:r>
            <a:r>
              <a:rPr lang="pl-PL" dirty="0"/>
              <a:t>, a przestrzeń do zgromadzenia</a:t>
            </a:r>
            <a:r>
              <a:rPr lang="pl-PL" baseline="0" dirty="0"/>
              <a:t> tablic – 2</a:t>
            </a:r>
            <a:r>
              <a:rPr lang="pl-PL" baseline="30000" dirty="0"/>
              <a:t>56</a:t>
            </a:r>
            <a:r>
              <a:rPr lang="pl-PL" baseline="0" dirty="0"/>
              <a:t>. Złożoność czasowa ataku na 3DES uznawana jest za na tyle dużą, że nie stanowi realnego zagrożenia bezpieczeństwa. </a:t>
            </a:r>
          </a:p>
          <a:p>
            <a:endParaRPr lang="pl-PL" baseline="0" dirty="0"/>
          </a:p>
          <a:p>
            <a:r>
              <a:rPr lang="pl-PL" baseline="0" dirty="0"/>
              <a:t>Uważna uwaga: Algorytm 3DES jest uznany za przestarzały od 2018 roku i jego stosowanie będzie zabronione od 2023 roku.</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25</a:t>
            </a:fld>
            <a:endParaRPr lang="pl-P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Modyfikacja DESX zakłada zastosowanie 3 kluczy. B</a:t>
            </a:r>
            <a:r>
              <a:rPr lang="pl-PL" baseline="0" dirty="0"/>
              <a:t>lok wiadomości jest szyfrowany z zastosowaniem </a:t>
            </a:r>
            <a:r>
              <a:rPr lang="pl-PL" baseline="0" dirty="0" err="1"/>
              <a:t>xor</a:t>
            </a:r>
            <a:r>
              <a:rPr lang="pl-PL" baseline="0" dirty="0"/>
              <a:t> z kluczem k</a:t>
            </a:r>
            <a:r>
              <a:rPr lang="pl-PL" baseline="-25000" dirty="0"/>
              <a:t>3</a:t>
            </a:r>
            <a:r>
              <a:rPr lang="pl-PL" baseline="0" dirty="0"/>
              <a:t>. Potem na takim szyfrogramie wykonuje się cały algorytm szyfrowania DES (z kluczem k</a:t>
            </a:r>
            <a:r>
              <a:rPr lang="pl-PL" baseline="-25000" dirty="0"/>
              <a:t>2</a:t>
            </a:r>
            <a:r>
              <a:rPr lang="pl-PL" baseline="0" dirty="0"/>
              <a:t>), a potem jego wyjście jest szyfrowane trzecim kluczem (k</a:t>
            </a:r>
            <a:r>
              <a:rPr lang="pl-PL" baseline="-25000" dirty="0"/>
              <a:t>1</a:t>
            </a:r>
            <a:r>
              <a:rPr lang="pl-PL" baseline="0" dirty="0"/>
              <a:t>)znowu z zastosowaniem operacji </a:t>
            </a:r>
            <a:r>
              <a:rPr lang="pl-PL" baseline="0" dirty="0" err="1"/>
              <a:t>xor</a:t>
            </a:r>
            <a:r>
              <a:rPr lang="pl-PL" baseline="0" dirty="0"/>
              <a:t>. Ta metoda jest szybsza od 3DES, bo sam algorytm DES jest wykonywany tylko raz, a w między czasie wykonywanie są tylko operacje </a:t>
            </a:r>
            <a:r>
              <a:rPr lang="pl-PL" baseline="0" dirty="0" err="1"/>
              <a:t>xor</a:t>
            </a:r>
            <a:r>
              <a:rPr lang="pl-PL" baseline="0" dirty="0"/>
              <a:t>. Pomimo, że długość klucza wynosi 184 bity, jest możliwy atak na taką konstrukcję w czasie 2</a:t>
            </a:r>
            <a:r>
              <a:rPr lang="pl-PL" baseline="30000" dirty="0"/>
              <a:t>120</a:t>
            </a:r>
            <a:r>
              <a:rPr lang="pl-PL" baseline="0" dirty="0"/>
              <a:t>. Są opublikowane analizy, że taka konstrukcja jest odporna na siłowy atak.</a:t>
            </a:r>
          </a:p>
          <a:p>
            <a:endParaRPr lang="pl-PL" baseline="0" dirty="0"/>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26</a:t>
            </a:fld>
            <a:endParaRPr 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Szyfry blokowe działają przez wykonanie szeregu iteracji.</a:t>
            </a:r>
            <a:r>
              <a:rPr lang="pl-PL" baseline="0" dirty="0"/>
              <a:t> W pierwszej kolejności klucz K jest rozszerzany na klucze K1 do </a:t>
            </a:r>
            <a:r>
              <a:rPr lang="pl-PL" baseline="0" dirty="0" err="1"/>
              <a:t>Kn</a:t>
            </a:r>
            <a:r>
              <a:rPr lang="pl-PL" baseline="0" dirty="0"/>
              <a:t> nazywane kluczami rundy. Następnie wiadomość do zaszyfrowania jest wielokrotnie szyfrowana przez funkcje rundy. Wejściem każdej z funkcji jest kolejny klucz </a:t>
            </a:r>
            <a:r>
              <a:rPr lang="pl-PL" baseline="0" dirty="0" err="1"/>
              <a:t>Kn</a:t>
            </a:r>
            <a:r>
              <a:rPr lang="pl-PL" baseline="0" dirty="0"/>
              <a:t> oraz wyjście poprzednie funkcji rundy. Pierwszym wejściem algorytmu jest oczywiście wiadomość do zaszyfrowania i pierwszy klucz. Po każdej rundzie otrzymuje się blok wyjściowy zawsze o takiej samej długości jak dane wejściowe. Liczba rund zależy od algorytmu. W 3DES jest 48 rund, w AES – 10.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4</a:t>
            </a:fld>
            <a:endParaRPr lang="pl-P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27</a:t>
            </a:fld>
            <a:endParaRPr lang="pl-P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268413" y="468313"/>
            <a:ext cx="4103687" cy="3078162"/>
          </a:xfrm>
        </p:spPr>
      </p:sp>
      <p:sp>
        <p:nvSpPr>
          <p:cNvPr id="3" name="Symbol zastępczy notatek 2"/>
          <p:cNvSpPr>
            <a:spLocks noGrp="1"/>
          </p:cNvSpPr>
          <p:nvPr>
            <p:ph type="body" idx="1"/>
          </p:nvPr>
        </p:nvSpPr>
        <p:spPr>
          <a:xfrm>
            <a:off x="476672" y="3779912"/>
            <a:ext cx="5904656" cy="5040560"/>
          </a:xfrm>
        </p:spPr>
        <p:txBody>
          <a:bodyPr>
            <a:normAutofit fontScale="70000" lnSpcReduction="20000"/>
          </a:bodyPr>
          <a:lstStyle/>
          <a:p>
            <a:r>
              <a:rPr lang="pl-PL" sz="1300" dirty="0"/>
              <a:t>Ataki na szyfry mogą przebiegać nie tylko na drodze</a:t>
            </a:r>
            <a:r>
              <a:rPr lang="pl-PL" sz="1300" baseline="0" dirty="0"/>
              <a:t> matematycznej i informatycznej. Pierwszy przykład ataku zakłada, że blokowy algorytm szyfrowania jest zaimplementowany na karcie chipowej. Karta może być zastosowana do np. do płatności. Może zawierać wbudowany ukryty klucz do uwierzytelnienia płatności podczas podłączenia karty do terminalu. Osoba atakujące może przejąć taką kartę i zabrać do laboratorium. Karta może być zastosowana do szyfrowania/deszyfracji jakiś danych. W warunkach laboratoryjnych można dokładnie zmierzyć np. czas potrzebny karcie do przeprowadzenia szyfrowania i deszyfrowania. Czas tych operacji zależy od długości zastosowanego klucza i w ten sposób można wejść w posiadanie pewnych informacji o kluczu, a nawet wyekstrahować klucz z karty. Jest wiele przykładów takich procedur, gdzie mierząc czas operacji algorytmów szyfrowania uzyskuje się tajny klucz. </a:t>
            </a:r>
          </a:p>
          <a:p>
            <a:endParaRPr lang="pl-PL" sz="1300" baseline="0" dirty="0"/>
          </a:p>
          <a:p>
            <a:r>
              <a:rPr lang="pl-PL" sz="1300" baseline="0" dirty="0"/>
              <a:t>Innym typem ataków są ataki na błędy (</a:t>
            </a:r>
            <a:r>
              <a:rPr lang="pl-PL" sz="1300" baseline="0" dirty="0" err="1"/>
              <a:t>fault</a:t>
            </a:r>
            <a:r>
              <a:rPr lang="pl-PL" sz="1300" baseline="0" dirty="0"/>
              <a:t> </a:t>
            </a:r>
            <a:r>
              <a:rPr lang="pl-PL" sz="1300" baseline="0" dirty="0" err="1"/>
              <a:t>attacks</a:t>
            </a:r>
            <a:r>
              <a:rPr lang="pl-PL" sz="1300" baseline="0" dirty="0"/>
              <a:t>). Atakując kartę chipową można doprowadzić do jej nieprawidłowego działania, np. poprzez przyspieszenie  zegara, lub podgrzewanie. Zmusza się wtedy procesor do popełniania błędów i generowania błędnych danych wyjściowych. Okazuje się, że jeśli doprowadzi się do błędu w ostatniej rundzie szyfrowania blokowego z otrzymanego szyfrogramu można wyodrębnić klucz. Ochrona algorytmu szyfrującego przed takimi atakami polega na uzupełnieniu oprogramowania/sprzętu w taki sposób, że sprawdza się, czy otrzymano prawidłowy wynik. Nie jest to zagadnienie trywialne, choćby z tej przyczyny, że nie wiadomo, czy nie wystąpił błąd w algorytmie sprawdzającym poprawność wyniku…</a:t>
            </a:r>
          </a:p>
          <a:p>
            <a:endParaRPr lang="pl-PL" sz="1300" baseline="0" dirty="0"/>
          </a:p>
          <a:p>
            <a:r>
              <a:rPr lang="pl-PL" sz="1300" baseline="0" dirty="0"/>
              <a:t>Innym podejściem jest mierzenie ilości mocy konsumowanej przez kartę podczas jej pracy. Na podstawie pomiarów można opracować wykresy. Ponieważ karty nie są zbyt szybkie można w zasadzie zilustrować pobór mocy w każdym cyklu pracy karty jak to pokazano dla algorytmu DES na slajdzie. Na wykresie widać, kiedy algorytm wykonywał początkową permutację, następnie 16 rund szyfrowania blokowego, oraz końcową permutację. Powiększenie uzyskanego wykresu pozwala na odczytanie klucza bit po bicie. </a:t>
            </a:r>
          </a:p>
          <a:p>
            <a:endParaRPr lang="pl-PL" sz="1300" baseline="0" dirty="0"/>
          </a:p>
          <a:p>
            <a:r>
              <a:rPr lang="pl-PL" sz="1300" baseline="0" dirty="0"/>
              <a:t>Nawet karty zabezpieczone przed takim atakiem (ograniczające ujawnienie konsumpcję mocy podczas obliczeń) nie są bezpieczne na inną odmianę ataku związanego z mierzeniem poboru mocy. Nazywa się on różnicowym atakiem z pomiarem mocy. W tym ataku dokonuje się pomiaru poboru mocy podczas bardzo wielu procesów kryptograficznych. Jeśli tylko istnieją bardzo niewielkie różnice w poborze prądu mogą one zostać wydobyte i posłużyć do odkrycia klucza. Te ataki zostały odkryte i opublikowane przez Paula Kochera i jego kolegów w instytucji </a:t>
            </a:r>
            <a:r>
              <a:rPr lang="pl-PL" sz="1300" baseline="0" dirty="0" err="1"/>
              <a:t>Cryptography</a:t>
            </a:r>
            <a:r>
              <a:rPr lang="pl-PL" sz="1300" baseline="0" dirty="0"/>
              <a:t> </a:t>
            </a:r>
            <a:r>
              <a:rPr lang="pl-PL" sz="1300" baseline="0" dirty="0" err="1"/>
              <a:t>Research</a:t>
            </a:r>
            <a:r>
              <a:rPr lang="pl-PL" sz="1300" baseline="0" dirty="0"/>
              <a:t> i obecnie dosyć pokaźna gałąź przemysłu związana z ochroną danych zajmująca się tylko zapobieganiu takim atakom.</a:t>
            </a:r>
          </a:p>
          <a:p>
            <a:endParaRPr lang="pl-PL" sz="1300" baseline="0" dirty="0"/>
          </a:p>
          <a:p>
            <a:r>
              <a:rPr lang="pl-PL" sz="1300" baseline="0" dirty="0"/>
              <a:t>Jeśli chodzi o ataki związane z czasem, to są one stosowane nie tylko na urządzeniach typu karty chipowe. Można sobie np. wyobrazić procesor wielordzeniowy, na którym na jednym rdzeniu wykonywany jest algorytm szyfrujący, a na drugim zainstalowano kod osoby atakującej. Rdzenie współdzielą ten sam obszar pamięci </a:t>
            </a:r>
            <a:r>
              <a:rPr lang="pl-PL" sz="1300" baseline="0" dirty="0" err="1"/>
              <a:t>cache</a:t>
            </a:r>
            <a:r>
              <a:rPr lang="pl-PL" sz="1300" baseline="0" dirty="0"/>
              <a:t>. Atakujący może mierzyć i podglądać przypadki nietrafienia pamięci podręcznej (</a:t>
            </a:r>
            <a:r>
              <a:rPr lang="pl-PL" sz="1300" baseline="0" dirty="0" err="1"/>
              <a:t>cache</a:t>
            </a:r>
            <a:r>
              <a:rPr lang="pl-PL" sz="1300" baseline="0" dirty="0"/>
              <a:t> </a:t>
            </a:r>
            <a:r>
              <a:rPr lang="pl-PL" sz="1300" baseline="0" dirty="0" err="1"/>
              <a:t>misses</a:t>
            </a:r>
            <a:r>
              <a:rPr lang="pl-PL" sz="1300" baseline="0" dirty="0"/>
              <a:t>) &lt;&lt;sytuacja, gdy program odwołuje się do pamięci </a:t>
            </a:r>
            <a:r>
              <a:rPr lang="pl-PL" sz="1300" baseline="0" dirty="0" err="1"/>
              <a:t>cache</a:t>
            </a:r>
            <a:r>
              <a:rPr lang="pl-PL" sz="1300" baseline="0" dirty="0"/>
              <a:t>, ale nie ma w niej potrzebnej danej lub instrukcji i musi ona być sprowadzona z innego poziomu pamięci (</a:t>
            </a:r>
            <a:r>
              <a:rPr lang="pl-PL" sz="1300" baseline="0" dirty="0" err="1"/>
              <a:t>cache</a:t>
            </a:r>
            <a:r>
              <a:rPr lang="pl-PL" sz="1300" baseline="0" dirty="0"/>
              <a:t> wyższego poziomu lub RAM)&gt;&gt; jakie wywołał algorytm szyfrujący. Okazuje się, że tylko śledząc nietrafienia pamięci </a:t>
            </a:r>
            <a:r>
              <a:rPr lang="pl-PL" sz="1300" baseline="0" dirty="0" err="1"/>
              <a:t>cache</a:t>
            </a:r>
            <a:r>
              <a:rPr lang="pl-PL" sz="1300" baseline="0" dirty="0"/>
              <a:t> można zgadnąć klucz stosowany przez algorytm. Jeden rdzeń może wydobywać informację od drugiego rdzenia obserwując tylko nietrafienia pamięci </a:t>
            </a:r>
            <a:r>
              <a:rPr lang="pl-PL" sz="1300" baseline="0" dirty="0" err="1"/>
              <a:t>cache</a:t>
            </a:r>
            <a:r>
              <a:rPr lang="pl-PL" sz="1300" baseline="0" dirty="0"/>
              <a:t>. W konsekwencji implementacje szyfrów blokowych są subtelnym zagadnieniem, które musi brać pod uwagę nie tylko siłowe ataki ale również ATAKI Z ZASTOSOWANIEM BOCZNEGO KANAŁU.</a:t>
            </a:r>
          </a:p>
          <a:p>
            <a:endParaRPr lang="pl-PL" sz="130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pl-PL" sz="1300" baseline="0" dirty="0"/>
              <a:t>Powyższe przykładu ataku powinny przekonać słuchaczy tego kursu, że próby wymyślania własnych szyfrów blokowych i samodzielna implementacja algorytmów kryptograficznych to nie jest najlepszy pomysł. Po pierwsze trzeba wtedy zadbać, żeby w systemie kryptograficznym niemożliwe były ataki bocznymi kanałami. Po drugie implementacja musi być odporna na ataki na błędy. Dobrą praktyką jest stosowanie standardowych bibliotek, np. </a:t>
            </a:r>
            <a:r>
              <a:rPr lang="pl-PL" sz="1300" baseline="0" dirty="0" err="1"/>
              <a:t>OpenSSL</a:t>
            </a:r>
            <a:r>
              <a:rPr lang="pl-PL" sz="1300" baseline="0" dirty="0"/>
              <a:t>, czy innych. </a:t>
            </a:r>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28</a:t>
            </a:fld>
            <a:endParaRPr lang="pl-P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Teraz zostaną przedstawione bardziej zaawansowane ataki na szyfry blokowe. Uwaga</a:t>
            </a:r>
            <a:r>
              <a:rPr lang="pl-PL" baseline="0" dirty="0"/>
              <a:t> zostanie skupiona na zastosowanie tych ataków na DES. Ataki zostały odkryte przez </a:t>
            </a:r>
            <a:r>
              <a:rPr lang="pl-PL" baseline="0" dirty="0" err="1"/>
              <a:t>Biham’a</a:t>
            </a:r>
            <a:r>
              <a:rPr lang="pl-PL" baseline="0" dirty="0"/>
              <a:t> i </a:t>
            </a:r>
            <a:r>
              <a:rPr lang="pl-PL" baseline="0" dirty="0" err="1"/>
              <a:t>Shamir’a</a:t>
            </a:r>
            <a:r>
              <a:rPr lang="pl-PL" baseline="0" dirty="0"/>
              <a:t> w 1989 roku. Omówiona dalej wersja ataku została zaproponowana przez </a:t>
            </a:r>
            <a:r>
              <a:rPr lang="pl-PL" baseline="0" dirty="0" err="1"/>
              <a:t>Matsui</a:t>
            </a:r>
            <a:r>
              <a:rPr lang="pl-PL" baseline="0" dirty="0"/>
              <a:t> w 1993 roku. </a:t>
            </a:r>
          </a:p>
          <a:p>
            <a:endParaRPr lang="pl-PL" baseline="0" dirty="0"/>
          </a:p>
          <a:p>
            <a:r>
              <a:rPr lang="pl-PL" baseline="0" dirty="0"/>
              <a:t>Dysponujemy wieloma parami wiadomość/jej szyfrogram. Wiemy, że c jest szyfrogramem wiadomości m zaszyfrowanej przy pomocy klucza k. Wybieramy losowy klucz i losową wiadomość i w jakiś sposób dostrzegamy zależność pomiędzy wiadomością, szyfrogramem i bitami klucza. </a:t>
            </a:r>
          </a:p>
          <a:p>
            <a:endParaRPr lang="pl-PL" baseline="0" dirty="0"/>
          </a:p>
          <a:p>
            <a:r>
              <a:rPr lang="pl-PL" baseline="0" dirty="0"/>
              <a:t>Dokonuję operacji </a:t>
            </a:r>
            <a:r>
              <a:rPr lang="pl-PL" baseline="0" dirty="0" err="1"/>
              <a:t>xor</a:t>
            </a:r>
            <a:r>
              <a:rPr lang="pl-PL" baseline="0" dirty="0"/>
              <a:t> na podzbiorze wiadomości, </a:t>
            </a:r>
            <a:r>
              <a:rPr lang="pl-PL" baseline="0" dirty="0" err="1"/>
              <a:t>xor</a:t>
            </a:r>
            <a:r>
              <a:rPr lang="pl-PL" baseline="0" dirty="0"/>
              <a:t> na podzbiorze szyfrogramów, a następnie wykonuje </a:t>
            </a:r>
            <a:r>
              <a:rPr lang="pl-PL" baseline="0" dirty="0" err="1"/>
              <a:t>xor</a:t>
            </a:r>
            <a:r>
              <a:rPr lang="pl-PL" baseline="0" dirty="0"/>
              <a:t> na dwóch wyznaczonych wcześniej ciągach bitowych. Otrzymany ciąg bitowy jest porównywany z </a:t>
            </a:r>
            <a:r>
              <a:rPr lang="pl-PL" baseline="0" dirty="0" err="1"/>
              <a:t>xor</a:t>
            </a:r>
            <a:r>
              <a:rPr lang="pl-PL" baseline="0" dirty="0"/>
              <a:t> wykonanym na podzbiorze kluczy. Wyznaczane jest prawdopodobieństwo, że dane wyrażenie zachodzi. Gdyby nie istniała żadna zależność pomiędzy kluczami, wiadomościami i szyframi, prawdopodobieństwo prawdziwości takiego zdarzenia wynosiłoby ½. Ale przypuśćmy, że prawdopodobieństwo wychodzi ½ + </a:t>
            </a:r>
            <a:r>
              <a:rPr lang="pl-PL" baseline="0" dirty="0">
                <a:sym typeface="Symbol"/>
              </a:rPr>
              <a:t> (jakaś mała liczba). Jeśli tak, to w DES zachodzi jednak jakaś relacja pomiędzy kluczami, wiadomościami i szyfrogramami. Okazuje się, że taka relacja rzeczywiście zachodzi, ponieważ piąty </a:t>
            </a:r>
            <a:r>
              <a:rPr lang="pl-PL" baseline="0" dirty="0" err="1">
                <a:sym typeface="Symbol"/>
              </a:rPr>
              <a:t>S-box</a:t>
            </a:r>
            <a:r>
              <a:rPr lang="pl-PL" baseline="0" dirty="0">
                <a:sym typeface="Symbol"/>
              </a:rPr>
              <a:t> został źle zaprojektowany. Operacje w nim zbliżają się do funkcji liniowej. Jak się okazuje ta liniowa funkcja wpływa na cały obwód DES i powoduje pojawienie się wspomnianej relacji. Wartość  wynosi 2</a:t>
            </a:r>
            <a:r>
              <a:rPr lang="pl-PL" baseline="30000" dirty="0">
                <a:sym typeface="Symbol"/>
              </a:rPr>
              <a:t>21</a:t>
            </a:r>
            <a:r>
              <a:rPr lang="pl-PL" baseline="0" dirty="0">
                <a:sym typeface="Symbol"/>
              </a:rPr>
              <a:t>. </a:t>
            </a:r>
          </a:p>
          <a:p>
            <a:endParaRPr lang="pl-PL" baseline="0" dirty="0">
              <a:sym typeface="Symbol"/>
            </a:endParaRPr>
          </a:p>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29</a:t>
            </a:fld>
            <a:endParaRPr lang="pl-P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30</a:t>
            </a:fld>
            <a:endParaRPr lang="pl-P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Ogólny problem przeszukiwania można sformułować następująco. Mamy funkcję, której</a:t>
            </a:r>
            <a:r>
              <a:rPr lang="pl-PL" baseline="0" dirty="0"/>
              <a:t> dziedziną jest zbiór X. Funkcja ma dwie możliwe wartości wyjściowe 0 i 1. Tak się dzieje, że w większości wypadków funkcja zwraca 0. Istnieje wejście funkcji, które powoduje, że zwraca ona wartość 1. Może się zdarzyć, że istnieje tylko jedna taka dana wejściowa, dla której funkcja zwraca 1. Naszym celem jest znalezienie tej danej. </a:t>
            </a:r>
          </a:p>
          <a:p>
            <a:endParaRPr lang="pl-PL" baseline="0" dirty="0"/>
          </a:p>
          <a:p>
            <a:r>
              <a:rPr lang="pl-PL" baseline="0" dirty="0"/>
              <a:t>Co robi klasyczny komputer, jeśli nic nie wie o zbiorze do przeszukania? Przeszukuje wszystkie możliwe elementy zbioru X w celu znalezienia tego, który zwróci 1. Złożoność obliczeniowa takiego problemu jest funkcją liniową liczebności zbioru X. </a:t>
            </a:r>
          </a:p>
          <a:p>
            <a:endParaRPr lang="pl-PL" baseline="0" dirty="0"/>
          </a:p>
          <a:p>
            <a:r>
              <a:rPr lang="pl-PL" baseline="0" dirty="0"/>
              <a:t>Dysponując komputerem kwantowym problem przeszukiwania można rozwiązać szybciej. Okazuje się, że złożoność obliczeniowa kwantowego algorytmu przeszukiwania (opracowanego przez </a:t>
            </a:r>
            <a:r>
              <a:rPr lang="pl-PL" baseline="0" dirty="0" err="1"/>
              <a:t>Grover’a</a:t>
            </a:r>
            <a:r>
              <a:rPr lang="pl-PL" baseline="0" dirty="0"/>
              <a:t>) jest funkcją pierwiastka kwadratowego z liczebności zbioru X.</a:t>
            </a:r>
          </a:p>
          <a:p>
            <a:endParaRPr lang="pl-PL" baseline="0"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33</a:t>
            </a:fld>
            <a:endParaRPr lang="pl-P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baseline="0" dirty="0"/>
              <a:t>Komputery kwantowe będą miały duże znaczenie dla kryptografii. Poszukiwanie klucza można sprowadzić do algorytmu przeszukiwania. Jeśli zaatakowany takim algorytmem będzie DES, to zajmie mu 2</a:t>
            </a:r>
            <a:r>
              <a:rPr lang="pl-PL" baseline="30000" dirty="0"/>
              <a:t>28</a:t>
            </a:r>
            <a:r>
              <a:rPr lang="pl-PL" baseline="0" dirty="0"/>
              <a:t> czasu (ok. 200 milionów, czyli ok. 1 </a:t>
            </a:r>
            <a:r>
              <a:rPr lang="pl-PL" baseline="0" dirty="0" err="1"/>
              <a:t>ms</a:t>
            </a:r>
            <a:r>
              <a:rPr lang="pl-PL" baseline="0" dirty="0"/>
              <a:t>). Zwróćmy również uwagę, że szyfrogram AES z 128-bitowym kluczem mógłby wtedy być złamany z czasem 2</a:t>
            </a:r>
            <a:r>
              <a:rPr lang="pl-PL" baseline="30000" dirty="0"/>
              <a:t>64</a:t>
            </a:r>
            <a:r>
              <a:rPr lang="pl-PL" baseline="0" dirty="0"/>
              <a:t>. A taki czas łamania wskazuje, że algorytm nie jest bezpieczny. Wprowadzenie komputerów kwantowych spowoduje, że będzie trzeba posługiwać się kluczami o długości co najmniej 256 bitów (np. </a:t>
            </a:r>
            <a:r>
              <a:rPr lang="pl-PL" baseline="0"/>
              <a:t>AES-256).</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34</a:t>
            </a:fld>
            <a:endParaRPr 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Porównanie</a:t>
            </a:r>
            <a:r>
              <a:rPr lang="pl-PL" baseline="0" dirty="0"/>
              <a:t> wydajności poszczególnych algorytmów na tym samym komputerze pokazano na obecnym slajdzie. Można zauważyć, że szyfry blokowe są wolniejsze od strumieniowych. Jednak w dalszej części wykładu zostanie pokazane, że z zastosowaniem szyfrów strumieniowych pewne problemy mogą być rozwiązane bardziej efektywnie. Pozwalają one między innymi zagwarantować integralność i wiele innych właściwości wymaganych we współczesnych systemach ochrony danych.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5</a:t>
            </a:fld>
            <a:endParaRPr lang="pl-P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We wczesnych latach 70-tych IBM zdał sobie sprawę, że klienci</a:t>
            </a:r>
            <a:r>
              <a:rPr lang="pl-PL" baseline="0" dirty="0"/>
              <a:t> firmy oczekują jakiejś formy szyfrowania danych. Została sformowana grupa, która miała się zająć wprowadzaniem rozwiązań kryptograficznych. Szefem grupy był </a:t>
            </a:r>
            <a:r>
              <a:rPr lang="en-US" dirty="0"/>
              <a:t>Horst </a:t>
            </a:r>
            <a:r>
              <a:rPr lang="en-US" dirty="0" err="1"/>
              <a:t>Feistel</a:t>
            </a:r>
            <a:r>
              <a:rPr lang="pl-PL" dirty="0"/>
              <a:t>,</a:t>
            </a:r>
            <a:r>
              <a:rPr lang="pl-PL" baseline="0" dirty="0"/>
              <a:t> który na początku lat 70-tych zaprojektował szyfr blokowy nazwany </a:t>
            </a:r>
            <a:r>
              <a:rPr lang="pl-PL" baseline="0" dirty="0" err="1"/>
              <a:t>Lucifer</a:t>
            </a:r>
            <a:r>
              <a:rPr lang="pl-PL" baseline="0" dirty="0"/>
              <a:t>. Szyfr miał wiele wariantów, ale w jednej z ostatnich wersji miał 128 bitowy klucz i 128 bitową długość bloku. W 1973 roku NBS (National </a:t>
            </a:r>
            <a:r>
              <a:rPr lang="pl-PL" baseline="0" dirty="0" err="1"/>
              <a:t>Bureau</a:t>
            </a:r>
            <a:r>
              <a:rPr lang="pl-PL" baseline="0" dirty="0"/>
              <a:t> of </a:t>
            </a:r>
            <a:r>
              <a:rPr lang="pl-PL" baseline="0" dirty="0" err="1"/>
              <a:t>Standards</a:t>
            </a:r>
            <a:r>
              <a:rPr lang="pl-PL" baseline="0" dirty="0"/>
              <a:t>) poprosiło o zaproponowanie szyfru blokowego, który miał się stać standardem federalnym. W 1976 roku </a:t>
            </a:r>
            <a:r>
              <a:rPr lang="pl-PL" baseline="0" dirty="0" err="1"/>
              <a:t>Lucifer</a:t>
            </a:r>
            <a:r>
              <a:rPr lang="pl-PL" baseline="0" dirty="0"/>
              <a:t> nazwano DES i stał się on federalnym standardem. W standardzie jednak przyjęto tylko 56 bitową długość klucza i 64 bitowa długość bloku. W 1997 roku szyfr został złamany przez brutalny atak (przeszukiwanie wszystkich 2</a:t>
            </a:r>
            <a:r>
              <a:rPr lang="pl-PL" baseline="30000" dirty="0"/>
              <a:t>56</a:t>
            </a:r>
            <a:r>
              <a:rPr lang="pl-PL" baseline="0" dirty="0"/>
              <a:t> kluczy). Uznano, że szyfr nie jest już bezpieczny i ogłoszono konkurs na opracowanie kolejnych rozwiązań. W 2000 roku przyjęto za standard szyfr blokowy </a:t>
            </a:r>
            <a:r>
              <a:rPr lang="en-US" dirty="0" err="1"/>
              <a:t>Rijndael</a:t>
            </a:r>
            <a:r>
              <a:rPr lang="pl-PL" dirty="0"/>
              <a:t> i nazwano go AES (</a:t>
            </a:r>
            <a:r>
              <a:rPr lang="pl-PL" baseline="0" dirty="0" err="1"/>
              <a:t>Advanced</a:t>
            </a:r>
            <a:r>
              <a:rPr lang="pl-PL" baseline="0" dirty="0"/>
              <a:t> </a:t>
            </a:r>
            <a:r>
              <a:rPr lang="pl-PL" baseline="0" dirty="0" err="1"/>
              <a:t>Encryption</a:t>
            </a:r>
            <a:r>
              <a:rPr lang="pl-PL" baseline="0" dirty="0"/>
              <a:t> Standard). DES był długo stosowany w bankowości i handlu. Od kilku lat jest zastępowany nowymi rozwiązaniami.</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8</a:t>
            </a:fld>
            <a:endParaRPr lang="pl-P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Główna</a:t>
            </a:r>
            <a:r>
              <a:rPr lang="pl-PL" baseline="0" dirty="0"/>
              <a:t> idea szyfru DES opiera się na sieci </a:t>
            </a:r>
            <a:r>
              <a:rPr lang="pl-PL" baseline="0" dirty="0" err="1"/>
              <a:t>Feistela</a:t>
            </a:r>
            <a:r>
              <a:rPr lang="pl-PL" baseline="0" dirty="0"/>
              <a:t> opracowanej przez Horsta </a:t>
            </a:r>
            <a:r>
              <a:rPr lang="pl-PL" baseline="0" dirty="0" err="1"/>
              <a:t>Feistela</a:t>
            </a:r>
            <a:r>
              <a:rPr lang="pl-PL" baseline="0" dirty="0"/>
              <a:t>. To jest pomysł na zbudowanie szyfru blokowego z zastosowaniem ustalonych arbitralnie funkcji f</a:t>
            </a:r>
            <a:r>
              <a:rPr lang="pl-PL" baseline="-25000" dirty="0"/>
              <a:t>1</a:t>
            </a:r>
            <a:r>
              <a:rPr lang="pl-PL" baseline="0" dirty="0"/>
              <a:t> do </a:t>
            </a:r>
            <a:r>
              <a:rPr lang="pl-PL" baseline="0" dirty="0" err="1"/>
              <a:t>f</a:t>
            </a:r>
            <a:r>
              <a:rPr lang="pl-PL" baseline="-25000" dirty="0" err="1"/>
              <a:t>d</a:t>
            </a:r>
            <a:r>
              <a:rPr lang="pl-PL" baseline="0" dirty="0"/>
              <a:t>. Zakładamy, że mamy funkcje f</a:t>
            </a:r>
            <a:r>
              <a:rPr lang="pl-PL" baseline="-25000" dirty="0"/>
              <a:t>1</a:t>
            </a:r>
            <a:r>
              <a:rPr lang="pl-PL" baseline="0" dirty="0"/>
              <a:t> do </a:t>
            </a:r>
            <a:r>
              <a:rPr lang="pl-PL" baseline="0" dirty="0" err="1"/>
              <a:t>f</a:t>
            </a:r>
            <a:r>
              <a:rPr lang="pl-PL" baseline="-25000" dirty="0" err="1"/>
              <a:t>d</a:t>
            </a:r>
            <a:r>
              <a:rPr lang="pl-PL" baseline="0" dirty="0"/>
              <a:t> przekształcające n bitów w n bitów. Funkcje nie muszą być odwracalne (</a:t>
            </a:r>
            <a:r>
              <a:rPr lang="pl-PL" baseline="0" dirty="0" err="1"/>
              <a:t>odwracalne</a:t>
            </a:r>
            <a:r>
              <a:rPr lang="pl-PL" baseline="0" dirty="0"/>
              <a:t> to znaczy, że podając wynikowy ciąg z powrotem na wejście otrzymamy ciąg początkowy). Chcemy z tych funkcji zbudować funkcję F odwracalną ale przekształcające 2n bitów na 2n bitów. </a:t>
            </a:r>
          </a:p>
          <a:p>
            <a:endParaRPr lang="pl-PL" baseline="0" dirty="0"/>
          </a:p>
          <a:p>
            <a:r>
              <a:rPr lang="pl-PL" baseline="0" dirty="0"/>
              <a:t>Na wejście podajemy dwa bloki </a:t>
            </a:r>
            <a:r>
              <a:rPr lang="pl-PL" baseline="0" dirty="0" err="1"/>
              <a:t>n-bitowe</a:t>
            </a:r>
            <a:r>
              <a:rPr lang="pl-PL" baseline="0" dirty="0"/>
              <a:t> R odpowiada „prawemu”, L „lewemu” (zwykle sieć jest opisywana od góry do dołu). W każdym przekształceniu nowy blok L</a:t>
            </a:r>
            <a:r>
              <a:rPr lang="pl-PL" baseline="-25000" dirty="0"/>
              <a:t>i</a:t>
            </a:r>
            <a:r>
              <a:rPr lang="pl-PL" baseline="0" dirty="0"/>
              <a:t> jest niezmienioną wartością bloku R</a:t>
            </a:r>
            <a:r>
              <a:rPr lang="pl-PL" baseline="-25000" dirty="0"/>
              <a:t>i-1</a:t>
            </a:r>
            <a:r>
              <a:rPr lang="pl-PL" baseline="0" dirty="0"/>
              <a:t> z poprzedniej fazy przekształcenia. Wartość </a:t>
            </a:r>
            <a:r>
              <a:rPr lang="pl-PL" baseline="0" dirty="0" err="1"/>
              <a:t>R</a:t>
            </a:r>
            <a:r>
              <a:rPr lang="pl-PL" baseline="-25000" dirty="0" err="1"/>
              <a:t>i</a:t>
            </a:r>
            <a:r>
              <a:rPr lang="pl-PL" baseline="0" dirty="0"/>
              <a:t> jest obliczana w następujący sposób. Brana jest wartość R</a:t>
            </a:r>
            <a:r>
              <a:rPr lang="pl-PL" baseline="-25000" dirty="0"/>
              <a:t>i-1</a:t>
            </a:r>
            <a:r>
              <a:rPr lang="pl-PL" baseline="0" dirty="0"/>
              <a:t>, przekształcana za pomocą funkcji f</a:t>
            </a:r>
            <a:r>
              <a:rPr lang="pl-PL" baseline="-25000" dirty="0"/>
              <a:t>i</a:t>
            </a:r>
            <a:r>
              <a:rPr lang="pl-PL" baseline="0" dirty="0"/>
              <a:t>, a następnie na otrzymanej wartości wykonywana jest operacja </a:t>
            </a:r>
            <a:r>
              <a:rPr lang="pl-PL" baseline="0" dirty="0" err="1"/>
              <a:t>xor</a:t>
            </a:r>
            <a:r>
              <a:rPr lang="pl-PL" baseline="0" dirty="0"/>
              <a:t> z wartością L</a:t>
            </a:r>
            <a:r>
              <a:rPr lang="pl-PL" baseline="-25000" dirty="0"/>
              <a:t>i-1</a:t>
            </a:r>
            <a:r>
              <a:rPr lang="pl-PL" baseline="0" dirty="0"/>
              <a:t>. </a:t>
            </a:r>
          </a:p>
          <a:p>
            <a:endParaRPr lang="pl-PL" baseline="0" dirty="0"/>
          </a:p>
          <a:p>
            <a:r>
              <a:rPr lang="pl-PL" baseline="0" dirty="0"/>
              <a:t>Opisana operacja ilustruje jedną rundę obliczeń. I jest wykonywana przez funkcję f</a:t>
            </a:r>
            <a:r>
              <a:rPr lang="pl-PL" baseline="-25000" dirty="0"/>
              <a:t>1</a:t>
            </a:r>
            <a:r>
              <a:rPr lang="pl-PL" baseline="0" dirty="0"/>
              <a:t>. Kolejne rundy wyglądają tak samo, przy czym za każdym razem stosujemy inną funkcję f</a:t>
            </a:r>
            <a:r>
              <a:rPr lang="pl-PL" baseline="-25000" dirty="0"/>
              <a:t>i</a:t>
            </a:r>
            <a:r>
              <a:rPr lang="pl-PL" baseline="0" dirty="0"/>
              <a:t>. Na koniec (po d rundach) otrzymujemy dwa ciągi bitów </a:t>
            </a:r>
            <a:r>
              <a:rPr lang="pl-PL" baseline="0" dirty="0" err="1"/>
              <a:t>R</a:t>
            </a:r>
            <a:r>
              <a:rPr lang="pl-PL" baseline="-25000" dirty="0" err="1"/>
              <a:t>d</a:t>
            </a:r>
            <a:r>
              <a:rPr lang="pl-PL" baseline="0" dirty="0"/>
              <a:t> i </a:t>
            </a:r>
            <a:r>
              <a:rPr lang="pl-PL" baseline="0" dirty="0" err="1"/>
              <a:t>L</a:t>
            </a:r>
            <a:r>
              <a:rPr lang="pl-PL" baseline="-25000" dirty="0" err="1"/>
              <a:t>d</a:t>
            </a:r>
            <a:r>
              <a:rPr lang="pl-PL" baseline="0" dirty="0"/>
              <a:t>. </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9</a:t>
            </a:fld>
            <a:endParaRPr lang="pl-P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10</a:t>
            </a:fld>
            <a:endParaRPr lang="pl-P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a:p>
            <a:r>
              <a:rPr lang="pl-PL" dirty="0"/>
              <a:t>Takie</a:t>
            </a:r>
            <a:r>
              <a:rPr lang="pl-PL" baseline="0" dirty="0"/>
              <a:t> rozwiązanie jest atrakcyjne w rozwiązaniach sprzętowych, ponieważ szyfrowanie i deszyfrowanie ma taką samą strukturę. Jest stosowane w wielu szyfrach blokowych (ale nie AES). Nowe szyfry blokowe proponowano zmieniając tylko zestaw funkcji.</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11</a:t>
            </a:fld>
            <a:endParaRPr lang="pl-P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Ważna uwaga: w każdej rundzie</a:t>
            </a:r>
            <a:r>
              <a:rPr lang="pl-PL" baseline="0" dirty="0"/>
              <a:t> musimy się posługiwać osobnym, niezależnym kluczem (w praktyce to jest </a:t>
            </a:r>
            <a:r>
              <a:rPr lang="pl-PL" baseline="0" dirty="0" err="1"/>
              <a:t>podklucz</a:t>
            </a:r>
            <a:r>
              <a:rPr lang="pl-PL" baseline="0" dirty="0"/>
              <a:t> wygenerowany z klucza pierwotnego, co może być słabym punktem systemu). Tworzy to teoretyczną podstawę do stosowania sieci </a:t>
            </a:r>
            <a:r>
              <a:rPr lang="pl-PL" baseline="0" dirty="0" err="1"/>
              <a:t>Feistela</a:t>
            </a:r>
            <a:r>
              <a:rPr lang="pl-PL" baseline="0" dirty="0"/>
              <a:t> w tworzeniu szyfrów blokowych.</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12</a:t>
            </a:fld>
            <a:endParaRPr lang="pl-P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r>
              <a:rPr lang="pl-PL" dirty="0"/>
              <a:t>DES jest 16-rundową siecią </a:t>
            </a:r>
            <a:r>
              <a:rPr lang="pl-PL" dirty="0" err="1"/>
              <a:t>Feistela</a:t>
            </a:r>
            <a:r>
              <a:rPr lang="pl-PL" dirty="0"/>
              <a:t>. Funkcje f</a:t>
            </a:r>
            <a:r>
              <a:rPr lang="pl-PL" baseline="-25000" dirty="0"/>
              <a:t>1</a:t>
            </a:r>
            <a:r>
              <a:rPr lang="pl-PL" baseline="0" dirty="0"/>
              <a:t> do f</a:t>
            </a:r>
            <a:r>
              <a:rPr lang="pl-PL" baseline="-25000" dirty="0"/>
              <a:t>16</a:t>
            </a:r>
            <a:r>
              <a:rPr lang="pl-PL" baseline="0" dirty="0"/>
              <a:t> przekształcają 32 bity w 32 bity. Ostatecznie ze względu na to, że szyfrowanie ma postać sieci </a:t>
            </a:r>
            <a:r>
              <a:rPr lang="pl-PL" baseline="0" dirty="0" err="1"/>
              <a:t>Feistela</a:t>
            </a:r>
            <a:r>
              <a:rPr lang="pl-PL" baseline="0" dirty="0"/>
              <a:t> w czasie szyfrowania jednego bloku następuje przekształcenie 64 bitów w 64 bity. 16 funkcji f jest w rzeczywistości jedną funkcją F biorącą na wejście unikatowy klucz k</a:t>
            </a:r>
            <a:r>
              <a:rPr lang="pl-PL" baseline="-25000" dirty="0"/>
              <a:t>i</a:t>
            </a:r>
            <a:r>
              <a:rPr lang="pl-PL" baseline="0" dirty="0"/>
              <a:t> (klucz danej rundy) otrzymany z rozszerzenia klucza szyfrowania k (56 bitów). W rezultacie otrzymujemy 16 różnych funkcji rundowych. </a:t>
            </a:r>
          </a:p>
          <a:p>
            <a:endParaRPr lang="pl-PL" baseline="0" dirty="0"/>
          </a:p>
          <a:p>
            <a:r>
              <a:rPr lang="pl-PL" baseline="0" dirty="0"/>
              <a:t>Szyfrowanie rozpoczyna się od obliczenia początkowej permutacji (IP) wiadomości do zaszyfrowania. Nie ma to znaczenia kryptograficznego, ale zostało ustalone na poziomie standardu. Następnie permutacja wiadomości przechodzi przez 16-rundową sieć </a:t>
            </a:r>
            <a:r>
              <a:rPr lang="pl-PL" baseline="0" dirty="0" err="1"/>
              <a:t>Feistela</a:t>
            </a:r>
            <a:r>
              <a:rPr lang="pl-PL" baseline="0" dirty="0"/>
              <a:t>. Po wyjściu z sieci dane są poddawane finałowej permutacji (IP</a:t>
            </a:r>
            <a:r>
              <a:rPr lang="pl-PL" baseline="30000" dirty="0"/>
              <a:t>-1</a:t>
            </a:r>
            <a:r>
              <a:rPr lang="pl-PL" baseline="0" dirty="0"/>
              <a:t>), która jest odwróceniem początkowej permutacji (be znaczenia dla bezpieczeństwa).  Ostatecznie otrzymujemy wyjście algorytmu szyfrowania. </a:t>
            </a:r>
          </a:p>
          <a:p>
            <a:endParaRPr lang="pl-PL" baseline="0" dirty="0"/>
          </a:p>
          <a:p>
            <a:r>
              <a:rPr lang="pl-PL" baseline="0" dirty="0"/>
              <a:t>Do obliczenia funkcji poszczególnych rund, początkowy 56 bitowy klucz jest rozszerzany na 16 48-bitowych kluczy. Aby odzyskać zaszyfrowaną wiadomość wystarczy przepuścić szyfrogram przez tę samą strukturę, gdzie funkcje rund są podane od ostatniej do pierwszej.</a:t>
            </a:r>
            <a:endParaRPr lang="pl-PL" dirty="0"/>
          </a:p>
        </p:txBody>
      </p:sp>
      <p:sp>
        <p:nvSpPr>
          <p:cNvPr id="4" name="Symbol zastępczy numeru slajdu 3"/>
          <p:cNvSpPr>
            <a:spLocks noGrp="1"/>
          </p:cNvSpPr>
          <p:nvPr>
            <p:ph type="sldNum" sz="quarter" idx="10"/>
          </p:nvPr>
        </p:nvSpPr>
        <p:spPr/>
        <p:txBody>
          <a:bodyPr/>
          <a:lstStyle/>
          <a:p>
            <a:fld id="{A1934D5E-0317-4942-A56D-0F7AA37EAAE4}" type="slidenum">
              <a:rPr lang="pl-PL" smtClean="0"/>
              <a:pPr/>
              <a:t>13</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919" y="2130426"/>
            <a:ext cx="7773750" cy="1470025"/>
          </a:xfrm>
        </p:spPr>
        <p:txBody>
          <a:bodyPr/>
          <a:lstStyle/>
          <a:p>
            <a:r>
              <a:rPr lang="pl-PL"/>
              <a:t>Kliknij, aby edytować styl</a:t>
            </a:r>
          </a:p>
        </p:txBody>
      </p:sp>
      <p:sp>
        <p:nvSpPr>
          <p:cNvPr id="3" name="Podtytuł 2"/>
          <p:cNvSpPr>
            <a:spLocks noGrp="1"/>
          </p:cNvSpPr>
          <p:nvPr>
            <p:ph type="subTitle" idx="1"/>
          </p:nvPr>
        </p:nvSpPr>
        <p:spPr>
          <a:xfrm>
            <a:off x="1371838" y="3886200"/>
            <a:ext cx="6401912"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A37424A2-072D-4572-A40B-4DA61D9A252B}" type="datetime1">
              <a:rPr lang="pl-PL" smtClean="0"/>
              <a:pPr/>
              <a:t>23.03.2021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BD5D354-E717-451A-9887-EEE37BC982B1}" type="datetime1">
              <a:rPr lang="pl-PL" smtClean="0"/>
              <a:pPr/>
              <a:t>23.03.2021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30551" y="274639"/>
            <a:ext cx="2057757"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80" y="274639"/>
            <a:ext cx="6020845"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B6A6EA6A-460F-475A-8331-B3F9D4C6ECD6}" type="datetime1">
              <a:rPr lang="pl-PL" smtClean="0"/>
              <a:pPr/>
              <a:t>23.03.2021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8ED411F-E7F6-47AC-8D5D-142FB4977A4B}" type="datetime1">
              <a:rPr lang="pl-PL" smtClean="0"/>
              <a:pPr/>
              <a:t>23.03.2021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438" y="4406901"/>
            <a:ext cx="777375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438" y="2906713"/>
            <a:ext cx="77737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25C2A067-9ACE-40D5-AE42-180A3FF8D9AF}" type="datetime1">
              <a:rPr lang="pl-PL" smtClean="0"/>
              <a:pPr/>
              <a:t>23.03.2021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80" y="1600201"/>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9007" y="1600201"/>
            <a:ext cx="40393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56253099-351D-4DDB-954B-911D4874B44C}" type="datetime1">
              <a:rPr lang="pl-PL" smtClean="0"/>
              <a:pPr/>
              <a:t>23.03.2021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79" y="1535113"/>
            <a:ext cx="40408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79" y="2174875"/>
            <a:ext cx="40408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832" y="1535113"/>
            <a:ext cx="404247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832" y="2174875"/>
            <a:ext cx="404247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826A0E3C-D508-45FD-9DD5-64209C150805}" type="datetime1">
              <a:rPr lang="pl-PL" smtClean="0"/>
              <a:pPr/>
              <a:t>23.03.2021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56070C2F-8D19-403F-BCB9-8F9D96BA1565}" type="datetime1">
              <a:rPr lang="pl-PL" smtClean="0"/>
              <a:pPr/>
              <a:t>23.03.2021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7B916F0-24F8-488D-8943-B860C16BA23A}" type="datetime1">
              <a:rPr lang="pl-PL" smtClean="0"/>
              <a:pPr/>
              <a:t>23.03.2021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80" y="273050"/>
            <a:ext cx="3008835"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671" y="273051"/>
            <a:ext cx="51126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80" y="1435101"/>
            <a:ext cx="30088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6F9EF5E-3042-4498-9D4F-CBDF2F55E4CC}" type="datetime1">
              <a:rPr lang="pl-PL" smtClean="0"/>
              <a:pPr/>
              <a:t>23.03.2021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599" y="4800600"/>
            <a:ext cx="5487353"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599" y="612775"/>
            <a:ext cx="5487353"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599" y="5367338"/>
            <a:ext cx="548735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3C6126D-5964-4130-B2A2-1F1778C1282E}" type="datetime1">
              <a:rPr lang="pl-PL" smtClean="0"/>
              <a:pPr/>
              <a:t>23.03.2021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9839A2A-13EA-43E7-94CA-63D123D2CC7A}"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80" y="274638"/>
            <a:ext cx="8231029"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80" y="1600201"/>
            <a:ext cx="8231029"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79" y="6356351"/>
            <a:ext cx="213397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ACD7F-BCF8-4A51-ABDB-54092DE8204C}" type="datetime1">
              <a:rPr lang="pl-PL" smtClean="0"/>
              <a:pPr/>
              <a:t>23.03.2021</a:t>
            </a:fld>
            <a:endParaRPr lang="pl-PL"/>
          </a:p>
        </p:txBody>
      </p:sp>
      <p:sp>
        <p:nvSpPr>
          <p:cNvPr id="5" name="Symbol zastępczy stopki 4"/>
          <p:cNvSpPr>
            <a:spLocks noGrp="1"/>
          </p:cNvSpPr>
          <p:nvPr>
            <p:ph type="ftr" sz="quarter" idx="3"/>
          </p:nvPr>
        </p:nvSpPr>
        <p:spPr>
          <a:xfrm>
            <a:off x="3124743" y="6356351"/>
            <a:ext cx="289610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4338" y="6356351"/>
            <a:ext cx="21339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839A2A-13EA-43E7-94CA-63D123D2CC7A}"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7.emf"/><Relationship Id="rId13" Type="http://schemas.openxmlformats.org/officeDocument/2006/relationships/customXml" Target="../ink/ink6.xml"/><Relationship Id="rId18" Type="http://schemas.openxmlformats.org/officeDocument/2006/relationships/image" Target="../media/image12.emf"/><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9.emf"/><Relationship Id="rId17" Type="http://schemas.openxmlformats.org/officeDocument/2006/relationships/customXml" Target="../ink/ink8.xml"/><Relationship Id="rId2" Type="http://schemas.openxmlformats.org/officeDocument/2006/relationships/notesSlide" Target="../notesSlides/notesSlide25.xml"/><Relationship Id="rId16" Type="http://schemas.openxmlformats.org/officeDocument/2006/relationships/image" Target="../media/image11.emf"/><Relationship Id="rId1" Type="http://schemas.openxmlformats.org/officeDocument/2006/relationships/slideLayout" Target="../slideLayouts/slideLayout2.xml"/><Relationship Id="rId6" Type="http://schemas.openxmlformats.org/officeDocument/2006/relationships/image" Target="../media/image6.emf"/><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7.xml"/><Relationship Id="rId10" Type="http://schemas.openxmlformats.org/officeDocument/2006/relationships/image" Target="../media/image8.emf"/><Relationship Id="rId4" Type="http://schemas.openxmlformats.org/officeDocument/2006/relationships/image" Target="../media/image5.emf"/><Relationship Id="rId9" Type="http://schemas.openxmlformats.org/officeDocument/2006/relationships/customXml" Target="../ink/ink4.xml"/><Relationship Id="rId14" Type="http://schemas.openxmlformats.org/officeDocument/2006/relationships/image" Target="../media/image10.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a:t>Kryptografia i bezpieczeństwo danych </a:t>
            </a:r>
            <a:br>
              <a:rPr lang="pl-PL" dirty="0"/>
            </a:br>
            <a:r>
              <a:rPr lang="pl-PL" dirty="0"/>
              <a:t>- SZYFRY BLOKOWE I</a:t>
            </a:r>
          </a:p>
        </p:txBody>
      </p:sp>
      <p:sp>
        <p:nvSpPr>
          <p:cNvPr id="3" name="Podtytuł 2"/>
          <p:cNvSpPr>
            <a:spLocks noGrp="1"/>
          </p:cNvSpPr>
          <p:nvPr>
            <p:ph type="subTitle" idx="1"/>
          </p:nvPr>
        </p:nvSpPr>
        <p:spPr/>
        <p:txBody>
          <a:bodyPr/>
          <a:lstStyle/>
          <a:p>
            <a:r>
              <a:rPr lang="pl-PL" dirty="0"/>
              <a:t>Sławomir </a:t>
            </a:r>
            <a:r>
              <a:rPr lang="pl-PL" dirty="0" err="1"/>
              <a:t>Samolej</a:t>
            </a:r>
            <a:r>
              <a:rPr lang="pl-PL" dirty="0"/>
              <a:t/>
            </a:r>
            <a:br>
              <a:rPr lang="pl-PL" dirty="0"/>
            </a:br>
            <a:r>
              <a:rPr lang="pl-PL" dirty="0" err="1"/>
              <a:t>ssamolej.kia.prz.edu.pl</a:t>
            </a:r>
            <a:r>
              <a:rPr lang="pl-PL" dirty="0"/>
              <a:t/>
            </a:r>
            <a:br>
              <a:rPr lang="pl-PL" dirty="0"/>
            </a:br>
            <a:r>
              <a:rPr lang="pl-PL" dirty="0" err="1"/>
              <a:t>ssamolej@prz.edu.pl</a:t>
            </a:r>
            <a:endParaRPr lang="pl-PL" dirty="0"/>
          </a:p>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a:t>
            </a:fld>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Ważna właściwość sieci </a:t>
            </a:r>
            <a:r>
              <a:rPr lang="pl-PL" dirty="0" err="1"/>
              <a:t>Feistela</a:t>
            </a:r>
            <a:endParaRPr lang="pl-PL" dirty="0"/>
          </a:p>
        </p:txBody>
      </p:sp>
      <p:sp>
        <p:nvSpPr>
          <p:cNvPr id="3" name="Symbol zastępczy zawartości 2"/>
          <p:cNvSpPr>
            <a:spLocks noGrp="1"/>
          </p:cNvSpPr>
          <p:nvPr>
            <p:ph idx="1"/>
          </p:nvPr>
        </p:nvSpPr>
        <p:spPr>
          <a:xfrm>
            <a:off x="323584" y="1412776"/>
            <a:ext cx="8231029" cy="2304256"/>
          </a:xfrm>
        </p:spPr>
        <p:txBody>
          <a:bodyPr>
            <a:normAutofit fontScale="92500" lnSpcReduction="10000"/>
          </a:bodyPr>
          <a:lstStyle/>
          <a:p>
            <a:r>
              <a:rPr lang="pl-PL" dirty="0"/>
              <a:t>Przy sieci skonstruowanej jak na poprzednim slajdzie operacja obliczania poszczególnych rund jest </a:t>
            </a:r>
            <a:r>
              <a:rPr lang="pl-PL" b="1" dirty="0"/>
              <a:t>odwracalna!!!</a:t>
            </a:r>
          </a:p>
          <a:p>
            <a:r>
              <a:rPr lang="pl-PL" dirty="0"/>
              <a:t>Można sobie wyobrazić, że wykonujemy operacje na otrzymanym wyjściu w następujący sposób:</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10</a:t>
            </a:fld>
            <a:endParaRPr lang="pl-PL"/>
          </a:p>
        </p:txBody>
      </p:sp>
      <p:sp>
        <p:nvSpPr>
          <p:cNvPr id="5" name="Rectangle 47"/>
          <p:cNvSpPr/>
          <p:nvPr/>
        </p:nvSpPr>
        <p:spPr>
          <a:xfrm>
            <a:off x="375385" y="4327376"/>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i-1</a:t>
            </a:r>
          </a:p>
        </p:txBody>
      </p:sp>
      <p:sp>
        <p:nvSpPr>
          <p:cNvPr id="6" name="Rectangle 48"/>
          <p:cNvSpPr/>
          <p:nvPr/>
        </p:nvSpPr>
        <p:spPr>
          <a:xfrm>
            <a:off x="375385" y="5013176"/>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i-1</a:t>
            </a:r>
          </a:p>
        </p:txBody>
      </p:sp>
      <p:sp>
        <p:nvSpPr>
          <p:cNvPr id="7" name="Rectangle 49"/>
          <p:cNvSpPr/>
          <p:nvPr/>
        </p:nvSpPr>
        <p:spPr>
          <a:xfrm>
            <a:off x="2052076" y="4327376"/>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err="1">
                <a:solidFill>
                  <a:srgbClr val="0000FF"/>
                </a:solidFill>
              </a:rPr>
              <a:t>R</a:t>
            </a:r>
            <a:r>
              <a:rPr lang="en-US" baseline="-25000" dirty="0" err="1">
                <a:solidFill>
                  <a:srgbClr val="0000FF"/>
                </a:solidFill>
              </a:rPr>
              <a:t>i</a:t>
            </a:r>
            <a:endParaRPr lang="en-US" baseline="-25000" dirty="0">
              <a:solidFill>
                <a:srgbClr val="0000FF"/>
              </a:solidFill>
            </a:endParaRPr>
          </a:p>
        </p:txBody>
      </p:sp>
      <p:sp>
        <p:nvSpPr>
          <p:cNvPr id="8" name="Rectangle 50"/>
          <p:cNvSpPr/>
          <p:nvPr/>
        </p:nvSpPr>
        <p:spPr>
          <a:xfrm>
            <a:off x="2052076" y="5013176"/>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i</a:t>
            </a:r>
          </a:p>
        </p:txBody>
      </p:sp>
      <p:sp>
        <p:nvSpPr>
          <p:cNvPr id="9" name="TextBox 51"/>
          <p:cNvSpPr txBox="1"/>
          <p:nvPr/>
        </p:nvSpPr>
        <p:spPr>
          <a:xfrm flipV="1">
            <a:off x="1071650" y="5271394"/>
            <a:ext cx="370448" cy="461665"/>
          </a:xfrm>
          <a:prstGeom prst="rect">
            <a:avLst/>
          </a:prstGeom>
          <a:noFill/>
        </p:spPr>
        <p:txBody>
          <a:bodyPr wrap="square" rtlCol="0">
            <a:spAutoFit/>
          </a:bodyPr>
          <a:lstStyle/>
          <a:p>
            <a:r>
              <a:rPr lang="en-US" sz="2400" dirty="0"/>
              <a:t>⊕</a:t>
            </a:r>
          </a:p>
        </p:txBody>
      </p:sp>
      <p:cxnSp>
        <p:nvCxnSpPr>
          <p:cNvPr id="10" name="Straight Connector 52"/>
          <p:cNvCxnSpPr/>
          <p:nvPr/>
        </p:nvCxnSpPr>
        <p:spPr>
          <a:xfrm flipV="1">
            <a:off x="756451" y="4479776"/>
            <a:ext cx="91455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53"/>
          <p:cNvCxnSpPr/>
          <p:nvPr/>
        </p:nvCxnSpPr>
        <p:spPr>
          <a:xfrm flipV="1">
            <a:off x="756451" y="5470376"/>
            <a:ext cx="30485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54"/>
          <p:cNvCxnSpPr>
            <a:stCxn id="9" idx="3"/>
          </p:cNvCxnSpPr>
          <p:nvPr/>
        </p:nvCxnSpPr>
        <p:spPr>
          <a:xfrm flipV="1">
            <a:off x="1442098" y="5499995"/>
            <a:ext cx="239258" cy="22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Arrow Connector 55"/>
          <p:cNvCxnSpPr>
            <a:endCxn id="8" idx="1"/>
          </p:cNvCxnSpPr>
          <p:nvPr/>
        </p:nvCxnSpPr>
        <p:spPr>
          <a:xfrm flipV="1">
            <a:off x="1671010" y="4594076"/>
            <a:ext cx="381066"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56"/>
          <p:cNvCxnSpPr>
            <a:endCxn id="7" idx="1"/>
          </p:cNvCxnSpPr>
          <p:nvPr/>
        </p:nvCxnSpPr>
        <p:spPr>
          <a:xfrm>
            <a:off x="1671010" y="4479776"/>
            <a:ext cx="381066"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Oval 57"/>
          <p:cNvSpPr/>
          <p:nvPr/>
        </p:nvSpPr>
        <p:spPr>
          <a:xfrm>
            <a:off x="985091" y="4708376"/>
            <a:ext cx="457279"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r>
              <a:rPr lang="en-US" baseline="-25000" dirty="0">
                <a:solidFill>
                  <a:srgbClr val="0000FF"/>
                </a:solidFill>
              </a:rPr>
              <a:t>i</a:t>
            </a:r>
          </a:p>
        </p:txBody>
      </p:sp>
      <p:cxnSp>
        <p:nvCxnSpPr>
          <p:cNvPr id="16" name="Straight Arrow Connector 58"/>
          <p:cNvCxnSpPr/>
          <p:nvPr/>
        </p:nvCxnSpPr>
        <p:spPr>
          <a:xfrm>
            <a:off x="1213731" y="4479776"/>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59"/>
          <p:cNvCxnSpPr/>
          <p:nvPr/>
        </p:nvCxnSpPr>
        <p:spPr>
          <a:xfrm>
            <a:off x="1213731" y="5089376"/>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8" name="Group 78"/>
          <p:cNvGrpSpPr/>
          <p:nvPr/>
        </p:nvGrpSpPr>
        <p:grpSpPr>
          <a:xfrm>
            <a:off x="2556220" y="4581128"/>
            <a:ext cx="1524265" cy="533400"/>
            <a:chOff x="3657600" y="3867150"/>
            <a:chExt cx="1524000" cy="533400"/>
          </a:xfrm>
        </p:grpSpPr>
        <p:sp>
          <p:nvSpPr>
            <p:cNvPr id="19" name="Right Arrow 74"/>
            <p:cNvSpPr/>
            <p:nvPr/>
          </p:nvSpPr>
          <p:spPr>
            <a:xfrm>
              <a:off x="3657600" y="4248150"/>
              <a:ext cx="1524000" cy="152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TextBox 75"/>
            <p:cNvSpPr txBox="1"/>
            <p:nvPr/>
          </p:nvSpPr>
          <p:spPr>
            <a:xfrm>
              <a:off x="3729608" y="3867150"/>
              <a:ext cx="1295035" cy="369332"/>
            </a:xfrm>
            <a:prstGeom prst="rect">
              <a:avLst/>
            </a:prstGeom>
            <a:noFill/>
          </p:spPr>
          <p:txBody>
            <a:bodyPr wrap="none" rtlCol="0">
              <a:spAutoFit/>
            </a:bodyPr>
            <a:lstStyle/>
            <a:p>
              <a:r>
                <a:rPr lang="pl-PL" dirty="0"/>
                <a:t>odwrócenie</a:t>
              </a:r>
              <a:endParaRPr lang="en-US" dirty="0"/>
            </a:p>
          </p:txBody>
        </p:sp>
      </p:grpSp>
      <p:sp>
        <p:nvSpPr>
          <p:cNvPr id="21" name="TextBox 73"/>
          <p:cNvSpPr txBox="1"/>
          <p:nvPr/>
        </p:nvSpPr>
        <p:spPr>
          <a:xfrm>
            <a:off x="4212691" y="4581129"/>
            <a:ext cx="2024514" cy="1061829"/>
          </a:xfrm>
          <a:prstGeom prst="rect">
            <a:avLst/>
          </a:prstGeom>
          <a:noFill/>
        </p:spPr>
        <p:txBody>
          <a:bodyPr wrap="none" rtlCol="0">
            <a:spAutoFit/>
          </a:bodyPr>
          <a:lstStyle/>
          <a:p>
            <a:r>
              <a:rPr lang="en-US" sz="2400" dirty="0"/>
              <a:t>R</a:t>
            </a:r>
            <a:r>
              <a:rPr lang="en-US" sz="2400" baseline="-25000" dirty="0"/>
              <a:t>i-1</a:t>
            </a:r>
            <a:r>
              <a:rPr lang="en-US" sz="2400" dirty="0"/>
              <a:t> = L</a:t>
            </a:r>
            <a:r>
              <a:rPr lang="en-US" sz="2400" baseline="-25000" dirty="0"/>
              <a:t>i</a:t>
            </a:r>
          </a:p>
          <a:p>
            <a:pPr>
              <a:spcBef>
                <a:spcPts val="1800"/>
              </a:spcBef>
            </a:pPr>
            <a:r>
              <a:rPr lang="en-US" sz="2400" dirty="0"/>
              <a:t>L</a:t>
            </a:r>
            <a:r>
              <a:rPr lang="en-US" sz="2400" baseline="-25000" dirty="0"/>
              <a:t>i-1</a:t>
            </a:r>
            <a:r>
              <a:rPr lang="en-US" sz="2400" dirty="0"/>
              <a:t> = f</a:t>
            </a:r>
            <a:r>
              <a:rPr lang="en-US" sz="2400" baseline="-25000" dirty="0"/>
              <a:t>i</a:t>
            </a:r>
            <a:r>
              <a:rPr lang="en-US" sz="2400" dirty="0"/>
              <a:t>(L</a:t>
            </a:r>
            <a:r>
              <a:rPr lang="en-US" sz="2400" baseline="-25000" dirty="0"/>
              <a:t>i</a:t>
            </a:r>
            <a:r>
              <a:rPr lang="en-US" sz="2400" dirty="0"/>
              <a:t>) ⨁  </a:t>
            </a:r>
            <a:r>
              <a:rPr lang="en-US" sz="2400" dirty="0" err="1"/>
              <a:t>R</a:t>
            </a:r>
            <a:r>
              <a:rPr lang="en-US" sz="2400" baseline="-25000" dirty="0" err="1"/>
              <a:t>i</a:t>
            </a:r>
            <a:endParaRPr lang="en-US" sz="2400" baseline="-25000" dirty="0"/>
          </a:p>
        </p:txBody>
      </p:sp>
      <p:sp>
        <p:nvSpPr>
          <p:cNvPr id="35" name="Rectangle 76"/>
          <p:cNvSpPr/>
          <p:nvPr/>
        </p:nvSpPr>
        <p:spPr>
          <a:xfrm>
            <a:off x="6569149" y="4399384"/>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err="1">
                <a:solidFill>
                  <a:srgbClr val="0000FF"/>
                </a:solidFill>
              </a:rPr>
              <a:t>R</a:t>
            </a:r>
            <a:r>
              <a:rPr lang="en-US" baseline="-25000" dirty="0" err="1">
                <a:solidFill>
                  <a:srgbClr val="0000FF"/>
                </a:solidFill>
              </a:rPr>
              <a:t>i</a:t>
            </a:r>
            <a:endParaRPr lang="en-US" baseline="-25000" dirty="0">
              <a:solidFill>
                <a:srgbClr val="0000FF"/>
              </a:solidFill>
            </a:endParaRPr>
          </a:p>
        </p:txBody>
      </p:sp>
      <p:sp>
        <p:nvSpPr>
          <p:cNvPr id="36" name="Rectangle 113"/>
          <p:cNvSpPr/>
          <p:nvPr/>
        </p:nvSpPr>
        <p:spPr>
          <a:xfrm>
            <a:off x="6569149" y="5085184"/>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i</a:t>
            </a:r>
          </a:p>
        </p:txBody>
      </p:sp>
      <p:sp>
        <p:nvSpPr>
          <p:cNvPr id="37" name="Rectangle 114"/>
          <p:cNvSpPr/>
          <p:nvPr/>
        </p:nvSpPr>
        <p:spPr>
          <a:xfrm>
            <a:off x="8245840" y="4399384"/>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i-1</a:t>
            </a:r>
          </a:p>
        </p:txBody>
      </p:sp>
      <p:sp>
        <p:nvSpPr>
          <p:cNvPr id="38" name="Rectangle 115"/>
          <p:cNvSpPr/>
          <p:nvPr/>
        </p:nvSpPr>
        <p:spPr>
          <a:xfrm>
            <a:off x="8245840" y="5085184"/>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i-1</a:t>
            </a:r>
          </a:p>
        </p:txBody>
      </p:sp>
      <p:sp>
        <p:nvSpPr>
          <p:cNvPr id="39" name="TextBox 116"/>
          <p:cNvSpPr txBox="1"/>
          <p:nvPr/>
        </p:nvSpPr>
        <p:spPr>
          <a:xfrm>
            <a:off x="7255068" y="4399385"/>
            <a:ext cx="490840" cy="461665"/>
          </a:xfrm>
          <a:prstGeom prst="rect">
            <a:avLst/>
          </a:prstGeom>
          <a:noFill/>
        </p:spPr>
        <p:txBody>
          <a:bodyPr wrap="none" rtlCol="0">
            <a:spAutoFit/>
          </a:bodyPr>
          <a:lstStyle/>
          <a:p>
            <a:r>
              <a:rPr lang="en-US" sz="2400" dirty="0"/>
              <a:t>⊕</a:t>
            </a:r>
          </a:p>
        </p:txBody>
      </p:sp>
      <p:cxnSp>
        <p:nvCxnSpPr>
          <p:cNvPr id="40" name="Straight Connector 117"/>
          <p:cNvCxnSpPr/>
          <p:nvPr/>
        </p:nvCxnSpPr>
        <p:spPr>
          <a:xfrm>
            <a:off x="6950215" y="5623049"/>
            <a:ext cx="91455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118"/>
          <p:cNvCxnSpPr/>
          <p:nvPr/>
        </p:nvCxnSpPr>
        <p:spPr>
          <a:xfrm>
            <a:off x="6950215" y="4632449"/>
            <a:ext cx="30485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Connector 119"/>
          <p:cNvCxnSpPr>
            <a:stCxn id="39" idx="3"/>
          </p:cNvCxnSpPr>
          <p:nvPr/>
        </p:nvCxnSpPr>
        <p:spPr>
          <a:xfrm>
            <a:off x="7745908" y="4630218"/>
            <a:ext cx="118866" cy="2231"/>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Arrow Connector 120"/>
          <p:cNvCxnSpPr/>
          <p:nvPr/>
        </p:nvCxnSpPr>
        <p:spPr>
          <a:xfrm>
            <a:off x="7864774" y="4632449"/>
            <a:ext cx="381066"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121"/>
          <p:cNvCxnSpPr/>
          <p:nvPr/>
        </p:nvCxnSpPr>
        <p:spPr>
          <a:xfrm flipV="1">
            <a:off x="7864774" y="4822949"/>
            <a:ext cx="381066"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Oval 122"/>
          <p:cNvSpPr/>
          <p:nvPr/>
        </p:nvSpPr>
        <p:spPr>
          <a:xfrm>
            <a:off x="7178855" y="5013449"/>
            <a:ext cx="457279"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r>
              <a:rPr lang="en-US" baseline="-25000" dirty="0">
                <a:solidFill>
                  <a:srgbClr val="0000FF"/>
                </a:solidFill>
              </a:rPr>
              <a:t>i</a:t>
            </a:r>
          </a:p>
        </p:txBody>
      </p:sp>
      <p:cxnSp>
        <p:nvCxnSpPr>
          <p:cNvPr id="46" name="Straight Arrow Connector 123"/>
          <p:cNvCxnSpPr/>
          <p:nvPr/>
        </p:nvCxnSpPr>
        <p:spPr>
          <a:xfrm flipV="1">
            <a:off x="7407494" y="5394449"/>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124"/>
          <p:cNvCxnSpPr/>
          <p:nvPr/>
        </p:nvCxnSpPr>
        <p:spPr>
          <a:xfrm flipV="1">
            <a:off x="7407494" y="4784849"/>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 konsekwencji otrzymujemy regułę deszyfrowania</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11</a:t>
            </a:fld>
            <a:endParaRPr lang="pl-PL"/>
          </a:p>
        </p:txBody>
      </p:sp>
      <p:sp>
        <p:nvSpPr>
          <p:cNvPr id="5" name="Content Placeholder 2"/>
          <p:cNvSpPr>
            <a:spLocks noGrp="1"/>
          </p:cNvSpPr>
          <p:nvPr>
            <p:ph idx="1"/>
          </p:nvPr>
        </p:nvSpPr>
        <p:spPr>
          <a:xfrm>
            <a:off x="323584" y="3573016"/>
            <a:ext cx="8535882" cy="3071936"/>
          </a:xfrm>
        </p:spPr>
        <p:txBody>
          <a:bodyPr>
            <a:normAutofit fontScale="62500" lnSpcReduction="20000"/>
          </a:bodyPr>
          <a:lstStyle/>
          <a:p>
            <a:r>
              <a:rPr lang="pl-PL" sz="4300" dirty="0"/>
              <a:t>Odwrócenie ma taką samą postać jak szyfrowanie</a:t>
            </a:r>
            <a:r>
              <a:rPr lang="en-US" sz="4300" dirty="0"/>
              <a:t>, </a:t>
            </a:r>
            <a:r>
              <a:rPr lang="pl-PL" sz="4300" dirty="0"/>
              <a:t>przy czym funkcje</a:t>
            </a:r>
            <a:r>
              <a:rPr lang="en-US" sz="4300" dirty="0"/>
              <a:t>  f</a:t>
            </a:r>
            <a:r>
              <a:rPr lang="en-US" sz="4300" baseline="-25000" dirty="0"/>
              <a:t>1</a:t>
            </a:r>
            <a:r>
              <a:rPr lang="en-US" sz="4300" dirty="0"/>
              <a:t>, …, </a:t>
            </a:r>
            <a:r>
              <a:rPr lang="en-US" sz="4300" dirty="0" err="1"/>
              <a:t>f</a:t>
            </a:r>
            <a:r>
              <a:rPr lang="en-US" sz="4300" baseline="-25000" dirty="0" err="1"/>
              <a:t>d</a:t>
            </a:r>
            <a:r>
              <a:rPr lang="en-US" sz="4300" dirty="0"/>
              <a:t>  </a:t>
            </a:r>
            <a:r>
              <a:rPr lang="pl-PL" sz="4300" dirty="0"/>
              <a:t>są zastosowane w odwrotnej kolejności</a:t>
            </a:r>
          </a:p>
          <a:p>
            <a:r>
              <a:rPr lang="pl-PL" sz="4300" dirty="0"/>
              <a:t>Otrzymujemy ogólną metodę na budowanie odwracalnych funkcji (szyfrów blokowych) z zastosowaniem ustalonego zbioru funkcji</a:t>
            </a:r>
          </a:p>
          <a:p>
            <a:r>
              <a:rPr lang="pl-PL" sz="4300" dirty="0"/>
              <a:t>Podejście jest stosowane w wielu szyfrach blokowych</a:t>
            </a:r>
            <a:r>
              <a:rPr lang="en-US" sz="4300" dirty="0"/>
              <a:t> … </a:t>
            </a:r>
            <a:r>
              <a:rPr lang="pl-PL" sz="4300" dirty="0"/>
              <a:t>ale nie AES</a:t>
            </a:r>
            <a:endParaRPr lang="en-US" sz="4300" dirty="0"/>
          </a:p>
        </p:txBody>
      </p:sp>
      <p:grpSp>
        <p:nvGrpSpPr>
          <p:cNvPr id="6" name="Group 46"/>
          <p:cNvGrpSpPr/>
          <p:nvPr/>
        </p:nvGrpSpPr>
        <p:grpSpPr>
          <a:xfrm>
            <a:off x="609707" y="1772816"/>
            <a:ext cx="7545109" cy="1535668"/>
            <a:chOff x="609601" y="742950"/>
            <a:chExt cx="7543799" cy="1535668"/>
          </a:xfrm>
        </p:grpSpPr>
        <p:sp>
          <p:nvSpPr>
            <p:cNvPr id="7" name="Rectangle 3"/>
            <p:cNvSpPr/>
            <p:nvPr/>
          </p:nvSpPr>
          <p:spPr>
            <a:xfrm>
              <a:off x="6096000" y="9070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1</a:t>
              </a:r>
            </a:p>
          </p:txBody>
        </p:sp>
        <p:sp>
          <p:nvSpPr>
            <p:cNvPr id="8" name="Rectangle 4"/>
            <p:cNvSpPr/>
            <p:nvPr/>
          </p:nvSpPr>
          <p:spPr>
            <a:xfrm>
              <a:off x="6096000" y="15928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1</a:t>
              </a:r>
            </a:p>
          </p:txBody>
        </p:sp>
        <p:sp>
          <p:nvSpPr>
            <p:cNvPr id="9" name="Rectangle 5"/>
            <p:cNvSpPr/>
            <p:nvPr/>
          </p:nvSpPr>
          <p:spPr>
            <a:xfrm>
              <a:off x="7772400" y="9070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0</a:t>
              </a:r>
            </a:p>
          </p:txBody>
        </p:sp>
        <p:sp>
          <p:nvSpPr>
            <p:cNvPr id="10" name="Rectangle 6"/>
            <p:cNvSpPr/>
            <p:nvPr/>
          </p:nvSpPr>
          <p:spPr>
            <a:xfrm>
              <a:off x="7772400" y="15928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0</a:t>
              </a:r>
            </a:p>
          </p:txBody>
        </p:sp>
        <p:sp>
          <p:nvSpPr>
            <p:cNvPr id="11" name="Rectangle 7"/>
            <p:cNvSpPr/>
            <p:nvPr/>
          </p:nvSpPr>
          <p:spPr>
            <a:xfrm>
              <a:off x="914400" y="8308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d</a:t>
              </a:r>
            </a:p>
          </p:txBody>
        </p:sp>
        <p:sp>
          <p:nvSpPr>
            <p:cNvPr id="12" name="Rectangle 8"/>
            <p:cNvSpPr/>
            <p:nvPr/>
          </p:nvSpPr>
          <p:spPr>
            <a:xfrm>
              <a:off x="914400" y="15166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err="1">
                  <a:solidFill>
                    <a:srgbClr val="0000FF"/>
                  </a:solidFill>
                </a:rPr>
                <a:t>L</a:t>
              </a:r>
              <a:r>
                <a:rPr lang="en-US" baseline="-25000" dirty="0" err="1">
                  <a:solidFill>
                    <a:srgbClr val="0000FF"/>
                  </a:solidFill>
                </a:rPr>
                <a:t>d</a:t>
              </a:r>
              <a:endParaRPr lang="en-US" baseline="-25000" dirty="0">
                <a:solidFill>
                  <a:srgbClr val="0000FF"/>
                </a:solidFill>
              </a:endParaRPr>
            </a:p>
          </p:txBody>
        </p:sp>
        <p:sp>
          <p:nvSpPr>
            <p:cNvPr id="13" name="TextBox 10"/>
            <p:cNvSpPr txBox="1"/>
            <p:nvPr/>
          </p:nvSpPr>
          <p:spPr>
            <a:xfrm rot="5400000">
              <a:off x="444296" y="931590"/>
              <a:ext cx="723275" cy="369332"/>
            </a:xfrm>
            <a:prstGeom prst="rect">
              <a:avLst/>
            </a:prstGeom>
            <a:noFill/>
          </p:spPr>
          <p:txBody>
            <a:bodyPr wrap="none" rtlCol="0">
              <a:spAutoFit/>
            </a:bodyPr>
            <a:lstStyle/>
            <a:p>
              <a:r>
                <a:rPr lang="en-US" dirty="0"/>
                <a:t>n-bits</a:t>
              </a:r>
            </a:p>
          </p:txBody>
        </p:sp>
        <p:sp>
          <p:nvSpPr>
            <p:cNvPr id="14" name="TextBox 11"/>
            <p:cNvSpPr txBox="1"/>
            <p:nvPr/>
          </p:nvSpPr>
          <p:spPr>
            <a:xfrm rot="5400000">
              <a:off x="432629" y="1732314"/>
              <a:ext cx="723275" cy="369332"/>
            </a:xfrm>
            <a:prstGeom prst="rect">
              <a:avLst/>
            </a:prstGeom>
            <a:noFill/>
          </p:spPr>
          <p:txBody>
            <a:bodyPr wrap="none" rtlCol="0">
              <a:spAutoFit/>
            </a:bodyPr>
            <a:lstStyle/>
            <a:p>
              <a:r>
                <a:rPr lang="en-US" dirty="0"/>
                <a:t>n-bits</a:t>
              </a:r>
            </a:p>
          </p:txBody>
        </p:sp>
        <p:sp>
          <p:nvSpPr>
            <p:cNvPr id="15" name="Rectangle 12"/>
            <p:cNvSpPr/>
            <p:nvPr/>
          </p:nvSpPr>
          <p:spPr>
            <a:xfrm>
              <a:off x="2590800" y="9070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d-1</a:t>
              </a:r>
            </a:p>
          </p:txBody>
        </p:sp>
        <p:sp>
          <p:nvSpPr>
            <p:cNvPr id="16" name="Rectangle 13"/>
            <p:cNvSpPr/>
            <p:nvPr/>
          </p:nvSpPr>
          <p:spPr>
            <a:xfrm>
              <a:off x="2590800" y="15928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d-1</a:t>
              </a:r>
            </a:p>
          </p:txBody>
        </p:sp>
        <p:sp>
          <p:nvSpPr>
            <p:cNvPr id="17" name="TextBox 14"/>
            <p:cNvSpPr txBox="1"/>
            <p:nvPr/>
          </p:nvSpPr>
          <p:spPr>
            <a:xfrm>
              <a:off x="1600200" y="742950"/>
              <a:ext cx="490755" cy="461665"/>
            </a:xfrm>
            <a:prstGeom prst="rect">
              <a:avLst/>
            </a:prstGeom>
            <a:noFill/>
          </p:spPr>
          <p:txBody>
            <a:bodyPr wrap="none" rtlCol="0">
              <a:spAutoFit/>
            </a:bodyPr>
            <a:lstStyle/>
            <a:p>
              <a:r>
                <a:rPr lang="en-US" sz="2400" dirty="0"/>
                <a:t>⊕</a:t>
              </a:r>
            </a:p>
          </p:txBody>
        </p:sp>
        <p:cxnSp>
          <p:nvCxnSpPr>
            <p:cNvPr id="18" name="Straight Connector 15"/>
            <p:cNvCxnSpPr/>
            <p:nvPr/>
          </p:nvCxnSpPr>
          <p:spPr>
            <a:xfrm>
              <a:off x="1295400" y="1966615"/>
              <a:ext cx="914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6"/>
            <p:cNvCxnSpPr/>
            <p:nvPr/>
          </p:nvCxnSpPr>
          <p:spPr>
            <a:xfrm>
              <a:off x="1295400" y="976015"/>
              <a:ext cx="3048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7"/>
            <p:cNvCxnSpPr>
              <a:stCxn id="17" idx="3"/>
            </p:cNvCxnSpPr>
            <p:nvPr/>
          </p:nvCxnSpPr>
          <p:spPr>
            <a:xfrm>
              <a:off x="2090955" y="973783"/>
              <a:ext cx="118845" cy="2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Arrow Connector 18"/>
            <p:cNvCxnSpPr>
              <a:endCxn id="16" idx="1"/>
            </p:cNvCxnSpPr>
            <p:nvPr/>
          </p:nvCxnSpPr>
          <p:spPr>
            <a:xfrm>
              <a:off x="2209800" y="976015"/>
              <a:ext cx="3810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19"/>
            <p:cNvCxnSpPr>
              <a:endCxn id="15" idx="1"/>
            </p:cNvCxnSpPr>
            <p:nvPr/>
          </p:nvCxnSpPr>
          <p:spPr>
            <a:xfrm flipV="1">
              <a:off x="2209800" y="1166515"/>
              <a:ext cx="381000"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Oval 20"/>
            <p:cNvSpPr/>
            <p:nvPr/>
          </p:nvSpPr>
          <p:spPr>
            <a:xfrm>
              <a:off x="1524000" y="1357015"/>
              <a:ext cx="457200"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err="1">
                  <a:solidFill>
                    <a:srgbClr val="0000FF"/>
                  </a:solidFill>
                </a:rPr>
                <a:t>f</a:t>
              </a:r>
              <a:r>
                <a:rPr lang="en-US" baseline="-25000" dirty="0" err="1">
                  <a:solidFill>
                    <a:srgbClr val="0000FF"/>
                  </a:solidFill>
                </a:rPr>
                <a:t>d</a:t>
              </a:r>
              <a:endParaRPr lang="en-US" baseline="-25000" dirty="0">
                <a:solidFill>
                  <a:srgbClr val="0000FF"/>
                </a:solidFill>
              </a:endParaRPr>
            </a:p>
          </p:txBody>
        </p:sp>
        <p:cxnSp>
          <p:nvCxnSpPr>
            <p:cNvPr id="24" name="Straight Arrow Connector 21"/>
            <p:cNvCxnSpPr/>
            <p:nvPr/>
          </p:nvCxnSpPr>
          <p:spPr>
            <a:xfrm flipV="1">
              <a:off x="1752600" y="1738015"/>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2"/>
            <p:cNvCxnSpPr/>
            <p:nvPr/>
          </p:nvCxnSpPr>
          <p:spPr>
            <a:xfrm flipV="1">
              <a:off x="1752600" y="1128415"/>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Rectangle 23"/>
            <p:cNvSpPr/>
            <p:nvPr/>
          </p:nvSpPr>
          <p:spPr>
            <a:xfrm>
              <a:off x="4267200" y="9070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d-2</a:t>
              </a:r>
            </a:p>
          </p:txBody>
        </p:sp>
        <p:sp>
          <p:nvSpPr>
            <p:cNvPr id="27" name="Rectangle 24"/>
            <p:cNvSpPr/>
            <p:nvPr/>
          </p:nvSpPr>
          <p:spPr>
            <a:xfrm>
              <a:off x="4267200" y="1592818"/>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d-2</a:t>
              </a:r>
            </a:p>
          </p:txBody>
        </p:sp>
        <p:sp>
          <p:nvSpPr>
            <p:cNvPr id="28" name="TextBox 25"/>
            <p:cNvSpPr txBox="1"/>
            <p:nvPr/>
          </p:nvSpPr>
          <p:spPr>
            <a:xfrm>
              <a:off x="3276600" y="742950"/>
              <a:ext cx="490755" cy="461665"/>
            </a:xfrm>
            <a:prstGeom prst="rect">
              <a:avLst/>
            </a:prstGeom>
            <a:noFill/>
          </p:spPr>
          <p:txBody>
            <a:bodyPr wrap="none" rtlCol="0">
              <a:spAutoFit/>
            </a:bodyPr>
            <a:lstStyle/>
            <a:p>
              <a:r>
                <a:rPr lang="en-US" sz="2400" dirty="0"/>
                <a:t>⊕</a:t>
              </a:r>
            </a:p>
          </p:txBody>
        </p:sp>
        <p:cxnSp>
          <p:nvCxnSpPr>
            <p:cNvPr id="29" name="Straight Connector 26"/>
            <p:cNvCxnSpPr/>
            <p:nvPr/>
          </p:nvCxnSpPr>
          <p:spPr>
            <a:xfrm>
              <a:off x="2971800" y="1966615"/>
              <a:ext cx="914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7"/>
            <p:cNvCxnSpPr/>
            <p:nvPr/>
          </p:nvCxnSpPr>
          <p:spPr>
            <a:xfrm>
              <a:off x="2971800" y="976015"/>
              <a:ext cx="3048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28"/>
            <p:cNvCxnSpPr>
              <a:stCxn id="28" idx="3"/>
            </p:cNvCxnSpPr>
            <p:nvPr/>
          </p:nvCxnSpPr>
          <p:spPr>
            <a:xfrm>
              <a:off x="3767355" y="973783"/>
              <a:ext cx="118845" cy="2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Straight Arrow Connector 29"/>
            <p:cNvCxnSpPr>
              <a:endCxn id="27" idx="1"/>
            </p:cNvCxnSpPr>
            <p:nvPr/>
          </p:nvCxnSpPr>
          <p:spPr>
            <a:xfrm>
              <a:off x="3886200" y="976015"/>
              <a:ext cx="3810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0"/>
            <p:cNvCxnSpPr>
              <a:endCxn id="26" idx="1"/>
            </p:cNvCxnSpPr>
            <p:nvPr/>
          </p:nvCxnSpPr>
          <p:spPr>
            <a:xfrm flipV="1">
              <a:off x="3886200" y="1166515"/>
              <a:ext cx="381000"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4" name="Oval 31"/>
            <p:cNvSpPr/>
            <p:nvPr/>
          </p:nvSpPr>
          <p:spPr>
            <a:xfrm>
              <a:off x="3200400" y="1357015"/>
              <a:ext cx="457200"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r>
                <a:rPr lang="en-US" baseline="-25000" dirty="0">
                  <a:solidFill>
                    <a:srgbClr val="0000FF"/>
                  </a:solidFill>
                </a:rPr>
                <a:t>d-1</a:t>
              </a:r>
            </a:p>
          </p:txBody>
        </p:sp>
        <p:cxnSp>
          <p:nvCxnSpPr>
            <p:cNvPr id="35" name="Straight Arrow Connector 32"/>
            <p:cNvCxnSpPr/>
            <p:nvPr/>
          </p:nvCxnSpPr>
          <p:spPr>
            <a:xfrm flipV="1">
              <a:off x="3429000" y="1738015"/>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3"/>
            <p:cNvCxnSpPr/>
            <p:nvPr/>
          </p:nvCxnSpPr>
          <p:spPr>
            <a:xfrm flipV="1">
              <a:off x="3429000" y="1128415"/>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TextBox 34"/>
            <p:cNvSpPr txBox="1"/>
            <p:nvPr/>
          </p:nvSpPr>
          <p:spPr>
            <a:xfrm>
              <a:off x="5181600" y="1211818"/>
              <a:ext cx="702314" cy="830997"/>
            </a:xfrm>
            <a:prstGeom prst="rect">
              <a:avLst/>
            </a:prstGeom>
            <a:noFill/>
          </p:spPr>
          <p:txBody>
            <a:bodyPr wrap="none" rtlCol="0">
              <a:spAutoFit/>
            </a:bodyPr>
            <a:lstStyle/>
            <a:p>
              <a:r>
                <a:rPr lang="en-US" sz="4800" b="1" dirty="0"/>
                <a:t>⋯</a:t>
              </a:r>
            </a:p>
          </p:txBody>
        </p:sp>
        <p:sp>
          <p:nvSpPr>
            <p:cNvPr id="38" name="TextBox 35"/>
            <p:cNvSpPr txBox="1"/>
            <p:nvPr/>
          </p:nvSpPr>
          <p:spPr>
            <a:xfrm>
              <a:off x="6781800" y="819150"/>
              <a:ext cx="490755" cy="461665"/>
            </a:xfrm>
            <a:prstGeom prst="rect">
              <a:avLst/>
            </a:prstGeom>
            <a:noFill/>
          </p:spPr>
          <p:txBody>
            <a:bodyPr wrap="none" rtlCol="0">
              <a:spAutoFit/>
            </a:bodyPr>
            <a:lstStyle/>
            <a:p>
              <a:r>
                <a:rPr lang="en-US" sz="2400" dirty="0"/>
                <a:t>⊕</a:t>
              </a:r>
            </a:p>
          </p:txBody>
        </p:sp>
        <p:cxnSp>
          <p:nvCxnSpPr>
            <p:cNvPr id="39" name="Straight Connector 36"/>
            <p:cNvCxnSpPr/>
            <p:nvPr/>
          </p:nvCxnSpPr>
          <p:spPr>
            <a:xfrm>
              <a:off x="6477000" y="2042815"/>
              <a:ext cx="914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Straight Connector 37"/>
            <p:cNvCxnSpPr/>
            <p:nvPr/>
          </p:nvCxnSpPr>
          <p:spPr>
            <a:xfrm>
              <a:off x="6477000" y="1052215"/>
              <a:ext cx="3048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1" name="Straight Connector 38"/>
            <p:cNvCxnSpPr>
              <a:stCxn id="38" idx="3"/>
            </p:cNvCxnSpPr>
            <p:nvPr/>
          </p:nvCxnSpPr>
          <p:spPr>
            <a:xfrm>
              <a:off x="7272555" y="1049983"/>
              <a:ext cx="118845" cy="2232"/>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Arrow Connector 39"/>
            <p:cNvCxnSpPr/>
            <p:nvPr/>
          </p:nvCxnSpPr>
          <p:spPr>
            <a:xfrm>
              <a:off x="7391400" y="1052215"/>
              <a:ext cx="3810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0"/>
            <p:cNvCxnSpPr/>
            <p:nvPr/>
          </p:nvCxnSpPr>
          <p:spPr>
            <a:xfrm flipV="1">
              <a:off x="7391400" y="1242715"/>
              <a:ext cx="381000"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4" name="Oval 41"/>
            <p:cNvSpPr/>
            <p:nvPr/>
          </p:nvSpPr>
          <p:spPr>
            <a:xfrm>
              <a:off x="6705600" y="1433215"/>
              <a:ext cx="457200"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r>
                <a:rPr lang="en-US" baseline="-25000" dirty="0">
                  <a:solidFill>
                    <a:srgbClr val="0000FF"/>
                  </a:solidFill>
                </a:rPr>
                <a:t>1</a:t>
              </a:r>
            </a:p>
          </p:txBody>
        </p:sp>
        <p:cxnSp>
          <p:nvCxnSpPr>
            <p:cNvPr id="45" name="Straight Arrow Connector 42"/>
            <p:cNvCxnSpPr/>
            <p:nvPr/>
          </p:nvCxnSpPr>
          <p:spPr>
            <a:xfrm flipV="1">
              <a:off x="6934200" y="1814215"/>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3"/>
            <p:cNvCxnSpPr/>
            <p:nvPr/>
          </p:nvCxnSpPr>
          <p:spPr>
            <a:xfrm flipV="1">
              <a:off x="6934200" y="1204615"/>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Ważne twierdzenie </a:t>
            </a:r>
            <a:r>
              <a:rPr lang="en-US" sz="2400" dirty="0"/>
              <a:t>(</a:t>
            </a:r>
            <a:r>
              <a:rPr lang="en-US" sz="2400" dirty="0" err="1"/>
              <a:t>Luby-Rackoff</a:t>
            </a:r>
            <a:r>
              <a:rPr lang="en-US" sz="2400" dirty="0"/>
              <a:t> ‘85)</a:t>
            </a:r>
            <a:endParaRPr lang="pl-PL" dirty="0"/>
          </a:p>
        </p:txBody>
      </p:sp>
      <p:sp>
        <p:nvSpPr>
          <p:cNvPr id="3" name="Symbol zastępczy zawartości 2"/>
          <p:cNvSpPr>
            <a:spLocks noGrp="1"/>
          </p:cNvSpPr>
          <p:nvPr>
            <p:ph idx="1"/>
          </p:nvPr>
        </p:nvSpPr>
        <p:spPr>
          <a:xfrm>
            <a:off x="323584" y="1412776"/>
            <a:ext cx="8498420" cy="2016224"/>
          </a:xfrm>
        </p:spPr>
        <p:txBody>
          <a:bodyPr>
            <a:normAutofit fontScale="70000" lnSpcReduction="20000"/>
          </a:bodyPr>
          <a:lstStyle/>
          <a:p>
            <a:r>
              <a:rPr lang="pl-PL" dirty="0"/>
              <a:t>Nieformalnie:</a:t>
            </a:r>
            <a:br>
              <a:rPr lang="pl-PL" dirty="0"/>
            </a:br>
            <a:r>
              <a:rPr lang="pl-PL" dirty="0"/>
              <a:t>Jeśli na wejście sieci </a:t>
            </a:r>
            <a:r>
              <a:rPr lang="pl-PL" dirty="0" err="1"/>
              <a:t>Feistela</a:t>
            </a:r>
            <a:r>
              <a:rPr lang="pl-PL" dirty="0"/>
              <a:t> podamy bezpieczny pseudolosowy ciąg danych, to po wykonaniu 3 rund obliczeń w drzewie otrzymamy bezpieczną pseudolosową permutację.</a:t>
            </a:r>
          </a:p>
          <a:p>
            <a:pPr lvl="1"/>
            <a:r>
              <a:rPr lang="pl-PL" dirty="0"/>
              <a:t>po 3 rundach szyfru blokowego otrzymujemy bezpieczny szyfr (oczywiście, jeśli na jego wejście podamy bezpieczny ciąg pseudolosowy)</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12</a:t>
            </a:fld>
            <a:endParaRPr lang="pl-PL"/>
          </a:p>
        </p:txBody>
      </p:sp>
      <p:sp>
        <p:nvSpPr>
          <p:cNvPr id="5" name="Rectangle 5"/>
          <p:cNvSpPr/>
          <p:nvPr/>
        </p:nvSpPr>
        <p:spPr>
          <a:xfrm>
            <a:off x="5434064" y="3860775"/>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3</a:t>
            </a:r>
          </a:p>
        </p:txBody>
      </p:sp>
      <p:sp>
        <p:nvSpPr>
          <p:cNvPr id="6" name="Rectangle 6"/>
          <p:cNvSpPr/>
          <p:nvPr/>
        </p:nvSpPr>
        <p:spPr>
          <a:xfrm>
            <a:off x="5434064" y="4546575"/>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3</a:t>
            </a:r>
          </a:p>
        </p:txBody>
      </p:sp>
      <p:sp>
        <p:nvSpPr>
          <p:cNvPr id="7" name="Rectangle 7"/>
          <p:cNvSpPr/>
          <p:nvPr/>
        </p:nvSpPr>
        <p:spPr>
          <a:xfrm>
            <a:off x="403990" y="3789040"/>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0</a:t>
            </a:r>
          </a:p>
        </p:txBody>
      </p:sp>
      <p:sp>
        <p:nvSpPr>
          <p:cNvPr id="8" name="Rectangle 8"/>
          <p:cNvSpPr/>
          <p:nvPr/>
        </p:nvSpPr>
        <p:spPr>
          <a:xfrm>
            <a:off x="403990" y="4474840"/>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0</a:t>
            </a:r>
          </a:p>
        </p:txBody>
      </p:sp>
      <p:sp>
        <p:nvSpPr>
          <p:cNvPr id="9" name="TextBox 9"/>
          <p:cNvSpPr txBox="1"/>
          <p:nvPr/>
        </p:nvSpPr>
        <p:spPr>
          <a:xfrm>
            <a:off x="251564" y="5236840"/>
            <a:ext cx="684922" cy="369332"/>
          </a:xfrm>
          <a:prstGeom prst="rect">
            <a:avLst/>
          </a:prstGeom>
          <a:noFill/>
        </p:spPr>
        <p:txBody>
          <a:bodyPr wrap="none" rtlCol="0">
            <a:spAutoFit/>
          </a:bodyPr>
          <a:lstStyle/>
          <a:p>
            <a:r>
              <a:rPr lang="en-US" dirty="0"/>
              <a:t>input</a:t>
            </a:r>
          </a:p>
        </p:txBody>
      </p:sp>
      <p:sp>
        <p:nvSpPr>
          <p:cNvPr id="10" name="Rectangle 12"/>
          <p:cNvSpPr/>
          <p:nvPr/>
        </p:nvSpPr>
        <p:spPr>
          <a:xfrm>
            <a:off x="2080681" y="3865240"/>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1</a:t>
            </a:r>
          </a:p>
        </p:txBody>
      </p:sp>
      <p:sp>
        <p:nvSpPr>
          <p:cNvPr id="11" name="Rectangle 13"/>
          <p:cNvSpPr/>
          <p:nvPr/>
        </p:nvSpPr>
        <p:spPr>
          <a:xfrm>
            <a:off x="2080681" y="4551040"/>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1</a:t>
            </a:r>
          </a:p>
        </p:txBody>
      </p:sp>
      <p:sp>
        <p:nvSpPr>
          <p:cNvPr id="12" name="TextBox 14"/>
          <p:cNvSpPr txBox="1"/>
          <p:nvPr/>
        </p:nvSpPr>
        <p:spPr>
          <a:xfrm flipV="1">
            <a:off x="1089909" y="4767973"/>
            <a:ext cx="490840" cy="461665"/>
          </a:xfrm>
          <a:prstGeom prst="rect">
            <a:avLst/>
          </a:prstGeom>
          <a:noFill/>
        </p:spPr>
        <p:txBody>
          <a:bodyPr wrap="none" rtlCol="0">
            <a:spAutoFit/>
          </a:bodyPr>
          <a:lstStyle/>
          <a:p>
            <a:r>
              <a:rPr lang="en-US" sz="2400" dirty="0"/>
              <a:t>⊕</a:t>
            </a:r>
          </a:p>
        </p:txBody>
      </p:sp>
      <p:cxnSp>
        <p:nvCxnSpPr>
          <p:cNvPr id="13" name="Straight Connector 15"/>
          <p:cNvCxnSpPr/>
          <p:nvPr/>
        </p:nvCxnSpPr>
        <p:spPr>
          <a:xfrm flipV="1">
            <a:off x="785056" y="4005972"/>
            <a:ext cx="91455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6"/>
          <p:cNvCxnSpPr/>
          <p:nvPr/>
        </p:nvCxnSpPr>
        <p:spPr>
          <a:xfrm flipV="1">
            <a:off x="785056" y="4996572"/>
            <a:ext cx="30485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7"/>
          <p:cNvCxnSpPr>
            <a:stCxn id="12" idx="3"/>
          </p:cNvCxnSpPr>
          <p:nvPr/>
        </p:nvCxnSpPr>
        <p:spPr>
          <a:xfrm flipV="1">
            <a:off x="1580749" y="4996572"/>
            <a:ext cx="118866" cy="2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Arrow Connector 18"/>
          <p:cNvCxnSpPr>
            <a:endCxn id="11" idx="1"/>
          </p:cNvCxnSpPr>
          <p:nvPr/>
        </p:nvCxnSpPr>
        <p:spPr>
          <a:xfrm flipV="1">
            <a:off x="1699615" y="4120272"/>
            <a:ext cx="381066"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9"/>
          <p:cNvCxnSpPr>
            <a:endCxn id="10" idx="1"/>
          </p:cNvCxnSpPr>
          <p:nvPr/>
        </p:nvCxnSpPr>
        <p:spPr>
          <a:xfrm>
            <a:off x="1699615" y="4005972"/>
            <a:ext cx="381066"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8" name="Oval 20"/>
          <p:cNvSpPr/>
          <p:nvPr/>
        </p:nvSpPr>
        <p:spPr>
          <a:xfrm>
            <a:off x="1013696" y="4234572"/>
            <a:ext cx="457279"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endParaRPr lang="en-US" baseline="-25000" dirty="0">
              <a:solidFill>
                <a:srgbClr val="0000FF"/>
              </a:solidFill>
            </a:endParaRPr>
          </a:p>
        </p:txBody>
      </p:sp>
      <p:cxnSp>
        <p:nvCxnSpPr>
          <p:cNvPr id="19" name="Straight Arrow Connector 21"/>
          <p:cNvCxnSpPr/>
          <p:nvPr/>
        </p:nvCxnSpPr>
        <p:spPr>
          <a:xfrm>
            <a:off x="1242336" y="4005972"/>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22"/>
          <p:cNvCxnSpPr/>
          <p:nvPr/>
        </p:nvCxnSpPr>
        <p:spPr>
          <a:xfrm>
            <a:off x="1242336" y="4615572"/>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3757372" y="3865240"/>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2</a:t>
            </a:r>
          </a:p>
        </p:txBody>
      </p:sp>
      <p:sp>
        <p:nvSpPr>
          <p:cNvPr id="22" name="Rectangle 24"/>
          <p:cNvSpPr/>
          <p:nvPr/>
        </p:nvSpPr>
        <p:spPr>
          <a:xfrm>
            <a:off x="3757372" y="4551040"/>
            <a:ext cx="381066"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2</a:t>
            </a:r>
          </a:p>
        </p:txBody>
      </p:sp>
      <p:sp>
        <p:nvSpPr>
          <p:cNvPr id="23" name="TextBox 25"/>
          <p:cNvSpPr txBox="1"/>
          <p:nvPr/>
        </p:nvSpPr>
        <p:spPr>
          <a:xfrm flipV="1">
            <a:off x="2766600" y="4767973"/>
            <a:ext cx="490840" cy="461665"/>
          </a:xfrm>
          <a:prstGeom prst="rect">
            <a:avLst/>
          </a:prstGeom>
          <a:noFill/>
        </p:spPr>
        <p:txBody>
          <a:bodyPr wrap="none" rtlCol="0">
            <a:spAutoFit/>
          </a:bodyPr>
          <a:lstStyle/>
          <a:p>
            <a:r>
              <a:rPr lang="en-US" sz="2400" dirty="0"/>
              <a:t>⊕</a:t>
            </a:r>
          </a:p>
        </p:txBody>
      </p:sp>
      <p:cxnSp>
        <p:nvCxnSpPr>
          <p:cNvPr id="24" name="Straight Connector 26"/>
          <p:cNvCxnSpPr/>
          <p:nvPr/>
        </p:nvCxnSpPr>
        <p:spPr>
          <a:xfrm flipV="1">
            <a:off x="2461747" y="4005972"/>
            <a:ext cx="91455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7"/>
          <p:cNvCxnSpPr/>
          <p:nvPr/>
        </p:nvCxnSpPr>
        <p:spPr>
          <a:xfrm flipV="1">
            <a:off x="2461747" y="4996572"/>
            <a:ext cx="30485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8"/>
          <p:cNvCxnSpPr>
            <a:stCxn id="23" idx="3"/>
          </p:cNvCxnSpPr>
          <p:nvPr/>
        </p:nvCxnSpPr>
        <p:spPr>
          <a:xfrm flipV="1">
            <a:off x="3257440" y="4996572"/>
            <a:ext cx="118866" cy="2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Arrow Connector 29"/>
          <p:cNvCxnSpPr>
            <a:endCxn id="22" idx="1"/>
          </p:cNvCxnSpPr>
          <p:nvPr/>
        </p:nvCxnSpPr>
        <p:spPr>
          <a:xfrm flipV="1">
            <a:off x="3376306" y="4120272"/>
            <a:ext cx="381066"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30"/>
          <p:cNvCxnSpPr>
            <a:endCxn id="21" idx="1"/>
          </p:cNvCxnSpPr>
          <p:nvPr/>
        </p:nvCxnSpPr>
        <p:spPr>
          <a:xfrm>
            <a:off x="3376306" y="4005972"/>
            <a:ext cx="381066"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Oval 31"/>
          <p:cNvSpPr/>
          <p:nvPr/>
        </p:nvSpPr>
        <p:spPr>
          <a:xfrm>
            <a:off x="2690387" y="4234572"/>
            <a:ext cx="457279"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endParaRPr lang="en-US" baseline="-25000" dirty="0">
              <a:solidFill>
                <a:srgbClr val="0000FF"/>
              </a:solidFill>
            </a:endParaRPr>
          </a:p>
        </p:txBody>
      </p:sp>
      <p:cxnSp>
        <p:nvCxnSpPr>
          <p:cNvPr id="30" name="Straight Arrow Connector 32"/>
          <p:cNvCxnSpPr/>
          <p:nvPr/>
        </p:nvCxnSpPr>
        <p:spPr>
          <a:xfrm>
            <a:off x="2919027" y="4005972"/>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3"/>
          <p:cNvCxnSpPr/>
          <p:nvPr/>
        </p:nvCxnSpPr>
        <p:spPr>
          <a:xfrm>
            <a:off x="2919027" y="4615572"/>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2" name="TextBox 35"/>
          <p:cNvSpPr txBox="1"/>
          <p:nvPr/>
        </p:nvSpPr>
        <p:spPr>
          <a:xfrm flipV="1">
            <a:off x="4443291" y="4767973"/>
            <a:ext cx="490840" cy="461665"/>
          </a:xfrm>
          <a:prstGeom prst="rect">
            <a:avLst/>
          </a:prstGeom>
          <a:noFill/>
        </p:spPr>
        <p:txBody>
          <a:bodyPr wrap="none" rtlCol="0">
            <a:spAutoFit/>
          </a:bodyPr>
          <a:lstStyle/>
          <a:p>
            <a:r>
              <a:rPr lang="en-US" sz="2400" dirty="0"/>
              <a:t>⊕</a:t>
            </a:r>
          </a:p>
        </p:txBody>
      </p:sp>
      <p:cxnSp>
        <p:nvCxnSpPr>
          <p:cNvPr id="33" name="Straight Connector 36"/>
          <p:cNvCxnSpPr/>
          <p:nvPr/>
        </p:nvCxnSpPr>
        <p:spPr>
          <a:xfrm flipV="1">
            <a:off x="4138438" y="4005972"/>
            <a:ext cx="91455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7"/>
          <p:cNvCxnSpPr/>
          <p:nvPr/>
        </p:nvCxnSpPr>
        <p:spPr>
          <a:xfrm flipV="1">
            <a:off x="4138439" y="4996572"/>
            <a:ext cx="30485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8"/>
          <p:cNvCxnSpPr>
            <a:stCxn id="32" idx="3"/>
          </p:cNvCxnSpPr>
          <p:nvPr/>
        </p:nvCxnSpPr>
        <p:spPr>
          <a:xfrm flipV="1">
            <a:off x="4934131" y="4996572"/>
            <a:ext cx="118866" cy="2233"/>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Arrow Connector 39"/>
          <p:cNvCxnSpPr/>
          <p:nvPr/>
        </p:nvCxnSpPr>
        <p:spPr>
          <a:xfrm flipV="1">
            <a:off x="5052997" y="4120272"/>
            <a:ext cx="381066"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40"/>
          <p:cNvCxnSpPr/>
          <p:nvPr/>
        </p:nvCxnSpPr>
        <p:spPr>
          <a:xfrm>
            <a:off x="5052997" y="4005972"/>
            <a:ext cx="381066"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8" name="Oval 41"/>
          <p:cNvSpPr/>
          <p:nvPr/>
        </p:nvSpPr>
        <p:spPr>
          <a:xfrm>
            <a:off x="4367078" y="4234572"/>
            <a:ext cx="457279"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endParaRPr lang="en-US" baseline="-25000" dirty="0">
              <a:solidFill>
                <a:srgbClr val="0000FF"/>
              </a:solidFill>
            </a:endParaRPr>
          </a:p>
        </p:txBody>
      </p:sp>
      <p:cxnSp>
        <p:nvCxnSpPr>
          <p:cNvPr id="39" name="Straight Arrow Connector 42"/>
          <p:cNvCxnSpPr/>
          <p:nvPr/>
        </p:nvCxnSpPr>
        <p:spPr>
          <a:xfrm>
            <a:off x="4595718" y="4005972"/>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43"/>
          <p:cNvCxnSpPr/>
          <p:nvPr/>
        </p:nvCxnSpPr>
        <p:spPr>
          <a:xfrm>
            <a:off x="4595718" y="4615572"/>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1" name="TextBox 44"/>
          <p:cNvSpPr txBox="1"/>
          <p:nvPr/>
        </p:nvSpPr>
        <p:spPr>
          <a:xfrm>
            <a:off x="5281638" y="5232375"/>
            <a:ext cx="826010" cy="369332"/>
          </a:xfrm>
          <a:prstGeom prst="rect">
            <a:avLst/>
          </a:prstGeom>
          <a:noFill/>
        </p:spPr>
        <p:txBody>
          <a:bodyPr wrap="none" rtlCol="0">
            <a:spAutoFit/>
          </a:bodyPr>
          <a:lstStyle/>
          <a:p>
            <a:r>
              <a:rPr lang="en-US" dirty="0"/>
              <a:t>output</a:t>
            </a:r>
          </a:p>
        </p:txBody>
      </p:sp>
      <p:sp>
        <p:nvSpPr>
          <p:cNvPr id="45" name="Objaśnienie liniowe 1 44"/>
          <p:cNvSpPr/>
          <p:nvPr/>
        </p:nvSpPr>
        <p:spPr>
          <a:xfrm>
            <a:off x="1653335" y="5628278"/>
            <a:ext cx="1080308" cy="576064"/>
          </a:xfrm>
          <a:prstGeom prst="borderCallout1">
            <a:avLst>
              <a:gd name="adj1" fmla="val 18750"/>
              <a:gd name="adj2" fmla="val -8333"/>
              <a:gd name="adj3" fmla="val -81022"/>
              <a:gd name="adj4" fmla="val -42971"/>
            </a:avLst>
          </a:prstGeom>
          <a:ln>
            <a:tailEnd type="triangle"/>
          </a:ln>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F(K</a:t>
            </a:r>
            <a:r>
              <a:rPr lang="pl-PL" baseline="-25000" dirty="0"/>
              <a:t>0</a:t>
            </a:r>
            <a:r>
              <a:rPr lang="pl-PL" dirty="0"/>
              <a:t>,R</a:t>
            </a:r>
            <a:r>
              <a:rPr lang="pl-PL" baseline="-25000" dirty="0"/>
              <a:t>0</a:t>
            </a:r>
            <a:r>
              <a:rPr lang="pl-PL" dirty="0"/>
              <a:t>)</a:t>
            </a:r>
          </a:p>
        </p:txBody>
      </p:sp>
      <p:sp>
        <p:nvSpPr>
          <p:cNvPr id="46" name="Objaśnienie liniowe 1 45"/>
          <p:cNvSpPr/>
          <p:nvPr/>
        </p:nvSpPr>
        <p:spPr>
          <a:xfrm>
            <a:off x="3381827" y="5628278"/>
            <a:ext cx="1080308" cy="576064"/>
          </a:xfrm>
          <a:prstGeom prst="borderCallout1">
            <a:avLst>
              <a:gd name="adj1" fmla="val 18750"/>
              <a:gd name="adj2" fmla="val -8333"/>
              <a:gd name="adj3" fmla="val -81022"/>
              <a:gd name="adj4" fmla="val -42971"/>
            </a:avLst>
          </a:prstGeom>
          <a:ln>
            <a:tailEnd type="triangle"/>
          </a:ln>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F(K</a:t>
            </a:r>
            <a:r>
              <a:rPr lang="pl-PL" baseline="-25000" dirty="0"/>
              <a:t>1</a:t>
            </a:r>
            <a:r>
              <a:rPr lang="pl-PL" dirty="0"/>
              <a:t>,R</a:t>
            </a:r>
            <a:r>
              <a:rPr lang="pl-PL" baseline="-25000" dirty="0"/>
              <a:t>1</a:t>
            </a:r>
            <a:r>
              <a:rPr lang="pl-PL" dirty="0"/>
              <a:t>)</a:t>
            </a:r>
          </a:p>
        </p:txBody>
      </p:sp>
      <p:sp>
        <p:nvSpPr>
          <p:cNvPr id="47" name="Objaśnienie liniowe 1 46"/>
          <p:cNvSpPr/>
          <p:nvPr/>
        </p:nvSpPr>
        <p:spPr>
          <a:xfrm>
            <a:off x="5038299" y="5628278"/>
            <a:ext cx="1080308" cy="576064"/>
          </a:xfrm>
          <a:prstGeom prst="borderCallout1">
            <a:avLst>
              <a:gd name="adj1" fmla="val 18750"/>
              <a:gd name="adj2" fmla="val -8333"/>
              <a:gd name="adj3" fmla="val -81022"/>
              <a:gd name="adj4" fmla="val -42971"/>
            </a:avLst>
          </a:prstGeom>
          <a:ln>
            <a:tailEnd type="triangle"/>
          </a:ln>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F(K</a:t>
            </a:r>
            <a:r>
              <a:rPr lang="pl-PL" baseline="-25000" dirty="0"/>
              <a:t>2</a:t>
            </a:r>
            <a:r>
              <a:rPr lang="pl-PL" dirty="0"/>
              <a:t>,R</a:t>
            </a:r>
            <a:r>
              <a:rPr lang="pl-PL" baseline="-25000" dirty="0"/>
              <a:t>2</a:t>
            </a:r>
            <a:r>
              <a:rPr lang="pl-PL" dirty="0"/>
              <a:t>)</a:t>
            </a:r>
          </a:p>
        </p:txBody>
      </p:sp>
      <p:sp>
        <p:nvSpPr>
          <p:cNvPr id="48" name="Nawias klamrowy zamykający 47"/>
          <p:cNvSpPr/>
          <p:nvPr/>
        </p:nvSpPr>
        <p:spPr>
          <a:xfrm>
            <a:off x="6445327" y="5517232"/>
            <a:ext cx="216062" cy="8640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49" name="pole tekstowe 48"/>
          <p:cNvSpPr txBox="1"/>
          <p:nvPr/>
        </p:nvSpPr>
        <p:spPr>
          <a:xfrm>
            <a:off x="6733409" y="5661249"/>
            <a:ext cx="1512431" cy="646331"/>
          </a:xfrm>
          <a:prstGeom prst="rect">
            <a:avLst/>
          </a:prstGeom>
          <a:noFill/>
        </p:spPr>
        <p:txBody>
          <a:bodyPr wrap="square" rtlCol="0">
            <a:spAutoFit/>
          </a:bodyPr>
          <a:lstStyle/>
          <a:p>
            <a:r>
              <a:rPr lang="pl-PL" dirty="0"/>
              <a:t>3 niezależne </a:t>
            </a:r>
            <a:br>
              <a:rPr lang="pl-PL" dirty="0"/>
            </a:br>
            <a:r>
              <a:rPr lang="pl-PL" dirty="0"/>
              <a:t>klucze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DES: 16- rundowa sieć </a:t>
            </a:r>
            <a:r>
              <a:rPr lang="pl-PL" dirty="0" err="1"/>
              <a:t>Feistela</a:t>
            </a:r>
            <a:r>
              <a:rPr lang="pl-PL" dirty="0"/>
              <a:t> </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13</a:t>
            </a:fld>
            <a:endParaRPr lang="pl-PL"/>
          </a:p>
        </p:txBody>
      </p:sp>
      <p:sp>
        <p:nvSpPr>
          <p:cNvPr id="5" name="Content Placeholder 2"/>
          <p:cNvSpPr txBox="1">
            <a:spLocks/>
          </p:cNvSpPr>
          <p:nvPr/>
        </p:nvSpPr>
        <p:spPr>
          <a:xfrm>
            <a:off x="518954" y="1630124"/>
            <a:ext cx="8231029" cy="990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a:ln>
                  <a:noFill/>
                </a:ln>
                <a:solidFill>
                  <a:schemeClr val="tx1"/>
                </a:solidFill>
                <a:effectLst/>
                <a:uLnTx/>
                <a:uFillTx/>
                <a:latin typeface="+mn-lt"/>
                <a:ea typeface="+mn-ea"/>
                <a:cs typeface="+mn-cs"/>
              </a:rPr>
              <a:t>f</a:t>
            </a:r>
            <a:r>
              <a:rPr kumimoji="0" lang="en-US" sz="3200" b="0" i="0" u="none" strike="noStrike" kern="1200" cap="none" spc="0" normalizeH="0" baseline="-25000" noProof="0">
                <a:ln>
                  <a:noFill/>
                </a:ln>
                <a:solidFill>
                  <a:schemeClr val="tx1"/>
                </a:solidFill>
                <a:effectLst/>
                <a:uLnTx/>
                <a:uFillTx/>
                <a:latin typeface="+mn-lt"/>
                <a:ea typeface="+mn-ea"/>
                <a:cs typeface="+mn-cs"/>
              </a:rPr>
              <a:t>1</a:t>
            </a:r>
            <a:r>
              <a:rPr kumimoji="0" lang="en-US" sz="3200" b="0" i="0" u="none" strike="noStrike" kern="1200" cap="none" spc="0" normalizeH="0" baseline="0" noProof="0">
                <a:ln>
                  <a:noFill/>
                </a:ln>
                <a:solidFill>
                  <a:schemeClr val="tx1"/>
                </a:solidFill>
                <a:effectLst/>
                <a:uLnTx/>
                <a:uFillTx/>
                <a:latin typeface="+mn-lt"/>
                <a:ea typeface="+mn-ea"/>
                <a:cs typeface="+mn-cs"/>
              </a:rPr>
              <a:t>, …, f</a:t>
            </a:r>
            <a:r>
              <a:rPr kumimoji="0" lang="en-US" sz="3200" b="0" i="0" u="none" strike="noStrike" kern="1200" cap="none" spc="0" normalizeH="0" baseline="-25000" noProof="0">
                <a:ln>
                  <a:noFill/>
                </a:ln>
                <a:solidFill>
                  <a:schemeClr val="tx1"/>
                </a:solidFill>
                <a:effectLst/>
                <a:uLnTx/>
                <a:uFillTx/>
                <a:latin typeface="+mn-lt"/>
                <a:ea typeface="+mn-ea"/>
                <a:cs typeface="+mn-cs"/>
              </a:rPr>
              <a:t>16</a:t>
            </a:r>
            <a:r>
              <a:rPr kumimoji="0" lang="en-US" sz="3200" b="0" i="0" u="none" strike="noStrike" kern="1200" cap="none" spc="0" normalizeH="0" baseline="0" noProof="0">
                <a:ln>
                  <a:noFill/>
                </a:ln>
                <a:solidFill>
                  <a:schemeClr val="tx1"/>
                </a:solidFill>
                <a:effectLst/>
                <a:uLnTx/>
                <a:uFillTx/>
                <a:latin typeface="+mn-lt"/>
                <a:ea typeface="+mn-ea"/>
                <a:cs typeface="+mn-cs"/>
              </a:rPr>
              <a:t>:   {0,1}</a:t>
            </a:r>
            <a:r>
              <a:rPr kumimoji="0" lang="en-US" sz="3200" b="0" i="0" u="none" strike="noStrike" kern="1200" cap="none" spc="0" normalizeH="0" baseline="30000" noProof="0">
                <a:ln>
                  <a:noFill/>
                </a:ln>
                <a:solidFill>
                  <a:schemeClr val="tx1"/>
                </a:solidFill>
                <a:effectLst/>
                <a:uLnTx/>
                <a:uFillTx/>
                <a:latin typeface="+mn-lt"/>
                <a:ea typeface="+mn-ea"/>
                <a:cs typeface="+mn-cs"/>
              </a:rPr>
              <a:t>32</a:t>
            </a:r>
            <a:r>
              <a:rPr kumimoji="0" lang="en-US" sz="3200" b="0" i="0" u="none" strike="noStrike" kern="1200" cap="none" spc="0" normalizeH="0" baseline="0" noProof="0">
                <a:ln>
                  <a:noFill/>
                </a:ln>
                <a:solidFill>
                  <a:schemeClr val="tx1"/>
                </a:solidFill>
                <a:effectLst/>
                <a:uLnTx/>
                <a:uFillTx/>
                <a:latin typeface="+mn-lt"/>
                <a:ea typeface="+mn-ea"/>
                <a:cs typeface="+mn-cs"/>
              </a:rPr>
              <a:t>  ⟶  {0,1}</a:t>
            </a:r>
            <a:r>
              <a:rPr kumimoji="0" lang="en-US" sz="3200" b="0" i="0" u="none" strike="noStrike" kern="1200" cap="none" spc="0" normalizeH="0" baseline="30000" noProof="0">
                <a:ln>
                  <a:noFill/>
                </a:ln>
                <a:solidFill>
                  <a:schemeClr val="tx1"/>
                </a:solidFill>
                <a:effectLst/>
                <a:uLnTx/>
                <a:uFillTx/>
                <a:latin typeface="+mn-lt"/>
                <a:ea typeface="+mn-ea"/>
                <a:cs typeface="+mn-cs"/>
              </a:rPr>
              <a:t>32</a:t>
            </a:r>
            <a:r>
              <a:rPr kumimoji="0" lang="en-US" sz="3200" b="0" i="0" u="none" strike="noStrike" kern="1200" cap="none" spc="0" normalizeH="0" baseline="0" noProof="0">
                <a:ln>
                  <a:noFill/>
                </a:ln>
                <a:solidFill>
                  <a:schemeClr val="tx1"/>
                </a:solidFill>
                <a:effectLst/>
                <a:uLnTx/>
                <a:uFillTx/>
                <a:latin typeface="+mn-lt"/>
                <a:ea typeface="+mn-ea"/>
                <a:cs typeface="+mn-cs"/>
              </a:rPr>
              <a:t>     ,      f</a:t>
            </a:r>
            <a:r>
              <a:rPr kumimoji="0" lang="en-US" sz="3200" b="0" i="0" u="none" strike="noStrike" kern="1200" cap="none" spc="0" normalizeH="0" baseline="-25000" noProof="0">
                <a:ln>
                  <a:noFill/>
                </a:ln>
                <a:solidFill>
                  <a:schemeClr val="tx1"/>
                </a:solidFill>
                <a:effectLst/>
                <a:uLnTx/>
                <a:uFillTx/>
                <a:latin typeface="+mn-lt"/>
                <a:ea typeface="+mn-ea"/>
                <a:cs typeface="+mn-cs"/>
              </a:rPr>
              <a:t>i</a:t>
            </a:r>
            <a:r>
              <a:rPr kumimoji="0" lang="en-US" sz="3200" b="0" i="0" u="none" strike="noStrike" kern="1200" cap="none" spc="0" normalizeH="0" baseline="0" noProof="0">
                <a:ln>
                  <a:noFill/>
                </a:ln>
                <a:solidFill>
                  <a:schemeClr val="tx1"/>
                </a:solidFill>
                <a:effectLst/>
                <a:uLnTx/>
                <a:uFillTx/>
                <a:latin typeface="+mn-lt"/>
                <a:ea typeface="+mn-ea"/>
                <a:cs typeface="+mn-cs"/>
              </a:rPr>
              <a:t>(x) = </a:t>
            </a:r>
            <a:r>
              <a:rPr kumimoji="0" lang="en-US" sz="3200" b="1" i="0" u="none" strike="noStrike" kern="1200" cap="none" spc="0" normalizeH="0" baseline="0" noProof="0">
                <a:ln>
                  <a:noFill/>
                </a:ln>
                <a:solidFill>
                  <a:schemeClr val="tx1"/>
                </a:solidFill>
                <a:effectLst/>
                <a:uLnTx/>
                <a:uFillTx/>
                <a:latin typeface="+mn-lt"/>
                <a:ea typeface="+mn-ea"/>
                <a:cs typeface="+mn-cs"/>
              </a:rPr>
              <a:t>F</a:t>
            </a:r>
            <a:r>
              <a:rPr kumimoji="0" lang="en-US" sz="3200" b="0" i="0" u="none" strike="noStrike" kern="1200" cap="none" spc="0" normalizeH="0" baseline="0" noProof="0">
                <a:ln>
                  <a:noFill/>
                </a:ln>
                <a:solidFill>
                  <a:schemeClr val="tx1"/>
                </a:solidFill>
                <a:effectLst/>
                <a:uLnTx/>
                <a:uFillTx/>
                <a:latin typeface="+mn-lt"/>
                <a:ea typeface="+mn-ea"/>
                <a:cs typeface="+mn-cs"/>
              </a:rPr>
              <a:t>( k</a:t>
            </a:r>
            <a:r>
              <a:rPr kumimoji="0" lang="en-US" sz="3200" b="0" i="0" u="none" strike="noStrike" kern="1200" cap="none" spc="0" normalizeH="0" baseline="-25000" noProof="0">
                <a:ln>
                  <a:noFill/>
                </a:ln>
                <a:solidFill>
                  <a:schemeClr val="tx1"/>
                </a:solidFill>
                <a:effectLst/>
                <a:uLnTx/>
                <a:uFillTx/>
                <a:latin typeface="+mn-lt"/>
                <a:ea typeface="+mn-ea"/>
                <a:cs typeface="+mn-cs"/>
              </a:rPr>
              <a:t>i</a:t>
            </a:r>
            <a:r>
              <a:rPr kumimoji="0" lang="en-US" sz="3200" b="0" i="0" u="none" strike="noStrike" kern="1200" cap="none" spc="0" normalizeH="0" baseline="0" noProof="0">
                <a:ln>
                  <a:noFill/>
                </a:ln>
                <a:solidFill>
                  <a:schemeClr val="tx1"/>
                </a:solidFill>
                <a:effectLst/>
                <a:uLnTx/>
                <a:uFillTx/>
                <a:latin typeface="+mn-lt"/>
                <a:ea typeface="+mn-ea"/>
                <a:cs typeface="+mn-cs"/>
              </a:rPr>
              <a:t>, x )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3"/>
          <p:cNvSpPr/>
          <p:nvPr/>
        </p:nvSpPr>
        <p:spPr>
          <a:xfrm>
            <a:off x="683716" y="3344624"/>
            <a:ext cx="609706" cy="1905000"/>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4"/>
          <p:cNvSpPr txBox="1"/>
          <p:nvPr/>
        </p:nvSpPr>
        <p:spPr>
          <a:xfrm>
            <a:off x="683716" y="5249624"/>
            <a:ext cx="873661" cy="369332"/>
          </a:xfrm>
          <a:prstGeom prst="rect">
            <a:avLst/>
          </a:prstGeom>
          <a:noFill/>
        </p:spPr>
        <p:txBody>
          <a:bodyPr wrap="none" rtlCol="0">
            <a:spAutoFit/>
          </a:bodyPr>
          <a:lstStyle/>
          <a:p>
            <a:r>
              <a:rPr lang="pl-PL" dirty="0"/>
              <a:t>wejście</a:t>
            </a:r>
            <a:endParaRPr lang="en-US" dirty="0"/>
          </a:p>
        </p:txBody>
      </p:sp>
      <p:sp>
        <p:nvSpPr>
          <p:cNvPr id="8" name="TextBox 5"/>
          <p:cNvSpPr txBox="1"/>
          <p:nvPr/>
        </p:nvSpPr>
        <p:spPr>
          <a:xfrm rot="16200000">
            <a:off x="517145" y="4074965"/>
            <a:ext cx="880369" cy="369396"/>
          </a:xfrm>
          <a:prstGeom prst="rect">
            <a:avLst/>
          </a:prstGeom>
          <a:noFill/>
        </p:spPr>
        <p:txBody>
          <a:bodyPr wrap="none" rtlCol="0">
            <a:spAutoFit/>
          </a:bodyPr>
          <a:lstStyle/>
          <a:p>
            <a:r>
              <a:rPr lang="en-US" dirty="0"/>
              <a:t>64  bit</a:t>
            </a:r>
            <a:r>
              <a:rPr lang="pl-PL" dirty="0"/>
              <a:t>y</a:t>
            </a:r>
            <a:endParaRPr lang="en-US" dirty="0"/>
          </a:p>
        </p:txBody>
      </p:sp>
      <p:sp>
        <p:nvSpPr>
          <p:cNvPr id="9" name="Rectangle 6"/>
          <p:cNvSpPr/>
          <p:nvPr/>
        </p:nvSpPr>
        <p:spPr>
          <a:xfrm>
            <a:off x="7390480" y="3344624"/>
            <a:ext cx="609706" cy="1905000"/>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7"/>
          <p:cNvSpPr txBox="1"/>
          <p:nvPr/>
        </p:nvSpPr>
        <p:spPr>
          <a:xfrm>
            <a:off x="7238054" y="5261292"/>
            <a:ext cx="865836" cy="369332"/>
          </a:xfrm>
          <a:prstGeom prst="rect">
            <a:avLst/>
          </a:prstGeom>
          <a:noFill/>
        </p:spPr>
        <p:txBody>
          <a:bodyPr wrap="none" rtlCol="0">
            <a:spAutoFit/>
          </a:bodyPr>
          <a:lstStyle/>
          <a:p>
            <a:r>
              <a:rPr lang="pl-PL" dirty="0"/>
              <a:t>wyjście</a:t>
            </a:r>
            <a:endParaRPr lang="en-US" dirty="0"/>
          </a:p>
        </p:txBody>
      </p:sp>
      <p:sp>
        <p:nvSpPr>
          <p:cNvPr id="11" name="TextBox 8"/>
          <p:cNvSpPr txBox="1"/>
          <p:nvPr/>
        </p:nvSpPr>
        <p:spPr>
          <a:xfrm rot="16200000">
            <a:off x="7223909" y="4049566"/>
            <a:ext cx="880369" cy="369396"/>
          </a:xfrm>
          <a:prstGeom prst="rect">
            <a:avLst/>
          </a:prstGeom>
          <a:noFill/>
        </p:spPr>
        <p:txBody>
          <a:bodyPr wrap="none" rtlCol="0">
            <a:spAutoFit/>
          </a:bodyPr>
          <a:lstStyle/>
          <a:p>
            <a:r>
              <a:rPr lang="en-US" dirty="0"/>
              <a:t>64  bit</a:t>
            </a:r>
            <a:r>
              <a:rPr lang="pl-PL" dirty="0"/>
              <a:t>y</a:t>
            </a:r>
            <a:endParaRPr lang="en-US" dirty="0"/>
          </a:p>
        </p:txBody>
      </p:sp>
      <p:sp>
        <p:nvSpPr>
          <p:cNvPr id="12" name="Rectangle 9"/>
          <p:cNvSpPr/>
          <p:nvPr/>
        </p:nvSpPr>
        <p:spPr>
          <a:xfrm>
            <a:off x="2957778" y="3700224"/>
            <a:ext cx="2896103" cy="11430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90"/>
                </a:solidFill>
              </a:rPr>
              <a:t>16 </a:t>
            </a:r>
            <a:r>
              <a:rPr lang="pl-PL" sz="2400" dirty="0">
                <a:solidFill>
                  <a:srgbClr val="000090"/>
                </a:solidFill>
              </a:rPr>
              <a:t>- rundowa</a:t>
            </a:r>
            <a:r>
              <a:rPr lang="en-US" sz="2400" dirty="0">
                <a:solidFill>
                  <a:srgbClr val="000090"/>
                </a:solidFill>
              </a:rPr>
              <a:t> </a:t>
            </a:r>
            <a:br>
              <a:rPr lang="en-US" sz="2400" dirty="0">
                <a:solidFill>
                  <a:srgbClr val="000090"/>
                </a:solidFill>
              </a:rPr>
            </a:br>
            <a:r>
              <a:rPr lang="pl-PL" sz="2400" dirty="0">
                <a:solidFill>
                  <a:srgbClr val="000090"/>
                </a:solidFill>
              </a:rPr>
              <a:t>sieć </a:t>
            </a:r>
            <a:r>
              <a:rPr lang="en-US" sz="2400" dirty="0" err="1">
                <a:solidFill>
                  <a:srgbClr val="000090"/>
                </a:solidFill>
              </a:rPr>
              <a:t>Feistel</a:t>
            </a:r>
            <a:r>
              <a:rPr lang="pl-PL" sz="2400" dirty="0">
                <a:solidFill>
                  <a:srgbClr val="000090"/>
                </a:solidFill>
              </a:rPr>
              <a:t>a</a:t>
            </a:r>
            <a:endParaRPr lang="en-US" sz="2400" dirty="0">
              <a:solidFill>
                <a:srgbClr val="000090"/>
              </a:solidFill>
            </a:endParaRPr>
          </a:p>
        </p:txBody>
      </p:sp>
      <p:sp>
        <p:nvSpPr>
          <p:cNvPr id="13" name="Oval 10"/>
          <p:cNvSpPr/>
          <p:nvPr/>
        </p:nvSpPr>
        <p:spPr>
          <a:xfrm>
            <a:off x="1738366" y="3941524"/>
            <a:ext cx="762132" cy="685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IP</a:t>
            </a:r>
            <a:endParaRPr lang="en-US" dirty="0"/>
          </a:p>
        </p:txBody>
      </p:sp>
      <p:sp>
        <p:nvSpPr>
          <p:cNvPr id="14" name="Oval 11"/>
          <p:cNvSpPr/>
          <p:nvPr/>
        </p:nvSpPr>
        <p:spPr>
          <a:xfrm>
            <a:off x="6234947" y="3928824"/>
            <a:ext cx="762132" cy="6858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2400" dirty="0"/>
              <a:t>IP</a:t>
            </a:r>
            <a:r>
              <a:rPr lang="en-US" sz="2400" baseline="30000" dirty="0"/>
              <a:t>-1</a:t>
            </a:r>
            <a:endParaRPr lang="en-US" baseline="30000" dirty="0"/>
          </a:p>
        </p:txBody>
      </p:sp>
      <p:cxnSp>
        <p:nvCxnSpPr>
          <p:cNvPr id="15" name="Straight Arrow Connector 13"/>
          <p:cNvCxnSpPr>
            <a:stCxn id="6" idx="3"/>
            <a:endCxn id="13" idx="2"/>
          </p:cNvCxnSpPr>
          <p:nvPr/>
        </p:nvCxnSpPr>
        <p:spPr>
          <a:xfrm flipV="1">
            <a:off x="1293422" y="4284424"/>
            <a:ext cx="444944" cy="127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13" idx="6"/>
            <a:endCxn id="12" idx="1"/>
          </p:cNvCxnSpPr>
          <p:nvPr/>
        </p:nvCxnSpPr>
        <p:spPr>
          <a:xfrm flipV="1">
            <a:off x="2500498" y="4271724"/>
            <a:ext cx="457279" cy="127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7"/>
          <p:cNvCxnSpPr>
            <a:stCxn id="12" idx="3"/>
            <a:endCxn id="14" idx="2"/>
          </p:cNvCxnSpPr>
          <p:nvPr/>
        </p:nvCxnSpPr>
        <p:spPr>
          <a:xfrm>
            <a:off x="5853881" y="4271724"/>
            <a:ext cx="38106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9"/>
          <p:cNvCxnSpPr>
            <a:endCxn id="9" idx="1"/>
          </p:cNvCxnSpPr>
          <p:nvPr/>
        </p:nvCxnSpPr>
        <p:spPr>
          <a:xfrm>
            <a:off x="6933201" y="4297124"/>
            <a:ext cx="45727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9" name="Group 33"/>
          <p:cNvGrpSpPr/>
          <p:nvPr/>
        </p:nvGrpSpPr>
        <p:grpSpPr>
          <a:xfrm>
            <a:off x="2957778" y="2620725"/>
            <a:ext cx="2896103" cy="1338997"/>
            <a:chOff x="2895600" y="2038350"/>
            <a:chExt cx="2895600" cy="1338997"/>
          </a:xfrm>
        </p:grpSpPr>
        <p:sp>
          <p:nvSpPr>
            <p:cNvPr id="20" name="Rectangle 20"/>
            <p:cNvSpPr/>
            <p:nvPr/>
          </p:nvSpPr>
          <p:spPr>
            <a:xfrm>
              <a:off x="3962400" y="2038350"/>
              <a:ext cx="685800" cy="304800"/>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90"/>
                  </a:solidFill>
                </a:rPr>
                <a:t>k</a:t>
              </a:r>
              <a:endParaRPr lang="en-US" dirty="0">
                <a:solidFill>
                  <a:srgbClr val="000090"/>
                </a:solidFill>
              </a:endParaRPr>
            </a:p>
          </p:txBody>
        </p:sp>
        <p:sp>
          <p:nvSpPr>
            <p:cNvPr id="21" name="Trapezoid 21"/>
            <p:cNvSpPr/>
            <p:nvPr/>
          </p:nvSpPr>
          <p:spPr bwMode="auto">
            <a:xfrm>
              <a:off x="2895600" y="2343150"/>
              <a:ext cx="2895600" cy="457200"/>
            </a:xfrm>
            <a:prstGeom prst="trapezoid">
              <a:avLst>
                <a:gd name="adj" fmla="val 219444"/>
              </a:avLst>
            </a:prstGeom>
            <a:solidFill>
              <a:srgbClr val="66FFFF"/>
            </a:solidFill>
            <a:ln w="9525">
              <a:solidFill>
                <a:schemeClr val="tx1"/>
              </a:solidFill>
              <a:miter lim="800000"/>
              <a:headEnd/>
              <a:tailEnd/>
            </a:ln>
            <a:effectLst/>
          </p:spPr>
          <p:txBody>
            <a:bodyPr rtlCol="0" anchor="ctr"/>
            <a:lstStyle/>
            <a:p>
              <a:pPr algn="ctr"/>
              <a:r>
                <a:rPr lang="pl-PL" sz="1400" dirty="0"/>
                <a:t>rozszerzenie kluczy</a:t>
              </a:r>
              <a:endParaRPr lang="en-US" sz="1400" dirty="0">
                <a:latin typeface="+mn-lt"/>
              </a:endParaRPr>
            </a:p>
          </p:txBody>
        </p:sp>
        <p:sp>
          <p:nvSpPr>
            <p:cNvPr id="22" name="Rectangle 27"/>
            <p:cNvSpPr/>
            <p:nvPr/>
          </p:nvSpPr>
          <p:spPr>
            <a:xfrm>
              <a:off x="2895600" y="2813050"/>
              <a:ext cx="457200" cy="304800"/>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90"/>
                  </a:solidFill>
                </a:rPr>
                <a:t>k</a:t>
              </a:r>
              <a:r>
                <a:rPr lang="en-US" sz="2400" baseline="-25000" dirty="0">
                  <a:solidFill>
                    <a:srgbClr val="000090"/>
                  </a:solidFill>
                </a:rPr>
                <a:t>1</a:t>
              </a:r>
              <a:endParaRPr lang="en-US" baseline="-25000" dirty="0">
                <a:solidFill>
                  <a:srgbClr val="000090"/>
                </a:solidFill>
              </a:endParaRPr>
            </a:p>
          </p:txBody>
        </p:sp>
        <p:sp>
          <p:nvSpPr>
            <p:cNvPr id="23" name="Rectangle 30"/>
            <p:cNvSpPr/>
            <p:nvPr/>
          </p:nvSpPr>
          <p:spPr>
            <a:xfrm>
              <a:off x="3505200" y="2800350"/>
              <a:ext cx="457200" cy="304800"/>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rgbClr val="000090"/>
                  </a:solidFill>
                </a:rPr>
                <a:t>k</a:t>
              </a:r>
              <a:r>
                <a:rPr lang="en-US" sz="2400" baseline="-25000" dirty="0">
                  <a:solidFill>
                    <a:srgbClr val="000090"/>
                  </a:solidFill>
                </a:rPr>
                <a:t>2</a:t>
              </a:r>
              <a:endParaRPr lang="en-US" baseline="-25000" dirty="0">
                <a:solidFill>
                  <a:srgbClr val="000090"/>
                </a:solidFill>
              </a:endParaRPr>
            </a:p>
          </p:txBody>
        </p:sp>
        <p:sp>
          <p:nvSpPr>
            <p:cNvPr id="24" name="Rectangle 31"/>
            <p:cNvSpPr/>
            <p:nvPr/>
          </p:nvSpPr>
          <p:spPr>
            <a:xfrm>
              <a:off x="5334000" y="2800350"/>
              <a:ext cx="457200" cy="304800"/>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2400" dirty="0">
                  <a:solidFill>
                    <a:srgbClr val="000090"/>
                  </a:solidFill>
                </a:rPr>
                <a:t>k</a:t>
              </a:r>
              <a:r>
                <a:rPr lang="en-US" sz="2400" baseline="-25000" dirty="0">
                  <a:solidFill>
                    <a:srgbClr val="000090"/>
                  </a:solidFill>
                </a:rPr>
                <a:t>16</a:t>
              </a:r>
              <a:endParaRPr lang="en-US" baseline="-25000" dirty="0">
                <a:solidFill>
                  <a:srgbClr val="000090"/>
                </a:solidFill>
              </a:endParaRPr>
            </a:p>
          </p:txBody>
        </p:sp>
        <p:sp>
          <p:nvSpPr>
            <p:cNvPr id="25" name="TextBox 32"/>
            <p:cNvSpPr txBox="1"/>
            <p:nvPr/>
          </p:nvSpPr>
          <p:spPr>
            <a:xfrm>
              <a:off x="4406900" y="2546350"/>
              <a:ext cx="702314" cy="830997"/>
            </a:xfrm>
            <a:prstGeom prst="rect">
              <a:avLst/>
            </a:prstGeom>
            <a:noFill/>
          </p:spPr>
          <p:txBody>
            <a:bodyPr wrap="none" rtlCol="0">
              <a:spAutoFit/>
            </a:bodyPr>
            <a:lstStyle/>
            <a:p>
              <a:r>
                <a:rPr lang="en-US" sz="4800" b="1" dirty="0"/>
                <a:t>⋯</a:t>
              </a:r>
            </a:p>
          </p:txBody>
        </p:sp>
      </p:grpSp>
      <p:sp>
        <p:nvSpPr>
          <p:cNvPr id="26" name="TextBox 34"/>
          <p:cNvSpPr txBox="1"/>
          <p:nvPr/>
        </p:nvSpPr>
        <p:spPr>
          <a:xfrm>
            <a:off x="2759526" y="5363925"/>
            <a:ext cx="4084969" cy="646331"/>
          </a:xfrm>
          <a:prstGeom prst="rect">
            <a:avLst/>
          </a:prstGeom>
          <a:noFill/>
        </p:spPr>
        <p:txBody>
          <a:bodyPr wrap="none" rtlCol="0">
            <a:spAutoFit/>
          </a:bodyPr>
          <a:lstStyle/>
          <a:p>
            <a:r>
              <a:rPr lang="pl-PL" dirty="0"/>
              <a:t>Żeby proces odwrócić, trzeba zastosować </a:t>
            </a:r>
            <a:br>
              <a:rPr lang="pl-PL" dirty="0"/>
            </a:br>
            <a:r>
              <a:rPr lang="pl-PL" dirty="0"/>
              <a:t>klucze w odwrotnej kolejności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8852" y="188640"/>
            <a:ext cx="8231029" cy="562074"/>
          </a:xfrm>
        </p:spPr>
        <p:txBody>
          <a:bodyPr>
            <a:normAutofit fontScale="90000"/>
          </a:bodyPr>
          <a:lstStyle/>
          <a:p>
            <a:pPr algn="r"/>
            <a:r>
              <a:rPr lang="pl-PL" sz="3200" dirty="0"/>
              <a:t>Funkcja F(k</a:t>
            </a:r>
            <a:r>
              <a:rPr lang="pl-PL" sz="3200" baseline="-25000" dirty="0"/>
              <a:t>i</a:t>
            </a:r>
            <a:r>
              <a:rPr lang="pl-PL" sz="3200" dirty="0"/>
              <a:t>, x)</a:t>
            </a:r>
          </a:p>
        </p:txBody>
      </p:sp>
      <p:sp>
        <p:nvSpPr>
          <p:cNvPr id="3" name="Symbol zastępczy zawartości 2"/>
          <p:cNvSpPr>
            <a:spLocks noGrp="1"/>
          </p:cNvSpPr>
          <p:nvPr>
            <p:ph idx="1"/>
          </p:nvPr>
        </p:nvSpPr>
        <p:spPr>
          <a:xfrm>
            <a:off x="323584" y="5805265"/>
            <a:ext cx="8447091" cy="896963"/>
          </a:xfrm>
        </p:spPr>
        <p:txBody>
          <a:bodyPr>
            <a:normAutofit fontScale="70000" lnSpcReduction="20000"/>
          </a:bodyPr>
          <a:lstStyle/>
          <a:p>
            <a:pPr>
              <a:buNone/>
            </a:pPr>
            <a:r>
              <a:rPr lang="pl-PL" dirty="0"/>
              <a:t>	</a:t>
            </a:r>
            <a:r>
              <a:rPr lang="pl-PL" dirty="0" err="1"/>
              <a:t>S-box:funkcja</a:t>
            </a:r>
            <a:r>
              <a:rPr lang="pl-PL" dirty="0"/>
              <a:t> {0, 1}</a:t>
            </a:r>
            <a:r>
              <a:rPr lang="pl-PL" baseline="30000" dirty="0"/>
              <a:t>6</a:t>
            </a:r>
            <a:r>
              <a:rPr lang="pl-PL" dirty="0"/>
              <a:t> </a:t>
            </a:r>
            <a:r>
              <a:rPr lang="pl-PL" dirty="0">
                <a:sym typeface="Symbol"/>
              </a:rPr>
              <a:t> {0, 1}</a:t>
            </a:r>
            <a:r>
              <a:rPr lang="pl-PL" baseline="30000" dirty="0">
                <a:sym typeface="Symbol"/>
              </a:rPr>
              <a:t>4</a:t>
            </a:r>
            <a:r>
              <a:rPr lang="pl-PL" dirty="0">
                <a:sym typeface="Symbol"/>
              </a:rPr>
              <a:t>, zaimplementowana jako tablica do przeszukania (ang. </a:t>
            </a:r>
            <a:r>
              <a:rPr lang="pl-PL" dirty="0" err="1">
                <a:sym typeface="Symbol"/>
              </a:rPr>
              <a:t>look-up</a:t>
            </a:r>
            <a:r>
              <a:rPr lang="pl-PL" dirty="0">
                <a:sym typeface="Symbol"/>
              </a:rPr>
              <a:t> </a:t>
            </a:r>
            <a:r>
              <a:rPr lang="pl-PL" dirty="0" err="1">
                <a:sym typeface="Symbol"/>
              </a:rPr>
              <a:t>table</a:t>
            </a:r>
            <a:r>
              <a:rPr lang="pl-PL" dirty="0">
                <a:sym typeface="Symbol"/>
              </a:rPr>
              <a:t>) (zamiast obliczeń wartości wskazuje się, które elementy z dwuwymiarowej tablicy wybrać jako wyjście)</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14</a:t>
            </a:fld>
            <a:endParaRPr lang="pl-PL"/>
          </a:p>
        </p:txBody>
      </p:sp>
      <p:sp>
        <p:nvSpPr>
          <p:cNvPr id="5" name="Prostokąt 4"/>
          <p:cNvSpPr/>
          <p:nvPr/>
        </p:nvSpPr>
        <p:spPr>
          <a:xfrm>
            <a:off x="827728" y="1052736"/>
            <a:ext cx="1296369" cy="28803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x</a:t>
            </a:r>
          </a:p>
        </p:txBody>
      </p:sp>
      <p:sp>
        <p:nvSpPr>
          <p:cNvPr id="6" name="pole tekstowe 5"/>
          <p:cNvSpPr txBox="1"/>
          <p:nvPr/>
        </p:nvSpPr>
        <p:spPr>
          <a:xfrm>
            <a:off x="1043789" y="692696"/>
            <a:ext cx="1008287" cy="369332"/>
          </a:xfrm>
          <a:prstGeom prst="rect">
            <a:avLst/>
          </a:prstGeom>
          <a:noFill/>
        </p:spPr>
        <p:txBody>
          <a:bodyPr wrap="square" rtlCol="0">
            <a:spAutoFit/>
          </a:bodyPr>
          <a:lstStyle/>
          <a:p>
            <a:r>
              <a:rPr lang="pl-PL" dirty="0"/>
              <a:t>32 bity</a:t>
            </a:r>
          </a:p>
        </p:txBody>
      </p:sp>
      <p:sp>
        <p:nvSpPr>
          <p:cNvPr id="7" name="Elipsa 6"/>
          <p:cNvSpPr/>
          <p:nvPr/>
        </p:nvSpPr>
        <p:spPr>
          <a:xfrm>
            <a:off x="1259851" y="1556792"/>
            <a:ext cx="432123" cy="43204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E</a:t>
            </a:r>
          </a:p>
        </p:txBody>
      </p:sp>
      <p:cxnSp>
        <p:nvCxnSpPr>
          <p:cNvPr id="25" name="Łącznik łamany 24"/>
          <p:cNvCxnSpPr>
            <a:stCxn id="5" idx="2"/>
            <a:endCxn id="7" idx="0"/>
          </p:cNvCxnSpPr>
          <p:nvPr/>
        </p:nvCxnSpPr>
        <p:spPr>
          <a:xfrm rot="5400000">
            <a:off x="1367900" y="1448779"/>
            <a:ext cx="216024" cy="12702"/>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0" name="Prostokąt 29"/>
          <p:cNvSpPr/>
          <p:nvPr/>
        </p:nvSpPr>
        <p:spPr>
          <a:xfrm>
            <a:off x="827728" y="2276872"/>
            <a:ext cx="1296369" cy="28803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48 bitów</a:t>
            </a:r>
          </a:p>
        </p:txBody>
      </p:sp>
      <p:cxnSp>
        <p:nvCxnSpPr>
          <p:cNvPr id="31" name="Łącznik łamany 30"/>
          <p:cNvCxnSpPr>
            <a:stCxn id="7" idx="4"/>
            <a:endCxn id="30" idx="0"/>
          </p:cNvCxnSpPr>
          <p:nvPr/>
        </p:nvCxnSpPr>
        <p:spPr>
          <a:xfrm rot="5400000">
            <a:off x="1331896" y="2132855"/>
            <a:ext cx="288032" cy="12702"/>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4" name="Elipsa 33"/>
          <p:cNvSpPr/>
          <p:nvPr/>
        </p:nvSpPr>
        <p:spPr>
          <a:xfrm>
            <a:off x="2484199" y="2780928"/>
            <a:ext cx="432123" cy="432048"/>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sym typeface="Symbol"/>
              </a:rPr>
              <a:t></a:t>
            </a:r>
            <a:endParaRPr lang="pl-PL" dirty="0"/>
          </a:p>
        </p:txBody>
      </p:sp>
      <p:sp>
        <p:nvSpPr>
          <p:cNvPr id="36" name="Prostokąt 35"/>
          <p:cNvSpPr/>
          <p:nvPr/>
        </p:nvSpPr>
        <p:spPr>
          <a:xfrm>
            <a:off x="3276425" y="1052736"/>
            <a:ext cx="1296369" cy="288032"/>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pl-PL" dirty="0">
                <a:solidFill>
                  <a:srgbClr val="FF0000"/>
                </a:solidFill>
              </a:rPr>
              <a:t>k</a:t>
            </a:r>
            <a:r>
              <a:rPr lang="pl-PL" baseline="-25000" dirty="0">
                <a:solidFill>
                  <a:srgbClr val="FF0000"/>
                </a:solidFill>
              </a:rPr>
              <a:t>i</a:t>
            </a:r>
          </a:p>
        </p:txBody>
      </p:sp>
      <p:sp>
        <p:nvSpPr>
          <p:cNvPr id="37" name="pole tekstowe 36"/>
          <p:cNvSpPr txBox="1"/>
          <p:nvPr/>
        </p:nvSpPr>
        <p:spPr>
          <a:xfrm>
            <a:off x="3420466" y="692696"/>
            <a:ext cx="1008287" cy="369332"/>
          </a:xfrm>
          <a:prstGeom prst="rect">
            <a:avLst/>
          </a:prstGeom>
          <a:noFill/>
        </p:spPr>
        <p:txBody>
          <a:bodyPr wrap="square" rtlCol="0">
            <a:spAutoFit/>
          </a:bodyPr>
          <a:lstStyle/>
          <a:p>
            <a:r>
              <a:rPr lang="pl-PL" dirty="0">
                <a:solidFill>
                  <a:srgbClr val="FF0000"/>
                </a:solidFill>
              </a:rPr>
              <a:t>48 bitów</a:t>
            </a:r>
          </a:p>
        </p:txBody>
      </p:sp>
      <p:cxnSp>
        <p:nvCxnSpPr>
          <p:cNvPr id="39" name="Kształt 38"/>
          <p:cNvCxnSpPr>
            <a:stCxn id="30" idx="2"/>
            <a:endCxn id="34" idx="2"/>
          </p:cNvCxnSpPr>
          <p:nvPr/>
        </p:nvCxnSpPr>
        <p:spPr>
          <a:xfrm rot="16200000" flipH="1">
            <a:off x="1764032" y="2276785"/>
            <a:ext cx="432048" cy="1008287"/>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2" name="Kształt 41"/>
          <p:cNvCxnSpPr>
            <a:stCxn id="36" idx="2"/>
            <a:endCxn id="34" idx="6"/>
          </p:cNvCxnSpPr>
          <p:nvPr/>
        </p:nvCxnSpPr>
        <p:spPr>
          <a:xfrm rot="5400000">
            <a:off x="2592374" y="1664717"/>
            <a:ext cx="1656184" cy="1008287"/>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5" name="pole tekstowe 44"/>
          <p:cNvSpPr txBox="1"/>
          <p:nvPr/>
        </p:nvSpPr>
        <p:spPr>
          <a:xfrm>
            <a:off x="5437040" y="1772816"/>
            <a:ext cx="792226" cy="369332"/>
          </a:xfrm>
          <a:prstGeom prst="rect">
            <a:avLst/>
          </a:prstGeom>
          <a:noFill/>
        </p:spPr>
        <p:txBody>
          <a:bodyPr wrap="square" rtlCol="0">
            <a:spAutoFit/>
          </a:bodyPr>
          <a:lstStyle/>
          <a:p>
            <a:r>
              <a:rPr lang="pl-PL" dirty="0"/>
              <a:t>k </a:t>
            </a:r>
            <a:r>
              <a:rPr lang="pl-PL" dirty="0">
                <a:sym typeface="Symbol"/>
              </a:rPr>
              <a:t> k</a:t>
            </a:r>
            <a:r>
              <a:rPr lang="pl-PL" baseline="-25000" dirty="0">
                <a:sym typeface="Symbol"/>
              </a:rPr>
              <a:t>i</a:t>
            </a:r>
            <a:endParaRPr lang="pl-PL" baseline="-25000" dirty="0"/>
          </a:p>
        </p:txBody>
      </p:sp>
      <p:sp>
        <p:nvSpPr>
          <p:cNvPr id="46" name="Prostokąt 45"/>
          <p:cNvSpPr/>
          <p:nvPr/>
        </p:nvSpPr>
        <p:spPr>
          <a:xfrm>
            <a:off x="827728"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1</a:t>
            </a:r>
          </a:p>
        </p:txBody>
      </p:sp>
      <p:sp>
        <p:nvSpPr>
          <p:cNvPr id="47" name="Prostokąt 46"/>
          <p:cNvSpPr/>
          <p:nvPr/>
        </p:nvSpPr>
        <p:spPr>
          <a:xfrm>
            <a:off x="1619953"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2</a:t>
            </a:r>
          </a:p>
        </p:txBody>
      </p:sp>
      <p:sp>
        <p:nvSpPr>
          <p:cNvPr id="48" name="Prostokąt 47"/>
          <p:cNvSpPr/>
          <p:nvPr/>
        </p:nvSpPr>
        <p:spPr>
          <a:xfrm>
            <a:off x="2412179"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3</a:t>
            </a:r>
          </a:p>
        </p:txBody>
      </p:sp>
      <p:sp>
        <p:nvSpPr>
          <p:cNvPr id="49" name="Prostokąt 48"/>
          <p:cNvSpPr/>
          <p:nvPr/>
        </p:nvSpPr>
        <p:spPr>
          <a:xfrm>
            <a:off x="3204404"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4</a:t>
            </a:r>
          </a:p>
        </p:txBody>
      </p:sp>
      <p:sp>
        <p:nvSpPr>
          <p:cNvPr id="50" name="Prostokąt 49"/>
          <p:cNvSpPr/>
          <p:nvPr/>
        </p:nvSpPr>
        <p:spPr>
          <a:xfrm>
            <a:off x="3996630"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5</a:t>
            </a:r>
          </a:p>
        </p:txBody>
      </p:sp>
      <p:sp>
        <p:nvSpPr>
          <p:cNvPr id="51" name="Prostokąt 50"/>
          <p:cNvSpPr/>
          <p:nvPr/>
        </p:nvSpPr>
        <p:spPr>
          <a:xfrm>
            <a:off x="4788856"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6</a:t>
            </a:r>
          </a:p>
        </p:txBody>
      </p:sp>
      <p:sp>
        <p:nvSpPr>
          <p:cNvPr id="52" name="Prostokąt 51"/>
          <p:cNvSpPr/>
          <p:nvPr/>
        </p:nvSpPr>
        <p:spPr>
          <a:xfrm>
            <a:off x="5581081"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7</a:t>
            </a:r>
          </a:p>
        </p:txBody>
      </p:sp>
      <p:sp>
        <p:nvSpPr>
          <p:cNvPr id="53" name="Prostokąt 52"/>
          <p:cNvSpPr/>
          <p:nvPr/>
        </p:nvSpPr>
        <p:spPr>
          <a:xfrm>
            <a:off x="6373307" y="3933056"/>
            <a:ext cx="576164" cy="432048"/>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S</a:t>
            </a:r>
            <a:r>
              <a:rPr lang="pl-PL" baseline="-25000" dirty="0"/>
              <a:t>8</a:t>
            </a:r>
          </a:p>
        </p:txBody>
      </p:sp>
      <p:cxnSp>
        <p:nvCxnSpPr>
          <p:cNvPr id="55" name="Łącznik łamany 54"/>
          <p:cNvCxnSpPr>
            <a:stCxn id="34" idx="4"/>
            <a:endCxn id="46" idx="0"/>
          </p:cNvCxnSpPr>
          <p:nvPr/>
        </p:nvCxnSpPr>
        <p:spPr>
          <a:xfrm rot="5400000">
            <a:off x="1547995" y="2780791"/>
            <a:ext cx="720080" cy="1584451"/>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6" name="Łącznik łamany 55"/>
          <p:cNvCxnSpPr>
            <a:stCxn id="34" idx="4"/>
            <a:endCxn id="47" idx="0"/>
          </p:cNvCxnSpPr>
          <p:nvPr/>
        </p:nvCxnSpPr>
        <p:spPr>
          <a:xfrm rot="5400000">
            <a:off x="1944108" y="3176903"/>
            <a:ext cx="720080" cy="79222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0" name="Łącznik łamany 59"/>
          <p:cNvCxnSpPr>
            <a:endCxn id="48" idx="0"/>
          </p:cNvCxnSpPr>
          <p:nvPr/>
        </p:nvCxnSpPr>
        <p:spPr>
          <a:xfrm rot="5400000">
            <a:off x="2448233" y="3681027"/>
            <a:ext cx="504056" cy="12702"/>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3" name="Łącznik łamany 62"/>
          <p:cNvCxnSpPr>
            <a:stCxn id="34" idx="4"/>
            <a:endCxn id="49" idx="0"/>
          </p:cNvCxnSpPr>
          <p:nvPr/>
        </p:nvCxnSpPr>
        <p:spPr>
          <a:xfrm rot="16200000" flipH="1">
            <a:off x="2736334" y="3176903"/>
            <a:ext cx="720080" cy="792226"/>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8" name="Łącznik łamany 67"/>
          <p:cNvCxnSpPr>
            <a:stCxn id="34" idx="4"/>
            <a:endCxn id="50" idx="0"/>
          </p:cNvCxnSpPr>
          <p:nvPr/>
        </p:nvCxnSpPr>
        <p:spPr>
          <a:xfrm rot="16200000" flipH="1">
            <a:off x="3132446" y="2780791"/>
            <a:ext cx="720080" cy="1584451"/>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1" name="Łącznik łamany 70"/>
          <p:cNvCxnSpPr>
            <a:stCxn id="34" idx="4"/>
            <a:endCxn id="51" idx="0"/>
          </p:cNvCxnSpPr>
          <p:nvPr/>
        </p:nvCxnSpPr>
        <p:spPr>
          <a:xfrm rot="16200000" flipH="1">
            <a:off x="3528559" y="2384678"/>
            <a:ext cx="720080" cy="2376677"/>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4" name="Łącznik łamany 73"/>
          <p:cNvCxnSpPr>
            <a:stCxn id="34" idx="4"/>
            <a:endCxn id="52" idx="0"/>
          </p:cNvCxnSpPr>
          <p:nvPr/>
        </p:nvCxnSpPr>
        <p:spPr>
          <a:xfrm rot="16200000" flipH="1">
            <a:off x="3924672" y="1988565"/>
            <a:ext cx="720080" cy="3168902"/>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77" name="Łącznik łamany 76"/>
          <p:cNvCxnSpPr>
            <a:stCxn id="34" idx="4"/>
            <a:endCxn id="53" idx="0"/>
          </p:cNvCxnSpPr>
          <p:nvPr/>
        </p:nvCxnSpPr>
        <p:spPr>
          <a:xfrm rot="16200000" flipH="1">
            <a:off x="4320785" y="1592452"/>
            <a:ext cx="720080" cy="3961128"/>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81" name="Łącznik prosty 80"/>
          <p:cNvCxnSpPr/>
          <p:nvPr/>
        </p:nvCxnSpPr>
        <p:spPr>
          <a:xfrm flipV="1">
            <a:off x="1043789" y="363573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4" name="pole tekstowe 83"/>
          <p:cNvSpPr txBox="1"/>
          <p:nvPr/>
        </p:nvSpPr>
        <p:spPr>
          <a:xfrm>
            <a:off x="755707" y="3563724"/>
            <a:ext cx="288082" cy="369332"/>
          </a:xfrm>
          <a:prstGeom prst="rect">
            <a:avLst/>
          </a:prstGeom>
          <a:noFill/>
        </p:spPr>
        <p:txBody>
          <a:bodyPr wrap="square" rtlCol="0">
            <a:spAutoFit/>
          </a:bodyPr>
          <a:lstStyle/>
          <a:p>
            <a:r>
              <a:rPr lang="pl-PL" dirty="0"/>
              <a:t>6</a:t>
            </a:r>
          </a:p>
        </p:txBody>
      </p:sp>
      <p:cxnSp>
        <p:nvCxnSpPr>
          <p:cNvPr id="85" name="Łącznik prosty 84"/>
          <p:cNvCxnSpPr/>
          <p:nvPr/>
        </p:nvCxnSpPr>
        <p:spPr>
          <a:xfrm flipV="1">
            <a:off x="1836015" y="363573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6" name="pole tekstowe 85"/>
          <p:cNvSpPr txBox="1"/>
          <p:nvPr/>
        </p:nvSpPr>
        <p:spPr>
          <a:xfrm>
            <a:off x="1547933" y="3563724"/>
            <a:ext cx="288082" cy="369332"/>
          </a:xfrm>
          <a:prstGeom prst="rect">
            <a:avLst/>
          </a:prstGeom>
          <a:noFill/>
        </p:spPr>
        <p:txBody>
          <a:bodyPr wrap="square" rtlCol="0">
            <a:spAutoFit/>
          </a:bodyPr>
          <a:lstStyle/>
          <a:p>
            <a:r>
              <a:rPr lang="pl-PL" dirty="0"/>
              <a:t>6</a:t>
            </a:r>
          </a:p>
        </p:txBody>
      </p:sp>
      <p:cxnSp>
        <p:nvCxnSpPr>
          <p:cNvPr id="87" name="Łącznik prosty 86"/>
          <p:cNvCxnSpPr/>
          <p:nvPr/>
        </p:nvCxnSpPr>
        <p:spPr>
          <a:xfrm flipV="1">
            <a:off x="2628240" y="363573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8" name="pole tekstowe 87"/>
          <p:cNvSpPr txBox="1"/>
          <p:nvPr/>
        </p:nvSpPr>
        <p:spPr>
          <a:xfrm>
            <a:off x="2340158" y="3563724"/>
            <a:ext cx="288082" cy="369332"/>
          </a:xfrm>
          <a:prstGeom prst="rect">
            <a:avLst/>
          </a:prstGeom>
          <a:noFill/>
        </p:spPr>
        <p:txBody>
          <a:bodyPr wrap="square" rtlCol="0">
            <a:spAutoFit/>
          </a:bodyPr>
          <a:lstStyle/>
          <a:p>
            <a:r>
              <a:rPr lang="pl-PL" dirty="0"/>
              <a:t>6</a:t>
            </a:r>
          </a:p>
        </p:txBody>
      </p:sp>
      <p:cxnSp>
        <p:nvCxnSpPr>
          <p:cNvPr id="89" name="Łącznik prosty 88"/>
          <p:cNvCxnSpPr/>
          <p:nvPr/>
        </p:nvCxnSpPr>
        <p:spPr>
          <a:xfrm flipV="1">
            <a:off x="3420466" y="3645024"/>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0" name="pole tekstowe 89"/>
          <p:cNvSpPr txBox="1"/>
          <p:nvPr/>
        </p:nvSpPr>
        <p:spPr>
          <a:xfrm>
            <a:off x="3132384" y="3573016"/>
            <a:ext cx="288082" cy="369332"/>
          </a:xfrm>
          <a:prstGeom prst="rect">
            <a:avLst/>
          </a:prstGeom>
          <a:noFill/>
        </p:spPr>
        <p:txBody>
          <a:bodyPr wrap="square" rtlCol="0">
            <a:spAutoFit/>
          </a:bodyPr>
          <a:lstStyle/>
          <a:p>
            <a:r>
              <a:rPr lang="pl-PL" dirty="0"/>
              <a:t>6</a:t>
            </a:r>
          </a:p>
        </p:txBody>
      </p:sp>
      <p:cxnSp>
        <p:nvCxnSpPr>
          <p:cNvPr id="91" name="Łącznik prosty 90"/>
          <p:cNvCxnSpPr/>
          <p:nvPr/>
        </p:nvCxnSpPr>
        <p:spPr>
          <a:xfrm flipV="1">
            <a:off x="4212691" y="3645024"/>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2" name="pole tekstowe 91"/>
          <p:cNvSpPr txBox="1"/>
          <p:nvPr/>
        </p:nvSpPr>
        <p:spPr>
          <a:xfrm>
            <a:off x="3924609" y="3573016"/>
            <a:ext cx="288082" cy="369332"/>
          </a:xfrm>
          <a:prstGeom prst="rect">
            <a:avLst/>
          </a:prstGeom>
          <a:noFill/>
        </p:spPr>
        <p:txBody>
          <a:bodyPr wrap="square" rtlCol="0">
            <a:spAutoFit/>
          </a:bodyPr>
          <a:lstStyle/>
          <a:p>
            <a:r>
              <a:rPr lang="pl-PL" dirty="0"/>
              <a:t>6</a:t>
            </a:r>
          </a:p>
        </p:txBody>
      </p:sp>
      <p:cxnSp>
        <p:nvCxnSpPr>
          <p:cNvPr id="93" name="Łącznik prosty 92"/>
          <p:cNvCxnSpPr/>
          <p:nvPr/>
        </p:nvCxnSpPr>
        <p:spPr>
          <a:xfrm flipV="1">
            <a:off x="5004917" y="3645024"/>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4" name="pole tekstowe 93"/>
          <p:cNvSpPr txBox="1"/>
          <p:nvPr/>
        </p:nvSpPr>
        <p:spPr>
          <a:xfrm>
            <a:off x="4716835" y="3573016"/>
            <a:ext cx="288082" cy="369332"/>
          </a:xfrm>
          <a:prstGeom prst="rect">
            <a:avLst/>
          </a:prstGeom>
          <a:noFill/>
        </p:spPr>
        <p:txBody>
          <a:bodyPr wrap="square" rtlCol="0">
            <a:spAutoFit/>
          </a:bodyPr>
          <a:lstStyle/>
          <a:p>
            <a:r>
              <a:rPr lang="pl-PL" dirty="0"/>
              <a:t>6</a:t>
            </a:r>
          </a:p>
        </p:txBody>
      </p:sp>
      <p:cxnSp>
        <p:nvCxnSpPr>
          <p:cNvPr id="95" name="Łącznik prosty 94"/>
          <p:cNvCxnSpPr/>
          <p:nvPr/>
        </p:nvCxnSpPr>
        <p:spPr>
          <a:xfrm flipV="1">
            <a:off x="5797143" y="3645024"/>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6" name="pole tekstowe 95"/>
          <p:cNvSpPr txBox="1"/>
          <p:nvPr/>
        </p:nvSpPr>
        <p:spPr>
          <a:xfrm>
            <a:off x="5509061" y="3573016"/>
            <a:ext cx="288082" cy="369332"/>
          </a:xfrm>
          <a:prstGeom prst="rect">
            <a:avLst/>
          </a:prstGeom>
          <a:noFill/>
        </p:spPr>
        <p:txBody>
          <a:bodyPr wrap="square" rtlCol="0">
            <a:spAutoFit/>
          </a:bodyPr>
          <a:lstStyle/>
          <a:p>
            <a:r>
              <a:rPr lang="pl-PL" dirty="0"/>
              <a:t>6</a:t>
            </a:r>
          </a:p>
        </p:txBody>
      </p:sp>
      <p:cxnSp>
        <p:nvCxnSpPr>
          <p:cNvPr id="97" name="Łącznik prosty 96"/>
          <p:cNvCxnSpPr/>
          <p:nvPr/>
        </p:nvCxnSpPr>
        <p:spPr>
          <a:xfrm flipV="1">
            <a:off x="2628240" y="3284984"/>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8" name="pole tekstowe 97"/>
          <p:cNvSpPr txBox="1"/>
          <p:nvPr/>
        </p:nvSpPr>
        <p:spPr>
          <a:xfrm>
            <a:off x="2196117" y="3212976"/>
            <a:ext cx="432123" cy="369332"/>
          </a:xfrm>
          <a:prstGeom prst="rect">
            <a:avLst/>
          </a:prstGeom>
          <a:noFill/>
        </p:spPr>
        <p:txBody>
          <a:bodyPr wrap="square" rtlCol="0">
            <a:spAutoFit/>
          </a:bodyPr>
          <a:lstStyle/>
          <a:p>
            <a:r>
              <a:rPr lang="pl-PL" dirty="0"/>
              <a:t>48</a:t>
            </a:r>
          </a:p>
        </p:txBody>
      </p:sp>
      <p:cxnSp>
        <p:nvCxnSpPr>
          <p:cNvPr id="99" name="Łącznik prosty 98"/>
          <p:cNvCxnSpPr/>
          <p:nvPr/>
        </p:nvCxnSpPr>
        <p:spPr>
          <a:xfrm flipV="1">
            <a:off x="6589368" y="3645024"/>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0" name="pole tekstowe 99"/>
          <p:cNvSpPr txBox="1"/>
          <p:nvPr/>
        </p:nvSpPr>
        <p:spPr>
          <a:xfrm>
            <a:off x="6301286" y="3573016"/>
            <a:ext cx="288082" cy="369332"/>
          </a:xfrm>
          <a:prstGeom prst="rect">
            <a:avLst/>
          </a:prstGeom>
          <a:noFill/>
        </p:spPr>
        <p:txBody>
          <a:bodyPr wrap="square" rtlCol="0">
            <a:spAutoFit/>
          </a:bodyPr>
          <a:lstStyle/>
          <a:p>
            <a:r>
              <a:rPr lang="pl-PL" dirty="0"/>
              <a:t>6</a:t>
            </a:r>
          </a:p>
        </p:txBody>
      </p:sp>
      <p:sp>
        <p:nvSpPr>
          <p:cNvPr id="103" name="Prostokąt 102"/>
          <p:cNvSpPr/>
          <p:nvPr/>
        </p:nvSpPr>
        <p:spPr>
          <a:xfrm>
            <a:off x="3276425" y="4941168"/>
            <a:ext cx="1296369" cy="28803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32 bity</a:t>
            </a:r>
          </a:p>
        </p:txBody>
      </p:sp>
      <p:cxnSp>
        <p:nvCxnSpPr>
          <p:cNvPr id="104" name="Łącznik łamany 103"/>
          <p:cNvCxnSpPr>
            <a:stCxn id="46" idx="2"/>
            <a:endCxn id="103" idx="0"/>
          </p:cNvCxnSpPr>
          <p:nvPr/>
        </p:nvCxnSpPr>
        <p:spPr>
          <a:xfrm rot="16200000" flipH="1">
            <a:off x="2232178" y="3248736"/>
            <a:ext cx="576064" cy="28088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07" name="Łącznik łamany 106"/>
          <p:cNvCxnSpPr>
            <a:stCxn id="47" idx="2"/>
            <a:endCxn id="103" idx="0"/>
          </p:cNvCxnSpPr>
          <p:nvPr/>
        </p:nvCxnSpPr>
        <p:spPr>
          <a:xfrm rot="16200000" flipH="1">
            <a:off x="2628290" y="3644849"/>
            <a:ext cx="576064" cy="2016574"/>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0" name="Łącznik łamany 109"/>
          <p:cNvCxnSpPr>
            <a:stCxn id="48" idx="2"/>
            <a:endCxn id="103" idx="0"/>
          </p:cNvCxnSpPr>
          <p:nvPr/>
        </p:nvCxnSpPr>
        <p:spPr>
          <a:xfrm rot="16200000" flipH="1">
            <a:off x="3024403" y="4040962"/>
            <a:ext cx="576064" cy="1224349"/>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3" name="Łącznik łamany 112"/>
          <p:cNvCxnSpPr>
            <a:stCxn id="49" idx="2"/>
            <a:endCxn id="103" idx="0"/>
          </p:cNvCxnSpPr>
          <p:nvPr/>
        </p:nvCxnSpPr>
        <p:spPr>
          <a:xfrm rot="16200000" flipH="1">
            <a:off x="3420516" y="4437075"/>
            <a:ext cx="576064" cy="432123"/>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6" name="Łącznik łamany 115"/>
          <p:cNvCxnSpPr>
            <a:stCxn id="50" idx="2"/>
            <a:endCxn id="103" idx="0"/>
          </p:cNvCxnSpPr>
          <p:nvPr/>
        </p:nvCxnSpPr>
        <p:spPr>
          <a:xfrm rot="5400000">
            <a:off x="3816629" y="4473085"/>
            <a:ext cx="576064" cy="360103"/>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19" name="Łącznik łamany 118"/>
          <p:cNvCxnSpPr>
            <a:stCxn id="51" idx="2"/>
            <a:endCxn id="103" idx="0"/>
          </p:cNvCxnSpPr>
          <p:nvPr/>
        </p:nvCxnSpPr>
        <p:spPr>
          <a:xfrm rot="5400000">
            <a:off x="4212741" y="4076972"/>
            <a:ext cx="576064" cy="1152328"/>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4" name="Łącznik łamany 123"/>
          <p:cNvCxnSpPr>
            <a:stCxn id="52" idx="2"/>
            <a:endCxn id="103" idx="0"/>
          </p:cNvCxnSpPr>
          <p:nvPr/>
        </p:nvCxnSpPr>
        <p:spPr>
          <a:xfrm rot="5400000">
            <a:off x="4608854" y="3680859"/>
            <a:ext cx="576064" cy="1944554"/>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27" name="Łącznik łamany 126"/>
          <p:cNvCxnSpPr>
            <a:stCxn id="53" idx="2"/>
            <a:endCxn id="103" idx="0"/>
          </p:cNvCxnSpPr>
          <p:nvPr/>
        </p:nvCxnSpPr>
        <p:spPr>
          <a:xfrm rot="5400000">
            <a:off x="5004967" y="3284747"/>
            <a:ext cx="576064" cy="2736779"/>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0" name="Łącznik prosty 129"/>
          <p:cNvCxnSpPr/>
          <p:nvPr/>
        </p:nvCxnSpPr>
        <p:spPr>
          <a:xfrm flipV="1">
            <a:off x="1043789" y="4427820"/>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1" name="pole tekstowe 130"/>
          <p:cNvSpPr txBox="1"/>
          <p:nvPr/>
        </p:nvSpPr>
        <p:spPr>
          <a:xfrm>
            <a:off x="755707" y="4355812"/>
            <a:ext cx="288082" cy="369332"/>
          </a:xfrm>
          <a:prstGeom prst="rect">
            <a:avLst/>
          </a:prstGeom>
          <a:noFill/>
        </p:spPr>
        <p:txBody>
          <a:bodyPr wrap="square" rtlCol="0">
            <a:spAutoFit/>
          </a:bodyPr>
          <a:lstStyle/>
          <a:p>
            <a:r>
              <a:rPr lang="pl-PL" dirty="0"/>
              <a:t>4</a:t>
            </a:r>
          </a:p>
        </p:txBody>
      </p:sp>
      <p:cxnSp>
        <p:nvCxnSpPr>
          <p:cNvPr id="132" name="Łącznik prosty 131"/>
          <p:cNvCxnSpPr/>
          <p:nvPr/>
        </p:nvCxnSpPr>
        <p:spPr>
          <a:xfrm flipV="1">
            <a:off x="1836015" y="443711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3" name="pole tekstowe 132"/>
          <p:cNvSpPr txBox="1"/>
          <p:nvPr/>
        </p:nvSpPr>
        <p:spPr>
          <a:xfrm>
            <a:off x="1547933" y="4365104"/>
            <a:ext cx="288082" cy="369332"/>
          </a:xfrm>
          <a:prstGeom prst="rect">
            <a:avLst/>
          </a:prstGeom>
          <a:noFill/>
        </p:spPr>
        <p:txBody>
          <a:bodyPr wrap="square" rtlCol="0">
            <a:spAutoFit/>
          </a:bodyPr>
          <a:lstStyle/>
          <a:p>
            <a:r>
              <a:rPr lang="pl-PL" dirty="0"/>
              <a:t>4</a:t>
            </a:r>
          </a:p>
        </p:txBody>
      </p:sp>
      <p:cxnSp>
        <p:nvCxnSpPr>
          <p:cNvPr id="134" name="Łącznik prosty 133"/>
          <p:cNvCxnSpPr/>
          <p:nvPr/>
        </p:nvCxnSpPr>
        <p:spPr>
          <a:xfrm flipV="1">
            <a:off x="2628240" y="443711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5" name="pole tekstowe 134"/>
          <p:cNvSpPr txBox="1"/>
          <p:nvPr/>
        </p:nvSpPr>
        <p:spPr>
          <a:xfrm>
            <a:off x="2340158" y="4365104"/>
            <a:ext cx="288082" cy="369332"/>
          </a:xfrm>
          <a:prstGeom prst="rect">
            <a:avLst/>
          </a:prstGeom>
          <a:noFill/>
        </p:spPr>
        <p:txBody>
          <a:bodyPr wrap="square" rtlCol="0">
            <a:spAutoFit/>
          </a:bodyPr>
          <a:lstStyle/>
          <a:p>
            <a:r>
              <a:rPr lang="pl-PL" dirty="0"/>
              <a:t>4</a:t>
            </a:r>
          </a:p>
        </p:txBody>
      </p:sp>
      <p:cxnSp>
        <p:nvCxnSpPr>
          <p:cNvPr id="136" name="Łącznik prosty 135"/>
          <p:cNvCxnSpPr/>
          <p:nvPr/>
        </p:nvCxnSpPr>
        <p:spPr>
          <a:xfrm flipV="1">
            <a:off x="3420466" y="443711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7" name="pole tekstowe 136"/>
          <p:cNvSpPr txBox="1"/>
          <p:nvPr/>
        </p:nvSpPr>
        <p:spPr>
          <a:xfrm>
            <a:off x="3132384" y="4365104"/>
            <a:ext cx="288082" cy="369332"/>
          </a:xfrm>
          <a:prstGeom prst="rect">
            <a:avLst/>
          </a:prstGeom>
          <a:noFill/>
        </p:spPr>
        <p:txBody>
          <a:bodyPr wrap="square" rtlCol="0">
            <a:spAutoFit/>
          </a:bodyPr>
          <a:lstStyle/>
          <a:p>
            <a:r>
              <a:rPr lang="pl-PL" dirty="0"/>
              <a:t>4</a:t>
            </a:r>
          </a:p>
        </p:txBody>
      </p:sp>
      <p:cxnSp>
        <p:nvCxnSpPr>
          <p:cNvPr id="138" name="Łącznik prosty 137"/>
          <p:cNvCxnSpPr/>
          <p:nvPr/>
        </p:nvCxnSpPr>
        <p:spPr>
          <a:xfrm flipV="1">
            <a:off x="4212691" y="443711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9" name="pole tekstowe 138"/>
          <p:cNvSpPr txBox="1"/>
          <p:nvPr/>
        </p:nvSpPr>
        <p:spPr>
          <a:xfrm>
            <a:off x="3924609" y="4365104"/>
            <a:ext cx="288082" cy="369332"/>
          </a:xfrm>
          <a:prstGeom prst="rect">
            <a:avLst/>
          </a:prstGeom>
          <a:noFill/>
        </p:spPr>
        <p:txBody>
          <a:bodyPr wrap="square" rtlCol="0">
            <a:spAutoFit/>
          </a:bodyPr>
          <a:lstStyle/>
          <a:p>
            <a:r>
              <a:rPr lang="pl-PL" dirty="0"/>
              <a:t>4</a:t>
            </a:r>
          </a:p>
        </p:txBody>
      </p:sp>
      <p:cxnSp>
        <p:nvCxnSpPr>
          <p:cNvPr id="140" name="Łącznik prosty 139"/>
          <p:cNvCxnSpPr/>
          <p:nvPr/>
        </p:nvCxnSpPr>
        <p:spPr>
          <a:xfrm flipV="1">
            <a:off x="5004917" y="443711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1" name="pole tekstowe 140"/>
          <p:cNvSpPr txBox="1"/>
          <p:nvPr/>
        </p:nvSpPr>
        <p:spPr>
          <a:xfrm>
            <a:off x="4716835" y="4365104"/>
            <a:ext cx="288082" cy="369332"/>
          </a:xfrm>
          <a:prstGeom prst="rect">
            <a:avLst/>
          </a:prstGeom>
          <a:noFill/>
        </p:spPr>
        <p:txBody>
          <a:bodyPr wrap="square" rtlCol="0">
            <a:spAutoFit/>
          </a:bodyPr>
          <a:lstStyle/>
          <a:p>
            <a:r>
              <a:rPr lang="pl-PL" dirty="0"/>
              <a:t>4</a:t>
            </a:r>
          </a:p>
        </p:txBody>
      </p:sp>
      <p:cxnSp>
        <p:nvCxnSpPr>
          <p:cNvPr id="142" name="Łącznik prosty 141"/>
          <p:cNvCxnSpPr/>
          <p:nvPr/>
        </p:nvCxnSpPr>
        <p:spPr>
          <a:xfrm flipV="1">
            <a:off x="5797143" y="443711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3" name="pole tekstowe 142"/>
          <p:cNvSpPr txBox="1"/>
          <p:nvPr/>
        </p:nvSpPr>
        <p:spPr>
          <a:xfrm>
            <a:off x="5509061" y="4365104"/>
            <a:ext cx="288082" cy="369332"/>
          </a:xfrm>
          <a:prstGeom prst="rect">
            <a:avLst/>
          </a:prstGeom>
          <a:noFill/>
        </p:spPr>
        <p:txBody>
          <a:bodyPr wrap="square" rtlCol="0">
            <a:spAutoFit/>
          </a:bodyPr>
          <a:lstStyle/>
          <a:p>
            <a:r>
              <a:rPr lang="pl-PL" dirty="0"/>
              <a:t>4</a:t>
            </a:r>
          </a:p>
        </p:txBody>
      </p:sp>
      <p:cxnSp>
        <p:nvCxnSpPr>
          <p:cNvPr id="144" name="Łącznik prosty 143"/>
          <p:cNvCxnSpPr/>
          <p:nvPr/>
        </p:nvCxnSpPr>
        <p:spPr>
          <a:xfrm flipV="1">
            <a:off x="6589368" y="4437112"/>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5" name="pole tekstowe 144"/>
          <p:cNvSpPr txBox="1"/>
          <p:nvPr/>
        </p:nvSpPr>
        <p:spPr>
          <a:xfrm>
            <a:off x="6301286" y="4365104"/>
            <a:ext cx="288082" cy="369332"/>
          </a:xfrm>
          <a:prstGeom prst="rect">
            <a:avLst/>
          </a:prstGeom>
          <a:noFill/>
        </p:spPr>
        <p:txBody>
          <a:bodyPr wrap="square" rtlCol="0">
            <a:spAutoFit/>
          </a:bodyPr>
          <a:lstStyle/>
          <a:p>
            <a:r>
              <a:rPr lang="pl-PL" dirty="0"/>
              <a:t>4</a:t>
            </a:r>
          </a:p>
        </p:txBody>
      </p:sp>
      <p:sp>
        <p:nvSpPr>
          <p:cNvPr id="146" name="Elipsa 145"/>
          <p:cNvSpPr/>
          <p:nvPr/>
        </p:nvSpPr>
        <p:spPr>
          <a:xfrm>
            <a:off x="5437040" y="5157192"/>
            <a:ext cx="432123" cy="432048"/>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P</a:t>
            </a:r>
          </a:p>
        </p:txBody>
      </p:sp>
      <p:cxnSp>
        <p:nvCxnSpPr>
          <p:cNvPr id="147" name="Łącznik łamany 146"/>
          <p:cNvCxnSpPr>
            <a:stCxn id="103" idx="2"/>
            <a:endCxn id="146" idx="2"/>
          </p:cNvCxnSpPr>
          <p:nvPr/>
        </p:nvCxnSpPr>
        <p:spPr>
          <a:xfrm rot="16200000" flipH="1">
            <a:off x="4608817" y="4544993"/>
            <a:ext cx="144016" cy="1512431"/>
          </a:xfrm>
          <a:prstGeom prst="bentConnector2">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60" name="Prostokąt 159"/>
          <p:cNvSpPr/>
          <p:nvPr/>
        </p:nvSpPr>
        <p:spPr>
          <a:xfrm>
            <a:off x="6445327" y="5229200"/>
            <a:ext cx="1296369" cy="288032"/>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32 bity</a:t>
            </a:r>
          </a:p>
        </p:txBody>
      </p:sp>
      <p:cxnSp>
        <p:nvCxnSpPr>
          <p:cNvPr id="161" name="Łącznik łamany 146"/>
          <p:cNvCxnSpPr>
            <a:stCxn id="146" idx="6"/>
            <a:endCxn id="160" idx="1"/>
          </p:cNvCxnSpPr>
          <p:nvPr/>
        </p:nvCxnSpPr>
        <p:spPr>
          <a:xfrm>
            <a:off x="5869163" y="5373216"/>
            <a:ext cx="576164" cy="12700"/>
          </a:xfrm>
          <a:prstGeom prst="bent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5" name="Łącznik prosty 164"/>
          <p:cNvCxnSpPr/>
          <p:nvPr/>
        </p:nvCxnSpPr>
        <p:spPr>
          <a:xfrm flipV="1">
            <a:off x="2052076" y="2924944"/>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6" name="pole tekstowe 165"/>
          <p:cNvSpPr txBox="1"/>
          <p:nvPr/>
        </p:nvSpPr>
        <p:spPr>
          <a:xfrm>
            <a:off x="1836015" y="2627620"/>
            <a:ext cx="432123" cy="369332"/>
          </a:xfrm>
          <a:prstGeom prst="rect">
            <a:avLst/>
          </a:prstGeom>
          <a:noFill/>
        </p:spPr>
        <p:txBody>
          <a:bodyPr wrap="square" rtlCol="0">
            <a:spAutoFit/>
          </a:bodyPr>
          <a:lstStyle/>
          <a:p>
            <a:r>
              <a:rPr lang="pl-PL" dirty="0"/>
              <a:t>48</a:t>
            </a:r>
          </a:p>
        </p:txBody>
      </p:sp>
      <p:cxnSp>
        <p:nvCxnSpPr>
          <p:cNvPr id="167" name="Łącznik prosty 166"/>
          <p:cNvCxnSpPr/>
          <p:nvPr/>
        </p:nvCxnSpPr>
        <p:spPr>
          <a:xfrm flipV="1">
            <a:off x="3348445" y="2934236"/>
            <a:ext cx="144041" cy="14401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8" name="pole tekstowe 167"/>
          <p:cNvSpPr txBox="1"/>
          <p:nvPr/>
        </p:nvSpPr>
        <p:spPr>
          <a:xfrm>
            <a:off x="3132384" y="2636912"/>
            <a:ext cx="432123" cy="369332"/>
          </a:xfrm>
          <a:prstGeom prst="rect">
            <a:avLst/>
          </a:prstGeom>
          <a:noFill/>
        </p:spPr>
        <p:txBody>
          <a:bodyPr wrap="square" rtlCol="0">
            <a:spAutoFit/>
          </a:bodyPr>
          <a:lstStyle/>
          <a:p>
            <a:r>
              <a:rPr lang="pl-PL" dirty="0"/>
              <a:t>48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Przykładowy </a:t>
            </a:r>
            <a:r>
              <a:rPr lang="pl-PL" dirty="0" err="1"/>
              <a:t>S-box</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15</a:t>
            </a:fld>
            <a:endParaRPr lang="pl-PL"/>
          </a:p>
        </p:txBody>
      </p:sp>
      <p:sp>
        <p:nvSpPr>
          <p:cNvPr id="5" name="Content Placeholder 2"/>
          <p:cNvSpPr>
            <a:spLocks noGrp="1"/>
          </p:cNvSpPr>
          <p:nvPr>
            <p:ph idx="1"/>
          </p:nvPr>
        </p:nvSpPr>
        <p:spPr>
          <a:xfrm>
            <a:off x="457280" y="1352550"/>
            <a:ext cx="8231029" cy="990600"/>
          </a:xfrm>
        </p:spPr>
        <p:txBody>
          <a:bodyPr/>
          <a:lstStyle/>
          <a:p>
            <a:pPr marL="0" indent="0" algn="ctr">
              <a:buNone/>
            </a:pPr>
            <a:r>
              <a:rPr lang="en-US" dirty="0"/>
              <a:t>S</a:t>
            </a:r>
            <a:r>
              <a:rPr lang="en-US" baseline="-25000" dirty="0"/>
              <a:t>i</a:t>
            </a:r>
            <a:r>
              <a:rPr lang="en-US" dirty="0"/>
              <a:t>: {0,1}</a:t>
            </a:r>
            <a:r>
              <a:rPr lang="en-US" baseline="30000" dirty="0"/>
              <a:t>6</a:t>
            </a:r>
            <a:r>
              <a:rPr lang="en-US" dirty="0"/>
              <a:t> ⟶ {0,1}</a:t>
            </a:r>
            <a:r>
              <a:rPr lang="en-US" baseline="30000" dirty="0"/>
              <a:t>4 </a:t>
            </a:r>
            <a:r>
              <a:rPr lang="en-US" dirty="0"/>
              <a:t> </a:t>
            </a:r>
          </a:p>
        </p:txBody>
      </p:sp>
      <p:pic>
        <p:nvPicPr>
          <p:cNvPr id="6" name="Content Placeholder 3"/>
          <p:cNvPicPr>
            <a:picLocks noChangeAspect="1"/>
          </p:cNvPicPr>
          <p:nvPr/>
        </p:nvPicPr>
        <p:blipFill rotWithShape="1">
          <a:blip r:embed="rId3" cstate="print"/>
          <a:srcRect l="-458" r="163"/>
          <a:stretch/>
        </p:blipFill>
        <p:spPr>
          <a:xfrm>
            <a:off x="851658" y="2492896"/>
            <a:ext cx="7970346" cy="1958454"/>
          </a:xfrm>
          <a:prstGeom prst="rect">
            <a:avLst/>
          </a:prstGeom>
        </p:spPr>
      </p:pic>
      <p:sp>
        <p:nvSpPr>
          <p:cNvPr id="7" name="pole tekstowe 6"/>
          <p:cNvSpPr txBox="1"/>
          <p:nvPr/>
        </p:nvSpPr>
        <p:spPr>
          <a:xfrm>
            <a:off x="971769" y="4941168"/>
            <a:ext cx="3456984" cy="369332"/>
          </a:xfrm>
          <a:prstGeom prst="rect">
            <a:avLst/>
          </a:prstGeom>
          <a:noFill/>
        </p:spPr>
        <p:txBody>
          <a:bodyPr wrap="square" rtlCol="0">
            <a:spAutoFit/>
          </a:bodyPr>
          <a:lstStyle/>
          <a:p>
            <a:r>
              <a:rPr lang="pl-PL" b="1" dirty="0"/>
              <a:t>0</a:t>
            </a:r>
            <a:r>
              <a:rPr lang="pl-PL" dirty="0"/>
              <a:t> 1101 </a:t>
            </a:r>
            <a:r>
              <a:rPr lang="pl-PL" b="1" dirty="0"/>
              <a:t>1</a:t>
            </a:r>
            <a:r>
              <a:rPr lang="pl-PL" dirty="0"/>
              <a:t> </a:t>
            </a:r>
            <a:r>
              <a:rPr lang="pl-PL" dirty="0">
                <a:sym typeface="Symbol"/>
              </a:rPr>
              <a:t> 1001</a:t>
            </a:r>
            <a:endParaRPr lang="pl-PL" dirty="0"/>
          </a:p>
        </p:txBody>
      </p:sp>
      <p:cxnSp>
        <p:nvCxnSpPr>
          <p:cNvPr id="10" name="Łącznik prosty ze strzałką 9"/>
          <p:cNvCxnSpPr/>
          <p:nvPr/>
        </p:nvCxnSpPr>
        <p:spPr>
          <a:xfrm flipV="1">
            <a:off x="1187830" y="3717032"/>
            <a:ext cx="720205" cy="1296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p:nvPr/>
        </p:nvCxnSpPr>
        <p:spPr>
          <a:xfrm flipV="1">
            <a:off x="1403892" y="3140968"/>
            <a:ext cx="6265784" cy="187220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p:cNvCxnSpPr/>
          <p:nvPr/>
        </p:nvCxnSpPr>
        <p:spPr>
          <a:xfrm flipV="1">
            <a:off x="1836015" y="3717032"/>
            <a:ext cx="144041" cy="1296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Przykład: zły dobór tablicy </a:t>
            </a:r>
            <a:r>
              <a:rPr lang="pl-PL" dirty="0" err="1"/>
              <a:t>S-box’a</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16</a:t>
            </a:fld>
            <a:endParaRPr lang="pl-PL"/>
          </a:p>
        </p:txBody>
      </p:sp>
      <p:sp>
        <p:nvSpPr>
          <p:cNvPr id="10" name="Content Placeholder 2"/>
          <p:cNvSpPr>
            <a:spLocks noGrp="1"/>
          </p:cNvSpPr>
          <p:nvPr>
            <p:ph idx="1"/>
          </p:nvPr>
        </p:nvSpPr>
        <p:spPr>
          <a:xfrm>
            <a:off x="381066" y="1700808"/>
            <a:ext cx="8764522" cy="4095750"/>
          </a:xfrm>
        </p:spPr>
        <p:txBody>
          <a:bodyPr>
            <a:normAutofit fontScale="85000" lnSpcReduction="10000"/>
          </a:bodyPr>
          <a:lstStyle/>
          <a:p>
            <a:pPr marL="0" indent="0">
              <a:buNone/>
            </a:pPr>
            <a:r>
              <a:rPr lang="pl-PL" dirty="0"/>
              <a:t>Załóżmy</a:t>
            </a:r>
            <a:r>
              <a:rPr lang="en-US" dirty="0"/>
              <a:t>:    </a:t>
            </a:r>
          </a:p>
          <a:p>
            <a:pPr marL="0" indent="0">
              <a:spcBef>
                <a:spcPts val="0"/>
              </a:spcBef>
              <a:buNone/>
            </a:pPr>
            <a:r>
              <a:rPr lang="en-US" dirty="0"/>
              <a:t>      S</a:t>
            </a:r>
            <a:r>
              <a:rPr lang="en-US" baseline="-25000" dirty="0"/>
              <a:t>i</a:t>
            </a:r>
            <a:r>
              <a:rPr lang="en-US" dirty="0"/>
              <a:t>(x</a:t>
            </a:r>
            <a:r>
              <a:rPr lang="en-US" baseline="-25000" dirty="0"/>
              <a:t>1</a:t>
            </a:r>
            <a:r>
              <a:rPr lang="en-US" dirty="0"/>
              <a:t>, x</a:t>
            </a:r>
            <a:r>
              <a:rPr lang="en-US" baseline="-25000" dirty="0"/>
              <a:t>2</a:t>
            </a:r>
            <a:r>
              <a:rPr lang="en-US" dirty="0"/>
              <a:t>, …, x</a:t>
            </a:r>
            <a:r>
              <a:rPr lang="en-US" baseline="-25000" dirty="0"/>
              <a:t>6</a:t>
            </a:r>
            <a:r>
              <a:rPr lang="en-US" dirty="0"/>
              <a:t>) = </a:t>
            </a:r>
            <a:r>
              <a:rPr lang="en-US" sz="3200" dirty="0"/>
              <a:t>(</a:t>
            </a:r>
            <a:r>
              <a:rPr lang="en-US" dirty="0"/>
              <a:t> x</a:t>
            </a:r>
            <a:r>
              <a:rPr lang="en-US" baseline="-25000" dirty="0"/>
              <a:t>2</a:t>
            </a:r>
            <a:r>
              <a:rPr lang="en-US" dirty="0"/>
              <a:t>⨁x</a:t>
            </a:r>
            <a:r>
              <a:rPr lang="en-US" baseline="-25000" dirty="0"/>
              <a:t>3</a:t>
            </a:r>
            <a:r>
              <a:rPr lang="en-US" dirty="0"/>
              <a:t>,   x</a:t>
            </a:r>
            <a:r>
              <a:rPr lang="en-US" baseline="-25000" dirty="0"/>
              <a:t>1</a:t>
            </a:r>
            <a:r>
              <a:rPr lang="en-US" dirty="0"/>
              <a:t>⨁x</a:t>
            </a:r>
            <a:r>
              <a:rPr lang="en-US" baseline="-25000" dirty="0"/>
              <a:t>4</a:t>
            </a:r>
            <a:r>
              <a:rPr lang="en-US" dirty="0"/>
              <a:t>⨁x</a:t>
            </a:r>
            <a:r>
              <a:rPr lang="en-US" baseline="-25000" dirty="0"/>
              <a:t>5</a:t>
            </a:r>
            <a:r>
              <a:rPr lang="en-US" dirty="0"/>
              <a:t>,   x</a:t>
            </a:r>
            <a:r>
              <a:rPr lang="en-US" baseline="-25000" dirty="0"/>
              <a:t>1</a:t>
            </a:r>
            <a:r>
              <a:rPr lang="en-US" dirty="0"/>
              <a:t>⨁x</a:t>
            </a:r>
            <a:r>
              <a:rPr lang="en-US" baseline="-25000" dirty="0"/>
              <a:t>6</a:t>
            </a:r>
            <a:r>
              <a:rPr lang="en-US" dirty="0"/>
              <a:t>,   x</a:t>
            </a:r>
            <a:r>
              <a:rPr lang="en-US" baseline="-25000" dirty="0"/>
              <a:t>2</a:t>
            </a:r>
            <a:r>
              <a:rPr lang="en-US" dirty="0"/>
              <a:t>⨁x</a:t>
            </a:r>
            <a:r>
              <a:rPr lang="en-US" baseline="-25000" dirty="0"/>
              <a:t>3</a:t>
            </a:r>
            <a:r>
              <a:rPr lang="en-US" dirty="0"/>
              <a:t>⨁x</a:t>
            </a:r>
            <a:r>
              <a:rPr lang="en-US" baseline="-25000" dirty="0"/>
              <a:t>6</a:t>
            </a:r>
            <a:r>
              <a:rPr lang="en-US" dirty="0"/>
              <a:t> </a:t>
            </a:r>
            <a:r>
              <a:rPr lang="en-US" sz="3200" dirty="0"/>
              <a:t>)</a:t>
            </a:r>
          </a:p>
          <a:p>
            <a:pPr marL="0" indent="0">
              <a:spcBef>
                <a:spcPts val="4176"/>
              </a:spcBef>
              <a:buNone/>
            </a:pPr>
            <a:r>
              <a:rPr lang="pl-PL" dirty="0"/>
              <a:t>Stosując równoważny zapis</a:t>
            </a:r>
            <a:r>
              <a:rPr lang="en-US" dirty="0"/>
              <a:t>:     S</a:t>
            </a:r>
            <a:r>
              <a:rPr lang="en-US" baseline="-25000" dirty="0"/>
              <a:t>i</a:t>
            </a:r>
            <a:r>
              <a:rPr lang="en-US" dirty="0"/>
              <a:t>(</a:t>
            </a:r>
            <a:r>
              <a:rPr lang="en-US" b="1" dirty="0"/>
              <a:t>x</a:t>
            </a:r>
            <a:r>
              <a:rPr lang="en-US" dirty="0"/>
              <a:t>) = </a:t>
            </a:r>
            <a:r>
              <a:rPr lang="en-US" dirty="0" err="1"/>
              <a:t>A</a:t>
            </a:r>
            <a:r>
              <a:rPr lang="en-US" baseline="-25000" dirty="0" err="1"/>
              <a:t>i</a:t>
            </a:r>
            <a:r>
              <a:rPr lang="en-US" dirty="0" err="1"/>
              <a:t>⋅</a:t>
            </a:r>
            <a:r>
              <a:rPr lang="en-US" b="1" dirty="0" err="1"/>
              <a:t>x</a:t>
            </a:r>
            <a:r>
              <a:rPr lang="en-US" b="1" dirty="0"/>
              <a:t>   </a:t>
            </a:r>
            <a:r>
              <a:rPr lang="en-US" sz="2000" dirty="0"/>
              <a:t>(mod 2)</a:t>
            </a:r>
          </a:p>
          <a:p>
            <a:pPr marL="0" indent="0">
              <a:spcBef>
                <a:spcPts val="2376"/>
              </a:spcBef>
              <a:buNone/>
            </a:pPr>
            <a:endParaRPr lang="en-US" sz="2000" b="1" dirty="0"/>
          </a:p>
          <a:p>
            <a:pPr marL="0" indent="0">
              <a:spcBef>
                <a:spcPts val="2376"/>
              </a:spcBef>
              <a:buNone/>
            </a:pPr>
            <a:endParaRPr lang="en-US" sz="2000" dirty="0"/>
          </a:p>
          <a:p>
            <a:pPr marL="0" indent="0">
              <a:spcBef>
                <a:spcPts val="4776"/>
              </a:spcBef>
              <a:buNone/>
            </a:pPr>
            <a:r>
              <a:rPr lang="pl-PL" dirty="0"/>
              <a:t>Mówimy, że </a:t>
            </a:r>
            <a:r>
              <a:rPr lang="en-US" dirty="0"/>
              <a:t>S</a:t>
            </a:r>
            <a:r>
              <a:rPr lang="en-US" baseline="-25000" dirty="0"/>
              <a:t>i</a:t>
            </a:r>
            <a:r>
              <a:rPr lang="en-US" dirty="0"/>
              <a:t> </a:t>
            </a:r>
            <a:r>
              <a:rPr lang="pl-PL" dirty="0"/>
              <a:t>jest funkcją liniową</a:t>
            </a:r>
            <a:r>
              <a:rPr lang="en-US" dirty="0"/>
              <a:t>.</a:t>
            </a:r>
            <a:endParaRPr lang="en-US" sz="2800" dirty="0"/>
          </a:p>
        </p:txBody>
      </p:sp>
      <p:sp>
        <p:nvSpPr>
          <p:cNvPr id="11" name="Rectangle 3"/>
          <p:cNvSpPr/>
          <p:nvPr/>
        </p:nvSpPr>
        <p:spPr>
          <a:xfrm>
            <a:off x="4649007" y="3910608"/>
            <a:ext cx="1448051" cy="990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FF"/>
                </a:solidFill>
              </a:rPr>
              <a:t>0 1 1 0 0 0</a:t>
            </a:r>
          </a:p>
          <a:p>
            <a:pPr algn="ctr"/>
            <a:r>
              <a:rPr lang="en-US" dirty="0">
                <a:solidFill>
                  <a:srgbClr val="0000FF"/>
                </a:solidFill>
              </a:rPr>
              <a:t>1 0 0 1 1 0</a:t>
            </a:r>
          </a:p>
          <a:p>
            <a:pPr algn="ctr"/>
            <a:r>
              <a:rPr lang="en-US" dirty="0">
                <a:solidFill>
                  <a:srgbClr val="0000FF"/>
                </a:solidFill>
              </a:rPr>
              <a:t>1 0 0 0 0 1</a:t>
            </a:r>
          </a:p>
          <a:p>
            <a:pPr algn="ctr"/>
            <a:r>
              <a:rPr lang="en-US" dirty="0">
                <a:solidFill>
                  <a:srgbClr val="0000FF"/>
                </a:solidFill>
              </a:rPr>
              <a:t>0 1 1 0 0 1</a:t>
            </a:r>
          </a:p>
        </p:txBody>
      </p:sp>
      <p:sp>
        <p:nvSpPr>
          <p:cNvPr id="12" name="Rectangle 4"/>
          <p:cNvSpPr/>
          <p:nvPr/>
        </p:nvSpPr>
        <p:spPr>
          <a:xfrm>
            <a:off x="6401912" y="3910608"/>
            <a:ext cx="304853" cy="17526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x</a:t>
            </a:r>
            <a:r>
              <a:rPr lang="en-US" baseline="-25000" dirty="0">
                <a:solidFill>
                  <a:srgbClr val="0000FF"/>
                </a:solidFill>
              </a:rPr>
              <a:t>1</a:t>
            </a:r>
          </a:p>
          <a:p>
            <a:pPr algn="ctr"/>
            <a:r>
              <a:rPr lang="en-US" dirty="0">
                <a:solidFill>
                  <a:srgbClr val="0000FF"/>
                </a:solidFill>
              </a:rPr>
              <a:t>x</a:t>
            </a:r>
            <a:r>
              <a:rPr lang="en-US" baseline="-25000" dirty="0">
                <a:solidFill>
                  <a:srgbClr val="0000FF"/>
                </a:solidFill>
              </a:rPr>
              <a:t>2</a:t>
            </a:r>
          </a:p>
          <a:p>
            <a:pPr algn="ctr"/>
            <a:r>
              <a:rPr lang="en-US" dirty="0">
                <a:solidFill>
                  <a:srgbClr val="0000FF"/>
                </a:solidFill>
              </a:rPr>
              <a:t>x</a:t>
            </a:r>
            <a:r>
              <a:rPr lang="en-US" baseline="-25000" dirty="0">
                <a:solidFill>
                  <a:srgbClr val="0000FF"/>
                </a:solidFill>
              </a:rPr>
              <a:t>3</a:t>
            </a:r>
          </a:p>
          <a:p>
            <a:pPr algn="ctr"/>
            <a:r>
              <a:rPr lang="en-US" dirty="0">
                <a:solidFill>
                  <a:srgbClr val="0000FF"/>
                </a:solidFill>
              </a:rPr>
              <a:t>x</a:t>
            </a:r>
            <a:r>
              <a:rPr lang="en-US" baseline="-25000" dirty="0">
                <a:solidFill>
                  <a:srgbClr val="0000FF"/>
                </a:solidFill>
              </a:rPr>
              <a:t>4</a:t>
            </a:r>
          </a:p>
          <a:p>
            <a:pPr algn="ctr"/>
            <a:r>
              <a:rPr lang="en-US" dirty="0">
                <a:solidFill>
                  <a:srgbClr val="0000FF"/>
                </a:solidFill>
              </a:rPr>
              <a:t>x</a:t>
            </a:r>
            <a:r>
              <a:rPr lang="en-US" baseline="-25000" dirty="0">
                <a:solidFill>
                  <a:srgbClr val="0000FF"/>
                </a:solidFill>
              </a:rPr>
              <a:t>5</a:t>
            </a:r>
          </a:p>
          <a:p>
            <a:pPr algn="ctr"/>
            <a:r>
              <a:rPr lang="en-US" dirty="0">
                <a:solidFill>
                  <a:srgbClr val="0000FF"/>
                </a:solidFill>
              </a:rPr>
              <a:t>x</a:t>
            </a:r>
            <a:r>
              <a:rPr lang="en-US" baseline="-25000" dirty="0">
                <a:solidFill>
                  <a:srgbClr val="0000FF"/>
                </a:solidFill>
              </a:rPr>
              <a:t>6</a:t>
            </a:r>
          </a:p>
        </p:txBody>
      </p:sp>
      <p:sp>
        <p:nvSpPr>
          <p:cNvPr id="13" name="TextBox 5"/>
          <p:cNvSpPr txBox="1"/>
          <p:nvPr/>
        </p:nvSpPr>
        <p:spPr>
          <a:xfrm>
            <a:off x="6097059" y="4215408"/>
            <a:ext cx="242980" cy="369332"/>
          </a:xfrm>
          <a:prstGeom prst="rect">
            <a:avLst/>
          </a:prstGeom>
          <a:noFill/>
        </p:spPr>
        <p:txBody>
          <a:bodyPr wrap="none" rtlCol="0">
            <a:spAutoFit/>
          </a:bodyPr>
          <a:lstStyle/>
          <a:p>
            <a:r>
              <a:rPr lang="en-US" dirty="0"/>
              <a:t>.</a:t>
            </a:r>
          </a:p>
        </p:txBody>
      </p:sp>
      <p:sp>
        <p:nvSpPr>
          <p:cNvPr id="14" name="TextBox 6"/>
          <p:cNvSpPr txBox="1"/>
          <p:nvPr/>
        </p:nvSpPr>
        <p:spPr>
          <a:xfrm>
            <a:off x="6859191" y="4210944"/>
            <a:ext cx="338012" cy="461665"/>
          </a:xfrm>
          <a:prstGeom prst="rect">
            <a:avLst/>
          </a:prstGeom>
          <a:noFill/>
        </p:spPr>
        <p:txBody>
          <a:bodyPr wrap="none" rtlCol="0">
            <a:spAutoFit/>
          </a:bodyPr>
          <a:lstStyle/>
          <a:p>
            <a:r>
              <a:rPr lang="en-US" sz="2400" dirty="0"/>
              <a:t>=</a:t>
            </a:r>
          </a:p>
        </p:txBody>
      </p:sp>
      <p:sp>
        <p:nvSpPr>
          <p:cNvPr id="15" name="Rectangle 7"/>
          <p:cNvSpPr/>
          <p:nvPr/>
        </p:nvSpPr>
        <p:spPr>
          <a:xfrm>
            <a:off x="7392683" y="3910608"/>
            <a:ext cx="1143199" cy="12192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x</a:t>
            </a:r>
            <a:r>
              <a:rPr lang="en-US" baseline="-25000" dirty="0">
                <a:solidFill>
                  <a:srgbClr val="0000FF"/>
                </a:solidFill>
              </a:rPr>
              <a:t>2</a:t>
            </a:r>
            <a:r>
              <a:rPr lang="en-US" dirty="0">
                <a:solidFill>
                  <a:srgbClr val="0000FF"/>
                </a:solidFill>
              </a:rPr>
              <a:t>⨁x</a:t>
            </a:r>
            <a:r>
              <a:rPr lang="en-US" baseline="-25000" dirty="0">
                <a:solidFill>
                  <a:srgbClr val="0000FF"/>
                </a:solidFill>
              </a:rPr>
              <a:t>3</a:t>
            </a:r>
          </a:p>
          <a:p>
            <a:pPr algn="ctr"/>
            <a:r>
              <a:rPr lang="en-US" dirty="0">
                <a:solidFill>
                  <a:srgbClr val="0000FF"/>
                </a:solidFill>
              </a:rPr>
              <a:t>x</a:t>
            </a:r>
            <a:r>
              <a:rPr lang="en-US" baseline="-25000" dirty="0">
                <a:solidFill>
                  <a:srgbClr val="0000FF"/>
                </a:solidFill>
              </a:rPr>
              <a:t>1</a:t>
            </a:r>
            <a:r>
              <a:rPr lang="en-US" dirty="0">
                <a:solidFill>
                  <a:srgbClr val="0000FF"/>
                </a:solidFill>
              </a:rPr>
              <a:t>⨁x</a:t>
            </a:r>
            <a:r>
              <a:rPr lang="en-US" baseline="-25000" dirty="0">
                <a:solidFill>
                  <a:srgbClr val="0000FF"/>
                </a:solidFill>
              </a:rPr>
              <a:t>4</a:t>
            </a:r>
            <a:r>
              <a:rPr lang="en-US" dirty="0">
                <a:solidFill>
                  <a:srgbClr val="0000FF"/>
                </a:solidFill>
              </a:rPr>
              <a:t>⨁x</a:t>
            </a:r>
            <a:r>
              <a:rPr lang="en-US" baseline="-25000" dirty="0">
                <a:solidFill>
                  <a:srgbClr val="0000FF"/>
                </a:solidFill>
              </a:rPr>
              <a:t>5</a:t>
            </a:r>
          </a:p>
          <a:p>
            <a:pPr algn="ctr"/>
            <a:r>
              <a:rPr lang="en-US" dirty="0">
                <a:solidFill>
                  <a:srgbClr val="0000FF"/>
                </a:solidFill>
              </a:rPr>
              <a:t>x</a:t>
            </a:r>
            <a:r>
              <a:rPr lang="en-US" baseline="-25000" dirty="0">
                <a:solidFill>
                  <a:srgbClr val="0000FF"/>
                </a:solidFill>
              </a:rPr>
              <a:t>1</a:t>
            </a:r>
            <a:r>
              <a:rPr lang="en-US" dirty="0">
                <a:solidFill>
                  <a:srgbClr val="0000FF"/>
                </a:solidFill>
              </a:rPr>
              <a:t>⨁x</a:t>
            </a:r>
            <a:r>
              <a:rPr lang="en-US" baseline="-25000" dirty="0">
                <a:solidFill>
                  <a:srgbClr val="0000FF"/>
                </a:solidFill>
              </a:rPr>
              <a:t>6</a:t>
            </a:r>
          </a:p>
          <a:p>
            <a:pPr algn="ctr"/>
            <a:r>
              <a:rPr lang="en-US" dirty="0">
                <a:solidFill>
                  <a:srgbClr val="0000FF"/>
                </a:solidFill>
              </a:rPr>
              <a:t>x</a:t>
            </a:r>
            <a:r>
              <a:rPr lang="en-US" baseline="-25000" dirty="0">
                <a:solidFill>
                  <a:srgbClr val="0000FF"/>
                </a:solidFill>
              </a:rPr>
              <a:t>2</a:t>
            </a:r>
            <a:r>
              <a:rPr lang="en-US" dirty="0">
                <a:solidFill>
                  <a:srgbClr val="0000FF"/>
                </a:solidFill>
              </a:rPr>
              <a:t>⨁x</a:t>
            </a:r>
            <a:r>
              <a:rPr lang="en-US" baseline="-25000" dirty="0">
                <a:solidFill>
                  <a:srgbClr val="0000FF"/>
                </a:solidFill>
              </a:rPr>
              <a:t>3</a:t>
            </a:r>
            <a:r>
              <a:rPr lang="en-US" dirty="0">
                <a:solidFill>
                  <a:srgbClr val="0000FF"/>
                </a:solidFill>
              </a:rPr>
              <a:t>⨁x</a:t>
            </a:r>
            <a:r>
              <a:rPr lang="en-US" baseline="-25000" dirty="0">
                <a:solidFill>
                  <a:srgbClr val="0000FF"/>
                </a:solidFill>
              </a:rPr>
              <a:t>6</a:t>
            </a:r>
            <a:r>
              <a:rPr lang="en-US" dirty="0">
                <a:solidFill>
                  <a:srgbClr val="0000FF"/>
                </a:solidFill>
              </a:rPr>
              <a:t> </a:t>
            </a:r>
            <a:endParaRPr lang="en-US" baseline="-25000" dirty="0">
              <a:solidFill>
                <a:srgbClr val="0000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złego doboru </a:t>
            </a:r>
            <a:r>
              <a:rPr lang="pl-PL" dirty="0" err="1"/>
              <a:t>S-box’a</a:t>
            </a:r>
            <a:endParaRPr lang="pl-PL" dirty="0"/>
          </a:p>
        </p:txBody>
      </p:sp>
      <p:sp>
        <p:nvSpPr>
          <p:cNvPr id="4" name="Symbol zastępczy numeru slajdu 3"/>
          <p:cNvSpPr>
            <a:spLocks noGrp="1"/>
          </p:cNvSpPr>
          <p:nvPr>
            <p:ph type="sldNum" sz="quarter" idx="12"/>
          </p:nvPr>
        </p:nvSpPr>
        <p:spPr>
          <a:xfrm>
            <a:off x="6111869" y="6076331"/>
            <a:ext cx="2133971" cy="365125"/>
          </a:xfrm>
        </p:spPr>
        <p:txBody>
          <a:bodyPr/>
          <a:lstStyle/>
          <a:p>
            <a:fld id="{89839A2A-13EA-43E7-94CA-63D123D2CC7A}" type="slidenum">
              <a:rPr lang="pl-PL" smtClean="0"/>
              <a:pPr/>
              <a:t>17</a:t>
            </a:fld>
            <a:endParaRPr lang="pl-PL"/>
          </a:p>
        </p:txBody>
      </p:sp>
      <p:sp>
        <p:nvSpPr>
          <p:cNvPr id="5" name="Content Placeholder 2"/>
          <p:cNvSpPr>
            <a:spLocks noGrp="1"/>
          </p:cNvSpPr>
          <p:nvPr>
            <p:ph idx="1"/>
          </p:nvPr>
        </p:nvSpPr>
        <p:spPr>
          <a:xfrm>
            <a:off x="228640" y="1233140"/>
            <a:ext cx="8916948" cy="4324350"/>
          </a:xfrm>
        </p:spPr>
        <p:txBody>
          <a:bodyPr/>
          <a:lstStyle/>
          <a:p>
            <a:pPr marL="0" indent="0">
              <a:spcBef>
                <a:spcPts val="2376"/>
              </a:spcBef>
              <a:buNone/>
            </a:pPr>
            <a:r>
              <a:rPr lang="pl-PL" sz="2400" dirty="0"/>
              <a:t>W takim przypadku</a:t>
            </a:r>
            <a:r>
              <a:rPr lang="en-US" sz="2400" dirty="0"/>
              <a:t> </a:t>
            </a:r>
            <a:r>
              <a:rPr lang="pl-PL" sz="2400" dirty="0"/>
              <a:t>cały </a:t>
            </a:r>
            <a:r>
              <a:rPr lang="en-US" sz="2400" dirty="0"/>
              <a:t>DES </a:t>
            </a:r>
            <a:r>
              <a:rPr lang="pl-PL" sz="2400" dirty="0"/>
              <a:t>byłby liniowy</a:t>
            </a:r>
            <a:r>
              <a:rPr lang="en-US" sz="2400" dirty="0"/>
              <a:t>:</a:t>
            </a:r>
            <a:endParaRPr lang="pl-PL" sz="2400" dirty="0"/>
          </a:p>
          <a:p>
            <a:pPr marL="0" indent="0">
              <a:spcBef>
                <a:spcPts val="2376"/>
              </a:spcBef>
              <a:buNone/>
            </a:pPr>
            <a:endParaRPr lang="en-US" sz="2000" dirty="0"/>
          </a:p>
          <a:p>
            <a:pPr marL="0" indent="0">
              <a:spcBef>
                <a:spcPts val="2376"/>
              </a:spcBef>
              <a:buNone/>
            </a:pPr>
            <a:endParaRPr lang="en-US" sz="2000" dirty="0"/>
          </a:p>
          <a:p>
            <a:pPr marL="0" indent="0">
              <a:spcBef>
                <a:spcPts val="2376"/>
              </a:spcBef>
              <a:buNone/>
            </a:pPr>
            <a:endParaRPr lang="en-US" sz="2000" dirty="0"/>
          </a:p>
          <a:p>
            <a:pPr marL="0" indent="0">
              <a:spcBef>
                <a:spcPts val="2376"/>
              </a:spcBef>
              <a:buNone/>
            </a:pPr>
            <a:endParaRPr lang="pl-PL" sz="2400" dirty="0"/>
          </a:p>
          <a:p>
            <a:pPr marL="0" indent="0">
              <a:spcBef>
                <a:spcPts val="2376"/>
              </a:spcBef>
              <a:buNone/>
            </a:pPr>
            <a:r>
              <a:rPr lang="pl-PL" sz="2400" dirty="0"/>
              <a:t>Ale wtedy</a:t>
            </a:r>
            <a:r>
              <a:rPr lang="en-US" sz="2400" dirty="0"/>
              <a:t>:  </a:t>
            </a:r>
            <a:r>
              <a:rPr lang="pl-PL" sz="2400" dirty="0"/>
              <a:t/>
            </a:r>
            <a:br>
              <a:rPr lang="pl-PL" sz="2400" dirty="0"/>
            </a:br>
            <a:r>
              <a:rPr lang="pl-PL" sz="2400" dirty="0"/>
              <a:t>	</a:t>
            </a:r>
            <a:r>
              <a:rPr lang="en-US" sz="2400" dirty="0"/>
              <a:t>DES(k,m</a:t>
            </a:r>
            <a:r>
              <a:rPr lang="en-US" sz="2400" baseline="-25000" dirty="0"/>
              <a:t>1</a:t>
            </a:r>
            <a:r>
              <a:rPr lang="en-US" sz="2400" dirty="0"/>
              <a:t>) ⨁ DES(k,m</a:t>
            </a:r>
            <a:r>
              <a:rPr lang="en-US" sz="2400" baseline="-25000" dirty="0"/>
              <a:t>2</a:t>
            </a:r>
            <a:r>
              <a:rPr lang="en-US" sz="2400" dirty="0"/>
              <a:t>) ⨁ DES(k,m</a:t>
            </a:r>
            <a:r>
              <a:rPr lang="en-US" sz="2400" baseline="-25000" dirty="0"/>
              <a:t>3</a:t>
            </a:r>
            <a:r>
              <a:rPr lang="en-US" sz="2400" dirty="0"/>
              <a:t>)</a:t>
            </a:r>
          </a:p>
        </p:txBody>
      </p:sp>
      <p:sp>
        <p:nvSpPr>
          <p:cNvPr id="6" name="Rectangle 3"/>
          <p:cNvSpPr/>
          <p:nvPr/>
        </p:nvSpPr>
        <p:spPr>
          <a:xfrm>
            <a:off x="3048530" y="2325340"/>
            <a:ext cx="1448051" cy="990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a:solidFill>
                  <a:srgbClr val="0000FF"/>
                </a:solidFill>
              </a:rPr>
              <a:t>B</a:t>
            </a:r>
          </a:p>
        </p:txBody>
      </p:sp>
      <p:sp>
        <p:nvSpPr>
          <p:cNvPr id="7" name="Rectangle 4"/>
          <p:cNvSpPr/>
          <p:nvPr/>
        </p:nvSpPr>
        <p:spPr>
          <a:xfrm>
            <a:off x="4801434" y="2325340"/>
            <a:ext cx="304853" cy="17526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2000" dirty="0">
                <a:solidFill>
                  <a:srgbClr val="0000FF"/>
                </a:solidFill>
              </a:rPr>
              <a:t>m</a:t>
            </a:r>
          </a:p>
          <a:p>
            <a:pPr algn="ctr"/>
            <a:r>
              <a:rPr lang="en-US" sz="2000" dirty="0">
                <a:solidFill>
                  <a:srgbClr val="0000FF"/>
                </a:solidFill>
              </a:rPr>
              <a:t>k</a:t>
            </a:r>
            <a:r>
              <a:rPr lang="en-US" sz="2000" baseline="-25000" dirty="0">
                <a:solidFill>
                  <a:srgbClr val="0000FF"/>
                </a:solidFill>
              </a:rPr>
              <a:t>1</a:t>
            </a:r>
          </a:p>
          <a:p>
            <a:pPr algn="ctr"/>
            <a:r>
              <a:rPr lang="en-US" sz="2000" dirty="0">
                <a:solidFill>
                  <a:srgbClr val="0000FF"/>
                </a:solidFill>
              </a:rPr>
              <a:t>k</a:t>
            </a:r>
            <a:r>
              <a:rPr lang="en-US" sz="2000" baseline="-25000" dirty="0">
                <a:solidFill>
                  <a:srgbClr val="0000FF"/>
                </a:solidFill>
              </a:rPr>
              <a:t>2</a:t>
            </a:r>
          </a:p>
          <a:p>
            <a:pPr algn="ctr"/>
            <a:endParaRPr lang="en-US" sz="2000" baseline="-25000" dirty="0">
              <a:solidFill>
                <a:srgbClr val="0000FF"/>
              </a:solidFill>
            </a:endParaRPr>
          </a:p>
          <a:p>
            <a:pPr algn="ctr"/>
            <a:endParaRPr lang="en-US" sz="2000" baseline="-25000" dirty="0">
              <a:solidFill>
                <a:srgbClr val="0000FF"/>
              </a:solidFill>
            </a:endParaRPr>
          </a:p>
          <a:p>
            <a:pPr algn="ctr"/>
            <a:r>
              <a:rPr lang="en-US" sz="2000" dirty="0">
                <a:solidFill>
                  <a:srgbClr val="0000FF"/>
                </a:solidFill>
              </a:rPr>
              <a:t>k</a:t>
            </a:r>
            <a:r>
              <a:rPr lang="en-US" sz="2000" baseline="-25000" dirty="0">
                <a:solidFill>
                  <a:srgbClr val="0000FF"/>
                </a:solidFill>
              </a:rPr>
              <a:t>16</a:t>
            </a:r>
          </a:p>
          <a:p>
            <a:pPr algn="ctr"/>
            <a:endParaRPr lang="en-US" sz="2000" baseline="-25000" dirty="0">
              <a:solidFill>
                <a:srgbClr val="0000FF"/>
              </a:solidFill>
            </a:endParaRPr>
          </a:p>
        </p:txBody>
      </p:sp>
      <p:sp>
        <p:nvSpPr>
          <p:cNvPr id="8" name="TextBox 5"/>
          <p:cNvSpPr txBox="1"/>
          <p:nvPr/>
        </p:nvSpPr>
        <p:spPr>
          <a:xfrm>
            <a:off x="4496581" y="2630140"/>
            <a:ext cx="242980" cy="369332"/>
          </a:xfrm>
          <a:prstGeom prst="rect">
            <a:avLst/>
          </a:prstGeom>
          <a:noFill/>
        </p:spPr>
        <p:txBody>
          <a:bodyPr wrap="none" rtlCol="0">
            <a:spAutoFit/>
          </a:bodyPr>
          <a:lstStyle/>
          <a:p>
            <a:r>
              <a:rPr lang="en-US" dirty="0"/>
              <a:t>.</a:t>
            </a:r>
          </a:p>
        </p:txBody>
      </p:sp>
      <p:sp>
        <p:nvSpPr>
          <p:cNvPr id="9" name="TextBox 6"/>
          <p:cNvSpPr txBox="1"/>
          <p:nvPr/>
        </p:nvSpPr>
        <p:spPr>
          <a:xfrm>
            <a:off x="5258713" y="2625676"/>
            <a:ext cx="338012" cy="461665"/>
          </a:xfrm>
          <a:prstGeom prst="rect">
            <a:avLst/>
          </a:prstGeom>
          <a:noFill/>
        </p:spPr>
        <p:txBody>
          <a:bodyPr wrap="none" rtlCol="0">
            <a:spAutoFit/>
          </a:bodyPr>
          <a:lstStyle/>
          <a:p>
            <a:r>
              <a:rPr lang="en-US" sz="2400" dirty="0"/>
              <a:t>=</a:t>
            </a:r>
          </a:p>
        </p:txBody>
      </p:sp>
      <p:sp>
        <p:nvSpPr>
          <p:cNvPr id="10" name="Rectangle 8"/>
          <p:cNvSpPr/>
          <p:nvPr/>
        </p:nvSpPr>
        <p:spPr>
          <a:xfrm>
            <a:off x="5792206" y="2325340"/>
            <a:ext cx="304853" cy="9906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2000" dirty="0">
                <a:solidFill>
                  <a:srgbClr val="0000FF"/>
                </a:solidFill>
              </a:rPr>
              <a:t>c</a:t>
            </a:r>
          </a:p>
        </p:txBody>
      </p:sp>
      <p:sp>
        <p:nvSpPr>
          <p:cNvPr id="11" name="TextBox 10"/>
          <p:cNvSpPr txBox="1"/>
          <p:nvPr/>
        </p:nvSpPr>
        <p:spPr>
          <a:xfrm>
            <a:off x="3505809" y="1995140"/>
            <a:ext cx="535741" cy="369332"/>
          </a:xfrm>
          <a:prstGeom prst="rect">
            <a:avLst/>
          </a:prstGeom>
          <a:noFill/>
        </p:spPr>
        <p:txBody>
          <a:bodyPr wrap="none" rtlCol="0">
            <a:spAutoFit/>
          </a:bodyPr>
          <a:lstStyle/>
          <a:p>
            <a:r>
              <a:rPr lang="en-US" dirty="0"/>
              <a:t>832</a:t>
            </a:r>
          </a:p>
        </p:txBody>
      </p:sp>
      <p:sp>
        <p:nvSpPr>
          <p:cNvPr id="12" name="TextBox 11"/>
          <p:cNvSpPr txBox="1"/>
          <p:nvPr/>
        </p:nvSpPr>
        <p:spPr>
          <a:xfrm>
            <a:off x="2667463" y="2553940"/>
            <a:ext cx="418727" cy="369332"/>
          </a:xfrm>
          <a:prstGeom prst="rect">
            <a:avLst/>
          </a:prstGeom>
          <a:noFill/>
        </p:spPr>
        <p:txBody>
          <a:bodyPr wrap="none" rtlCol="0">
            <a:spAutoFit/>
          </a:bodyPr>
          <a:lstStyle/>
          <a:p>
            <a:r>
              <a:rPr lang="en-US" dirty="0"/>
              <a:t>64</a:t>
            </a:r>
          </a:p>
        </p:txBody>
      </p:sp>
      <p:sp>
        <p:nvSpPr>
          <p:cNvPr id="13" name="TextBox 12"/>
          <p:cNvSpPr txBox="1"/>
          <p:nvPr/>
        </p:nvSpPr>
        <p:spPr>
          <a:xfrm>
            <a:off x="4763327" y="3126810"/>
            <a:ext cx="325730" cy="646331"/>
          </a:xfrm>
          <a:prstGeom prst="rect">
            <a:avLst/>
          </a:prstGeom>
          <a:noFill/>
        </p:spPr>
        <p:txBody>
          <a:bodyPr wrap="none" rtlCol="0">
            <a:spAutoFit/>
          </a:bodyPr>
          <a:lstStyle/>
          <a:p>
            <a:r>
              <a:rPr lang="en-US" sz="3600" b="1" dirty="0"/>
              <a:t>⋮</a:t>
            </a:r>
          </a:p>
        </p:txBody>
      </p:sp>
      <p:sp>
        <p:nvSpPr>
          <p:cNvPr id="14" name="TextBox 13"/>
          <p:cNvSpPr txBox="1"/>
          <p:nvPr/>
        </p:nvSpPr>
        <p:spPr>
          <a:xfrm>
            <a:off x="685920" y="2477741"/>
            <a:ext cx="1601913" cy="461665"/>
          </a:xfrm>
          <a:prstGeom prst="rect">
            <a:avLst/>
          </a:prstGeom>
          <a:noFill/>
        </p:spPr>
        <p:txBody>
          <a:bodyPr wrap="none" rtlCol="0">
            <a:spAutoFit/>
          </a:bodyPr>
          <a:lstStyle/>
          <a:p>
            <a:r>
              <a:rPr lang="en-US" sz="2400" dirty="0"/>
              <a:t>DES(</a:t>
            </a:r>
            <a:r>
              <a:rPr lang="en-US" sz="2400" dirty="0" err="1"/>
              <a:t>k,m</a:t>
            </a:r>
            <a:r>
              <a:rPr lang="en-US" sz="2400" dirty="0"/>
              <a:t>) = </a:t>
            </a:r>
          </a:p>
        </p:txBody>
      </p:sp>
      <p:sp>
        <p:nvSpPr>
          <p:cNvPr id="15" name="TextBox 14"/>
          <p:cNvSpPr txBox="1"/>
          <p:nvPr/>
        </p:nvSpPr>
        <p:spPr>
          <a:xfrm>
            <a:off x="5869164" y="4797153"/>
            <a:ext cx="3009350" cy="461665"/>
          </a:xfrm>
          <a:prstGeom prst="rect">
            <a:avLst/>
          </a:prstGeom>
          <a:noFill/>
        </p:spPr>
        <p:txBody>
          <a:bodyPr wrap="none" rtlCol="0">
            <a:spAutoFit/>
          </a:bodyPr>
          <a:lstStyle/>
          <a:p>
            <a:r>
              <a:rPr lang="en-US" sz="2400" dirty="0"/>
              <a:t>= DES(k, m</a:t>
            </a:r>
            <a:r>
              <a:rPr lang="en-US" sz="2400" baseline="-25000" dirty="0"/>
              <a:t>1</a:t>
            </a:r>
            <a:r>
              <a:rPr lang="en-US" sz="2400" dirty="0"/>
              <a:t>⨁m</a:t>
            </a:r>
            <a:r>
              <a:rPr lang="en-US" sz="2400" baseline="-25000" dirty="0"/>
              <a:t>2</a:t>
            </a:r>
            <a:r>
              <a:rPr lang="en-US" sz="2400" dirty="0"/>
              <a:t>⨁m</a:t>
            </a:r>
            <a:r>
              <a:rPr lang="en-US" sz="2400" baseline="-25000" dirty="0"/>
              <a:t>3</a:t>
            </a:r>
            <a:r>
              <a:rPr lang="en-US" sz="2400" dirty="0"/>
              <a:t>) </a:t>
            </a:r>
          </a:p>
        </p:txBody>
      </p:sp>
      <p:grpSp>
        <p:nvGrpSpPr>
          <p:cNvPr id="16" name="Group 7"/>
          <p:cNvGrpSpPr/>
          <p:nvPr/>
        </p:nvGrpSpPr>
        <p:grpSpPr>
          <a:xfrm>
            <a:off x="1701023" y="5445224"/>
            <a:ext cx="6239964" cy="800100"/>
            <a:chOff x="2143119" y="5158854"/>
            <a:chExt cx="6238881" cy="800100"/>
          </a:xfrm>
        </p:grpSpPr>
        <p:sp>
          <p:nvSpPr>
            <p:cNvPr id="17" name="TextBox 15"/>
            <p:cNvSpPr txBox="1"/>
            <p:nvPr/>
          </p:nvSpPr>
          <p:spPr>
            <a:xfrm>
              <a:off x="2143119" y="5273154"/>
              <a:ext cx="5125121" cy="461665"/>
            </a:xfrm>
            <a:prstGeom prst="rect">
              <a:avLst/>
            </a:prstGeom>
            <a:noFill/>
          </p:spPr>
          <p:txBody>
            <a:bodyPr wrap="none" rtlCol="0">
              <a:spAutoFit/>
            </a:bodyPr>
            <a:lstStyle/>
            <a:p>
              <a:r>
                <a:rPr lang="en-US" sz="2400" dirty="0"/>
                <a:t>B         ⨁      B            ⨁       B            =     B </a:t>
              </a:r>
            </a:p>
          </p:txBody>
        </p:sp>
        <p:sp>
          <p:nvSpPr>
            <p:cNvPr id="18" name="Rectangle 16"/>
            <p:cNvSpPr/>
            <p:nvPr/>
          </p:nvSpPr>
          <p:spPr>
            <a:xfrm>
              <a:off x="2438400" y="5158854"/>
              <a:ext cx="304800" cy="7620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m</a:t>
              </a:r>
              <a:r>
                <a:rPr lang="en-US" baseline="-25000" dirty="0">
                  <a:solidFill>
                    <a:srgbClr val="0000FF"/>
                  </a:solidFill>
                </a:rPr>
                <a:t>1</a:t>
              </a:r>
            </a:p>
            <a:p>
              <a:pPr algn="ctr"/>
              <a:r>
                <a:rPr lang="en-US" dirty="0">
                  <a:solidFill>
                    <a:srgbClr val="0000FF"/>
                  </a:solidFill>
                </a:rPr>
                <a:t>k</a:t>
              </a:r>
            </a:p>
          </p:txBody>
        </p:sp>
        <p:sp>
          <p:nvSpPr>
            <p:cNvPr id="19" name="Rectangle 17"/>
            <p:cNvSpPr/>
            <p:nvPr/>
          </p:nvSpPr>
          <p:spPr>
            <a:xfrm>
              <a:off x="3962400" y="5196954"/>
              <a:ext cx="304800" cy="7620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m</a:t>
              </a:r>
              <a:r>
                <a:rPr lang="en-US" baseline="-25000" dirty="0">
                  <a:solidFill>
                    <a:srgbClr val="0000FF"/>
                  </a:solidFill>
                </a:rPr>
                <a:t>2</a:t>
              </a:r>
            </a:p>
            <a:p>
              <a:pPr algn="ctr"/>
              <a:r>
                <a:rPr lang="en-US" dirty="0">
                  <a:solidFill>
                    <a:srgbClr val="0000FF"/>
                  </a:solidFill>
                </a:rPr>
                <a:t>k</a:t>
              </a:r>
            </a:p>
          </p:txBody>
        </p:sp>
        <p:sp>
          <p:nvSpPr>
            <p:cNvPr id="20" name="Rectangle 18"/>
            <p:cNvSpPr/>
            <p:nvPr/>
          </p:nvSpPr>
          <p:spPr>
            <a:xfrm>
              <a:off x="5638800" y="5196954"/>
              <a:ext cx="304800" cy="7620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m</a:t>
              </a:r>
              <a:r>
                <a:rPr lang="en-US" baseline="-25000" dirty="0">
                  <a:solidFill>
                    <a:srgbClr val="0000FF"/>
                  </a:solidFill>
                </a:rPr>
                <a:t>3</a:t>
              </a:r>
            </a:p>
            <a:p>
              <a:pPr algn="ctr"/>
              <a:r>
                <a:rPr lang="en-US" dirty="0">
                  <a:solidFill>
                    <a:srgbClr val="0000FF"/>
                  </a:solidFill>
                </a:rPr>
                <a:t>k</a:t>
              </a:r>
            </a:p>
          </p:txBody>
        </p:sp>
        <p:sp>
          <p:nvSpPr>
            <p:cNvPr id="21" name="Rectangle 19"/>
            <p:cNvSpPr/>
            <p:nvPr/>
          </p:nvSpPr>
          <p:spPr>
            <a:xfrm>
              <a:off x="7162800" y="5177904"/>
              <a:ext cx="1219200" cy="7620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m</a:t>
              </a:r>
              <a:r>
                <a:rPr lang="en-US" baseline="-25000" dirty="0">
                  <a:solidFill>
                    <a:srgbClr val="0000FF"/>
                  </a:solidFill>
                </a:rPr>
                <a:t>1</a:t>
              </a:r>
              <a:r>
                <a:rPr lang="en-US" dirty="0">
                  <a:solidFill>
                    <a:srgbClr val="0000FF"/>
                  </a:solidFill>
                </a:rPr>
                <a:t>⨁m</a:t>
              </a:r>
              <a:r>
                <a:rPr lang="en-US" baseline="-25000" dirty="0">
                  <a:solidFill>
                    <a:srgbClr val="0000FF"/>
                  </a:solidFill>
                </a:rPr>
                <a:t>2</a:t>
              </a:r>
              <a:r>
                <a:rPr lang="en-US" dirty="0">
                  <a:solidFill>
                    <a:srgbClr val="0000FF"/>
                  </a:solidFill>
                </a:rPr>
                <a:t>⨁m</a:t>
              </a:r>
              <a:r>
                <a:rPr lang="en-US" baseline="-25000" dirty="0">
                  <a:solidFill>
                    <a:srgbClr val="0000FF"/>
                  </a:solidFill>
                </a:rPr>
                <a:t>3</a:t>
              </a:r>
            </a:p>
            <a:p>
              <a:pPr algn="ctr"/>
              <a:r>
                <a:rPr lang="en-US" dirty="0" err="1">
                  <a:solidFill>
                    <a:srgbClr val="0000FF"/>
                  </a:solidFill>
                </a:rPr>
                <a:t>k⨁k⨁k</a:t>
              </a:r>
              <a:endParaRPr lang="en-US" dirty="0">
                <a:solidFill>
                  <a:srgbClr val="0000FF"/>
                </a:solidFill>
              </a:endParaRPr>
            </a:p>
          </p:txBody>
        </p:sp>
      </p:grpSp>
      <p:sp>
        <p:nvSpPr>
          <p:cNvPr id="22" name="TextBox 20"/>
          <p:cNvSpPr txBox="1"/>
          <p:nvPr/>
        </p:nvSpPr>
        <p:spPr>
          <a:xfrm>
            <a:off x="6630552" y="2641808"/>
            <a:ext cx="921393" cy="369332"/>
          </a:xfrm>
          <a:prstGeom prst="rect">
            <a:avLst/>
          </a:prstGeom>
          <a:noFill/>
        </p:spPr>
        <p:txBody>
          <a:bodyPr wrap="none" rtlCol="0">
            <a:spAutoFit/>
          </a:bodyPr>
          <a:lstStyle/>
          <a:p>
            <a:r>
              <a:rPr lang="en-US" dirty="0"/>
              <a:t>(mod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1666" y="346646"/>
            <a:ext cx="8076642" cy="562074"/>
          </a:xfrm>
        </p:spPr>
        <p:txBody>
          <a:bodyPr>
            <a:normAutofit fontScale="90000"/>
          </a:bodyPr>
          <a:lstStyle/>
          <a:p>
            <a:r>
              <a:rPr lang="pl-PL" dirty="0"/>
              <a:t>Dobór </a:t>
            </a:r>
            <a:r>
              <a:rPr lang="pl-PL" dirty="0" err="1"/>
              <a:t>S-box’ów</a:t>
            </a:r>
            <a:endParaRPr lang="pl-PL" dirty="0"/>
          </a:p>
        </p:txBody>
      </p:sp>
      <p:sp>
        <p:nvSpPr>
          <p:cNvPr id="3" name="Symbol zastępczy zawartości 2"/>
          <p:cNvSpPr>
            <a:spLocks noGrp="1"/>
          </p:cNvSpPr>
          <p:nvPr>
            <p:ph idx="1"/>
          </p:nvPr>
        </p:nvSpPr>
        <p:spPr/>
        <p:txBody>
          <a:bodyPr/>
          <a:lstStyle/>
          <a:p>
            <a:r>
              <a:rPr lang="pl-PL" dirty="0"/>
              <a:t>Okazuje się, że dobór losowych </a:t>
            </a:r>
            <a:r>
              <a:rPr lang="pl-PL" dirty="0" err="1"/>
              <a:t>S-box’ów</a:t>
            </a:r>
            <a:r>
              <a:rPr lang="pl-PL" dirty="0"/>
              <a:t> również nie tworzy bezpiecznego szyfru blokowego (można uzyskać klucz po analizie ok. 2</a:t>
            </a:r>
            <a:r>
              <a:rPr lang="pl-PL" baseline="30000" dirty="0"/>
              <a:t>24</a:t>
            </a:r>
            <a:r>
              <a:rPr lang="pl-PL" dirty="0"/>
              <a:t> wyjść).</a:t>
            </a:r>
          </a:p>
          <a:p>
            <a:r>
              <a:rPr lang="pl-PL" dirty="0"/>
              <a:t>Reguły do wyboru </a:t>
            </a:r>
            <a:r>
              <a:rPr lang="pl-PL" dirty="0" err="1"/>
              <a:t>S-box’ów</a:t>
            </a:r>
            <a:r>
              <a:rPr lang="pl-PL" dirty="0"/>
              <a:t> :</a:t>
            </a:r>
          </a:p>
          <a:p>
            <a:pPr lvl="1"/>
            <a:r>
              <a:rPr lang="pl-PL" dirty="0"/>
              <a:t>Wyjście nie może być bliskie liniowej funkcji na wejściowych bitach</a:t>
            </a:r>
          </a:p>
          <a:p>
            <a:pPr lvl="1"/>
            <a:r>
              <a:rPr lang="pl-PL" dirty="0"/>
              <a:t>…</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18</a:t>
            </a:fld>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Ataki siłowe</a:t>
            </a:r>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19</a:t>
            </a:fld>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Definicja </a:t>
            </a:r>
            <a:r>
              <a:rPr lang="pl-PL"/>
              <a:t>szyfru blokowego</a:t>
            </a:r>
            <a:endParaRPr lang="pl-PL" dirty="0"/>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a:t>
            </a:fld>
            <a:endParaRPr lang="pl-PL"/>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Atak siłowy w celu uzyskania klucza szyfru blokowego</a:t>
            </a:r>
          </a:p>
        </p:txBody>
      </p:sp>
      <p:sp>
        <p:nvSpPr>
          <p:cNvPr id="3" name="Symbol zastępczy zawartości 2"/>
          <p:cNvSpPr>
            <a:spLocks noGrp="1"/>
          </p:cNvSpPr>
          <p:nvPr>
            <p:ph idx="1"/>
          </p:nvPr>
        </p:nvSpPr>
        <p:spPr/>
        <p:txBody>
          <a:bodyPr>
            <a:normAutofit fontScale="92500" lnSpcReduction="20000"/>
          </a:bodyPr>
          <a:lstStyle/>
          <a:p>
            <a:r>
              <a:rPr lang="pl-PL" dirty="0"/>
              <a:t>Zostało wykazane matematycznie, że dysponując dwiema parami: wiadomość</a:t>
            </a:r>
            <a:r>
              <a:rPr lang="pl-PL"/>
              <a:t>/szyfr </a:t>
            </a:r>
            <a:r>
              <a:rPr lang="pl-PL" dirty="0"/>
              <a:t>można dokonać ataku siłowego.</a:t>
            </a:r>
          </a:p>
          <a:p>
            <a:r>
              <a:rPr lang="pl-PL" dirty="0"/>
              <a:t>Przeprowadzenie ataku siłowego oznacza więc odkrycie klucza na podstawie co najmniej dwóch par wiadomość – zaszyfrowana wiadomość</a:t>
            </a:r>
          </a:p>
          <a:p>
            <a:r>
              <a:rPr lang="pl-PL" dirty="0"/>
              <a:t>Dokonuje się tego przez podawanie na wejście wszystkich możliwych kluczy.</a:t>
            </a:r>
          </a:p>
          <a:p>
            <a:r>
              <a:rPr lang="pl-PL" dirty="0"/>
              <a:t>Problem jest do rozwiązania. Stawianym pytaniem jest w </a:t>
            </a:r>
            <a:r>
              <a:rPr lang="pl-PL" b="1" dirty="0"/>
              <a:t>jakim czasie</a:t>
            </a:r>
            <a:r>
              <a:rPr lang="pl-PL" dirty="0"/>
              <a:t> i </a:t>
            </a:r>
            <a:r>
              <a:rPr lang="pl-PL" b="1" dirty="0"/>
              <a:t>przy pomocy jakich środków</a:t>
            </a:r>
            <a:r>
              <a:rPr lang="pl-PL" dirty="0"/>
              <a:t> można tego dokonać.</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20</a:t>
            </a:fld>
            <a:endParaRPr lang="pl-P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Wyzwanie DES (</a:t>
            </a:r>
            <a:r>
              <a:rPr lang="pl-PL" dirty="0" err="1"/>
              <a:t>DES</a:t>
            </a:r>
            <a:r>
              <a:rPr lang="pl-PL" dirty="0"/>
              <a:t> challenge)</a:t>
            </a:r>
          </a:p>
        </p:txBody>
      </p:sp>
      <p:sp>
        <p:nvSpPr>
          <p:cNvPr id="4" name="Symbol zastępczy numeru slajdu 3"/>
          <p:cNvSpPr>
            <a:spLocks noGrp="1"/>
          </p:cNvSpPr>
          <p:nvPr>
            <p:ph type="sldNum" sz="quarter" idx="12"/>
          </p:nvPr>
        </p:nvSpPr>
        <p:spPr>
          <a:xfrm>
            <a:off x="6782978" y="3764063"/>
            <a:ext cx="2133971" cy="365125"/>
          </a:xfrm>
        </p:spPr>
        <p:txBody>
          <a:bodyPr/>
          <a:lstStyle/>
          <a:p>
            <a:fld id="{89839A2A-13EA-43E7-94CA-63D123D2CC7A}" type="slidenum">
              <a:rPr lang="pl-PL" smtClean="0"/>
              <a:pPr/>
              <a:t>21</a:t>
            </a:fld>
            <a:endParaRPr lang="pl-PL"/>
          </a:p>
        </p:txBody>
      </p:sp>
      <p:sp>
        <p:nvSpPr>
          <p:cNvPr id="5" name="Rectangle 4"/>
          <p:cNvSpPr/>
          <p:nvPr/>
        </p:nvSpPr>
        <p:spPr>
          <a:xfrm>
            <a:off x="3132384" y="1340768"/>
            <a:ext cx="1728492" cy="381000"/>
          </a:xfrm>
          <a:prstGeom prst="rect">
            <a:avLst/>
          </a:prstGeom>
          <a:solidFill>
            <a:schemeClr val="bg1">
              <a:lumMod val="6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547933" y="1340768"/>
            <a:ext cx="1656472" cy="381000"/>
          </a:xfrm>
          <a:prstGeom prst="rect">
            <a:avLst/>
          </a:prstGeom>
          <a:solidFill>
            <a:schemeClr val="bg1">
              <a:lumMod val="6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860876" y="1340768"/>
            <a:ext cx="1656472" cy="381000"/>
          </a:xfrm>
          <a:prstGeom prst="rect">
            <a:avLst/>
          </a:prstGeom>
          <a:solidFill>
            <a:schemeClr val="bg1">
              <a:lumMod val="65000"/>
            </a:schemeClr>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Content Placeholder 2"/>
          <p:cNvSpPr>
            <a:spLocks noGrp="1"/>
          </p:cNvSpPr>
          <p:nvPr>
            <p:ph idx="1"/>
          </p:nvPr>
        </p:nvSpPr>
        <p:spPr>
          <a:xfrm>
            <a:off x="228640" y="1340768"/>
            <a:ext cx="8916948" cy="5328592"/>
          </a:xfrm>
        </p:spPr>
        <p:txBody>
          <a:bodyPr>
            <a:normAutofit fontScale="85000" lnSpcReduction="10000"/>
          </a:bodyPr>
          <a:lstStyle/>
          <a:p>
            <a:pPr marL="0" indent="0">
              <a:buNone/>
              <a:tabLst>
                <a:tab pos="914400" algn="l"/>
              </a:tabLst>
            </a:pPr>
            <a:r>
              <a:rPr lang="en-US" dirty="0" err="1"/>
              <a:t>msg</a:t>
            </a:r>
            <a:r>
              <a:rPr lang="en-US" dirty="0"/>
              <a:t> =   </a:t>
            </a:r>
            <a:r>
              <a:rPr lang="en-US" dirty="0">
                <a:latin typeface="Courier New"/>
                <a:cs typeface="Courier New"/>
              </a:rPr>
              <a:t>“The unknown messages is: XXXX … “</a:t>
            </a:r>
          </a:p>
          <a:p>
            <a:pPr marL="0" indent="0">
              <a:buNone/>
              <a:tabLst>
                <a:tab pos="914400" algn="l"/>
              </a:tabLst>
            </a:pPr>
            <a:r>
              <a:rPr lang="en-US" dirty="0"/>
              <a:t>CT    =              c</a:t>
            </a:r>
            <a:r>
              <a:rPr lang="en-US" baseline="-25000" dirty="0"/>
              <a:t>1 </a:t>
            </a:r>
            <a:r>
              <a:rPr lang="en-US" dirty="0"/>
              <a:t>                   c</a:t>
            </a:r>
            <a:r>
              <a:rPr lang="en-US" baseline="-25000" dirty="0"/>
              <a:t>2</a:t>
            </a:r>
            <a:r>
              <a:rPr lang="en-US" dirty="0"/>
              <a:t>                c</a:t>
            </a:r>
            <a:r>
              <a:rPr lang="en-US" baseline="-25000" dirty="0"/>
              <a:t>3                         </a:t>
            </a:r>
            <a:r>
              <a:rPr lang="en-US" dirty="0"/>
              <a:t>c</a:t>
            </a:r>
            <a:r>
              <a:rPr lang="en-US" baseline="-25000" dirty="0"/>
              <a:t>4</a:t>
            </a:r>
          </a:p>
          <a:p>
            <a:pPr marL="0" indent="0">
              <a:buNone/>
              <a:tabLst>
                <a:tab pos="914400" algn="l"/>
              </a:tabLst>
            </a:pPr>
            <a:endParaRPr lang="en-US" baseline="-25000" dirty="0"/>
          </a:p>
          <a:p>
            <a:pPr marL="0" indent="0">
              <a:buNone/>
              <a:tabLst>
                <a:tab pos="914400" algn="l"/>
              </a:tabLst>
            </a:pPr>
            <a:r>
              <a:rPr lang="pl-PL" sz="2800" b="1" dirty="0"/>
              <a:t>Cel</a:t>
            </a:r>
            <a:r>
              <a:rPr lang="en-US" sz="2800" dirty="0"/>
              <a:t>:    </a:t>
            </a:r>
            <a:r>
              <a:rPr lang="pl-PL" sz="2800" dirty="0"/>
              <a:t>znaleźć</a:t>
            </a:r>
            <a:r>
              <a:rPr lang="en-US" sz="2800" dirty="0"/>
              <a:t>   k ∈ {0,1}</a:t>
            </a:r>
            <a:r>
              <a:rPr lang="en-US" sz="2800" baseline="30000" dirty="0"/>
              <a:t>56</a:t>
            </a:r>
            <a:r>
              <a:rPr lang="en-US" sz="2800" dirty="0"/>
              <a:t>   </a:t>
            </a:r>
            <a:r>
              <a:rPr lang="pl-PL" sz="2800" dirty="0"/>
              <a:t>taki, że</a:t>
            </a:r>
            <a:r>
              <a:rPr lang="en-US" sz="2800" dirty="0"/>
              <a:t>   DES(k, m</a:t>
            </a:r>
            <a:r>
              <a:rPr lang="en-US" sz="2800" baseline="-25000" dirty="0"/>
              <a:t>i</a:t>
            </a:r>
            <a:r>
              <a:rPr lang="en-US" sz="2800" dirty="0"/>
              <a:t>) = </a:t>
            </a:r>
            <a:r>
              <a:rPr lang="en-US" sz="2800" dirty="0" err="1"/>
              <a:t>c</a:t>
            </a:r>
            <a:r>
              <a:rPr lang="en-US" sz="2800" baseline="-25000" dirty="0" err="1"/>
              <a:t>i</a:t>
            </a:r>
            <a:r>
              <a:rPr lang="en-US" sz="2800" baseline="-25000" dirty="0"/>
              <a:t> </a:t>
            </a:r>
            <a:r>
              <a:rPr lang="en-US" sz="2800" dirty="0"/>
              <a:t>  </a:t>
            </a:r>
            <a:r>
              <a:rPr lang="pl-PL" sz="2800" dirty="0"/>
              <a:t>dla</a:t>
            </a:r>
            <a:r>
              <a:rPr lang="en-US" sz="2800" dirty="0"/>
              <a:t>  </a:t>
            </a:r>
            <a:r>
              <a:rPr lang="en-US" sz="2800" dirty="0" err="1"/>
              <a:t>i</a:t>
            </a:r>
            <a:r>
              <a:rPr lang="en-US" sz="2800" dirty="0"/>
              <a:t>=1,2,3 </a:t>
            </a:r>
          </a:p>
          <a:p>
            <a:pPr marL="0" indent="0">
              <a:spcBef>
                <a:spcPts val="2376"/>
              </a:spcBef>
              <a:buNone/>
              <a:tabLst>
                <a:tab pos="914400" algn="l"/>
              </a:tabLst>
            </a:pPr>
            <a:r>
              <a:rPr lang="en-US" sz="2800" dirty="0"/>
              <a:t>1997:   </a:t>
            </a:r>
            <a:r>
              <a:rPr lang="pl-PL" sz="2800" dirty="0"/>
              <a:t>Przeszukiwanie z zastosowaniem Internetu</a:t>
            </a:r>
            <a:r>
              <a:rPr lang="en-US" sz="2800" dirty="0"/>
              <a:t>  --  </a:t>
            </a:r>
            <a:r>
              <a:rPr lang="en-US" sz="2800" b="1" dirty="0"/>
              <a:t>3 </a:t>
            </a:r>
            <a:r>
              <a:rPr lang="pl-PL" sz="2800" b="1" dirty="0"/>
              <a:t>miesiące</a:t>
            </a:r>
            <a:endParaRPr lang="en-US" sz="2800" b="1" dirty="0"/>
          </a:p>
          <a:p>
            <a:pPr marL="0" indent="0">
              <a:buNone/>
              <a:tabLst>
                <a:tab pos="914400" algn="l"/>
              </a:tabLst>
            </a:pPr>
            <a:r>
              <a:rPr lang="en-US" sz="2800" dirty="0"/>
              <a:t>1998:   </a:t>
            </a:r>
            <a:r>
              <a:rPr lang="pl-PL" sz="2800" dirty="0"/>
              <a:t>Maszyna </a:t>
            </a:r>
            <a:r>
              <a:rPr lang="en-US" sz="2800" dirty="0"/>
              <a:t>EFF (deep crack)  </a:t>
            </a:r>
            <a:r>
              <a:rPr lang="pl-PL" sz="2800" dirty="0"/>
              <a:t>  </a:t>
            </a:r>
            <a:r>
              <a:rPr lang="en-US" sz="2800" dirty="0"/>
              <a:t>--  </a:t>
            </a:r>
            <a:r>
              <a:rPr lang="en-US" sz="2800" b="1" dirty="0"/>
              <a:t>3 </a:t>
            </a:r>
            <a:r>
              <a:rPr lang="pl-PL" sz="2800" b="1" dirty="0"/>
              <a:t>dni</a:t>
            </a:r>
            <a:r>
              <a:rPr lang="en-US" sz="2800" b="1" dirty="0"/>
              <a:t>         </a:t>
            </a:r>
            <a:r>
              <a:rPr lang="en-US" sz="2800" dirty="0"/>
              <a:t>(250</a:t>
            </a:r>
            <a:r>
              <a:rPr lang="pl-PL" sz="2800" dirty="0"/>
              <a:t> tys. </a:t>
            </a:r>
            <a:r>
              <a:rPr lang="en-US" sz="2800" dirty="0"/>
              <a:t>$)</a:t>
            </a:r>
          </a:p>
          <a:p>
            <a:pPr marL="0" indent="0">
              <a:buNone/>
              <a:tabLst>
                <a:tab pos="914400" algn="l"/>
              </a:tabLst>
            </a:pPr>
            <a:r>
              <a:rPr lang="en-US" sz="2800" dirty="0"/>
              <a:t>1999:   </a:t>
            </a:r>
            <a:r>
              <a:rPr lang="pl-PL" sz="2800" dirty="0"/>
              <a:t>Internet + EFF</a:t>
            </a:r>
            <a:r>
              <a:rPr lang="en-US" sz="2800" dirty="0"/>
              <a:t>  </a:t>
            </a:r>
            <a:r>
              <a:rPr lang="pl-PL" sz="2800" dirty="0"/>
              <a:t>	          </a:t>
            </a:r>
            <a:r>
              <a:rPr lang="en-US" sz="2800" dirty="0"/>
              <a:t>--  </a:t>
            </a:r>
            <a:r>
              <a:rPr lang="en-US" sz="2800" b="1" dirty="0"/>
              <a:t>22 </a:t>
            </a:r>
            <a:r>
              <a:rPr lang="pl-PL" sz="2800" b="1" dirty="0"/>
              <a:t>godziny </a:t>
            </a:r>
            <a:r>
              <a:rPr lang="pl-PL" sz="2800" dirty="0"/>
              <a:t>(nowe wyzwanie)</a:t>
            </a:r>
            <a:endParaRPr lang="en-US" sz="2800" dirty="0"/>
          </a:p>
          <a:p>
            <a:pPr marL="0" indent="0">
              <a:buNone/>
              <a:tabLst>
                <a:tab pos="914400" algn="l"/>
              </a:tabLst>
            </a:pPr>
            <a:r>
              <a:rPr lang="en-US" sz="2800" dirty="0"/>
              <a:t>2006:   COPACOBANA (120 FPGAs) </a:t>
            </a:r>
            <a:r>
              <a:rPr lang="en-US" sz="2800" b="1" dirty="0"/>
              <a:t> --  7 </a:t>
            </a:r>
            <a:r>
              <a:rPr lang="pl-PL" sz="2800" b="1" dirty="0"/>
              <a:t>dni</a:t>
            </a:r>
            <a:r>
              <a:rPr lang="en-US" sz="2800" b="1" dirty="0"/>
              <a:t>     </a:t>
            </a:r>
            <a:r>
              <a:rPr lang="en-US" sz="2800" dirty="0"/>
              <a:t>(10</a:t>
            </a:r>
            <a:r>
              <a:rPr lang="pl-PL" sz="2800" dirty="0"/>
              <a:t> tys.</a:t>
            </a:r>
            <a:r>
              <a:rPr lang="en-US" sz="2800" dirty="0"/>
              <a:t> $)</a:t>
            </a:r>
          </a:p>
          <a:p>
            <a:pPr marL="0" indent="0">
              <a:spcBef>
                <a:spcPts val="2424"/>
              </a:spcBef>
              <a:buNone/>
              <a:tabLst>
                <a:tab pos="914400" algn="l"/>
              </a:tabLst>
            </a:pPr>
            <a:r>
              <a:rPr lang="en-US" dirty="0"/>
              <a:t>⇒ </a:t>
            </a:r>
            <a:r>
              <a:rPr lang="pl-PL" dirty="0"/>
              <a:t>	Szyfry 56 bitowe nie mogą być już używane</a:t>
            </a:r>
            <a:r>
              <a:rPr lang="en-US" dirty="0"/>
              <a:t>!!</a:t>
            </a:r>
            <a:endParaRPr lang="pl-PL" dirty="0"/>
          </a:p>
          <a:p>
            <a:pPr marL="0" indent="0">
              <a:spcBef>
                <a:spcPts val="2424"/>
              </a:spcBef>
              <a:buNone/>
              <a:tabLst>
                <a:tab pos="914400" algn="l"/>
              </a:tabLst>
            </a:pPr>
            <a:r>
              <a:rPr lang="en-US" dirty="0"/>
              <a:t>⇒</a:t>
            </a:r>
            <a:r>
              <a:rPr lang="pl-PL" dirty="0"/>
              <a:t> 	Zastosowanie 128-bitowego klucza wymagałoby 2</a:t>
            </a:r>
            <a:r>
              <a:rPr lang="pl-PL" baseline="30000" dirty="0"/>
              <a:t>72</a:t>
            </a:r>
            <a:r>
              <a:rPr lang="pl-PL" dirty="0"/>
              <a:t> dni 	do złamania</a:t>
            </a:r>
          </a:p>
          <a:p>
            <a:pPr marL="0" indent="0">
              <a:buNone/>
              <a:tabLst>
                <a:tab pos="914400" algn="l"/>
              </a:tabLst>
            </a:pPr>
            <a:endParaRPr lang="en-US"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dirty="0"/>
              <a:t>Wzmocnienie DES przeciw atakowi siłowemu </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22</a:t>
            </a:fld>
            <a:endParaRPr lang="pl-PL"/>
          </a:p>
        </p:txBody>
      </p:sp>
      <p:sp>
        <p:nvSpPr>
          <p:cNvPr id="5" name="Content Placeholder 2"/>
          <p:cNvSpPr txBox="1">
            <a:spLocks/>
          </p:cNvSpPr>
          <p:nvPr/>
        </p:nvSpPr>
        <p:spPr>
          <a:xfrm>
            <a:off x="251563" y="1412776"/>
            <a:ext cx="8688309" cy="5328592"/>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Met</a:t>
            </a:r>
            <a:r>
              <a:rPr kumimoji="0" lang="pl-PL" sz="3200" b="0" i="0" u="none" strike="noStrike" kern="1200" cap="none" spc="0" normalizeH="0" baseline="0" noProof="0" dirty="0">
                <a:ln>
                  <a:noFill/>
                </a:ln>
                <a:solidFill>
                  <a:schemeClr val="tx1"/>
                </a:solidFill>
                <a:effectLst/>
                <a:uLnTx/>
                <a:uFillTx/>
                <a:latin typeface="+mn-lt"/>
                <a:ea typeface="+mn-ea"/>
                <a:cs typeface="+mn-cs"/>
              </a:rPr>
              <a:t>oda</a:t>
            </a:r>
            <a:r>
              <a:rPr kumimoji="0" lang="en-US" sz="3200" b="0" i="0" u="none" strike="noStrike" kern="1200" cap="none" spc="0" normalizeH="0" baseline="0" noProof="0" dirty="0">
                <a:ln>
                  <a:noFill/>
                </a:ln>
                <a:solidFill>
                  <a:schemeClr val="tx1"/>
                </a:solidFill>
                <a:effectLst/>
                <a:uLnTx/>
                <a:uFillTx/>
                <a:latin typeface="+mn-lt"/>
                <a:ea typeface="+mn-ea"/>
                <a:cs typeface="+mn-cs"/>
              </a:rPr>
              <a:t> 1:     </a:t>
            </a:r>
            <a:r>
              <a:rPr kumimoji="0" lang="pl-PL" sz="3200" b="1" i="0" u="none" strike="noStrike" kern="1200" cap="none" spc="0" normalizeH="0" baseline="0" noProof="0" dirty="0">
                <a:ln>
                  <a:noFill/>
                </a:ln>
                <a:solidFill>
                  <a:schemeClr val="tx1"/>
                </a:solidFill>
                <a:effectLst/>
                <a:uLnTx/>
                <a:uFillTx/>
                <a:latin typeface="+mn-lt"/>
                <a:ea typeface="+mn-ea"/>
                <a:cs typeface="+mn-cs"/>
              </a:rPr>
              <a:t>Potrójny</a:t>
            </a:r>
            <a:r>
              <a:rPr kumimoji="0" lang="en-US" sz="3200" b="1" i="0" u="none" strike="noStrike" kern="1200" cap="none" spc="0" normalizeH="0" baseline="0" noProof="0" dirty="0">
                <a:ln>
                  <a:noFill/>
                </a:ln>
                <a:solidFill>
                  <a:schemeClr val="tx1"/>
                </a:solidFill>
                <a:effectLst/>
                <a:uLnTx/>
                <a:uFillTx/>
                <a:latin typeface="+mn-lt"/>
                <a:ea typeface="+mn-ea"/>
                <a:cs typeface="+mn-cs"/>
              </a:rPr>
              <a:t>-DES</a:t>
            </a: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kumimoji="0" lang="pl-PL" sz="3200" b="0" i="0" u="none" strike="noStrike" kern="1200" cap="none" spc="0" normalizeH="0" baseline="0" noProof="0" dirty="0">
                <a:ln>
                  <a:noFill/>
                </a:ln>
                <a:solidFill>
                  <a:schemeClr val="tx1"/>
                </a:solidFill>
                <a:effectLst/>
                <a:uLnTx/>
                <a:uFillTx/>
                <a:latin typeface="+mn-lt"/>
                <a:ea typeface="+mn-ea"/>
                <a:cs typeface="+mn-cs"/>
              </a:rPr>
              <a:t>Niech</a:t>
            </a:r>
            <a:r>
              <a:rPr kumimoji="0" lang="en-US" sz="3200" b="0" i="0" u="none" strike="noStrike" kern="1200" cap="none" spc="0" normalizeH="0" baseline="0" noProof="0" dirty="0">
                <a:ln>
                  <a:noFill/>
                </a:ln>
                <a:solidFill>
                  <a:schemeClr val="tx1"/>
                </a:solidFill>
                <a:effectLst/>
                <a:uLnTx/>
                <a:uFillTx/>
                <a:latin typeface="+mn-lt"/>
                <a:ea typeface="+mn-ea"/>
                <a:cs typeface="+mn-cs"/>
              </a:rPr>
              <a:t>  E : K × M ⟶ M  </a:t>
            </a:r>
            <a:r>
              <a:rPr kumimoji="0" lang="pl-PL" sz="3200" b="0" i="0" u="none" strike="noStrike" kern="1200" cap="none" spc="0" normalizeH="0" baseline="0" noProof="0" dirty="0">
                <a:ln>
                  <a:noFill/>
                </a:ln>
                <a:solidFill>
                  <a:schemeClr val="tx1"/>
                </a:solidFill>
                <a:effectLst/>
                <a:uLnTx/>
                <a:uFillTx/>
                <a:latin typeface="+mn-lt"/>
                <a:ea typeface="+mn-ea"/>
                <a:cs typeface="+mn-cs"/>
              </a:rPr>
              <a:t>będzie szyfrem</a:t>
            </a:r>
            <a:r>
              <a:rPr kumimoji="0" lang="pl-PL" sz="3200" b="0" i="0" u="none" strike="noStrike" kern="1200" cap="none" spc="0" normalizeH="0" noProof="0" dirty="0">
                <a:ln>
                  <a:noFill/>
                </a:ln>
                <a:solidFill>
                  <a:schemeClr val="tx1"/>
                </a:solidFill>
                <a:effectLst/>
                <a:uLnTx/>
                <a:uFillTx/>
                <a:latin typeface="+mn-lt"/>
                <a:ea typeface="+mn-ea"/>
                <a:cs typeface="+mn-cs"/>
              </a:rPr>
              <a:t> blokowym</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2376"/>
              </a:spcBef>
              <a:spcAft>
                <a:spcPts val="0"/>
              </a:spcAft>
              <a:buClrTx/>
              <a:buSzTx/>
              <a:buFont typeface="Arial" pitchFamily="34" charset="0"/>
              <a:buChar char="•"/>
              <a:tabLst/>
              <a:defRPr/>
            </a:pPr>
            <a:r>
              <a:rPr lang="pl-PL" sz="3200" dirty="0"/>
              <a:t>Definiujemy</a:t>
            </a:r>
            <a:r>
              <a:rPr kumimoji="0" lang="en-US" sz="3200" b="0" i="0" u="none" strike="noStrike" kern="1200" cap="none" spc="0" normalizeH="0" baseline="0" noProof="0" dirty="0">
                <a:ln>
                  <a:noFill/>
                </a:ln>
                <a:solidFill>
                  <a:schemeClr val="tx1"/>
                </a:solidFill>
                <a:effectLst/>
                <a:uLnTx/>
                <a:uFillTx/>
                <a:latin typeface="+mn-lt"/>
                <a:ea typeface="+mn-ea"/>
                <a:cs typeface="+mn-cs"/>
              </a:rPr>
              <a:t>    </a:t>
            </a:r>
            <a:r>
              <a:rPr kumimoji="0" lang="en-US" sz="3200" b="1" i="0" u="none" strike="noStrike" kern="1200" cap="none" spc="0" normalizeH="0" baseline="0" noProof="0" dirty="0">
                <a:ln>
                  <a:noFill/>
                </a:ln>
                <a:solidFill>
                  <a:schemeClr val="tx1"/>
                </a:solidFill>
                <a:effectLst/>
                <a:uLnTx/>
                <a:uFillTx/>
                <a:latin typeface="+mn-lt"/>
                <a:ea typeface="+mn-ea"/>
                <a:cs typeface="+mn-cs"/>
              </a:rPr>
              <a:t>3E</a:t>
            </a:r>
            <a:r>
              <a:rPr kumimoji="0" lang="en-US" sz="3200" b="0" i="0" u="none" strike="noStrike" kern="1200" cap="none" spc="0" normalizeH="0" baseline="0" noProof="0" dirty="0">
                <a:ln>
                  <a:noFill/>
                </a:ln>
                <a:solidFill>
                  <a:schemeClr val="tx1"/>
                </a:solidFill>
                <a:effectLst/>
                <a:uLnTx/>
                <a:uFillTx/>
                <a:latin typeface="+mn-lt"/>
                <a:ea typeface="+mn-ea"/>
                <a:cs typeface="+mn-cs"/>
              </a:rPr>
              <a:t>: K</a:t>
            </a:r>
            <a:r>
              <a:rPr kumimoji="0" lang="en-US" sz="3200" b="0" i="0" u="none" strike="noStrike" kern="1200" cap="none" spc="0" normalizeH="0" baseline="30000" noProof="0" dirty="0">
                <a:ln>
                  <a:noFill/>
                </a:ln>
                <a:solidFill>
                  <a:schemeClr val="tx1"/>
                </a:solidFill>
                <a:effectLst/>
                <a:uLnTx/>
                <a:uFillTx/>
                <a:latin typeface="+mn-lt"/>
                <a:ea typeface="+mn-ea"/>
                <a:cs typeface="+mn-cs"/>
              </a:rPr>
              <a:t>3</a:t>
            </a:r>
            <a:r>
              <a:rPr kumimoji="0" lang="en-US" sz="3200" b="0" i="0" u="none" strike="noStrike" kern="1200" cap="none" spc="0" normalizeH="0" baseline="0" noProof="0" dirty="0">
                <a:ln>
                  <a:noFill/>
                </a:ln>
                <a:solidFill>
                  <a:schemeClr val="tx1"/>
                </a:solidFill>
                <a:effectLst/>
                <a:uLnTx/>
                <a:uFillTx/>
                <a:latin typeface="+mn-lt"/>
                <a:ea typeface="+mn-ea"/>
                <a:cs typeface="+mn-cs"/>
              </a:rPr>
              <a:t> × M ⟶ M    </a:t>
            </a:r>
            <a:r>
              <a:rPr kumimoji="0" lang="pl-PL" sz="3200" b="0" i="0" u="none" strike="noStrike" kern="1200" cap="none" spc="0" normalizeH="0" baseline="0" noProof="0" dirty="0">
                <a:ln>
                  <a:noFill/>
                </a:ln>
                <a:solidFill>
                  <a:schemeClr val="tx1"/>
                </a:solidFill>
                <a:effectLst/>
                <a:uLnTx/>
                <a:uFillTx/>
                <a:latin typeface="+mn-lt"/>
                <a:ea typeface="+mn-ea"/>
                <a:cs typeface="+mn-cs"/>
              </a:rPr>
              <a:t>jako</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3576"/>
              </a:spcBef>
              <a:spcAft>
                <a:spcPts val="0"/>
              </a:spcAft>
              <a:buClrTx/>
              <a:buSzTx/>
              <a:buFont typeface="Arial" pitchFamily="34" charset="0"/>
              <a:buNone/>
              <a:tabLst/>
              <a:defRPr/>
            </a:pPr>
            <a:endParaRPr kumimoji="0" lang="pl-PL"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3576"/>
              </a:spcBef>
              <a:spcAft>
                <a:spcPts val="0"/>
              </a:spcAft>
              <a:buClrTx/>
              <a:buSzTx/>
              <a:buFont typeface="Arial" pitchFamily="34" charset="0"/>
              <a:buNone/>
              <a:tabLst/>
              <a:defRPr/>
            </a:pPr>
            <a:r>
              <a:rPr kumimoji="0" lang="pl-PL" sz="3200" b="0" i="0" u="none" strike="noStrike" kern="1200" cap="none" spc="0" normalizeH="0" baseline="0" noProof="0" dirty="0">
                <a:ln>
                  <a:noFill/>
                </a:ln>
                <a:solidFill>
                  <a:schemeClr val="tx1"/>
                </a:solidFill>
                <a:effectLst/>
                <a:uLnTx/>
                <a:uFillTx/>
                <a:latin typeface="+mn-lt"/>
                <a:ea typeface="+mn-ea"/>
                <a:cs typeface="+mn-cs"/>
              </a:rPr>
              <a:t>Dla</a:t>
            </a:r>
            <a:r>
              <a:rPr kumimoji="0" lang="en-US" sz="3200" b="0" i="0" u="none" strike="noStrike" kern="1200" cap="none" spc="0" normalizeH="0" baseline="0" noProof="0" dirty="0">
                <a:ln>
                  <a:noFill/>
                </a:ln>
                <a:solidFill>
                  <a:schemeClr val="tx1"/>
                </a:solidFill>
                <a:effectLst/>
                <a:uLnTx/>
                <a:uFillTx/>
                <a:latin typeface="+mn-lt"/>
                <a:ea typeface="+mn-ea"/>
                <a:cs typeface="+mn-cs"/>
              </a:rPr>
              <a:t> 3DES:    </a:t>
            </a:r>
            <a:r>
              <a:rPr kumimoji="0" lang="pl-PL" sz="3200" b="0" i="0" u="none" strike="noStrike" kern="1200" cap="none" spc="0" normalizeH="0" baseline="0" noProof="0" dirty="0">
                <a:ln>
                  <a:noFill/>
                </a:ln>
                <a:solidFill>
                  <a:schemeClr val="tx1"/>
                </a:solidFill>
                <a:effectLst/>
                <a:uLnTx/>
                <a:uFillTx/>
                <a:latin typeface="+mn-lt"/>
                <a:ea typeface="+mn-ea"/>
                <a:cs typeface="+mn-cs"/>
              </a:rPr>
              <a:t>rozmiar klucza</a:t>
            </a:r>
            <a:r>
              <a:rPr kumimoji="0" lang="en-US" sz="3200" b="0" i="0" u="none" strike="noStrike" kern="1200" cap="none" spc="0" normalizeH="0" baseline="0" noProof="0" dirty="0">
                <a:ln>
                  <a:noFill/>
                </a:ln>
                <a:solidFill>
                  <a:schemeClr val="tx1"/>
                </a:solidFill>
                <a:effectLst/>
                <a:uLnTx/>
                <a:uFillTx/>
                <a:latin typeface="+mn-lt"/>
                <a:ea typeface="+mn-ea"/>
                <a:cs typeface="+mn-cs"/>
              </a:rPr>
              <a:t> = 3×56 = 168 bit</a:t>
            </a:r>
            <a:r>
              <a:rPr kumimoji="0" lang="pl-PL" sz="3200" b="0" i="0" u="none" strike="noStrike" kern="1200" cap="none" spc="0" normalizeH="0" baseline="0" noProof="0" dirty="0">
                <a:ln>
                  <a:noFill/>
                </a:ln>
                <a:solidFill>
                  <a:schemeClr val="tx1"/>
                </a:solidFill>
                <a:effectLst/>
                <a:uLnTx/>
                <a:uFillTx/>
                <a:latin typeface="+mn-lt"/>
                <a:ea typeface="+mn-ea"/>
                <a:cs typeface="+mn-cs"/>
              </a:rPr>
              <a:t>y</a:t>
            </a:r>
            <a:r>
              <a:rPr kumimoji="0" lang="en-US" sz="3200" b="0" i="0" u="none" strike="noStrike" kern="1200" cap="none" spc="0" normalizeH="0" baseline="0" noProof="0" dirty="0">
                <a:ln>
                  <a:noFill/>
                </a:ln>
                <a:solidFill>
                  <a:schemeClr val="tx1"/>
                </a:solidFill>
                <a:effectLst/>
                <a:uLnTx/>
                <a:uFillTx/>
                <a:latin typeface="+mn-lt"/>
                <a:ea typeface="+mn-ea"/>
                <a:cs typeface="+mn-cs"/>
              </a:rPr>
              <a:t>.             </a:t>
            </a:r>
            <a:r>
              <a:rPr kumimoji="0" lang="pl-PL" sz="3200" b="0" i="0" u="none" strike="noStrike" kern="1200" cap="none" spc="0" normalizeH="0" baseline="0" noProof="0" dirty="0">
                <a:ln>
                  <a:noFill/>
                </a:ln>
                <a:solidFill>
                  <a:schemeClr val="tx1"/>
                </a:solidFill>
                <a:effectLst/>
                <a:uLnTx/>
                <a:uFillTx/>
                <a:latin typeface="+mn-lt"/>
                <a:ea typeface="+mn-ea"/>
                <a:cs typeface="+mn-cs"/>
              </a:rPr>
              <a:t>			</a:t>
            </a:r>
            <a:r>
              <a:rPr lang="pl-PL" sz="3200" dirty="0"/>
              <a:t>s</a:t>
            </a:r>
            <a:r>
              <a:rPr kumimoji="0" lang="pl-PL" sz="3200" b="0" i="0" u="none" strike="noStrike" kern="1200" cap="none" spc="0" normalizeH="0" baseline="0" noProof="0" dirty="0" err="1">
                <a:ln>
                  <a:noFill/>
                </a:ln>
                <a:solidFill>
                  <a:schemeClr val="tx1"/>
                </a:solidFill>
                <a:effectLst/>
                <a:uLnTx/>
                <a:uFillTx/>
                <a:latin typeface="+mn-lt"/>
                <a:ea typeface="+mn-ea"/>
                <a:cs typeface="+mn-cs"/>
              </a:rPr>
              <a:t>zyfrowanie</a:t>
            </a:r>
            <a:r>
              <a:rPr kumimoji="0" lang="pl-PL" sz="3200" b="0" i="0" u="none" strike="noStrike" kern="1200" cap="none" spc="0" normalizeH="0" baseline="0" noProof="0" dirty="0">
                <a:ln>
                  <a:noFill/>
                </a:ln>
                <a:solidFill>
                  <a:schemeClr val="tx1"/>
                </a:solidFill>
                <a:effectLst/>
                <a:uLnTx/>
                <a:uFillTx/>
                <a:latin typeface="+mn-lt"/>
                <a:ea typeface="+mn-ea"/>
                <a:cs typeface="+mn-cs"/>
              </a:rPr>
              <a:t> trwa </a:t>
            </a:r>
            <a:r>
              <a:rPr kumimoji="0" lang="en-US" sz="3200" b="0" i="0" u="none" strike="noStrike" kern="1200" cap="none" spc="0" normalizeH="0" baseline="0" noProof="0" dirty="0">
                <a:ln>
                  <a:noFill/>
                </a:ln>
                <a:solidFill>
                  <a:schemeClr val="tx1"/>
                </a:solidFill>
                <a:effectLst/>
                <a:uLnTx/>
                <a:uFillTx/>
                <a:latin typeface="+mn-lt"/>
                <a:ea typeface="+mn-ea"/>
                <a:cs typeface="+mn-cs"/>
              </a:rPr>
              <a:t>3×</a:t>
            </a:r>
            <a:r>
              <a:rPr kumimoji="0" lang="pl-PL" sz="3200" b="0" i="0" u="none" strike="noStrike" kern="1200" cap="none" spc="0" normalizeH="0" baseline="0" noProof="0" dirty="0">
                <a:ln>
                  <a:noFill/>
                </a:ln>
                <a:solidFill>
                  <a:schemeClr val="tx1"/>
                </a:solidFill>
                <a:effectLst/>
                <a:uLnTx/>
                <a:uFillTx/>
                <a:latin typeface="+mn-lt"/>
                <a:ea typeface="+mn-ea"/>
                <a:cs typeface="+mn-cs"/>
              </a:rPr>
              <a:t>wolnie niż</a:t>
            </a:r>
            <a:r>
              <a:rPr kumimoji="0" lang="en-US" sz="3200" b="0" i="0" u="none" strike="noStrike" kern="1200" cap="none" spc="0" normalizeH="0" baseline="0" noProof="0" dirty="0">
                <a:ln>
                  <a:noFill/>
                </a:ln>
                <a:solidFill>
                  <a:schemeClr val="tx1"/>
                </a:solidFill>
                <a:effectLst/>
                <a:uLnTx/>
                <a:uFillTx/>
                <a:latin typeface="+mn-lt"/>
                <a:ea typeface="+mn-ea"/>
                <a:cs typeface="+mn-cs"/>
              </a:rPr>
              <a:t> DES. </a:t>
            </a:r>
          </a:p>
          <a:p>
            <a:pPr marL="0" marR="0" lvl="0" indent="0" algn="l" defTabSz="914400" rtl="0" eaLnBrk="1" fontAlgn="auto" latinLnBrk="0" hangingPunct="1">
              <a:lnSpc>
                <a:spcPct val="100000"/>
              </a:lnSpc>
              <a:spcBef>
                <a:spcPts val="2376"/>
              </a:spcBef>
              <a:spcAft>
                <a:spcPts val="0"/>
              </a:spcAft>
              <a:buClrTx/>
              <a:buSzTx/>
              <a:buFont typeface="Arial" pitchFamily="34" charset="0"/>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a:t>
            </a:r>
            <a:r>
              <a:rPr kumimoji="0" lang="pl-PL" sz="3200" b="0" i="0" u="none" strike="noStrike" kern="1200" cap="none" spc="0" normalizeH="0" baseline="0" noProof="0" dirty="0">
                <a:ln>
                  <a:noFill/>
                </a:ln>
                <a:solidFill>
                  <a:schemeClr val="tx1"/>
                </a:solidFill>
                <a:effectLst/>
                <a:uLnTx/>
                <a:uFillTx/>
                <a:latin typeface="+mn-lt"/>
                <a:ea typeface="+mn-ea"/>
                <a:cs typeface="+mn-cs"/>
              </a:rPr>
              <a:t>prosty atak siłowy twa</a:t>
            </a:r>
            <a:r>
              <a:rPr kumimoji="0" lang="en-US" sz="3200" b="0" i="0" u="none" strike="noStrike" kern="1200" cap="none" spc="0" normalizeH="0" baseline="0" noProof="0" dirty="0">
                <a:ln>
                  <a:noFill/>
                </a:ln>
                <a:solidFill>
                  <a:schemeClr val="tx1"/>
                </a:solidFill>
                <a:effectLst/>
                <a:uLnTx/>
                <a:uFillTx/>
                <a:latin typeface="+mn-lt"/>
                <a:ea typeface="+mn-ea"/>
                <a:cs typeface="+mn-cs"/>
              </a:rPr>
              <a:t> ≈2</a:t>
            </a:r>
            <a:r>
              <a:rPr kumimoji="0" lang="en-US" sz="3200" b="0" i="0" u="none" strike="noStrike" kern="1200" cap="none" spc="0" normalizeH="0" baseline="30000" noProof="0" dirty="0">
                <a:ln>
                  <a:noFill/>
                </a:ln>
                <a:solidFill>
                  <a:schemeClr val="tx1"/>
                </a:solidFill>
                <a:effectLst/>
                <a:uLnTx/>
                <a:uFillTx/>
                <a:latin typeface="+mn-lt"/>
                <a:ea typeface="+mn-ea"/>
                <a:cs typeface="+mn-cs"/>
              </a:rPr>
              <a:t>118</a:t>
            </a:r>
            <a:r>
              <a:rPr kumimoji="0" lang="en-US" sz="3200" b="0" i="0" u="none" strike="noStrike" kern="1200" cap="none" spc="0" normalizeH="0" baseline="0" noProof="0" dirty="0">
                <a:ln>
                  <a:noFill/>
                </a:ln>
                <a:solidFill>
                  <a:schemeClr val="tx1"/>
                </a:solidFill>
                <a:effectLst/>
                <a:uLnTx/>
                <a:uFillTx/>
                <a:latin typeface="+mn-lt"/>
                <a:ea typeface="+mn-ea"/>
                <a:cs typeface="+mn-cs"/>
              </a:rPr>
              <a:t> )  </a:t>
            </a:r>
          </a:p>
        </p:txBody>
      </p:sp>
      <p:sp>
        <p:nvSpPr>
          <p:cNvPr id="6" name="TextBox 3"/>
          <p:cNvSpPr txBox="1"/>
          <p:nvPr/>
        </p:nvSpPr>
        <p:spPr>
          <a:xfrm>
            <a:off x="2052076" y="3284985"/>
            <a:ext cx="5545579" cy="1323439"/>
          </a:xfrm>
          <a:prstGeom prst="rect">
            <a:avLst/>
          </a:prstGeom>
          <a:noFill/>
        </p:spPr>
        <p:txBody>
          <a:bodyPr wrap="square" rtlCol="0">
            <a:spAutoFit/>
          </a:bodyPr>
          <a:lstStyle/>
          <a:p>
            <a:pPr algn="ctr"/>
            <a:r>
              <a:rPr lang="en-US" sz="2400" b="1" dirty="0"/>
              <a:t>3E</a:t>
            </a:r>
            <a:r>
              <a:rPr lang="en-US" sz="3200" dirty="0"/>
              <a:t>(</a:t>
            </a:r>
            <a:r>
              <a:rPr lang="en-US" sz="2400" dirty="0"/>
              <a:t> (k</a:t>
            </a:r>
            <a:r>
              <a:rPr lang="en-US" sz="2400" baseline="-25000" dirty="0"/>
              <a:t>1</a:t>
            </a:r>
            <a:r>
              <a:rPr lang="en-US" sz="2400" dirty="0"/>
              <a:t>,k</a:t>
            </a:r>
            <a:r>
              <a:rPr lang="en-US" sz="2400" baseline="-25000" dirty="0"/>
              <a:t>2</a:t>
            </a:r>
            <a:r>
              <a:rPr lang="en-US" sz="2400" dirty="0"/>
              <a:t>,k</a:t>
            </a:r>
            <a:r>
              <a:rPr lang="en-US" sz="2400" baseline="-25000" dirty="0"/>
              <a:t>3</a:t>
            </a:r>
            <a:r>
              <a:rPr lang="en-US" sz="2400" dirty="0"/>
              <a:t>), m</a:t>
            </a:r>
            <a:r>
              <a:rPr lang="en-US" sz="3200" dirty="0"/>
              <a:t>)</a:t>
            </a:r>
            <a:r>
              <a:rPr lang="en-US" sz="2400" dirty="0"/>
              <a:t> =</a:t>
            </a:r>
            <a:r>
              <a:rPr lang="pl-PL" sz="2400" dirty="0"/>
              <a:t> </a:t>
            </a:r>
            <a:r>
              <a:rPr lang="pl-PL" sz="2400" dirty="0">
                <a:solidFill>
                  <a:srgbClr val="FF0000"/>
                </a:solidFill>
              </a:rPr>
              <a:t>E(k</a:t>
            </a:r>
            <a:r>
              <a:rPr lang="pl-PL" sz="2400" baseline="-25000" dirty="0">
                <a:solidFill>
                  <a:srgbClr val="FF0000"/>
                </a:solidFill>
              </a:rPr>
              <a:t>1</a:t>
            </a:r>
            <a:r>
              <a:rPr lang="pl-PL" sz="2400" dirty="0">
                <a:solidFill>
                  <a:srgbClr val="FF0000"/>
                </a:solidFill>
              </a:rPr>
              <a:t>, D(k</a:t>
            </a:r>
            <a:r>
              <a:rPr lang="pl-PL" sz="2400" baseline="-25000" dirty="0">
                <a:solidFill>
                  <a:srgbClr val="FF0000"/>
                </a:solidFill>
              </a:rPr>
              <a:t>2</a:t>
            </a:r>
            <a:r>
              <a:rPr lang="pl-PL" sz="2400" dirty="0">
                <a:solidFill>
                  <a:srgbClr val="FF0000"/>
                </a:solidFill>
              </a:rPr>
              <a:t>, E(k</a:t>
            </a:r>
            <a:r>
              <a:rPr lang="pl-PL" sz="2400" baseline="-25000" dirty="0">
                <a:solidFill>
                  <a:srgbClr val="FF0000"/>
                </a:solidFill>
              </a:rPr>
              <a:t>3</a:t>
            </a:r>
            <a:r>
              <a:rPr lang="pl-PL" sz="2400" dirty="0">
                <a:solidFill>
                  <a:srgbClr val="FF0000"/>
                </a:solidFill>
              </a:rPr>
              <a:t>, m)))</a:t>
            </a:r>
          </a:p>
          <a:p>
            <a:pPr algn="ctr"/>
            <a:endParaRPr lang="pl-PL" sz="2400" dirty="0">
              <a:solidFill>
                <a:srgbClr val="FF0000"/>
              </a:solidFill>
            </a:endParaRPr>
          </a:p>
          <a:p>
            <a:pPr algn="ctr"/>
            <a:r>
              <a:rPr lang="pl-PL" sz="2400" dirty="0">
                <a:solidFill>
                  <a:srgbClr val="FF0000"/>
                </a:solidFill>
              </a:rPr>
              <a:t>Jeśli k</a:t>
            </a:r>
            <a:r>
              <a:rPr lang="pl-PL" sz="2400" baseline="-25000" dirty="0">
                <a:solidFill>
                  <a:srgbClr val="FF0000"/>
                </a:solidFill>
              </a:rPr>
              <a:t>1</a:t>
            </a:r>
            <a:r>
              <a:rPr lang="pl-PL" sz="2400" dirty="0">
                <a:solidFill>
                  <a:srgbClr val="FF0000"/>
                </a:solidFill>
              </a:rPr>
              <a:t>=k</a:t>
            </a:r>
            <a:r>
              <a:rPr lang="pl-PL" sz="2400" baseline="-25000" dirty="0">
                <a:solidFill>
                  <a:srgbClr val="FF0000"/>
                </a:solidFill>
              </a:rPr>
              <a:t>2</a:t>
            </a:r>
            <a:r>
              <a:rPr lang="pl-PL" sz="2400" dirty="0">
                <a:solidFill>
                  <a:srgbClr val="FF0000"/>
                </a:solidFill>
              </a:rPr>
              <a:t>=k</a:t>
            </a:r>
            <a:r>
              <a:rPr lang="pl-PL" sz="2400" baseline="-25000" dirty="0">
                <a:solidFill>
                  <a:srgbClr val="FF0000"/>
                </a:solidFill>
              </a:rPr>
              <a:t>3</a:t>
            </a:r>
            <a:r>
              <a:rPr lang="pl-PL" sz="2400" dirty="0">
                <a:solidFill>
                  <a:srgbClr val="FF0000"/>
                </a:solidFill>
              </a:rPr>
              <a:t> otrzymujemy DES</a:t>
            </a:r>
            <a:r>
              <a:rPr lang="en-US"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81" y="274638"/>
            <a:ext cx="8219970" cy="634082"/>
          </a:xfrm>
        </p:spPr>
        <p:txBody>
          <a:bodyPr>
            <a:normAutofit fontScale="90000"/>
          </a:bodyPr>
          <a:lstStyle/>
          <a:p>
            <a:r>
              <a:rPr lang="pl-PL" dirty="0"/>
              <a:t>Dlaczego nie podwójny DES?</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23</a:t>
            </a:fld>
            <a:endParaRPr lang="pl-PL"/>
          </a:p>
        </p:txBody>
      </p:sp>
      <p:sp>
        <p:nvSpPr>
          <p:cNvPr id="19" name="Content Placeholder 2"/>
          <p:cNvSpPr>
            <a:spLocks noGrp="1"/>
          </p:cNvSpPr>
          <p:nvPr>
            <p:ph idx="1"/>
          </p:nvPr>
        </p:nvSpPr>
        <p:spPr>
          <a:xfrm>
            <a:off x="180306" y="980728"/>
            <a:ext cx="8688309" cy="5688632"/>
          </a:xfrm>
        </p:spPr>
        <p:txBody>
          <a:bodyPr>
            <a:normAutofit/>
          </a:bodyPr>
          <a:lstStyle/>
          <a:p>
            <a:r>
              <a:rPr lang="en-US" sz="2800" dirty="0"/>
              <a:t>D</a:t>
            </a:r>
            <a:r>
              <a:rPr lang="pl-PL" sz="2800" dirty="0" err="1"/>
              <a:t>efiniujemy</a:t>
            </a:r>
            <a:r>
              <a:rPr lang="en-US" sz="2800" dirty="0"/>
              <a:t>       2E( (k</a:t>
            </a:r>
            <a:r>
              <a:rPr lang="en-US" sz="2800" baseline="-25000" dirty="0"/>
              <a:t>1</a:t>
            </a:r>
            <a:r>
              <a:rPr lang="en-US" sz="2800" dirty="0"/>
              <a:t>,k</a:t>
            </a:r>
            <a:r>
              <a:rPr lang="en-US" sz="2800" baseline="-25000" dirty="0"/>
              <a:t>2</a:t>
            </a:r>
            <a:r>
              <a:rPr lang="en-US" sz="2800" dirty="0"/>
              <a:t>), m) =   E(k</a:t>
            </a:r>
            <a:r>
              <a:rPr lang="en-US" sz="2800" baseline="-25000" dirty="0"/>
              <a:t>1</a:t>
            </a:r>
            <a:r>
              <a:rPr lang="en-US" sz="2800" dirty="0"/>
              <a:t> , E(k</a:t>
            </a:r>
            <a:r>
              <a:rPr lang="en-US" sz="2800" baseline="-25000" dirty="0"/>
              <a:t>2</a:t>
            </a:r>
            <a:r>
              <a:rPr lang="en-US" sz="2800" dirty="0"/>
              <a:t> , m) )</a:t>
            </a:r>
          </a:p>
          <a:p>
            <a:endParaRPr lang="en-US" sz="2800" dirty="0"/>
          </a:p>
          <a:p>
            <a:pPr marL="0" indent="0">
              <a:spcBef>
                <a:spcPts val="5976"/>
              </a:spcBef>
              <a:buNone/>
            </a:pPr>
            <a:r>
              <a:rPr lang="pl-PL" sz="2800" dirty="0"/>
              <a:t>Atak</a:t>
            </a:r>
            <a:r>
              <a:rPr lang="en-US" sz="2800" dirty="0"/>
              <a:t>:    </a:t>
            </a:r>
            <a:r>
              <a:rPr lang="pl-PL" sz="2800" dirty="0"/>
              <a:t/>
            </a:r>
            <a:br>
              <a:rPr lang="pl-PL" sz="2800" dirty="0"/>
            </a:br>
            <a:r>
              <a:rPr lang="pl-PL" sz="2800" dirty="0"/>
              <a:t>dysponujemy:  </a:t>
            </a:r>
            <a:r>
              <a:rPr lang="en-US" sz="2800" dirty="0"/>
              <a:t>M = (m</a:t>
            </a:r>
            <a:r>
              <a:rPr lang="en-US" sz="2800" baseline="-25000" dirty="0"/>
              <a:t>1</a:t>
            </a:r>
            <a:r>
              <a:rPr lang="en-US" sz="2800" dirty="0"/>
              <a:t>,…, m</a:t>
            </a:r>
            <a:r>
              <a:rPr lang="en-US" sz="2800" baseline="-25000" dirty="0"/>
              <a:t>10</a:t>
            </a:r>
            <a:r>
              <a:rPr lang="en-US" sz="2800" dirty="0"/>
              <a:t>)  ,  </a:t>
            </a:r>
            <a:r>
              <a:rPr lang="pl-PL" sz="2800" dirty="0"/>
              <a:t/>
            </a:r>
            <a:br>
              <a:rPr lang="pl-PL" sz="2800" dirty="0"/>
            </a:br>
            <a:r>
              <a:rPr lang="pl-PL" sz="2800" dirty="0"/>
              <a:t>		   </a:t>
            </a:r>
            <a:r>
              <a:rPr lang="en-US" sz="2800" dirty="0"/>
              <a:t> C = (c</a:t>
            </a:r>
            <a:r>
              <a:rPr lang="en-US" sz="2800" baseline="-25000" dirty="0"/>
              <a:t>1</a:t>
            </a:r>
            <a:r>
              <a:rPr lang="en-US" sz="2800" dirty="0"/>
              <a:t>,…,c</a:t>
            </a:r>
            <a:r>
              <a:rPr lang="en-US" sz="2800" baseline="-25000" dirty="0"/>
              <a:t>10</a:t>
            </a:r>
            <a:r>
              <a:rPr lang="en-US" sz="2800" dirty="0" smtClean="0"/>
              <a:t>).</a:t>
            </a:r>
            <a:endParaRPr lang="pl-PL" sz="2800" dirty="0" smtClean="0"/>
          </a:p>
          <a:p>
            <a:pPr marL="0" indent="0">
              <a:spcBef>
                <a:spcPts val="5976"/>
              </a:spcBef>
              <a:buNone/>
            </a:pPr>
            <a:endParaRPr lang="en-US" sz="2800" dirty="0"/>
          </a:p>
          <a:p>
            <a:pPr>
              <a:spcBef>
                <a:spcPts val="2424"/>
              </a:spcBef>
            </a:pPr>
            <a:r>
              <a:rPr lang="pl-PL" sz="2800" dirty="0"/>
              <a:t>krok</a:t>
            </a:r>
            <a:r>
              <a:rPr lang="en-US" sz="2800" dirty="0"/>
              <a:t> 1:   </a:t>
            </a:r>
            <a:r>
              <a:rPr lang="pl-PL" sz="2800" dirty="0"/>
              <a:t>budujemy tablicę</a:t>
            </a:r>
            <a:r>
              <a:rPr lang="en-US" sz="2800" dirty="0"/>
              <a:t>.</a:t>
            </a:r>
          </a:p>
          <a:p>
            <a:pPr marL="0" indent="0">
              <a:spcBef>
                <a:spcPts val="1224"/>
              </a:spcBef>
              <a:buNone/>
              <a:tabLst>
                <a:tab pos="342900" algn="l"/>
              </a:tabLst>
            </a:pPr>
            <a:r>
              <a:rPr lang="en-US" sz="2800" dirty="0"/>
              <a:t>	</a:t>
            </a:r>
            <a:r>
              <a:rPr lang="pl-PL" sz="2800" dirty="0"/>
              <a:t>sortujemy</a:t>
            </a:r>
            <a:r>
              <a:rPr lang="en-US" sz="2800" dirty="0"/>
              <a:t> </a:t>
            </a:r>
            <a:r>
              <a:rPr lang="pl-PL" sz="2800" dirty="0"/>
              <a:t>po</a:t>
            </a:r>
            <a:r>
              <a:rPr lang="en-US" sz="2800" dirty="0"/>
              <a:t> 2 </a:t>
            </a:r>
            <a:r>
              <a:rPr lang="pl-PL" sz="2800" dirty="0"/>
              <a:t>kolumnie</a:t>
            </a:r>
            <a:endParaRPr lang="en-US" sz="2800" dirty="0"/>
          </a:p>
        </p:txBody>
      </p:sp>
      <p:sp>
        <p:nvSpPr>
          <p:cNvPr id="20" name="TextBox 3"/>
          <p:cNvSpPr txBox="1"/>
          <p:nvPr/>
        </p:nvSpPr>
        <p:spPr>
          <a:xfrm>
            <a:off x="5364882" y="1484784"/>
            <a:ext cx="3195789" cy="400110"/>
          </a:xfrm>
          <a:prstGeom prst="rect">
            <a:avLst/>
          </a:prstGeom>
          <a:noFill/>
        </p:spPr>
        <p:txBody>
          <a:bodyPr wrap="none" rtlCol="0">
            <a:spAutoFit/>
          </a:bodyPr>
          <a:lstStyle/>
          <a:p>
            <a:r>
              <a:rPr lang="en-US" sz="2000" dirty="0"/>
              <a:t>    </a:t>
            </a:r>
            <a:r>
              <a:rPr lang="pl-PL" sz="2000" dirty="0"/>
              <a:t>długość klucza</a:t>
            </a:r>
            <a:r>
              <a:rPr lang="en-US" sz="2000" dirty="0"/>
              <a:t> = 112 bit</a:t>
            </a:r>
            <a:r>
              <a:rPr lang="pl-PL" sz="2000" dirty="0"/>
              <a:t>ów</a:t>
            </a:r>
            <a:endParaRPr lang="en-US" sz="2000" dirty="0"/>
          </a:p>
        </p:txBody>
      </p:sp>
      <p:sp>
        <p:nvSpPr>
          <p:cNvPr id="21" name="Rectangle 4"/>
          <p:cNvSpPr/>
          <p:nvPr/>
        </p:nvSpPr>
        <p:spPr>
          <a:xfrm>
            <a:off x="323584" y="2179712"/>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t>
            </a:r>
          </a:p>
        </p:txBody>
      </p:sp>
      <p:sp>
        <p:nvSpPr>
          <p:cNvPr id="22" name="Rectangle 5"/>
          <p:cNvSpPr/>
          <p:nvPr/>
        </p:nvSpPr>
        <p:spPr>
          <a:xfrm>
            <a:off x="1847849" y="2027312"/>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2</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23" name="Rectangle 6"/>
          <p:cNvSpPr/>
          <p:nvPr/>
        </p:nvSpPr>
        <p:spPr>
          <a:xfrm>
            <a:off x="3524540" y="2027312"/>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1</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24" name="Rectangle 7"/>
          <p:cNvSpPr/>
          <p:nvPr/>
        </p:nvSpPr>
        <p:spPr>
          <a:xfrm>
            <a:off x="5201231" y="2179712"/>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a:t>
            </a:r>
          </a:p>
        </p:txBody>
      </p:sp>
      <p:cxnSp>
        <p:nvCxnSpPr>
          <p:cNvPr id="25" name="Straight Arrow Connector 9"/>
          <p:cNvCxnSpPr>
            <a:stCxn id="21" idx="3"/>
            <a:endCxn id="22" idx="1"/>
          </p:cNvCxnSpPr>
          <p:nvPr/>
        </p:nvCxnSpPr>
        <p:spPr>
          <a:xfrm>
            <a:off x="1085717" y="2332112"/>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10"/>
          <p:cNvCxnSpPr/>
          <p:nvPr/>
        </p:nvCxnSpPr>
        <p:spPr>
          <a:xfrm>
            <a:off x="2762408" y="2332112"/>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11"/>
          <p:cNvCxnSpPr/>
          <p:nvPr/>
        </p:nvCxnSpPr>
        <p:spPr>
          <a:xfrm>
            <a:off x="4439099" y="2332112"/>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28" name="Group 16"/>
          <p:cNvGrpSpPr/>
          <p:nvPr/>
        </p:nvGrpSpPr>
        <p:grpSpPr>
          <a:xfrm>
            <a:off x="5076850" y="5157192"/>
            <a:ext cx="3732978" cy="1447800"/>
            <a:chOff x="4419600" y="3486150"/>
            <a:chExt cx="3732330" cy="1447800"/>
          </a:xfrm>
        </p:grpSpPr>
        <p:sp>
          <p:nvSpPr>
            <p:cNvPr id="29" name="Rectangle 12"/>
            <p:cNvSpPr/>
            <p:nvPr/>
          </p:nvSpPr>
          <p:spPr>
            <a:xfrm>
              <a:off x="4419600" y="3486150"/>
              <a:ext cx="1295400" cy="14478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90"/>
                  </a:solidFill>
                </a:rPr>
                <a:t>k</a:t>
              </a:r>
              <a:r>
                <a:rPr lang="en-US" baseline="30000" dirty="0">
                  <a:solidFill>
                    <a:srgbClr val="000090"/>
                  </a:solidFill>
                </a:rPr>
                <a:t>0</a:t>
              </a:r>
              <a:r>
                <a:rPr lang="en-US" dirty="0">
                  <a:solidFill>
                    <a:srgbClr val="000090"/>
                  </a:solidFill>
                </a:rPr>
                <a:t> = 00…00</a:t>
              </a:r>
            </a:p>
            <a:p>
              <a:pPr algn="ctr"/>
              <a:r>
                <a:rPr lang="en-US" dirty="0">
                  <a:solidFill>
                    <a:srgbClr val="000090"/>
                  </a:solidFill>
                </a:rPr>
                <a:t>k</a:t>
              </a:r>
              <a:r>
                <a:rPr lang="en-US" baseline="30000" dirty="0">
                  <a:solidFill>
                    <a:srgbClr val="000090"/>
                  </a:solidFill>
                </a:rPr>
                <a:t>1</a:t>
              </a:r>
              <a:r>
                <a:rPr lang="en-US" dirty="0">
                  <a:solidFill>
                    <a:srgbClr val="000090"/>
                  </a:solidFill>
                </a:rPr>
                <a:t> = 00…01</a:t>
              </a:r>
            </a:p>
            <a:p>
              <a:pPr algn="ctr"/>
              <a:r>
                <a:rPr lang="en-US" dirty="0">
                  <a:solidFill>
                    <a:srgbClr val="000090"/>
                  </a:solidFill>
                </a:rPr>
                <a:t>k</a:t>
              </a:r>
              <a:r>
                <a:rPr lang="en-US" baseline="30000" dirty="0">
                  <a:solidFill>
                    <a:srgbClr val="000090"/>
                  </a:solidFill>
                </a:rPr>
                <a:t>2</a:t>
              </a:r>
              <a:r>
                <a:rPr lang="en-US" dirty="0">
                  <a:solidFill>
                    <a:srgbClr val="000090"/>
                  </a:solidFill>
                </a:rPr>
                <a:t> = 00…10</a:t>
              </a:r>
            </a:p>
            <a:p>
              <a:pPr algn="ctr"/>
              <a:r>
                <a:rPr lang="en-US" dirty="0">
                  <a:solidFill>
                    <a:srgbClr val="000090"/>
                  </a:solidFill>
                </a:rPr>
                <a:t>⋮</a:t>
              </a:r>
            </a:p>
            <a:p>
              <a:pPr algn="ctr"/>
              <a:r>
                <a:rPr lang="en-US" dirty="0" err="1">
                  <a:solidFill>
                    <a:srgbClr val="000090"/>
                  </a:solidFill>
                </a:rPr>
                <a:t>k</a:t>
              </a:r>
              <a:r>
                <a:rPr lang="en-US" baseline="30000" dirty="0" err="1">
                  <a:solidFill>
                    <a:srgbClr val="000090"/>
                  </a:solidFill>
                </a:rPr>
                <a:t>N</a:t>
              </a:r>
              <a:r>
                <a:rPr lang="en-US" dirty="0">
                  <a:solidFill>
                    <a:srgbClr val="000090"/>
                  </a:solidFill>
                </a:rPr>
                <a:t> = 11…11</a:t>
              </a:r>
            </a:p>
          </p:txBody>
        </p:sp>
        <p:sp>
          <p:nvSpPr>
            <p:cNvPr id="30" name="Rectangle 13"/>
            <p:cNvSpPr/>
            <p:nvPr/>
          </p:nvSpPr>
          <p:spPr>
            <a:xfrm>
              <a:off x="5715000" y="3486150"/>
              <a:ext cx="1295400" cy="14478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90"/>
                  </a:solidFill>
                </a:rPr>
                <a:t>E(k</a:t>
              </a:r>
              <a:r>
                <a:rPr lang="en-US" baseline="30000" dirty="0">
                  <a:solidFill>
                    <a:srgbClr val="000090"/>
                  </a:solidFill>
                </a:rPr>
                <a:t>0 </a:t>
              </a:r>
              <a:r>
                <a:rPr lang="en-US" dirty="0">
                  <a:solidFill>
                    <a:srgbClr val="000090"/>
                  </a:solidFill>
                </a:rPr>
                <a:t>, M)</a:t>
              </a:r>
            </a:p>
            <a:p>
              <a:pPr algn="ctr"/>
              <a:r>
                <a:rPr lang="en-US" dirty="0">
                  <a:solidFill>
                    <a:srgbClr val="000090"/>
                  </a:solidFill>
                </a:rPr>
                <a:t>E(k</a:t>
              </a:r>
              <a:r>
                <a:rPr lang="en-US" baseline="30000" dirty="0">
                  <a:solidFill>
                    <a:srgbClr val="000090"/>
                  </a:solidFill>
                </a:rPr>
                <a:t>1</a:t>
              </a:r>
              <a:r>
                <a:rPr lang="en-US" dirty="0">
                  <a:solidFill>
                    <a:srgbClr val="000090"/>
                  </a:solidFill>
                </a:rPr>
                <a:t> , M)</a:t>
              </a:r>
            </a:p>
            <a:p>
              <a:pPr algn="ctr"/>
              <a:r>
                <a:rPr lang="en-US" dirty="0">
                  <a:solidFill>
                    <a:srgbClr val="000090"/>
                  </a:solidFill>
                </a:rPr>
                <a:t>E(k</a:t>
              </a:r>
              <a:r>
                <a:rPr lang="en-US" baseline="30000" dirty="0">
                  <a:solidFill>
                    <a:srgbClr val="000090"/>
                  </a:solidFill>
                </a:rPr>
                <a:t>2</a:t>
              </a:r>
              <a:r>
                <a:rPr lang="en-US" dirty="0">
                  <a:solidFill>
                    <a:srgbClr val="000090"/>
                  </a:solidFill>
                </a:rPr>
                <a:t> , M)</a:t>
              </a:r>
            </a:p>
            <a:p>
              <a:pPr algn="ctr"/>
              <a:r>
                <a:rPr lang="en-US" dirty="0">
                  <a:solidFill>
                    <a:srgbClr val="000090"/>
                  </a:solidFill>
                </a:rPr>
                <a:t>⋮</a:t>
              </a:r>
            </a:p>
            <a:p>
              <a:pPr algn="ctr"/>
              <a:r>
                <a:rPr lang="en-US" dirty="0">
                  <a:solidFill>
                    <a:srgbClr val="000090"/>
                  </a:solidFill>
                </a:rPr>
                <a:t>E(</a:t>
              </a:r>
              <a:r>
                <a:rPr lang="en-US" dirty="0" err="1">
                  <a:solidFill>
                    <a:srgbClr val="000090"/>
                  </a:solidFill>
                </a:rPr>
                <a:t>k</a:t>
              </a:r>
              <a:r>
                <a:rPr lang="en-US" baseline="30000" dirty="0" err="1">
                  <a:solidFill>
                    <a:srgbClr val="000090"/>
                  </a:solidFill>
                </a:rPr>
                <a:t>N</a:t>
              </a:r>
              <a:r>
                <a:rPr lang="en-US" dirty="0">
                  <a:solidFill>
                    <a:srgbClr val="000090"/>
                  </a:solidFill>
                </a:rPr>
                <a:t> , M)</a:t>
              </a:r>
            </a:p>
          </p:txBody>
        </p:sp>
        <p:sp>
          <p:nvSpPr>
            <p:cNvPr id="31" name="Right Brace 14"/>
            <p:cNvSpPr/>
            <p:nvPr/>
          </p:nvSpPr>
          <p:spPr>
            <a:xfrm>
              <a:off x="7162800" y="3486150"/>
              <a:ext cx="228600" cy="14478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2" name="TextBox 15"/>
            <p:cNvSpPr txBox="1"/>
            <p:nvPr/>
          </p:nvSpPr>
          <p:spPr>
            <a:xfrm>
              <a:off x="7387617" y="4127192"/>
              <a:ext cx="764313" cy="412934"/>
            </a:xfrm>
            <a:prstGeom prst="rect">
              <a:avLst/>
            </a:prstGeom>
            <a:noFill/>
          </p:spPr>
          <p:txBody>
            <a:bodyPr wrap="none" rtlCol="0">
              <a:spAutoFit/>
            </a:bodyPr>
            <a:lstStyle/>
            <a:p>
              <a:pPr algn="ctr">
                <a:lnSpc>
                  <a:spcPts val="100"/>
                </a:lnSpc>
              </a:pPr>
              <a:r>
                <a:rPr lang="en-US" sz="2000" dirty="0"/>
                <a:t>2</a:t>
              </a:r>
              <a:r>
                <a:rPr lang="en-US" sz="2000" baseline="30000" dirty="0"/>
                <a:t>56</a:t>
              </a:r>
              <a:r>
                <a:rPr lang="en-US" sz="2000" dirty="0"/>
                <a:t> </a:t>
              </a:r>
            </a:p>
            <a:p>
              <a:pPr algn="ctr"/>
              <a:r>
                <a:rPr lang="pl-PL" sz="2000" dirty="0"/>
                <a:t>wejść</a:t>
              </a:r>
              <a:endParaRPr lang="en-US" sz="2000" dirty="0"/>
            </a:p>
          </p:txBody>
        </p:sp>
      </p:grpSp>
      <p:sp>
        <p:nvSpPr>
          <p:cNvPr id="34" name="Prostokąt 33"/>
          <p:cNvSpPr/>
          <p:nvPr/>
        </p:nvSpPr>
        <p:spPr>
          <a:xfrm>
            <a:off x="5220979" y="2708920"/>
            <a:ext cx="3745066" cy="1512168"/>
          </a:xfrm>
          <a:prstGeom prst="rect">
            <a:avLst/>
          </a:prstGeom>
        </p:spPr>
        <p:style>
          <a:lnRef idx="2">
            <a:schemeClr val="accent2"/>
          </a:lnRef>
          <a:fillRef idx="1">
            <a:schemeClr val="lt1"/>
          </a:fillRef>
          <a:effectRef idx="0">
            <a:schemeClr val="accent2"/>
          </a:effectRef>
          <a:fontRef idx="minor">
            <a:schemeClr val="dk1"/>
          </a:fontRef>
        </p:style>
        <p:txBody>
          <a:bodyPr rtlCol="0" anchor="t"/>
          <a:lstStyle/>
          <a:p>
            <a:r>
              <a:rPr lang="pl-PL" sz="2000" dirty="0">
                <a:solidFill>
                  <a:srgbClr val="FF0000"/>
                </a:solidFill>
              </a:rPr>
              <a:t>Poszukujemy pary kluczy (k</a:t>
            </a:r>
            <a:r>
              <a:rPr lang="pl-PL" sz="2000" baseline="-25000" dirty="0">
                <a:solidFill>
                  <a:srgbClr val="FF0000"/>
                </a:solidFill>
              </a:rPr>
              <a:t>1</a:t>
            </a:r>
            <a:r>
              <a:rPr lang="pl-PL" sz="2000" dirty="0">
                <a:solidFill>
                  <a:srgbClr val="FF0000"/>
                </a:solidFill>
              </a:rPr>
              <a:t>, k</a:t>
            </a:r>
            <a:r>
              <a:rPr lang="pl-PL" sz="2000" baseline="-25000" dirty="0">
                <a:solidFill>
                  <a:srgbClr val="FF0000"/>
                </a:solidFill>
              </a:rPr>
              <a:t>2</a:t>
            </a:r>
            <a:r>
              <a:rPr lang="pl-PL" sz="2000" dirty="0">
                <a:solidFill>
                  <a:srgbClr val="FF0000"/>
                </a:solidFill>
              </a:rPr>
              <a:t>), takich że E(k</a:t>
            </a:r>
            <a:r>
              <a:rPr lang="pl-PL" sz="2000" baseline="-25000" dirty="0">
                <a:solidFill>
                  <a:srgbClr val="FF0000"/>
                </a:solidFill>
              </a:rPr>
              <a:t>1</a:t>
            </a:r>
            <a:r>
              <a:rPr lang="pl-PL" sz="2000" dirty="0">
                <a:solidFill>
                  <a:srgbClr val="FF0000"/>
                </a:solidFill>
              </a:rPr>
              <a:t>, E(k</a:t>
            </a:r>
            <a:r>
              <a:rPr lang="pl-PL" sz="2000" baseline="-25000" dirty="0">
                <a:solidFill>
                  <a:srgbClr val="FF0000"/>
                </a:solidFill>
              </a:rPr>
              <a:t>2</a:t>
            </a:r>
            <a:r>
              <a:rPr lang="pl-PL" sz="2000" dirty="0">
                <a:solidFill>
                  <a:srgbClr val="FF0000"/>
                </a:solidFill>
              </a:rPr>
              <a:t>,M)) = C</a:t>
            </a:r>
          </a:p>
          <a:p>
            <a:r>
              <a:rPr lang="pl-PL" sz="2000" dirty="0">
                <a:solidFill>
                  <a:srgbClr val="0070C0"/>
                </a:solidFill>
              </a:rPr>
              <a:t>Równoważnie:</a:t>
            </a:r>
          </a:p>
          <a:p>
            <a:r>
              <a:rPr lang="pl-PL" sz="2000" dirty="0">
                <a:solidFill>
                  <a:srgbClr val="0070C0"/>
                </a:solidFill>
              </a:rPr>
              <a:t>E(k</a:t>
            </a:r>
            <a:r>
              <a:rPr lang="pl-PL" sz="2000" baseline="-25000" dirty="0">
                <a:solidFill>
                  <a:srgbClr val="0070C0"/>
                </a:solidFill>
              </a:rPr>
              <a:t>2</a:t>
            </a:r>
            <a:r>
              <a:rPr lang="pl-PL" sz="2000" dirty="0">
                <a:solidFill>
                  <a:srgbClr val="0070C0"/>
                </a:solidFill>
              </a:rPr>
              <a:t>,m) = D(k</a:t>
            </a:r>
            <a:r>
              <a:rPr lang="pl-PL" sz="2000" baseline="-25000" dirty="0">
                <a:solidFill>
                  <a:srgbClr val="0070C0"/>
                </a:solidFill>
              </a:rPr>
              <a:t>1</a:t>
            </a:r>
            <a:r>
              <a:rPr lang="pl-PL" sz="2000" dirty="0">
                <a:solidFill>
                  <a:srgbClr val="0070C0"/>
                </a:solidFill>
              </a:rPr>
              <a:t>,c)</a:t>
            </a:r>
          </a:p>
        </p:txBody>
      </p:sp>
      <p:sp>
        <p:nvSpPr>
          <p:cNvPr id="38" name="Dowolny kształt 37"/>
          <p:cNvSpPr/>
          <p:nvPr/>
        </p:nvSpPr>
        <p:spPr>
          <a:xfrm>
            <a:off x="1168603" y="2463800"/>
            <a:ext cx="1911682" cy="850900"/>
          </a:xfrm>
          <a:custGeom>
            <a:avLst/>
            <a:gdLst>
              <a:gd name="connsiteX0" fmla="*/ 0 w 1911350"/>
              <a:gd name="connsiteY0" fmla="*/ 850900 h 850900"/>
              <a:gd name="connsiteX1" fmla="*/ 1485900 w 1911350"/>
              <a:gd name="connsiteY1" fmla="*/ 711200 h 850900"/>
              <a:gd name="connsiteX2" fmla="*/ 1841500 w 1911350"/>
              <a:gd name="connsiteY2" fmla="*/ 355600 h 850900"/>
              <a:gd name="connsiteX3" fmla="*/ 1905000 w 1911350"/>
              <a:gd name="connsiteY3" fmla="*/ 0 h 850900"/>
              <a:gd name="connsiteX4" fmla="*/ 1905000 w 1911350"/>
              <a:gd name="connsiteY4" fmla="*/ 0 h 850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1350" h="850900">
                <a:moveTo>
                  <a:pt x="0" y="850900"/>
                </a:moveTo>
                <a:cubicBezTo>
                  <a:pt x="589491" y="822325"/>
                  <a:pt x="1178983" y="793750"/>
                  <a:pt x="1485900" y="711200"/>
                </a:cubicBezTo>
                <a:cubicBezTo>
                  <a:pt x="1792817" y="628650"/>
                  <a:pt x="1771650" y="474133"/>
                  <a:pt x="1841500" y="355600"/>
                </a:cubicBezTo>
                <a:cubicBezTo>
                  <a:pt x="1911350" y="237067"/>
                  <a:pt x="1905000" y="0"/>
                  <a:pt x="1905000" y="0"/>
                </a:cubicBezTo>
                <a:lnTo>
                  <a:pt x="1905000" y="0"/>
                </a:lnTo>
              </a:path>
            </a:pathLst>
          </a:cu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Atak „spotkanie w środku”</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24</a:t>
            </a:fld>
            <a:endParaRPr lang="pl-PL"/>
          </a:p>
        </p:txBody>
      </p:sp>
      <p:sp>
        <p:nvSpPr>
          <p:cNvPr id="5" name="Content Placeholder 2"/>
          <p:cNvSpPr>
            <a:spLocks noGrp="1"/>
          </p:cNvSpPr>
          <p:nvPr>
            <p:ph idx="1"/>
          </p:nvPr>
        </p:nvSpPr>
        <p:spPr>
          <a:xfrm>
            <a:off x="228640" y="2996952"/>
            <a:ext cx="8688309" cy="3105150"/>
          </a:xfrm>
        </p:spPr>
        <p:txBody>
          <a:bodyPr>
            <a:noAutofit/>
          </a:bodyPr>
          <a:lstStyle/>
          <a:p>
            <a:pPr marL="0" indent="0">
              <a:spcBef>
                <a:spcPts val="5976"/>
              </a:spcBef>
              <a:buNone/>
            </a:pPr>
            <a:r>
              <a:rPr lang="pl-PL" sz="2400" dirty="0"/>
              <a:t>Atak</a:t>
            </a:r>
            <a:r>
              <a:rPr lang="en-US" sz="2400" dirty="0"/>
              <a:t>:    M = (m</a:t>
            </a:r>
            <a:r>
              <a:rPr lang="en-US" sz="2400" baseline="-25000" dirty="0"/>
              <a:t>1</a:t>
            </a:r>
            <a:r>
              <a:rPr lang="en-US" sz="2400" dirty="0"/>
              <a:t>,…, m</a:t>
            </a:r>
            <a:r>
              <a:rPr lang="en-US" sz="2400" baseline="-25000" dirty="0"/>
              <a:t>10</a:t>
            </a:r>
            <a:r>
              <a:rPr lang="en-US" sz="2400" dirty="0"/>
              <a:t>)  ,   C = (c</a:t>
            </a:r>
            <a:r>
              <a:rPr lang="en-US" sz="2400" baseline="-25000" dirty="0"/>
              <a:t>1</a:t>
            </a:r>
            <a:r>
              <a:rPr lang="en-US" sz="2400" dirty="0"/>
              <a:t>,…,c</a:t>
            </a:r>
            <a:r>
              <a:rPr lang="en-US" sz="2400" baseline="-25000" dirty="0"/>
              <a:t>10</a:t>
            </a:r>
            <a:r>
              <a:rPr lang="en-US" sz="2400" dirty="0"/>
              <a:t>)</a:t>
            </a:r>
          </a:p>
          <a:p>
            <a:pPr>
              <a:spcBef>
                <a:spcPts val="2424"/>
              </a:spcBef>
            </a:pPr>
            <a:r>
              <a:rPr lang="pl-PL" sz="2400" dirty="0">
                <a:solidFill>
                  <a:schemeClr val="bg1">
                    <a:lumMod val="50000"/>
                  </a:schemeClr>
                </a:solidFill>
              </a:rPr>
              <a:t>Krok</a:t>
            </a:r>
            <a:r>
              <a:rPr lang="en-US" sz="2400" dirty="0">
                <a:solidFill>
                  <a:schemeClr val="bg1">
                    <a:lumMod val="50000"/>
                  </a:schemeClr>
                </a:solidFill>
              </a:rPr>
              <a:t> 1:   </a:t>
            </a:r>
            <a:r>
              <a:rPr lang="pl-PL" sz="2400" dirty="0">
                <a:solidFill>
                  <a:schemeClr val="bg1">
                    <a:lumMod val="50000"/>
                  </a:schemeClr>
                </a:solidFill>
              </a:rPr>
              <a:t>zbuduj tablicę</a:t>
            </a:r>
            <a:r>
              <a:rPr lang="en-US" sz="2400" dirty="0">
                <a:solidFill>
                  <a:schemeClr val="bg1">
                    <a:lumMod val="50000"/>
                  </a:schemeClr>
                </a:solidFill>
              </a:rPr>
              <a:t>.</a:t>
            </a:r>
          </a:p>
          <a:p>
            <a:pPr>
              <a:spcBef>
                <a:spcPts val="2424"/>
              </a:spcBef>
            </a:pPr>
            <a:r>
              <a:rPr lang="pl-PL" sz="2400" dirty="0"/>
              <a:t>Krok</a:t>
            </a:r>
            <a:r>
              <a:rPr lang="en-US" sz="2400" dirty="0"/>
              <a:t> 2:   </a:t>
            </a:r>
            <a:r>
              <a:rPr lang="pl-PL" sz="2400" dirty="0"/>
              <a:t>dla wszystkich</a:t>
            </a:r>
            <a:r>
              <a:rPr lang="en-US" sz="2400" dirty="0"/>
              <a:t>  k∈{0,1}</a:t>
            </a:r>
            <a:r>
              <a:rPr lang="en-US" sz="2400" baseline="30000" dirty="0"/>
              <a:t>56</a:t>
            </a:r>
            <a:r>
              <a:rPr lang="en-US" sz="2400" dirty="0"/>
              <a:t> </a:t>
            </a:r>
            <a:r>
              <a:rPr lang="pl-PL" sz="2400" dirty="0"/>
              <a:t>wykonaj</a:t>
            </a:r>
            <a:r>
              <a:rPr lang="en-US" sz="2400" dirty="0"/>
              <a:t>:</a:t>
            </a:r>
          </a:p>
          <a:p>
            <a:pPr marL="0" indent="0">
              <a:spcBef>
                <a:spcPts val="624"/>
              </a:spcBef>
              <a:buNone/>
            </a:pPr>
            <a:r>
              <a:rPr lang="en-US" sz="2400" dirty="0"/>
              <a:t>	</a:t>
            </a:r>
            <a:r>
              <a:rPr lang="pl-PL" sz="2400" dirty="0"/>
              <a:t>        sprawdź, czy</a:t>
            </a:r>
            <a:r>
              <a:rPr lang="en-US" sz="2400" dirty="0"/>
              <a:t>   D(k, C)  </a:t>
            </a:r>
            <a:r>
              <a:rPr lang="pl-PL" sz="2400" dirty="0"/>
              <a:t>znajduje się w </a:t>
            </a:r>
            <a:r>
              <a:rPr lang="en-US" sz="2400" dirty="0"/>
              <a:t> 2</a:t>
            </a:r>
            <a:r>
              <a:rPr lang="pl-PL" sz="2400" dirty="0"/>
              <a:t> kolumnie</a:t>
            </a:r>
            <a:r>
              <a:rPr lang="en-US" sz="2400" dirty="0"/>
              <a:t>.</a:t>
            </a:r>
          </a:p>
          <a:p>
            <a:pPr marL="457200" lvl="1" indent="0">
              <a:spcBef>
                <a:spcPts val="2424"/>
              </a:spcBef>
              <a:buNone/>
            </a:pPr>
            <a:r>
              <a:rPr lang="en-US" sz="2000" dirty="0"/>
              <a:t>    </a:t>
            </a:r>
            <a:r>
              <a:rPr lang="pl-PL" sz="2000" dirty="0"/>
              <a:t>	         </a:t>
            </a:r>
            <a:r>
              <a:rPr lang="pl-PL" sz="2400" dirty="0"/>
              <a:t>jeśli tak, </a:t>
            </a:r>
            <a:r>
              <a:rPr lang="en-US" sz="2400" dirty="0"/>
              <a:t> </a:t>
            </a:r>
            <a:r>
              <a:rPr lang="pl-PL" sz="2400" dirty="0"/>
              <a:t>to</a:t>
            </a:r>
            <a:r>
              <a:rPr lang="en-US" sz="2400" dirty="0"/>
              <a:t>    E(</a:t>
            </a:r>
            <a:r>
              <a:rPr lang="en-US" sz="2400" dirty="0" err="1"/>
              <a:t>k</a:t>
            </a:r>
            <a:r>
              <a:rPr lang="en-US" sz="2400" baseline="30000" dirty="0" err="1"/>
              <a:t>i</a:t>
            </a:r>
            <a:r>
              <a:rPr lang="en-US" sz="2400" dirty="0" err="1"/>
              <a:t>,M</a:t>
            </a:r>
            <a:r>
              <a:rPr lang="en-US" sz="2400" dirty="0"/>
              <a:t>) = D(</a:t>
            </a:r>
            <a:r>
              <a:rPr lang="en-US" sz="2400" dirty="0" err="1"/>
              <a:t>k,C</a:t>
            </a:r>
            <a:r>
              <a:rPr lang="en-US" sz="2400" dirty="0"/>
              <a:t>)   ⇒   (</a:t>
            </a:r>
            <a:r>
              <a:rPr lang="en-US" sz="2400" dirty="0" err="1"/>
              <a:t>k</a:t>
            </a:r>
            <a:r>
              <a:rPr lang="en-US" sz="2400" baseline="30000" dirty="0" err="1"/>
              <a:t>i</a:t>
            </a:r>
            <a:r>
              <a:rPr lang="en-US" sz="2400" dirty="0" err="1"/>
              <a:t>,k</a:t>
            </a:r>
            <a:r>
              <a:rPr lang="en-US" sz="2400" dirty="0"/>
              <a:t>) = (k</a:t>
            </a:r>
            <a:r>
              <a:rPr lang="en-US" sz="2400" baseline="-25000" dirty="0"/>
              <a:t>2</a:t>
            </a:r>
            <a:r>
              <a:rPr lang="en-US" sz="2400" dirty="0"/>
              <a:t>,k</a:t>
            </a:r>
            <a:r>
              <a:rPr lang="en-US" sz="2400" baseline="-25000" dirty="0"/>
              <a:t>1</a:t>
            </a:r>
            <a:r>
              <a:rPr lang="en-US" sz="2400" dirty="0"/>
              <a:t>)</a:t>
            </a:r>
            <a:endParaRPr lang="en-US" sz="2000" dirty="0"/>
          </a:p>
        </p:txBody>
      </p:sp>
      <p:sp>
        <p:nvSpPr>
          <p:cNvPr id="6" name="Rectangle 4"/>
          <p:cNvSpPr/>
          <p:nvPr/>
        </p:nvSpPr>
        <p:spPr>
          <a:xfrm>
            <a:off x="1752905" y="2141240"/>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t>
            </a:r>
          </a:p>
        </p:txBody>
      </p:sp>
      <p:sp>
        <p:nvSpPr>
          <p:cNvPr id="7" name="Rectangle 5"/>
          <p:cNvSpPr/>
          <p:nvPr/>
        </p:nvSpPr>
        <p:spPr>
          <a:xfrm>
            <a:off x="3277169" y="1988840"/>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2</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8" name="Rectangle 6"/>
          <p:cNvSpPr/>
          <p:nvPr/>
        </p:nvSpPr>
        <p:spPr>
          <a:xfrm>
            <a:off x="4953860" y="1988840"/>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1</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9" name="Rectangle 7"/>
          <p:cNvSpPr/>
          <p:nvPr/>
        </p:nvSpPr>
        <p:spPr>
          <a:xfrm>
            <a:off x="6630551" y="2141240"/>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a:t>
            </a:r>
          </a:p>
        </p:txBody>
      </p:sp>
      <p:cxnSp>
        <p:nvCxnSpPr>
          <p:cNvPr id="10" name="Straight Arrow Connector 9"/>
          <p:cNvCxnSpPr>
            <a:stCxn id="6" idx="3"/>
            <a:endCxn id="7" idx="1"/>
          </p:cNvCxnSpPr>
          <p:nvPr/>
        </p:nvCxnSpPr>
        <p:spPr>
          <a:xfrm>
            <a:off x="2515037" y="2293640"/>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4191728" y="2293640"/>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5868419" y="2293640"/>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nvGrpSpPr>
          <p:cNvPr id="13" name="Group 16"/>
          <p:cNvGrpSpPr/>
          <p:nvPr/>
        </p:nvGrpSpPr>
        <p:grpSpPr>
          <a:xfrm>
            <a:off x="6401912" y="2903240"/>
            <a:ext cx="2591250" cy="1447800"/>
            <a:chOff x="4419600" y="3486150"/>
            <a:chExt cx="2590800" cy="1447800"/>
          </a:xfrm>
        </p:grpSpPr>
        <p:sp>
          <p:nvSpPr>
            <p:cNvPr id="14" name="Rectangle 12"/>
            <p:cNvSpPr/>
            <p:nvPr/>
          </p:nvSpPr>
          <p:spPr>
            <a:xfrm>
              <a:off x="4419600" y="3486150"/>
              <a:ext cx="1295400" cy="14478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90"/>
                  </a:solidFill>
                </a:rPr>
                <a:t>k</a:t>
              </a:r>
              <a:r>
                <a:rPr lang="en-US" baseline="30000" dirty="0">
                  <a:solidFill>
                    <a:srgbClr val="000090"/>
                  </a:solidFill>
                </a:rPr>
                <a:t>0</a:t>
              </a:r>
              <a:r>
                <a:rPr lang="en-US" dirty="0">
                  <a:solidFill>
                    <a:srgbClr val="000090"/>
                  </a:solidFill>
                </a:rPr>
                <a:t> = 00…00</a:t>
              </a:r>
            </a:p>
            <a:p>
              <a:pPr algn="ctr"/>
              <a:r>
                <a:rPr lang="en-US" dirty="0">
                  <a:solidFill>
                    <a:srgbClr val="000090"/>
                  </a:solidFill>
                </a:rPr>
                <a:t>k</a:t>
              </a:r>
              <a:r>
                <a:rPr lang="en-US" baseline="30000" dirty="0">
                  <a:solidFill>
                    <a:srgbClr val="000090"/>
                  </a:solidFill>
                </a:rPr>
                <a:t>1</a:t>
              </a:r>
              <a:r>
                <a:rPr lang="en-US" dirty="0">
                  <a:solidFill>
                    <a:srgbClr val="000090"/>
                  </a:solidFill>
                </a:rPr>
                <a:t> = 00…01</a:t>
              </a:r>
            </a:p>
            <a:p>
              <a:pPr algn="ctr"/>
              <a:r>
                <a:rPr lang="en-US" dirty="0">
                  <a:solidFill>
                    <a:srgbClr val="000090"/>
                  </a:solidFill>
                </a:rPr>
                <a:t>k</a:t>
              </a:r>
              <a:r>
                <a:rPr lang="en-US" baseline="30000" dirty="0">
                  <a:solidFill>
                    <a:srgbClr val="000090"/>
                  </a:solidFill>
                </a:rPr>
                <a:t>2</a:t>
              </a:r>
              <a:r>
                <a:rPr lang="en-US" dirty="0">
                  <a:solidFill>
                    <a:srgbClr val="000090"/>
                  </a:solidFill>
                </a:rPr>
                <a:t> = 00…10</a:t>
              </a:r>
            </a:p>
            <a:p>
              <a:pPr algn="ctr"/>
              <a:r>
                <a:rPr lang="en-US" dirty="0">
                  <a:solidFill>
                    <a:srgbClr val="000090"/>
                  </a:solidFill>
                </a:rPr>
                <a:t>⋮</a:t>
              </a:r>
            </a:p>
            <a:p>
              <a:pPr algn="ctr"/>
              <a:r>
                <a:rPr lang="en-US" dirty="0" err="1">
                  <a:solidFill>
                    <a:srgbClr val="000090"/>
                  </a:solidFill>
                </a:rPr>
                <a:t>k</a:t>
              </a:r>
              <a:r>
                <a:rPr lang="en-US" baseline="30000" dirty="0" err="1">
                  <a:solidFill>
                    <a:srgbClr val="000090"/>
                  </a:solidFill>
                </a:rPr>
                <a:t>N</a:t>
              </a:r>
              <a:r>
                <a:rPr lang="en-US" dirty="0">
                  <a:solidFill>
                    <a:srgbClr val="000090"/>
                  </a:solidFill>
                </a:rPr>
                <a:t> = 11…11</a:t>
              </a:r>
            </a:p>
          </p:txBody>
        </p:sp>
        <p:sp>
          <p:nvSpPr>
            <p:cNvPr id="15" name="Rectangle 13"/>
            <p:cNvSpPr/>
            <p:nvPr/>
          </p:nvSpPr>
          <p:spPr>
            <a:xfrm>
              <a:off x="5715000" y="3486150"/>
              <a:ext cx="1295400" cy="1447800"/>
            </a:xfrm>
            <a:prstGeom prst="rect">
              <a:avLst/>
            </a:prstGeom>
            <a:solidFill>
              <a:srgbClr val="FCD5B5"/>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rgbClr val="000090"/>
                  </a:solidFill>
                </a:rPr>
                <a:t>E(k</a:t>
              </a:r>
              <a:r>
                <a:rPr lang="en-US" baseline="30000" dirty="0">
                  <a:solidFill>
                    <a:srgbClr val="000090"/>
                  </a:solidFill>
                </a:rPr>
                <a:t>0 </a:t>
              </a:r>
              <a:r>
                <a:rPr lang="en-US" dirty="0">
                  <a:solidFill>
                    <a:srgbClr val="000090"/>
                  </a:solidFill>
                </a:rPr>
                <a:t>, M)</a:t>
              </a:r>
            </a:p>
            <a:p>
              <a:pPr algn="ctr"/>
              <a:r>
                <a:rPr lang="en-US" dirty="0">
                  <a:solidFill>
                    <a:srgbClr val="000090"/>
                  </a:solidFill>
                </a:rPr>
                <a:t>E(k</a:t>
              </a:r>
              <a:r>
                <a:rPr lang="en-US" baseline="30000" dirty="0">
                  <a:solidFill>
                    <a:srgbClr val="000090"/>
                  </a:solidFill>
                </a:rPr>
                <a:t>1</a:t>
              </a:r>
              <a:r>
                <a:rPr lang="en-US" dirty="0">
                  <a:solidFill>
                    <a:srgbClr val="000090"/>
                  </a:solidFill>
                </a:rPr>
                <a:t> , M)</a:t>
              </a:r>
            </a:p>
            <a:p>
              <a:pPr algn="ctr"/>
              <a:r>
                <a:rPr lang="en-US" dirty="0">
                  <a:solidFill>
                    <a:srgbClr val="000090"/>
                  </a:solidFill>
                </a:rPr>
                <a:t>E(k</a:t>
              </a:r>
              <a:r>
                <a:rPr lang="en-US" baseline="30000" dirty="0">
                  <a:solidFill>
                    <a:srgbClr val="000090"/>
                  </a:solidFill>
                </a:rPr>
                <a:t>2</a:t>
              </a:r>
              <a:r>
                <a:rPr lang="en-US" dirty="0">
                  <a:solidFill>
                    <a:srgbClr val="000090"/>
                  </a:solidFill>
                </a:rPr>
                <a:t> , M)</a:t>
              </a:r>
            </a:p>
            <a:p>
              <a:pPr algn="ctr"/>
              <a:r>
                <a:rPr lang="en-US" dirty="0">
                  <a:solidFill>
                    <a:srgbClr val="000090"/>
                  </a:solidFill>
                </a:rPr>
                <a:t>⋮</a:t>
              </a:r>
            </a:p>
            <a:p>
              <a:pPr algn="ctr"/>
              <a:r>
                <a:rPr lang="en-US" dirty="0">
                  <a:solidFill>
                    <a:srgbClr val="000090"/>
                  </a:solidFill>
                </a:rPr>
                <a:t>E(</a:t>
              </a:r>
              <a:r>
                <a:rPr lang="en-US" dirty="0" err="1">
                  <a:solidFill>
                    <a:srgbClr val="000090"/>
                  </a:solidFill>
                </a:rPr>
                <a:t>k</a:t>
              </a:r>
              <a:r>
                <a:rPr lang="en-US" baseline="30000" dirty="0" err="1">
                  <a:solidFill>
                    <a:srgbClr val="000090"/>
                  </a:solidFill>
                </a:rPr>
                <a:t>N</a:t>
              </a:r>
              <a:r>
                <a:rPr lang="en-US" dirty="0">
                  <a:solidFill>
                    <a:srgbClr val="000090"/>
                  </a:solidFill>
                </a:rPr>
                <a:t> , M)</a:t>
              </a:r>
            </a:p>
          </p:txBody>
        </p:sp>
      </p:grpSp>
      <p:sp>
        <p:nvSpPr>
          <p:cNvPr id="16" name="Rectangle 8"/>
          <p:cNvSpPr/>
          <p:nvPr/>
        </p:nvSpPr>
        <p:spPr>
          <a:xfrm>
            <a:off x="6401912" y="3525540"/>
            <a:ext cx="2591250" cy="228600"/>
          </a:xfrm>
          <a:prstGeom prst="rect">
            <a:avLst/>
          </a:prstGeom>
          <a:solidFill>
            <a:schemeClr val="accent6">
              <a:lumMod val="75000"/>
              <a:alpha val="48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Ink 3"/>
          <p:cNvPicPr/>
          <p:nvPr/>
        </p:nvPicPr>
        <p:blipFill>
          <a:blip r:embed="rId3" cstate="print"/>
          <a:stretch>
            <a:fillRect/>
          </a:stretch>
        </p:blipFill>
        <p:spPr>
          <a:xfrm>
            <a:off x="4461895" y="2248850"/>
            <a:ext cx="149786" cy="5983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Złożoność obliczeniowa ataku</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25</a:t>
            </a:fld>
            <a:endParaRPr lang="pl-PL"/>
          </a:p>
        </p:txBody>
      </p:sp>
      <p:sp>
        <p:nvSpPr>
          <p:cNvPr id="5" name="Content Placeholder 2"/>
          <p:cNvSpPr>
            <a:spLocks noGrp="1"/>
          </p:cNvSpPr>
          <p:nvPr>
            <p:ph idx="1"/>
          </p:nvPr>
        </p:nvSpPr>
        <p:spPr>
          <a:xfrm>
            <a:off x="228640" y="2852514"/>
            <a:ext cx="8916948" cy="2952750"/>
          </a:xfrm>
        </p:spPr>
        <p:txBody>
          <a:bodyPr>
            <a:normAutofit/>
          </a:bodyPr>
          <a:lstStyle/>
          <a:p>
            <a:pPr marL="0" indent="0">
              <a:spcBef>
                <a:spcPts val="5976"/>
              </a:spcBef>
              <a:buNone/>
            </a:pPr>
            <a:r>
              <a:rPr lang="pl-PL" sz="2400" dirty="0"/>
              <a:t>Czas</a:t>
            </a:r>
            <a:r>
              <a:rPr lang="en-US" sz="2400" dirty="0"/>
              <a:t> =  2</a:t>
            </a:r>
            <a:r>
              <a:rPr lang="en-US" sz="2400" baseline="30000" dirty="0"/>
              <a:t>56</a:t>
            </a:r>
            <a:r>
              <a:rPr lang="en-US" sz="2400" dirty="0"/>
              <a:t>log(2</a:t>
            </a:r>
            <a:r>
              <a:rPr lang="en-US" sz="2400" baseline="30000" dirty="0"/>
              <a:t>56</a:t>
            </a:r>
            <a:r>
              <a:rPr lang="en-US" sz="2400" dirty="0"/>
              <a:t>)  +  2</a:t>
            </a:r>
            <a:r>
              <a:rPr lang="en-US" sz="2400" baseline="30000" dirty="0"/>
              <a:t>56</a:t>
            </a:r>
            <a:r>
              <a:rPr lang="en-US" sz="2400" dirty="0"/>
              <a:t>log(2</a:t>
            </a:r>
            <a:r>
              <a:rPr lang="en-US" sz="2400" baseline="30000" dirty="0"/>
              <a:t>56</a:t>
            </a:r>
            <a:r>
              <a:rPr lang="en-US" sz="2400" dirty="0"/>
              <a:t>) &lt; 2</a:t>
            </a:r>
            <a:r>
              <a:rPr lang="en-US" sz="2400" baseline="30000" dirty="0"/>
              <a:t>63    </a:t>
            </a:r>
            <a:r>
              <a:rPr lang="en-US" sz="2400" dirty="0"/>
              <a:t> &lt;&lt;   2</a:t>
            </a:r>
            <a:r>
              <a:rPr lang="en-US" sz="2400" baseline="30000" dirty="0"/>
              <a:t>112   </a:t>
            </a:r>
            <a:r>
              <a:rPr lang="en-US" sz="2400" dirty="0"/>
              <a:t>,     </a:t>
            </a:r>
            <a:r>
              <a:rPr lang="pl-PL" sz="2400" dirty="0"/>
              <a:t/>
            </a:r>
            <a:br>
              <a:rPr lang="pl-PL" sz="2400" dirty="0"/>
            </a:br>
            <a:r>
              <a:rPr lang="pl-PL" sz="2400" dirty="0"/>
              <a:t>				</a:t>
            </a:r>
            <a:r>
              <a:rPr lang="pl-PL" sz="2400" dirty="0" smtClean="0"/>
              <a:t>Rozmiar tablicy do przeszukania</a:t>
            </a:r>
            <a:r>
              <a:rPr lang="en-US" sz="2400" dirty="0" smtClean="0"/>
              <a:t> </a:t>
            </a:r>
            <a:r>
              <a:rPr lang="en-US" sz="2400" dirty="0"/>
              <a:t>≈ 2</a:t>
            </a:r>
            <a:r>
              <a:rPr lang="en-US" sz="2400" baseline="30000" dirty="0"/>
              <a:t>56 </a:t>
            </a:r>
            <a:endParaRPr lang="pl-PL" sz="2400" baseline="30000" dirty="0" smtClean="0"/>
          </a:p>
          <a:p>
            <a:pPr marL="0" indent="0">
              <a:spcBef>
                <a:spcPts val="5976"/>
              </a:spcBef>
              <a:buNone/>
            </a:pPr>
            <a:r>
              <a:rPr lang="pl-PL" sz="2400" dirty="0" smtClean="0"/>
              <a:t>Taki </a:t>
            </a:r>
            <a:r>
              <a:rPr lang="pl-PL" sz="2400" dirty="0"/>
              <a:t>sam atak można wykonać na</a:t>
            </a:r>
            <a:r>
              <a:rPr lang="en-US" sz="2400" dirty="0"/>
              <a:t> 3DES:  </a:t>
            </a:r>
            <a:r>
              <a:rPr lang="pl-PL" sz="2400" dirty="0"/>
              <a:t>czas</a:t>
            </a:r>
            <a:r>
              <a:rPr lang="en-US" sz="2400" dirty="0"/>
              <a:t> = 2</a:t>
            </a:r>
            <a:r>
              <a:rPr lang="en-US" sz="2400" baseline="30000" dirty="0"/>
              <a:t>118   </a:t>
            </a:r>
            <a:r>
              <a:rPr lang="en-US" sz="2400" dirty="0"/>
              <a:t>, </a:t>
            </a:r>
            <a:r>
              <a:rPr lang="pl-PL" sz="2400" dirty="0" smtClean="0"/>
              <a:t/>
            </a:r>
            <a:br>
              <a:rPr lang="pl-PL" sz="2400" dirty="0" smtClean="0"/>
            </a:br>
            <a:r>
              <a:rPr lang="pl-PL" sz="2400" dirty="0" smtClean="0"/>
              <a:t>r. tablicy do przesz</a:t>
            </a:r>
            <a:r>
              <a:rPr lang="en-US" sz="2400" dirty="0" smtClean="0"/>
              <a:t> </a:t>
            </a:r>
            <a:r>
              <a:rPr lang="en-US" sz="2400" dirty="0"/>
              <a:t>≈ 2</a:t>
            </a:r>
            <a:r>
              <a:rPr lang="en-US" sz="2400" baseline="30000" dirty="0"/>
              <a:t>56 </a:t>
            </a:r>
          </a:p>
        </p:txBody>
      </p:sp>
      <p:sp>
        <p:nvSpPr>
          <p:cNvPr id="6" name="Rectangle 4"/>
          <p:cNvSpPr/>
          <p:nvPr/>
        </p:nvSpPr>
        <p:spPr>
          <a:xfrm>
            <a:off x="1752905" y="1866106"/>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t>
            </a:r>
          </a:p>
        </p:txBody>
      </p:sp>
      <p:sp>
        <p:nvSpPr>
          <p:cNvPr id="7" name="Rectangle 5"/>
          <p:cNvSpPr/>
          <p:nvPr/>
        </p:nvSpPr>
        <p:spPr>
          <a:xfrm>
            <a:off x="3277169" y="1713706"/>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2</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8" name="Rectangle 6"/>
          <p:cNvSpPr/>
          <p:nvPr/>
        </p:nvSpPr>
        <p:spPr>
          <a:xfrm>
            <a:off x="4953860" y="1713706"/>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1</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9" name="Rectangle 7"/>
          <p:cNvSpPr/>
          <p:nvPr/>
        </p:nvSpPr>
        <p:spPr>
          <a:xfrm>
            <a:off x="6630551" y="1866106"/>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a:t>
            </a:r>
          </a:p>
        </p:txBody>
      </p:sp>
      <p:cxnSp>
        <p:nvCxnSpPr>
          <p:cNvPr id="10" name="Straight Arrow Connector 9"/>
          <p:cNvCxnSpPr>
            <a:stCxn id="6" idx="3"/>
            <a:endCxn id="7" idx="1"/>
          </p:cNvCxnSpPr>
          <p:nvPr/>
        </p:nvCxnSpPr>
        <p:spPr>
          <a:xfrm>
            <a:off x="2515037" y="2018506"/>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4191728" y="2018506"/>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5868419" y="2018506"/>
            <a:ext cx="762132"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Rectangle 14"/>
          <p:cNvSpPr/>
          <p:nvPr/>
        </p:nvSpPr>
        <p:spPr>
          <a:xfrm>
            <a:off x="3124743" y="5142706"/>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m</a:t>
            </a:r>
          </a:p>
        </p:txBody>
      </p:sp>
      <p:sp>
        <p:nvSpPr>
          <p:cNvPr id="14" name="Rectangle 15"/>
          <p:cNvSpPr/>
          <p:nvPr/>
        </p:nvSpPr>
        <p:spPr>
          <a:xfrm>
            <a:off x="5639779" y="4990306"/>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2</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15" name="Rectangle 17"/>
          <p:cNvSpPr/>
          <p:nvPr/>
        </p:nvSpPr>
        <p:spPr>
          <a:xfrm>
            <a:off x="6935404" y="4990306"/>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1</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sp>
        <p:nvSpPr>
          <p:cNvPr id="16" name="Rectangle 18"/>
          <p:cNvSpPr/>
          <p:nvPr/>
        </p:nvSpPr>
        <p:spPr>
          <a:xfrm>
            <a:off x="8307243" y="5142706"/>
            <a:ext cx="762132"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c</a:t>
            </a:r>
          </a:p>
        </p:txBody>
      </p:sp>
      <p:cxnSp>
        <p:nvCxnSpPr>
          <p:cNvPr id="17" name="Straight Arrow Connector 20"/>
          <p:cNvCxnSpPr/>
          <p:nvPr/>
        </p:nvCxnSpPr>
        <p:spPr>
          <a:xfrm>
            <a:off x="6554338" y="5295106"/>
            <a:ext cx="38106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21"/>
          <p:cNvCxnSpPr/>
          <p:nvPr/>
        </p:nvCxnSpPr>
        <p:spPr>
          <a:xfrm>
            <a:off x="7849963" y="5295106"/>
            <a:ext cx="45727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Rectangle 22"/>
          <p:cNvSpPr/>
          <p:nvPr/>
        </p:nvSpPr>
        <p:spPr>
          <a:xfrm>
            <a:off x="4267941" y="4990306"/>
            <a:ext cx="914559" cy="609600"/>
          </a:xfrm>
          <a:prstGeom prst="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100" dirty="0">
                <a:solidFill>
                  <a:srgbClr val="000090"/>
                </a:solidFill>
              </a:rPr>
              <a:t>E(</a:t>
            </a:r>
            <a:r>
              <a:rPr lang="en-US" sz="2100" b="1" dirty="0">
                <a:solidFill>
                  <a:srgbClr val="000090"/>
                </a:solidFill>
              </a:rPr>
              <a:t>k</a:t>
            </a:r>
            <a:r>
              <a:rPr lang="en-US" sz="2100" b="1" baseline="-25000" dirty="0">
                <a:solidFill>
                  <a:srgbClr val="000090"/>
                </a:solidFill>
              </a:rPr>
              <a:t>3</a:t>
            </a:r>
            <a:r>
              <a:rPr lang="en-US" sz="2100" dirty="0">
                <a:solidFill>
                  <a:srgbClr val="000090"/>
                </a:solidFill>
              </a:rPr>
              <a:t>,</a:t>
            </a:r>
            <a:r>
              <a:rPr lang="en-US" sz="2100" b="1" dirty="0">
                <a:solidFill>
                  <a:srgbClr val="000090"/>
                </a:solidFill>
              </a:rPr>
              <a:t>⋅</a:t>
            </a:r>
            <a:r>
              <a:rPr lang="en-US" sz="2100" dirty="0">
                <a:solidFill>
                  <a:srgbClr val="000090"/>
                </a:solidFill>
              </a:rPr>
              <a:t>)</a:t>
            </a:r>
          </a:p>
        </p:txBody>
      </p:sp>
      <p:cxnSp>
        <p:nvCxnSpPr>
          <p:cNvPr id="20" name="Straight Arrow Connector 23"/>
          <p:cNvCxnSpPr/>
          <p:nvPr/>
        </p:nvCxnSpPr>
        <p:spPr>
          <a:xfrm>
            <a:off x="3886875" y="5295106"/>
            <a:ext cx="38106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4"/>
          <p:cNvCxnSpPr/>
          <p:nvPr/>
        </p:nvCxnSpPr>
        <p:spPr>
          <a:xfrm>
            <a:off x="5182500" y="5295106"/>
            <a:ext cx="457279"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Łącznik prosty ze strzałką 24"/>
          <p:cNvCxnSpPr/>
          <p:nvPr/>
        </p:nvCxnSpPr>
        <p:spPr>
          <a:xfrm flipV="1">
            <a:off x="5365020" y="5373216"/>
            <a:ext cx="0" cy="648072"/>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pole tekstowe 25"/>
          <p:cNvSpPr txBox="1"/>
          <p:nvPr/>
        </p:nvSpPr>
        <p:spPr>
          <a:xfrm>
            <a:off x="4572794" y="5949281"/>
            <a:ext cx="1584451" cy="646331"/>
          </a:xfrm>
          <a:prstGeom prst="rect">
            <a:avLst/>
          </a:prstGeom>
          <a:noFill/>
        </p:spPr>
        <p:txBody>
          <a:bodyPr wrap="square" rtlCol="0">
            <a:spAutoFit/>
          </a:bodyPr>
          <a:lstStyle/>
          <a:p>
            <a:pPr algn="ctr"/>
            <a:r>
              <a:rPr lang="pl-PL" dirty="0"/>
              <a:t>Miejsce ataku na 3 DES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p:nvPr/>
        </p:nvSpPr>
        <p:spPr>
          <a:xfrm>
            <a:off x="2916323" y="2204864"/>
            <a:ext cx="5617599" cy="685800"/>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2"/>
          <p:cNvSpPr>
            <a:spLocks noGrp="1"/>
          </p:cNvSpPr>
          <p:nvPr>
            <p:ph idx="1"/>
          </p:nvPr>
        </p:nvSpPr>
        <p:spPr>
          <a:xfrm>
            <a:off x="35502" y="1637506"/>
            <a:ext cx="8840735" cy="4671814"/>
          </a:xfrm>
        </p:spPr>
        <p:txBody>
          <a:bodyPr>
            <a:normAutofit fontScale="85000" lnSpcReduction="10000"/>
          </a:bodyPr>
          <a:lstStyle/>
          <a:p>
            <a:pPr marL="0" indent="0">
              <a:spcBef>
                <a:spcPts val="2376"/>
              </a:spcBef>
              <a:buNone/>
            </a:pPr>
            <a:r>
              <a:rPr lang="en-US" dirty="0"/>
              <a:t>E : K × {0,1}</a:t>
            </a:r>
            <a:r>
              <a:rPr lang="en-US" baseline="30000" dirty="0"/>
              <a:t>n</a:t>
            </a:r>
            <a:r>
              <a:rPr lang="en-US" dirty="0"/>
              <a:t> ⟶ {0,1}</a:t>
            </a:r>
            <a:r>
              <a:rPr lang="en-US" baseline="30000" dirty="0"/>
              <a:t>n</a:t>
            </a:r>
            <a:r>
              <a:rPr lang="en-US" dirty="0"/>
              <a:t>  </a:t>
            </a:r>
            <a:r>
              <a:rPr lang="pl-PL" dirty="0"/>
              <a:t>szyfr blokowy</a:t>
            </a:r>
            <a:endParaRPr lang="en-US" dirty="0"/>
          </a:p>
          <a:p>
            <a:pPr marL="0" indent="0">
              <a:spcBef>
                <a:spcPts val="2376"/>
              </a:spcBef>
              <a:buNone/>
            </a:pPr>
            <a:r>
              <a:rPr lang="pl-PL" dirty="0"/>
              <a:t>Definicja</a:t>
            </a:r>
            <a:r>
              <a:rPr lang="en-US" dirty="0"/>
              <a:t>    EX   </a:t>
            </a:r>
            <a:r>
              <a:rPr lang="pl-PL" dirty="0"/>
              <a:t>to</a:t>
            </a:r>
            <a:r>
              <a:rPr lang="en-US" dirty="0"/>
              <a:t>       EX</a:t>
            </a:r>
            <a:r>
              <a:rPr lang="en-US" sz="3200" dirty="0"/>
              <a:t>(</a:t>
            </a:r>
            <a:r>
              <a:rPr lang="en-US" dirty="0"/>
              <a:t> (k</a:t>
            </a:r>
            <a:r>
              <a:rPr lang="en-US" baseline="-25000" dirty="0"/>
              <a:t>1</a:t>
            </a:r>
            <a:r>
              <a:rPr lang="en-US" dirty="0"/>
              <a:t>,k</a:t>
            </a:r>
            <a:r>
              <a:rPr lang="en-US" baseline="-25000" dirty="0"/>
              <a:t>2</a:t>
            </a:r>
            <a:r>
              <a:rPr lang="en-US" dirty="0"/>
              <a:t>,k</a:t>
            </a:r>
            <a:r>
              <a:rPr lang="en-US" baseline="-25000" dirty="0"/>
              <a:t>3</a:t>
            </a:r>
            <a:r>
              <a:rPr lang="en-US" dirty="0"/>
              <a:t>), m</a:t>
            </a:r>
            <a:r>
              <a:rPr lang="en-US" sz="3200" dirty="0"/>
              <a:t>)</a:t>
            </a:r>
            <a:r>
              <a:rPr lang="en-US" dirty="0"/>
              <a:t>   =   k</a:t>
            </a:r>
            <a:r>
              <a:rPr lang="en-US" baseline="-25000" dirty="0"/>
              <a:t>1</a:t>
            </a:r>
            <a:r>
              <a:rPr lang="en-US" dirty="0"/>
              <a:t> ⨁ E(k</a:t>
            </a:r>
            <a:r>
              <a:rPr lang="en-US" baseline="-25000" dirty="0"/>
              <a:t>2</a:t>
            </a:r>
            <a:r>
              <a:rPr lang="en-US" dirty="0"/>
              <a:t>,  m⨁k</a:t>
            </a:r>
            <a:r>
              <a:rPr lang="en-US" baseline="-25000" dirty="0"/>
              <a:t>3 </a:t>
            </a:r>
            <a:r>
              <a:rPr lang="en-US" dirty="0"/>
              <a:t>) </a:t>
            </a:r>
          </a:p>
          <a:p>
            <a:pPr marL="0" indent="0">
              <a:spcBef>
                <a:spcPts val="2376"/>
              </a:spcBef>
              <a:buNone/>
            </a:pPr>
            <a:r>
              <a:rPr lang="pl-PL" dirty="0"/>
              <a:t>Dla</a:t>
            </a:r>
            <a:r>
              <a:rPr lang="en-US" dirty="0"/>
              <a:t> DESX:    </a:t>
            </a:r>
            <a:r>
              <a:rPr lang="pl-PL" dirty="0"/>
              <a:t>długość klucza</a:t>
            </a:r>
            <a:r>
              <a:rPr lang="en-US" dirty="0"/>
              <a:t> = 64+56+64 = 184 </a:t>
            </a:r>
            <a:r>
              <a:rPr lang="pl-PL" dirty="0"/>
              <a:t>bity</a:t>
            </a:r>
            <a:endParaRPr lang="en-US" dirty="0"/>
          </a:p>
          <a:p>
            <a:pPr marL="0" indent="0">
              <a:spcBef>
                <a:spcPts val="2376"/>
              </a:spcBef>
              <a:buNone/>
            </a:pPr>
            <a:r>
              <a:rPr lang="en-US" dirty="0"/>
              <a:t>…  </a:t>
            </a:r>
            <a:r>
              <a:rPr lang="pl-PL" dirty="0"/>
              <a:t>ale go można łatwo zaatakować w czasie</a:t>
            </a:r>
            <a:r>
              <a:rPr lang="en-US" dirty="0"/>
              <a:t>   2</a:t>
            </a:r>
            <a:r>
              <a:rPr lang="en-US" baseline="30000" dirty="0"/>
              <a:t>64+56</a:t>
            </a:r>
            <a:r>
              <a:rPr lang="en-US" dirty="0"/>
              <a:t> = 2</a:t>
            </a:r>
            <a:r>
              <a:rPr lang="en-US" baseline="30000" dirty="0"/>
              <a:t>120</a:t>
            </a:r>
            <a:r>
              <a:rPr lang="en-US" dirty="0"/>
              <a:t>  </a:t>
            </a:r>
            <a:endParaRPr lang="en-US" sz="2000" baseline="30000" dirty="0"/>
          </a:p>
          <a:p>
            <a:endParaRPr lang="en-US" dirty="0"/>
          </a:p>
          <a:p>
            <a:pPr marL="0" indent="0">
              <a:buNone/>
            </a:pPr>
            <a:r>
              <a:rPr lang="pl-PL" dirty="0"/>
              <a:t>Proszę zwrócić uwagę, że operacje </a:t>
            </a:r>
            <a:r>
              <a:rPr lang="pl-PL" dirty="0" err="1"/>
              <a:t>xor</a:t>
            </a:r>
            <a:r>
              <a:rPr lang="en-US" dirty="0"/>
              <a:t>:    </a:t>
            </a:r>
            <a:endParaRPr lang="pl-PL" dirty="0"/>
          </a:p>
          <a:p>
            <a:pPr marL="0" indent="0">
              <a:buNone/>
            </a:pPr>
            <a:r>
              <a:rPr lang="en-US" dirty="0"/>
              <a:t>k</a:t>
            </a:r>
            <a:r>
              <a:rPr lang="en-US" baseline="-25000" dirty="0"/>
              <a:t>1</a:t>
            </a:r>
            <a:r>
              <a:rPr lang="en-US" dirty="0"/>
              <a:t> ⨁ E(k</a:t>
            </a:r>
            <a:r>
              <a:rPr lang="en-US" baseline="-25000" dirty="0"/>
              <a:t>2</a:t>
            </a:r>
            <a:r>
              <a:rPr lang="en-US" dirty="0"/>
              <a:t>, m)    and    E(k</a:t>
            </a:r>
            <a:r>
              <a:rPr lang="en-US" baseline="-25000" dirty="0"/>
              <a:t>2</a:t>
            </a:r>
            <a:r>
              <a:rPr lang="en-US" dirty="0"/>
              <a:t>, m⨁k</a:t>
            </a:r>
            <a:r>
              <a:rPr lang="en-US" baseline="-25000" dirty="0"/>
              <a:t>1</a:t>
            </a:r>
            <a:r>
              <a:rPr lang="en-US" dirty="0"/>
              <a:t>)    </a:t>
            </a:r>
            <a:endParaRPr lang="pl-PL" dirty="0"/>
          </a:p>
          <a:p>
            <a:pPr marL="0" indent="0">
              <a:buNone/>
            </a:pPr>
            <a:r>
              <a:rPr lang="pl-PL" dirty="0"/>
              <a:t>tak naprawdę nie mają wpływu na zwiększenie bezpieczeństwa szyfru</a:t>
            </a:r>
            <a:endParaRPr lang="en-US" dirty="0"/>
          </a:p>
          <a:p>
            <a:pPr marL="0" indent="0">
              <a:buNone/>
            </a:pPr>
            <a:endParaRPr lang="en-US" dirty="0"/>
          </a:p>
          <a:p>
            <a:pPr marL="0" indent="0">
              <a:buNone/>
            </a:pPr>
            <a:endParaRPr lang="en-US" dirty="0"/>
          </a:p>
        </p:txBody>
      </p:sp>
      <p:sp>
        <p:nvSpPr>
          <p:cNvPr id="2" name="Tytuł 1"/>
          <p:cNvSpPr>
            <a:spLocks noGrp="1"/>
          </p:cNvSpPr>
          <p:nvPr>
            <p:ph type="title"/>
          </p:nvPr>
        </p:nvSpPr>
        <p:spPr/>
        <p:txBody>
          <a:bodyPr>
            <a:normAutofit fontScale="90000"/>
          </a:bodyPr>
          <a:lstStyle/>
          <a:p>
            <a:r>
              <a:rPr lang="pl-PL" dirty="0"/>
              <a:t>Metoda 2: DESX </a:t>
            </a:r>
            <a:br>
              <a:rPr lang="pl-PL" dirty="0"/>
            </a:br>
            <a:r>
              <a:rPr lang="pl-PL" dirty="0"/>
              <a:t>(nieustandaryzowany przez NIST)</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26</a:t>
            </a:fld>
            <a:endParaRPr lang="pl-P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Inne ataki na szyfry </a:t>
            </a:r>
            <a:r>
              <a:rPr lang="pl-PL" dirty="0" smtClean="0"/>
              <a:t>blokowe</a:t>
            </a:r>
            <a:endParaRPr lang="pl-PL" dirty="0"/>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27</a:t>
            </a:fld>
            <a:endParaRPr lang="pl-PL"/>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0346" y="130622"/>
            <a:ext cx="8231029" cy="490066"/>
          </a:xfrm>
        </p:spPr>
        <p:txBody>
          <a:bodyPr>
            <a:normAutofit fontScale="90000"/>
          </a:bodyPr>
          <a:lstStyle/>
          <a:p>
            <a:r>
              <a:rPr lang="pl-PL" sz="3600" dirty="0"/>
              <a:t>Ataki na implementację</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28</a:t>
            </a:fld>
            <a:endParaRPr lang="pl-PL"/>
          </a:p>
        </p:txBody>
      </p:sp>
      <p:sp>
        <p:nvSpPr>
          <p:cNvPr id="5" name="Content Placeholder 2"/>
          <p:cNvSpPr>
            <a:spLocks noGrp="1"/>
          </p:cNvSpPr>
          <p:nvPr>
            <p:ph idx="1"/>
          </p:nvPr>
        </p:nvSpPr>
        <p:spPr>
          <a:xfrm>
            <a:off x="197330" y="620688"/>
            <a:ext cx="8688309" cy="6120680"/>
          </a:xfrm>
        </p:spPr>
        <p:txBody>
          <a:bodyPr>
            <a:normAutofit fontScale="70000" lnSpcReduction="20000"/>
          </a:bodyPr>
          <a:lstStyle/>
          <a:p>
            <a:pPr marL="0" indent="0">
              <a:buNone/>
            </a:pPr>
            <a:r>
              <a:rPr lang="en-US" dirty="0"/>
              <a:t>1. </a:t>
            </a:r>
            <a:r>
              <a:rPr lang="pl-PL" dirty="0"/>
              <a:t>Ataki przez boczny kanał</a:t>
            </a:r>
            <a:r>
              <a:rPr lang="en-US" dirty="0"/>
              <a:t>:     </a:t>
            </a:r>
          </a:p>
          <a:p>
            <a:pPr lvl="1"/>
            <a:r>
              <a:rPr lang="pl-PL" dirty="0"/>
              <a:t>Pomiar</a:t>
            </a:r>
            <a:r>
              <a:rPr lang="en-US" dirty="0"/>
              <a:t> </a:t>
            </a:r>
            <a:r>
              <a:rPr lang="pl-PL" b="1" dirty="0"/>
              <a:t>czasu</a:t>
            </a:r>
            <a:r>
              <a:rPr lang="en-US" dirty="0"/>
              <a:t> </a:t>
            </a:r>
            <a:r>
              <a:rPr lang="pl-PL" dirty="0"/>
              <a:t>podczas pracy algorytmu</a:t>
            </a:r>
            <a:r>
              <a:rPr lang="en-US" dirty="0"/>
              <a:t>,  </a:t>
            </a:r>
            <a:endParaRPr lang="pl-PL" dirty="0"/>
          </a:p>
          <a:p>
            <a:pPr lvl="1"/>
            <a:r>
              <a:rPr lang="pl-PL" dirty="0"/>
              <a:t>Pomiar </a:t>
            </a:r>
            <a:r>
              <a:rPr lang="pl-PL" b="1" dirty="0"/>
              <a:t>mocy</a:t>
            </a:r>
            <a:r>
              <a:rPr lang="pl-PL" dirty="0"/>
              <a:t> podczas pracy algorytmu</a:t>
            </a:r>
            <a:endParaRPr lang="en-US" dirty="0"/>
          </a:p>
          <a:p>
            <a:endParaRPr lang="en-US" dirty="0"/>
          </a:p>
          <a:p>
            <a:endParaRPr lang="en-US" dirty="0"/>
          </a:p>
          <a:p>
            <a:pPr marL="0" indent="0">
              <a:buNone/>
            </a:pPr>
            <a:endParaRPr lang="en-US" dirty="0"/>
          </a:p>
          <a:p>
            <a:pPr marL="0" indent="0">
              <a:buNone/>
            </a:pPr>
            <a:endParaRPr lang="en-US" dirty="0"/>
          </a:p>
          <a:p>
            <a:pPr marL="0" indent="0">
              <a:buNone/>
            </a:pPr>
            <a:endParaRPr lang="pl-PL" dirty="0" smtClean="0"/>
          </a:p>
          <a:p>
            <a:pPr marL="0" indent="0">
              <a:buNone/>
            </a:pPr>
            <a:endParaRPr lang="pl-PL" dirty="0" smtClean="0"/>
          </a:p>
          <a:p>
            <a:pPr marL="0" indent="0">
              <a:buNone/>
            </a:pPr>
            <a:r>
              <a:rPr lang="en-US" dirty="0" smtClean="0"/>
              <a:t>2</a:t>
            </a:r>
            <a:r>
              <a:rPr lang="en-US" dirty="0"/>
              <a:t>. </a:t>
            </a:r>
            <a:r>
              <a:rPr lang="pl-PL" dirty="0"/>
              <a:t>Ataki na błędy</a:t>
            </a:r>
            <a:r>
              <a:rPr lang="en-US" dirty="0"/>
              <a:t>:</a:t>
            </a:r>
            <a:endParaRPr lang="pl-PL" dirty="0"/>
          </a:p>
          <a:p>
            <a:pPr marL="0" indent="0">
              <a:buNone/>
            </a:pPr>
            <a:endParaRPr lang="en-US" dirty="0"/>
          </a:p>
          <a:p>
            <a:pPr lvl="1" indent="-342900"/>
            <a:r>
              <a:rPr lang="pl-PL" dirty="0"/>
              <a:t>Spowodowanie błędu w ostatniej rundzie ujawnia ukryty klucz</a:t>
            </a:r>
            <a:endParaRPr lang="en-US" dirty="0"/>
          </a:p>
          <a:p>
            <a:pPr marL="0" indent="0">
              <a:spcBef>
                <a:spcPts val="3024"/>
              </a:spcBef>
              <a:buNone/>
            </a:pPr>
            <a:r>
              <a:rPr lang="en-US" dirty="0"/>
              <a:t>⇒   </a:t>
            </a:r>
            <a:r>
              <a:rPr lang="pl-PL" dirty="0"/>
              <a:t>	Proszę nie </a:t>
            </a:r>
            <a:r>
              <a:rPr lang="pl-PL" b="1" dirty="0"/>
              <a:t>implementować</a:t>
            </a:r>
            <a:r>
              <a:rPr lang="pl-PL" dirty="0"/>
              <a:t> struktur kryptograficznych 	samodzielnie</a:t>
            </a:r>
            <a:r>
              <a:rPr lang="en-US" dirty="0"/>
              <a:t> …</a:t>
            </a:r>
            <a:r>
              <a:rPr lang="pl-PL" dirty="0"/>
              <a:t/>
            </a:r>
            <a:br>
              <a:rPr lang="pl-PL" dirty="0"/>
            </a:br>
            <a:r>
              <a:rPr lang="pl-PL" dirty="0"/>
              <a:t>	Należy posługiwać się gotowymi </a:t>
            </a:r>
            <a:r>
              <a:rPr lang="pl-PL" dirty="0" smtClean="0"/>
              <a:t>bibliotekami/urządzeniami</a:t>
            </a:r>
            <a:r>
              <a:rPr lang="pl-PL" dirty="0"/>
              <a:t>, </a:t>
            </a:r>
            <a:r>
              <a:rPr lang="pl-PL" dirty="0" smtClean="0"/>
              <a:t>	których </a:t>
            </a:r>
            <a:r>
              <a:rPr lang="pl-PL" dirty="0"/>
              <a:t>kod i implementacja były </a:t>
            </a:r>
            <a:r>
              <a:rPr lang="pl-PL" dirty="0" smtClean="0"/>
              <a:t>opublikowane </a:t>
            </a:r>
            <a:r>
              <a:rPr lang="pl-PL" dirty="0"/>
              <a:t>i poddane </a:t>
            </a:r>
            <a:r>
              <a:rPr lang="pl-PL" dirty="0" smtClean="0"/>
              <a:t>	atakom </a:t>
            </a:r>
            <a:r>
              <a:rPr lang="pl-PL" dirty="0"/>
              <a:t>i te ataki były </a:t>
            </a:r>
            <a:r>
              <a:rPr lang="pl-PL" dirty="0" smtClean="0"/>
              <a:t>opublikowane</a:t>
            </a:r>
            <a:endParaRPr lang="pl-PL" dirty="0"/>
          </a:p>
        </p:txBody>
      </p:sp>
      <p:pic>
        <p:nvPicPr>
          <p:cNvPr id="6" name="Picture 3"/>
          <p:cNvPicPr>
            <a:picLocks noChangeAspect="1"/>
          </p:cNvPicPr>
          <p:nvPr/>
        </p:nvPicPr>
        <p:blipFill>
          <a:blip r:embed="rId3" cstate="print"/>
          <a:stretch>
            <a:fillRect/>
          </a:stretch>
        </p:blipFill>
        <p:spPr>
          <a:xfrm>
            <a:off x="2026448" y="1700808"/>
            <a:ext cx="4572794" cy="1603316"/>
          </a:xfrm>
          <a:prstGeom prst="rect">
            <a:avLst/>
          </a:prstGeom>
        </p:spPr>
      </p:pic>
      <p:sp>
        <p:nvSpPr>
          <p:cNvPr id="7" name="TextBox 4"/>
          <p:cNvSpPr txBox="1"/>
          <p:nvPr/>
        </p:nvSpPr>
        <p:spPr>
          <a:xfrm>
            <a:off x="6508344" y="2626876"/>
            <a:ext cx="2560637" cy="369332"/>
          </a:xfrm>
          <a:prstGeom prst="rect">
            <a:avLst/>
          </a:prstGeom>
          <a:noFill/>
        </p:spPr>
        <p:txBody>
          <a:bodyPr wrap="none" rtlCol="0">
            <a:spAutoFit/>
          </a:bodyPr>
          <a:lstStyle/>
          <a:p>
            <a:r>
              <a:rPr lang="en-US" dirty="0"/>
              <a:t>[Kocher, Jaffe, Jun, 1998] </a:t>
            </a:r>
          </a:p>
        </p:txBody>
      </p:sp>
      <p:pic>
        <p:nvPicPr>
          <p:cNvPr id="8" name="Picture 5"/>
          <p:cNvPicPr>
            <a:picLocks noChangeAspect="1"/>
          </p:cNvPicPr>
          <p:nvPr/>
        </p:nvPicPr>
        <p:blipFill>
          <a:blip r:embed="rId4" cstate="print"/>
          <a:stretch>
            <a:fillRect/>
          </a:stretch>
        </p:blipFill>
        <p:spPr>
          <a:xfrm>
            <a:off x="298948" y="1828824"/>
            <a:ext cx="1422647" cy="938784"/>
          </a:xfrm>
          <a:prstGeom prst="rect">
            <a:avLst/>
          </a:prstGeom>
        </p:spPr>
      </p:pic>
      <p:sp>
        <p:nvSpPr>
          <p:cNvPr id="9" name="TextBox 6"/>
          <p:cNvSpPr txBox="1"/>
          <p:nvPr/>
        </p:nvSpPr>
        <p:spPr>
          <a:xfrm>
            <a:off x="494843" y="2666008"/>
            <a:ext cx="1137837" cy="369332"/>
          </a:xfrm>
          <a:prstGeom prst="rect">
            <a:avLst/>
          </a:prstGeom>
          <a:noFill/>
        </p:spPr>
        <p:txBody>
          <a:bodyPr wrap="none" rtlCol="0">
            <a:spAutoFit/>
          </a:bodyPr>
          <a:lstStyle/>
          <a:p>
            <a:r>
              <a:rPr lang="en-US" dirty="0"/>
              <a:t>smartcard</a:t>
            </a:r>
          </a:p>
        </p:txBody>
      </p:sp>
      <p:sp>
        <p:nvSpPr>
          <p:cNvPr id="12" name="Objaśnienie liniowe 2 11"/>
          <p:cNvSpPr/>
          <p:nvPr/>
        </p:nvSpPr>
        <p:spPr>
          <a:xfrm>
            <a:off x="3348445" y="3284984"/>
            <a:ext cx="1584451" cy="504056"/>
          </a:xfrm>
          <a:prstGeom prst="borderCallout2">
            <a:avLst>
              <a:gd name="adj1" fmla="val 18750"/>
              <a:gd name="adj2" fmla="val -8333"/>
              <a:gd name="adj3" fmla="val 18750"/>
              <a:gd name="adj4" fmla="val -16667"/>
              <a:gd name="adj5" fmla="val -120307"/>
              <a:gd name="adj6" fmla="val -2061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Początkowa permutacja</a:t>
            </a:r>
          </a:p>
        </p:txBody>
      </p:sp>
      <p:sp>
        <p:nvSpPr>
          <p:cNvPr id="13" name="Objaśnienie liniowe 2 12"/>
          <p:cNvSpPr/>
          <p:nvPr/>
        </p:nvSpPr>
        <p:spPr>
          <a:xfrm>
            <a:off x="6589368" y="3284984"/>
            <a:ext cx="1584451" cy="576064"/>
          </a:xfrm>
          <a:prstGeom prst="borderCallout2">
            <a:avLst>
              <a:gd name="adj1" fmla="val 18750"/>
              <a:gd name="adj2" fmla="val -8333"/>
              <a:gd name="adj3" fmla="val 18750"/>
              <a:gd name="adj4" fmla="val -16667"/>
              <a:gd name="adj5" fmla="val -155581"/>
              <a:gd name="adj6" fmla="val -3343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Końcowa</a:t>
            </a:r>
          </a:p>
          <a:p>
            <a:pPr algn="ctr"/>
            <a:r>
              <a:rPr lang="pl-PL" dirty="0"/>
              <a:t>permutacja</a:t>
            </a:r>
          </a:p>
        </p:txBody>
      </p:sp>
      <p:sp>
        <p:nvSpPr>
          <p:cNvPr id="14" name="Nawias klamrowy zamykający 13"/>
          <p:cNvSpPr/>
          <p:nvPr/>
        </p:nvSpPr>
        <p:spPr>
          <a:xfrm rot="16200000">
            <a:off x="4464801" y="512420"/>
            <a:ext cx="432048" cy="295284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5" name="Objaśnienie liniowe 2 14"/>
          <p:cNvSpPr/>
          <p:nvPr/>
        </p:nvSpPr>
        <p:spPr>
          <a:xfrm>
            <a:off x="7237553" y="1412776"/>
            <a:ext cx="1512431" cy="576064"/>
          </a:xfrm>
          <a:prstGeom prst="borderCallout2">
            <a:avLst>
              <a:gd name="adj1" fmla="val 18750"/>
              <a:gd name="adj2" fmla="val -8333"/>
              <a:gd name="adj3" fmla="val 18750"/>
              <a:gd name="adj4" fmla="val -16667"/>
              <a:gd name="adj5" fmla="val 69731"/>
              <a:gd name="adj6" fmla="val -169916"/>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16 rund</a:t>
            </a:r>
            <a:br>
              <a:rPr lang="pl-PL" dirty="0"/>
            </a:br>
            <a:r>
              <a:rPr lang="pl-PL" dirty="0"/>
              <a:t>szyfrowania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Liniowe i różnicowe ataki </a:t>
            </a:r>
            <a:r>
              <a:rPr lang="en-US" sz="1800" dirty="0"/>
              <a:t>[BS’89,M’93] </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29</a:t>
            </a:fld>
            <a:endParaRPr lang="pl-PL"/>
          </a:p>
        </p:txBody>
      </p:sp>
      <p:sp>
        <p:nvSpPr>
          <p:cNvPr id="5" name="Content Placeholder 2"/>
          <p:cNvSpPr>
            <a:spLocks noGrp="1"/>
          </p:cNvSpPr>
          <p:nvPr>
            <p:ph idx="1"/>
          </p:nvPr>
        </p:nvSpPr>
        <p:spPr>
          <a:xfrm>
            <a:off x="228640" y="1340768"/>
            <a:ext cx="8916948" cy="5040560"/>
          </a:xfrm>
        </p:spPr>
        <p:txBody>
          <a:bodyPr>
            <a:normAutofit fontScale="85000" lnSpcReduction="10000"/>
          </a:bodyPr>
          <a:lstStyle/>
          <a:p>
            <a:pPr marL="0" indent="0">
              <a:buNone/>
            </a:pPr>
            <a:r>
              <a:rPr lang="pl-PL" dirty="0"/>
              <a:t>Podejście:</a:t>
            </a:r>
            <a:br>
              <a:rPr lang="pl-PL" dirty="0"/>
            </a:br>
            <a:r>
              <a:rPr lang="pl-PL" dirty="0"/>
              <a:t>Mając</a:t>
            </a:r>
            <a:r>
              <a:rPr lang="en-US" dirty="0"/>
              <a:t> </a:t>
            </a:r>
            <a:r>
              <a:rPr lang="pl-PL" i="1" dirty="0"/>
              <a:t>wiele</a:t>
            </a:r>
            <a:r>
              <a:rPr lang="en-US" dirty="0"/>
              <a:t> </a:t>
            </a:r>
            <a:r>
              <a:rPr lang="pl-PL" dirty="0"/>
              <a:t>par </a:t>
            </a:r>
            <a:r>
              <a:rPr lang="en-US" dirty="0"/>
              <a:t> </a:t>
            </a:r>
            <a:r>
              <a:rPr lang="pl-PL" dirty="0"/>
              <a:t>wiadomość/jej szyfrogram</a:t>
            </a:r>
            <a:r>
              <a:rPr lang="en-US" dirty="0"/>
              <a:t>,   </a:t>
            </a:r>
            <a:r>
              <a:rPr lang="pl-PL" dirty="0"/>
              <a:t>czy można odkryć klucz w czasie krótszym niż</a:t>
            </a:r>
            <a:r>
              <a:rPr lang="en-US" dirty="0"/>
              <a:t> 2</a:t>
            </a:r>
            <a:r>
              <a:rPr lang="en-US" baseline="30000" dirty="0"/>
              <a:t>56  </a:t>
            </a:r>
            <a:r>
              <a:rPr lang="en-US" dirty="0"/>
              <a:t>.</a:t>
            </a:r>
          </a:p>
          <a:p>
            <a:pPr marL="0" indent="0">
              <a:buNone/>
            </a:pPr>
            <a:endParaRPr lang="en-US" baseline="30000" dirty="0"/>
          </a:p>
          <a:p>
            <a:pPr marL="0" indent="0">
              <a:buNone/>
            </a:pPr>
            <a:r>
              <a:rPr lang="pl-PL" u="sng" dirty="0"/>
              <a:t>Liniowa </a:t>
            </a:r>
            <a:r>
              <a:rPr lang="pl-PL" u="sng" dirty="0" smtClean="0"/>
              <a:t>analiza kryptograficzna</a:t>
            </a:r>
            <a:r>
              <a:rPr lang="en-US" dirty="0" smtClean="0"/>
              <a:t>(</a:t>
            </a:r>
            <a:r>
              <a:rPr lang="pl-PL" dirty="0"/>
              <a:t>ogólnie</a:t>
            </a:r>
            <a:r>
              <a:rPr lang="en-US" dirty="0"/>
              <a:t>) :   </a:t>
            </a:r>
            <a:r>
              <a:rPr lang="pl-PL" dirty="0" smtClean="0"/>
              <a:t>niech</a:t>
            </a:r>
            <a:r>
              <a:rPr lang="en-US" dirty="0" smtClean="0"/>
              <a:t>  </a:t>
            </a:r>
            <a:r>
              <a:rPr lang="en-US" dirty="0"/>
              <a:t>c = DES(k, m)</a:t>
            </a:r>
          </a:p>
          <a:p>
            <a:pPr marL="0" indent="0">
              <a:buNone/>
            </a:pPr>
            <a:r>
              <a:rPr lang="pl-PL" dirty="0"/>
              <a:t>Dla losowych</a:t>
            </a:r>
            <a:r>
              <a:rPr lang="en-US" dirty="0"/>
              <a:t>  k,</a:t>
            </a:r>
            <a:r>
              <a:rPr lang="pl-PL" dirty="0"/>
              <a:t> </a:t>
            </a:r>
            <a:r>
              <a:rPr lang="en-US" dirty="0"/>
              <a:t>m:</a:t>
            </a:r>
          </a:p>
          <a:p>
            <a:pPr marL="0" indent="0">
              <a:buNone/>
            </a:pPr>
            <a:r>
              <a:rPr lang="en-US" sz="2800" dirty="0"/>
              <a:t>   </a:t>
            </a:r>
            <a:r>
              <a:rPr lang="en-US" sz="2800" dirty="0" err="1">
                <a:solidFill>
                  <a:srgbClr val="A6A6A6"/>
                </a:solidFill>
              </a:rPr>
              <a:t>Pr</a:t>
            </a:r>
            <a:r>
              <a:rPr lang="en-US" sz="3800" dirty="0">
                <a:solidFill>
                  <a:srgbClr val="A6A6A6"/>
                </a:solidFill>
              </a:rPr>
              <a:t>[</a:t>
            </a:r>
            <a:r>
              <a:rPr lang="en-US" sz="2800" dirty="0"/>
              <a:t>  </a:t>
            </a:r>
            <a:r>
              <a:rPr lang="en-US" sz="2800" dirty="0">
                <a:solidFill>
                  <a:srgbClr val="0000FF"/>
                </a:solidFill>
              </a:rPr>
              <a:t>m[i</a:t>
            </a:r>
            <a:r>
              <a:rPr lang="en-US" sz="2800" baseline="-25000" dirty="0">
                <a:solidFill>
                  <a:srgbClr val="0000FF"/>
                </a:solidFill>
              </a:rPr>
              <a:t>1</a:t>
            </a:r>
            <a:r>
              <a:rPr lang="en-US" sz="2800" dirty="0">
                <a:solidFill>
                  <a:srgbClr val="0000FF"/>
                </a:solidFill>
              </a:rPr>
              <a:t>]⨁⋯⨁m[</a:t>
            </a:r>
            <a:r>
              <a:rPr lang="en-US" sz="2800" dirty="0" err="1">
                <a:solidFill>
                  <a:srgbClr val="0000FF"/>
                </a:solidFill>
              </a:rPr>
              <a:t>i</a:t>
            </a:r>
            <a:r>
              <a:rPr lang="en-US" sz="2800" baseline="-25000" dirty="0" err="1">
                <a:solidFill>
                  <a:srgbClr val="0000FF"/>
                </a:solidFill>
              </a:rPr>
              <a:t>r</a:t>
            </a:r>
            <a:r>
              <a:rPr lang="en-US" sz="2800" dirty="0">
                <a:solidFill>
                  <a:srgbClr val="0000FF"/>
                </a:solidFill>
              </a:rPr>
              <a:t>]  </a:t>
            </a:r>
            <a:r>
              <a:rPr lang="en-US" sz="2800" dirty="0"/>
              <a:t>⨁  </a:t>
            </a:r>
            <a:r>
              <a:rPr lang="en-US" sz="2800" dirty="0">
                <a:solidFill>
                  <a:srgbClr val="0000FF"/>
                </a:solidFill>
              </a:rPr>
              <a:t>c[</a:t>
            </a:r>
            <a:r>
              <a:rPr lang="en-US" sz="2800" dirty="0" err="1">
                <a:solidFill>
                  <a:srgbClr val="0000FF"/>
                </a:solidFill>
              </a:rPr>
              <a:t>j</a:t>
            </a:r>
            <a:r>
              <a:rPr lang="en-US" sz="2800" baseline="-25000" dirty="0" err="1">
                <a:solidFill>
                  <a:srgbClr val="0000FF"/>
                </a:solidFill>
              </a:rPr>
              <a:t>j</a:t>
            </a:r>
            <a:r>
              <a:rPr lang="en-US" sz="2800" dirty="0">
                <a:solidFill>
                  <a:srgbClr val="0000FF"/>
                </a:solidFill>
              </a:rPr>
              <a:t>]⨁⋯⨁c[</a:t>
            </a:r>
            <a:r>
              <a:rPr lang="en-US" sz="2800" dirty="0" err="1">
                <a:solidFill>
                  <a:srgbClr val="0000FF"/>
                </a:solidFill>
              </a:rPr>
              <a:t>j</a:t>
            </a:r>
            <a:r>
              <a:rPr lang="en-US" sz="2800" baseline="-25000" dirty="0" err="1">
                <a:solidFill>
                  <a:srgbClr val="0000FF"/>
                </a:solidFill>
              </a:rPr>
              <a:t>v</a:t>
            </a:r>
            <a:r>
              <a:rPr lang="en-US" sz="2800" dirty="0">
                <a:solidFill>
                  <a:srgbClr val="0000FF"/>
                </a:solidFill>
              </a:rPr>
              <a:t>]  </a:t>
            </a:r>
            <a:r>
              <a:rPr lang="en-US" sz="2800" dirty="0"/>
              <a:t>=  </a:t>
            </a:r>
            <a:r>
              <a:rPr lang="en-US" sz="2800" dirty="0">
                <a:solidFill>
                  <a:srgbClr val="0000FF"/>
                </a:solidFill>
              </a:rPr>
              <a:t>k[l</a:t>
            </a:r>
            <a:r>
              <a:rPr lang="en-US" sz="2800" baseline="-25000" dirty="0">
                <a:solidFill>
                  <a:srgbClr val="0000FF"/>
                </a:solidFill>
              </a:rPr>
              <a:t>1</a:t>
            </a:r>
            <a:r>
              <a:rPr lang="en-US" sz="2800" dirty="0">
                <a:solidFill>
                  <a:srgbClr val="0000FF"/>
                </a:solidFill>
              </a:rPr>
              <a:t>]⨁⋯⨁k[</a:t>
            </a:r>
            <a:r>
              <a:rPr lang="en-US" sz="2800" dirty="0" err="1">
                <a:solidFill>
                  <a:srgbClr val="0000FF"/>
                </a:solidFill>
              </a:rPr>
              <a:t>l</a:t>
            </a:r>
            <a:r>
              <a:rPr lang="en-US" sz="2800" baseline="-25000" dirty="0" err="1">
                <a:solidFill>
                  <a:srgbClr val="0000FF"/>
                </a:solidFill>
              </a:rPr>
              <a:t>u</a:t>
            </a:r>
            <a:r>
              <a:rPr lang="en-US" sz="2800" dirty="0">
                <a:solidFill>
                  <a:srgbClr val="0000FF"/>
                </a:solidFill>
              </a:rPr>
              <a:t>] </a:t>
            </a:r>
            <a:r>
              <a:rPr lang="en-US" sz="2800" dirty="0"/>
              <a:t> </a:t>
            </a:r>
            <a:r>
              <a:rPr lang="en-US" sz="3800" dirty="0">
                <a:solidFill>
                  <a:schemeClr val="bg1">
                    <a:lumMod val="65000"/>
                  </a:schemeClr>
                </a:solidFill>
              </a:rPr>
              <a:t>]</a:t>
            </a:r>
            <a:r>
              <a:rPr lang="en-US" sz="2800" dirty="0"/>
              <a:t> </a:t>
            </a:r>
            <a:r>
              <a:rPr lang="en-US" sz="2400" dirty="0"/>
              <a:t>=</a:t>
            </a:r>
            <a:r>
              <a:rPr lang="en-US" sz="2800" dirty="0"/>
              <a:t> </a:t>
            </a:r>
            <a:r>
              <a:rPr lang="en-US" sz="2400" dirty="0"/>
              <a:t>½ + </a:t>
            </a:r>
            <a:r>
              <a:rPr lang="en-US" sz="2400" dirty="0" err="1"/>
              <a:t>ε</a:t>
            </a:r>
            <a:endParaRPr lang="en-US" sz="2400" dirty="0"/>
          </a:p>
          <a:p>
            <a:pPr marL="0" indent="0">
              <a:buNone/>
            </a:pPr>
            <a:endParaRPr lang="en-US" dirty="0"/>
          </a:p>
          <a:p>
            <a:pPr marL="0" indent="0">
              <a:buNone/>
            </a:pPr>
            <a:endParaRPr lang="en-US" dirty="0"/>
          </a:p>
          <a:p>
            <a:pPr marL="0" indent="0">
              <a:buNone/>
            </a:pPr>
            <a:endParaRPr lang="pl-PL" dirty="0"/>
          </a:p>
          <a:p>
            <a:pPr marL="0" indent="0">
              <a:buNone/>
            </a:pPr>
            <a:r>
              <a:rPr lang="pl-PL" dirty="0"/>
              <a:t>Dla</a:t>
            </a:r>
            <a:r>
              <a:rPr lang="en-US" dirty="0"/>
              <a:t> DES</a:t>
            </a:r>
            <a:r>
              <a:rPr lang="pl-PL" dirty="0"/>
              <a:t> </a:t>
            </a:r>
            <a:r>
              <a:rPr lang="en-US" dirty="0"/>
              <a:t>ε = 1/2</a:t>
            </a:r>
            <a:r>
              <a:rPr lang="en-US" baseline="30000" dirty="0"/>
              <a:t>21 </a:t>
            </a:r>
            <a:r>
              <a:rPr lang="en-US" dirty="0"/>
              <a:t>≈ 0.0000000477</a:t>
            </a:r>
          </a:p>
        </p:txBody>
      </p:sp>
      <p:sp>
        <p:nvSpPr>
          <p:cNvPr id="7" name="Objaśnienie liniowe 2 6"/>
          <p:cNvSpPr/>
          <p:nvPr/>
        </p:nvSpPr>
        <p:spPr>
          <a:xfrm>
            <a:off x="1980056" y="4437112"/>
            <a:ext cx="1368390" cy="648072"/>
          </a:xfrm>
          <a:prstGeom prst="borderCallout2">
            <a:avLst>
              <a:gd name="adj1" fmla="val 18750"/>
              <a:gd name="adj2" fmla="val -8333"/>
              <a:gd name="adj3" fmla="val 18750"/>
              <a:gd name="adj4" fmla="val -16667"/>
              <a:gd name="adj5" fmla="val -18797"/>
              <a:gd name="adj6" fmla="val -3240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Podzbiór</a:t>
            </a:r>
            <a:br>
              <a:rPr lang="pl-PL" dirty="0"/>
            </a:br>
            <a:r>
              <a:rPr lang="pl-PL" dirty="0"/>
              <a:t>wiadomości</a:t>
            </a:r>
          </a:p>
        </p:txBody>
      </p:sp>
      <p:sp>
        <p:nvSpPr>
          <p:cNvPr id="8" name="Objaśnienie liniowe 2 7"/>
          <p:cNvSpPr/>
          <p:nvPr/>
        </p:nvSpPr>
        <p:spPr>
          <a:xfrm>
            <a:off x="4500774" y="4437112"/>
            <a:ext cx="1584451" cy="648072"/>
          </a:xfrm>
          <a:prstGeom prst="borderCallout2">
            <a:avLst>
              <a:gd name="adj1" fmla="val 18750"/>
              <a:gd name="adj2" fmla="val -8333"/>
              <a:gd name="adj3" fmla="val 18750"/>
              <a:gd name="adj4" fmla="val -16667"/>
              <a:gd name="adj5" fmla="val -18797"/>
              <a:gd name="adj6" fmla="val -3240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Podzbiór</a:t>
            </a:r>
            <a:br>
              <a:rPr lang="pl-PL" dirty="0"/>
            </a:br>
            <a:r>
              <a:rPr lang="pl-PL" dirty="0"/>
              <a:t>szyfrogramów</a:t>
            </a:r>
          </a:p>
        </p:txBody>
      </p:sp>
      <p:sp>
        <p:nvSpPr>
          <p:cNvPr id="9" name="Objaśnienie liniowe 2 8"/>
          <p:cNvSpPr/>
          <p:nvPr/>
        </p:nvSpPr>
        <p:spPr>
          <a:xfrm>
            <a:off x="6805429" y="4437112"/>
            <a:ext cx="1368390" cy="648072"/>
          </a:xfrm>
          <a:prstGeom prst="borderCallout2">
            <a:avLst>
              <a:gd name="adj1" fmla="val 18750"/>
              <a:gd name="adj2" fmla="val -8333"/>
              <a:gd name="adj3" fmla="val 18750"/>
              <a:gd name="adj4" fmla="val -16667"/>
              <a:gd name="adj5" fmla="val -18797"/>
              <a:gd name="adj6" fmla="val -32405"/>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pl-PL" dirty="0"/>
              <a:t>Podzbiór</a:t>
            </a:r>
            <a:br>
              <a:rPr lang="pl-PL" dirty="0"/>
            </a:br>
            <a:r>
              <a:rPr lang="pl-PL" dirty="0"/>
              <a:t>kluczy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Szyfry blokowe – zasada działania</a:t>
            </a:r>
          </a:p>
        </p:txBody>
      </p:sp>
      <p:sp>
        <p:nvSpPr>
          <p:cNvPr id="4" name="Rectangle 4"/>
          <p:cNvSpPr>
            <a:spLocks noChangeArrowheads="1"/>
          </p:cNvSpPr>
          <p:nvPr/>
        </p:nvSpPr>
        <p:spPr bwMode="auto">
          <a:xfrm>
            <a:off x="3855045" y="1554461"/>
            <a:ext cx="1371838" cy="742950"/>
          </a:xfrm>
          <a:prstGeom prst="rect">
            <a:avLst/>
          </a:prstGeom>
          <a:solidFill>
            <a:schemeClr val="accent6">
              <a:lumMod val="60000"/>
              <a:lumOff val="40000"/>
            </a:schemeClr>
          </a:solidFill>
          <a:ln w="57150">
            <a:solidFill>
              <a:schemeClr val="tx1"/>
            </a:solidFill>
            <a:miter lim="800000"/>
            <a:headEnd/>
            <a:tailEnd/>
          </a:ln>
        </p:spPr>
        <p:txBody>
          <a:bodyPr wrap="none" anchor="ctr"/>
          <a:lstStyle/>
          <a:p>
            <a:pPr algn="ctr">
              <a:spcBef>
                <a:spcPct val="50000"/>
              </a:spcBef>
            </a:pPr>
            <a:r>
              <a:rPr lang="en-US" sz="2800" b="1" dirty="0">
                <a:solidFill>
                  <a:srgbClr val="0000FF"/>
                </a:solidFill>
                <a:latin typeface="Tahoma" pitchFamily="34" charset="0"/>
              </a:rPr>
              <a:t>E, D</a:t>
            </a:r>
          </a:p>
        </p:txBody>
      </p:sp>
      <p:sp>
        <p:nvSpPr>
          <p:cNvPr id="5" name="Line 5"/>
          <p:cNvSpPr>
            <a:spLocks noChangeShapeType="1"/>
          </p:cNvSpPr>
          <p:nvPr/>
        </p:nvSpPr>
        <p:spPr bwMode="auto">
          <a:xfrm>
            <a:off x="2940486" y="1954511"/>
            <a:ext cx="914559" cy="0"/>
          </a:xfrm>
          <a:prstGeom prst="line">
            <a:avLst/>
          </a:prstGeom>
          <a:noFill/>
          <a:ln w="9525">
            <a:solidFill>
              <a:schemeClr val="tx1"/>
            </a:solidFill>
            <a:round/>
            <a:headEnd type="none" w="med" len="med"/>
            <a:tailEnd type="triangle" w="med" len="med"/>
          </a:ln>
        </p:spPr>
        <p:txBody>
          <a:bodyPr wrap="none" anchor="ctr"/>
          <a:lstStyle/>
          <a:p>
            <a:endParaRPr lang="en-US"/>
          </a:p>
        </p:txBody>
      </p:sp>
      <p:sp>
        <p:nvSpPr>
          <p:cNvPr id="6" name="Line 6"/>
          <p:cNvSpPr>
            <a:spLocks noChangeShapeType="1"/>
          </p:cNvSpPr>
          <p:nvPr/>
        </p:nvSpPr>
        <p:spPr bwMode="auto">
          <a:xfrm>
            <a:off x="5226883" y="1954511"/>
            <a:ext cx="914559" cy="0"/>
          </a:xfrm>
          <a:prstGeom prst="line">
            <a:avLst/>
          </a:prstGeom>
          <a:noFill/>
          <a:ln w="9525">
            <a:solidFill>
              <a:schemeClr val="tx1"/>
            </a:solidFill>
            <a:round/>
            <a:headEnd type="none" w="med" len="med"/>
            <a:tailEnd type="triangle" w="med" len="med"/>
          </a:ln>
        </p:spPr>
        <p:txBody>
          <a:bodyPr wrap="none" anchor="ctr"/>
          <a:lstStyle/>
          <a:p>
            <a:endParaRPr lang="en-US"/>
          </a:p>
        </p:txBody>
      </p:sp>
      <p:sp>
        <p:nvSpPr>
          <p:cNvPr id="7" name="Rectangle 7"/>
          <p:cNvSpPr>
            <a:spLocks noChangeArrowheads="1"/>
          </p:cNvSpPr>
          <p:nvPr/>
        </p:nvSpPr>
        <p:spPr bwMode="auto">
          <a:xfrm>
            <a:off x="6141442" y="1783061"/>
            <a:ext cx="2210184" cy="342900"/>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r>
              <a:rPr lang="en-US" dirty="0">
                <a:latin typeface="Tahoma" pitchFamily="34" charset="0"/>
              </a:rPr>
              <a:t>CT Blok</a:t>
            </a:r>
          </a:p>
        </p:txBody>
      </p:sp>
      <p:sp>
        <p:nvSpPr>
          <p:cNvPr id="8" name="Text Box 8"/>
          <p:cNvSpPr txBox="1">
            <a:spLocks noChangeArrowheads="1"/>
          </p:cNvSpPr>
          <p:nvPr/>
        </p:nvSpPr>
        <p:spPr bwMode="auto">
          <a:xfrm>
            <a:off x="6758720" y="1437144"/>
            <a:ext cx="940293" cy="369332"/>
          </a:xfrm>
          <a:prstGeom prst="rect">
            <a:avLst/>
          </a:prstGeom>
          <a:noFill/>
          <a:ln w="9525">
            <a:noFill/>
            <a:miter lim="800000"/>
            <a:headEnd/>
            <a:tailEnd/>
          </a:ln>
        </p:spPr>
        <p:txBody>
          <a:bodyPr wrap="none">
            <a:spAutoFit/>
          </a:bodyPr>
          <a:lstStyle/>
          <a:p>
            <a:pPr algn="ctr">
              <a:spcBef>
                <a:spcPct val="50000"/>
              </a:spcBef>
            </a:pPr>
            <a:r>
              <a:rPr lang="en-US" dirty="0">
                <a:latin typeface="Tahoma" pitchFamily="34" charset="0"/>
              </a:rPr>
              <a:t>n</a:t>
            </a:r>
            <a:r>
              <a:rPr lang="en-US" sz="1800" dirty="0">
                <a:latin typeface="Tahoma" pitchFamily="34" charset="0"/>
              </a:rPr>
              <a:t> bit</a:t>
            </a:r>
            <a:r>
              <a:rPr lang="pl-PL" sz="1800" dirty="0">
                <a:latin typeface="Tahoma" pitchFamily="34" charset="0"/>
              </a:rPr>
              <a:t>ów</a:t>
            </a:r>
            <a:endParaRPr lang="en-US" sz="1800" dirty="0">
              <a:latin typeface="Tahoma" pitchFamily="34" charset="0"/>
            </a:endParaRPr>
          </a:p>
        </p:txBody>
      </p:sp>
      <p:sp>
        <p:nvSpPr>
          <p:cNvPr id="9" name="Rectangle 9"/>
          <p:cNvSpPr>
            <a:spLocks noChangeArrowheads="1"/>
          </p:cNvSpPr>
          <p:nvPr/>
        </p:nvSpPr>
        <p:spPr bwMode="auto">
          <a:xfrm>
            <a:off x="755707" y="1783061"/>
            <a:ext cx="2210184" cy="342900"/>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r>
              <a:rPr lang="en-US" sz="2000" dirty="0">
                <a:latin typeface="Tahoma" pitchFamily="34" charset="0"/>
              </a:rPr>
              <a:t>PT Blok</a:t>
            </a:r>
          </a:p>
        </p:txBody>
      </p:sp>
      <p:sp>
        <p:nvSpPr>
          <p:cNvPr id="10" name="Text Box 10"/>
          <p:cNvSpPr txBox="1">
            <a:spLocks noChangeArrowheads="1"/>
          </p:cNvSpPr>
          <p:nvPr/>
        </p:nvSpPr>
        <p:spPr bwMode="auto">
          <a:xfrm>
            <a:off x="1261603" y="1412776"/>
            <a:ext cx="1025331" cy="400110"/>
          </a:xfrm>
          <a:prstGeom prst="rect">
            <a:avLst/>
          </a:prstGeom>
          <a:noFill/>
          <a:ln w="9525">
            <a:noFill/>
            <a:miter lim="800000"/>
            <a:headEnd/>
            <a:tailEnd/>
          </a:ln>
        </p:spPr>
        <p:txBody>
          <a:bodyPr wrap="none">
            <a:spAutoFit/>
          </a:bodyPr>
          <a:lstStyle/>
          <a:p>
            <a:pPr algn="ctr">
              <a:spcBef>
                <a:spcPct val="50000"/>
              </a:spcBef>
            </a:pPr>
            <a:r>
              <a:rPr lang="en-US" sz="2000" dirty="0">
                <a:latin typeface="Tahoma" pitchFamily="34" charset="0"/>
              </a:rPr>
              <a:t>n bit</a:t>
            </a:r>
            <a:r>
              <a:rPr lang="pl-PL" sz="2000" dirty="0">
                <a:latin typeface="Tahoma" pitchFamily="34" charset="0"/>
              </a:rPr>
              <a:t>ów</a:t>
            </a:r>
            <a:endParaRPr lang="en-US" sz="2000" dirty="0">
              <a:latin typeface="Tahoma" pitchFamily="34" charset="0"/>
            </a:endParaRPr>
          </a:p>
        </p:txBody>
      </p:sp>
      <p:sp>
        <p:nvSpPr>
          <p:cNvPr id="11" name="Rectangle 11"/>
          <p:cNvSpPr>
            <a:spLocks noChangeArrowheads="1"/>
          </p:cNvSpPr>
          <p:nvPr/>
        </p:nvSpPr>
        <p:spPr bwMode="auto">
          <a:xfrm>
            <a:off x="4083685" y="2754611"/>
            <a:ext cx="990772" cy="342900"/>
          </a:xfrm>
          <a:prstGeom prst="rect">
            <a:avLst/>
          </a:prstGeom>
          <a:solidFill>
            <a:schemeClr val="accent1"/>
          </a:solidFill>
          <a:ln w="9525">
            <a:solidFill>
              <a:schemeClr val="tx1"/>
            </a:solidFill>
            <a:miter lim="800000"/>
            <a:headEnd/>
            <a:tailEnd/>
          </a:ln>
        </p:spPr>
        <p:txBody>
          <a:bodyPr wrap="none" anchor="ctr"/>
          <a:lstStyle/>
          <a:p>
            <a:pPr algn="ctr">
              <a:spcBef>
                <a:spcPct val="50000"/>
              </a:spcBef>
            </a:pPr>
            <a:r>
              <a:rPr lang="en-US" dirty="0">
                <a:latin typeface="Tahoma" pitchFamily="34" charset="0"/>
              </a:rPr>
              <a:t>K</a:t>
            </a:r>
            <a:r>
              <a:rPr lang="pl-PL" dirty="0" err="1">
                <a:latin typeface="Tahoma" pitchFamily="34" charset="0"/>
              </a:rPr>
              <a:t>lucz</a:t>
            </a:r>
            <a:endParaRPr lang="en-US" dirty="0">
              <a:latin typeface="Tahoma" pitchFamily="34" charset="0"/>
            </a:endParaRPr>
          </a:p>
        </p:txBody>
      </p:sp>
      <p:sp>
        <p:nvSpPr>
          <p:cNvPr id="12" name="Text Box 12"/>
          <p:cNvSpPr txBox="1">
            <a:spLocks noChangeArrowheads="1"/>
          </p:cNvSpPr>
          <p:nvPr/>
        </p:nvSpPr>
        <p:spPr bwMode="auto">
          <a:xfrm>
            <a:off x="5048158" y="2776042"/>
            <a:ext cx="927467" cy="369332"/>
          </a:xfrm>
          <a:prstGeom prst="rect">
            <a:avLst/>
          </a:prstGeom>
          <a:noFill/>
          <a:ln w="9525">
            <a:noFill/>
            <a:miter lim="800000"/>
            <a:headEnd/>
            <a:tailEnd/>
          </a:ln>
        </p:spPr>
        <p:txBody>
          <a:bodyPr wrap="none">
            <a:spAutoFit/>
          </a:bodyPr>
          <a:lstStyle/>
          <a:p>
            <a:pPr algn="ctr">
              <a:spcBef>
                <a:spcPct val="50000"/>
              </a:spcBef>
            </a:pPr>
            <a:r>
              <a:rPr lang="en-US" sz="1800" dirty="0">
                <a:latin typeface="Tahoma" pitchFamily="34" charset="0"/>
              </a:rPr>
              <a:t>k bit</a:t>
            </a:r>
            <a:r>
              <a:rPr lang="pl-PL" sz="1800" dirty="0">
                <a:latin typeface="Tahoma" pitchFamily="34" charset="0"/>
              </a:rPr>
              <a:t>ów</a:t>
            </a:r>
            <a:endParaRPr lang="en-US" sz="1800" dirty="0">
              <a:latin typeface="Tahoma" pitchFamily="34" charset="0"/>
            </a:endParaRPr>
          </a:p>
        </p:txBody>
      </p:sp>
      <p:sp>
        <p:nvSpPr>
          <p:cNvPr id="13" name="Line 13"/>
          <p:cNvSpPr>
            <a:spLocks noChangeShapeType="1"/>
          </p:cNvSpPr>
          <p:nvPr/>
        </p:nvSpPr>
        <p:spPr bwMode="auto">
          <a:xfrm flipV="1">
            <a:off x="4617178" y="2297411"/>
            <a:ext cx="0" cy="457200"/>
          </a:xfrm>
          <a:prstGeom prst="line">
            <a:avLst/>
          </a:prstGeom>
          <a:noFill/>
          <a:ln w="9525">
            <a:solidFill>
              <a:schemeClr val="tx1"/>
            </a:solidFill>
            <a:round/>
            <a:headEnd/>
            <a:tailEnd type="triangle" w="med" len="med"/>
          </a:ln>
        </p:spPr>
        <p:txBody>
          <a:bodyPr wrap="none" anchor="ctr"/>
          <a:lstStyle/>
          <a:p>
            <a:endParaRPr lang="en-US"/>
          </a:p>
        </p:txBody>
      </p:sp>
      <p:sp>
        <p:nvSpPr>
          <p:cNvPr id="14" name="Text Box 15"/>
          <p:cNvSpPr txBox="1">
            <a:spLocks noChangeArrowheads="1"/>
          </p:cNvSpPr>
          <p:nvPr/>
        </p:nvSpPr>
        <p:spPr bwMode="auto">
          <a:xfrm>
            <a:off x="899749" y="4221088"/>
            <a:ext cx="7173979" cy="1569660"/>
          </a:xfrm>
          <a:prstGeom prst="rect">
            <a:avLst/>
          </a:prstGeom>
          <a:noFill/>
          <a:ln w="12700" algn="ctr">
            <a:noFill/>
            <a:miter lim="800000"/>
            <a:headEnd/>
            <a:tailEnd type="none" w="lg" len="med"/>
          </a:ln>
        </p:spPr>
        <p:txBody>
          <a:bodyPr wrap="none">
            <a:spAutoFit/>
          </a:bodyPr>
          <a:lstStyle/>
          <a:p>
            <a:pPr marL="457200" indent="-457200" eaLnBrk="1" hangingPunct="1"/>
            <a:r>
              <a:rPr lang="pl-PL" sz="2400" dirty="0">
                <a:latin typeface="Tahoma" pitchFamily="34" charset="0"/>
              </a:rPr>
              <a:t>Popularne przykładowe algorytmy:</a:t>
            </a:r>
            <a:endParaRPr lang="en-US" sz="2400" dirty="0">
              <a:latin typeface="Tahoma" pitchFamily="34" charset="0"/>
            </a:endParaRPr>
          </a:p>
          <a:p>
            <a:pPr marL="457200" indent="-457200" eaLnBrk="1" hangingPunct="1">
              <a:lnSpc>
                <a:spcPct val="150000"/>
              </a:lnSpc>
              <a:buFontTx/>
              <a:buAutoNum type="arabicPeriod"/>
            </a:pPr>
            <a:r>
              <a:rPr lang="en-US" sz="2400" dirty="0">
                <a:latin typeface="Tahoma" pitchFamily="34" charset="0"/>
              </a:rPr>
              <a:t>3DES:   n= 64 bit</a:t>
            </a:r>
            <a:r>
              <a:rPr lang="pl-PL" sz="2400" dirty="0">
                <a:latin typeface="Tahoma" pitchFamily="34" charset="0"/>
              </a:rPr>
              <a:t>ów</a:t>
            </a:r>
            <a:r>
              <a:rPr lang="en-US" sz="2400" dirty="0">
                <a:latin typeface="Tahoma" pitchFamily="34" charset="0"/>
              </a:rPr>
              <a:t>,    k = 168 bit</a:t>
            </a:r>
            <a:r>
              <a:rPr lang="pl-PL" sz="2400" dirty="0">
                <a:latin typeface="Tahoma" pitchFamily="34" charset="0"/>
              </a:rPr>
              <a:t>ów</a:t>
            </a:r>
            <a:endParaRPr lang="en-US" sz="2400" dirty="0">
              <a:latin typeface="Tahoma" pitchFamily="34" charset="0"/>
            </a:endParaRPr>
          </a:p>
          <a:p>
            <a:pPr marL="457200" indent="-457200" eaLnBrk="1" hangingPunct="1">
              <a:lnSpc>
                <a:spcPct val="150000"/>
              </a:lnSpc>
              <a:buFontTx/>
              <a:buAutoNum type="arabicPeriod"/>
            </a:pPr>
            <a:r>
              <a:rPr lang="en-US" sz="2400" dirty="0">
                <a:latin typeface="Tahoma" pitchFamily="34" charset="0"/>
              </a:rPr>
              <a:t>AES:     n=128 bit</a:t>
            </a:r>
            <a:r>
              <a:rPr lang="pl-PL" sz="2400" dirty="0">
                <a:latin typeface="Tahoma" pitchFamily="34" charset="0"/>
              </a:rPr>
              <a:t>ów</a:t>
            </a:r>
            <a:r>
              <a:rPr lang="en-US" sz="2400" dirty="0">
                <a:latin typeface="Tahoma" pitchFamily="34" charset="0"/>
              </a:rPr>
              <a:t>,   k = 128, 192, 256 bit</a:t>
            </a:r>
            <a:r>
              <a:rPr lang="pl-PL" sz="2400" dirty="0">
                <a:latin typeface="Tahoma" pitchFamily="34" charset="0"/>
              </a:rPr>
              <a:t>ów</a:t>
            </a:r>
            <a:endParaRPr lang="en-US" sz="2400" dirty="0">
              <a:latin typeface="Tahoma" pitchFamily="34" charset="0"/>
            </a:endParaRPr>
          </a:p>
        </p:txBody>
      </p:sp>
      <p:sp>
        <p:nvSpPr>
          <p:cNvPr id="15" name="Symbol zastępczy numeru slajdu 14"/>
          <p:cNvSpPr>
            <a:spLocks noGrp="1"/>
          </p:cNvSpPr>
          <p:nvPr>
            <p:ph type="sldNum" sz="quarter" idx="12"/>
          </p:nvPr>
        </p:nvSpPr>
        <p:spPr/>
        <p:txBody>
          <a:bodyPr/>
          <a:lstStyle/>
          <a:p>
            <a:fld id="{89839A2A-13EA-43E7-94CA-63D123D2CC7A}" type="slidenum">
              <a:rPr lang="pl-PL" smtClean="0"/>
              <a:pPr/>
              <a:t>3</a:t>
            </a:fld>
            <a:endParaRPr lang="pl-P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Atak liniowy</a:t>
            </a:r>
          </a:p>
        </p:txBody>
      </p:sp>
      <p:sp>
        <p:nvSpPr>
          <p:cNvPr id="3" name="Symbol zastępczy zawartości 2"/>
          <p:cNvSpPr>
            <a:spLocks noGrp="1"/>
          </p:cNvSpPr>
          <p:nvPr>
            <p:ph idx="1"/>
          </p:nvPr>
        </p:nvSpPr>
        <p:spPr/>
        <p:txBody>
          <a:bodyPr/>
          <a:lstStyle/>
          <a:p>
            <a:r>
              <a:rPr lang="pl-PL" dirty="0"/>
              <a:t>Istnieje twierdzenie, które mówi, że jeśli weźmiemy 1/</a:t>
            </a:r>
            <a:r>
              <a:rPr lang="pl-PL" dirty="0">
                <a:sym typeface="Symbol"/>
              </a:rPr>
              <a:t></a:t>
            </a:r>
            <a:r>
              <a:rPr lang="pl-PL" baseline="30000" dirty="0">
                <a:sym typeface="Symbol"/>
              </a:rPr>
              <a:t>2</a:t>
            </a:r>
            <a:r>
              <a:rPr lang="pl-PL" dirty="0">
                <a:sym typeface="Symbol"/>
              </a:rPr>
              <a:t> losowych par (m, </a:t>
            </a:r>
            <a:r>
              <a:rPr lang="pl-PL" dirty="0" err="1">
                <a:sym typeface="Symbol"/>
              </a:rPr>
              <a:t>c=DES</a:t>
            </a:r>
            <a:r>
              <a:rPr lang="pl-PL" dirty="0">
                <a:sym typeface="Symbol"/>
              </a:rPr>
              <a:t>(</a:t>
            </a:r>
            <a:r>
              <a:rPr lang="pl-PL" dirty="0" err="1">
                <a:sym typeface="Symbol"/>
              </a:rPr>
              <a:t>k,m</a:t>
            </a:r>
            <a:r>
              <a:rPr lang="pl-PL" dirty="0">
                <a:sym typeface="Symbol"/>
              </a:rPr>
              <a:t>)), i wykonamy na nich </a:t>
            </a:r>
            <a:r>
              <a:rPr lang="en-US" sz="4400" dirty="0"/>
              <a:t>[</a:t>
            </a:r>
            <a:r>
              <a:rPr lang="en-US" sz="2800" dirty="0">
                <a:solidFill>
                  <a:srgbClr val="0000FF"/>
                </a:solidFill>
              </a:rPr>
              <a:t>m[i</a:t>
            </a:r>
            <a:r>
              <a:rPr lang="en-US" sz="2800" baseline="-25000" dirty="0">
                <a:solidFill>
                  <a:srgbClr val="0000FF"/>
                </a:solidFill>
              </a:rPr>
              <a:t>1</a:t>
            </a:r>
            <a:r>
              <a:rPr lang="en-US" sz="2800" dirty="0">
                <a:solidFill>
                  <a:srgbClr val="0000FF"/>
                </a:solidFill>
              </a:rPr>
              <a:t>,…,</a:t>
            </a:r>
            <a:r>
              <a:rPr lang="en-US" sz="2800" dirty="0" err="1">
                <a:solidFill>
                  <a:srgbClr val="0000FF"/>
                </a:solidFill>
              </a:rPr>
              <a:t>i</a:t>
            </a:r>
            <a:r>
              <a:rPr lang="en-US" sz="2800" baseline="-25000" dirty="0" err="1">
                <a:solidFill>
                  <a:srgbClr val="0000FF"/>
                </a:solidFill>
              </a:rPr>
              <a:t>r</a:t>
            </a:r>
            <a:r>
              <a:rPr lang="en-US" sz="2800" dirty="0">
                <a:solidFill>
                  <a:srgbClr val="0000FF"/>
                </a:solidFill>
              </a:rPr>
              <a:t>]  </a:t>
            </a:r>
            <a:r>
              <a:rPr lang="en-US" sz="3600" dirty="0"/>
              <a:t>⨁</a:t>
            </a:r>
            <a:r>
              <a:rPr lang="en-US" sz="2800" dirty="0"/>
              <a:t>  </a:t>
            </a:r>
            <a:r>
              <a:rPr lang="en-US" sz="2800" dirty="0">
                <a:solidFill>
                  <a:srgbClr val="0000FF"/>
                </a:solidFill>
              </a:rPr>
              <a:t>c[</a:t>
            </a:r>
            <a:r>
              <a:rPr lang="en-US" sz="2800" dirty="0" err="1">
                <a:solidFill>
                  <a:srgbClr val="0000FF"/>
                </a:solidFill>
              </a:rPr>
              <a:t>j</a:t>
            </a:r>
            <a:r>
              <a:rPr lang="en-US" sz="2800" baseline="-25000" dirty="0" err="1">
                <a:solidFill>
                  <a:srgbClr val="0000FF"/>
                </a:solidFill>
              </a:rPr>
              <a:t>j</a:t>
            </a:r>
            <a:r>
              <a:rPr lang="en-US" sz="2800" dirty="0">
                <a:solidFill>
                  <a:srgbClr val="0000FF"/>
                </a:solidFill>
              </a:rPr>
              <a:t>,…,</a:t>
            </a:r>
            <a:r>
              <a:rPr lang="en-US" sz="2800" dirty="0" err="1">
                <a:solidFill>
                  <a:srgbClr val="0000FF"/>
                </a:solidFill>
              </a:rPr>
              <a:t>j</a:t>
            </a:r>
            <a:r>
              <a:rPr lang="en-US" sz="2800" baseline="-25000" dirty="0" err="1">
                <a:solidFill>
                  <a:srgbClr val="0000FF"/>
                </a:solidFill>
              </a:rPr>
              <a:t>v</a:t>
            </a:r>
            <a:r>
              <a:rPr lang="en-US" sz="2800" dirty="0">
                <a:solidFill>
                  <a:srgbClr val="0000FF"/>
                </a:solidFill>
              </a:rPr>
              <a:t>]</a:t>
            </a:r>
            <a:r>
              <a:rPr lang="en-US" sz="4400" dirty="0"/>
              <a:t>]</a:t>
            </a:r>
            <a:r>
              <a:rPr lang="pl-PL" sz="4400" dirty="0"/>
              <a:t>, </a:t>
            </a:r>
            <a:r>
              <a:rPr lang="pl-PL" dirty="0"/>
              <a:t>to z prawdopodobieństwem </a:t>
            </a:r>
            <a:r>
              <a:rPr lang="pl-PL" dirty="0">
                <a:sym typeface="Symbol"/>
              </a:rPr>
              <a:t> 97.7% otrzymamy </a:t>
            </a:r>
            <a:r>
              <a:rPr lang="pl-PL" dirty="0" err="1">
                <a:sym typeface="Symbol"/>
              </a:rPr>
              <a:t>xor</a:t>
            </a:r>
            <a:r>
              <a:rPr lang="pl-PL" dirty="0">
                <a:sym typeface="Symbol"/>
              </a:rPr>
              <a:t> z kluczy zastosowanych do szyfrowania</a:t>
            </a:r>
            <a:br>
              <a:rPr lang="pl-PL" dirty="0">
                <a:sym typeface="Symbol"/>
              </a:rPr>
            </a:br>
            <a:r>
              <a:rPr lang="pl-PL" dirty="0">
                <a:sym typeface="Symbol"/>
              </a:rPr>
              <a:t>(</a:t>
            </a:r>
            <a:r>
              <a:rPr lang="en-US" dirty="0">
                <a:solidFill>
                  <a:srgbClr val="0000FF"/>
                </a:solidFill>
              </a:rPr>
              <a:t>k[l</a:t>
            </a:r>
            <a:r>
              <a:rPr lang="en-US" baseline="-25000" dirty="0">
                <a:solidFill>
                  <a:srgbClr val="0000FF"/>
                </a:solidFill>
              </a:rPr>
              <a:t>1</a:t>
            </a:r>
            <a:r>
              <a:rPr lang="en-US" dirty="0">
                <a:solidFill>
                  <a:srgbClr val="0000FF"/>
                </a:solidFill>
              </a:rPr>
              <a:t>,…,</a:t>
            </a:r>
            <a:r>
              <a:rPr lang="en-US" dirty="0" err="1">
                <a:solidFill>
                  <a:srgbClr val="0000FF"/>
                </a:solidFill>
              </a:rPr>
              <a:t>l</a:t>
            </a:r>
            <a:r>
              <a:rPr lang="en-US" baseline="-25000" dirty="0" err="1">
                <a:solidFill>
                  <a:srgbClr val="0000FF"/>
                </a:solidFill>
              </a:rPr>
              <a:t>u</a:t>
            </a:r>
            <a:r>
              <a:rPr lang="en-US" dirty="0">
                <a:solidFill>
                  <a:srgbClr val="0000FF"/>
                </a:solidFill>
              </a:rPr>
              <a:t>]</a:t>
            </a:r>
            <a:r>
              <a:rPr lang="pl-PL" dirty="0">
                <a:sym typeface="Symbol"/>
              </a:rPr>
              <a:t>)</a:t>
            </a:r>
          </a:p>
          <a:p>
            <a:r>
              <a:rPr lang="pl-PL" dirty="0">
                <a:sym typeface="Symbol"/>
              </a:rPr>
              <a:t>Istnieje matematyczna metoda wydobycia części bitów klucza</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30</a:t>
            </a:fld>
            <a:endParaRPr lang="pl-P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Atak liniowy na DES</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31</a:t>
            </a:fld>
            <a:endParaRPr lang="pl-PL"/>
          </a:p>
        </p:txBody>
      </p:sp>
      <p:sp>
        <p:nvSpPr>
          <p:cNvPr id="5" name="Content Placeholder 2"/>
          <p:cNvSpPr>
            <a:spLocks noGrp="1"/>
          </p:cNvSpPr>
          <p:nvPr>
            <p:ph idx="1"/>
          </p:nvPr>
        </p:nvSpPr>
        <p:spPr>
          <a:xfrm>
            <a:off x="304853" y="1988840"/>
            <a:ext cx="8840735" cy="4095750"/>
          </a:xfrm>
        </p:spPr>
        <p:txBody>
          <a:bodyPr>
            <a:normAutofit fontScale="92500" lnSpcReduction="10000"/>
          </a:bodyPr>
          <a:lstStyle/>
          <a:p>
            <a:pPr marL="0" indent="0">
              <a:buNone/>
            </a:pPr>
            <a:r>
              <a:rPr lang="pl-PL" sz="2600" dirty="0"/>
              <a:t>Dla</a:t>
            </a:r>
            <a:r>
              <a:rPr lang="en-US" sz="2600" dirty="0"/>
              <a:t> DES,  ε = 1/2</a:t>
            </a:r>
            <a:r>
              <a:rPr lang="en-US" sz="2600" baseline="30000" dirty="0"/>
              <a:t>21   </a:t>
            </a:r>
            <a:r>
              <a:rPr lang="en-US" sz="2600" dirty="0"/>
              <a:t>⇒   </a:t>
            </a:r>
          </a:p>
          <a:p>
            <a:pPr marL="0" indent="0">
              <a:buNone/>
            </a:pPr>
            <a:r>
              <a:rPr lang="pl-PL" sz="2600" dirty="0"/>
              <a:t>mając</a:t>
            </a:r>
            <a:r>
              <a:rPr lang="en-US" sz="2600" dirty="0"/>
              <a:t>  2</a:t>
            </a:r>
            <a:r>
              <a:rPr lang="en-US" sz="2600" baseline="30000" dirty="0"/>
              <a:t>42</a:t>
            </a:r>
            <a:r>
              <a:rPr lang="en-US" sz="2600" dirty="0"/>
              <a:t>  </a:t>
            </a:r>
            <a:r>
              <a:rPr lang="pl-PL" sz="2600" dirty="0"/>
              <a:t>par wiadomość/szyfrogram możemy znaleźć</a:t>
            </a:r>
            <a:r>
              <a:rPr lang="en-US" sz="2600" dirty="0"/>
              <a:t>  </a:t>
            </a:r>
            <a:r>
              <a:rPr lang="pl-PL" sz="2600" dirty="0" err="1"/>
              <a:t>xor</a:t>
            </a:r>
            <a:r>
              <a:rPr lang="pl-PL" sz="2600" dirty="0"/>
              <a:t> kluczy dla tych par w czasie </a:t>
            </a:r>
            <a:r>
              <a:rPr lang="en-US" sz="2600" dirty="0"/>
              <a:t>2</a:t>
            </a:r>
            <a:r>
              <a:rPr lang="en-US" sz="2600" baseline="30000" dirty="0"/>
              <a:t>42</a:t>
            </a:r>
          </a:p>
          <a:p>
            <a:pPr marL="0" indent="0">
              <a:buNone/>
            </a:pPr>
            <a:endParaRPr lang="en-US" sz="2600" baseline="30000" dirty="0"/>
          </a:p>
          <a:p>
            <a:pPr marL="0" indent="0">
              <a:buNone/>
            </a:pPr>
            <a:r>
              <a:rPr lang="pl-PL" sz="2600" dirty="0"/>
              <a:t>Pomijając szczegóły</a:t>
            </a:r>
            <a:r>
              <a:rPr lang="en-US" sz="2600" dirty="0"/>
              <a:t>:   </a:t>
            </a:r>
            <a:r>
              <a:rPr lang="pl-PL" sz="2600" dirty="0"/>
              <a:t>możemy znaleźć</a:t>
            </a:r>
            <a:r>
              <a:rPr lang="en-US" sz="2600" dirty="0"/>
              <a:t> 14 </a:t>
            </a:r>
            <a:r>
              <a:rPr lang="pl-PL" sz="2600" dirty="0"/>
              <a:t>bitów klucza</a:t>
            </a:r>
            <a:r>
              <a:rPr lang="en-US" sz="2600" dirty="0"/>
              <a:t> </a:t>
            </a:r>
            <a:r>
              <a:rPr lang="pl-PL" sz="2600" dirty="0"/>
              <a:t>w czasie</a:t>
            </a:r>
            <a:r>
              <a:rPr lang="en-US" sz="2600" dirty="0">
                <a:solidFill>
                  <a:srgbClr val="000000"/>
                </a:solidFill>
              </a:rPr>
              <a:t> </a:t>
            </a:r>
            <a:r>
              <a:rPr lang="en-US" sz="2600" dirty="0"/>
              <a:t>2</a:t>
            </a:r>
            <a:r>
              <a:rPr lang="en-US" sz="2600" baseline="30000" dirty="0"/>
              <a:t>42</a:t>
            </a:r>
            <a:endParaRPr lang="en-US" sz="2600" dirty="0"/>
          </a:p>
          <a:p>
            <a:pPr marL="0" indent="0">
              <a:buNone/>
            </a:pPr>
            <a:endParaRPr lang="en-US" sz="2600" dirty="0"/>
          </a:p>
          <a:p>
            <a:pPr marL="0" indent="0">
              <a:buNone/>
            </a:pPr>
            <a:r>
              <a:rPr lang="pl-PL" sz="2600" dirty="0"/>
              <a:t>Resztę bitów uzyskujemy z zastosowaniem ataku siłowego: </a:t>
            </a:r>
            <a:r>
              <a:rPr lang="en-US" sz="2600" dirty="0"/>
              <a:t>   56−14=42  </a:t>
            </a:r>
            <a:r>
              <a:rPr lang="pl-PL" sz="2600" dirty="0"/>
              <a:t>bitów w czasie</a:t>
            </a:r>
            <a:r>
              <a:rPr lang="en-US" sz="2600" dirty="0">
                <a:solidFill>
                  <a:srgbClr val="000000"/>
                </a:solidFill>
              </a:rPr>
              <a:t> </a:t>
            </a:r>
            <a:r>
              <a:rPr lang="en-US" sz="2600" dirty="0"/>
              <a:t>2</a:t>
            </a:r>
            <a:r>
              <a:rPr lang="en-US" sz="2600" baseline="30000" dirty="0"/>
              <a:t>42</a:t>
            </a:r>
            <a:endParaRPr lang="en-US" sz="2600" dirty="0"/>
          </a:p>
          <a:p>
            <a:pPr marL="0" indent="0">
              <a:buNone/>
            </a:pPr>
            <a:endParaRPr lang="en-US" sz="2600" dirty="0"/>
          </a:p>
          <a:p>
            <a:pPr marL="0" indent="0">
              <a:buNone/>
            </a:pPr>
            <a:r>
              <a:rPr lang="pl-PL" sz="2600" dirty="0"/>
              <a:t>Całkowity czas ataku</a:t>
            </a:r>
            <a:r>
              <a:rPr lang="en-US" sz="2600" dirty="0"/>
              <a:t>   </a:t>
            </a:r>
            <a:r>
              <a:rPr lang="en-US" sz="2600" dirty="0">
                <a:solidFill>
                  <a:srgbClr val="000000"/>
                </a:solidFill>
              </a:rPr>
              <a:t>≈</a:t>
            </a:r>
            <a:r>
              <a:rPr lang="en-US" sz="2600" dirty="0"/>
              <a:t>2</a:t>
            </a:r>
            <a:r>
              <a:rPr lang="en-US" sz="2600" baseline="30000" dirty="0"/>
              <a:t>43</a:t>
            </a:r>
            <a:r>
              <a:rPr lang="en-US" sz="2600" dirty="0"/>
              <a:t>  ( &lt;&lt; 2</a:t>
            </a:r>
            <a:r>
              <a:rPr lang="en-US" sz="2600" baseline="30000" dirty="0"/>
              <a:t>56</a:t>
            </a:r>
            <a:r>
              <a:rPr lang="en-US" sz="2600" dirty="0"/>
              <a:t> )   </a:t>
            </a:r>
            <a:r>
              <a:rPr lang="pl-PL" sz="2600" dirty="0"/>
              <a:t>pod warunkiem</a:t>
            </a:r>
            <a:r>
              <a:rPr lang="en-US" sz="2600" dirty="0"/>
              <a:t>  </a:t>
            </a:r>
            <a:r>
              <a:rPr lang="pl-PL" sz="2600" dirty="0"/>
              <a:t>posiadania </a:t>
            </a:r>
            <a:r>
              <a:rPr lang="en-US" sz="2600" dirty="0"/>
              <a:t>2</a:t>
            </a:r>
            <a:r>
              <a:rPr lang="en-US" sz="2600" baseline="30000" dirty="0"/>
              <a:t>42</a:t>
            </a:r>
            <a:r>
              <a:rPr lang="en-US" sz="2600" dirty="0"/>
              <a:t>  </a:t>
            </a:r>
            <a:r>
              <a:rPr lang="pl-PL" sz="2600" dirty="0"/>
              <a:t>losowych par wiadomość/szyfrogram</a:t>
            </a:r>
            <a:endParaRPr lang="en-US" sz="2600" baseline="30000" dirty="0"/>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Nauka</a:t>
            </a:r>
          </a:p>
        </p:txBody>
      </p:sp>
      <p:sp>
        <p:nvSpPr>
          <p:cNvPr id="3" name="Symbol zastępczy zawartości 2"/>
          <p:cNvSpPr>
            <a:spLocks noGrp="1"/>
          </p:cNvSpPr>
          <p:nvPr>
            <p:ph idx="1"/>
          </p:nvPr>
        </p:nvSpPr>
        <p:spPr/>
        <p:txBody>
          <a:bodyPr/>
          <a:lstStyle/>
          <a:p>
            <a:r>
              <a:rPr lang="pl-PL" dirty="0"/>
              <a:t>Niewielka skłonność piątego </a:t>
            </a:r>
            <a:r>
              <a:rPr lang="pl-PL" dirty="0" err="1"/>
              <a:t>S-boxa</a:t>
            </a:r>
            <a:r>
              <a:rPr lang="pl-PL" dirty="0"/>
              <a:t> do funkcji liniowej prowadzi do możliwości przeprowadzenia ataku na DES z czasem </a:t>
            </a:r>
            <a:r>
              <a:rPr lang="pl-PL" dirty="0" smtClean="0"/>
              <a:t>2</a:t>
            </a:r>
            <a:r>
              <a:rPr lang="pl-PL" baseline="30000" dirty="0" smtClean="0"/>
              <a:t>43</a:t>
            </a:r>
            <a:endParaRPr lang="pl-PL" baseline="30000" dirty="0"/>
          </a:p>
          <a:p>
            <a:r>
              <a:rPr lang="pl-PL" dirty="0"/>
              <a:t>Wniosek:</a:t>
            </a:r>
          </a:p>
          <a:p>
            <a:pPr lvl="1"/>
            <a:r>
              <a:rPr lang="pl-PL" dirty="0"/>
              <a:t>Nie projektujcie szyfrów samodzielnie</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32</a:t>
            </a:fld>
            <a:endParaRPr lang="pl-PL"/>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79" y="274638"/>
            <a:ext cx="8292704" cy="778098"/>
          </a:xfrm>
        </p:spPr>
        <p:txBody>
          <a:bodyPr/>
          <a:lstStyle/>
          <a:p>
            <a:r>
              <a:rPr lang="pl-PL" dirty="0"/>
              <a:t>Ataki kwantowe</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33</a:t>
            </a:fld>
            <a:endParaRPr lang="pl-PL"/>
          </a:p>
        </p:txBody>
      </p:sp>
      <p:sp>
        <p:nvSpPr>
          <p:cNvPr id="5" name="Content Placeholder 2"/>
          <p:cNvSpPr>
            <a:spLocks noGrp="1"/>
          </p:cNvSpPr>
          <p:nvPr>
            <p:ph idx="1"/>
          </p:nvPr>
        </p:nvSpPr>
        <p:spPr>
          <a:xfrm>
            <a:off x="457280" y="1047750"/>
            <a:ext cx="8231029" cy="5477594"/>
          </a:xfrm>
        </p:spPr>
        <p:txBody>
          <a:bodyPr>
            <a:normAutofit fontScale="92500" lnSpcReduction="10000"/>
          </a:bodyPr>
          <a:lstStyle/>
          <a:p>
            <a:pPr marL="0" indent="0">
              <a:buNone/>
            </a:pPr>
            <a:r>
              <a:rPr lang="pl-PL" sz="2800" dirty="0"/>
              <a:t>Ogólny problem przeszukiwania</a:t>
            </a:r>
            <a:endParaRPr lang="en-US" sz="2800" dirty="0"/>
          </a:p>
          <a:p>
            <a:pPr marL="0" indent="0">
              <a:buNone/>
            </a:pPr>
            <a:r>
              <a:rPr lang="en-US" sz="2800" dirty="0"/>
              <a:t>	</a:t>
            </a:r>
            <a:r>
              <a:rPr lang="pl-PL" sz="2800" dirty="0"/>
              <a:t>Niech</a:t>
            </a:r>
            <a:r>
              <a:rPr lang="en-US" sz="2800" dirty="0"/>
              <a:t>   f: X ⟶ {0,1}  </a:t>
            </a:r>
            <a:r>
              <a:rPr lang="pl-PL" sz="2800" dirty="0"/>
              <a:t>będzie funkcją</a:t>
            </a:r>
            <a:r>
              <a:rPr lang="en-US" sz="2800" dirty="0"/>
              <a:t>.</a:t>
            </a:r>
          </a:p>
          <a:p>
            <a:pPr marL="0" indent="0">
              <a:buNone/>
            </a:pPr>
            <a:r>
              <a:rPr lang="en-US" sz="2800" dirty="0"/>
              <a:t>	</a:t>
            </a:r>
            <a:r>
              <a:rPr lang="pl-PL" sz="2800" dirty="0"/>
              <a:t>Cel</a:t>
            </a:r>
            <a:r>
              <a:rPr lang="en-US" sz="2800" dirty="0"/>
              <a:t>:    </a:t>
            </a:r>
            <a:r>
              <a:rPr lang="pl-PL" sz="2800" dirty="0"/>
              <a:t>znalezienie</a:t>
            </a:r>
            <a:r>
              <a:rPr lang="en-US" sz="2800" dirty="0"/>
              <a:t>  </a:t>
            </a:r>
            <a:r>
              <a:rPr lang="en-US" sz="2800" dirty="0" err="1"/>
              <a:t>x∈X</a:t>
            </a:r>
            <a:r>
              <a:rPr lang="en-US" sz="2800" dirty="0"/>
              <a:t>    </a:t>
            </a:r>
            <a:r>
              <a:rPr lang="pl-PL" sz="2800" dirty="0"/>
              <a:t>takich, że</a:t>
            </a:r>
            <a:r>
              <a:rPr lang="en-US" sz="2800" dirty="0"/>
              <a:t>   f(x)=1.</a:t>
            </a:r>
          </a:p>
          <a:p>
            <a:pPr marL="0" indent="0">
              <a:buNone/>
            </a:pPr>
            <a:endParaRPr lang="en-US" sz="2800" dirty="0"/>
          </a:p>
          <a:p>
            <a:pPr marL="0" indent="0">
              <a:buNone/>
            </a:pPr>
            <a:r>
              <a:rPr lang="pl-PL" sz="2800" dirty="0"/>
              <a:t>Klasyczne komputery</a:t>
            </a:r>
            <a:r>
              <a:rPr lang="en-US" sz="2800" dirty="0"/>
              <a:t>: </a:t>
            </a:r>
            <a:r>
              <a:rPr lang="pl-PL" sz="2800" dirty="0"/>
              <a:t/>
            </a:r>
            <a:br>
              <a:rPr lang="pl-PL" sz="2800" dirty="0"/>
            </a:br>
            <a:r>
              <a:rPr lang="pl-PL" sz="2800" dirty="0"/>
              <a:t>złożoność najlepszego algorytmu wyszukiwania </a:t>
            </a:r>
            <a:r>
              <a:rPr lang="en-US" sz="2800" dirty="0"/>
              <a:t>=</a:t>
            </a:r>
            <a:r>
              <a:rPr lang="pl-PL" sz="2800" dirty="0"/>
              <a:t> </a:t>
            </a:r>
            <a:r>
              <a:rPr lang="en-US" sz="2800" b="1" dirty="0"/>
              <a:t>O(</a:t>
            </a:r>
            <a:r>
              <a:rPr lang="pl-PL" sz="2800" b="1" dirty="0"/>
              <a:t>|</a:t>
            </a:r>
            <a:r>
              <a:rPr lang="en-US" sz="2800" b="1" dirty="0"/>
              <a:t>X|)</a:t>
            </a:r>
            <a:r>
              <a:rPr lang="pl-PL" sz="2800" dirty="0"/>
              <a:t/>
            </a:r>
            <a:br>
              <a:rPr lang="pl-PL" sz="2800" dirty="0"/>
            </a:br>
            <a:r>
              <a:rPr lang="pl-PL" sz="2800" dirty="0"/>
              <a:t>(jest liniowa w zależności od liczby elementów zbioru X)</a:t>
            </a:r>
            <a:endParaRPr lang="en-US" sz="2800" dirty="0"/>
          </a:p>
          <a:p>
            <a:pPr marL="0" indent="0">
              <a:buNone/>
            </a:pPr>
            <a:endParaRPr lang="pl-PL" sz="2800" dirty="0"/>
          </a:p>
          <a:p>
            <a:pPr marL="0" indent="0">
              <a:buNone/>
            </a:pPr>
            <a:r>
              <a:rPr lang="pl-PL" sz="2800" dirty="0"/>
              <a:t>Komputer kwantowy</a:t>
            </a:r>
            <a:r>
              <a:rPr lang="en-US" sz="2800" dirty="0"/>
              <a:t> </a:t>
            </a:r>
            <a:r>
              <a:rPr lang="en-US" sz="1800" dirty="0"/>
              <a:t>[Grover ’96] </a:t>
            </a:r>
            <a:r>
              <a:rPr lang="en-US" sz="2800" dirty="0"/>
              <a:t>:      </a:t>
            </a:r>
            <a:r>
              <a:rPr lang="pl-PL" sz="2800" dirty="0"/>
              <a:t>czas</a:t>
            </a:r>
            <a:r>
              <a:rPr lang="en-US" sz="2800" dirty="0"/>
              <a:t> = </a:t>
            </a:r>
            <a:r>
              <a:rPr lang="en-US" sz="2800" b="1" dirty="0"/>
              <a:t>O(|X|</a:t>
            </a:r>
            <a:r>
              <a:rPr lang="en-US" sz="2800" b="1" baseline="30000" dirty="0"/>
              <a:t>1/2</a:t>
            </a:r>
            <a:r>
              <a:rPr lang="en-US" sz="2800" b="1" dirty="0"/>
              <a:t>)</a:t>
            </a:r>
            <a:r>
              <a:rPr lang="pl-PL" sz="2800" dirty="0"/>
              <a:t/>
            </a:r>
            <a:br>
              <a:rPr lang="pl-PL" sz="2800" dirty="0"/>
            </a:br>
            <a:r>
              <a:rPr lang="pl-PL" sz="2800" dirty="0"/>
              <a:t>(czas przeszukiwania będzie proporcjonalny do pierwiastka kwadratowego z rozmiaru zbioru)</a:t>
            </a:r>
            <a:endParaRPr lang="en-US" sz="2800" dirty="0"/>
          </a:p>
          <a:p>
            <a:pPr marL="0" indent="0">
              <a:buNone/>
            </a:pPr>
            <a:endParaRPr lang="en-US" sz="2800" dirty="0"/>
          </a:p>
          <a:p>
            <a:pPr marL="0" indent="0">
              <a:buNone/>
            </a:pPr>
            <a:r>
              <a:rPr lang="pl-PL" sz="2800" dirty="0"/>
              <a:t>Działają już pierwsze komputery kwantowe…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Siłowy kwantowy atak szyfry blokowe</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34</a:t>
            </a:fld>
            <a:endParaRPr lang="pl-PL"/>
          </a:p>
        </p:txBody>
      </p:sp>
      <p:sp>
        <p:nvSpPr>
          <p:cNvPr id="5" name="Content Placeholder 2"/>
          <p:cNvSpPr>
            <a:spLocks noGrp="1"/>
          </p:cNvSpPr>
          <p:nvPr>
            <p:ph idx="1"/>
          </p:nvPr>
        </p:nvSpPr>
        <p:spPr>
          <a:xfrm>
            <a:off x="410415" y="1317898"/>
            <a:ext cx="8735173" cy="5540102"/>
          </a:xfrm>
        </p:spPr>
        <p:txBody>
          <a:bodyPr>
            <a:normAutofit/>
          </a:bodyPr>
          <a:lstStyle/>
          <a:p>
            <a:pPr marL="0" indent="0">
              <a:buNone/>
            </a:pPr>
            <a:r>
              <a:rPr lang="pl-PL" sz="2400" dirty="0"/>
              <a:t>Mając</a:t>
            </a:r>
            <a:r>
              <a:rPr lang="en-US" sz="2400" dirty="0"/>
              <a:t>   m, c=E(</a:t>
            </a:r>
            <a:r>
              <a:rPr lang="en-US" sz="2400" dirty="0" err="1"/>
              <a:t>k,m</a:t>
            </a:r>
            <a:r>
              <a:rPr lang="en-US" sz="2400" dirty="0"/>
              <a:t>)    </a:t>
            </a:r>
            <a:r>
              <a:rPr lang="pl-PL" sz="2400" dirty="0"/>
              <a:t>definiujemy</a:t>
            </a:r>
            <a:endParaRPr lang="en-US" sz="2400" dirty="0"/>
          </a:p>
          <a:p>
            <a:pPr marL="0" indent="0">
              <a:buNone/>
            </a:pPr>
            <a:endParaRPr lang="en-US" sz="2400" dirty="0"/>
          </a:p>
          <a:p>
            <a:pPr marL="0" indent="0">
              <a:buNone/>
            </a:pPr>
            <a:r>
              <a:rPr lang="en-US" sz="2400" dirty="0"/>
              <a:t>	</a:t>
            </a:r>
          </a:p>
          <a:p>
            <a:pPr marL="0" indent="0">
              <a:buNone/>
            </a:pPr>
            <a:r>
              <a:rPr lang="en-US" sz="2400" dirty="0"/>
              <a:t>				</a:t>
            </a:r>
          </a:p>
          <a:p>
            <a:pPr marL="0" indent="0">
              <a:buNone/>
            </a:pPr>
            <a:r>
              <a:rPr lang="pl-PL" sz="2400" dirty="0"/>
              <a:t>Algorytm </a:t>
            </a:r>
            <a:r>
              <a:rPr lang="pl-PL" sz="2400" dirty="0" err="1"/>
              <a:t>Grover’a</a:t>
            </a:r>
            <a:r>
              <a:rPr lang="en-US" sz="2400" dirty="0"/>
              <a:t>   </a:t>
            </a:r>
            <a:endParaRPr lang="pl-PL" sz="2400" dirty="0"/>
          </a:p>
          <a:p>
            <a:pPr marL="0" indent="0">
              <a:buNone/>
            </a:pPr>
            <a:r>
              <a:rPr lang="pl-PL" sz="2400" dirty="0"/>
              <a:t>	</a:t>
            </a:r>
            <a:r>
              <a:rPr lang="en-US" sz="2400" dirty="0"/>
              <a:t>⇒   </a:t>
            </a:r>
            <a:r>
              <a:rPr lang="pl-PL" sz="2400" dirty="0"/>
              <a:t>komputer kwantowy może znaleźć k w czasie </a:t>
            </a:r>
            <a:r>
              <a:rPr lang="en-US" sz="2400" dirty="0"/>
              <a:t> O( |K|</a:t>
            </a:r>
            <a:r>
              <a:rPr lang="en-US" sz="2400" baseline="30000" dirty="0"/>
              <a:t>1/2</a:t>
            </a:r>
            <a:r>
              <a:rPr lang="en-US" sz="2400" dirty="0"/>
              <a:t> )</a:t>
            </a:r>
          </a:p>
          <a:p>
            <a:pPr marL="0" indent="0">
              <a:buNone/>
            </a:pPr>
            <a:endParaRPr lang="en-US" sz="2400" dirty="0"/>
          </a:p>
          <a:p>
            <a:pPr marL="0" indent="0">
              <a:buNone/>
            </a:pPr>
            <a:r>
              <a:rPr lang="en-US" sz="2400" dirty="0"/>
              <a:t>	</a:t>
            </a:r>
            <a:r>
              <a:rPr lang="pl-PL" sz="2400" dirty="0"/>
              <a:t>dla </a:t>
            </a:r>
            <a:r>
              <a:rPr lang="en-US" sz="2400" dirty="0"/>
              <a:t>DES:    </a:t>
            </a:r>
            <a:r>
              <a:rPr lang="pl-PL" sz="2400" dirty="0"/>
              <a:t>czas</a:t>
            </a:r>
            <a:r>
              <a:rPr lang="en-US" sz="2400" dirty="0"/>
              <a:t>   </a:t>
            </a:r>
            <a:r>
              <a:rPr lang="en-US" sz="2400" dirty="0">
                <a:solidFill>
                  <a:srgbClr val="000000"/>
                </a:solidFill>
              </a:rPr>
              <a:t>≈</a:t>
            </a:r>
            <a:r>
              <a:rPr lang="en-US" sz="2400" dirty="0"/>
              <a:t>2</a:t>
            </a:r>
            <a:r>
              <a:rPr lang="en-US" sz="2400" baseline="30000" dirty="0"/>
              <a:t>28</a:t>
            </a:r>
            <a:r>
              <a:rPr lang="en-US" sz="2400" dirty="0"/>
              <a:t>      ,        </a:t>
            </a:r>
            <a:r>
              <a:rPr lang="pl-PL" sz="2400" dirty="0"/>
              <a:t>dla</a:t>
            </a:r>
            <a:r>
              <a:rPr lang="en-US" sz="2400" dirty="0"/>
              <a:t> AES-128:   </a:t>
            </a:r>
            <a:r>
              <a:rPr lang="pl-PL" sz="2400" dirty="0"/>
              <a:t>czas</a:t>
            </a:r>
            <a:r>
              <a:rPr lang="en-US" sz="2400" dirty="0"/>
              <a:t>   </a:t>
            </a:r>
            <a:r>
              <a:rPr lang="en-US" sz="2400" dirty="0">
                <a:solidFill>
                  <a:srgbClr val="000000"/>
                </a:solidFill>
              </a:rPr>
              <a:t>≈</a:t>
            </a:r>
            <a:r>
              <a:rPr lang="en-US" sz="2400" dirty="0"/>
              <a:t>2</a:t>
            </a:r>
            <a:r>
              <a:rPr lang="en-US" sz="2400" baseline="30000" dirty="0"/>
              <a:t>64</a:t>
            </a:r>
            <a:r>
              <a:rPr lang="en-US" sz="2400" dirty="0"/>
              <a:t> </a:t>
            </a:r>
          </a:p>
          <a:p>
            <a:pPr marL="0" indent="0">
              <a:buNone/>
            </a:pPr>
            <a:endParaRPr lang="en-US" sz="2400" dirty="0"/>
          </a:p>
          <a:p>
            <a:pPr marL="0" indent="0">
              <a:spcBef>
                <a:spcPts val="2400"/>
              </a:spcBef>
              <a:buNone/>
            </a:pPr>
            <a:r>
              <a:rPr lang="en-US" sz="2400" dirty="0"/>
              <a:t>      </a:t>
            </a:r>
            <a:r>
              <a:rPr lang="pl-PL" sz="2400" dirty="0"/>
              <a:t>	jeśli do użytku wejdą komputery kwantowe</a:t>
            </a:r>
            <a:r>
              <a:rPr lang="en-US" sz="2400" dirty="0"/>
              <a:t> </a:t>
            </a:r>
            <a:r>
              <a:rPr lang="pl-PL" sz="2400" dirty="0"/>
              <a:t>będziemy </a:t>
            </a:r>
            <a:r>
              <a:rPr lang="pl-PL" sz="2400"/>
              <a:t>	musieli stosować </a:t>
            </a:r>
            <a:r>
              <a:rPr lang="pl-PL" sz="2400" dirty="0"/>
              <a:t>klucze</a:t>
            </a:r>
            <a:r>
              <a:rPr lang="en-US" sz="2400" dirty="0"/>
              <a:t> 256-</a:t>
            </a:r>
            <a:r>
              <a:rPr lang="pl-PL" sz="2400" dirty="0"/>
              <a:t>bitowe</a:t>
            </a:r>
            <a:r>
              <a:rPr lang="en-US" sz="2400" dirty="0"/>
              <a:t> (</a:t>
            </a:r>
            <a:r>
              <a:rPr lang="pl-PL" sz="2400" dirty="0"/>
              <a:t>np.</a:t>
            </a:r>
            <a:r>
              <a:rPr lang="en-US" sz="2400" dirty="0"/>
              <a:t>  AES-256)</a:t>
            </a:r>
          </a:p>
          <a:p>
            <a:pPr marL="0" indent="0">
              <a:buNone/>
            </a:pPr>
            <a:r>
              <a:rPr lang="en-US" sz="2400" dirty="0"/>
              <a:t> </a:t>
            </a:r>
            <a:endParaRPr lang="en-US" dirty="0"/>
          </a:p>
        </p:txBody>
      </p:sp>
      <p:grpSp>
        <p:nvGrpSpPr>
          <p:cNvPr id="6" name="Group 9"/>
          <p:cNvGrpSpPr/>
          <p:nvPr/>
        </p:nvGrpSpPr>
        <p:grpSpPr>
          <a:xfrm>
            <a:off x="4284713" y="1340766"/>
            <a:ext cx="4643221" cy="1224138"/>
            <a:chOff x="4963179" y="1504949"/>
            <a:chExt cx="4374478" cy="921832"/>
          </a:xfrm>
        </p:grpSpPr>
        <p:grpSp>
          <p:nvGrpSpPr>
            <p:cNvPr id="7" name="Group 7"/>
            <p:cNvGrpSpPr/>
            <p:nvPr/>
          </p:nvGrpSpPr>
          <p:grpSpPr>
            <a:xfrm>
              <a:off x="5777404" y="1504949"/>
              <a:ext cx="3560253" cy="921832"/>
              <a:chOff x="2272204" y="1885949"/>
              <a:chExt cx="3560253" cy="921832"/>
            </a:xfrm>
          </p:grpSpPr>
          <p:sp>
            <p:nvSpPr>
              <p:cNvPr id="9" name="Left Brace 5"/>
              <p:cNvSpPr/>
              <p:nvPr/>
            </p:nvSpPr>
            <p:spPr>
              <a:xfrm>
                <a:off x="2272204" y="1962150"/>
                <a:ext cx="166196" cy="845631"/>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6"/>
              <p:cNvSpPr txBox="1"/>
              <p:nvPr/>
            </p:nvSpPr>
            <p:spPr>
              <a:xfrm>
                <a:off x="2438396" y="1885949"/>
                <a:ext cx="3394061" cy="903903"/>
              </a:xfrm>
              <a:prstGeom prst="rect">
                <a:avLst/>
              </a:prstGeom>
              <a:noFill/>
            </p:spPr>
            <p:txBody>
              <a:bodyPr wrap="none" rtlCol="0">
                <a:spAutoFit/>
              </a:bodyPr>
              <a:lstStyle/>
              <a:p>
                <a:pPr marL="457200" indent="-457200">
                  <a:buAutoNum type="arabicPlain"/>
                </a:pPr>
                <a:r>
                  <a:rPr lang="pl-PL" sz="2400" dirty="0"/>
                  <a:t>jeśli</a:t>
                </a:r>
                <a:r>
                  <a:rPr lang="en-US" sz="2400" dirty="0"/>
                  <a:t> E(</a:t>
                </a:r>
                <a:r>
                  <a:rPr lang="en-US" sz="2400" dirty="0" err="1"/>
                  <a:t>k,m</a:t>
                </a:r>
                <a:r>
                  <a:rPr lang="en-US" sz="2400" dirty="0"/>
                  <a:t>) = c</a:t>
                </a:r>
              </a:p>
              <a:p>
                <a:pPr marL="457200" indent="-457200">
                  <a:buAutoNum type="arabicPlain"/>
                </a:pPr>
                <a:endParaRPr lang="en-US" sz="2400" dirty="0"/>
              </a:p>
              <a:p>
                <a:r>
                  <a:rPr lang="en-US" sz="2400" dirty="0"/>
                  <a:t>0    </a:t>
                </a:r>
                <a:r>
                  <a:rPr lang="pl-PL" sz="2400" dirty="0"/>
                  <a:t>w przeciwnym wypadku</a:t>
                </a:r>
                <a:endParaRPr lang="en-US" sz="2400" dirty="0"/>
              </a:p>
            </p:txBody>
          </p:sp>
        </p:grpSp>
        <p:sp>
          <p:nvSpPr>
            <p:cNvPr id="8" name="TextBox 8"/>
            <p:cNvSpPr txBox="1"/>
            <p:nvPr/>
          </p:nvSpPr>
          <p:spPr>
            <a:xfrm>
              <a:off x="4963179" y="1885950"/>
              <a:ext cx="844517" cy="347655"/>
            </a:xfrm>
            <a:prstGeom prst="rect">
              <a:avLst/>
            </a:prstGeom>
            <a:noFill/>
          </p:spPr>
          <p:txBody>
            <a:bodyPr wrap="none" rtlCol="0">
              <a:spAutoFit/>
            </a:bodyPr>
            <a:lstStyle/>
            <a:p>
              <a:r>
                <a:rPr lang="en-US" sz="2400" dirty="0"/>
                <a:t>f(k) = </a:t>
              </a:r>
            </a:p>
          </p:txBody>
        </p:sp>
      </p:grpSp>
      <mc:AlternateContent xmlns:mc="http://schemas.openxmlformats.org/markup-compatibility/2006">
        <mc:Choice xmlns:p14="http://schemas.microsoft.com/office/powerpoint/2010/main" xmlns="" Requires="p14">
          <p:contentPart p14:bwMode="auto" r:id="rId3">
            <p14:nvContentPartPr>
              <p14:cNvPr id="1026" name="Ink 2"/>
              <p14:cNvContentPartPr>
                <a14:cpLocks xmlns:a14="http://schemas.microsoft.com/office/drawing/2010/main" noRot="1" noChangeAspect="1" noEditPoints="1" noChangeArrowheads="1" noChangeShapeType="1"/>
              </p14:cNvContentPartPr>
              <p14:nvPr/>
            </p14:nvContentPartPr>
            <p14:xfrm>
              <a:off x="4498975" y="2201863"/>
              <a:ext cx="142875" cy="242887"/>
            </p14:xfrm>
          </p:contentPart>
        </mc:Choice>
        <mc:Fallback>
          <p:pic>
            <p:nvPicPr>
              <p:cNvPr id="1026" name="Ink 2"/>
              <p:cNvPicPr>
                <a:picLocks noRot="1" noChangeAspect="1" noEditPoints="1" noChangeArrowheads="1" noChangeShapeType="1"/>
              </p:cNvPicPr>
              <p:nvPr/>
            </p:nvPicPr>
            <p:blipFill>
              <a:blip r:embed="rId4" cstate="print"/>
              <a:stretch>
                <a:fillRect/>
              </a:stretch>
            </p:blipFill>
            <p:spPr>
              <a:xfrm>
                <a:off x="4489276" y="2192576"/>
                <a:ext cx="162273" cy="261461"/>
              </a:xfrm>
              <a:prstGeom prst="rect">
                <a:avLst/>
              </a:prstGeom>
            </p:spPr>
          </p:pic>
        </mc:Fallback>
      </mc:AlternateContent>
      <mc:AlternateContent xmlns:mc="http://schemas.openxmlformats.org/markup-compatibility/2006">
        <mc:Choice xmlns:p14="http://schemas.microsoft.com/office/powerpoint/2010/main" xmlns="" Requires="p14">
          <p:contentPart p14:bwMode="auto" r:id="rId5">
            <p14:nvContentPartPr>
              <p14:cNvPr id="1027" name="Ink 3"/>
              <p14:cNvContentPartPr>
                <a14:cpLocks xmlns:a14="http://schemas.microsoft.com/office/drawing/2010/main" noRot="1" noChangeAspect="1" noEditPoints="1" noChangeArrowheads="1" noChangeShapeType="1"/>
              </p14:cNvContentPartPr>
              <p14:nvPr/>
            </p14:nvContentPartPr>
            <p14:xfrm>
              <a:off x="3941763" y="2540000"/>
              <a:ext cx="827087" cy="95250"/>
            </p14:xfrm>
          </p:contentPart>
        </mc:Choice>
        <mc:Fallback>
          <p:pic>
            <p:nvPicPr>
              <p:cNvPr id="1027" name="Ink 3"/>
              <p:cNvPicPr>
                <a:picLocks noRot="1" noChangeAspect="1" noEditPoints="1" noChangeArrowheads="1" noChangeShapeType="1"/>
              </p:cNvPicPr>
              <p:nvPr/>
            </p:nvPicPr>
            <p:blipFill>
              <a:blip r:embed="rId6" cstate="print"/>
              <a:stretch>
                <a:fillRect/>
              </a:stretch>
            </p:blipFill>
            <p:spPr>
              <a:xfrm>
                <a:off x="3932389" y="2530655"/>
                <a:ext cx="845835" cy="113941"/>
              </a:xfrm>
              <a:prstGeom prst="rect">
                <a:avLst/>
              </a:prstGeom>
            </p:spPr>
          </p:pic>
        </mc:Fallback>
      </mc:AlternateContent>
      <mc:AlternateContent xmlns:mc="http://schemas.openxmlformats.org/markup-compatibility/2006">
        <mc:Choice xmlns:p14="http://schemas.microsoft.com/office/powerpoint/2010/main" xmlns="" Requires="p14">
          <p:contentPart p14:bwMode="auto" r:id="rId7">
            <p14:nvContentPartPr>
              <p14:cNvPr id="1028" name="Ink 4"/>
              <p14:cNvContentPartPr>
                <a14:cpLocks xmlns:a14="http://schemas.microsoft.com/office/drawing/2010/main" noRot="1" noChangeAspect="1" noEditPoints="1" noChangeArrowheads="1" noChangeShapeType="1"/>
              </p14:cNvContentPartPr>
              <p14:nvPr/>
            </p14:nvContentPartPr>
            <p14:xfrm>
              <a:off x="3449638" y="2566988"/>
              <a:ext cx="673100" cy="492125"/>
            </p14:xfrm>
          </p:contentPart>
        </mc:Choice>
        <mc:Fallback>
          <p:pic>
            <p:nvPicPr>
              <p:cNvPr id="1028" name="Ink 4"/>
              <p:cNvPicPr>
                <a:picLocks noRot="1" noChangeAspect="1" noEditPoints="1" noChangeArrowheads="1" noChangeShapeType="1"/>
              </p:cNvPicPr>
              <p:nvPr/>
            </p:nvPicPr>
            <p:blipFill>
              <a:blip r:embed="rId8" cstate="print"/>
              <a:stretch>
                <a:fillRect/>
              </a:stretch>
            </p:blipFill>
            <p:spPr>
              <a:xfrm>
                <a:off x="3440269" y="2557614"/>
                <a:ext cx="691837" cy="510873"/>
              </a:xfrm>
              <a:prstGeom prst="rect">
                <a:avLst/>
              </a:prstGeom>
            </p:spPr>
          </p:pic>
        </mc:Fallback>
      </mc:AlternateContent>
      <mc:AlternateContent xmlns:mc="http://schemas.openxmlformats.org/markup-compatibility/2006">
        <mc:Choice xmlns:p14="http://schemas.microsoft.com/office/powerpoint/2010/main" xmlns="" Requires="p14">
          <p:contentPart p14:bwMode="auto" r:id="rId9">
            <p14:nvContentPartPr>
              <p14:cNvPr id="1029" name="Ink 5"/>
              <p14:cNvContentPartPr>
                <a14:cpLocks xmlns:a14="http://schemas.microsoft.com/office/drawing/2010/main" noRot="1" noChangeAspect="1" noEditPoints="1" noChangeArrowheads="1" noChangeShapeType="1"/>
              </p14:cNvContentPartPr>
              <p14:nvPr/>
            </p14:nvContentPartPr>
            <p14:xfrm>
              <a:off x="4286250" y="2682875"/>
              <a:ext cx="90488" cy="133350"/>
            </p14:xfrm>
          </p:contentPart>
        </mc:Choice>
        <mc:Fallback>
          <p:pic>
            <p:nvPicPr>
              <p:cNvPr id="1029" name="Ink 5"/>
              <p:cNvPicPr>
                <a:picLocks noRot="1" noChangeAspect="1" noEditPoints="1" noChangeArrowheads="1" noChangeShapeType="1"/>
              </p:cNvPicPr>
              <p:nvPr/>
            </p:nvPicPr>
            <p:blipFill>
              <a:blip r:embed="rId10" cstate="print"/>
              <a:stretch>
                <a:fillRect/>
              </a:stretch>
            </p:blipFill>
            <p:spPr>
              <a:xfrm>
                <a:off x="4276839" y="2673244"/>
                <a:ext cx="109310" cy="152612"/>
              </a:xfrm>
              <a:prstGeom prst="rect">
                <a:avLst/>
              </a:prstGeom>
            </p:spPr>
          </p:pic>
        </mc:Fallback>
      </mc:AlternateContent>
      <mc:AlternateContent xmlns:mc="http://schemas.openxmlformats.org/markup-compatibility/2006">
        <mc:Choice xmlns:p14="http://schemas.microsoft.com/office/powerpoint/2010/main" xmlns="" Requires="p14">
          <p:contentPart p14:bwMode="auto" r:id="rId11">
            <p14:nvContentPartPr>
              <p14:cNvPr id="1030" name="Ink 6"/>
              <p14:cNvContentPartPr>
                <a14:cpLocks xmlns:a14="http://schemas.microsoft.com/office/drawing/2010/main" noRot="1" noChangeAspect="1" noEditPoints="1" noChangeArrowheads="1" noChangeShapeType="1"/>
              </p14:cNvContentPartPr>
              <p14:nvPr/>
            </p14:nvContentPartPr>
            <p14:xfrm>
              <a:off x="4519613" y="2540000"/>
              <a:ext cx="973137" cy="407988"/>
            </p14:xfrm>
          </p:contentPart>
        </mc:Choice>
        <mc:Fallback>
          <p:pic>
            <p:nvPicPr>
              <p:cNvPr id="1030" name="Ink 6"/>
              <p:cNvPicPr>
                <a:picLocks noRot="1" noChangeAspect="1" noEditPoints="1" noChangeArrowheads="1" noChangeShapeType="1"/>
              </p:cNvPicPr>
              <p:nvPr/>
            </p:nvPicPr>
            <p:blipFill>
              <a:blip r:embed="rId12" cstate="print"/>
              <a:stretch>
                <a:fillRect/>
              </a:stretch>
            </p:blipFill>
            <p:spPr>
              <a:xfrm>
                <a:off x="4510314" y="2530529"/>
                <a:ext cx="991734" cy="426930"/>
              </a:xfrm>
              <a:prstGeom prst="rect">
                <a:avLst/>
              </a:prstGeom>
            </p:spPr>
          </p:pic>
        </mc:Fallback>
      </mc:AlternateContent>
      <mc:AlternateContent xmlns:mc="http://schemas.openxmlformats.org/markup-compatibility/2006">
        <mc:Choice xmlns:p14="http://schemas.microsoft.com/office/powerpoint/2010/main" xmlns="" Requires="p14">
          <p:contentPart p14:bwMode="auto" r:id="rId13">
            <p14:nvContentPartPr>
              <p14:cNvPr id="1031" name="Ink 7"/>
              <p14:cNvContentPartPr>
                <a14:cpLocks xmlns:a14="http://schemas.microsoft.com/office/drawing/2010/main" noRot="1" noChangeAspect="1" noEditPoints="1" noChangeArrowheads="1" noChangeShapeType="1"/>
              </p14:cNvContentPartPr>
              <p14:nvPr/>
            </p14:nvContentPartPr>
            <p14:xfrm>
              <a:off x="4657725" y="3011488"/>
              <a:ext cx="698500" cy="174625"/>
            </p14:xfrm>
          </p:contentPart>
        </mc:Choice>
        <mc:Fallback>
          <p:pic>
            <p:nvPicPr>
              <p:cNvPr id="1031" name="Ink 7"/>
              <p:cNvPicPr>
                <a:picLocks noRot="1" noChangeAspect="1" noEditPoints="1" noChangeArrowheads="1" noChangeShapeType="1"/>
              </p:cNvPicPr>
              <p:nvPr/>
            </p:nvPicPr>
            <p:blipFill>
              <a:blip r:embed="rId14" cstate="print"/>
              <a:stretch>
                <a:fillRect/>
              </a:stretch>
            </p:blipFill>
            <p:spPr>
              <a:xfrm>
                <a:off x="4648368" y="3002222"/>
                <a:ext cx="717213" cy="193157"/>
              </a:xfrm>
              <a:prstGeom prst="rect">
                <a:avLst/>
              </a:prstGeom>
            </p:spPr>
          </p:pic>
        </mc:Fallback>
      </mc:AlternateContent>
      <mc:AlternateContent xmlns:mc="http://schemas.openxmlformats.org/markup-compatibility/2006">
        <mc:Choice xmlns:p14="http://schemas.microsoft.com/office/powerpoint/2010/main" xmlns="" Requires="p14">
          <p:contentPart p14:bwMode="auto" r:id="rId15">
            <p14:nvContentPartPr>
              <p14:cNvPr id="1032" name="Ink 8"/>
              <p14:cNvContentPartPr>
                <a14:cpLocks xmlns:a14="http://schemas.microsoft.com/office/drawing/2010/main" noRot="1" noChangeAspect="1" noEditPoints="1" noChangeArrowheads="1" noChangeShapeType="1"/>
              </p14:cNvContentPartPr>
              <p14:nvPr/>
            </p14:nvContentPartPr>
            <p14:xfrm>
              <a:off x="3392488" y="2921000"/>
              <a:ext cx="1662112" cy="487363"/>
            </p14:xfrm>
          </p:contentPart>
        </mc:Choice>
        <mc:Fallback>
          <p:pic>
            <p:nvPicPr>
              <p:cNvPr id="1032" name="Ink 8"/>
              <p:cNvPicPr>
                <a:picLocks noRot="1" noChangeAspect="1" noEditPoints="1" noChangeArrowheads="1" noChangeShapeType="1"/>
              </p:cNvPicPr>
              <p:nvPr/>
            </p:nvPicPr>
            <p:blipFill>
              <a:blip r:embed="rId16" cstate="print"/>
              <a:stretch>
                <a:fillRect/>
              </a:stretch>
            </p:blipFill>
            <p:spPr>
              <a:xfrm>
                <a:off x="3383114" y="2911635"/>
                <a:ext cx="1680860" cy="506094"/>
              </a:xfrm>
              <a:prstGeom prst="rect">
                <a:avLst/>
              </a:prstGeom>
            </p:spPr>
          </p:pic>
        </mc:Fallback>
      </mc:AlternateContent>
      <mc:AlternateContent xmlns:mc="http://schemas.openxmlformats.org/markup-compatibility/2006">
        <mc:Choice xmlns:p14="http://schemas.microsoft.com/office/powerpoint/2010/main" xmlns="" Requires="p14">
          <p:contentPart p14:bwMode="auto" r:id="rId17">
            <p14:nvContentPartPr>
              <p14:cNvPr id="1033" name="Ink 9"/>
              <p14:cNvContentPartPr>
                <a14:cpLocks xmlns:a14="http://schemas.microsoft.com/office/drawing/2010/main" noRot="1" noChangeAspect="1" noEditPoints="1" noChangeArrowheads="1" noChangeShapeType="1"/>
              </p14:cNvContentPartPr>
              <p14:nvPr/>
            </p14:nvContentPartPr>
            <p14:xfrm>
              <a:off x="5211763" y="2952750"/>
              <a:ext cx="657225" cy="280988"/>
            </p14:xfrm>
          </p:contentPart>
        </mc:Choice>
        <mc:Fallback>
          <p:pic>
            <p:nvPicPr>
              <p:cNvPr id="1033" name="Ink 9"/>
              <p:cNvPicPr>
                <a:picLocks noRot="1" noChangeAspect="1" noEditPoints="1" noChangeArrowheads="1" noChangeShapeType="1"/>
              </p:cNvPicPr>
              <p:nvPr/>
            </p:nvPicPr>
            <p:blipFill>
              <a:blip r:embed="rId18" cstate="print"/>
              <a:stretch>
                <a:fillRect/>
              </a:stretch>
            </p:blipFill>
            <p:spPr>
              <a:xfrm>
                <a:off x="5202410" y="2943125"/>
                <a:ext cx="675931" cy="300239"/>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Szyfry blokowe są budowane z zastosowaniem iteracji</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4</a:t>
            </a:fld>
            <a:endParaRPr lang="pl-PL"/>
          </a:p>
        </p:txBody>
      </p:sp>
      <p:sp>
        <p:nvSpPr>
          <p:cNvPr id="5" name="Rectangle 5"/>
          <p:cNvSpPr/>
          <p:nvPr/>
        </p:nvSpPr>
        <p:spPr bwMode="auto">
          <a:xfrm>
            <a:off x="3900045" y="1746499"/>
            <a:ext cx="1143199" cy="285750"/>
          </a:xfrm>
          <a:prstGeom prst="rect">
            <a:avLst/>
          </a:prstGeom>
          <a:solidFill>
            <a:schemeClr val="accent1"/>
          </a:solidFill>
          <a:ln w="9525">
            <a:solidFill>
              <a:schemeClr val="tx1"/>
            </a:solidFill>
            <a:miter lim="800000"/>
            <a:headEnd/>
            <a:tailEnd/>
          </a:ln>
          <a:effectLst/>
        </p:spPr>
        <p:txBody>
          <a:bodyPr rtlCol="0" anchor="ctr"/>
          <a:lstStyle/>
          <a:p>
            <a:pPr algn="ctr"/>
            <a:r>
              <a:rPr lang="pl-PL" dirty="0"/>
              <a:t>klucz</a:t>
            </a:r>
            <a:r>
              <a:rPr lang="en-US" dirty="0">
                <a:latin typeface="+mn-lt"/>
              </a:rPr>
              <a:t>  k</a:t>
            </a:r>
          </a:p>
        </p:txBody>
      </p:sp>
      <p:sp>
        <p:nvSpPr>
          <p:cNvPr id="6" name="Trapezoid 6"/>
          <p:cNvSpPr/>
          <p:nvPr/>
        </p:nvSpPr>
        <p:spPr bwMode="auto">
          <a:xfrm>
            <a:off x="1643149" y="2032249"/>
            <a:ext cx="5639779" cy="685800"/>
          </a:xfrm>
          <a:prstGeom prst="trapezoid">
            <a:avLst>
              <a:gd name="adj" fmla="val 243342"/>
            </a:avLst>
          </a:prstGeom>
          <a:solidFill>
            <a:srgbClr val="66FFFF"/>
          </a:solidFill>
          <a:ln w="9525">
            <a:solidFill>
              <a:schemeClr val="tx1"/>
            </a:solidFill>
            <a:miter lim="800000"/>
            <a:headEnd/>
            <a:tailEnd/>
          </a:ln>
          <a:effectLst/>
        </p:spPr>
        <p:txBody>
          <a:bodyPr rtlCol="0" anchor="ctr"/>
          <a:lstStyle/>
          <a:p>
            <a:pPr algn="ctr"/>
            <a:endParaRPr lang="en-US" dirty="0">
              <a:latin typeface="+mn-lt"/>
            </a:endParaRPr>
          </a:p>
        </p:txBody>
      </p:sp>
      <p:sp>
        <p:nvSpPr>
          <p:cNvPr id="7" name="TextBox 7"/>
          <p:cNvSpPr txBox="1"/>
          <p:nvPr/>
        </p:nvSpPr>
        <p:spPr>
          <a:xfrm>
            <a:off x="3497820" y="2203699"/>
            <a:ext cx="2010964" cy="369332"/>
          </a:xfrm>
          <a:prstGeom prst="rect">
            <a:avLst/>
          </a:prstGeom>
          <a:noFill/>
        </p:spPr>
        <p:txBody>
          <a:bodyPr wrap="none" rtlCol="0">
            <a:spAutoFit/>
          </a:bodyPr>
          <a:lstStyle/>
          <a:p>
            <a:r>
              <a:rPr lang="pl-PL" dirty="0">
                <a:latin typeface="+mn-lt"/>
              </a:rPr>
              <a:t>rozszerzenie klucza</a:t>
            </a:r>
            <a:endParaRPr lang="en-US" dirty="0">
              <a:latin typeface="+mn-lt"/>
            </a:endParaRPr>
          </a:p>
        </p:txBody>
      </p:sp>
      <p:sp>
        <p:nvSpPr>
          <p:cNvPr id="8" name="Rectangle 8"/>
          <p:cNvSpPr/>
          <p:nvPr/>
        </p:nvSpPr>
        <p:spPr bwMode="auto">
          <a:xfrm>
            <a:off x="1643149" y="2718049"/>
            <a:ext cx="609706" cy="304800"/>
          </a:xfrm>
          <a:prstGeom prst="rect">
            <a:avLst/>
          </a:prstGeom>
          <a:solidFill>
            <a:schemeClr val="accent1"/>
          </a:solidFill>
          <a:ln w="9525">
            <a:solidFill>
              <a:schemeClr val="tx1"/>
            </a:solidFill>
            <a:miter lim="800000"/>
            <a:headEnd/>
            <a:tailEnd/>
          </a:ln>
          <a:effectLst/>
        </p:spPr>
        <p:txBody>
          <a:bodyPr rtlCol="0" anchor="ctr"/>
          <a:lstStyle/>
          <a:p>
            <a:pPr algn="ctr"/>
            <a:r>
              <a:rPr lang="en-US" sz="2000" dirty="0">
                <a:latin typeface="+mn-lt"/>
              </a:rPr>
              <a:t>k</a:t>
            </a:r>
            <a:r>
              <a:rPr lang="en-US" sz="2000" baseline="-25000" dirty="0">
                <a:latin typeface="+mn-lt"/>
              </a:rPr>
              <a:t>1</a:t>
            </a:r>
            <a:endParaRPr lang="en-US" sz="2000" dirty="0">
              <a:latin typeface="+mn-lt"/>
            </a:endParaRPr>
          </a:p>
        </p:txBody>
      </p:sp>
      <p:sp>
        <p:nvSpPr>
          <p:cNvPr id="9" name="Rectangle 9"/>
          <p:cNvSpPr/>
          <p:nvPr/>
        </p:nvSpPr>
        <p:spPr bwMode="auto">
          <a:xfrm>
            <a:off x="2786348" y="2718049"/>
            <a:ext cx="609706" cy="304800"/>
          </a:xfrm>
          <a:prstGeom prst="rect">
            <a:avLst/>
          </a:prstGeom>
          <a:solidFill>
            <a:schemeClr val="accent1"/>
          </a:solidFill>
          <a:ln w="9525">
            <a:solidFill>
              <a:schemeClr val="tx1"/>
            </a:solidFill>
            <a:miter lim="800000"/>
            <a:headEnd/>
            <a:tailEnd/>
          </a:ln>
          <a:effectLst/>
        </p:spPr>
        <p:txBody>
          <a:bodyPr rtlCol="0" anchor="ctr"/>
          <a:lstStyle/>
          <a:p>
            <a:pPr algn="ctr"/>
            <a:r>
              <a:rPr lang="en-US" sz="2000" dirty="0">
                <a:latin typeface="+mn-lt"/>
              </a:rPr>
              <a:t>k</a:t>
            </a:r>
            <a:r>
              <a:rPr lang="en-US" sz="2000" baseline="-25000" dirty="0">
                <a:latin typeface="+mn-lt"/>
              </a:rPr>
              <a:t>2</a:t>
            </a:r>
            <a:endParaRPr lang="en-US" sz="2000" dirty="0">
              <a:latin typeface="+mn-lt"/>
            </a:endParaRPr>
          </a:p>
        </p:txBody>
      </p:sp>
      <p:sp>
        <p:nvSpPr>
          <p:cNvPr id="10" name="Rectangle 10"/>
          <p:cNvSpPr/>
          <p:nvPr/>
        </p:nvSpPr>
        <p:spPr bwMode="auto">
          <a:xfrm>
            <a:off x="3929546" y="2718049"/>
            <a:ext cx="609706" cy="304800"/>
          </a:xfrm>
          <a:prstGeom prst="rect">
            <a:avLst/>
          </a:prstGeom>
          <a:solidFill>
            <a:schemeClr val="accent1"/>
          </a:solidFill>
          <a:ln w="9525">
            <a:solidFill>
              <a:schemeClr val="tx1"/>
            </a:solidFill>
            <a:miter lim="800000"/>
            <a:headEnd/>
            <a:tailEnd/>
          </a:ln>
          <a:effectLst/>
        </p:spPr>
        <p:txBody>
          <a:bodyPr rtlCol="0" anchor="ctr"/>
          <a:lstStyle/>
          <a:p>
            <a:pPr algn="ctr"/>
            <a:r>
              <a:rPr lang="en-US" sz="2000" dirty="0">
                <a:latin typeface="+mn-lt"/>
              </a:rPr>
              <a:t>k</a:t>
            </a:r>
            <a:r>
              <a:rPr lang="en-US" sz="2000" baseline="-25000" dirty="0">
                <a:latin typeface="+mn-lt"/>
              </a:rPr>
              <a:t>3</a:t>
            </a:r>
            <a:endParaRPr lang="en-US" sz="2000" dirty="0">
              <a:latin typeface="+mn-lt"/>
            </a:endParaRPr>
          </a:p>
        </p:txBody>
      </p:sp>
      <p:sp>
        <p:nvSpPr>
          <p:cNvPr id="11" name="Rectangle 11"/>
          <p:cNvSpPr/>
          <p:nvPr/>
        </p:nvSpPr>
        <p:spPr bwMode="auto">
          <a:xfrm>
            <a:off x="6673223" y="2718049"/>
            <a:ext cx="609706" cy="304800"/>
          </a:xfrm>
          <a:prstGeom prst="rect">
            <a:avLst/>
          </a:prstGeom>
          <a:solidFill>
            <a:schemeClr val="accent1"/>
          </a:solidFill>
          <a:ln w="9525">
            <a:solidFill>
              <a:schemeClr val="tx1"/>
            </a:solidFill>
            <a:miter lim="800000"/>
            <a:headEnd/>
            <a:tailEnd/>
          </a:ln>
          <a:effectLst/>
        </p:spPr>
        <p:txBody>
          <a:bodyPr rtlCol="0" anchor="ctr"/>
          <a:lstStyle/>
          <a:p>
            <a:pPr algn="ctr"/>
            <a:r>
              <a:rPr lang="en-US" sz="2000" dirty="0" err="1">
                <a:latin typeface="+mn-lt"/>
              </a:rPr>
              <a:t>k</a:t>
            </a:r>
            <a:r>
              <a:rPr lang="en-US" sz="2000" baseline="-25000" dirty="0" err="1">
                <a:latin typeface="+mn-lt"/>
              </a:rPr>
              <a:t>n</a:t>
            </a:r>
            <a:endParaRPr lang="en-US" sz="2000" dirty="0">
              <a:latin typeface="+mn-lt"/>
            </a:endParaRPr>
          </a:p>
        </p:txBody>
      </p:sp>
      <p:sp>
        <p:nvSpPr>
          <p:cNvPr id="12" name="Rectangle 12"/>
          <p:cNvSpPr/>
          <p:nvPr/>
        </p:nvSpPr>
        <p:spPr bwMode="auto">
          <a:xfrm rot="16200000">
            <a:off x="1538433" y="3565718"/>
            <a:ext cx="857250" cy="647813"/>
          </a:xfrm>
          <a:prstGeom prst="rect">
            <a:avLst/>
          </a:prstGeom>
          <a:solidFill>
            <a:schemeClr val="accent1"/>
          </a:solidFill>
          <a:ln w="9525">
            <a:solidFill>
              <a:schemeClr val="tx1"/>
            </a:solidFill>
            <a:miter lim="800000"/>
            <a:headEnd/>
            <a:tailEnd/>
          </a:ln>
          <a:effectLst/>
        </p:spPr>
        <p:txBody>
          <a:bodyPr rtlCol="0" anchor="ctr"/>
          <a:lstStyle/>
          <a:p>
            <a:pPr algn="ctr"/>
            <a:r>
              <a:rPr lang="en-US" dirty="0">
                <a:latin typeface="+mn-lt"/>
              </a:rPr>
              <a:t>R(k</a:t>
            </a:r>
            <a:r>
              <a:rPr lang="en-US" baseline="-25000" dirty="0">
                <a:latin typeface="+mn-lt"/>
              </a:rPr>
              <a:t>1</a:t>
            </a:r>
            <a:r>
              <a:rPr lang="en-US" dirty="0">
                <a:latin typeface="+mn-lt"/>
              </a:rPr>
              <a:t>, </a:t>
            </a:r>
            <a:r>
              <a:rPr lang="en-US" dirty="0">
                <a:latin typeface="+mn-lt"/>
                <a:sym typeface="Symbol"/>
              </a:rPr>
              <a:t>)</a:t>
            </a:r>
            <a:endParaRPr lang="en-US" dirty="0">
              <a:latin typeface="+mn-lt"/>
            </a:endParaRPr>
          </a:p>
        </p:txBody>
      </p:sp>
      <p:sp>
        <p:nvSpPr>
          <p:cNvPr id="13" name="Rectangle 14"/>
          <p:cNvSpPr/>
          <p:nvPr/>
        </p:nvSpPr>
        <p:spPr bwMode="auto">
          <a:xfrm rot="16200000">
            <a:off x="2719735" y="3565718"/>
            <a:ext cx="857250" cy="647813"/>
          </a:xfrm>
          <a:prstGeom prst="rect">
            <a:avLst/>
          </a:prstGeom>
          <a:solidFill>
            <a:schemeClr val="accent1"/>
          </a:solidFill>
          <a:ln w="9525">
            <a:solidFill>
              <a:schemeClr val="tx1"/>
            </a:solidFill>
            <a:miter lim="800000"/>
            <a:headEnd/>
            <a:tailEnd/>
          </a:ln>
          <a:effectLst/>
        </p:spPr>
        <p:txBody>
          <a:bodyPr rtlCol="0" anchor="ctr"/>
          <a:lstStyle/>
          <a:p>
            <a:pPr algn="ctr"/>
            <a:r>
              <a:rPr lang="en-US" dirty="0">
                <a:latin typeface="+mn-lt"/>
              </a:rPr>
              <a:t>R(k</a:t>
            </a:r>
            <a:r>
              <a:rPr lang="en-US" baseline="-25000" dirty="0">
                <a:latin typeface="+mn-lt"/>
              </a:rPr>
              <a:t>2</a:t>
            </a:r>
            <a:r>
              <a:rPr lang="en-US" dirty="0">
                <a:latin typeface="+mn-lt"/>
              </a:rPr>
              <a:t>, </a:t>
            </a:r>
            <a:r>
              <a:rPr lang="en-US" dirty="0">
                <a:latin typeface="+mn-lt"/>
                <a:sym typeface="Symbol"/>
              </a:rPr>
              <a:t>)</a:t>
            </a:r>
            <a:endParaRPr lang="en-US" dirty="0">
              <a:latin typeface="+mn-lt"/>
            </a:endParaRPr>
          </a:p>
        </p:txBody>
      </p:sp>
      <p:sp>
        <p:nvSpPr>
          <p:cNvPr id="14" name="Rectangle 15"/>
          <p:cNvSpPr/>
          <p:nvPr/>
        </p:nvSpPr>
        <p:spPr bwMode="auto">
          <a:xfrm rot="16200000">
            <a:off x="3862933" y="3565718"/>
            <a:ext cx="857250" cy="647813"/>
          </a:xfrm>
          <a:prstGeom prst="rect">
            <a:avLst/>
          </a:prstGeom>
          <a:solidFill>
            <a:schemeClr val="accent1"/>
          </a:solidFill>
          <a:ln w="9525">
            <a:solidFill>
              <a:schemeClr val="tx1"/>
            </a:solidFill>
            <a:miter lim="800000"/>
            <a:headEnd/>
            <a:tailEnd/>
          </a:ln>
          <a:effectLst/>
        </p:spPr>
        <p:txBody>
          <a:bodyPr rtlCol="0" anchor="ctr"/>
          <a:lstStyle/>
          <a:p>
            <a:pPr algn="ctr"/>
            <a:r>
              <a:rPr lang="en-US" dirty="0">
                <a:latin typeface="+mn-lt"/>
              </a:rPr>
              <a:t>R(k</a:t>
            </a:r>
            <a:r>
              <a:rPr lang="en-US" baseline="-25000" dirty="0">
                <a:latin typeface="+mn-lt"/>
              </a:rPr>
              <a:t>3</a:t>
            </a:r>
            <a:r>
              <a:rPr lang="en-US" dirty="0">
                <a:latin typeface="+mn-lt"/>
              </a:rPr>
              <a:t>, </a:t>
            </a:r>
            <a:r>
              <a:rPr lang="en-US" dirty="0">
                <a:latin typeface="+mn-lt"/>
                <a:sym typeface="Symbol"/>
              </a:rPr>
              <a:t>)</a:t>
            </a:r>
            <a:endParaRPr lang="en-US" dirty="0">
              <a:latin typeface="+mn-lt"/>
            </a:endParaRPr>
          </a:p>
        </p:txBody>
      </p:sp>
      <p:sp>
        <p:nvSpPr>
          <p:cNvPr id="15" name="Rectangle 16"/>
          <p:cNvSpPr/>
          <p:nvPr/>
        </p:nvSpPr>
        <p:spPr bwMode="auto">
          <a:xfrm rot="16200000">
            <a:off x="6606610" y="3565718"/>
            <a:ext cx="857250" cy="647813"/>
          </a:xfrm>
          <a:prstGeom prst="rect">
            <a:avLst/>
          </a:prstGeom>
          <a:solidFill>
            <a:schemeClr val="accent1"/>
          </a:solidFill>
          <a:ln w="9525">
            <a:solidFill>
              <a:schemeClr val="tx1"/>
            </a:solidFill>
            <a:miter lim="800000"/>
            <a:headEnd/>
            <a:tailEnd/>
          </a:ln>
          <a:effectLst/>
        </p:spPr>
        <p:txBody>
          <a:bodyPr rtlCol="0" anchor="ctr"/>
          <a:lstStyle/>
          <a:p>
            <a:pPr algn="ctr"/>
            <a:r>
              <a:rPr lang="en-US" dirty="0">
                <a:latin typeface="+mn-lt"/>
              </a:rPr>
              <a:t>R(</a:t>
            </a:r>
            <a:r>
              <a:rPr lang="en-US" dirty="0" err="1">
                <a:latin typeface="+mn-lt"/>
              </a:rPr>
              <a:t>k</a:t>
            </a:r>
            <a:r>
              <a:rPr lang="en-US" baseline="-25000" dirty="0" err="1">
                <a:latin typeface="+mn-lt"/>
              </a:rPr>
              <a:t>n</a:t>
            </a:r>
            <a:r>
              <a:rPr lang="en-US" dirty="0">
                <a:latin typeface="+mn-lt"/>
              </a:rPr>
              <a:t>, </a:t>
            </a:r>
            <a:r>
              <a:rPr lang="en-US" dirty="0">
                <a:latin typeface="+mn-lt"/>
                <a:sym typeface="Symbol"/>
              </a:rPr>
              <a:t>)</a:t>
            </a:r>
            <a:endParaRPr lang="en-US" dirty="0">
              <a:latin typeface="+mn-lt"/>
            </a:endParaRPr>
          </a:p>
        </p:txBody>
      </p:sp>
      <p:cxnSp>
        <p:nvCxnSpPr>
          <p:cNvPr id="16" name="Straight Arrow Connector 18"/>
          <p:cNvCxnSpPr/>
          <p:nvPr/>
        </p:nvCxnSpPr>
        <p:spPr bwMode="auto">
          <a:xfrm rot="5400000">
            <a:off x="1776552" y="3232200"/>
            <a:ext cx="3429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17" name="Straight Arrow Connector 20"/>
          <p:cNvCxnSpPr/>
          <p:nvPr/>
        </p:nvCxnSpPr>
        <p:spPr bwMode="auto">
          <a:xfrm rot="5400000">
            <a:off x="2920545" y="3231604"/>
            <a:ext cx="3429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18" name="Straight Arrow Connector 21"/>
          <p:cNvCxnSpPr/>
          <p:nvPr/>
        </p:nvCxnSpPr>
        <p:spPr bwMode="auto">
          <a:xfrm rot="5400000">
            <a:off x="4063743" y="3231604"/>
            <a:ext cx="3429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19" name="Straight Arrow Connector 22"/>
          <p:cNvCxnSpPr/>
          <p:nvPr/>
        </p:nvCxnSpPr>
        <p:spPr bwMode="auto">
          <a:xfrm rot="5400000">
            <a:off x="6807420" y="3231604"/>
            <a:ext cx="342900" cy="1588"/>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0" name="Straight Arrow Connector 23"/>
          <p:cNvCxnSpPr/>
          <p:nvPr/>
        </p:nvCxnSpPr>
        <p:spPr bwMode="auto">
          <a:xfrm>
            <a:off x="2329069" y="3861048"/>
            <a:ext cx="457279" cy="1191"/>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1" name="Straight Arrow Connector 25"/>
          <p:cNvCxnSpPr/>
          <p:nvPr/>
        </p:nvCxnSpPr>
        <p:spPr bwMode="auto">
          <a:xfrm>
            <a:off x="3472267" y="3859857"/>
            <a:ext cx="457279" cy="1191"/>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2" name="Straight Arrow Connector 26"/>
          <p:cNvCxnSpPr/>
          <p:nvPr/>
        </p:nvCxnSpPr>
        <p:spPr bwMode="auto">
          <a:xfrm>
            <a:off x="4615466" y="3861048"/>
            <a:ext cx="457279" cy="1191"/>
          </a:xfrm>
          <a:prstGeom prst="straightConnector1">
            <a:avLst/>
          </a:prstGeom>
          <a:solidFill>
            <a:schemeClr val="accent1"/>
          </a:solidFill>
          <a:ln w="28575" cap="flat" cmpd="sng" algn="ctr">
            <a:solidFill>
              <a:schemeClr val="tx1"/>
            </a:solidFill>
            <a:prstDash val="solid"/>
            <a:round/>
            <a:headEnd type="none" w="med" len="med"/>
            <a:tailEnd type="none" w="med" len="med"/>
          </a:ln>
          <a:effectLst/>
        </p:spPr>
      </p:cxnSp>
      <p:cxnSp>
        <p:nvCxnSpPr>
          <p:cNvPr id="23" name="Straight Arrow Connector 27"/>
          <p:cNvCxnSpPr/>
          <p:nvPr/>
        </p:nvCxnSpPr>
        <p:spPr bwMode="auto">
          <a:xfrm>
            <a:off x="6292157" y="3861048"/>
            <a:ext cx="457279" cy="1191"/>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4" name="Straight Arrow Connector 28"/>
          <p:cNvCxnSpPr/>
          <p:nvPr/>
        </p:nvCxnSpPr>
        <p:spPr bwMode="auto">
          <a:xfrm>
            <a:off x="7359142" y="3861048"/>
            <a:ext cx="457279" cy="1191"/>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5" name="Straight Arrow Connector 29"/>
          <p:cNvCxnSpPr/>
          <p:nvPr/>
        </p:nvCxnSpPr>
        <p:spPr bwMode="auto">
          <a:xfrm>
            <a:off x="1185870" y="3861048"/>
            <a:ext cx="457279" cy="1191"/>
          </a:xfrm>
          <a:prstGeom prst="straightConnector1">
            <a:avLst/>
          </a:prstGeom>
          <a:solidFill>
            <a:schemeClr val="accent1"/>
          </a:solidFill>
          <a:ln w="28575" cap="flat" cmpd="sng" algn="ctr">
            <a:solidFill>
              <a:schemeClr val="tx1"/>
            </a:solidFill>
            <a:prstDash val="solid"/>
            <a:round/>
            <a:headEnd type="none" w="med" len="med"/>
            <a:tailEnd type="arrow"/>
          </a:ln>
          <a:effectLst/>
        </p:spPr>
      </p:cxnSp>
      <p:cxnSp>
        <p:nvCxnSpPr>
          <p:cNvPr id="26" name="Straight Connector 31"/>
          <p:cNvCxnSpPr/>
          <p:nvPr/>
        </p:nvCxnSpPr>
        <p:spPr bwMode="auto">
          <a:xfrm>
            <a:off x="5148958" y="3861048"/>
            <a:ext cx="1143199" cy="1191"/>
          </a:xfrm>
          <a:prstGeom prst="line">
            <a:avLst/>
          </a:prstGeom>
          <a:solidFill>
            <a:schemeClr val="accent1"/>
          </a:solidFill>
          <a:ln w="28575" cap="flat" cmpd="sng" algn="ctr">
            <a:solidFill>
              <a:schemeClr val="tx1"/>
            </a:solidFill>
            <a:prstDash val="sysDash"/>
            <a:round/>
            <a:headEnd type="none" w="med" len="med"/>
            <a:tailEnd type="none" w="med" len="med"/>
          </a:ln>
          <a:effectLst/>
        </p:spPr>
      </p:cxnSp>
      <p:sp>
        <p:nvSpPr>
          <p:cNvPr id="27" name="TextBox 32"/>
          <p:cNvSpPr txBox="1"/>
          <p:nvPr/>
        </p:nvSpPr>
        <p:spPr>
          <a:xfrm>
            <a:off x="652378" y="3566429"/>
            <a:ext cx="471585" cy="523220"/>
          </a:xfrm>
          <a:prstGeom prst="rect">
            <a:avLst/>
          </a:prstGeom>
          <a:noFill/>
        </p:spPr>
        <p:txBody>
          <a:bodyPr wrap="none" rtlCol="0">
            <a:spAutoFit/>
          </a:bodyPr>
          <a:lstStyle/>
          <a:p>
            <a:r>
              <a:rPr lang="en-US" sz="2800" dirty="0">
                <a:latin typeface="+mn-lt"/>
              </a:rPr>
              <a:t>m</a:t>
            </a:r>
            <a:endParaRPr lang="en-US" dirty="0">
              <a:latin typeface="+mn-lt"/>
            </a:endParaRPr>
          </a:p>
        </p:txBody>
      </p:sp>
      <p:sp>
        <p:nvSpPr>
          <p:cNvPr id="28" name="TextBox 33"/>
          <p:cNvSpPr txBox="1"/>
          <p:nvPr/>
        </p:nvSpPr>
        <p:spPr>
          <a:xfrm>
            <a:off x="7892635" y="3556249"/>
            <a:ext cx="381066" cy="523220"/>
          </a:xfrm>
          <a:prstGeom prst="rect">
            <a:avLst/>
          </a:prstGeom>
          <a:noFill/>
        </p:spPr>
        <p:txBody>
          <a:bodyPr wrap="square" rtlCol="0">
            <a:spAutoFit/>
          </a:bodyPr>
          <a:lstStyle/>
          <a:p>
            <a:r>
              <a:rPr lang="en-US" sz="2800" dirty="0">
                <a:latin typeface="+mn-lt"/>
              </a:rPr>
              <a:t>c</a:t>
            </a:r>
            <a:endParaRPr lang="en-US" dirty="0">
              <a:latin typeface="+mn-lt"/>
            </a:endParaRPr>
          </a:p>
        </p:txBody>
      </p:sp>
      <p:sp>
        <p:nvSpPr>
          <p:cNvPr id="29" name="Content Placeholder 2"/>
          <p:cNvSpPr>
            <a:spLocks noGrp="1"/>
          </p:cNvSpPr>
          <p:nvPr>
            <p:ph idx="1"/>
          </p:nvPr>
        </p:nvSpPr>
        <p:spPr>
          <a:xfrm>
            <a:off x="467625" y="5301208"/>
            <a:ext cx="8154816" cy="1028700"/>
          </a:xfrm>
        </p:spPr>
        <p:txBody>
          <a:bodyPr>
            <a:normAutofit fontScale="85000" lnSpcReduction="20000"/>
          </a:bodyPr>
          <a:lstStyle/>
          <a:p>
            <a:pPr marL="0" indent="0">
              <a:buNone/>
            </a:pPr>
            <a:r>
              <a:rPr lang="en-US" dirty="0"/>
              <a:t>R(</a:t>
            </a:r>
            <a:r>
              <a:rPr lang="en-US" dirty="0" err="1"/>
              <a:t>k,m</a:t>
            </a:r>
            <a:r>
              <a:rPr lang="en-US" dirty="0"/>
              <a:t>) </a:t>
            </a:r>
            <a:r>
              <a:rPr lang="pl-PL" dirty="0"/>
              <a:t>jest nazywana funkcją rundy</a:t>
            </a:r>
            <a:endParaRPr lang="en-US" b="0" dirty="0"/>
          </a:p>
          <a:p>
            <a:pPr marL="0" indent="0">
              <a:spcBef>
                <a:spcPts val="1824"/>
              </a:spcBef>
              <a:buNone/>
            </a:pPr>
            <a:r>
              <a:rPr lang="en-US" b="0" dirty="0"/>
              <a:t>		</a:t>
            </a:r>
            <a:r>
              <a:rPr lang="pl-PL" b="1" dirty="0"/>
              <a:t>dla</a:t>
            </a:r>
            <a:r>
              <a:rPr lang="en-US" b="1" dirty="0"/>
              <a:t>  3DES (n=48),      </a:t>
            </a:r>
            <a:r>
              <a:rPr lang="pl-PL" b="1" dirty="0"/>
              <a:t>dla</a:t>
            </a:r>
            <a:r>
              <a:rPr lang="en-US" b="1" dirty="0"/>
              <a:t> AES-128  (n=10)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Porównanie wydajności</a:t>
            </a:r>
            <a:r>
              <a:rPr lang="en-US" sz="1600" dirty="0"/>
              <a:t>Crypto++  5.6.0      [ Wei Dai ]</a:t>
            </a:r>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5</a:t>
            </a:fld>
            <a:endParaRPr lang="pl-PL"/>
          </a:p>
        </p:txBody>
      </p:sp>
      <p:sp>
        <p:nvSpPr>
          <p:cNvPr id="5" name="Rectangle 3"/>
          <p:cNvSpPr txBox="1">
            <a:spLocks noChangeArrowheads="1"/>
          </p:cNvSpPr>
          <p:nvPr/>
        </p:nvSpPr>
        <p:spPr>
          <a:xfrm>
            <a:off x="228640" y="1417290"/>
            <a:ext cx="8612095" cy="4171950"/>
          </a:xfrm>
          <a:prstGeom prst="rect">
            <a:avLst/>
          </a:prstGeom>
        </p:spPr>
        <p:txBody>
          <a:bodyPr vert="horz" lIns="91440" tIns="45720" rIns="91440" bIns="45720" rtlCol="0">
            <a:normAutofit fontScale="92500" lnSpcReduction="10000"/>
          </a:bodyPr>
          <a:lstStyle/>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742950" algn="l"/>
                <a:tab pos="2628900" algn="l"/>
                <a:tab pos="2857500" algn="l"/>
                <a:tab pos="4349750" algn="l"/>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AMD </a:t>
            </a:r>
            <a:r>
              <a:rPr kumimoji="0" lang="en-US" sz="2000" b="0" i="0" u="none" strike="noStrike" kern="1200" cap="none" spc="0" normalizeH="0" baseline="0" noProof="0" dirty="0" err="1">
                <a:ln>
                  <a:noFill/>
                </a:ln>
                <a:solidFill>
                  <a:schemeClr val="tx1"/>
                </a:solidFill>
                <a:effectLst/>
                <a:uLnTx/>
                <a:uFillTx/>
                <a:latin typeface="+mn-lt"/>
                <a:ea typeface="+mn-ea"/>
                <a:cs typeface="+mn-cs"/>
              </a:rPr>
              <a:t>Opteron</a:t>
            </a:r>
            <a:r>
              <a:rPr kumimoji="0" lang="en-US" sz="2000" b="0" i="0" u="none" strike="noStrike" kern="1200" cap="none" spc="0" normalizeH="0" baseline="0" noProof="0" dirty="0">
                <a:ln>
                  <a:noFill/>
                </a:ln>
                <a:solidFill>
                  <a:schemeClr val="tx1"/>
                </a:solidFill>
                <a:effectLst/>
                <a:uLnTx/>
                <a:uFillTx/>
                <a:latin typeface="+mn-lt"/>
                <a:ea typeface="+mn-ea"/>
                <a:cs typeface="+mn-cs"/>
              </a:rPr>
              <a:t>,   2.2 GHz     </a:t>
            </a:r>
            <a:r>
              <a:rPr kumimoji="0" lang="en-US" sz="1600" b="0" i="0" u="none" strike="noStrike" kern="1200" cap="none" spc="0" normalizeH="0" baseline="0" noProof="0" dirty="0">
                <a:ln>
                  <a:noFill/>
                </a:ln>
                <a:solidFill>
                  <a:schemeClr val="tx1"/>
                </a:solidFill>
                <a:effectLst/>
                <a:uLnTx/>
                <a:uFillTx/>
                <a:latin typeface="+mn-lt"/>
                <a:ea typeface="+mn-ea"/>
                <a:cs typeface="+mn-cs"/>
              </a:rPr>
              <a:t>( Linux)</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tab pos="742950" algn="l"/>
                <a:tab pos="2628900" algn="l"/>
                <a:tab pos="2857500" algn="l"/>
                <a:tab pos="4349750" algn="l"/>
              </a:tabLst>
              <a:defRPr/>
            </a:pPr>
            <a:endParaRPr kumimoji="0" lang="en-US" sz="20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1143000" algn="l"/>
                <a:tab pos="2857500" algn="l"/>
                <a:tab pos="3149600" algn="l"/>
                <a:tab pos="5321300" algn="l"/>
                <a:tab pos="5715000" algn="l"/>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	</a:t>
            </a:r>
            <a:r>
              <a:rPr kumimoji="0" lang="pl-PL" sz="3200" b="0" i="0" u="sng" strike="noStrike" kern="1200" cap="none" spc="0" normalizeH="0" baseline="0" noProof="0" dirty="0">
                <a:ln>
                  <a:noFill/>
                </a:ln>
                <a:solidFill>
                  <a:schemeClr val="tx1"/>
                </a:solidFill>
                <a:effectLst/>
                <a:uLnTx/>
                <a:uFillTx/>
                <a:latin typeface="+mn-lt"/>
                <a:ea typeface="+mn-ea"/>
                <a:cs typeface="+mn-cs"/>
              </a:rPr>
              <a:t>Szyfr</a:t>
            </a:r>
            <a:r>
              <a:rPr kumimoji="0" lang="en-US" sz="3200" b="0" i="0" u="none" strike="noStrike" kern="1200" cap="none" spc="0" normalizeH="0" baseline="0" noProof="0" dirty="0">
                <a:ln>
                  <a:noFill/>
                </a:ln>
                <a:solidFill>
                  <a:schemeClr val="tx1"/>
                </a:solidFill>
                <a:effectLst/>
                <a:uLnTx/>
                <a:uFillTx/>
                <a:latin typeface="+mn-lt"/>
                <a:ea typeface="+mn-ea"/>
                <a:cs typeface="+mn-cs"/>
              </a:rPr>
              <a:t>	</a:t>
            </a:r>
            <a:r>
              <a:rPr kumimoji="0" lang="en-US" sz="3200" b="0" i="0" u="sng" strike="noStrike" kern="1200" cap="none" spc="0" normalizeH="0" baseline="0" noProof="0" dirty="0" err="1">
                <a:ln>
                  <a:noFill/>
                </a:ln>
                <a:solidFill>
                  <a:schemeClr val="tx1"/>
                </a:solidFill>
                <a:effectLst/>
                <a:uLnTx/>
                <a:uFillTx/>
                <a:latin typeface="+mn-lt"/>
                <a:ea typeface="+mn-ea"/>
                <a:cs typeface="+mn-cs"/>
              </a:rPr>
              <a:t>Blo</a:t>
            </a:r>
            <a:r>
              <a:rPr lang="pl-PL" sz="3200" u="sng" dirty="0"/>
              <a:t>k</a:t>
            </a:r>
            <a:r>
              <a:rPr kumimoji="0" lang="en-US" sz="3200" b="0" i="0" u="sng" strike="noStrike" kern="1200" cap="none" spc="0" normalizeH="0" baseline="0" noProof="0" dirty="0">
                <a:ln>
                  <a:noFill/>
                </a:ln>
                <a:solidFill>
                  <a:schemeClr val="tx1"/>
                </a:solidFill>
                <a:effectLst/>
                <a:uLnTx/>
                <a:uFillTx/>
                <a:latin typeface="+mn-lt"/>
                <a:ea typeface="+mn-ea"/>
                <a:cs typeface="+mn-cs"/>
              </a:rPr>
              <a:t>/</a:t>
            </a:r>
            <a:r>
              <a:rPr kumimoji="0" lang="pl-PL" sz="3200" b="0" i="0" u="sng" strike="noStrike" kern="1200" cap="none" spc="0" normalizeH="0" baseline="0" noProof="0" dirty="0" err="1">
                <a:ln>
                  <a:noFill/>
                </a:ln>
                <a:solidFill>
                  <a:schemeClr val="tx1"/>
                </a:solidFill>
                <a:effectLst/>
                <a:uLnTx/>
                <a:uFillTx/>
                <a:latin typeface="+mn-lt"/>
                <a:ea typeface="+mn-ea"/>
                <a:cs typeface="+mn-cs"/>
              </a:rPr>
              <a:t>roz</a:t>
            </a:r>
            <a:r>
              <a:rPr kumimoji="0" lang="pl-PL" sz="3200" b="0" i="0" u="sng" strike="noStrike" kern="1200" cap="none" spc="0" normalizeH="0" baseline="0" noProof="0" dirty="0">
                <a:ln>
                  <a:noFill/>
                </a:ln>
                <a:solidFill>
                  <a:schemeClr val="tx1"/>
                </a:solidFill>
                <a:effectLst/>
                <a:uLnTx/>
                <a:uFillTx/>
                <a:latin typeface="+mn-lt"/>
                <a:ea typeface="+mn-ea"/>
                <a:cs typeface="+mn-cs"/>
              </a:rPr>
              <a:t>.</a:t>
            </a:r>
            <a:r>
              <a:rPr kumimoji="0" lang="pl-PL" sz="3200" b="0" i="0" u="sng" strike="noStrike" kern="1200" cap="none" spc="0" normalizeH="0" noProof="0" dirty="0">
                <a:ln>
                  <a:noFill/>
                </a:ln>
                <a:solidFill>
                  <a:schemeClr val="tx1"/>
                </a:solidFill>
                <a:effectLst/>
                <a:uLnTx/>
                <a:uFillTx/>
                <a:latin typeface="+mn-lt"/>
                <a:ea typeface="+mn-ea"/>
                <a:cs typeface="+mn-cs"/>
              </a:rPr>
              <a:t> </a:t>
            </a:r>
            <a:r>
              <a:rPr lang="pl-PL" sz="3200" u="sng" dirty="0"/>
              <a:t>klucza</a:t>
            </a:r>
            <a:r>
              <a:rPr kumimoji="0" lang="en-US" sz="3200" b="0" i="0" u="none" strike="noStrike" kern="1200" cap="none" spc="0" normalizeH="0" baseline="0" noProof="0" dirty="0">
                <a:ln>
                  <a:noFill/>
                </a:ln>
                <a:solidFill>
                  <a:schemeClr val="tx1"/>
                </a:solidFill>
                <a:effectLst/>
                <a:uLnTx/>
                <a:uFillTx/>
                <a:latin typeface="+mn-lt"/>
                <a:ea typeface="+mn-ea"/>
                <a:cs typeface="+mn-cs"/>
              </a:rPr>
              <a:t>	</a:t>
            </a:r>
            <a:r>
              <a:rPr kumimoji="0" lang="pl-PL" sz="3200" b="0" i="0" u="none" strike="noStrike" kern="1200" cap="none" spc="0" normalizeH="0" baseline="0" noProof="0" dirty="0">
                <a:ln>
                  <a:noFill/>
                </a:ln>
                <a:solidFill>
                  <a:schemeClr val="tx1"/>
                </a:solidFill>
                <a:effectLst/>
                <a:uLnTx/>
                <a:uFillTx/>
                <a:latin typeface="+mn-lt"/>
                <a:ea typeface="+mn-ea"/>
                <a:cs typeface="+mn-cs"/>
              </a:rPr>
              <a:t>	</a:t>
            </a:r>
            <a:r>
              <a:rPr kumimoji="0" lang="pl-PL" sz="3200" b="0" i="0" u="sng" strike="noStrike" kern="1200" cap="none" spc="0" normalizeH="0" baseline="0" noProof="0" dirty="0">
                <a:ln>
                  <a:noFill/>
                </a:ln>
                <a:solidFill>
                  <a:schemeClr val="tx1"/>
                </a:solidFill>
                <a:effectLst/>
                <a:uLnTx/>
                <a:uFillTx/>
                <a:latin typeface="+mn-lt"/>
                <a:ea typeface="+mn-ea"/>
                <a:cs typeface="+mn-cs"/>
              </a:rPr>
              <a:t>Szybkość</a:t>
            </a:r>
            <a:r>
              <a:rPr kumimoji="0" lang="en-US" sz="3200" b="0" i="0" u="sng" strike="noStrike" kern="1200" cap="none" spc="0" normalizeH="0" baseline="0" noProof="0" dirty="0">
                <a:ln>
                  <a:noFill/>
                </a:ln>
                <a:solidFill>
                  <a:schemeClr val="tx1"/>
                </a:solidFill>
                <a:effectLst/>
                <a:uLnTx/>
                <a:uFillTx/>
                <a:latin typeface="+mn-lt"/>
                <a:ea typeface="+mn-ea"/>
                <a:cs typeface="+mn-cs"/>
              </a:rPr>
              <a:t>  </a:t>
            </a:r>
            <a:r>
              <a:rPr kumimoji="0" lang="en-US" sz="2000" b="0" i="0" u="sng" strike="noStrike" kern="1200" cap="none" spc="0" normalizeH="0" baseline="0" noProof="0" dirty="0">
                <a:ln>
                  <a:noFill/>
                </a:ln>
                <a:solidFill>
                  <a:schemeClr val="tx1"/>
                </a:solidFill>
                <a:effectLst/>
                <a:uLnTx/>
                <a:uFillTx/>
                <a:latin typeface="+mn-lt"/>
                <a:ea typeface="+mn-ea"/>
                <a:cs typeface="+mn-cs"/>
              </a:rPr>
              <a:t>(MB/sec)</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1143000" algn="l"/>
                <a:tab pos="2857500" algn="l"/>
                <a:tab pos="3149600" algn="l"/>
                <a:tab pos="5321300" algn="l"/>
                <a:tab pos="5715000" algn="l"/>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RC4				126</a:t>
            </a:r>
            <a:endParaRPr kumimoji="0" lang="en-US" sz="3200" b="0" i="0" u="sng"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ts val="1824"/>
              </a:spcBef>
              <a:spcAft>
                <a:spcPts val="0"/>
              </a:spcAft>
              <a:buClrTx/>
              <a:buSzTx/>
              <a:buFont typeface="Arial" pitchFamily="34" charset="0"/>
              <a:buNone/>
              <a:tabLst>
                <a:tab pos="1028700" algn="l"/>
                <a:tab pos="2628900" algn="l"/>
                <a:tab pos="2857500" algn="l"/>
                <a:tab pos="4349750" algn="l"/>
                <a:tab pos="5715000" algn="l"/>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Salsa20/12			643</a:t>
            </a:r>
          </a:p>
          <a:p>
            <a:pPr marL="0" marR="0" lvl="0" indent="0" algn="l" defTabSz="914400" rtl="0" eaLnBrk="1" fontAlgn="auto" latinLnBrk="0" hangingPunct="1">
              <a:lnSpc>
                <a:spcPct val="100000"/>
              </a:lnSpc>
              <a:spcBef>
                <a:spcPts val="1224"/>
              </a:spcBef>
              <a:spcAft>
                <a:spcPts val="0"/>
              </a:spcAft>
              <a:buClrTx/>
              <a:buSzTx/>
              <a:buFont typeface="Arial" pitchFamily="34" charset="0"/>
              <a:buNone/>
              <a:tabLst>
                <a:tab pos="1028700" algn="l"/>
                <a:tab pos="2628900" algn="l"/>
                <a:tab pos="2857500" algn="l"/>
                <a:tab pos="4349750" algn="l"/>
                <a:tab pos="5715000" algn="l"/>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a:t>
            </a:r>
            <a:r>
              <a:rPr kumimoji="0" lang="en-US" sz="3200" b="0" i="0" u="none" strike="noStrike" kern="1200" cap="none" spc="0" normalizeH="0" baseline="0" noProof="0" dirty="0" err="1">
                <a:ln>
                  <a:noFill/>
                </a:ln>
                <a:solidFill>
                  <a:schemeClr val="tx1"/>
                </a:solidFill>
                <a:effectLst/>
                <a:uLnTx/>
                <a:uFillTx/>
                <a:latin typeface="+mn-lt"/>
                <a:ea typeface="+mn-ea"/>
                <a:cs typeface="+mn-cs"/>
              </a:rPr>
              <a:t>Sosemanuk</a:t>
            </a:r>
            <a:r>
              <a:rPr kumimoji="0" lang="en-US" sz="3200" b="0" i="0" u="none" strike="noStrike" kern="1200" cap="none" spc="0" normalizeH="0" baseline="0" noProof="0" dirty="0">
                <a:ln>
                  <a:noFill/>
                </a:ln>
                <a:solidFill>
                  <a:schemeClr val="tx1"/>
                </a:solidFill>
                <a:effectLst/>
                <a:uLnTx/>
                <a:uFillTx/>
                <a:latin typeface="+mn-lt"/>
                <a:ea typeface="+mn-ea"/>
                <a:cs typeface="+mn-cs"/>
              </a:rPr>
              <a:t>			727</a:t>
            </a: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1028700" algn="l"/>
                <a:tab pos="2628900" algn="l"/>
                <a:tab pos="2857500" algn="l"/>
                <a:tab pos="4349750" algn="l"/>
                <a:tab pos="5715000" algn="l"/>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90000"/>
              </a:lnSpc>
              <a:spcBef>
                <a:spcPct val="20000"/>
              </a:spcBef>
              <a:spcAft>
                <a:spcPts val="0"/>
              </a:spcAft>
              <a:buClrTx/>
              <a:buSzTx/>
              <a:buFont typeface="Arial" pitchFamily="34" charset="0"/>
              <a:buNone/>
              <a:tabLst>
                <a:tab pos="1028700" algn="l"/>
                <a:tab pos="3263900" algn="l"/>
                <a:tab pos="4349750" algn="l"/>
                <a:tab pos="5715000" algn="l"/>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3DES	64/168	13</a:t>
            </a:r>
          </a:p>
          <a:p>
            <a:pPr marL="0" marR="0" lvl="0" indent="0" algn="l" defTabSz="914400" rtl="0" eaLnBrk="1" fontAlgn="auto" latinLnBrk="0" hangingPunct="1">
              <a:lnSpc>
                <a:spcPct val="100000"/>
              </a:lnSpc>
              <a:spcBef>
                <a:spcPts val="1224"/>
              </a:spcBef>
              <a:spcAft>
                <a:spcPts val="0"/>
              </a:spcAft>
              <a:buClrTx/>
              <a:buSzTx/>
              <a:buFont typeface="Arial" pitchFamily="34" charset="0"/>
              <a:buNone/>
              <a:tabLst>
                <a:tab pos="1028700" algn="l"/>
                <a:tab pos="3263900" algn="l"/>
                <a:tab pos="4349750" algn="l"/>
                <a:tab pos="5715000" algn="l"/>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AES-128	128/128	109</a:t>
            </a:r>
          </a:p>
        </p:txBody>
      </p:sp>
      <p:grpSp>
        <p:nvGrpSpPr>
          <p:cNvPr id="6" name="Group 5"/>
          <p:cNvGrpSpPr/>
          <p:nvPr/>
        </p:nvGrpSpPr>
        <p:grpSpPr>
          <a:xfrm>
            <a:off x="621376" y="4374868"/>
            <a:ext cx="598036" cy="969240"/>
            <a:chOff x="621268" y="3497328"/>
            <a:chExt cx="597932" cy="969240"/>
          </a:xfrm>
        </p:grpSpPr>
        <p:sp>
          <p:nvSpPr>
            <p:cNvPr id="7" name="Left Brace 4"/>
            <p:cNvSpPr/>
            <p:nvPr/>
          </p:nvSpPr>
          <p:spPr>
            <a:xfrm>
              <a:off x="1143000" y="3562350"/>
              <a:ext cx="76200" cy="83820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TextBox 2"/>
            <p:cNvSpPr txBox="1"/>
            <p:nvPr/>
          </p:nvSpPr>
          <p:spPr>
            <a:xfrm rot="5400000">
              <a:off x="321314" y="3797282"/>
              <a:ext cx="969240" cy="369332"/>
            </a:xfrm>
            <a:prstGeom prst="rect">
              <a:avLst/>
            </a:prstGeom>
            <a:noFill/>
          </p:spPr>
          <p:txBody>
            <a:bodyPr wrap="none" rtlCol="0">
              <a:spAutoFit/>
            </a:bodyPr>
            <a:lstStyle/>
            <a:p>
              <a:r>
                <a:rPr lang="pl-PL" dirty="0"/>
                <a:t>blokowy</a:t>
              </a:r>
              <a:endParaRPr lang="en-US" dirty="0"/>
            </a:p>
          </p:txBody>
        </p:sp>
      </p:grpSp>
      <p:grpSp>
        <p:nvGrpSpPr>
          <p:cNvPr id="9" name="Group 3"/>
          <p:cNvGrpSpPr/>
          <p:nvPr/>
        </p:nvGrpSpPr>
        <p:grpSpPr>
          <a:xfrm>
            <a:off x="609707" y="2372192"/>
            <a:ext cx="579219" cy="1559699"/>
            <a:chOff x="609601" y="1926451"/>
            <a:chExt cx="579118" cy="1559699"/>
          </a:xfrm>
        </p:grpSpPr>
        <p:sp>
          <p:nvSpPr>
            <p:cNvPr id="10" name="Left Brace 1"/>
            <p:cNvSpPr/>
            <p:nvPr/>
          </p:nvSpPr>
          <p:spPr>
            <a:xfrm>
              <a:off x="1143000" y="2038350"/>
              <a:ext cx="45719" cy="1447800"/>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TextBox 6"/>
            <p:cNvSpPr txBox="1"/>
            <p:nvPr/>
          </p:nvSpPr>
          <p:spPr>
            <a:xfrm rot="5400000">
              <a:off x="32487" y="2503565"/>
              <a:ext cx="1523559" cy="369332"/>
            </a:xfrm>
            <a:prstGeom prst="rect">
              <a:avLst/>
            </a:prstGeom>
            <a:noFill/>
          </p:spPr>
          <p:txBody>
            <a:bodyPr wrap="none" rtlCol="0">
              <a:spAutoFit/>
            </a:bodyPr>
            <a:lstStyle/>
            <a:p>
              <a:r>
                <a:rPr lang="pl-PL" dirty="0"/>
                <a:t>strumieniowy</a:t>
              </a:r>
              <a:endParaRPr lang="en-US" dirty="0"/>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Uwagi o bezpieczeństwie - nieformalnie</a:t>
            </a:r>
          </a:p>
        </p:txBody>
      </p:sp>
      <p:sp>
        <p:nvSpPr>
          <p:cNvPr id="3" name="Symbol zastępczy zawartości 2"/>
          <p:cNvSpPr>
            <a:spLocks noGrp="1"/>
          </p:cNvSpPr>
          <p:nvPr>
            <p:ph idx="1"/>
          </p:nvPr>
        </p:nvSpPr>
        <p:spPr/>
        <p:txBody>
          <a:bodyPr>
            <a:normAutofit/>
          </a:bodyPr>
          <a:lstStyle/>
          <a:p>
            <a:r>
              <a:rPr lang="pl-PL" dirty="0"/>
              <a:t>Wykonywanie poszczególnych faz szyfru blokowego (funkcje rund) można nazwać generowaniem kolejnych pseudolosowych permutacji (permutacja - ustawianie elementów zbioru w pewnej kolejności)</a:t>
            </a:r>
          </a:p>
          <a:p>
            <a:r>
              <a:rPr lang="pl-PL" dirty="0"/>
              <a:t>Bezpieczeństwo szyfrów blokowych opiera się na tym, że wygenerowane permutacje muszą być nierozróżnialne od ciągów losowych.</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6</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Algorytm DES</a:t>
            </a:r>
          </a:p>
        </p:txBody>
      </p:sp>
      <p:sp>
        <p:nvSpPr>
          <p:cNvPr id="3" name="Podtytuł 2"/>
          <p:cNvSpPr>
            <a:spLocks noGrp="1"/>
          </p:cNvSpPr>
          <p:nvPr>
            <p:ph type="subTitle" idx="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7</a:t>
            </a:fld>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a:t>Historia DES (Data </a:t>
            </a:r>
            <a:r>
              <a:rPr lang="pl-PL" sz="3600" dirty="0" err="1"/>
              <a:t>Encryption</a:t>
            </a:r>
            <a:r>
              <a:rPr lang="pl-PL" sz="3600" dirty="0"/>
              <a:t> Standard)</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8</a:t>
            </a:fld>
            <a:endParaRPr lang="pl-PL"/>
          </a:p>
        </p:txBody>
      </p:sp>
      <p:sp>
        <p:nvSpPr>
          <p:cNvPr id="5" name="Content Placeholder 2"/>
          <p:cNvSpPr>
            <a:spLocks noGrp="1"/>
          </p:cNvSpPr>
          <p:nvPr>
            <p:ph idx="1"/>
          </p:nvPr>
        </p:nvSpPr>
        <p:spPr>
          <a:xfrm>
            <a:off x="277736" y="1340768"/>
            <a:ext cx="8688309" cy="4972422"/>
          </a:xfrm>
        </p:spPr>
        <p:txBody>
          <a:bodyPr>
            <a:normAutofit fontScale="85000" lnSpcReduction="20000"/>
          </a:bodyPr>
          <a:lstStyle/>
          <a:p>
            <a:r>
              <a:rPr lang="pl-PL" dirty="0"/>
              <a:t>Wczesna lata</a:t>
            </a:r>
            <a:r>
              <a:rPr lang="en-US" dirty="0"/>
              <a:t> 70:   Horst </a:t>
            </a:r>
            <a:r>
              <a:rPr lang="en-US" dirty="0" err="1"/>
              <a:t>Feistel</a:t>
            </a:r>
            <a:r>
              <a:rPr lang="en-US" dirty="0"/>
              <a:t> </a:t>
            </a:r>
            <a:r>
              <a:rPr lang="pl-PL" dirty="0"/>
              <a:t>projektuje algorytm szyfrujący </a:t>
            </a:r>
            <a:r>
              <a:rPr lang="en-US" dirty="0"/>
              <a:t>Lucifer </a:t>
            </a:r>
            <a:r>
              <a:rPr lang="pl-PL" dirty="0"/>
              <a:t>(</a:t>
            </a:r>
            <a:r>
              <a:rPr lang="en-US" dirty="0"/>
              <a:t>IBM</a:t>
            </a:r>
            <a:r>
              <a:rPr lang="pl-PL" dirty="0"/>
              <a:t>)</a:t>
            </a:r>
            <a:endParaRPr lang="en-US" dirty="0"/>
          </a:p>
          <a:p>
            <a:pPr marL="0" indent="0">
              <a:buNone/>
            </a:pPr>
            <a:r>
              <a:rPr lang="en-US" dirty="0"/>
              <a:t>	</a:t>
            </a:r>
            <a:r>
              <a:rPr lang="pl-PL" dirty="0"/>
              <a:t>długość klucza</a:t>
            </a:r>
            <a:r>
              <a:rPr lang="en-US" dirty="0"/>
              <a:t> = 128 bits  ;   </a:t>
            </a:r>
            <a:r>
              <a:rPr lang="pl-PL" dirty="0"/>
              <a:t>długość bloku</a:t>
            </a:r>
            <a:r>
              <a:rPr lang="en-US" dirty="0"/>
              <a:t> = 128 bits</a:t>
            </a:r>
          </a:p>
          <a:p>
            <a:pPr>
              <a:spcBef>
                <a:spcPts val="1176"/>
              </a:spcBef>
            </a:pPr>
            <a:r>
              <a:rPr lang="en-US" dirty="0"/>
              <a:t>1973:   NBS </a:t>
            </a:r>
            <a:r>
              <a:rPr lang="pl-PL" dirty="0"/>
              <a:t>prosi o przedłożenie propozycji szyfru 				blokowego</a:t>
            </a:r>
            <a:r>
              <a:rPr lang="en-US" dirty="0"/>
              <a:t>.   </a:t>
            </a:r>
            <a:br>
              <a:rPr lang="en-US" dirty="0"/>
            </a:br>
            <a:r>
              <a:rPr lang="en-US" dirty="0"/>
              <a:t>		IBM </a:t>
            </a:r>
            <a:r>
              <a:rPr lang="pl-PL" dirty="0"/>
              <a:t>wysyła wariant szyfru</a:t>
            </a:r>
            <a:r>
              <a:rPr lang="en-US" dirty="0"/>
              <a:t> Lucifer.</a:t>
            </a:r>
          </a:p>
          <a:p>
            <a:pPr>
              <a:spcBef>
                <a:spcPts val="624"/>
              </a:spcBef>
            </a:pPr>
            <a:r>
              <a:rPr lang="en-US" dirty="0"/>
              <a:t>1976:  NBS </a:t>
            </a:r>
            <a:r>
              <a:rPr lang="pl-PL" dirty="0"/>
              <a:t>przyjmuje</a:t>
            </a:r>
            <a:r>
              <a:rPr lang="en-US" dirty="0"/>
              <a:t> DES </a:t>
            </a:r>
            <a:r>
              <a:rPr lang="pl-PL" dirty="0"/>
              <a:t>jako standard federalny</a:t>
            </a:r>
            <a:endParaRPr lang="en-US" dirty="0"/>
          </a:p>
          <a:p>
            <a:pPr marL="0" indent="0">
              <a:buNone/>
            </a:pPr>
            <a:r>
              <a:rPr lang="en-US" dirty="0"/>
              <a:t>		</a:t>
            </a:r>
            <a:r>
              <a:rPr lang="pl-PL" dirty="0"/>
              <a:t>długość klucza</a:t>
            </a:r>
            <a:r>
              <a:rPr lang="en-US" dirty="0"/>
              <a:t> = 56 bit</a:t>
            </a:r>
            <a:r>
              <a:rPr lang="pl-PL" dirty="0"/>
              <a:t>y</a:t>
            </a:r>
            <a:r>
              <a:rPr lang="en-US" dirty="0"/>
              <a:t>; </a:t>
            </a:r>
            <a:r>
              <a:rPr lang="pl-PL" dirty="0"/>
              <a:t>długość bloku</a:t>
            </a:r>
            <a:r>
              <a:rPr lang="en-US" dirty="0"/>
              <a:t> = 64 bit</a:t>
            </a:r>
            <a:r>
              <a:rPr lang="pl-PL" dirty="0"/>
              <a:t>y</a:t>
            </a:r>
            <a:endParaRPr lang="en-US" dirty="0"/>
          </a:p>
          <a:p>
            <a:pPr>
              <a:spcBef>
                <a:spcPts val="1176"/>
              </a:spcBef>
            </a:pPr>
            <a:r>
              <a:rPr lang="en-US" dirty="0"/>
              <a:t>1997:  DES </a:t>
            </a:r>
            <a:r>
              <a:rPr lang="pl-PL" dirty="0"/>
              <a:t>jest złamane przez pełne przeszukiwanie</a:t>
            </a:r>
            <a:endParaRPr lang="en-US" dirty="0"/>
          </a:p>
          <a:p>
            <a:pPr>
              <a:spcBef>
                <a:spcPts val="1176"/>
              </a:spcBef>
            </a:pPr>
            <a:r>
              <a:rPr lang="en-US" dirty="0"/>
              <a:t>2000:  NIST </a:t>
            </a:r>
            <a:r>
              <a:rPr lang="pl-PL" dirty="0"/>
              <a:t>przyjmuje szyfr </a:t>
            </a:r>
            <a:r>
              <a:rPr lang="en-US" dirty="0"/>
              <a:t> </a:t>
            </a:r>
            <a:r>
              <a:rPr lang="en-US" dirty="0" err="1"/>
              <a:t>Rijndael</a:t>
            </a:r>
            <a:r>
              <a:rPr lang="en-US" dirty="0"/>
              <a:t> </a:t>
            </a:r>
            <a:r>
              <a:rPr lang="pl-PL" dirty="0"/>
              <a:t>jako</a:t>
            </a:r>
            <a:r>
              <a:rPr lang="en-US" dirty="0"/>
              <a:t> AES </a:t>
            </a:r>
            <a:r>
              <a:rPr lang="pl-PL" dirty="0"/>
              <a:t>jako następca DES</a:t>
            </a:r>
            <a:endParaRPr lang="en-US" dirty="0"/>
          </a:p>
          <a:p>
            <a:pPr marL="0" indent="0">
              <a:spcBef>
                <a:spcPts val="1776"/>
              </a:spcBef>
              <a:buNone/>
            </a:pPr>
            <a:r>
              <a:rPr lang="pl-PL" dirty="0"/>
              <a:t>DES był szeroko zastosowany w bankowości i handlu.</a:t>
            </a:r>
            <a:endParaRPr lang="en-US" dirty="0"/>
          </a:p>
          <a:p>
            <a:pPr marL="0"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Podstawowy pomysł na DES:</a:t>
            </a:r>
            <a:br>
              <a:rPr lang="pl-PL" dirty="0"/>
            </a:br>
            <a:r>
              <a:rPr lang="pl-PL" b="1" dirty="0"/>
              <a:t>Sieć </a:t>
            </a:r>
            <a:r>
              <a:rPr lang="pl-PL" b="1" dirty="0" err="1"/>
              <a:t>Feistela</a:t>
            </a:r>
            <a:r>
              <a:rPr lang="pl-PL" dirty="0"/>
              <a:t> </a:t>
            </a:r>
          </a:p>
        </p:txBody>
      </p:sp>
      <p:sp>
        <p:nvSpPr>
          <p:cNvPr id="4" name="Symbol zastępczy numeru slajdu 3"/>
          <p:cNvSpPr>
            <a:spLocks noGrp="1"/>
          </p:cNvSpPr>
          <p:nvPr>
            <p:ph type="sldNum" sz="quarter" idx="12"/>
          </p:nvPr>
        </p:nvSpPr>
        <p:spPr/>
        <p:txBody>
          <a:bodyPr/>
          <a:lstStyle/>
          <a:p>
            <a:fld id="{89839A2A-13EA-43E7-94CA-63D123D2CC7A}" type="slidenum">
              <a:rPr lang="pl-PL" smtClean="0"/>
              <a:pPr/>
              <a:t>9</a:t>
            </a:fld>
            <a:endParaRPr lang="pl-PL"/>
          </a:p>
        </p:txBody>
      </p:sp>
      <p:sp>
        <p:nvSpPr>
          <p:cNvPr id="5" name="Prostokąt 4"/>
          <p:cNvSpPr/>
          <p:nvPr/>
        </p:nvSpPr>
        <p:spPr>
          <a:xfrm>
            <a:off x="323584" y="1412777"/>
            <a:ext cx="7778215" cy="1138773"/>
          </a:xfrm>
          <a:prstGeom prst="rect">
            <a:avLst/>
          </a:prstGeom>
        </p:spPr>
        <p:txBody>
          <a:bodyPr wrap="square">
            <a:spAutoFit/>
          </a:bodyPr>
          <a:lstStyle/>
          <a:p>
            <a:r>
              <a:rPr lang="pl-PL" sz="2400" dirty="0"/>
              <a:t>Mamy dane funkcje</a:t>
            </a:r>
            <a:r>
              <a:rPr lang="en-US" sz="2400" dirty="0"/>
              <a:t>    f</a:t>
            </a:r>
            <a:r>
              <a:rPr lang="en-US" sz="2400" baseline="-25000" dirty="0"/>
              <a:t>1</a:t>
            </a:r>
            <a:r>
              <a:rPr lang="en-US" sz="2400" dirty="0"/>
              <a:t>, …, </a:t>
            </a:r>
            <a:r>
              <a:rPr lang="en-US" sz="2400" dirty="0" err="1"/>
              <a:t>f</a:t>
            </a:r>
            <a:r>
              <a:rPr lang="en-US" sz="2400" baseline="-25000" dirty="0" err="1"/>
              <a:t>d</a:t>
            </a:r>
            <a:r>
              <a:rPr lang="en-US" sz="2400" dirty="0"/>
              <a:t>:   {0,1}</a:t>
            </a:r>
            <a:r>
              <a:rPr lang="en-US" sz="2400" baseline="30000" dirty="0"/>
              <a:t>n</a:t>
            </a:r>
            <a:r>
              <a:rPr lang="en-US" sz="2400" dirty="0"/>
              <a:t>  ⟶  {0,1}</a:t>
            </a:r>
            <a:r>
              <a:rPr lang="en-US" sz="2400" baseline="30000" dirty="0"/>
              <a:t>n</a:t>
            </a:r>
            <a:r>
              <a:rPr lang="en-US" sz="2400" dirty="0"/>
              <a:t>    </a:t>
            </a:r>
          </a:p>
          <a:p>
            <a:pPr>
              <a:spcBef>
                <a:spcPts val="2376"/>
              </a:spcBef>
            </a:pPr>
            <a:r>
              <a:rPr lang="pl-PL" sz="2400" dirty="0"/>
              <a:t>Cel</a:t>
            </a:r>
            <a:r>
              <a:rPr lang="en-US" sz="2400" dirty="0"/>
              <a:t>:    </a:t>
            </a:r>
            <a:r>
              <a:rPr lang="pl-PL" sz="2400" dirty="0"/>
              <a:t>zbudowanie odwracalnej funkcji</a:t>
            </a:r>
            <a:r>
              <a:rPr lang="en-US" sz="2400" dirty="0"/>
              <a:t>   F: {0,1}</a:t>
            </a:r>
            <a:r>
              <a:rPr lang="en-US" sz="2400" baseline="30000" dirty="0"/>
              <a:t>2n</a:t>
            </a:r>
            <a:r>
              <a:rPr lang="en-US" sz="2400" dirty="0"/>
              <a:t>  ⟶  {0,1}</a:t>
            </a:r>
            <a:r>
              <a:rPr lang="en-US" sz="2400" baseline="30000" dirty="0"/>
              <a:t>2n</a:t>
            </a:r>
            <a:r>
              <a:rPr lang="en-US" sz="2400" dirty="0"/>
              <a:t> </a:t>
            </a:r>
          </a:p>
        </p:txBody>
      </p:sp>
      <p:sp>
        <p:nvSpPr>
          <p:cNvPr id="6" name="TextBox 63"/>
          <p:cNvSpPr txBox="1"/>
          <p:nvPr/>
        </p:nvSpPr>
        <p:spPr>
          <a:xfrm>
            <a:off x="1331871" y="5445225"/>
            <a:ext cx="1918365" cy="461665"/>
          </a:xfrm>
          <a:prstGeom prst="rect">
            <a:avLst/>
          </a:prstGeom>
          <a:noFill/>
        </p:spPr>
        <p:txBody>
          <a:bodyPr wrap="square" rtlCol="0">
            <a:spAutoFit/>
          </a:bodyPr>
          <a:lstStyle/>
          <a:p>
            <a:r>
              <a:rPr lang="pl-PL" sz="2400" dirty="0"/>
              <a:t>Symbolicznie</a:t>
            </a:r>
            <a:r>
              <a:rPr lang="en-US" sz="2400" dirty="0"/>
              <a:t>:</a:t>
            </a:r>
          </a:p>
        </p:txBody>
      </p:sp>
      <p:grpSp>
        <p:nvGrpSpPr>
          <p:cNvPr id="7" name="Group 16"/>
          <p:cNvGrpSpPr/>
          <p:nvPr/>
        </p:nvGrpSpPr>
        <p:grpSpPr>
          <a:xfrm>
            <a:off x="551513" y="2812163"/>
            <a:ext cx="8329260" cy="2273020"/>
            <a:chOff x="620750" y="2415469"/>
            <a:chExt cx="7825002" cy="1821011"/>
          </a:xfrm>
        </p:grpSpPr>
        <p:sp>
          <p:nvSpPr>
            <p:cNvPr id="8" name="TextBox 10"/>
            <p:cNvSpPr txBox="1"/>
            <p:nvPr/>
          </p:nvSpPr>
          <p:spPr>
            <a:xfrm>
              <a:off x="774333" y="3867149"/>
              <a:ext cx="820769" cy="295887"/>
            </a:xfrm>
            <a:prstGeom prst="rect">
              <a:avLst/>
            </a:prstGeom>
            <a:noFill/>
          </p:spPr>
          <p:txBody>
            <a:bodyPr wrap="none" rtlCol="0">
              <a:spAutoFit/>
            </a:bodyPr>
            <a:lstStyle/>
            <a:p>
              <a:r>
                <a:rPr lang="pl-PL" dirty="0"/>
                <a:t>wejście</a:t>
              </a:r>
              <a:endParaRPr lang="en-US" dirty="0"/>
            </a:p>
          </p:txBody>
        </p:sp>
        <p:sp>
          <p:nvSpPr>
            <p:cNvPr id="9" name="TextBox 62"/>
            <p:cNvSpPr txBox="1"/>
            <p:nvPr/>
          </p:nvSpPr>
          <p:spPr>
            <a:xfrm>
              <a:off x="7632334" y="3940593"/>
              <a:ext cx="813418" cy="295887"/>
            </a:xfrm>
            <a:prstGeom prst="rect">
              <a:avLst/>
            </a:prstGeom>
            <a:noFill/>
          </p:spPr>
          <p:txBody>
            <a:bodyPr wrap="none" rtlCol="0">
              <a:spAutoFit/>
            </a:bodyPr>
            <a:lstStyle/>
            <a:p>
              <a:r>
                <a:rPr lang="pl-PL" dirty="0"/>
                <a:t>wyjście</a:t>
              </a:r>
              <a:endParaRPr lang="en-US" dirty="0"/>
            </a:p>
          </p:txBody>
        </p:sp>
        <p:sp>
          <p:nvSpPr>
            <p:cNvPr id="10" name="Rectangle 50"/>
            <p:cNvSpPr/>
            <p:nvPr/>
          </p:nvSpPr>
          <p:spPr>
            <a:xfrm>
              <a:off x="6096000" y="25717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d-1</a:t>
              </a:r>
            </a:p>
          </p:txBody>
        </p:sp>
        <p:sp>
          <p:nvSpPr>
            <p:cNvPr id="11" name="Rectangle 51"/>
            <p:cNvSpPr/>
            <p:nvPr/>
          </p:nvSpPr>
          <p:spPr>
            <a:xfrm>
              <a:off x="6096000" y="32575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d-1</a:t>
              </a:r>
            </a:p>
          </p:txBody>
        </p:sp>
        <p:sp>
          <p:nvSpPr>
            <p:cNvPr id="12" name="Rectangle 61"/>
            <p:cNvSpPr/>
            <p:nvPr/>
          </p:nvSpPr>
          <p:spPr>
            <a:xfrm>
              <a:off x="7772400" y="25717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d</a:t>
              </a:r>
            </a:p>
          </p:txBody>
        </p:sp>
        <p:sp>
          <p:nvSpPr>
            <p:cNvPr id="13" name="Rectangle 64"/>
            <p:cNvSpPr/>
            <p:nvPr/>
          </p:nvSpPr>
          <p:spPr>
            <a:xfrm>
              <a:off x="7772400" y="32575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err="1">
                  <a:solidFill>
                    <a:srgbClr val="0000FF"/>
                  </a:solidFill>
                </a:rPr>
                <a:t>L</a:t>
              </a:r>
              <a:r>
                <a:rPr lang="en-US" baseline="-25000" dirty="0" err="1">
                  <a:solidFill>
                    <a:srgbClr val="0000FF"/>
                  </a:solidFill>
                </a:rPr>
                <a:t>d</a:t>
              </a:r>
              <a:endParaRPr lang="en-US" baseline="-25000" dirty="0">
                <a:solidFill>
                  <a:srgbClr val="0000FF"/>
                </a:solidFill>
              </a:endParaRPr>
            </a:p>
          </p:txBody>
        </p:sp>
        <p:sp>
          <p:nvSpPr>
            <p:cNvPr id="14" name="Rectangle 65"/>
            <p:cNvSpPr/>
            <p:nvPr/>
          </p:nvSpPr>
          <p:spPr>
            <a:xfrm>
              <a:off x="914400" y="24955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0</a:t>
              </a:r>
            </a:p>
          </p:txBody>
        </p:sp>
        <p:sp>
          <p:nvSpPr>
            <p:cNvPr id="15" name="Rectangle 66"/>
            <p:cNvSpPr/>
            <p:nvPr/>
          </p:nvSpPr>
          <p:spPr>
            <a:xfrm>
              <a:off x="914400" y="31813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0</a:t>
              </a:r>
            </a:p>
          </p:txBody>
        </p:sp>
        <p:sp>
          <p:nvSpPr>
            <p:cNvPr id="16" name="TextBox 67"/>
            <p:cNvSpPr txBox="1"/>
            <p:nvPr/>
          </p:nvSpPr>
          <p:spPr>
            <a:xfrm rot="5400000">
              <a:off x="440415" y="2607471"/>
              <a:ext cx="731037" cy="347033"/>
            </a:xfrm>
            <a:prstGeom prst="rect">
              <a:avLst/>
            </a:prstGeom>
            <a:noFill/>
          </p:spPr>
          <p:txBody>
            <a:bodyPr wrap="none" rtlCol="0">
              <a:spAutoFit/>
            </a:bodyPr>
            <a:lstStyle/>
            <a:p>
              <a:r>
                <a:rPr lang="en-US" dirty="0"/>
                <a:t>n-bit</a:t>
              </a:r>
              <a:r>
                <a:rPr lang="pl-PL" dirty="0"/>
                <a:t>ów</a:t>
              </a:r>
              <a:endParaRPr lang="en-US" dirty="0"/>
            </a:p>
          </p:txBody>
        </p:sp>
        <p:sp>
          <p:nvSpPr>
            <p:cNvPr id="17" name="TextBox 68"/>
            <p:cNvSpPr txBox="1"/>
            <p:nvPr/>
          </p:nvSpPr>
          <p:spPr>
            <a:xfrm rot="5400000">
              <a:off x="428748" y="3408194"/>
              <a:ext cx="731037" cy="347033"/>
            </a:xfrm>
            <a:prstGeom prst="rect">
              <a:avLst/>
            </a:prstGeom>
            <a:noFill/>
          </p:spPr>
          <p:txBody>
            <a:bodyPr wrap="none" rtlCol="0">
              <a:spAutoFit/>
            </a:bodyPr>
            <a:lstStyle/>
            <a:p>
              <a:r>
                <a:rPr lang="en-US" dirty="0"/>
                <a:t>n-bit</a:t>
              </a:r>
              <a:r>
                <a:rPr lang="pl-PL" dirty="0"/>
                <a:t>ów</a:t>
              </a:r>
              <a:endParaRPr lang="en-US" dirty="0"/>
            </a:p>
          </p:txBody>
        </p:sp>
        <p:sp>
          <p:nvSpPr>
            <p:cNvPr id="18" name="Rectangle 69"/>
            <p:cNvSpPr/>
            <p:nvPr/>
          </p:nvSpPr>
          <p:spPr>
            <a:xfrm>
              <a:off x="2590800" y="25717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1</a:t>
              </a:r>
            </a:p>
          </p:txBody>
        </p:sp>
        <p:sp>
          <p:nvSpPr>
            <p:cNvPr id="19" name="Rectangle 70"/>
            <p:cNvSpPr/>
            <p:nvPr/>
          </p:nvSpPr>
          <p:spPr>
            <a:xfrm>
              <a:off x="2590800" y="32575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1</a:t>
              </a:r>
            </a:p>
          </p:txBody>
        </p:sp>
        <p:sp>
          <p:nvSpPr>
            <p:cNvPr id="20" name="TextBox 71"/>
            <p:cNvSpPr txBox="1"/>
            <p:nvPr/>
          </p:nvSpPr>
          <p:spPr>
            <a:xfrm flipV="1">
              <a:off x="1600200" y="3470017"/>
              <a:ext cx="461124" cy="369859"/>
            </a:xfrm>
            <a:prstGeom prst="rect">
              <a:avLst/>
            </a:prstGeom>
            <a:noFill/>
          </p:spPr>
          <p:txBody>
            <a:bodyPr wrap="none" rtlCol="0">
              <a:spAutoFit/>
            </a:bodyPr>
            <a:lstStyle/>
            <a:p>
              <a:r>
                <a:rPr lang="en-US" sz="2400" dirty="0"/>
                <a:t>⊕</a:t>
              </a:r>
            </a:p>
          </p:txBody>
        </p:sp>
        <p:cxnSp>
          <p:nvCxnSpPr>
            <p:cNvPr id="21" name="Straight Connector 72"/>
            <p:cNvCxnSpPr/>
            <p:nvPr/>
          </p:nvCxnSpPr>
          <p:spPr>
            <a:xfrm flipV="1">
              <a:off x="1295400" y="2708017"/>
              <a:ext cx="914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73"/>
            <p:cNvCxnSpPr/>
            <p:nvPr/>
          </p:nvCxnSpPr>
          <p:spPr>
            <a:xfrm flipV="1">
              <a:off x="1295400" y="3698617"/>
              <a:ext cx="3048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74"/>
            <p:cNvCxnSpPr>
              <a:stCxn id="20" idx="3"/>
            </p:cNvCxnSpPr>
            <p:nvPr/>
          </p:nvCxnSpPr>
          <p:spPr>
            <a:xfrm>
              <a:off x="2061325" y="3654946"/>
              <a:ext cx="148476" cy="43670"/>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Arrow Connector 75"/>
            <p:cNvCxnSpPr>
              <a:endCxn id="19" idx="1"/>
            </p:cNvCxnSpPr>
            <p:nvPr/>
          </p:nvCxnSpPr>
          <p:spPr>
            <a:xfrm flipV="1">
              <a:off x="2209800" y="2822317"/>
              <a:ext cx="3810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76"/>
            <p:cNvCxnSpPr>
              <a:endCxn id="18" idx="1"/>
            </p:cNvCxnSpPr>
            <p:nvPr/>
          </p:nvCxnSpPr>
          <p:spPr>
            <a:xfrm>
              <a:off x="2209800" y="2708017"/>
              <a:ext cx="381000"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6" name="Oval 77"/>
            <p:cNvSpPr/>
            <p:nvPr/>
          </p:nvSpPr>
          <p:spPr>
            <a:xfrm>
              <a:off x="1524000" y="2936617"/>
              <a:ext cx="457200"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r>
                <a:rPr lang="en-US" baseline="-25000" dirty="0">
                  <a:solidFill>
                    <a:srgbClr val="0000FF"/>
                  </a:solidFill>
                </a:rPr>
                <a:t>1</a:t>
              </a:r>
            </a:p>
          </p:txBody>
        </p:sp>
        <p:cxnSp>
          <p:nvCxnSpPr>
            <p:cNvPr id="27" name="Straight Arrow Connector 78"/>
            <p:cNvCxnSpPr/>
            <p:nvPr/>
          </p:nvCxnSpPr>
          <p:spPr>
            <a:xfrm>
              <a:off x="1752600" y="2708017"/>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79"/>
            <p:cNvCxnSpPr/>
            <p:nvPr/>
          </p:nvCxnSpPr>
          <p:spPr>
            <a:xfrm>
              <a:off x="1752600" y="3317617"/>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Rectangle 80"/>
            <p:cNvSpPr/>
            <p:nvPr/>
          </p:nvSpPr>
          <p:spPr>
            <a:xfrm>
              <a:off x="4267200" y="25717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R</a:t>
              </a:r>
              <a:r>
                <a:rPr lang="en-US" baseline="-25000" dirty="0">
                  <a:solidFill>
                    <a:srgbClr val="0000FF"/>
                  </a:solidFill>
                </a:rPr>
                <a:t>2</a:t>
              </a:r>
            </a:p>
          </p:txBody>
        </p:sp>
        <p:sp>
          <p:nvSpPr>
            <p:cNvPr id="30" name="Rectangle 81"/>
            <p:cNvSpPr/>
            <p:nvPr/>
          </p:nvSpPr>
          <p:spPr>
            <a:xfrm>
              <a:off x="4267200" y="3257550"/>
              <a:ext cx="381000" cy="685800"/>
            </a:xfrm>
            <a:prstGeom prst="rect">
              <a:avLst/>
            </a:prstGeom>
            <a:solidFill>
              <a:srgbClr val="D9D9D9"/>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L</a:t>
              </a:r>
              <a:r>
                <a:rPr lang="en-US" baseline="-25000" dirty="0">
                  <a:solidFill>
                    <a:srgbClr val="0000FF"/>
                  </a:solidFill>
                </a:rPr>
                <a:t>2</a:t>
              </a:r>
            </a:p>
          </p:txBody>
        </p:sp>
        <p:sp>
          <p:nvSpPr>
            <p:cNvPr id="31" name="TextBox 82"/>
            <p:cNvSpPr txBox="1"/>
            <p:nvPr/>
          </p:nvSpPr>
          <p:spPr>
            <a:xfrm flipV="1">
              <a:off x="3276600" y="3470017"/>
              <a:ext cx="461124" cy="369859"/>
            </a:xfrm>
            <a:prstGeom prst="rect">
              <a:avLst/>
            </a:prstGeom>
            <a:noFill/>
          </p:spPr>
          <p:txBody>
            <a:bodyPr wrap="none" rtlCol="0">
              <a:spAutoFit/>
            </a:bodyPr>
            <a:lstStyle/>
            <a:p>
              <a:r>
                <a:rPr lang="en-US" sz="2400" dirty="0"/>
                <a:t>⊕</a:t>
              </a:r>
            </a:p>
          </p:txBody>
        </p:sp>
        <p:cxnSp>
          <p:nvCxnSpPr>
            <p:cNvPr id="32" name="Straight Connector 83"/>
            <p:cNvCxnSpPr/>
            <p:nvPr/>
          </p:nvCxnSpPr>
          <p:spPr>
            <a:xfrm flipV="1">
              <a:off x="2971800" y="2708017"/>
              <a:ext cx="914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84"/>
            <p:cNvCxnSpPr/>
            <p:nvPr/>
          </p:nvCxnSpPr>
          <p:spPr>
            <a:xfrm flipV="1">
              <a:off x="2971800" y="3698617"/>
              <a:ext cx="3048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85"/>
            <p:cNvCxnSpPr>
              <a:stCxn id="31" idx="3"/>
            </p:cNvCxnSpPr>
            <p:nvPr/>
          </p:nvCxnSpPr>
          <p:spPr>
            <a:xfrm>
              <a:off x="3737724" y="3654946"/>
              <a:ext cx="148476" cy="4367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Arrow Connector 86"/>
            <p:cNvCxnSpPr>
              <a:endCxn id="30" idx="1"/>
            </p:cNvCxnSpPr>
            <p:nvPr/>
          </p:nvCxnSpPr>
          <p:spPr>
            <a:xfrm flipV="1">
              <a:off x="3886200" y="2822317"/>
              <a:ext cx="3810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87"/>
            <p:cNvCxnSpPr>
              <a:endCxn id="29" idx="1"/>
            </p:cNvCxnSpPr>
            <p:nvPr/>
          </p:nvCxnSpPr>
          <p:spPr>
            <a:xfrm>
              <a:off x="3886200" y="2708017"/>
              <a:ext cx="381000"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Oval 88"/>
            <p:cNvSpPr/>
            <p:nvPr/>
          </p:nvSpPr>
          <p:spPr>
            <a:xfrm>
              <a:off x="3200400" y="2936617"/>
              <a:ext cx="457200"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a:solidFill>
                    <a:srgbClr val="0000FF"/>
                  </a:solidFill>
                </a:rPr>
                <a:t>f</a:t>
              </a:r>
              <a:r>
                <a:rPr lang="en-US" baseline="-25000" dirty="0">
                  <a:solidFill>
                    <a:srgbClr val="0000FF"/>
                  </a:solidFill>
                </a:rPr>
                <a:t>2</a:t>
              </a:r>
            </a:p>
          </p:txBody>
        </p:sp>
        <p:cxnSp>
          <p:nvCxnSpPr>
            <p:cNvPr id="38" name="Straight Arrow Connector 89"/>
            <p:cNvCxnSpPr/>
            <p:nvPr/>
          </p:nvCxnSpPr>
          <p:spPr>
            <a:xfrm>
              <a:off x="3429000" y="2708017"/>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Straight Arrow Connector 90"/>
            <p:cNvCxnSpPr/>
            <p:nvPr/>
          </p:nvCxnSpPr>
          <p:spPr>
            <a:xfrm>
              <a:off x="3429000" y="3317617"/>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TextBox 91"/>
            <p:cNvSpPr txBox="1"/>
            <p:nvPr/>
          </p:nvSpPr>
          <p:spPr>
            <a:xfrm>
              <a:off x="5181600" y="2876550"/>
              <a:ext cx="659910" cy="665746"/>
            </a:xfrm>
            <a:prstGeom prst="rect">
              <a:avLst/>
            </a:prstGeom>
            <a:noFill/>
          </p:spPr>
          <p:txBody>
            <a:bodyPr wrap="none" rtlCol="0">
              <a:spAutoFit/>
            </a:bodyPr>
            <a:lstStyle/>
            <a:p>
              <a:r>
                <a:rPr lang="en-US" sz="4800" b="1" dirty="0"/>
                <a:t>⋯</a:t>
              </a:r>
            </a:p>
          </p:txBody>
        </p:sp>
        <p:sp>
          <p:nvSpPr>
            <p:cNvPr id="41" name="TextBox 92"/>
            <p:cNvSpPr txBox="1"/>
            <p:nvPr/>
          </p:nvSpPr>
          <p:spPr>
            <a:xfrm flipV="1">
              <a:off x="6781800" y="3546217"/>
              <a:ext cx="461124" cy="369859"/>
            </a:xfrm>
            <a:prstGeom prst="rect">
              <a:avLst/>
            </a:prstGeom>
            <a:noFill/>
          </p:spPr>
          <p:txBody>
            <a:bodyPr wrap="none" rtlCol="0">
              <a:spAutoFit/>
            </a:bodyPr>
            <a:lstStyle/>
            <a:p>
              <a:r>
                <a:rPr lang="en-US" sz="2400" dirty="0"/>
                <a:t>⊕</a:t>
              </a:r>
            </a:p>
          </p:txBody>
        </p:sp>
        <p:cxnSp>
          <p:nvCxnSpPr>
            <p:cNvPr id="42" name="Straight Connector 93"/>
            <p:cNvCxnSpPr/>
            <p:nvPr/>
          </p:nvCxnSpPr>
          <p:spPr>
            <a:xfrm flipV="1">
              <a:off x="6477000" y="2784217"/>
              <a:ext cx="9144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Connector 94"/>
            <p:cNvCxnSpPr/>
            <p:nvPr/>
          </p:nvCxnSpPr>
          <p:spPr>
            <a:xfrm flipV="1">
              <a:off x="6477000" y="3774817"/>
              <a:ext cx="3048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Connector 95"/>
            <p:cNvCxnSpPr>
              <a:stCxn id="41" idx="3"/>
            </p:cNvCxnSpPr>
            <p:nvPr/>
          </p:nvCxnSpPr>
          <p:spPr>
            <a:xfrm>
              <a:off x="7242924" y="3731146"/>
              <a:ext cx="148476" cy="43671"/>
            </a:xfrm>
            <a:prstGeom prst="line">
              <a:avLst/>
            </a:prstGeom>
          </p:spPr>
          <p:style>
            <a:lnRef idx="2">
              <a:schemeClr val="accent1"/>
            </a:lnRef>
            <a:fillRef idx="0">
              <a:schemeClr val="accent1"/>
            </a:fillRef>
            <a:effectRef idx="1">
              <a:schemeClr val="accent1"/>
            </a:effectRef>
            <a:fontRef idx="minor">
              <a:schemeClr val="tx1"/>
            </a:fontRef>
          </p:style>
        </p:cxnSp>
        <p:cxnSp>
          <p:nvCxnSpPr>
            <p:cNvPr id="45" name="Straight Arrow Connector 96"/>
            <p:cNvCxnSpPr/>
            <p:nvPr/>
          </p:nvCxnSpPr>
          <p:spPr>
            <a:xfrm flipV="1">
              <a:off x="7391400" y="2898517"/>
              <a:ext cx="381000" cy="8763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97"/>
            <p:cNvCxnSpPr/>
            <p:nvPr/>
          </p:nvCxnSpPr>
          <p:spPr>
            <a:xfrm>
              <a:off x="7391400" y="2784217"/>
              <a:ext cx="381000" cy="800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Oval 98"/>
            <p:cNvSpPr/>
            <p:nvPr/>
          </p:nvSpPr>
          <p:spPr>
            <a:xfrm>
              <a:off x="6705600" y="3012817"/>
              <a:ext cx="457200" cy="381000"/>
            </a:xfrm>
            <a:prstGeom prst="ellipse">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dirty="0" err="1">
                  <a:solidFill>
                    <a:srgbClr val="0000FF"/>
                  </a:solidFill>
                </a:rPr>
                <a:t>f</a:t>
              </a:r>
              <a:r>
                <a:rPr lang="en-US" baseline="-25000" dirty="0" err="1">
                  <a:solidFill>
                    <a:srgbClr val="0000FF"/>
                  </a:solidFill>
                </a:rPr>
                <a:t>d</a:t>
              </a:r>
              <a:endParaRPr lang="en-US" baseline="-25000" dirty="0">
                <a:solidFill>
                  <a:srgbClr val="0000FF"/>
                </a:solidFill>
              </a:endParaRPr>
            </a:p>
          </p:txBody>
        </p:sp>
        <p:cxnSp>
          <p:nvCxnSpPr>
            <p:cNvPr id="48" name="Straight Arrow Connector 99"/>
            <p:cNvCxnSpPr/>
            <p:nvPr/>
          </p:nvCxnSpPr>
          <p:spPr>
            <a:xfrm>
              <a:off x="6934200" y="2784217"/>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100"/>
            <p:cNvCxnSpPr/>
            <p:nvPr/>
          </p:nvCxnSpPr>
          <p:spPr>
            <a:xfrm>
              <a:off x="6934200" y="3393817"/>
              <a:ext cx="0" cy="2286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51" name="pole tekstowe 50"/>
          <p:cNvSpPr txBox="1"/>
          <p:nvPr/>
        </p:nvSpPr>
        <p:spPr>
          <a:xfrm>
            <a:off x="3564507" y="5229201"/>
            <a:ext cx="2592738" cy="954107"/>
          </a:xfrm>
          <a:prstGeom prst="rect">
            <a:avLst/>
          </a:prstGeom>
          <a:noFill/>
        </p:spPr>
        <p:txBody>
          <a:bodyPr wrap="square" rtlCol="0">
            <a:spAutoFit/>
          </a:bodyPr>
          <a:lstStyle/>
          <a:p>
            <a:r>
              <a:rPr lang="pl-PL" sz="2800" dirty="0" err="1"/>
              <a:t>R</a:t>
            </a:r>
            <a:r>
              <a:rPr lang="pl-PL" sz="2800" baseline="-25000" dirty="0" err="1"/>
              <a:t>i</a:t>
            </a:r>
            <a:r>
              <a:rPr lang="pl-PL" sz="2800" dirty="0"/>
              <a:t> = f</a:t>
            </a:r>
            <a:r>
              <a:rPr lang="pl-PL" sz="2800" baseline="-25000" dirty="0"/>
              <a:t>i</a:t>
            </a:r>
            <a:r>
              <a:rPr lang="pl-PL" sz="2800" dirty="0"/>
              <a:t>(R</a:t>
            </a:r>
            <a:r>
              <a:rPr lang="pl-PL" sz="2800" baseline="-25000" dirty="0"/>
              <a:t>i-1</a:t>
            </a:r>
            <a:r>
              <a:rPr lang="pl-PL" sz="2800" dirty="0"/>
              <a:t>)</a:t>
            </a:r>
            <a:r>
              <a:rPr lang="pl-PL" sz="2800" dirty="0">
                <a:sym typeface="Symbol"/>
              </a:rPr>
              <a:t> L</a:t>
            </a:r>
            <a:r>
              <a:rPr lang="pl-PL" sz="2800" baseline="-25000" dirty="0">
                <a:sym typeface="Symbol"/>
              </a:rPr>
              <a:t>i-1</a:t>
            </a:r>
          </a:p>
          <a:p>
            <a:r>
              <a:rPr lang="pl-PL" sz="2800" dirty="0">
                <a:sym typeface="Symbol"/>
              </a:rPr>
              <a:t>L</a:t>
            </a:r>
            <a:r>
              <a:rPr lang="pl-PL" sz="2800" baseline="-25000" dirty="0">
                <a:sym typeface="Symbol"/>
              </a:rPr>
              <a:t>i</a:t>
            </a:r>
            <a:r>
              <a:rPr lang="pl-PL" sz="2800" dirty="0">
                <a:sym typeface="Symbol"/>
              </a:rPr>
              <a:t> = R</a:t>
            </a:r>
            <a:r>
              <a:rPr lang="pl-PL" sz="2800" baseline="-25000" dirty="0">
                <a:sym typeface="Symbol"/>
              </a:rPr>
              <a:t>i-1</a:t>
            </a:r>
            <a:endParaRPr lang="pl-PL" sz="2800" baseline="-25000" dirty="0"/>
          </a:p>
        </p:txBody>
      </p:sp>
      <p:sp>
        <p:nvSpPr>
          <p:cNvPr id="52" name="Nawias klamrowy otwierający 51"/>
          <p:cNvSpPr/>
          <p:nvPr/>
        </p:nvSpPr>
        <p:spPr>
          <a:xfrm>
            <a:off x="3276425" y="5085184"/>
            <a:ext cx="288082" cy="12241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3" name="pole tekstowe 52"/>
          <p:cNvSpPr txBox="1"/>
          <p:nvPr/>
        </p:nvSpPr>
        <p:spPr>
          <a:xfrm>
            <a:off x="5941183" y="5445224"/>
            <a:ext cx="2341175" cy="523220"/>
          </a:xfrm>
          <a:prstGeom prst="rect">
            <a:avLst/>
          </a:prstGeom>
          <a:noFill/>
        </p:spPr>
        <p:txBody>
          <a:bodyPr wrap="square" rtlCol="0">
            <a:spAutoFit/>
          </a:bodyPr>
          <a:lstStyle/>
          <a:p>
            <a:r>
              <a:rPr lang="pl-PL" sz="2800" dirty="0"/>
              <a:t>i = 1, 2, 3, …, d</a:t>
            </a:r>
            <a:endParaRPr lang="pl-PL" sz="2800"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2568</TotalTime>
  <Words>5199</Words>
  <Application>Microsoft Office PowerPoint</Application>
  <PresentationFormat>Niestandardowy</PresentationFormat>
  <Paragraphs>570</Paragraphs>
  <Slides>34</Slides>
  <Notes>25</Notes>
  <HiddenSlides>0</HiddenSlides>
  <MMClips>0</MMClips>
  <ScaleCrop>false</ScaleCrop>
  <HeadingPairs>
    <vt:vector size="4" baseType="variant">
      <vt:variant>
        <vt:lpstr>Motyw</vt:lpstr>
      </vt:variant>
      <vt:variant>
        <vt:i4>1</vt:i4>
      </vt:variant>
      <vt:variant>
        <vt:lpstr>Tytuły slajdów</vt:lpstr>
      </vt:variant>
      <vt:variant>
        <vt:i4>34</vt:i4>
      </vt:variant>
    </vt:vector>
  </HeadingPairs>
  <TitlesOfParts>
    <vt:vector size="35" baseType="lpstr">
      <vt:lpstr>Motyw pakietu Office</vt:lpstr>
      <vt:lpstr>Kryptografia i bezpieczeństwo danych  - SZYFRY BLOKOWE I</vt:lpstr>
      <vt:lpstr>Definicja szyfru blokowego</vt:lpstr>
      <vt:lpstr>Szyfry blokowe – zasada działania</vt:lpstr>
      <vt:lpstr>Szyfry blokowe są budowane z zastosowaniem iteracji</vt:lpstr>
      <vt:lpstr>Porównanie wydajnościCrypto++  5.6.0      [ Wei Dai ]</vt:lpstr>
      <vt:lpstr>Uwagi o bezpieczeństwie - nieformalnie</vt:lpstr>
      <vt:lpstr>Algorytm DES</vt:lpstr>
      <vt:lpstr>Historia DES (Data Encryption Standard)</vt:lpstr>
      <vt:lpstr>Podstawowy pomysł na DES: Sieć Feistela </vt:lpstr>
      <vt:lpstr>Ważna właściwość sieci Feistela</vt:lpstr>
      <vt:lpstr>W konsekwencji otrzymujemy regułę deszyfrowania</vt:lpstr>
      <vt:lpstr>Ważne twierdzenie (Luby-Rackoff ‘85)</vt:lpstr>
      <vt:lpstr>DES: 16- rundowa sieć Feistela </vt:lpstr>
      <vt:lpstr>Funkcja F(ki, x)</vt:lpstr>
      <vt:lpstr>Przykładowy S-box</vt:lpstr>
      <vt:lpstr>Przykład: zły dobór tablicy S-box’a</vt:lpstr>
      <vt:lpstr>Analiza złego doboru S-box’a</vt:lpstr>
      <vt:lpstr>Dobór S-box’ów</vt:lpstr>
      <vt:lpstr>Ataki siłowe</vt:lpstr>
      <vt:lpstr>Atak siłowy w celu uzyskania klucza szyfru blokowego</vt:lpstr>
      <vt:lpstr>Wyzwanie DES (DES challenge)</vt:lpstr>
      <vt:lpstr>Wzmocnienie DES przeciw atakowi siłowemu </vt:lpstr>
      <vt:lpstr>Dlaczego nie podwójny DES?</vt:lpstr>
      <vt:lpstr>Atak „spotkanie w środku”</vt:lpstr>
      <vt:lpstr>Złożoność obliczeniowa ataku</vt:lpstr>
      <vt:lpstr>Metoda 2: DESX  (nieustandaryzowany przez NIST)</vt:lpstr>
      <vt:lpstr>Inne ataki na szyfry blokowe</vt:lpstr>
      <vt:lpstr>Ataki na implementację</vt:lpstr>
      <vt:lpstr>Liniowe i różnicowe ataki [BS’89,M’93] </vt:lpstr>
      <vt:lpstr>Atak liniowy</vt:lpstr>
      <vt:lpstr>Atak liniowy na DES</vt:lpstr>
      <vt:lpstr>Nauka</vt:lpstr>
      <vt:lpstr>Ataki kwantowe</vt:lpstr>
      <vt:lpstr>Siłowy kwantowy atak szyfry blokowe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Slawomir Samolej</dc:creator>
  <cp:lastModifiedBy>ssamolej</cp:lastModifiedBy>
  <cp:revision>269</cp:revision>
  <dcterms:created xsi:type="dcterms:W3CDTF">2020-03-15T23:17:35Z</dcterms:created>
  <dcterms:modified xsi:type="dcterms:W3CDTF">2021-03-23T09:16:14Z</dcterms:modified>
</cp:coreProperties>
</file>