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6" r:id="rId29"/>
    <p:sldId id="287" r:id="rId30"/>
    <p:sldId id="288" r:id="rId31"/>
    <p:sldId id="290" r:id="rId32"/>
    <p:sldId id="289" r:id="rId33"/>
    <p:sldId id="293" r:id="rId34"/>
    <p:sldId id="291" r:id="rId35"/>
    <p:sldId id="292" r:id="rId36"/>
  </p:sldIdLst>
  <p:sldSz cx="9144000" cy="6858000" type="screen4x3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765" autoAdjust="0"/>
  </p:normalViewPr>
  <p:slideViewPr>
    <p:cSldViewPr>
      <p:cViewPr>
        <p:scale>
          <a:sx n="70" d="100"/>
          <a:sy n="70" d="100"/>
        </p:scale>
        <p:origin x="-1810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awomir Samolej" userId="7d356f3593a961e4" providerId="LiveId" clId="{AD6878D2-1B29-4B7F-8A41-CAA63B45C73B}"/>
    <pc:docChg chg="undo custSel modSld">
      <pc:chgData name="Slawomir Samolej" userId="7d356f3593a961e4" providerId="LiveId" clId="{AD6878D2-1B29-4B7F-8A41-CAA63B45C73B}" dt="2021-03-08T16:59:36.669" v="2" actId="478"/>
      <pc:docMkLst>
        <pc:docMk/>
      </pc:docMkLst>
      <pc:sldChg chg="modSp mod">
        <pc:chgData name="Slawomir Samolej" userId="7d356f3593a961e4" providerId="LiveId" clId="{AD6878D2-1B29-4B7F-8A41-CAA63B45C73B}" dt="2021-03-08T16:53:03.108" v="0" actId="1076"/>
        <pc:sldMkLst>
          <pc:docMk/>
          <pc:sldMk cId="0" sldId="280"/>
        </pc:sldMkLst>
        <pc:spChg chg="mod">
          <ac:chgData name="Slawomir Samolej" userId="7d356f3593a961e4" providerId="LiveId" clId="{AD6878D2-1B29-4B7F-8A41-CAA63B45C73B}" dt="2021-03-08T16:53:03.108" v="0" actId="1076"/>
          <ac:spMkLst>
            <pc:docMk/>
            <pc:sldMk cId="0" sldId="280"/>
            <ac:spMk id="3" creationId="{00000000-0000-0000-0000-000000000000}"/>
          </ac:spMkLst>
        </pc:spChg>
      </pc:sldChg>
      <pc:sldChg chg="addSp delSp mod">
        <pc:chgData name="Slawomir Samolej" userId="7d356f3593a961e4" providerId="LiveId" clId="{AD6878D2-1B29-4B7F-8A41-CAA63B45C73B}" dt="2021-03-08T16:59:36.669" v="2" actId="478"/>
        <pc:sldMkLst>
          <pc:docMk/>
          <pc:sldMk cId="0" sldId="282"/>
        </pc:sldMkLst>
        <pc:cxnChg chg="add del">
          <ac:chgData name="Slawomir Samolej" userId="7d356f3593a961e4" providerId="LiveId" clId="{AD6878D2-1B29-4B7F-8A41-CAA63B45C73B}" dt="2021-03-08T16:59:36.669" v="2" actId="478"/>
          <ac:cxnSpMkLst>
            <pc:docMk/>
            <pc:sldMk cId="0" sldId="282"/>
            <ac:cxnSpMk id="20" creationId="{00000000-0000-0000-0000-0000000000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2B3DF2D-5636-4A9E-9B11-135BE9F86CE8}" type="datetimeFigureOut">
              <a:rPr lang="pl-PL" smtClean="0"/>
              <a:pPr/>
              <a:t>22.03.2021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F1CCB63C-BC58-4810-AD2A-D507A5C328B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109EF07C-A4E7-4054-AB94-7843FB2B1D30}" type="datetimeFigureOut">
              <a:rPr lang="pl-PL" smtClean="0"/>
              <a:pPr/>
              <a:t>22.03.2021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01E447E-BDD3-4814-B884-8D708B73B62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Notatka 1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Atakujący wykonuje</a:t>
            </a:r>
            <a:r>
              <a:rPr lang="pl-PL" baseline="0" dirty="0"/>
              <a:t> zrzut z dysku po pierwszym i po drugim zaszyfrowaniu. Zauważa, że zmianie ulega tylko jeden z bloków danych. Pomimo że atakujący nie wie, co się zmieniło, to wie, gdzie się zmieniło i toteż już jest ujawnienie informacji!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- LSFR to rejestr bitowy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Notatka 2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Uwaga:</a:t>
            </a:r>
            <a:r>
              <a:rPr lang="pl-PL" baseline="0" dirty="0"/>
              <a:t> przestrzeń wiadomości ma taki sam rozmiar co przestrzeń kluczy są to </a:t>
            </a:r>
            <a:r>
              <a:rPr lang="pl-PL" baseline="0" dirty="0" err="1"/>
              <a:t>n-bitowe</a:t>
            </a:r>
            <a:r>
              <a:rPr lang="pl-PL" baseline="0" dirty="0"/>
              <a:t> ciągi.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Własności operacji</a:t>
            </a:r>
            <a:r>
              <a:rPr lang="pl-PL" baseline="0" dirty="0"/>
              <a:t> </a:t>
            </a:r>
            <a:r>
              <a:rPr lang="pl-PL" baseline="0" dirty="0" err="1"/>
              <a:t>xor</a:t>
            </a:r>
            <a:r>
              <a:rPr lang="pl-PL" baseline="0" dirty="0"/>
              <a:t>:</a:t>
            </a:r>
          </a:p>
          <a:p>
            <a:pPr marL="247688" indent="-247688">
              <a:buAutoNum type="arabicParenR"/>
            </a:pPr>
            <a:r>
              <a:rPr lang="pl-PL" baseline="0" dirty="0"/>
              <a:t>m </a:t>
            </a:r>
            <a:r>
              <a:rPr lang="pl-PL" baseline="0" dirty="0" err="1"/>
              <a:t>xor</a:t>
            </a:r>
            <a:r>
              <a:rPr lang="pl-PL" baseline="0" dirty="0"/>
              <a:t> k -&gt; c, równocześnie c </a:t>
            </a:r>
            <a:r>
              <a:rPr lang="pl-PL" baseline="0" dirty="0" err="1"/>
              <a:t>xor</a:t>
            </a:r>
            <a:r>
              <a:rPr lang="pl-PL" baseline="0" dirty="0"/>
              <a:t> k -&gt; m (mamy uniwersalny sposób szyfrowania i deszyfrowania z kluczem tajnym)</a:t>
            </a:r>
          </a:p>
          <a:p>
            <a:pPr marL="247688" indent="-247688">
              <a:buAutoNum type="arabicParenR"/>
            </a:pPr>
            <a:r>
              <a:rPr lang="pl-PL" baseline="0" dirty="0"/>
              <a:t>Jeśli weźmiemy dowolny ciąg losowy i niezależny od niego jednorodny ciąg losowy to po wykonaniu na nich </a:t>
            </a:r>
            <a:r>
              <a:rPr lang="pl-PL" baseline="0" dirty="0" err="1"/>
              <a:t>xor</a:t>
            </a:r>
            <a:r>
              <a:rPr lang="pl-PL" baseline="0" dirty="0"/>
              <a:t> otrzymamy jednorodny ciąg losowy.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Uwaga: Istnieje </a:t>
            </a:r>
            <a:r>
              <a:rPr lang="pl-PL" dirty="0" err="1"/>
              <a:t>tw</a:t>
            </a:r>
            <a:r>
              <a:rPr lang="pl-PL" dirty="0"/>
              <a:t>.,</a:t>
            </a:r>
            <a:r>
              <a:rPr lang="pl-PL" baseline="0" dirty="0"/>
              <a:t> że jeśli chcemy zachować idealne bezpieczeństwo, to długość klucza musi być równa lub większa od długości wiadomości…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Jeśli znamy część wiadomości (np. wiadomo, że jest to zaszyfrowany email do</a:t>
            </a:r>
            <a:r>
              <a:rPr lang="pl-PL" baseline="0" dirty="0"/>
              <a:t> znanej nam osoby, wtedy zawsze zaczyna się od „</a:t>
            </a:r>
            <a:r>
              <a:rPr lang="pl-PL" baseline="0" dirty="0" err="1"/>
              <a:t>Do:Slawka</a:t>
            </a:r>
            <a:r>
              <a:rPr lang="pl-PL" baseline="0" dirty="0"/>
              <a:t>”</a:t>
            </a:r>
            <a:r>
              <a:rPr lang="pl-PL" dirty="0"/>
              <a:t> ) i algorytm generowania liczb pseudolosowych jest przewidywalny (to znaczy, że na podstawie pierwszych i-bitów ciągu losowego można obliczyć pozostałe </a:t>
            </a:r>
            <a:r>
              <a:rPr lang="pl-PL" dirty="0" err="1"/>
              <a:t>n-bitów</a:t>
            </a:r>
            <a:r>
              <a:rPr lang="pl-PL" dirty="0"/>
              <a:t>), to wystarczy wykonać</a:t>
            </a:r>
            <a:r>
              <a:rPr lang="pl-PL" baseline="0" dirty="0"/>
              <a:t> </a:t>
            </a:r>
            <a:r>
              <a:rPr lang="pl-PL" baseline="0" dirty="0" err="1"/>
              <a:t>xor</a:t>
            </a:r>
            <a:r>
              <a:rPr lang="pl-PL" baseline="0" dirty="0"/>
              <a:t> z pierwszej części szyfrogramu i znanej nam części wiadomości. Rezultatem będzie pierwsza część ciągu losowego wygenerowanego przez przewidywalny algorytm. Na jej podstawie można obliczyć resztę tego ciągu i wiedząc, że jest kluczem odszyfrować resztę wiadomości. </a:t>
            </a:r>
          </a:p>
          <a:p>
            <a:r>
              <a:rPr lang="pl-PL" baseline="0" dirty="0"/>
              <a:t>Problem występuje nawet wtedy, gdy bylibyśmy w stanie przewidzieć nawet 1 bit po i-bitach wcześniej wygenerowanych.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Uwaga: nigdy nie należy używać standardowej funkcji random() w</a:t>
            </a:r>
            <a:r>
              <a:rPr lang="pl-PL" baseline="0" dirty="0"/>
              <a:t> zastosowaniach kryptograficznych. System szyfrowania </a:t>
            </a:r>
            <a:r>
              <a:rPr lang="pl-PL" baseline="0" dirty="0" err="1"/>
              <a:t>Keberos</a:t>
            </a:r>
            <a:r>
              <a:rPr lang="pl-PL" baseline="0" dirty="0"/>
              <a:t> w wersji 4 używał tej funkcji i został </a:t>
            </a:r>
            <a:r>
              <a:rPr lang="pl-PL" baseline="0"/>
              <a:t>łatwo złamany.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Pr. 3: PRG</a:t>
            </a:r>
            <a:r>
              <a:rPr lang="pl-PL" baseline="0" dirty="0"/>
              <a:t> zastosowany w WEP nie generował bezpiecznych ciągów losowych, kiedy dane wejściowe niewiele się od siebie różniły.</a:t>
            </a:r>
          </a:p>
          <a:p>
            <a:r>
              <a:rPr lang="pl-PL" baseline="0" dirty="0"/>
              <a:t>Pr. 4: Znając właściwości szyfrowania strumienia danych w WEP (bliskie klucze) i algorytm RC4 jako PRG opublikowano atak pokazujący, że po </a:t>
            </a:r>
            <a:br>
              <a:rPr lang="pl-PL" baseline="0" dirty="0"/>
            </a:br>
            <a:r>
              <a:rPr lang="pl-PL" baseline="0" dirty="0"/>
              <a:t>podsłuchaniu 10</a:t>
            </a:r>
            <a:r>
              <a:rPr lang="pl-PL" baseline="30000" dirty="0"/>
              <a:t>6</a:t>
            </a:r>
            <a:r>
              <a:rPr lang="pl-PL" baseline="0" dirty="0"/>
              <a:t> ramek można odkryć klucz. Późniejsze prace pokazały, że wystarczy tylko 40 000 ramek do przeprowadzenie takiego ataku (czas ataku: minuty!!!).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E447E-BDD3-4814-B884-8D708B73B62F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5F69D-0BAD-4D7E-BC39-31C8AB46E02D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70A2-B7F6-404E-803E-14043D57D8DD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3852C-31EE-493F-84B6-4FDB5D5E0CCB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1BD7A-D26D-43FD-8E1F-04220C92F063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C77-539E-4F58-A9D3-2274E382B11E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DD05-CAA1-487E-991C-E10C4319B830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37AC6-F4F0-4EF5-BEF8-E8A1F8A81485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D385E-AEED-4913-819B-0A53C51C2DDE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D4B9-4681-42DB-9F7F-43F6ACD06D10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35E6C-6B36-43D8-BB4A-FDCA556C3A90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0152-45FA-4C37-9A47-808EDF7C3D55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38E3F-2547-4097-AAA5-5B71AB5A235E}" type="datetime1">
              <a:rPr lang="pl-PL" smtClean="0"/>
              <a:pPr/>
              <a:t>22.03.2021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912B-04D6-43A1-B3ED-2AA4352E938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Kryptografia i bezpieczeństwo danych </a:t>
            </a:r>
            <a:br>
              <a:rPr lang="pl-PL" dirty="0"/>
            </a:br>
            <a:r>
              <a:rPr lang="pl-PL" dirty="0"/>
              <a:t>- SZYFRY STRUMIENIOWE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Sławomir </a:t>
            </a:r>
            <a:r>
              <a:rPr lang="pl-PL" dirty="0" err="1"/>
              <a:t>Samolej</a:t>
            </a:r>
            <a:r>
              <a:rPr lang="pl-PL" dirty="0"/>
              <a:t/>
            </a:r>
            <a:br>
              <a:rPr lang="pl-PL" dirty="0"/>
            </a:br>
            <a:r>
              <a:rPr lang="pl-PL" dirty="0" err="1"/>
              <a:t>ssamolej.kia.prz.edu.pl</a:t>
            </a:r>
            <a:r>
              <a:rPr lang="pl-PL" dirty="0"/>
              <a:t/>
            </a:r>
            <a:br>
              <a:rPr lang="pl-PL" dirty="0"/>
            </a:br>
            <a:r>
              <a:rPr lang="pl-PL" dirty="0" err="1"/>
              <a:t>ssamolej@prz.edu.pl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Szyfr strumieniowy zasada działania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5652120" y="1556792"/>
            <a:ext cx="86409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</a:t>
            </a:r>
          </a:p>
        </p:txBody>
      </p:sp>
      <p:sp>
        <p:nvSpPr>
          <p:cNvPr id="6" name="Prostokąt 5"/>
          <p:cNvSpPr/>
          <p:nvPr/>
        </p:nvSpPr>
        <p:spPr>
          <a:xfrm>
            <a:off x="5652120" y="2564904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G(k)</a:t>
            </a:r>
          </a:p>
        </p:txBody>
      </p:sp>
      <p:sp>
        <p:nvSpPr>
          <p:cNvPr id="8" name="Prostokąt 7"/>
          <p:cNvSpPr/>
          <p:nvPr/>
        </p:nvSpPr>
        <p:spPr>
          <a:xfrm>
            <a:off x="5652120" y="3356992"/>
            <a:ext cx="2592288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</a:t>
            </a:r>
          </a:p>
        </p:txBody>
      </p:sp>
      <p:cxnSp>
        <p:nvCxnSpPr>
          <p:cNvPr id="10" name="Łącznik prosty 9"/>
          <p:cNvCxnSpPr/>
          <p:nvPr/>
        </p:nvCxnSpPr>
        <p:spPr>
          <a:xfrm>
            <a:off x="4932040" y="4077072"/>
            <a:ext cx="38884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/>
          <p:cNvSpPr txBox="1"/>
          <p:nvPr/>
        </p:nvSpPr>
        <p:spPr>
          <a:xfrm>
            <a:off x="8244408" y="292494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ym typeface="Symbol"/>
              </a:rPr>
              <a:t></a:t>
            </a:r>
            <a:endParaRPr lang="pl-PL" sz="3200" dirty="0"/>
          </a:p>
        </p:txBody>
      </p:sp>
      <p:cxnSp>
        <p:nvCxnSpPr>
          <p:cNvPr id="13" name="Łącznik prosty 12"/>
          <p:cNvCxnSpPr/>
          <p:nvPr/>
        </p:nvCxnSpPr>
        <p:spPr>
          <a:xfrm>
            <a:off x="6516216" y="2060848"/>
            <a:ext cx="1728192" cy="50405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5652120" y="2060848"/>
            <a:ext cx="0" cy="57606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ostokąt 15"/>
          <p:cNvSpPr/>
          <p:nvPr/>
        </p:nvSpPr>
        <p:spPr>
          <a:xfrm>
            <a:off x="5652120" y="4293096"/>
            <a:ext cx="259228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179512" y="1844824"/>
            <a:ext cx="48245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/>
              <a:t>C = E(</a:t>
            </a:r>
            <a:r>
              <a:rPr lang="pl-PL" sz="3200" dirty="0" err="1"/>
              <a:t>k,m</a:t>
            </a:r>
            <a:r>
              <a:rPr lang="pl-PL" sz="3200" dirty="0"/>
              <a:t>) = m </a:t>
            </a:r>
            <a:r>
              <a:rPr lang="pl-PL" sz="3200" dirty="0">
                <a:sym typeface="Symbol"/>
              </a:rPr>
              <a:t> G(k)</a:t>
            </a:r>
          </a:p>
          <a:p>
            <a:endParaRPr lang="pl-PL" sz="3200" dirty="0">
              <a:sym typeface="Symbol"/>
            </a:endParaRPr>
          </a:p>
          <a:p>
            <a:r>
              <a:rPr lang="pl-PL" sz="3200" dirty="0">
                <a:sym typeface="Symbol"/>
              </a:rPr>
              <a:t>D(</a:t>
            </a:r>
            <a:r>
              <a:rPr lang="pl-PL" sz="3200" dirty="0" err="1">
                <a:sym typeface="Symbol"/>
              </a:rPr>
              <a:t>k,c</a:t>
            </a:r>
            <a:r>
              <a:rPr lang="pl-PL" sz="3200" dirty="0">
                <a:sym typeface="Symbol"/>
              </a:rPr>
              <a:t>) = c  G(k)</a:t>
            </a:r>
            <a:endParaRPr lang="pl-PL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 dirty="0"/>
              <a:t>Czy szyfr strumieniowy może posiadać właściwość perfekcyjnego bezpieczeństwa?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2376264"/>
          </a:xfrm>
        </p:spPr>
        <p:txBody>
          <a:bodyPr>
            <a:normAutofit/>
          </a:bodyPr>
          <a:lstStyle/>
          <a:p>
            <a:r>
              <a:rPr lang="pl-PL" sz="2800" dirty="0"/>
              <a:t>Tak, jeśli PRG jest naprawdę „bezpieczny”</a:t>
            </a:r>
          </a:p>
          <a:p>
            <a:r>
              <a:rPr lang="pl-PL" sz="2800" dirty="0"/>
              <a:t>Nie, nie ma szyfrów z perfekcyjnym bezpieczeństwem</a:t>
            </a:r>
          </a:p>
          <a:p>
            <a:r>
              <a:rPr lang="pl-PL" sz="2800" dirty="0"/>
              <a:t>Tak, każdy szyfr ma perfekcyjne bezpieczeństwo</a:t>
            </a:r>
          </a:p>
          <a:p>
            <a:r>
              <a:rPr lang="pl-PL" sz="2800" dirty="0"/>
              <a:t>Nie, ponieważ klucz jest krótszy od wiadomości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Inna definicja bezpieczeństwa…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2044824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Szyfry strumieniowe nie mają perfekcyjnego bezpieczeństwa</a:t>
            </a:r>
          </a:p>
          <a:p>
            <a:r>
              <a:rPr lang="pl-PL" dirty="0"/>
              <a:t>Wnioski;</a:t>
            </a:r>
          </a:p>
          <a:p>
            <a:pPr lvl="1"/>
            <a:r>
              <a:rPr lang="pl-PL" dirty="0"/>
              <a:t>Musi się pojawić inna definicja bezpieczeństwa</a:t>
            </a:r>
          </a:p>
          <a:p>
            <a:pPr lvl="1"/>
            <a:r>
              <a:rPr lang="pl-PL" dirty="0"/>
              <a:t>Bezpieczeństwo będzie zależeć od PRG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562074"/>
          </a:xfrm>
        </p:spPr>
        <p:txBody>
          <a:bodyPr>
            <a:normAutofit fontScale="90000"/>
          </a:bodyPr>
          <a:lstStyle/>
          <a:p>
            <a:r>
              <a:rPr lang="pl-PL" dirty="0"/>
              <a:t>PRG musi być nieprzewidywalny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1224136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/>
              <a:t>Nieodpowiedni algorytm PRG pozwala na określenie kolejnej sekwencji (pseudolosowych) bitów na podstawie pewnej początkowej sekwencji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985248" y="5204222"/>
            <a:ext cx="2133600" cy="365125"/>
          </a:xfrm>
        </p:spPr>
        <p:txBody>
          <a:bodyPr/>
          <a:lstStyle/>
          <a:p>
            <a:fld id="{BDE2912B-04D6-43A1-B3ED-2AA4352E938A}" type="slidenum">
              <a:rPr lang="pl-PL" smtClean="0"/>
              <a:pPr/>
              <a:t>13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1547664" y="2414538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c</a:t>
            </a:r>
          </a:p>
        </p:txBody>
      </p:sp>
      <p:sp>
        <p:nvSpPr>
          <p:cNvPr id="6" name="Prostokąt 5"/>
          <p:cNvSpPr/>
          <p:nvPr/>
        </p:nvSpPr>
        <p:spPr>
          <a:xfrm>
            <a:off x="1547664" y="3212976"/>
            <a:ext cx="2592288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m</a:t>
            </a:r>
          </a:p>
        </p:txBody>
      </p:sp>
      <p:cxnSp>
        <p:nvCxnSpPr>
          <p:cNvPr id="7" name="Łącznik prosty 6"/>
          <p:cNvCxnSpPr/>
          <p:nvPr/>
        </p:nvCxnSpPr>
        <p:spPr>
          <a:xfrm>
            <a:off x="827584" y="3926706"/>
            <a:ext cx="38884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827584" y="278092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>
                <a:sym typeface="Symbol"/>
              </a:rPr>
              <a:t></a:t>
            </a:r>
            <a:endParaRPr lang="pl-PL" sz="3200" dirty="0"/>
          </a:p>
        </p:txBody>
      </p:sp>
      <p:sp>
        <p:nvSpPr>
          <p:cNvPr id="9" name="Prostokąt 8"/>
          <p:cNvSpPr/>
          <p:nvPr/>
        </p:nvSpPr>
        <p:spPr>
          <a:xfrm>
            <a:off x="1547664" y="4142730"/>
            <a:ext cx="2592288" cy="50405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1547664" y="3206626"/>
            <a:ext cx="783704" cy="50405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1547664" y="4142730"/>
            <a:ext cx="792088" cy="504056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755576" y="4214738"/>
            <a:ext cx="5757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>
                <a:sym typeface="Symbol"/>
              </a:rPr>
              <a:t>G(k)</a:t>
            </a:r>
            <a:endParaRPr lang="pl-PL" dirty="0"/>
          </a:p>
        </p:txBody>
      </p:sp>
      <p:cxnSp>
        <p:nvCxnSpPr>
          <p:cNvPr id="19" name="Łącznik zakrzywiony 18"/>
          <p:cNvCxnSpPr>
            <a:stCxn id="10" idx="2"/>
            <a:endCxn id="11" idx="0"/>
          </p:cNvCxnSpPr>
          <p:nvPr/>
        </p:nvCxnSpPr>
        <p:spPr>
          <a:xfrm rot="16200000" flipH="1">
            <a:off x="1725588" y="3924610"/>
            <a:ext cx="432048" cy="419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Kształt 20"/>
          <p:cNvCxnSpPr>
            <a:stCxn id="11" idx="2"/>
            <a:endCxn id="9" idx="2"/>
          </p:cNvCxnSpPr>
          <p:nvPr/>
        </p:nvCxnSpPr>
        <p:spPr>
          <a:xfrm rot="16200000" flipH="1">
            <a:off x="2393758" y="4196736"/>
            <a:ext cx="12700" cy="900100"/>
          </a:xfrm>
          <a:prstGeom prst="curvedConnector3">
            <a:avLst>
              <a:gd name="adj1" fmla="val 320000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Kształt 20"/>
          <p:cNvCxnSpPr>
            <a:stCxn id="9" idx="0"/>
            <a:endCxn id="6" idx="2"/>
          </p:cNvCxnSpPr>
          <p:nvPr/>
        </p:nvCxnSpPr>
        <p:spPr>
          <a:xfrm rot="5400000" flipH="1" flipV="1">
            <a:off x="2630959" y="3929881"/>
            <a:ext cx="425698" cy="12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ole tekstowe 26"/>
          <p:cNvSpPr txBox="1"/>
          <p:nvPr/>
        </p:nvSpPr>
        <p:spPr>
          <a:xfrm>
            <a:off x="4788024" y="2564904"/>
            <a:ext cx="4211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Formalnie</a:t>
            </a:r>
            <a:r>
              <a:rPr lang="pl-PL" sz="2000" dirty="0"/>
              <a:t>: PRG jest nieprzewidywalny, jeśli następny element ciągu pseudolosowego jest możliwy do obliczenia na podstawie wcześniej obliczonych wartości z bardzo małym prawdopodobieństwem (np. 1/2</a:t>
            </a:r>
            <a:r>
              <a:rPr lang="pl-PL" sz="2000" baseline="30000" dirty="0"/>
              <a:t>30</a:t>
            </a:r>
            <a:r>
              <a:rPr lang="pl-PL" sz="2000" dirty="0"/>
              <a:t>) </a:t>
            </a:r>
            <a:endParaRPr lang="pl-PL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dirty="0"/>
              <a:t>Słabe generatory liczb pseudolosowych </a:t>
            </a:r>
            <a:br>
              <a:rPr lang="pl-PL" sz="2800" dirty="0"/>
            </a:br>
            <a:r>
              <a:rPr lang="pl-PL" sz="2800" dirty="0"/>
              <a:t>(nie do użycia w kryptografii)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1324744"/>
          </a:xfrm>
        </p:spPr>
        <p:txBody>
          <a:bodyPr>
            <a:normAutofit fontScale="85000" lnSpcReduction="10000"/>
          </a:bodyPr>
          <a:lstStyle/>
          <a:p>
            <a:r>
              <a:rPr lang="pl-PL" sz="2400" dirty="0"/>
              <a:t>LCG (</a:t>
            </a:r>
            <a:r>
              <a:rPr lang="pl-PL" sz="2400" dirty="0" err="1"/>
              <a:t>linear</a:t>
            </a:r>
            <a:r>
              <a:rPr lang="pl-PL" sz="2400" dirty="0"/>
              <a:t> </a:t>
            </a:r>
            <a:r>
              <a:rPr lang="pl-PL" sz="2400" dirty="0" err="1"/>
              <a:t>congruential</a:t>
            </a:r>
            <a:r>
              <a:rPr lang="pl-PL" sz="2400" dirty="0"/>
              <a:t> generator) = Liniowy Generator Kongruentny</a:t>
            </a:r>
            <a:br>
              <a:rPr lang="pl-PL" sz="2400" dirty="0"/>
            </a:br>
            <a:r>
              <a:rPr lang="pl-PL" sz="2400" b="1" dirty="0" err="1"/>
              <a:t>r</a:t>
            </a:r>
            <a:r>
              <a:rPr lang="pl-PL" sz="2400" b="1" dirty="0"/>
              <a:t>[i] = </a:t>
            </a:r>
            <a:r>
              <a:rPr lang="pl-PL" sz="2400" b="1" dirty="0" err="1"/>
              <a:t>a*r</a:t>
            </a:r>
            <a:r>
              <a:rPr lang="pl-PL" sz="2400" b="1" dirty="0"/>
              <a:t>[i-1] + b </a:t>
            </a:r>
            <a:r>
              <a:rPr lang="pl-PL" sz="2400" b="1" dirty="0" err="1"/>
              <a:t>mod</a:t>
            </a:r>
            <a:r>
              <a:rPr lang="pl-PL" sz="2400" b="1" dirty="0"/>
              <a:t> p</a:t>
            </a:r>
            <a:r>
              <a:rPr lang="pl-PL" sz="2400" dirty="0"/>
              <a:t> 		(</a:t>
            </a:r>
            <a:r>
              <a:rPr lang="pl-PL" sz="2400" b="1" dirty="0" err="1"/>
              <a:t>ziarno=r</a:t>
            </a:r>
            <a:r>
              <a:rPr lang="pl-PL" sz="2400" b="1" dirty="0"/>
              <a:t>[0]</a:t>
            </a:r>
            <a:r>
              <a:rPr lang="pl-PL" sz="2400" dirty="0"/>
              <a:t>)</a:t>
            </a:r>
            <a:br>
              <a:rPr lang="pl-PL" sz="2400" dirty="0"/>
            </a:br>
            <a:r>
              <a:rPr lang="pl-PL" sz="2400" b="1" dirty="0"/>
              <a:t>wyjście: bity liczby </a:t>
            </a:r>
            <a:r>
              <a:rPr lang="pl-PL" sz="2400" b="1" dirty="0" err="1"/>
              <a:t>r</a:t>
            </a:r>
            <a:r>
              <a:rPr lang="pl-PL" sz="2400" b="1" dirty="0"/>
              <a:t>[i]</a:t>
            </a:r>
            <a:br>
              <a:rPr lang="pl-PL" sz="2400" b="1" dirty="0"/>
            </a:br>
            <a:r>
              <a:rPr lang="pl-PL" sz="2400" b="1" dirty="0"/>
              <a:t>i++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14</a:t>
            </a:fld>
            <a:endParaRPr lang="pl-PL"/>
          </a:p>
        </p:txBody>
      </p:sp>
      <p:sp>
        <p:nvSpPr>
          <p:cNvPr id="5" name="Rounded Rectangle 3"/>
          <p:cNvSpPr/>
          <p:nvPr/>
        </p:nvSpPr>
        <p:spPr>
          <a:xfrm>
            <a:off x="678768" y="2852936"/>
            <a:ext cx="5261384" cy="1440160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rostokąt 5"/>
          <p:cNvSpPr/>
          <p:nvPr/>
        </p:nvSpPr>
        <p:spPr>
          <a:xfrm>
            <a:off x="894792" y="2996952"/>
            <a:ext cx="489654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ym typeface="Symbol"/>
              </a:rPr>
              <a:t></a:t>
            </a:r>
            <a:r>
              <a:rPr lang="pl-PL" sz="2400" dirty="0">
                <a:sym typeface="Symbol"/>
              </a:rPr>
              <a:t> </a:t>
            </a:r>
            <a:r>
              <a:rPr lang="en-US" sz="2400" dirty="0" err="1"/>
              <a:t>glibc</a:t>
            </a:r>
            <a:r>
              <a:rPr lang="en-US" sz="2400" dirty="0"/>
              <a:t> random():</a:t>
            </a:r>
          </a:p>
          <a:p>
            <a:r>
              <a:rPr lang="en-US" sz="2400" dirty="0"/>
              <a:t>	r[</a:t>
            </a:r>
            <a:r>
              <a:rPr lang="en-US" sz="2400" dirty="0" err="1"/>
              <a:t>i</a:t>
            </a:r>
            <a:r>
              <a:rPr lang="en-US" sz="2400" dirty="0"/>
              <a:t>] ← </a:t>
            </a:r>
            <a:r>
              <a:rPr lang="en-US" sz="2800" dirty="0"/>
              <a:t>( </a:t>
            </a:r>
            <a:r>
              <a:rPr lang="en-US" sz="2400" dirty="0"/>
              <a:t>r[i-3] + r[i-31] </a:t>
            </a:r>
            <a:r>
              <a:rPr lang="en-US" sz="2800" dirty="0"/>
              <a:t>)</a:t>
            </a:r>
            <a:r>
              <a:rPr lang="en-US" sz="2400" dirty="0"/>
              <a:t>  % 2</a:t>
            </a:r>
            <a:r>
              <a:rPr lang="en-US" sz="2400" baseline="30000" dirty="0"/>
              <a:t>32</a:t>
            </a:r>
          </a:p>
          <a:p>
            <a:r>
              <a:rPr lang="en-US" sz="2400" dirty="0"/>
              <a:t>	output  r[</a:t>
            </a:r>
            <a:r>
              <a:rPr lang="en-US" sz="2400" dirty="0" err="1"/>
              <a:t>i</a:t>
            </a:r>
            <a:r>
              <a:rPr lang="en-US" sz="2400" dirty="0"/>
              <a:t>] &gt;&gt; 1</a:t>
            </a:r>
            <a:endParaRPr lang="en-US" sz="2000" dirty="0"/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>
          <a:xfrm>
            <a:off x="590872" y="587727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Mają niezłe właściwości statystyczne, ale można ten ciąg przewidzieć.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Nigdy nie należy używać do zastosowań kryptograficznych!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/>
              <a:t>Atak 1</a:t>
            </a:r>
            <a:r>
              <a:rPr lang="pl-PL" sz="3600" dirty="0"/>
              <a:t> na szyfr z kluczem jednorazowym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>
            <a:normAutofit/>
          </a:bodyPr>
          <a:lstStyle/>
          <a:p>
            <a:pPr marL="0" indent="0">
              <a:lnSpc>
                <a:spcPct val="140000"/>
              </a:lnSpc>
            </a:pPr>
            <a:r>
              <a:rPr lang="pl-PL" sz="2000" dirty="0"/>
              <a:t> Zastosowanie dwa razy tego samego klucza nie jest bezpieczne!!!</a:t>
            </a:r>
            <a:br>
              <a:rPr lang="pl-PL" sz="2000" dirty="0"/>
            </a:br>
            <a:r>
              <a:rPr lang="pl-PL" sz="2000" dirty="0"/>
              <a:t>	</a:t>
            </a:r>
            <a:r>
              <a:rPr lang="en-US" sz="2000" dirty="0"/>
              <a:t>C</a:t>
            </a:r>
            <a:r>
              <a:rPr lang="en-US" sz="2000" baseline="-25000" dirty="0"/>
              <a:t>1</a:t>
            </a:r>
            <a:r>
              <a:rPr lang="en-US" sz="2000" dirty="0"/>
              <a:t>  </a:t>
            </a:r>
            <a:r>
              <a:rPr lang="en-US" sz="2000" dirty="0">
                <a:sym typeface="Symbol" pitchFamily="18" charset="2"/>
              </a:rPr>
              <a:t>  m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>
                <a:sym typeface="Symbol" pitchFamily="18" charset="2"/>
              </a:rPr>
              <a:t>    PRG(k)</a:t>
            </a:r>
            <a:endParaRPr lang="en-US" sz="2400" dirty="0">
              <a:sym typeface="Symbol" pitchFamily="18" charset="2"/>
            </a:endParaRPr>
          </a:p>
          <a:p>
            <a:pPr lvl="1">
              <a:buNone/>
            </a:pPr>
            <a:r>
              <a:rPr lang="en-US" sz="2000" dirty="0">
                <a:sym typeface="Symbol" pitchFamily="18" charset="2"/>
              </a:rPr>
              <a:t>		</a:t>
            </a:r>
            <a:r>
              <a:rPr lang="en-US" sz="2000" dirty="0"/>
              <a:t>C</a:t>
            </a:r>
            <a:r>
              <a:rPr lang="en-US" sz="2000" baseline="-25000" dirty="0"/>
              <a:t>2</a:t>
            </a:r>
            <a:r>
              <a:rPr lang="en-US" sz="2000" dirty="0"/>
              <a:t>  </a:t>
            </a:r>
            <a:r>
              <a:rPr lang="en-US" sz="2000" dirty="0">
                <a:sym typeface="Symbol" pitchFamily="18" charset="2"/>
              </a:rPr>
              <a:t>  m</a:t>
            </a:r>
            <a:r>
              <a:rPr lang="en-US" sz="2000" baseline="-25000" dirty="0">
                <a:sym typeface="Symbol" pitchFamily="18" charset="2"/>
              </a:rPr>
              <a:t>2</a:t>
            </a:r>
            <a:r>
              <a:rPr lang="en-US" sz="2000" dirty="0">
                <a:sym typeface="Symbol" pitchFamily="18" charset="2"/>
              </a:rPr>
              <a:t>    PRG(k)</a:t>
            </a:r>
            <a:endParaRPr lang="pl-PL" sz="2000" dirty="0">
              <a:sym typeface="Symbol" pitchFamily="18" charset="2"/>
            </a:endParaRPr>
          </a:p>
          <a:p>
            <a:pPr lvl="1">
              <a:buNone/>
            </a:pPr>
            <a:endParaRPr lang="en-US" sz="2000" dirty="0">
              <a:sym typeface="Symbol" pitchFamily="18" charset="2"/>
            </a:endParaRPr>
          </a:p>
          <a:p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15</a:t>
            </a:fld>
            <a:endParaRPr lang="pl-PL"/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611560" y="328498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Atakujący wykonuje:</a:t>
            </a:r>
            <a:b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2000" dirty="0">
                <a:sym typeface="Symbol" pitchFamily="18" charset="2"/>
              </a:rPr>
              <a:t> C</a:t>
            </a:r>
            <a:r>
              <a:rPr lang="en-US" sz="2000" baseline="-25000" dirty="0">
                <a:sym typeface="Symbol" pitchFamily="18" charset="2"/>
              </a:rPr>
              <a:t>1 </a:t>
            </a:r>
            <a:r>
              <a:rPr lang="en-US" sz="2000" dirty="0">
                <a:sym typeface="Symbol" pitchFamily="18" charset="2"/>
              </a:rPr>
              <a:t>   C</a:t>
            </a:r>
            <a:r>
              <a:rPr lang="en-US" sz="2000" baseline="-25000" dirty="0">
                <a:sym typeface="Symbol" pitchFamily="18" charset="2"/>
              </a:rPr>
              <a:t>2       </a:t>
            </a:r>
            <a:r>
              <a:rPr lang="en-US" sz="2000" b="1" dirty="0">
                <a:sym typeface="Symbol" pitchFamily="18" charset="2"/>
              </a:rPr>
              <a:t>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662880" y="4365104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Jest</a:t>
            </a:r>
            <a:r>
              <a:rPr kumimoji="0" lang="pl-PL" sz="2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wystarczająca liczba powtarzających się znaków, żeby: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lang="en-US" sz="2000" dirty="0">
                <a:sym typeface="Symbol" pitchFamily="18" charset="2"/>
              </a:rPr>
              <a:t> m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>
                <a:sym typeface="Symbol" pitchFamily="18" charset="2"/>
              </a:rPr>
              <a:t>   m</a:t>
            </a:r>
            <a:r>
              <a:rPr lang="en-US" sz="2000" baseline="-25000" dirty="0">
                <a:sym typeface="Symbol" pitchFamily="18" charset="2"/>
              </a:rPr>
              <a:t>2       </a:t>
            </a:r>
            <a:r>
              <a:rPr lang="en-US" sz="2000" b="1" dirty="0">
                <a:sym typeface="Symbol" pitchFamily="18" charset="2"/>
              </a:rPr>
              <a:t></a:t>
            </a:r>
            <a:r>
              <a:rPr lang="en-US" sz="2000" dirty="0">
                <a:sym typeface="Symbol" pitchFamily="18" charset="2"/>
              </a:rPr>
              <a:t>      m</a:t>
            </a:r>
            <a:r>
              <a:rPr lang="en-US" sz="2000" baseline="-25000" dirty="0">
                <a:sym typeface="Symbol" pitchFamily="18" charset="2"/>
              </a:rPr>
              <a:t>1</a:t>
            </a:r>
            <a:r>
              <a:rPr lang="en-US" sz="2000" dirty="0">
                <a:sym typeface="Symbol" pitchFamily="18" charset="2"/>
              </a:rPr>
              <a:t> ,  m</a:t>
            </a:r>
            <a:r>
              <a:rPr lang="en-US" sz="2000" baseline="-25000" dirty="0">
                <a:sym typeface="Symbol" pitchFamily="18" charset="2"/>
              </a:rPr>
              <a:t>2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83568" y="5661248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lvl="0">
              <a:lnSpc>
                <a:spcPct val="14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WNIOSEK: w szyfrze</a:t>
            </a:r>
            <a:r>
              <a:rPr kumimoji="0" lang="pl-PL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 kluczem jednorazowym i w szyfrach strumieniowych</a:t>
            </a:r>
            <a:br>
              <a:rPr kumimoji="0" lang="pl-PL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l-PL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pl-PL" sz="2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nie wolno dwa razy zastosować tego samego klucza</a:t>
            </a:r>
            <a:r>
              <a:rPr kumimoji="0" lang="pl-PL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!!!</a:t>
            </a: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  <p:bldP spid="6" grpId="0" build="allAtOnce"/>
      <p:bldP spid="7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Rzeczywiste przykłady (1)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268960"/>
          </a:xfrm>
        </p:spPr>
        <p:txBody>
          <a:bodyPr>
            <a:normAutofit fontScale="92500"/>
          </a:bodyPr>
          <a:lstStyle/>
          <a:p>
            <a:r>
              <a:rPr lang="pl-PL" dirty="0"/>
              <a:t>Projekt </a:t>
            </a:r>
            <a:r>
              <a:rPr lang="pl-PL" dirty="0" err="1"/>
              <a:t>Venona</a:t>
            </a:r>
            <a:r>
              <a:rPr lang="pl-PL" dirty="0"/>
              <a:t> (Związek Radziecki, 1941-1946).</a:t>
            </a:r>
          </a:p>
          <a:p>
            <a:pPr lvl="1"/>
            <a:r>
              <a:rPr lang="pl-PL" dirty="0"/>
              <a:t>szyfrowanie z kluczem jednorazowym</a:t>
            </a:r>
          </a:p>
          <a:p>
            <a:pPr lvl="1"/>
            <a:r>
              <a:rPr lang="pl-PL" dirty="0"/>
              <a:t>klucz był uzyskiwany przez notowanie rzutem kostką</a:t>
            </a:r>
          </a:p>
          <a:p>
            <a:pPr lvl="1"/>
            <a:r>
              <a:rPr lang="pl-PL" dirty="0"/>
              <a:t>ponieważ było to pracochłonne, to używano tego samego klucza do kodowania wielu wiadomości</a:t>
            </a:r>
          </a:p>
          <a:p>
            <a:pPr lvl="1"/>
            <a:r>
              <a:rPr lang="pl-PL" dirty="0"/>
              <a:t>Rząd Stanów Zjednoczonych odczytał około 3000 zaszyfrowanych wiadomości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sz="4000" dirty="0"/>
              <a:t>Rzeczywiste przykłady (2)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68152"/>
            <a:ext cx="8229600" cy="5141168"/>
          </a:xfrm>
        </p:spPr>
        <p:txBody>
          <a:bodyPr>
            <a:normAutofit fontScale="92500" lnSpcReduction="20000"/>
          </a:bodyPr>
          <a:lstStyle/>
          <a:p>
            <a:r>
              <a:rPr lang="pl-PL" sz="2400" dirty="0" err="1"/>
              <a:t>MS-PPTP</a:t>
            </a:r>
            <a:r>
              <a:rPr lang="pl-PL" sz="2400" dirty="0"/>
              <a:t> (Point to Point </a:t>
            </a:r>
            <a:r>
              <a:rPr lang="pl-PL" sz="2400" dirty="0" err="1"/>
              <a:t>Tuneling</a:t>
            </a:r>
            <a:r>
              <a:rPr lang="pl-PL" sz="2400" dirty="0"/>
              <a:t> </a:t>
            </a:r>
            <a:r>
              <a:rPr lang="pl-PL" sz="2400" dirty="0" err="1"/>
              <a:t>Protocol</a:t>
            </a:r>
            <a:r>
              <a:rPr lang="pl-PL" sz="2400" dirty="0"/>
              <a:t> Windows NT)</a:t>
            </a:r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endParaRPr lang="pl-PL" sz="2400" dirty="0"/>
          </a:p>
          <a:p>
            <a:r>
              <a:rPr lang="pl-PL" sz="2400" dirty="0"/>
              <a:t>Wszystkie wiadomości tworzyły strumień i były szyfrowane kluczem: 	[m</a:t>
            </a:r>
            <a:r>
              <a:rPr lang="pl-PL" sz="2400" baseline="-25000" dirty="0"/>
              <a:t>1</a:t>
            </a:r>
            <a:r>
              <a:rPr lang="pl-PL" sz="2400" dirty="0"/>
              <a:t> || m</a:t>
            </a:r>
            <a:r>
              <a:rPr lang="pl-PL" sz="2400" baseline="-25000" dirty="0"/>
              <a:t>2</a:t>
            </a:r>
            <a:r>
              <a:rPr lang="pl-PL" sz="2400" dirty="0"/>
              <a:t> || m</a:t>
            </a:r>
            <a:r>
              <a:rPr lang="pl-PL" sz="2400" baseline="-25000" dirty="0"/>
              <a:t>3</a:t>
            </a:r>
            <a:r>
              <a:rPr lang="pl-PL" sz="2400" dirty="0"/>
              <a:t> || …] </a:t>
            </a:r>
            <a:r>
              <a:rPr lang="pl-PL" sz="2400" dirty="0">
                <a:sym typeface="Symbol"/>
              </a:rPr>
              <a:t> PRG(k)</a:t>
            </a:r>
          </a:p>
          <a:p>
            <a:r>
              <a:rPr lang="pl-PL" sz="2400" dirty="0">
                <a:sym typeface="Symbol"/>
              </a:rPr>
              <a:t>Niestety odpowiedzi na wiadomości były szyfrowane tym samym kluczem: </a:t>
            </a:r>
            <a:r>
              <a:rPr lang="pl-PL" sz="2400" dirty="0"/>
              <a:t>[s</a:t>
            </a:r>
            <a:r>
              <a:rPr lang="pl-PL" sz="2400" baseline="-25000" dirty="0"/>
              <a:t>1</a:t>
            </a:r>
            <a:r>
              <a:rPr lang="pl-PL" sz="2400" dirty="0"/>
              <a:t> || s</a:t>
            </a:r>
            <a:r>
              <a:rPr lang="pl-PL" sz="2400" baseline="-25000" dirty="0"/>
              <a:t>2</a:t>
            </a:r>
            <a:r>
              <a:rPr lang="pl-PL" sz="2400" dirty="0"/>
              <a:t> || s</a:t>
            </a:r>
            <a:r>
              <a:rPr lang="pl-PL" sz="2400" baseline="-25000" dirty="0"/>
              <a:t>3</a:t>
            </a:r>
            <a:r>
              <a:rPr lang="pl-PL" sz="2400" dirty="0"/>
              <a:t> || …] </a:t>
            </a:r>
            <a:r>
              <a:rPr lang="pl-PL" sz="2400" dirty="0">
                <a:sym typeface="Symbol"/>
              </a:rPr>
              <a:t> PRG(k)</a:t>
            </a:r>
          </a:p>
          <a:p>
            <a:r>
              <a:rPr lang="pl-PL" sz="2400" dirty="0">
                <a:sym typeface="Symbol"/>
              </a:rPr>
              <a:t>Taki system można zaatakować tak jak na slajdzie nr 15.</a:t>
            </a:r>
          </a:p>
          <a:p>
            <a:r>
              <a:rPr lang="pl-PL" sz="2400" b="1" dirty="0">
                <a:sym typeface="Symbol"/>
              </a:rPr>
              <a:t>Wniosek: Przy szyfrowaniu komunikacji Klient-Serwer i Serwer-Klient potrzeba stosować różne klucze</a:t>
            </a:r>
          </a:p>
          <a:p>
            <a:r>
              <a:rPr lang="pl-PL" sz="2400" b="1" dirty="0">
                <a:sym typeface="Symbol"/>
              </a:rPr>
              <a:t>Klucz do komunikacji jest wtedy parą kluczy i obie strony muszą znać oba klucze.</a:t>
            </a:r>
            <a:endParaRPr lang="pl-PL" sz="24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232227"/>
            <a:ext cx="2133600" cy="365125"/>
          </a:xfrm>
        </p:spPr>
        <p:txBody>
          <a:bodyPr/>
          <a:lstStyle/>
          <a:p>
            <a:fld id="{BDE2912B-04D6-43A1-B3ED-2AA4352E938A}" type="slidenum">
              <a:rPr lang="pl-PL" smtClean="0"/>
              <a:pPr/>
              <a:t>17</a:t>
            </a:fld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060848"/>
            <a:ext cx="1497301" cy="144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844824"/>
            <a:ext cx="1281535" cy="177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ole tekstowe 7"/>
          <p:cNvSpPr txBox="1"/>
          <p:nvPr/>
        </p:nvSpPr>
        <p:spPr>
          <a:xfrm>
            <a:off x="467544" y="22048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8316416" y="20608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</a:t>
            </a:r>
          </a:p>
        </p:txBody>
      </p:sp>
      <p:cxnSp>
        <p:nvCxnSpPr>
          <p:cNvPr id="11" name="Łącznik prosty ze strzałką 10"/>
          <p:cNvCxnSpPr/>
          <p:nvPr/>
        </p:nvCxnSpPr>
        <p:spPr>
          <a:xfrm>
            <a:off x="2267744" y="234888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2267744" y="306896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2267744" y="27089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/>
          <p:cNvSpPr txBox="1"/>
          <p:nvPr/>
        </p:nvSpPr>
        <p:spPr>
          <a:xfrm>
            <a:off x="2555776" y="19888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</a:t>
            </a:r>
            <a:r>
              <a:rPr lang="pl-PL" baseline="-25000" dirty="0"/>
              <a:t>1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2555776" y="23395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</a:t>
            </a:r>
            <a:r>
              <a:rPr lang="pl-PL" baseline="-25000" dirty="0"/>
              <a:t>2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2555776" y="27089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</a:t>
            </a:r>
            <a:r>
              <a:rPr lang="pl-PL" baseline="-25000" dirty="0"/>
              <a:t>3</a:t>
            </a:r>
          </a:p>
        </p:txBody>
      </p:sp>
      <p:cxnSp>
        <p:nvCxnSpPr>
          <p:cNvPr id="19" name="Łącznik prosty ze strzałką 18"/>
          <p:cNvCxnSpPr/>
          <p:nvPr/>
        </p:nvCxnSpPr>
        <p:spPr>
          <a:xfrm flipH="1">
            <a:off x="5508104" y="2420888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 flipH="1">
            <a:off x="5508104" y="270892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 flipH="1">
            <a:off x="5508104" y="306896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ole tekstowe 22"/>
          <p:cNvSpPr txBox="1"/>
          <p:nvPr/>
        </p:nvSpPr>
        <p:spPr>
          <a:xfrm>
            <a:off x="5796136" y="198884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</a:t>
            </a:r>
            <a:r>
              <a:rPr lang="pl-PL" baseline="-25000" dirty="0"/>
              <a:t>1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5796136" y="23395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</a:t>
            </a:r>
            <a:r>
              <a:rPr lang="pl-PL" baseline="-25000" dirty="0"/>
              <a:t>2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5796136" y="270892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</a:t>
            </a:r>
            <a:r>
              <a:rPr lang="pl-PL" baseline="-25000" dirty="0"/>
              <a:t>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pl-PL" dirty="0"/>
              <a:t>Rzeczywiste przykłady (3)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996952"/>
            <a:ext cx="8435280" cy="3744416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Ramka jest szyfrowana szyfrem strumieniowym z uzgodnionym kluczem k</a:t>
            </a:r>
          </a:p>
          <a:p>
            <a:r>
              <a:rPr lang="pl-PL" dirty="0"/>
              <a:t>Klucz każdej ramki uzyskuje się łącząc go z 24 bitowym ciągiem IV</a:t>
            </a:r>
          </a:p>
          <a:p>
            <a:r>
              <a:rPr lang="pl-PL" dirty="0"/>
              <a:t>Można sobie wyobrazić, że ten ciąg rozpoczyna się od 0 i co ramkę jest zwiększany o jeden</a:t>
            </a:r>
          </a:p>
          <a:p>
            <a:r>
              <a:rPr lang="pl-PL" dirty="0"/>
              <a:t>Pomysł gwarantował zmianę klucza co ramkę. Odbiorca znał klucz i dostawał wraz z ramką wartość IV</a:t>
            </a:r>
          </a:p>
          <a:p>
            <a:r>
              <a:rPr lang="pl-PL" dirty="0"/>
              <a:t>Problemem okazała się długość IV: jest tylko 2</a:t>
            </a:r>
            <a:r>
              <a:rPr lang="pl-PL" baseline="30000" dirty="0"/>
              <a:t>24</a:t>
            </a:r>
            <a:r>
              <a:rPr lang="pl-PL" dirty="0"/>
              <a:t> IV, w przybliżeniu 16 milionów i potem następuje reset IV.</a:t>
            </a:r>
          </a:p>
          <a:p>
            <a:r>
              <a:rPr lang="pl-PL" b="1" dirty="0"/>
              <a:t>Problem 1: </a:t>
            </a:r>
            <a:r>
              <a:rPr lang="pl-PL" dirty="0"/>
              <a:t>W dostatecznie długim strumieniu ramek są więc dwie zaszyfrowane tak samo</a:t>
            </a:r>
          </a:p>
          <a:p>
            <a:r>
              <a:rPr lang="pl-PL" b="1" dirty="0"/>
              <a:t>Problem 2: </a:t>
            </a:r>
            <a:r>
              <a:rPr lang="pl-PL" dirty="0"/>
              <a:t>Po resecie </a:t>
            </a:r>
            <a:r>
              <a:rPr lang="pl-PL" b="1" dirty="0"/>
              <a:t>niektórych</a:t>
            </a:r>
            <a:r>
              <a:rPr lang="pl-PL" dirty="0"/>
              <a:t> kart bezprzewodowej komunikacja startowała od nowa z IV == 0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18</a:t>
            </a:fld>
            <a:endParaRPr lang="pl-PL"/>
          </a:p>
        </p:txBody>
      </p:sp>
      <p:sp>
        <p:nvSpPr>
          <p:cNvPr id="6" name="TextBox 5"/>
          <p:cNvSpPr txBox="1"/>
          <p:nvPr/>
        </p:nvSpPr>
        <p:spPr>
          <a:xfrm>
            <a:off x="675456" y="186233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50726" y="1934071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1056" y="1853700"/>
            <a:ext cx="1041400" cy="770636"/>
          </a:xfrm>
          <a:prstGeom prst="rect">
            <a:avLst/>
          </a:prstGeom>
        </p:spPr>
      </p:pic>
      <p:cxnSp>
        <p:nvCxnSpPr>
          <p:cNvPr id="9" name="Straight Arrow Connector 9"/>
          <p:cNvCxnSpPr/>
          <p:nvPr/>
        </p:nvCxnSpPr>
        <p:spPr>
          <a:xfrm>
            <a:off x="2199456" y="2395736"/>
            <a:ext cx="487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10"/>
          <p:cNvSpPr/>
          <p:nvPr/>
        </p:nvSpPr>
        <p:spPr>
          <a:xfrm>
            <a:off x="3037656" y="1481336"/>
            <a:ext cx="2209800" cy="304800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</a:t>
            </a:r>
            <a:endParaRPr lang="en-US" dirty="0"/>
          </a:p>
        </p:txBody>
      </p:sp>
      <p:sp>
        <p:nvSpPr>
          <p:cNvPr id="11" name="Rectangle 11"/>
          <p:cNvSpPr/>
          <p:nvPr/>
        </p:nvSpPr>
        <p:spPr>
          <a:xfrm>
            <a:off x="5323656" y="1481336"/>
            <a:ext cx="9144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CRC(m)</a:t>
            </a:r>
          </a:p>
        </p:txBody>
      </p:sp>
      <p:sp>
        <p:nvSpPr>
          <p:cNvPr id="12" name="Rectangle 12"/>
          <p:cNvSpPr/>
          <p:nvPr/>
        </p:nvSpPr>
        <p:spPr>
          <a:xfrm>
            <a:off x="3037656" y="1938536"/>
            <a:ext cx="32766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PRG(  IV  </a:t>
            </a:r>
            <a:r>
              <a:rPr lang="en-US" dirty="0" err="1"/>
              <a:t>ll</a:t>
            </a:r>
            <a:r>
              <a:rPr lang="en-US" dirty="0"/>
              <a:t>  k ) </a:t>
            </a:r>
          </a:p>
        </p:txBody>
      </p:sp>
      <p:sp>
        <p:nvSpPr>
          <p:cNvPr id="13" name="Rectangle 13"/>
          <p:cNvSpPr/>
          <p:nvPr/>
        </p:nvSpPr>
        <p:spPr>
          <a:xfrm>
            <a:off x="3037656" y="2548136"/>
            <a:ext cx="32766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Tekst zaszyfrowany</a:t>
            </a:r>
            <a:endParaRPr lang="en-US" dirty="0"/>
          </a:p>
        </p:txBody>
      </p:sp>
      <p:sp>
        <p:nvSpPr>
          <p:cNvPr id="14" name="Rectangle 14"/>
          <p:cNvSpPr/>
          <p:nvPr/>
        </p:nvSpPr>
        <p:spPr>
          <a:xfrm>
            <a:off x="2504256" y="2548136"/>
            <a:ext cx="4572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IV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1432" y="1684040"/>
            <a:ext cx="1008112" cy="974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Prostokąt 15"/>
          <p:cNvSpPr/>
          <p:nvPr/>
        </p:nvSpPr>
        <p:spPr>
          <a:xfrm>
            <a:off x="661392" y="1107976"/>
            <a:ext cx="1516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802.11b WEP: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6444208" y="1628800"/>
            <a:ext cx="504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sym typeface="Symbol"/>
              </a:rPr>
              <a:t></a:t>
            </a:r>
            <a:endParaRPr lang="pl-PL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Autofit/>
          </a:bodyPr>
          <a:lstStyle/>
          <a:p>
            <a:r>
              <a:rPr lang="pl-PL" sz="2800" dirty="0"/>
              <a:t>Rzeczywiste przykłady (4) </a:t>
            </a:r>
            <a:br>
              <a:rPr lang="pl-PL" sz="2800" dirty="0"/>
            </a:br>
            <a:r>
              <a:rPr lang="pl-PL" sz="2800" dirty="0"/>
              <a:t>– należy unikać „powiązanych ze sobą kluczy”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3212976"/>
            <a:ext cx="8640960" cy="1728192"/>
          </a:xfrm>
        </p:spPr>
        <p:txBody>
          <a:bodyPr>
            <a:normAutofit fontScale="70000" lnSpcReduction="20000"/>
          </a:bodyPr>
          <a:lstStyle/>
          <a:p>
            <a:r>
              <a:rPr lang="pl-PL" sz="2800" dirty="0"/>
              <a:t>Problem 3: kolejne klucze uzyskuje się przez połączenie stałego klucza i wartości IV zwiększonej o 1.</a:t>
            </a:r>
          </a:p>
          <a:p>
            <a:pPr lvl="1"/>
            <a:r>
              <a:rPr lang="pl-PL" sz="2400" dirty="0"/>
              <a:t>Klucze są do siebie podobne</a:t>
            </a:r>
          </a:p>
          <a:p>
            <a:r>
              <a:rPr lang="pl-PL" sz="2800" dirty="0"/>
              <a:t>Problem 4: zastosowany algorytm do generowania liczb pseudolosowych RC4 był źle stosowany (udany atak opublikowany 2001 roku)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19</a:t>
            </a:fld>
            <a:endParaRPr lang="pl-PL"/>
          </a:p>
        </p:txBody>
      </p:sp>
      <p:sp>
        <p:nvSpPr>
          <p:cNvPr id="6" name="TextBox 5"/>
          <p:cNvSpPr txBox="1"/>
          <p:nvPr/>
        </p:nvSpPr>
        <p:spPr>
          <a:xfrm>
            <a:off x="675456" y="1862336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50726" y="1934071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1056" y="1853700"/>
            <a:ext cx="1041400" cy="770636"/>
          </a:xfrm>
          <a:prstGeom prst="rect">
            <a:avLst/>
          </a:prstGeom>
        </p:spPr>
      </p:pic>
      <p:cxnSp>
        <p:nvCxnSpPr>
          <p:cNvPr id="9" name="Straight Arrow Connector 9"/>
          <p:cNvCxnSpPr/>
          <p:nvPr/>
        </p:nvCxnSpPr>
        <p:spPr>
          <a:xfrm>
            <a:off x="2199456" y="2395736"/>
            <a:ext cx="487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10"/>
          <p:cNvSpPr/>
          <p:nvPr/>
        </p:nvSpPr>
        <p:spPr>
          <a:xfrm>
            <a:off x="3037656" y="1481336"/>
            <a:ext cx="2209800" cy="304800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</a:t>
            </a:r>
            <a:endParaRPr lang="en-US" dirty="0"/>
          </a:p>
        </p:txBody>
      </p:sp>
      <p:sp>
        <p:nvSpPr>
          <p:cNvPr id="11" name="Rectangle 11"/>
          <p:cNvSpPr/>
          <p:nvPr/>
        </p:nvSpPr>
        <p:spPr>
          <a:xfrm>
            <a:off x="5323656" y="1481336"/>
            <a:ext cx="9144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CRC(m)</a:t>
            </a:r>
          </a:p>
        </p:txBody>
      </p:sp>
      <p:sp>
        <p:nvSpPr>
          <p:cNvPr id="12" name="Rectangle 12"/>
          <p:cNvSpPr/>
          <p:nvPr/>
        </p:nvSpPr>
        <p:spPr>
          <a:xfrm>
            <a:off x="3037656" y="1938536"/>
            <a:ext cx="32766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PRG(  IV  </a:t>
            </a:r>
            <a:r>
              <a:rPr lang="en-US" dirty="0" err="1"/>
              <a:t>ll</a:t>
            </a:r>
            <a:r>
              <a:rPr lang="en-US" dirty="0"/>
              <a:t>  k ) </a:t>
            </a:r>
          </a:p>
        </p:txBody>
      </p:sp>
      <p:sp>
        <p:nvSpPr>
          <p:cNvPr id="13" name="Rectangle 13"/>
          <p:cNvSpPr/>
          <p:nvPr/>
        </p:nvSpPr>
        <p:spPr>
          <a:xfrm>
            <a:off x="3037656" y="2548136"/>
            <a:ext cx="32766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/>
              <a:t>Tekst zaszyfrowany</a:t>
            </a:r>
            <a:endParaRPr lang="en-US" dirty="0"/>
          </a:p>
        </p:txBody>
      </p:sp>
      <p:sp>
        <p:nvSpPr>
          <p:cNvPr id="14" name="Rectangle 14"/>
          <p:cNvSpPr/>
          <p:nvPr/>
        </p:nvSpPr>
        <p:spPr>
          <a:xfrm>
            <a:off x="2504256" y="2548136"/>
            <a:ext cx="4572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IV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1432" y="1684040"/>
            <a:ext cx="1008112" cy="974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Prostokąt 15"/>
          <p:cNvSpPr/>
          <p:nvPr/>
        </p:nvSpPr>
        <p:spPr>
          <a:xfrm>
            <a:off x="661392" y="1107976"/>
            <a:ext cx="1516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802.11b WEP: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6444208" y="1628800"/>
            <a:ext cx="5040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sym typeface="Symbol"/>
              </a:rPr>
              <a:t></a:t>
            </a:r>
            <a:endParaRPr lang="pl-PL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91264" cy="562074"/>
          </a:xfrm>
        </p:spPr>
        <p:txBody>
          <a:bodyPr>
            <a:normAutofit fontScale="90000"/>
          </a:bodyPr>
          <a:lstStyle/>
          <a:p>
            <a:r>
              <a:rPr lang="pl-PL" dirty="0"/>
              <a:t>Definicja Szyfru Symetrycznego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4104456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Szyfr jest zdefiniowany na trzech zbiorach</a:t>
            </a:r>
            <a:br>
              <a:rPr lang="pl-PL" dirty="0"/>
            </a:br>
            <a:r>
              <a:rPr lang="pl-PL" dirty="0"/>
              <a:t>(</a:t>
            </a:r>
            <a:r>
              <a:rPr lang="pl-PL" b="1" dirty="0">
                <a:latin typeface="Freestyle Script"/>
              </a:rPr>
              <a:t>K, M, C</a:t>
            </a:r>
            <a:r>
              <a:rPr lang="pl-PL" dirty="0"/>
              <a:t>)</a:t>
            </a:r>
          </a:p>
          <a:p>
            <a:pPr lvl="1"/>
            <a:r>
              <a:rPr lang="pl-PL" b="1" dirty="0">
                <a:latin typeface="Freestyle Script"/>
              </a:rPr>
              <a:t>K </a:t>
            </a:r>
            <a:r>
              <a:rPr lang="pl-PL" dirty="0"/>
              <a:t>: zbiór wszystkich kluczy</a:t>
            </a:r>
          </a:p>
          <a:p>
            <a:pPr lvl="1"/>
            <a:r>
              <a:rPr lang="pl-PL" b="1" dirty="0">
                <a:latin typeface="Freestyle Script"/>
              </a:rPr>
              <a:t>M </a:t>
            </a:r>
            <a:r>
              <a:rPr lang="pl-PL" dirty="0"/>
              <a:t>: zbiór wszystkich wiadomości</a:t>
            </a:r>
          </a:p>
          <a:p>
            <a:pPr lvl="1"/>
            <a:r>
              <a:rPr lang="pl-PL" b="1" dirty="0">
                <a:latin typeface="Freestyle Script"/>
              </a:rPr>
              <a:t>C </a:t>
            </a:r>
            <a:r>
              <a:rPr lang="pl-PL" dirty="0"/>
              <a:t>: zbiór wszystkich szyfrogramów (zaszyfrowanych wiadomości)</a:t>
            </a:r>
          </a:p>
          <a:p>
            <a:r>
              <a:rPr lang="pl-PL" dirty="0"/>
              <a:t>To jest para „</a:t>
            </a:r>
            <a:r>
              <a:rPr lang="pl-PL" dirty="0">
                <a:solidFill>
                  <a:srgbClr val="0070C0"/>
                </a:solidFill>
              </a:rPr>
              <a:t>efektywnych</a:t>
            </a:r>
            <a:r>
              <a:rPr lang="pl-PL" dirty="0"/>
              <a:t>” algorytmów (</a:t>
            </a:r>
            <a:r>
              <a:rPr lang="pl-PL" b="1" i="1" dirty="0"/>
              <a:t>E</a:t>
            </a:r>
            <a:r>
              <a:rPr lang="pl-PL" dirty="0"/>
              <a:t>, </a:t>
            </a:r>
            <a:r>
              <a:rPr lang="pl-PL" b="1" i="1" dirty="0"/>
              <a:t>D</a:t>
            </a:r>
            <a:r>
              <a:rPr lang="pl-PL" dirty="0"/>
              <a:t>), </a:t>
            </a:r>
          </a:p>
          <a:p>
            <a:pPr>
              <a:buNone/>
            </a:pPr>
            <a:r>
              <a:rPr lang="pl-PL" dirty="0"/>
              <a:t>	gdzie: </a:t>
            </a:r>
            <a:r>
              <a:rPr lang="pl-PL" b="1" i="1" dirty="0"/>
              <a:t>E</a:t>
            </a:r>
            <a:r>
              <a:rPr lang="pl-PL" dirty="0"/>
              <a:t>: </a:t>
            </a:r>
            <a:r>
              <a:rPr lang="pl-PL" b="1" dirty="0">
                <a:latin typeface="Freestyle Script"/>
              </a:rPr>
              <a:t>K </a:t>
            </a:r>
            <a:r>
              <a:rPr lang="pl-PL" b="1" dirty="0">
                <a:latin typeface="Freestyle Script"/>
                <a:sym typeface="Symbol"/>
              </a:rPr>
              <a:t> </a:t>
            </a:r>
            <a:r>
              <a:rPr lang="pl-PL" b="1" dirty="0">
                <a:latin typeface="Freestyle Script"/>
              </a:rPr>
              <a:t>M </a:t>
            </a:r>
            <a:r>
              <a:rPr lang="pl-PL" b="1" dirty="0">
                <a:latin typeface="Freestyle Script"/>
                <a:sym typeface="Symbol"/>
              </a:rPr>
              <a:t> </a:t>
            </a:r>
            <a:r>
              <a:rPr lang="pl-PL" b="1" dirty="0">
                <a:latin typeface="Freestyle Script"/>
              </a:rPr>
              <a:t>C,</a:t>
            </a:r>
            <a:r>
              <a:rPr lang="pl-PL" dirty="0"/>
              <a:t>  </a:t>
            </a:r>
            <a:r>
              <a:rPr lang="pl-PL" b="1" i="1" dirty="0"/>
              <a:t>D</a:t>
            </a:r>
            <a:r>
              <a:rPr lang="pl-PL" dirty="0"/>
              <a:t>: </a:t>
            </a:r>
            <a:r>
              <a:rPr lang="pl-PL" b="1" dirty="0">
                <a:latin typeface="Freestyle Script"/>
              </a:rPr>
              <a:t>K </a:t>
            </a:r>
            <a:r>
              <a:rPr lang="pl-PL" b="1" dirty="0">
                <a:latin typeface="Freestyle Script"/>
                <a:sym typeface="Symbol"/>
              </a:rPr>
              <a:t> </a:t>
            </a:r>
            <a:r>
              <a:rPr lang="pl-PL" b="1" dirty="0">
                <a:latin typeface="Freestyle Script"/>
              </a:rPr>
              <a:t>C </a:t>
            </a:r>
            <a:r>
              <a:rPr lang="pl-PL" b="1" dirty="0">
                <a:latin typeface="Freestyle Script"/>
                <a:sym typeface="Symbol"/>
              </a:rPr>
              <a:t> </a:t>
            </a:r>
            <a:r>
              <a:rPr lang="pl-PL" b="1" dirty="0">
                <a:latin typeface="Freestyle Script"/>
              </a:rPr>
              <a:t>M</a:t>
            </a:r>
            <a:r>
              <a:rPr lang="pl-PL" dirty="0"/>
              <a:t> </a:t>
            </a:r>
          </a:p>
          <a:p>
            <a:r>
              <a:rPr lang="pl-PL" dirty="0"/>
              <a:t>Dla każdej wiadomości </a:t>
            </a:r>
            <a:r>
              <a:rPr lang="pl-PL" i="1" dirty="0"/>
              <a:t>m</a:t>
            </a:r>
            <a:r>
              <a:rPr lang="pl-PL" dirty="0"/>
              <a:t> należącej do </a:t>
            </a:r>
            <a:r>
              <a:rPr lang="pl-PL" b="1" dirty="0">
                <a:latin typeface="Freestyle Script"/>
              </a:rPr>
              <a:t>M </a:t>
            </a:r>
            <a:r>
              <a:rPr lang="pl-PL" dirty="0"/>
              <a:t>i każdego klucza </a:t>
            </a:r>
            <a:r>
              <a:rPr lang="pl-PL" i="1" dirty="0"/>
              <a:t>k</a:t>
            </a:r>
            <a:r>
              <a:rPr lang="pl-PL" dirty="0"/>
              <a:t> należącego do </a:t>
            </a:r>
            <a:r>
              <a:rPr lang="pl-PL" b="1" dirty="0">
                <a:latin typeface="Freestyle Script"/>
              </a:rPr>
              <a:t>K </a:t>
            </a:r>
            <a:r>
              <a:rPr lang="pl-PL" dirty="0"/>
              <a:t>zachodzi:</a:t>
            </a:r>
          </a:p>
          <a:p>
            <a:pPr>
              <a:buNone/>
            </a:pPr>
            <a:r>
              <a:rPr lang="pl-PL" dirty="0"/>
              <a:t>	</a:t>
            </a:r>
          </a:p>
          <a:p>
            <a:pPr>
              <a:buNone/>
            </a:pPr>
            <a:r>
              <a:rPr lang="pl-PL" i="1" dirty="0">
                <a:solidFill>
                  <a:srgbClr val="FF0000"/>
                </a:solidFill>
              </a:rPr>
              <a:t>				D(k, E(k, m)) = </a:t>
            </a:r>
            <a:r>
              <a:rPr lang="pl-PL" i="1" dirty="0" err="1">
                <a:solidFill>
                  <a:srgbClr val="FF0000"/>
                </a:solidFill>
              </a:rPr>
              <a:t>m</a:t>
            </a:r>
            <a:endParaRPr lang="pl-PL" i="1" dirty="0">
              <a:solidFill>
                <a:srgbClr val="FF0000"/>
              </a:solidFill>
            </a:endParaRPr>
          </a:p>
          <a:p>
            <a:pPr>
              <a:buNone/>
            </a:pPr>
            <a:endParaRPr lang="pl-PL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dirty="0"/>
              <a:t>Algorytm </a:t>
            </a:r>
            <a:r>
              <a:rPr lang="pl-PL" b="1" i="1" dirty="0"/>
              <a:t>E</a:t>
            </a:r>
            <a:r>
              <a:rPr lang="pl-PL" dirty="0"/>
              <a:t> jest często losowy, </a:t>
            </a:r>
          </a:p>
          <a:p>
            <a:pPr>
              <a:buNone/>
            </a:pPr>
            <a:r>
              <a:rPr lang="pl-PL" dirty="0"/>
              <a:t>algorytm </a:t>
            </a:r>
            <a:r>
              <a:rPr lang="pl-PL" b="1" i="1" dirty="0"/>
              <a:t>D</a:t>
            </a:r>
            <a:r>
              <a:rPr lang="pl-PL" dirty="0"/>
              <a:t> jest zawsze deterministyczny.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Jak można by było sprawę poprawić? (1)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l-PL" sz="2400" dirty="0"/>
              <a:t>Pakiety można by było potraktować jako strumień danych zaszyfrowany kluczem generowanym za pomocą PRG:</a:t>
            </a:r>
            <a:br>
              <a:rPr lang="pl-PL" sz="2400" dirty="0"/>
            </a:br>
            <a:r>
              <a:rPr lang="pl-PL" sz="2400" dirty="0"/>
              <a:t> [m</a:t>
            </a:r>
            <a:r>
              <a:rPr lang="pl-PL" sz="2400" baseline="-25000" dirty="0"/>
              <a:t>1</a:t>
            </a:r>
            <a:r>
              <a:rPr lang="pl-PL" sz="2400" dirty="0"/>
              <a:t> || m</a:t>
            </a:r>
            <a:r>
              <a:rPr lang="pl-PL" sz="2400" baseline="-25000" dirty="0"/>
              <a:t>2</a:t>
            </a:r>
            <a:r>
              <a:rPr lang="pl-PL" sz="2400" dirty="0"/>
              <a:t> || m</a:t>
            </a:r>
            <a:r>
              <a:rPr lang="pl-PL" sz="2400" baseline="-25000" dirty="0"/>
              <a:t>3</a:t>
            </a:r>
            <a:r>
              <a:rPr lang="pl-PL" sz="2400" dirty="0"/>
              <a:t> || …] </a:t>
            </a:r>
            <a:r>
              <a:rPr lang="pl-PL" sz="2400" dirty="0">
                <a:sym typeface="Symbol"/>
              </a:rPr>
              <a:t> PRG(k)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dirty="0"/>
              <a:t>Jak można by było sprawę poprawić? (2)</a:t>
            </a:r>
            <a:br>
              <a:rPr lang="pl-PL" sz="3200" dirty="0"/>
            </a:br>
            <a:r>
              <a:rPr lang="pl-PL" sz="3200" dirty="0"/>
              <a:t>(jeśli nie chcemy danych potraktować jako strumień)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3429000"/>
            <a:ext cx="8229600" cy="18722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400" dirty="0"/>
              <a:t>Klucze nie są ze sobą powiązane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400" dirty="0"/>
              <a:t>Jeśli PRG spełnia wymagania bezpieczeństwa, to szyfrowanie jest bezpieczne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21</a:t>
            </a:fld>
            <a:endParaRPr lang="pl-PL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91952" y="1484784"/>
            <a:ext cx="1076739" cy="990600"/>
          </a:xfrm>
          <a:prstGeom prst="rect">
            <a:avLst/>
          </a:prstGeom>
        </p:spPr>
      </p:pic>
      <p:sp>
        <p:nvSpPr>
          <p:cNvPr id="6" name="TextBox 4"/>
          <p:cNvSpPr txBox="1"/>
          <p:nvPr/>
        </p:nvSpPr>
        <p:spPr>
          <a:xfrm>
            <a:off x="539552" y="1560984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</a:p>
        </p:txBody>
      </p:sp>
      <p:sp>
        <p:nvSpPr>
          <p:cNvPr id="7" name="Rectangle 6"/>
          <p:cNvSpPr/>
          <p:nvPr/>
        </p:nvSpPr>
        <p:spPr>
          <a:xfrm>
            <a:off x="2825552" y="1713384"/>
            <a:ext cx="457200" cy="3048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k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663752" y="1789584"/>
            <a:ext cx="838200" cy="152400"/>
          </a:xfrm>
          <a:prstGeom prst="rightArrow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74680" y="1496452"/>
            <a:ext cx="574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PRG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06752" y="1713384"/>
            <a:ext cx="685800" cy="3048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5492552" y="1713384"/>
            <a:ext cx="685800" cy="3048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6178352" y="1713384"/>
            <a:ext cx="685800" cy="3048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6864152" y="1713384"/>
            <a:ext cx="685800" cy="3048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7549952" y="1713384"/>
            <a:ext cx="685800" cy="304800"/>
          </a:xfrm>
          <a:prstGeom prst="rect">
            <a:avLst/>
          </a:prstGeom>
          <a:solidFill>
            <a:srgbClr val="FF0000"/>
          </a:solidFill>
          <a:ln w="28575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Nawias klamrowy otwierający 14"/>
          <p:cNvSpPr/>
          <p:nvPr/>
        </p:nvSpPr>
        <p:spPr>
          <a:xfrm rot="16200000">
            <a:off x="5022050" y="1898831"/>
            <a:ext cx="324036" cy="6480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Nawias klamrowy otwierający 17"/>
          <p:cNvSpPr/>
          <p:nvPr/>
        </p:nvSpPr>
        <p:spPr>
          <a:xfrm rot="16200000">
            <a:off x="5670122" y="1898830"/>
            <a:ext cx="324036" cy="6480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Nawias klamrowy otwierający 18"/>
          <p:cNvSpPr/>
          <p:nvPr/>
        </p:nvSpPr>
        <p:spPr>
          <a:xfrm rot="16200000">
            <a:off x="6390202" y="1898830"/>
            <a:ext cx="324036" cy="6480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Nawias klamrowy otwierający 19"/>
          <p:cNvSpPr/>
          <p:nvPr/>
        </p:nvSpPr>
        <p:spPr>
          <a:xfrm rot="16200000">
            <a:off x="7038274" y="1898830"/>
            <a:ext cx="324036" cy="6480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Nawias klamrowy otwierający 20"/>
          <p:cNvSpPr/>
          <p:nvPr/>
        </p:nvSpPr>
        <p:spPr>
          <a:xfrm rot="16200000">
            <a:off x="7758354" y="1898830"/>
            <a:ext cx="324036" cy="6480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 rot="16200000">
            <a:off x="4725598" y="241130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Klucz dla ramki 1</a:t>
            </a:r>
          </a:p>
        </p:txBody>
      </p:sp>
      <p:sp>
        <p:nvSpPr>
          <p:cNvPr id="23" name="pole tekstowe 22"/>
          <p:cNvSpPr txBox="1"/>
          <p:nvPr/>
        </p:nvSpPr>
        <p:spPr>
          <a:xfrm rot="16200000">
            <a:off x="5373670" y="2411307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Klucz dla ramki 2</a:t>
            </a:r>
          </a:p>
        </p:txBody>
      </p:sp>
      <p:sp>
        <p:nvSpPr>
          <p:cNvPr id="24" name="pole tekstowe 23"/>
          <p:cNvSpPr txBox="1"/>
          <p:nvPr/>
        </p:nvSpPr>
        <p:spPr>
          <a:xfrm rot="16200000">
            <a:off x="6093750" y="2411307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Klucz dla ramki 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Szyfrowanie dysków tym samym kluczem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39552" y="1412776"/>
            <a:ext cx="1944216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pl-PL" dirty="0"/>
              <a:t>Do: Boba</a:t>
            </a:r>
          </a:p>
          <a:p>
            <a:endParaRPr lang="pl-PL" dirty="0"/>
          </a:p>
          <a:p>
            <a:r>
              <a:rPr lang="pl-PL" dirty="0" err="1"/>
              <a:t>Aksjalkjsda;lska’ldka;sdjalksdalksdjaklsj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539552" y="3717032"/>
            <a:ext cx="1944216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pl-PL" dirty="0"/>
              <a:t>Do: </a:t>
            </a:r>
            <a:r>
              <a:rPr lang="pl-PL" dirty="0" err="1"/>
              <a:t>Anii</a:t>
            </a:r>
            <a:endParaRPr lang="pl-PL" dirty="0"/>
          </a:p>
          <a:p>
            <a:endParaRPr lang="pl-PL" dirty="0"/>
          </a:p>
          <a:p>
            <a:r>
              <a:rPr lang="pl-PL" dirty="0" err="1"/>
              <a:t>Aksjalkjsda;lska’ldka;sdjalksdalksdjaklsj</a:t>
            </a:r>
            <a:endParaRPr lang="pl-PL" dirty="0"/>
          </a:p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4716016" y="1772816"/>
            <a:ext cx="1080120" cy="36004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Do: Boba</a:t>
            </a:r>
          </a:p>
        </p:txBody>
      </p:sp>
      <p:sp>
        <p:nvSpPr>
          <p:cNvPr id="9" name="Prostokąt 8"/>
          <p:cNvSpPr/>
          <p:nvPr/>
        </p:nvSpPr>
        <p:spPr>
          <a:xfrm>
            <a:off x="5796136" y="1772816"/>
            <a:ext cx="1080120" cy="36004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rostokąt 9"/>
          <p:cNvSpPr/>
          <p:nvPr/>
        </p:nvSpPr>
        <p:spPr>
          <a:xfrm>
            <a:off x="6876256" y="1772816"/>
            <a:ext cx="1080120" cy="36004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rostokąt 10"/>
          <p:cNvSpPr/>
          <p:nvPr/>
        </p:nvSpPr>
        <p:spPr>
          <a:xfrm>
            <a:off x="7956376" y="1772816"/>
            <a:ext cx="1080120" cy="36004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2" name="Strzałka w prawo 11"/>
          <p:cNvSpPr/>
          <p:nvPr/>
        </p:nvSpPr>
        <p:spPr>
          <a:xfrm>
            <a:off x="2699792" y="1700808"/>
            <a:ext cx="165618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Szyfrowanie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323528" y="292494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Następuje zmiana dokumentu, </a:t>
            </a:r>
            <a:br>
              <a:rPr lang="pl-PL" dirty="0"/>
            </a:br>
            <a:r>
              <a:rPr lang="pl-PL" dirty="0"/>
              <a:t>ale tylko nagłówka…</a:t>
            </a:r>
          </a:p>
        </p:txBody>
      </p:sp>
      <p:sp>
        <p:nvSpPr>
          <p:cNvPr id="14" name="Strzałka w prawo 13"/>
          <p:cNvSpPr/>
          <p:nvPr/>
        </p:nvSpPr>
        <p:spPr>
          <a:xfrm>
            <a:off x="2843808" y="4293096"/>
            <a:ext cx="165618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Szyfrowanie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4644008" y="4437112"/>
            <a:ext cx="1080120" cy="36004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Do: </a:t>
            </a:r>
            <a:r>
              <a:rPr lang="pl-PL" dirty="0" err="1"/>
              <a:t>Anii</a:t>
            </a:r>
            <a:endParaRPr lang="pl-PL" dirty="0"/>
          </a:p>
        </p:txBody>
      </p:sp>
      <p:sp>
        <p:nvSpPr>
          <p:cNvPr id="16" name="Prostokąt 15"/>
          <p:cNvSpPr/>
          <p:nvPr/>
        </p:nvSpPr>
        <p:spPr>
          <a:xfrm>
            <a:off x="5724128" y="4437112"/>
            <a:ext cx="1080120" cy="36004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7" name="Prostokąt 16"/>
          <p:cNvSpPr/>
          <p:nvPr/>
        </p:nvSpPr>
        <p:spPr>
          <a:xfrm>
            <a:off x="6804248" y="4437112"/>
            <a:ext cx="1080120" cy="36004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8" name="Prostokąt 17"/>
          <p:cNvSpPr/>
          <p:nvPr/>
        </p:nvSpPr>
        <p:spPr>
          <a:xfrm>
            <a:off x="7884368" y="4437112"/>
            <a:ext cx="1080120" cy="360040"/>
          </a:xfrm>
          <a:prstGeom prst="rec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0" scaled="1"/>
            <a:tileRect/>
          </a:gra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9" name="Strzałka w górę i w dół 18"/>
          <p:cNvSpPr/>
          <p:nvPr/>
        </p:nvSpPr>
        <p:spPr>
          <a:xfrm>
            <a:off x="5292080" y="2420888"/>
            <a:ext cx="360040" cy="165618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ole tekstowe 19"/>
          <p:cNvSpPr txBox="1"/>
          <p:nvPr/>
        </p:nvSpPr>
        <p:spPr>
          <a:xfrm>
            <a:off x="3491880" y="5229200"/>
            <a:ext cx="54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Atakujący widzi tylko zmianę w jednym bloku danych…</a:t>
            </a:r>
          </a:p>
          <a:p>
            <a:r>
              <a:rPr lang="pl-PL" dirty="0"/>
              <a:t>Szyfry strumieniowe nie nadają się do szyfrowania dysków.</a:t>
            </a:r>
          </a:p>
          <a:p>
            <a:r>
              <a:rPr lang="pl-PL" b="1" dirty="0"/>
              <a:t>W poprawnym rozwiązaniu zmiana w jednym miejscu powinna zmienić wszystkie bloki.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Podsumowanie ataków na szyfry, w których wielokrotnie użyto tego samego klucza: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952328"/>
          </a:xfrm>
        </p:spPr>
        <p:txBody>
          <a:bodyPr>
            <a:normAutofit/>
          </a:bodyPr>
          <a:lstStyle/>
          <a:p>
            <a:r>
              <a:rPr lang="pl-PL" sz="2400" b="1" dirty="0"/>
              <a:t>W szyfrowaniu strumieniowym klucz może być użyty tylko raz!!!</a:t>
            </a:r>
          </a:p>
          <a:p>
            <a:pPr lvl="1"/>
            <a:r>
              <a:rPr lang="pl-PL" sz="2000" dirty="0"/>
              <a:t>Transmisja danych w sieci: należy negocjować klucze dla każdej sesji (np. TLS)</a:t>
            </a:r>
          </a:p>
          <a:p>
            <a:pPr lvl="1"/>
            <a:r>
              <a:rPr lang="pl-PL" sz="2000" dirty="0"/>
              <a:t>Szyfrowanie dysków: najczęściej nie stosuje się do tego szyfru strumieniowego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Atak 2: brak integralności (1)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797152"/>
            <a:ext cx="8424936" cy="1728191"/>
          </a:xfrm>
        </p:spPr>
        <p:txBody>
          <a:bodyPr/>
          <a:lstStyle/>
          <a:p>
            <a:r>
              <a:rPr lang="pl-PL" dirty="0"/>
              <a:t>Modyfikacja wiadomości zaszyfrowanej jest </a:t>
            </a:r>
            <a:r>
              <a:rPr lang="pl-PL" b="1" dirty="0"/>
              <a:t>niewykryta</a:t>
            </a:r>
            <a:r>
              <a:rPr lang="pl-PL" dirty="0"/>
              <a:t> i ma </a:t>
            </a:r>
            <a:r>
              <a:rPr lang="pl-PL" b="1" dirty="0"/>
              <a:t>przewidywalny wpływ na treść wiadomości</a:t>
            </a:r>
            <a:r>
              <a:rPr lang="pl-PL" dirty="0"/>
              <a:t>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24</a:t>
            </a:fld>
            <a:endParaRPr lang="pl-PL"/>
          </a:p>
        </p:txBody>
      </p:sp>
      <p:sp>
        <p:nvSpPr>
          <p:cNvPr id="5" name="Rectangle 4"/>
          <p:cNvSpPr/>
          <p:nvPr/>
        </p:nvSpPr>
        <p:spPr>
          <a:xfrm>
            <a:off x="381000" y="1905000"/>
            <a:ext cx="1828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Courier New"/>
                <a:cs typeface="Courier New"/>
              </a:rPr>
              <a:t>m</a:t>
            </a:r>
          </a:p>
        </p:txBody>
      </p:sp>
      <p:cxnSp>
        <p:nvCxnSpPr>
          <p:cNvPr id="6" name="Straight Arrow Connector 6"/>
          <p:cNvCxnSpPr/>
          <p:nvPr/>
        </p:nvCxnSpPr>
        <p:spPr>
          <a:xfrm>
            <a:off x="2743200" y="2057400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/>
          <p:nvPr/>
        </p:nvSpPr>
        <p:spPr>
          <a:xfrm>
            <a:off x="3276600" y="1600200"/>
            <a:ext cx="138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enc</a:t>
            </a:r>
            <a:r>
              <a:rPr lang="en-US" sz="2400" dirty="0"/>
              <a:t>  ( ⊕k )</a:t>
            </a:r>
          </a:p>
        </p:txBody>
      </p:sp>
      <p:sp>
        <p:nvSpPr>
          <p:cNvPr id="8" name="Rectangle 8"/>
          <p:cNvSpPr/>
          <p:nvPr/>
        </p:nvSpPr>
        <p:spPr>
          <a:xfrm>
            <a:off x="5638800" y="1828800"/>
            <a:ext cx="1828800" cy="381000"/>
          </a:xfrm>
          <a:prstGeom prst="rect">
            <a:avLst/>
          </a:prstGeom>
          <a:pattFill prst="lgCheck">
            <a:fgClr>
              <a:schemeClr val="bg1">
                <a:lumMod val="75000"/>
              </a:schemeClr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Courier New"/>
                <a:cs typeface="Courier New"/>
              </a:rPr>
              <a:t>m</a:t>
            </a:r>
            <a:r>
              <a:rPr lang="en-US" sz="2400" b="1" dirty="0" err="1">
                <a:solidFill>
                  <a:srgbClr val="FF0000"/>
                </a:solidFill>
                <a:latin typeface="Courier New"/>
                <a:cs typeface="Courier New"/>
              </a:rPr>
              <a:t>⊕</a:t>
            </a:r>
            <a:r>
              <a:rPr lang="en-US" sz="2800" b="1" dirty="0" err="1">
                <a:solidFill>
                  <a:srgbClr val="FF0000"/>
                </a:solidFill>
                <a:latin typeface="Courier New"/>
                <a:cs typeface="Courier New"/>
              </a:rPr>
              <a:t>k</a:t>
            </a:r>
            <a:endParaRPr lang="en-US" sz="28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cxnSp>
        <p:nvCxnSpPr>
          <p:cNvPr id="9" name="Straight Arrow Connector 11"/>
          <p:cNvCxnSpPr/>
          <p:nvPr/>
        </p:nvCxnSpPr>
        <p:spPr>
          <a:xfrm flipH="1">
            <a:off x="2819400" y="3195935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12"/>
          <p:cNvSpPr txBox="1"/>
          <p:nvPr/>
        </p:nvSpPr>
        <p:spPr>
          <a:xfrm flipH="1">
            <a:off x="3352800" y="2738735"/>
            <a:ext cx="13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dec</a:t>
            </a:r>
            <a:r>
              <a:rPr lang="en-US" sz="2400" dirty="0"/>
              <a:t> ( ⊕k )</a:t>
            </a:r>
          </a:p>
        </p:txBody>
      </p:sp>
      <p:sp>
        <p:nvSpPr>
          <p:cNvPr id="11" name="Rectangle 13"/>
          <p:cNvSpPr/>
          <p:nvPr/>
        </p:nvSpPr>
        <p:spPr>
          <a:xfrm>
            <a:off x="381000" y="2971800"/>
            <a:ext cx="1828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Courier New"/>
                <a:cs typeface="Courier New"/>
              </a:rPr>
              <a:t>m⊕p</a:t>
            </a:r>
            <a:endParaRPr lang="en-US" sz="2800" b="1" dirty="0">
              <a:solidFill>
                <a:srgbClr val="FF0000"/>
              </a:solidFill>
              <a:latin typeface="Courier New"/>
              <a:cs typeface="Courier New"/>
            </a:endParaRPr>
          </a:p>
        </p:txBody>
      </p:sp>
      <p:grpSp>
        <p:nvGrpSpPr>
          <p:cNvPr id="12" name="Group 18"/>
          <p:cNvGrpSpPr/>
          <p:nvPr/>
        </p:nvGrpSpPr>
        <p:grpSpPr>
          <a:xfrm>
            <a:off x="5410200" y="1905000"/>
            <a:ext cx="2667000" cy="1447800"/>
            <a:chOff x="5410200" y="1581150"/>
            <a:chExt cx="2667000" cy="1447800"/>
          </a:xfrm>
        </p:grpSpPr>
        <p:sp>
          <p:nvSpPr>
            <p:cNvPr id="13" name="Rectangle 9"/>
            <p:cNvSpPr/>
            <p:nvPr/>
          </p:nvSpPr>
          <p:spPr>
            <a:xfrm>
              <a:off x="5638800" y="2038350"/>
              <a:ext cx="1828800" cy="3810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FF0000"/>
                  </a:solidFill>
                </a:rPr>
                <a:t>p</a:t>
              </a:r>
            </a:p>
          </p:txBody>
        </p:sp>
        <p:sp>
          <p:nvSpPr>
            <p:cNvPr id="14" name="Rectangle 10"/>
            <p:cNvSpPr/>
            <p:nvPr/>
          </p:nvSpPr>
          <p:spPr>
            <a:xfrm>
              <a:off x="5638800" y="2647950"/>
              <a:ext cx="1828800" cy="381000"/>
            </a:xfrm>
            <a:prstGeom prst="rect">
              <a:avLst/>
            </a:prstGeom>
            <a:pattFill prst="lgCheck">
              <a:fgClr>
                <a:schemeClr val="bg1">
                  <a:lumMod val="65000"/>
                </a:schemeClr>
              </a:fgClr>
              <a:bgClr>
                <a:prstClr val="white"/>
              </a:bgClr>
            </a:patt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  <a:latin typeface="Courier New"/>
                  <a:cs typeface="Courier New"/>
                </a:rPr>
                <a:t>(</a:t>
              </a:r>
              <a:r>
                <a:rPr lang="en-US" sz="2400" b="1" dirty="0" err="1">
                  <a:solidFill>
                    <a:srgbClr val="FF0000"/>
                  </a:solidFill>
                  <a:latin typeface="Courier New"/>
                  <a:cs typeface="Courier New"/>
                </a:rPr>
                <a:t>m⊕k</a:t>
              </a:r>
              <a:r>
                <a:rPr lang="en-US" sz="2400" b="1" dirty="0">
                  <a:solidFill>
                    <a:srgbClr val="FF0000"/>
                  </a:solidFill>
                  <a:latin typeface="Courier New"/>
                  <a:cs typeface="Courier New"/>
                </a:rPr>
                <a:t>)⊕p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67600" y="1581150"/>
              <a:ext cx="4411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/>
                <a:t>⊕</a:t>
              </a:r>
            </a:p>
          </p:txBody>
        </p:sp>
        <p:cxnSp>
          <p:nvCxnSpPr>
            <p:cNvPr id="16" name="Straight Connector 17"/>
            <p:cNvCxnSpPr/>
            <p:nvPr/>
          </p:nvCxnSpPr>
          <p:spPr>
            <a:xfrm>
              <a:off x="5410200" y="2533650"/>
              <a:ext cx="26670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Atak 2: brak integralności (2)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25</a:t>
            </a:fld>
            <a:endParaRPr lang="pl-PL"/>
          </a:p>
        </p:txBody>
      </p:sp>
      <p:sp>
        <p:nvSpPr>
          <p:cNvPr id="5" name="Rectangle 4"/>
          <p:cNvSpPr/>
          <p:nvPr/>
        </p:nvSpPr>
        <p:spPr>
          <a:xfrm>
            <a:off x="620216" y="1645568"/>
            <a:ext cx="1828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From: Bob</a:t>
            </a:r>
          </a:p>
        </p:txBody>
      </p:sp>
      <p:cxnSp>
        <p:nvCxnSpPr>
          <p:cNvPr id="6" name="Straight Arrow Connector 6"/>
          <p:cNvCxnSpPr/>
          <p:nvPr/>
        </p:nvCxnSpPr>
        <p:spPr>
          <a:xfrm>
            <a:off x="2982416" y="1797968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7"/>
          <p:cNvSpPr txBox="1"/>
          <p:nvPr/>
        </p:nvSpPr>
        <p:spPr>
          <a:xfrm>
            <a:off x="3515816" y="1340768"/>
            <a:ext cx="1388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enc</a:t>
            </a:r>
            <a:r>
              <a:rPr lang="en-US" sz="2400" dirty="0"/>
              <a:t>  ( ⊕k )</a:t>
            </a:r>
          </a:p>
        </p:txBody>
      </p:sp>
      <p:sp>
        <p:nvSpPr>
          <p:cNvPr id="8" name="Rectangle 8"/>
          <p:cNvSpPr/>
          <p:nvPr/>
        </p:nvSpPr>
        <p:spPr>
          <a:xfrm>
            <a:off x="5878016" y="1569368"/>
            <a:ext cx="1828800" cy="381000"/>
          </a:xfrm>
          <a:prstGeom prst="rect">
            <a:avLst/>
          </a:prstGeom>
          <a:pattFill prst="lgCheck">
            <a:fgClr>
              <a:schemeClr val="bg1">
                <a:lumMod val="65000"/>
              </a:schemeClr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From: Bob</a:t>
            </a:r>
          </a:p>
        </p:txBody>
      </p:sp>
      <p:sp>
        <p:nvSpPr>
          <p:cNvPr id="9" name="Rectangle 9"/>
          <p:cNvSpPr/>
          <p:nvPr/>
        </p:nvSpPr>
        <p:spPr>
          <a:xfrm>
            <a:off x="6868616" y="2102768"/>
            <a:ext cx="6096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5878016" y="2712368"/>
            <a:ext cx="1828800" cy="381000"/>
          </a:xfrm>
          <a:prstGeom prst="rect">
            <a:avLst/>
          </a:prstGeom>
          <a:pattFill prst="lgCheck">
            <a:fgClr>
              <a:schemeClr val="bg1">
                <a:lumMod val="65000"/>
              </a:schemeClr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From: Eve</a:t>
            </a:r>
          </a:p>
        </p:txBody>
      </p:sp>
      <p:cxnSp>
        <p:nvCxnSpPr>
          <p:cNvPr id="11" name="Straight Arrow Connector 11"/>
          <p:cNvCxnSpPr/>
          <p:nvPr/>
        </p:nvCxnSpPr>
        <p:spPr>
          <a:xfrm flipH="1">
            <a:off x="3058616" y="2936503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2"/>
          <p:cNvSpPr txBox="1"/>
          <p:nvPr/>
        </p:nvSpPr>
        <p:spPr>
          <a:xfrm flipH="1">
            <a:off x="3592016" y="2479303"/>
            <a:ext cx="13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dec</a:t>
            </a:r>
            <a:r>
              <a:rPr lang="en-US" sz="2400" dirty="0"/>
              <a:t> ( ⊕k )</a:t>
            </a:r>
          </a:p>
        </p:txBody>
      </p:sp>
      <p:sp>
        <p:nvSpPr>
          <p:cNvPr id="13" name="Rectangle 13"/>
          <p:cNvSpPr/>
          <p:nvPr/>
        </p:nvSpPr>
        <p:spPr>
          <a:xfrm>
            <a:off x="620216" y="2712368"/>
            <a:ext cx="1828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From: Eve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7706816" y="1645568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⊕</a:t>
            </a:r>
          </a:p>
        </p:txBody>
      </p:sp>
      <p:cxnSp>
        <p:nvCxnSpPr>
          <p:cNvPr id="15" name="Straight Connector 17"/>
          <p:cNvCxnSpPr/>
          <p:nvPr/>
        </p:nvCxnSpPr>
        <p:spPr>
          <a:xfrm>
            <a:off x="5649416" y="2598068"/>
            <a:ext cx="2667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683568" y="386104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Courier New" pitchFamily="49" charset="0"/>
                <a:cs typeface="Courier New" pitchFamily="49" charset="0"/>
              </a:rPr>
              <a:t>B  o  b	E  v  e	Bob </a:t>
            </a:r>
            <a:r>
              <a:rPr lang="pl-PL" b="1" dirty="0">
                <a:latin typeface="Courier New" pitchFamily="49" charset="0"/>
                <a:cs typeface="Courier New" pitchFamily="49" charset="0"/>
                <a:sym typeface="Symbol"/>
              </a:rPr>
              <a:t> </a:t>
            </a:r>
            <a:r>
              <a:rPr lang="pl-PL" b="1" dirty="0" err="1">
                <a:latin typeface="Courier New" pitchFamily="49" charset="0"/>
                <a:cs typeface="Courier New" pitchFamily="49" charset="0"/>
                <a:sym typeface="Symbol"/>
              </a:rPr>
              <a:t>Eve</a:t>
            </a:r>
            <a:endParaRPr lang="pl-PL" b="1" dirty="0">
              <a:latin typeface="Courier New" pitchFamily="49" charset="0"/>
              <a:cs typeface="Courier New" pitchFamily="49" charset="0"/>
              <a:sym typeface="Symbol"/>
            </a:endParaRPr>
          </a:p>
          <a:p>
            <a:r>
              <a:rPr lang="pl-PL" b="1" dirty="0">
                <a:latin typeface="Courier New" pitchFamily="49" charset="0"/>
                <a:cs typeface="Courier New" pitchFamily="49" charset="0"/>
                <a:sym typeface="Symbol"/>
              </a:rPr>
              <a:t>42 6F 62</a:t>
            </a:r>
            <a:r>
              <a:rPr lang="pl-PL" b="1" dirty="0">
                <a:latin typeface="Courier New" pitchFamily="49" charset="0"/>
                <a:cs typeface="Courier New" pitchFamily="49" charset="0"/>
              </a:rPr>
              <a:t>	45 76 65	07 19 07</a:t>
            </a:r>
          </a:p>
        </p:txBody>
      </p:sp>
      <p:sp>
        <p:nvSpPr>
          <p:cNvPr id="18" name="Objaśnienie liniowe 2 17"/>
          <p:cNvSpPr/>
          <p:nvPr/>
        </p:nvSpPr>
        <p:spPr>
          <a:xfrm>
            <a:off x="7308304" y="3645024"/>
            <a:ext cx="1296144" cy="936104"/>
          </a:xfrm>
          <a:prstGeom prst="borderCallout2">
            <a:avLst>
              <a:gd name="adj1" fmla="val 5183"/>
              <a:gd name="adj2" fmla="val 102388"/>
              <a:gd name="adj3" fmla="val -134556"/>
              <a:gd name="adj4" fmla="val 103853"/>
              <a:gd name="adj5" fmla="val -135773"/>
              <a:gd name="adj6" fmla="val 21921"/>
            </a:avLst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dirty="0">
                <a:latin typeface="Courier New" pitchFamily="49" charset="0"/>
                <a:cs typeface="Courier New" pitchFamily="49" charset="0"/>
              </a:rPr>
              <a:t>07 19 07</a:t>
            </a:r>
            <a:endParaRPr lang="pl-PL" dirty="0"/>
          </a:p>
        </p:txBody>
      </p:sp>
      <p:cxnSp>
        <p:nvCxnSpPr>
          <p:cNvPr id="20" name="Kształt 19"/>
          <p:cNvCxnSpPr/>
          <p:nvPr/>
        </p:nvCxnSpPr>
        <p:spPr>
          <a:xfrm>
            <a:off x="4860032" y="4509120"/>
            <a:ext cx="3024336" cy="72008"/>
          </a:xfrm>
          <a:prstGeom prst="curvedConnector4">
            <a:avLst>
              <a:gd name="adj1" fmla="val 4432"/>
              <a:gd name="adj2" fmla="val 1140579"/>
            </a:avLst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Symbol zastępczy zawartości 2"/>
          <p:cNvSpPr>
            <a:spLocks noGrp="1"/>
          </p:cNvSpPr>
          <p:nvPr>
            <p:ph idx="1"/>
          </p:nvPr>
        </p:nvSpPr>
        <p:spPr>
          <a:xfrm>
            <a:off x="323528" y="5661248"/>
            <a:ext cx="8424936" cy="1008112"/>
          </a:xfrm>
        </p:spPr>
        <p:txBody>
          <a:bodyPr/>
          <a:lstStyle/>
          <a:p>
            <a:pPr>
              <a:buNone/>
            </a:pPr>
            <a:r>
              <a:rPr lang="pl-PL" dirty="0"/>
              <a:t>	</a:t>
            </a:r>
            <a:r>
              <a:rPr lang="pl-PL" sz="2400" dirty="0"/>
              <a:t>Modyfikacja wiadomości zaszyfrowanej jest </a:t>
            </a:r>
            <a:r>
              <a:rPr lang="pl-PL" sz="2400" b="1" dirty="0"/>
              <a:t>niewykryta</a:t>
            </a:r>
            <a:r>
              <a:rPr lang="pl-PL" sz="2400" dirty="0"/>
              <a:t> i ma </a:t>
            </a:r>
            <a:r>
              <a:rPr lang="pl-PL" sz="2400" b="1" dirty="0"/>
              <a:t>przewidywalny wpływ na treść wiadomości</a:t>
            </a:r>
            <a:r>
              <a:rPr lang="pl-PL" sz="2400" dirty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/>
      <p:bldP spid="13" grpId="0" animBg="1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Autofit/>
          </a:bodyPr>
          <a:lstStyle/>
          <a:p>
            <a:r>
              <a:rPr lang="pl-PL" sz="3200" dirty="0"/>
              <a:t>Realne szyfry strumieniowe (1)</a:t>
            </a:r>
            <a:br>
              <a:rPr lang="pl-PL" sz="3200" dirty="0"/>
            </a:br>
            <a:r>
              <a:rPr lang="pl-PL" sz="3200" dirty="0"/>
              <a:t>(programowy) RC4 </a:t>
            </a:r>
            <a:r>
              <a:rPr lang="pl-PL" sz="2000" dirty="0"/>
              <a:t>(1987)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2636912"/>
            <a:ext cx="8435280" cy="4104456"/>
          </a:xfrm>
        </p:spPr>
        <p:txBody>
          <a:bodyPr>
            <a:normAutofit fontScale="85000" lnSpcReduction="20000"/>
          </a:bodyPr>
          <a:lstStyle/>
          <a:p>
            <a:r>
              <a:rPr lang="pl-PL" sz="2400" dirty="0"/>
              <a:t>128 bitowe ziarno</a:t>
            </a:r>
          </a:p>
          <a:p>
            <a:r>
              <a:rPr lang="pl-PL" sz="2400" dirty="0"/>
              <a:t>Ziarno jest rozszerzane do długości 2048 bitów będące wewnętrznym stanem generatora</a:t>
            </a:r>
          </a:p>
          <a:p>
            <a:r>
              <a:rPr lang="pl-PL" sz="2400" dirty="0"/>
              <a:t>Następnie w pętli generowane są pojedyncze bajty klucza</a:t>
            </a:r>
          </a:p>
          <a:p>
            <a:r>
              <a:rPr lang="pl-PL" sz="2400" dirty="0"/>
              <a:t>Stosowany w HTTPs (przez Google) i WEP (ale nie w bezpieczny sposób)</a:t>
            </a:r>
          </a:p>
          <a:p>
            <a:r>
              <a:rPr lang="pl-PL" sz="2400" dirty="0"/>
              <a:t>W nowych projektach nie jest zalecany</a:t>
            </a:r>
          </a:p>
          <a:p>
            <a:r>
              <a:rPr lang="pl-PL" sz="2400" dirty="0"/>
              <a:t>Słabości:</a:t>
            </a:r>
          </a:p>
          <a:p>
            <a:pPr lvl="1"/>
            <a:r>
              <a:rPr lang="pl-PL" sz="2000" dirty="0"/>
              <a:t>Stronnicza wartość drugiego bajta danych: </a:t>
            </a:r>
            <a:r>
              <a:rPr lang="pl-PL" sz="2000" dirty="0" err="1"/>
              <a:t>Pr</a:t>
            </a:r>
            <a:r>
              <a:rPr lang="pl-PL" sz="2000" dirty="0"/>
              <a:t>[2</a:t>
            </a:r>
            <a:r>
              <a:rPr lang="pl-PL" sz="2000" baseline="30000" dirty="0"/>
              <a:t>nd</a:t>
            </a:r>
            <a:r>
              <a:rPr lang="pl-PL" sz="2000" dirty="0"/>
              <a:t> </a:t>
            </a:r>
            <a:r>
              <a:rPr lang="pl-PL" sz="2000" dirty="0" err="1"/>
              <a:t>byte</a:t>
            </a:r>
            <a:r>
              <a:rPr lang="pl-PL" sz="2000" dirty="0"/>
              <a:t> = 0] = 2/256</a:t>
            </a:r>
          </a:p>
          <a:p>
            <a:pPr lvl="1"/>
            <a:r>
              <a:rPr lang="pl-PL" sz="2000" dirty="0"/>
              <a:t>Okazuje się, że wartość pierwszego i trzeciego też jest stronnicza</a:t>
            </a:r>
          </a:p>
          <a:p>
            <a:pPr lvl="1"/>
            <a:r>
              <a:rPr lang="pl-PL" sz="2000" dirty="0"/>
              <a:t>Zaleca się, żeby w implementacjach ominąć pierwsze 256 bajtów i stosować wygenerowaną liczbę wyjścia od 257</a:t>
            </a:r>
          </a:p>
          <a:p>
            <a:pPr lvl="1"/>
            <a:r>
              <a:rPr lang="pl-PL" sz="2000" dirty="0"/>
              <a:t>Prawdopodobieństwo uzyskania pary bajtów (0,0) wynosi 1/256</a:t>
            </a:r>
            <a:r>
              <a:rPr lang="pl-PL" sz="2000" baseline="30000" dirty="0"/>
              <a:t>2</a:t>
            </a:r>
            <a:r>
              <a:rPr lang="pl-PL" sz="2000" dirty="0"/>
              <a:t> + </a:t>
            </a:r>
            <a:r>
              <a:rPr lang="pl-PL" sz="2000" dirty="0" smtClean="0"/>
              <a:t>1/256</a:t>
            </a:r>
            <a:r>
              <a:rPr lang="pl-PL" sz="2000" baseline="30000" dirty="0" smtClean="0"/>
              <a:t>3</a:t>
            </a:r>
            <a:r>
              <a:rPr lang="pl-PL" sz="2000" dirty="0" smtClean="0"/>
              <a:t>  </a:t>
            </a:r>
            <a:r>
              <a:rPr lang="pl-PL" sz="2000" dirty="0"/>
              <a:t>(pojawia się po wygenerowaniu kilku GB danych)</a:t>
            </a:r>
          </a:p>
          <a:p>
            <a:pPr lvl="1"/>
            <a:r>
              <a:rPr lang="pl-PL" sz="2000" dirty="0" smtClean="0"/>
              <a:t>Jeśli klucze </a:t>
            </a:r>
            <a:r>
              <a:rPr lang="pl-PL" sz="2000" dirty="0"/>
              <a:t>są do siebie </a:t>
            </a:r>
            <a:r>
              <a:rPr lang="pl-PL" sz="2000" dirty="0" smtClean="0"/>
              <a:t>podobne, to RC4 generuje podobne ciągi pseudolosowe </a:t>
            </a:r>
            <a:r>
              <a:rPr lang="pl-PL" sz="2000" dirty="0"/>
              <a:t>więc </a:t>
            </a:r>
            <a:r>
              <a:rPr lang="pl-PL" sz="2000" dirty="0" smtClean="0"/>
              <a:t>można przeprowadzić atak</a:t>
            </a:r>
            <a:endParaRPr lang="pl-PL" sz="2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26</a:t>
            </a:fld>
            <a:endParaRPr lang="pl-PL"/>
          </a:p>
        </p:txBody>
      </p:sp>
      <p:pic>
        <p:nvPicPr>
          <p:cNvPr id="5" name="Pictur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5279" y="1658144"/>
            <a:ext cx="617801" cy="609600"/>
          </a:xfrm>
          <a:prstGeom prst="rect">
            <a:avLst/>
          </a:prstGeom>
        </p:spPr>
      </p:pic>
      <p:sp>
        <p:nvSpPr>
          <p:cNvPr id="6" name="Rectangle 3"/>
          <p:cNvSpPr/>
          <p:nvPr/>
        </p:nvSpPr>
        <p:spPr>
          <a:xfrm>
            <a:off x="2577480" y="1734344"/>
            <a:ext cx="152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958480" y="1950244"/>
            <a:ext cx="685800" cy="76200"/>
          </a:xfrm>
          <a:prstGeom prst="rightArrow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5"/>
          <p:cNvSpPr/>
          <p:nvPr/>
        </p:nvSpPr>
        <p:spPr>
          <a:xfrm>
            <a:off x="3872880" y="1505744"/>
            <a:ext cx="152400" cy="990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6"/>
          <p:cNvSpPr txBox="1"/>
          <p:nvPr/>
        </p:nvSpPr>
        <p:spPr>
          <a:xfrm>
            <a:off x="3491880" y="1124744"/>
            <a:ext cx="124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2048 bit</a:t>
            </a:r>
            <a:r>
              <a:rPr lang="pl-PL" dirty="0"/>
              <a:t>ów</a:t>
            </a:r>
            <a:endParaRPr lang="en-US" dirty="0"/>
          </a:p>
        </p:txBody>
      </p:sp>
      <p:sp>
        <p:nvSpPr>
          <p:cNvPr id="10" name="TextBox 7"/>
          <p:cNvSpPr txBox="1"/>
          <p:nvPr/>
        </p:nvSpPr>
        <p:spPr>
          <a:xfrm>
            <a:off x="2196480" y="1353344"/>
            <a:ext cx="11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128 bit</a:t>
            </a:r>
            <a:r>
              <a:rPr lang="pl-PL" dirty="0"/>
              <a:t>ów</a:t>
            </a:r>
            <a:endParaRPr lang="en-US" dirty="0"/>
          </a:p>
        </p:txBody>
      </p:sp>
      <p:sp>
        <p:nvSpPr>
          <p:cNvPr id="11" name="TextBox 8"/>
          <p:cNvSpPr txBox="1"/>
          <p:nvPr/>
        </p:nvSpPr>
        <p:spPr>
          <a:xfrm>
            <a:off x="2348880" y="2115344"/>
            <a:ext cx="62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seed</a:t>
            </a:r>
          </a:p>
        </p:txBody>
      </p:sp>
      <p:sp>
        <p:nvSpPr>
          <p:cNvPr id="12" name="Right Arrow 9"/>
          <p:cNvSpPr/>
          <p:nvPr/>
        </p:nvSpPr>
        <p:spPr>
          <a:xfrm>
            <a:off x="4482480" y="1886744"/>
            <a:ext cx="1295400" cy="228600"/>
          </a:xfrm>
          <a:prstGeom prst="rightArrow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0"/>
          <p:cNvSpPr txBox="1"/>
          <p:nvPr/>
        </p:nvSpPr>
        <p:spPr>
          <a:xfrm>
            <a:off x="6050699" y="1658144"/>
            <a:ext cx="1031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 </a:t>
            </a:r>
            <a:r>
              <a:rPr lang="pl-PL" dirty="0"/>
              <a:t>bajt</a:t>
            </a:r>
            <a:endParaRPr lang="en-US" dirty="0"/>
          </a:p>
          <a:p>
            <a:pPr algn="ctr"/>
            <a:r>
              <a:rPr lang="pl-PL" dirty="0"/>
              <a:t>na rundę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lang="pl-PL" sz="3200" dirty="0"/>
              <a:t>Realne szyfry strumieniowe (2)</a:t>
            </a:r>
            <a:br>
              <a:rPr lang="pl-PL" sz="3200" dirty="0"/>
            </a:br>
            <a:r>
              <a:rPr lang="pl-PL" sz="3200" dirty="0"/>
              <a:t>(sprzętowy) CSS (ang. </a:t>
            </a:r>
            <a:r>
              <a:rPr lang="pl-PL" sz="3200" dirty="0" err="1"/>
              <a:t>Content</a:t>
            </a:r>
            <a:r>
              <a:rPr lang="pl-PL" sz="3200" dirty="0"/>
              <a:t> </a:t>
            </a:r>
            <a:r>
              <a:rPr lang="pl-PL" sz="3200" dirty="0" err="1" smtClean="0"/>
              <a:t>Scrambling</a:t>
            </a:r>
            <a:r>
              <a:rPr lang="pl-PL" sz="3200" dirty="0" smtClean="0"/>
              <a:t> </a:t>
            </a:r>
            <a:r>
              <a:rPr lang="pl-PL" sz="3200" dirty="0"/>
              <a:t>System) </a:t>
            </a:r>
            <a:r>
              <a:rPr lang="pl-PL" sz="2400" dirty="0"/>
              <a:t>(złamany)</a:t>
            </a:r>
            <a:endParaRPr lang="pl-PL" sz="3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27</a:t>
            </a:fld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23528" y="1628800"/>
            <a:ext cx="85689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Rejestr przesuwający z liniowym sprzężeniem zwrotnym </a:t>
            </a:r>
            <a:br>
              <a:rPr lang="pl-PL" sz="2400" dirty="0"/>
            </a:br>
            <a:r>
              <a:rPr lang="pl-PL" sz="2400" dirty="0"/>
              <a:t>(LSFR – </a:t>
            </a:r>
            <a:r>
              <a:rPr lang="pl-PL" sz="2400" dirty="0" err="1"/>
              <a:t>Linear</a:t>
            </a:r>
            <a:r>
              <a:rPr lang="pl-PL" sz="2400" dirty="0"/>
              <a:t> </a:t>
            </a:r>
            <a:r>
              <a:rPr lang="pl-PL" sz="2400" dirty="0" err="1"/>
              <a:t>Feedback</a:t>
            </a:r>
            <a:r>
              <a:rPr lang="pl-PL" sz="2400" dirty="0"/>
              <a:t> Shift Register)</a:t>
            </a:r>
          </a:p>
          <a:p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403648" y="2780928"/>
            <a:ext cx="5760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1979712" y="2780928"/>
            <a:ext cx="57606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2555776" y="2780928"/>
            <a:ext cx="57606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rostokąt 8"/>
          <p:cNvSpPr/>
          <p:nvPr/>
        </p:nvSpPr>
        <p:spPr>
          <a:xfrm>
            <a:off x="3131840" y="2780928"/>
            <a:ext cx="57606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/>
          <p:cNvSpPr/>
          <p:nvPr/>
        </p:nvSpPr>
        <p:spPr>
          <a:xfrm>
            <a:off x="3707904" y="2780928"/>
            <a:ext cx="57606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4283968" y="2780928"/>
            <a:ext cx="57606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3" name="Łącznik prosty 12"/>
          <p:cNvCxnSpPr>
            <a:stCxn id="7" idx="2"/>
          </p:cNvCxnSpPr>
          <p:nvPr/>
        </p:nvCxnSpPr>
        <p:spPr>
          <a:xfrm>
            <a:off x="2267744" y="3140968"/>
            <a:ext cx="1296144" cy="864096"/>
          </a:xfrm>
          <a:prstGeom prst="line">
            <a:avLst/>
          </a:prstGeom>
          <a:ln w="635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rostokąt 16"/>
          <p:cNvSpPr/>
          <p:nvPr/>
        </p:nvSpPr>
        <p:spPr>
          <a:xfrm>
            <a:off x="4860032" y="2780928"/>
            <a:ext cx="57606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/>
          <p:cNvSpPr/>
          <p:nvPr/>
        </p:nvSpPr>
        <p:spPr>
          <a:xfrm>
            <a:off x="5436096" y="2780928"/>
            <a:ext cx="57606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rostokąt 18"/>
          <p:cNvSpPr/>
          <p:nvPr/>
        </p:nvSpPr>
        <p:spPr>
          <a:xfrm>
            <a:off x="6012160" y="2780928"/>
            <a:ext cx="57606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" name="Łącznik prosty 19"/>
          <p:cNvCxnSpPr/>
          <p:nvPr/>
        </p:nvCxnSpPr>
        <p:spPr>
          <a:xfrm>
            <a:off x="3419872" y="3140968"/>
            <a:ext cx="360040" cy="792088"/>
          </a:xfrm>
          <a:prstGeom prst="line">
            <a:avLst/>
          </a:prstGeom>
          <a:ln w="635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/>
          <p:nvPr/>
        </p:nvCxnSpPr>
        <p:spPr>
          <a:xfrm flipH="1">
            <a:off x="3995936" y="3140968"/>
            <a:ext cx="1152128" cy="792088"/>
          </a:xfrm>
          <a:prstGeom prst="line">
            <a:avLst/>
          </a:prstGeom>
          <a:ln w="635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14"/>
          <p:cNvSpPr txBox="1"/>
          <p:nvPr/>
        </p:nvSpPr>
        <p:spPr>
          <a:xfrm>
            <a:off x="3482782" y="3801234"/>
            <a:ext cx="4411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⊕</a:t>
            </a:r>
          </a:p>
        </p:txBody>
      </p:sp>
      <p:cxnSp>
        <p:nvCxnSpPr>
          <p:cNvPr id="27" name="Łącznik łamany 26"/>
          <p:cNvCxnSpPr>
            <a:endCxn id="6" idx="1"/>
          </p:cNvCxnSpPr>
          <p:nvPr/>
        </p:nvCxnSpPr>
        <p:spPr>
          <a:xfrm rot="10800000">
            <a:off x="1403648" y="2960948"/>
            <a:ext cx="1872208" cy="1116124"/>
          </a:xfrm>
          <a:prstGeom prst="bentConnector3">
            <a:avLst>
              <a:gd name="adj1" fmla="val 142376"/>
            </a:avLst>
          </a:prstGeom>
          <a:ln w="635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Łącznik prosty 29"/>
          <p:cNvCxnSpPr/>
          <p:nvPr/>
        </p:nvCxnSpPr>
        <p:spPr>
          <a:xfrm>
            <a:off x="6588224" y="2924944"/>
            <a:ext cx="792088" cy="0"/>
          </a:xfrm>
          <a:prstGeom prst="line">
            <a:avLst/>
          </a:prstGeom>
          <a:ln w="63500" cmpd="sng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/>
          <p:cNvCxnSpPr/>
          <p:nvPr/>
        </p:nvCxnSpPr>
        <p:spPr>
          <a:xfrm>
            <a:off x="3635896" y="2564904"/>
            <a:ext cx="792088" cy="0"/>
          </a:xfrm>
          <a:prstGeom prst="line">
            <a:avLst/>
          </a:prstGeom>
          <a:ln w="63500" cmpd="sng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ymbol zastępczy zawartości 2"/>
          <p:cNvSpPr txBox="1">
            <a:spLocks/>
          </p:cNvSpPr>
          <p:nvPr/>
        </p:nvSpPr>
        <p:spPr>
          <a:xfrm>
            <a:off x="5364088" y="3501008"/>
            <a:ext cx="3384376" cy="936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3200" dirty="0"/>
              <a:t>ziarno = początkowa wartość LFSR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pole tekstowe 34"/>
          <p:cNvSpPr txBox="1"/>
          <p:nvPr/>
        </p:nvSpPr>
        <p:spPr>
          <a:xfrm>
            <a:off x="467544" y="5013176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Szyfrowanie </a:t>
            </a:r>
            <a:r>
              <a:rPr lang="en-US" dirty="0"/>
              <a:t>DVD (CSS):    </a:t>
            </a:r>
            <a:r>
              <a:rPr lang="pl-PL" dirty="0"/>
              <a:t>	</a:t>
            </a:r>
            <a:r>
              <a:rPr lang="en-US" dirty="0"/>
              <a:t>2 LFSR</a:t>
            </a:r>
          </a:p>
          <a:p>
            <a:r>
              <a:rPr lang="pl-PL" dirty="0"/>
              <a:t>Szyfrowanie </a:t>
            </a:r>
            <a:r>
              <a:rPr lang="en-US" dirty="0"/>
              <a:t>GSM (A5/1</a:t>
            </a:r>
            <a:r>
              <a:rPr lang="en-US" dirty="0" smtClean="0"/>
              <a:t>,</a:t>
            </a:r>
            <a:r>
              <a:rPr lang="pl-PL" dirty="0" smtClean="0"/>
              <a:t> </a:t>
            </a:r>
            <a:r>
              <a:rPr lang="en-US" dirty="0" smtClean="0"/>
              <a:t>2</a:t>
            </a:r>
            <a:r>
              <a:rPr lang="en-US" dirty="0"/>
              <a:t>):   </a:t>
            </a:r>
            <a:r>
              <a:rPr lang="pl-PL" dirty="0"/>
              <a:t>	</a:t>
            </a:r>
            <a:r>
              <a:rPr lang="en-US" dirty="0"/>
              <a:t>3 LFSRs</a:t>
            </a:r>
          </a:p>
          <a:p>
            <a:r>
              <a:rPr lang="en-US" dirty="0"/>
              <a:t>Bluetooth (E0):   </a:t>
            </a:r>
            <a:r>
              <a:rPr lang="pl-PL" dirty="0"/>
              <a:t>		</a:t>
            </a:r>
            <a:r>
              <a:rPr lang="en-US" dirty="0"/>
              <a:t>4 LFSR</a:t>
            </a:r>
          </a:p>
        </p:txBody>
      </p:sp>
      <p:sp>
        <p:nvSpPr>
          <p:cNvPr id="36" name="Nawias klamrowy zamykający 35"/>
          <p:cNvSpPr/>
          <p:nvPr/>
        </p:nvSpPr>
        <p:spPr>
          <a:xfrm>
            <a:off x="4067944" y="5013176"/>
            <a:ext cx="576064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7" name="pole tekstowe 36"/>
          <p:cNvSpPr txBox="1"/>
          <p:nvPr/>
        </p:nvSpPr>
        <p:spPr>
          <a:xfrm>
            <a:off x="4679504" y="5301208"/>
            <a:ext cx="205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Wszystkie złamane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pl-PL" sz="3200" dirty="0"/>
              <a:t>Realne szyfry strumieniowe (3), Atak na CSS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432048"/>
          </a:xfrm>
        </p:spPr>
        <p:txBody>
          <a:bodyPr>
            <a:normAutofit lnSpcReduction="10000"/>
          </a:bodyPr>
          <a:lstStyle/>
          <a:p>
            <a:r>
              <a:rPr lang="pl-PL" sz="2400" dirty="0"/>
              <a:t>CSS: ziarno = 5 bajtów = 40 bitów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179512" y="3429000"/>
            <a:ext cx="8763000" cy="2419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Znamy</a:t>
            </a:r>
            <a:r>
              <a:rPr kumimoji="0" lang="pl-PL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l-PL" sz="22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prefix</a:t>
            </a:r>
            <a:r>
              <a:rPr kumimoji="0" lang="pl-PL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kodowania MPEG (np.20 bitów)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200" dirty="0"/>
              <a:t> Dla każdego z 17-bitowego LFSR generujemy 20-bitowe wyjście z generatora szyfru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200" dirty="0"/>
              <a:t> Znamy </a:t>
            </a:r>
            <a:r>
              <a:rPr lang="pl-PL" sz="2200" dirty="0" err="1"/>
              <a:t>prefix</a:t>
            </a:r>
            <a:r>
              <a:rPr lang="pl-PL" sz="2200" dirty="0"/>
              <a:t>, wygenerowaliśmy wyjście dla jednego z 17-bitowych LSFR, możemy wyliczyć 20-bitowe wyjście 25-bitowego LFSR i znaleźć początkową wartość 25-bitowego LSFR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2200" dirty="0"/>
              <a:t> Znając wartości początkowe obu rejestrów, możemy wygenerować resztę klucza i odszyfrować film DVD</a:t>
            </a:r>
            <a:endParaRPr kumimoji="0" lang="pl-PL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3"/>
          <p:cNvSpPr/>
          <p:nvPr/>
        </p:nvSpPr>
        <p:spPr>
          <a:xfrm>
            <a:off x="331912" y="1752600"/>
            <a:ext cx="1828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17-bit LFSR</a:t>
            </a:r>
          </a:p>
        </p:txBody>
      </p:sp>
      <p:sp>
        <p:nvSpPr>
          <p:cNvPr id="27" name="Rectangle 4"/>
          <p:cNvSpPr/>
          <p:nvPr/>
        </p:nvSpPr>
        <p:spPr>
          <a:xfrm>
            <a:off x="331912" y="2438400"/>
            <a:ext cx="2209800" cy="381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25-bit LFSR</a:t>
            </a:r>
          </a:p>
        </p:txBody>
      </p:sp>
      <p:sp>
        <p:nvSpPr>
          <p:cNvPr id="30" name="TextBox 11"/>
          <p:cNvSpPr txBox="1"/>
          <p:nvPr/>
        </p:nvSpPr>
        <p:spPr>
          <a:xfrm>
            <a:off x="2922712" y="2057400"/>
            <a:ext cx="1412879" cy="461665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  <a:r>
              <a:rPr lang="en-US" dirty="0"/>
              <a:t>  (mod 256)</a:t>
            </a:r>
          </a:p>
        </p:txBody>
      </p:sp>
      <p:cxnSp>
        <p:nvCxnSpPr>
          <p:cNvPr id="31" name="Elbow Connector 17"/>
          <p:cNvCxnSpPr>
            <a:stCxn id="25" idx="3"/>
            <a:endCxn id="30" idx="0"/>
          </p:cNvCxnSpPr>
          <p:nvPr/>
        </p:nvCxnSpPr>
        <p:spPr>
          <a:xfrm>
            <a:off x="2160712" y="1943100"/>
            <a:ext cx="1468440" cy="114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19"/>
          <p:cNvCxnSpPr>
            <a:stCxn id="27" idx="3"/>
            <a:endCxn id="30" idx="2"/>
          </p:cNvCxnSpPr>
          <p:nvPr/>
        </p:nvCxnSpPr>
        <p:spPr>
          <a:xfrm flipV="1">
            <a:off x="2541712" y="2519065"/>
            <a:ext cx="1087440" cy="10983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2541712" y="1676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5" name="TextBox 21"/>
          <p:cNvSpPr txBox="1"/>
          <p:nvPr/>
        </p:nvSpPr>
        <p:spPr>
          <a:xfrm>
            <a:off x="2572192" y="256032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cxnSp>
        <p:nvCxnSpPr>
          <p:cNvPr id="36" name="Straight Arrow Connector 24"/>
          <p:cNvCxnSpPr>
            <a:stCxn id="30" idx="3"/>
          </p:cNvCxnSpPr>
          <p:nvPr/>
        </p:nvCxnSpPr>
        <p:spPr>
          <a:xfrm flipV="1">
            <a:off x="4335591" y="2286000"/>
            <a:ext cx="720721" cy="22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25"/>
          <p:cNvSpPr txBox="1"/>
          <p:nvPr/>
        </p:nvSpPr>
        <p:spPr>
          <a:xfrm>
            <a:off x="4522912" y="1992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8" name="Rectangle 30"/>
          <p:cNvSpPr/>
          <p:nvPr/>
        </p:nvSpPr>
        <p:spPr>
          <a:xfrm>
            <a:off x="6123112" y="1752600"/>
            <a:ext cx="2590800" cy="304800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encrypted movie</a:t>
            </a:r>
          </a:p>
        </p:txBody>
      </p:sp>
      <p:sp>
        <p:nvSpPr>
          <p:cNvPr id="40" name="Rectangle 31"/>
          <p:cNvSpPr/>
          <p:nvPr/>
        </p:nvSpPr>
        <p:spPr>
          <a:xfrm>
            <a:off x="6123112" y="2209800"/>
            <a:ext cx="914400" cy="3048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prefix</a:t>
            </a:r>
          </a:p>
        </p:txBody>
      </p:sp>
      <p:cxnSp>
        <p:nvCxnSpPr>
          <p:cNvPr id="41" name="Straight Connector 33"/>
          <p:cNvCxnSpPr/>
          <p:nvPr/>
        </p:nvCxnSpPr>
        <p:spPr>
          <a:xfrm>
            <a:off x="5894512" y="2590800"/>
            <a:ext cx="304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34"/>
          <p:cNvSpPr/>
          <p:nvPr/>
        </p:nvSpPr>
        <p:spPr>
          <a:xfrm>
            <a:off x="6123112" y="2667000"/>
            <a:ext cx="914400" cy="304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CSS prefix</a:t>
            </a:r>
          </a:p>
        </p:txBody>
      </p:sp>
      <p:sp>
        <p:nvSpPr>
          <p:cNvPr id="46" name="TextBox 35"/>
          <p:cNvSpPr txBox="1"/>
          <p:nvPr/>
        </p:nvSpPr>
        <p:spPr>
          <a:xfrm>
            <a:off x="5665912" y="1838980"/>
            <a:ext cx="54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⊕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/>
              <a:t>Współczesne szyfry strumieniowe: </a:t>
            </a:r>
            <a:r>
              <a:rPr lang="pl-PL" sz="3600" dirty="0" err="1"/>
              <a:t>eStream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						(2008)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29</a:t>
            </a:fld>
            <a:endParaRPr lang="pl-PL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	PRG:     {0,1}</a:t>
            </a:r>
            <a:r>
              <a:rPr lang="en-US" baseline="30000" dirty="0"/>
              <a:t>s</a:t>
            </a:r>
            <a:r>
              <a:rPr lang="en-US" dirty="0"/>
              <a:t>  ×  R  ⟶   {0,1}</a:t>
            </a:r>
            <a:r>
              <a:rPr lang="en-US" baseline="30000" dirty="0"/>
              <a:t>n</a:t>
            </a:r>
            <a:r>
              <a:rPr lang="pl-PL" dirty="0"/>
              <a:t>, gdzie n &gt;&gt; s</a:t>
            </a:r>
            <a:endParaRPr lang="en-US" baseline="30000" dirty="0"/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endParaRPr lang="pl-PL" sz="2600" dirty="0"/>
          </a:p>
          <a:p>
            <a:pPr marL="0" indent="0">
              <a:buNone/>
            </a:pPr>
            <a:r>
              <a:rPr lang="en-US" sz="2600" dirty="0"/>
              <a:t>Nonce:   </a:t>
            </a:r>
            <a:r>
              <a:rPr lang="pl-PL" sz="2600" dirty="0"/>
              <a:t>niepowtarzalna wartość przy </a:t>
            </a:r>
            <a:r>
              <a:rPr lang="pl-PL" sz="2600" dirty="0" smtClean="0"/>
              <a:t>zastosowaniu danego klucza</a:t>
            </a:r>
            <a:r>
              <a:rPr lang="en-US" sz="2600" dirty="0" smtClean="0"/>
              <a:t>. 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E(k, m ; r)  =  m </a:t>
            </a:r>
            <a:r>
              <a:rPr lang="en-US" sz="3200" dirty="0"/>
              <a:t>⊕</a:t>
            </a:r>
            <a:r>
              <a:rPr lang="en-US" dirty="0"/>
              <a:t> PRG(k ; r)</a:t>
            </a:r>
          </a:p>
          <a:p>
            <a:pPr marL="0" indent="0">
              <a:buNone/>
            </a:pPr>
            <a:endParaRPr lang="en-US" dirty="0"/>
          </a:p>
          <a:p>
            <a:pPr marL="0" indent="0"/>
            <a:r>
              <a:rPr lang="pl-PL" dirty="0"/>
              <a:t> </a:t>
            </a:r>
            <a:r>
              <a:rPr lang="pl-PL" sz="2600" dirty="0"/>
              <a:t>para</a:t>
            </a:r>
            <a:r>
              <a:rPr lang="en-US" sz="2600" dirty="0"/>
              <a:t>  (</a:t>
            </a:r>
            <a:r>
              <a:rPr lang="en-US" sz="2600" dirty="0" err="1"/>
              <a:t>k,r</a:t>
            </a:r>
            <a:r>
              <a:rPr lang="en-US" sz="2600" dirty="0"/>
              <a:t>) </a:t>
            </a:r>
            <a:r>
              <a:rPr lang="pl-PL" sz="2600" dirty="0"/>
              <a:t>nie jest więcej razy stosowana niż raz</a:t>
            </a:r>
          </a:p>
          <a:p>
            <a:pPr marL="0" indent="0"/>
            <a:r>
              <a:rPr lang="pl-PL" sz="2600" dirty="0"/>
              <a:t> klucz może być stosowany wielokrotnie, ponieważ para (k, </a:t>
            </a:r>
            <a:r>
              <a:rPr lang="pl-PL" sz="2600" dirty="0" err="1"/>
              <a:t>r</a:t>
            </a:r>
            <a:r>
              <a:rPr lang="pl-PL" sz="2600" dirty="0"/>
              <a:t>) jest unikalna. </a:t>
            </a:r>
            <a:r>
              <a:rPr lang="en-US" sz="2600" dirty="0"/>
              <a:t>  </a:t>
            </a:r>
          </a:p>
        </p:txBody>
      </p:sp>
      <p:sp>
        <p:nvSpPr>
          <p:cNvPr id="6" name="Objaśnienie liniowe 2 5"/>
          <p:cNvSpPr/>
          <p:nvPr/>
        </p:nvSpPr>
        <p:spPr>
          <a:xfrm>
            <a:off x="4860032" y="2276872"/>
            <a:ext cx="2592288" cy="72008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5159"/>
              <a:gd name="adj6" fmla="val -3532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dirty="0" err="1" smtClean="0"/>
              <a:t>Nonce</a:t>
            </a:r>
            <a:r>
              <a:rPr lang="pl-PL" sz="2400" dirty="0" smtClean="0"/>
              <a:t> (wartość jednorazowa)</a:t>
            </a:r>
            <a:endParaRPr lang="pl-PL" dirty="0"/>
          </a:p>
        </p:txBody>
      </p:sp>
      <p:sp>
        <p:nvSpPr>
          <p:cNvPr id="7" name="Objaśnienie liniowe 2 6"/>
          <p:cNvSpPr/>
          <p:nvPr/>
        </p:nvSpPr>
        <p:spPr>
          <a:xfrm>
            <a:off x="971600" y="2276872"/>
            <a:ext cx="1296144" cy="512440"/>
          </a:xfrm>
          <a:prstGeom prst="borderCallout2">
            <a:avLst>
              <a:gd name="adj1" fmla="val 18750"/>
              <a:gd name="adj2" fmla="val 111486"/>
              <a:gd name="adj3" fmla="val 21582"/>
              <a:gd name="adj4" fmla="val 125549"/>
              <a:gd name="adj5" fmla="val -66123"/>
              <a:gd name="adj6" fmla="val 15825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dirty="0"/>
              <a:t>ziarno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Szyfr z kluczem jednorazowym</a:t>
            </a:r>
            <a:br>
              <a:rPr lang="pl-PL" dirty="0"/>
            </a:br>
            <a:r>
              <a:rPr lang="pl-PL" dirty="0"/>
              <a:t>(One Time Pad) (</a:t>
            </a:r>
            <a:r>
              <a:rPr lang="pl-PL" dirty="0" err="1"/>
              <a:t>Vernam</a:t>
            </a:r>
            <a:r>
              <a:rPr lang="pl-PL" dirty="0"/>
              <a:t> 1917)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24048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Pierwszy przykład „bezpiecznego” szyfru.</a:t>
            </a:r>
          </a:p>
          <a:p>
            <a:r>
              <a:rPr lang="pl-PL" dirty="0"/>
              <a:t>Przestrzeń wiadomości (</a:t>
            </a:r>
            <a:r>
              <a:rPr lang="pl-PL" b="1" dirty="0">
                <a:latin typeface="Freestyle Script"/>
              </a:rPr>
              <a:t>M</a:t>
            </a:r>
            <a:r>
              <a:rPr lang="pl-PL" dirty="0"/>
              <a:t>) i szyfrów (</a:t>
            </a:r>
            <a:r>
              <a:rPr lang="pl-PL" b="1" dirty="0">
                <a:latin typeface="Freestyle Script"/>
              </a:rPr>
              <a:t>C</a:t>
            </a:r>
            <a:r>
              <a:rPr lang="pl-PL" dirty="0"/>
              <a:t>) jest </a:t>
            </a:r>
            <a:r>
              <a:rPr lang="pl-PL" dirty="0" err="1"/>
              <a:t>n-bitowym</a:t>
            </a:r>
            <a:r>
              <a:rPr lang="pl-PL" dirty="0"/>
              <a:t> ciągiem.</a:t>
            </a:r>
          </a:p>
          <a:p>
            <a:r>
              <a:rPr lang="pl-PL" dirty="0"/>
              <a:t>Klucz jest losowym cięgiem bitów o długości wiadomości.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l-PL" dirty="0" err="1"/>
              <a:t>eStream</a:t>
            </a:r>
            <a:r>
              <a:rPr lang="pl-PL" dirty="0"/>
              <a:t>: Salsa 20 (sprzęt </a:t>
            </a:r>
            <a:r>
              <a:rPr lang="pl-PL" dirty="0" smtClean="0"/>
              <a:t>lub </a:t>
            </a:r>
            <a:r>
              <a:rPr lang="pl-PL" dirty="0"/>
              <a:t>program)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347520" y="5276230"/>
            <a:ext cx="2133600" cy="365125"/>
          </a:xfrm>
        </p:spPr>
        <p:txBody>
          <a:bodyPr/>
          <a:lstStyle/>
          <a:p>
            <a:fld id="{BDE2912B-04D6-43A1-B3ED-2AA4352E938A}" type="slidenum">
              <a:rPr lang="pl-PL" smtClean="0"/>
              <a:pPr/>
              <a:t>30</a:t>
            </a:fld>
            <a:endParaRPr lang="pl-PL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868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Salsa20:    {0,1}</a:t>
            </a:r>
            <a:r>
              <a:rPr lang="en-US" baseline="30000" dirty="0"/>
              <a:t> 128</a:t>
            </a:r>
            <a:r>
              <a:rPr lang="en-US" dirty="0"/>
              <a:t> </a:t>
            </a:r>
            <a:r>
              <a:rPr lang="pl-PL" baseline="30000" dirty="0"/>
              <a:t>lub</a:t>
            </a:r>
            <a:r>
              <a:rPr lang="en-US" baseline="30000" dirty="0"/>
              <a:t> 256  </a:t>
            </a:r>
            <a:r>
              <a:rPr lang="en-US" dirty="0"/>
              <a:t>×  {0,1}</a:t>
            </a:r>
            <a:r>
              <a:rPr lang="en-US" baseline="30000" dirty="0"/>
              <a:t>64 </a:t>
            </a:r>
            <a:r>
              <a:rPr lang="en-US" dirty="0"/>
              <a:t> ⟶   {0,1}</a:t>
            </a:r>
            <a:r>
              <a:rPr lang="en-US" baseline="30000" dirty="0"/>
              <a:t>n</a:t>
            </a:r>
            <a:r>
              <a:rPr lang="en-US" dirty="0"/>
              <a:t>              </a:t>
            </a:r>
            <a:r>
              <a:rPr lang="en-US" sz="1800" dirty="0"/>
              <a:t>(max n = 2</a:t>
            </a:r>
            <a:r>
              <a:rPr lang="en-US" sz="1800" baseline="30000" dirty="0"/>
              <a:t>73</a:t>
            </a:r>
            <a:r>
              <a:rPr lang="en-US" sz="1800" dirty="0"/>
              <a:t> </a:t>
            </a:r>
            <a:r>
              <a:rPr lang="pl-PL" sz="1800" dirty="0"/>
              <a:t>bitów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Salsa20( k ; r)   :=   H</a:t>
            </a:r>
            <a:r>
              <a:rPr lang="en-US" sz="2800" dirty="0"/>
              <a:t>(</a:t>
            </a:r>
            <a:r>
              <a:rPr lang="en-US" dirty="0"/>
              <a:t> k , (r, 0)</a:t>
            </a:r>
            <a:r>
              <a:rPr lang="en-US" sz="2800" dirty="0"/>
              <a:t>)</a:t>
            </a:r>
            <a:r>
              <a:rPr lang="en-US" dirty="0"/>
              <a:t>   </a:t>
            </a:r>
            <a:r>
              <a:rPr lang="en-US" dirty="0" err="1"/>
              <a:t>ll</a:t>
            </a:r>
            <a:r>
              <a:rPr lang="en-US" dirty="0"/>
              <a:t>   H</a:t>
            </a:r>
            <a:r>
              <a:rPr lang="en-US" sz="2800" dirty="0"/>
              <a:t>(</a:t>
            </a:r>
            <a:r>
              <a:rPr lang="en-US" dirty="0"/>
              <a:t> k , (r, 1)</a:t>
            </a:r>
            <a:r>
              <a:rPr lang="en-US" sz="2800" dirty="0"/>
              <a:t>)</a:t>
            </a:r>
            <a:r>
              <a:rPr lang="en-US" dirty="0"/>
              <a:t>   </a:t>
            </a:r>
            <a:r>
              <a:rPr lang="en-US" dirty="0" err="1"/>
              <a:t>ll</a:t>
            </a:r>
            <a:r>
              <a:rPr lang="en-US" dirty="0"/>
              <a:t> …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spcBef>
                <a:spcPts val="2976"/>
              </a:spcBef>
              <a:buNone/>
            </a:pPr>
            <a:endParaRPr lang="pl-PL" dirty="0"/>
          </a:p>
          <a:p>
            <a:pPr marL="0" indent="0">
              <a:spcBef>
                <a:spcPts val="2976"/>
              </a:spcBef>
              <a:buNone/>
            </a:pPr>
            <a:endParaRPr lang="pl-PL" dirty="0"/>
          </a:p>
          <a:p>
            <a:pPr marL="0" indent="0">
              <a:spcBef>
                <a:spcPts val="2976"/>
              </a:spcBef>
              <a:buNone/>
            </a:pPr>
            <a:r>
              <a:rPr lang="en-US" dirty="0"/>
              <a:t>h:  </a:t>
            </a:r>
            <a:r>
              <a:rPr lang="pl-PL" dirty="0"/>
              <a:t>	funkcja odwracalna</a:t>
            </a:r>
            <a:r>
              <a:rPr lang="en-US" dirty="0"/>
              <a:t>.    </a:t>
            </a:r>
            <a:r>
              <a:rPr lang="pl-PL" dirty="0"/>
              <a:t>Zaprojektowana, żeby była szybko 	wykonywana na procesorach </a:t>
            </a:r>
            <a:r>
              <a:rPr lang="en-US" dirty="0"/>
              <a:t> x86   (SSE2)</a:t>
            </a:r>
            <a:endParaRPr lang="en-US" sz="2800" dirty="0"/>
          </a:p>
        </p:txBody>
      </p:sp>
      <p:grpSp>
        <p:nvGrpSpPr>
          <p:cNvPr id="6" name="Group 34"/>
          <p:cNvGrpSpPr/>
          <p:nvPr/>
        </p:nvGrpSpPr>
        <p:grpSpPr>
          <a:xfrm>
            <a:off x="889123" y="2568352"/>
            <a:ext cx="1846925" cy="2438400"/>
            <a:chOff x="1981200" y="2114550"/>
            <a:chExt cx="1846925" cy="2438400"/>
          </a:xfrm>
        </p:grpSpPr>
        <p:sp>
          <p:nvSpPr>
            <p:cNvPr id="7" name="Rectangle 4"/>
            <p:cNvSpPr/>
            <p:nvPr/>
          </p:nvSpPr>
          <p:spPr>
            <a:xfrm>
              <a:off x="2667000" y="2114550"/>
              <a:ext cx="381000" cy="2438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τ</a:t>
              </a:r>
              <a:r>
                <a:rPr lang="en-US" baseline="-25000" dirty="0"/>
                <a:t>0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/>
                <a:t>k</a:t>
              </a:r>
              <a:br>
                <a:rPr lang="en-US" dirty="0"/>
              </a:br>
              <a:r>
                <a:rPr lang="en-US" dirty="0"/>
                <a:t>τ</a:t>
              </a:r>
              <a:r>
                <a:rPr lang="en-US" baseline="-25000" dirty="0"/>
                <a:t>1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/>
                <a:t>r</a:t>
              </a:r>
              <a:br>
                <a:rPr lang="en-US" dirty="0"/>
              </a:br>
              <a:r>
                <a:rPr lang="en-US" dirty="0" err="1"/>
                <a:t>i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/>
                <a:t>τ</a:t>
              </a:r>
              <a:r>
                <a:rPr lang="en-US" baseline="-25000" dirty="0"/>
                <a:t>2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/>
                <a:t>k</a:t>
              </a:r>
              <a:br>
                <a:rPr lang="en-US" dirty="0"/>
              </a:br>
              <a:r>
                <a:rPr lang="en-US" dirty="0"/>
                <a:t>τ</a:t>
              </a:r>
              <a:r>
                <a:rPr lang="en-US" baseline="-25000" dirty="0"/>
                <a:t>3</a:t>
              </a:r>
            </a:p>
          </p:txBody>
        </p:sp>
        <p:sp>
          <p:nvSpPr>
            <p:cNvPr id="8" name="Right Arrow 14"/>
            <p:cNvSpPr/>
            <p:nvPr/>
          </p:nvSpPr>
          <p:spPr>
            <a:xfrm>
              <a:off x="1981200" y="3257550"/>
              <a:ext cx="533400" cy="1524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31"/>
            <p:cNvSpPr txBox="1"/>
            <p:nvPr/>
          </p:nvSpPr>
          <p:spPr>
            <a:xfrm>
              <a:off x="2971800" y="4171950"/>
              <a:ext cx="8563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64 </a:t>
              </a:r>
              <a:r>
                <a:rPr lang="pl-PL" sz="1600" dirty="0"/>
                <a:t>bajty</a:t>
              </a:r>
              <a:endParaRPr lang="en-US" sz="1600" dirty="0"/>
            </a:p>
          </p:txBody>
        </p:sp>
      </p:grpSp>
      <p:grpSp>
        <p:nvGrpSpPr>
          <p:cNvPr id="10" name="Group 33"/>
          <p:cNvGrpSpPr/>
          <p:nvPr/>
        </p:nvGrpSpPr>
        <p:grpSpPr>
          <a:xfrm>
            <a:off x="127123" y="3177952"/>
            <a:ext cx="856325" cy="1481554"/>
            <a:chOff x="1219200" y="2724150"/>
            <a:chExt cx="856325" cy="1481554"/>
          </a:xfrm>
        </p:grpSpPr>
        <p:sp>
          <p:nvSpPr>
            <p:cNvPr id="11" name="Rectangle 3"/>
            <p:cNvSpPr/>
            <p:nvPr/>
          </p:nvSpPr>
          <p:spPr>
            <a:xfrm>
              <a:off x="1447800" y="2724150"/>
              <a:ext cx="381000" cy="1143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/>
                <a:t>kr</a:t>
              </a:r>
              <a:endParaRPr lang="en-US" sz="2400" dirty="0"/>
            </a:p>
            <a:p>
              <a:pPr algn="ctr"/>
              <a:r>
                <a:rPr lang="en-US" sz="2400" dirty="0" err="1"/>
                <a:t>i</a:t>
              </a:r>
              <a:endParaRPr lang="en-US" sz="2400" dirty="0"/>
            </a:p>
          </p:txBody>
        </p:sp>
        <p:sp>
          <p:nvSpPr>
            <p:cNvPr id="12" name="TextBox 32"/>
            <p:cNvSpPr txBox="1"/>
            <p:nvPr/>
          </p:nvSpPr>
          <p:spPr>
            <a:xfrm>
              <a:off x="1219200" y="3867150"/>
              <a:ext cx="8563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32 </a:t>
              </a:r>
              <a:r>
                <a:rPr lang="pl-PL" sz="1600" dirty="0"/>
                <a:t>bajty</a:t>
              </a:r>
              <a:endParaRPr lang="en-US" sz="1600" dirty="0"/>
            </a:p>
          </p:txBody>
        </p:sp>
      </p:grpSp>
      <p:grpSp>
        <p:nvGrpSpPr>
          <p:cNvPr id="13" name="Group 41"/>
          <p:cNvGrpSpPr/>
          <p:nvPr/>
        </p:nvGrpSpPr>
        <p:grpSpPr>
          <a:xfrm>
            <a:off x="2336923" y="2949352"/>
            <a:ext cx="3747245" cy="1116231"/>
            <a:chOff x="3429000" y="2495550"/>
            <a:chExt cx="3747245" cy="1116231"/>
          </a:xfrm>
        </p:grpSpPr>
        <p:cxnSp>
          <p:nvCxnSpPr>
            <p:cNvPr id="14" name="Straight Arrow Connector 7"/>
            <p:cNvCxnSpPr/>
            <p:nvPr/>
          </p:nvCxnSpPr>
          <p:spPr>
            <a:xfrm>
              <a:off x="5867400" y="3333750"/>
              <a:ext cx="1143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36"/>
            <p:cNvGrpSpPr/>
            <p:nvPr/>
          </p:nvGrpSpPr>
          <p:grpSpPr>
            <a:xfrm>
              <a:off x="3429000" y="2495550"/>
              <a:ext cx="3747245" cy="1116231"/>
              <a:chOff x="3429000" y="2495550"/>
              <a:chExt cx="3747245" cy="1116231"/>
            </a:xfrm>
          </p:grpSpPr>
          <p:sp>
            <p:nvSpPr>
              <p:cNvPr id="16" name="TextBox 8"/>
              <p:cNvSpPr txBox="1"/>
              <p:nvPr/>
            </p:nvSpPr>
            <p:spPr>
              <a:xfrm>
                <a:off x="5943600" y="2965450"/>
                <a:ext cx="123264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64 </a:t>
                </a:r>
                <a:r>
                  <a:rPr lang="pl-PL" dirty="0"/>
                  <a:t>bajtowe</a:t>
                </a:r>
                <a:br>
                  <a:rPr lang="pl-PL" dirty="0"/>
                </a:br>
                <a:r>
                  <a:rPr lang="pl-PL" dirty="0"/>
                  <a:t>wyjście</a:t>
                </a:r>
                <a:endParaRPr lang="en-US" dirty="0"/>
              </a:p>
            </p:txBody>
          </p:sp>
          <p:cxnSp>
            <p:nvCxnSpPr>
              <p:cNvPr id="17" name="Elbow Connector 23"/>
              <p:cNvCxnSpPr/>
              <p:nvPr/>
            </p:nvCxnSpPr>
            <p:spPr>
              <a:xfrm rot="5400000" flipH="1" flipV="1">
                <a:off x="3390900" y="2533650"/>
                <a:ext cx="838200" cy="762000"/>
              </a:xfrm>
              <a:prstGeom prst="bentConnector3">
                <a:avLst>
                  <a:gd name="adj1" fmla="val 98485"/>
                </a:avLst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Elbow Connector 29"/>
              <p:cNvCxnSpPr/>
              <p:nvPr/>
            </p:nvCxnSpPr>
            <p:spPr>
              <a:xfrm>
                <a:off x="4191000" y="2508250"/>
                <a:ext cx="1010344" cy="682972"/>
              </a:xfrm>
              <a:prstGeom prst="bentConnector3">
                <a:avLst>
                  <a:gd name="adj1" fmla="val 99966"/>
                </a:avLst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40"/>
          <p:cNvGrpSpPr/>
          <p:nvPr/>
        </p:nvGrpSpPr>
        <p:grpSpPr>
          <a:xfrm>
            <a:off x="2565523" y="2568352"/>
            <a:ext cx="3066125" cy="2438400"/>
            <a:chOff x="3657600" y="2114550"/>
            <a:chExt cx="3066125" cy="2438400"/>
          </a:xfrm>
        </p:grpSpPr>
        <p:grpSp>
          <p:nvGrpSpPr>
            <p:cNvPr id="21" name="Group 35"/>
            <p:cNvGrpSpPr/>
            <p:nvPr/>
          </p:nvGrpSpPr>
          <p:grpSpPr>
            <a:xfrm>
              <a:off x="3657600" y="2114550"/>
              <a:ext cx="2209800" cy="2438400"/>
              <a:chOff x="3657600" y="2114550"/>
              <a:chExt cx="2209800" cy="2438400"/>
            </a:xfrm>
          </p:grpSpPr>
          <p:sp>
            <p:nvSpPr>
              <p:cNvPr id="23" name="Rectangle 5"/>
              <p:cNvSpPr/>
              <p:nvPr/>
            </p:nvSpPr>
            <p:spPr>
              <a:xfrm>
                <a:off x="5486400" y="2114550"/>
                <a:ext cx="381000" cy="24384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24" name="TextBox 10"/>
              <p:cNvSpPr txBox="1"/>
              <p:nvPr/>
            </p:nvSpPr>
            <p:spPr>
              <a:xfrm>
                <a:off x="3962400" y="3105150"/>
                <a:ext cx="609600" cy="461665"/>
              </a:xfrm>
              <a:prstGeom prst="rect">
                <a:avLst/>
              </a:prstGeom>
              <a:noFill/>
              <a:ln w="38100" cmpd="sng">
                <a:solidFill>
                  <a:srgbClr val="4F81BD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h</a:t>
                </a:r>
              </a:p>
            </p:txBody>
          </p:sp>
          <p:cxnSp>
            <p:nvCxnSpPr>
              <p:cNvPr id="26" name="Straight Arrow Connector 13"/>
              <p:cNvCxnSpPr/>
              <p:nvPr/>
            </p:nvCxnSpPr>
            <p:spPr>
              <a:xfrm>
                <a:off x="4572000" y="3333750"/>
                <a:ext cx="914400" cy="223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1"/>
              <p:cNvSpPr txBox="1"/>
              <p:nvPr/>
            </p:nvSpPr>
            <p:spPr>
              <a:xfrm>
                <a:off x="3657600" y="3638550"/>
                <a:ext cx="10583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(10 </a:t>
                </a:r>
                <a:r>
                  <a:rPr lang="pl-PL" dirty="0"/>
                  <a:t>rund</a:t>
                </a:r>
                <a:r>
                  <a:rPr lang="en-US" dirty="0"/>
                  <a:t>)</a:t>
                </a:r>
              </a:p>
            </p:txBody>
          </p:sp>
        </p:grpSp>
        <p:sp>
          <p:nvSpPr>
            <p:cNvPr id="22" name="TextBox 38"/>
            <p:cNvSpPr txBox="1"/>
            <p:nvPr/>
          </p:nvSpPr>
          <p:spPr>
            <a:xfrm>
              <a:off x="5867400" y="4171950"/>
              <a:ext cx="85632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64 </a:t>
              </a:r>
              <a:r>
                <a:rPr lang="pl-PL" sz="1600" dirty="0"/>
                <a:t>bajty</a:t>
              </a:r>
              <a:endParaRPr lang="en-US" sz="1600" dirty="0"/>
            </a:p>
          </p:txBody>
        </p:sp>
      </p:grpSp>
      <p:cxnSp>
        <p:nvCxnSpPr>
          <p:cNvPr id="29" name="Straight Arrow Connector 12"/>
          <p:cNvCxnSpPr/>
          <p:nvPr/>
        </p:nvCxnSpPr>
        <p:spPr>
          <a:xfrm>
            <a:off x="1949027" y="3786807"/>
            <a:ext cx="914400" cy="22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Prostokąt 27"/>
          <p:cNvSpPr/>
          <p:nvPr/>
        </p:nvSpPr>
        <p:spPr>
          <a:xfrm>
            <a:off x="3965251" y="3645024"/>
            <a:ext cx="288032" cy="28803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1" name="Łącznik prosty 30"/>
          <p:cNvCxnSpPr>
            <a:stCxn id="28" idx="0"/>
            <a:endCxn id="28" idx="2"/>
          </p:cNvCxnSpPr>
          <p:nvPr/>
        </p:nvCxnSpPr>
        <p:spPr>
          <a:xfrm>
            <a:off x="4109267" y="3645024"/>
            <a:ext cx="0" cy="2880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Łącznik prosty 32"/>
          <p:cNvCxnSpPr>
            <a:stCxn id="28" idx="1"/>
            <a:endCxn id="28" idx="3"/>
          </p:cNvCxnSpPr>
          <p:nvPr/>
        </p:nvCxnSpPr>
        <p:spPr>
          <a:xfrm>
            <a:off x="3965251" y="3789040"/>
            <a:ext cx="28803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Bezpieczeństwo?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Nieznane: nie istnieje </a:t>
            </a:r>
            <a:r>
              <a:rPr lang="pl-PL" b="1" dirty="0"/>
              <a:t>udowodnione</a:t>
            </a:r>
            <a:r>
              <a:rPr lang="pl-PL" dirty="0"/>
              <a:t> bezpieczeństwo generatora liczb losowych</a:t>
            </a:r>
          </a:p>
          <a:p>
            <a:endParaRPr lang="pl-PL" dirty="0"/>
          </a:p>
          <a:p>
            <a:r>
              <a:rPr lang="pl-PL" dirty="0"/>
              <a:t>W rzeczywistości: nie ma znanych lepszych ataków niż pełne przeszukiwanie kluczy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31</a:t>
            </a:fld>
            <a:endParaRPr lang="pl-PL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Wydajność </a:t>
            </a:r>
            <a:r>
              <a:rPr lang="pl-PL" sz="2000" dirty="0"/>
              <a:t>(biblioteka </a:t>
            </a:r>
            <a:r>
              <a:rPr lang="pl-PL" sz="2000" dirty="0" err="1"/>
              <a:t>Crypto</a:t>
            </a:r>
            <a:r>
              <a:rPr lang="pl-PL" sz="2000" dirty="0"/>
              <a:t>++ 5.6.0)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  <a:tabLst>
                <a:tab pos="742950" algn="l"/>
                <a:tab pos="2628900" algn="l"/>
                <a:tab pos="2857500" algn="l"/>
                <a:tab pos="4349750" algn="l"/>
              </a:tabLst>
            </a:pPr>
            <a:r>
              <a:rPr lang="en-US" sz="2800" dirty="0"/>
              <a:t>AMD </a:t>
            </a:r>
            <a:r>
              <a:rPr lang="en-US" sz="2800" dirty="0" err="1"/>
              <a:t>Opteron</a:t>
            </a:r>
            <a:r>
              <a:rPr lang="en-US" sz="2800" dirty="0"/>
              <a:t>,   2.2 GHz     </a:t>
            </a:r>
            <a:r>
              <a:rPr lang="en-US" sz="2000" dirty="0"/>
              <a:t>( Linux)</a:t>
            </a:r>
          </a:p>
          <a:p>
            <a:pPr>
              <a:lnSpc>
                <a:spcPct val="90000"/>
              </a:lnSpc>
              <a:tabLst>
                <a:tab pos="742950" algn="l"/>
                <a:tab pos="2628900" algn="l"/>
                <a:tab pos="2857500" algn="l"/>
                <a:tab pos="4349750" algn="l"/>
              </a:tabLst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  <a:tabLst>
                <a:tab pos="1143000" algn="l"/>
                <a:tab pos="2857500" algn="l"/>
                <a:tab pos="3149600" algn="l"/>
                <a:tab pos="5321300" algn="l"/>
                <a:tab pos="5715000" algn="l"/>
              </a:tabLst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  <a:tabLst>
                <a:tab pos="1143000" algn="l"/>
                <a:tab pos="2628900" algn="l"/>
                <a:tab pos="3149600" algn="l"/>
                <a:tab pos="5321300" algn="l"/>
                <a:tab pos="5715000" algn="l"/>
              </a:tabLst>
            </a:pPr>
            <a:r>
              <a:rPr lang="pl-PL" dirty="0"/>
              <a:t>		</a:t>
            </a:r>
            <a:r>
              <a:rPr lang="en-US" sz="2800" u="sng" dirty="0"/>
              <a:t>PRG</a:t>
            </a:r>
            <a:r>
              <a:rPr lang="en-US" sz="2800" dirty="0"/>
              <a:t>		</a:t>
            </a:r>
            <a:r>
              <a:rPr lang="en-US" sz="2800" u="sng" dirty="0"/>
              <a:t>Speed  (MB/sec)</a:t>
            </a:r>
          </a:p>
          <a:p>
            <a:pPr marL="0" indent="0">
              <a:lnSpc>
                <a:spcPct val="90000"/>
              </a:lnSpc>
              <a:spcBef>
                <a:spcPts val="1824"/>
              </a:spcBef>
              <a:buNone/>
              <a:tabLst>
                <a:tab pos="1028700" algn="l"/>
                <a:tab pos="2628900" algn="l"/>
                <a:tab pos="2857500" algn="l"/>
                <a:tab pos="4000500" algn="l"/>
                <a:tab pos="5715000" algn="l"/>
              </a:tabLst>
            </a:pPr>
            <a:r>
              <a:rPr lang="en-US" sz="2800" dirty="0"/>
              <a:t>	</a:t>
            </a:r>
            <a:r>
              <a:rPr lang="pl-PL" sz="2800" dirty="0"/>
              <a:t>	</a:t>
            </a:r>
            <a:r>
              <a:rPr lang="en-US" sz="2800" dirty="0"/>
              <a:t>RC4			126</a:t>
            </a:r>
          </a:p>
          <a:p>
            <a:pPr marL="0" indent="0">
              <a:lnSpc>
                <a:spcPct val="90000"/>
              </a:lnSpc>
              <a:spcBef>
                <a:spcPts val="1824"/>
              </a:spcBef>
              <a:buNone/>
              <a:tabLst>
                <a:tab pos="1028700" algn="l"/>
                <a:tab pos="2628900" algn="l"/>
                <a:tab pos="2857500" algn="l"/>
                <a:tab pos="4000500" algn="l"/>
                <a:tab pos="5715000" algn="l"/>
              </a:tabLst>
            </a:pPr>
            <a:r>
              <a:rPr lang="en-US" sz="2800" dirty="0"/>
              <a:t>	</a:t>
            </a:r>
            <a:r>
              <a:rPr lang="pl-PL" sz="2800" dirty="0"/>
              <a:t>	</a:t>
            </a:r>
            <a:r>
              <a:rPr lang="en-US" sz="2800" dirty="0"/>
              <a:t>Salsa20/12	 	643</a:t>
            </a:r>
          </a:p>
          <a:p>
            <a:pPr marL="0" indent="0">
              <a:spcBef>
                <a:spcPts val="1224"/>
              </a:spcBef>
              <a:buNone/>
              <a:tabLst>
                <a:tab pos="1028700" algn="l"/>
                <a:tab pos="2628900" algn="l"/>
                <a:tab pos="2857500" algn="l"/>
                <a:tab pos="4000500" algn="l"/>
                <a:tab pos="5715000" algn="l"/>
              </a:tabLst>
            </a:pPr>
            <a:r>
              <a:rPr lang="en-US" sz="2800" dirty="0"/>
              <a:t>	</a:t>
            </a:r>
            <a:r>
              <a:rPr lang="pl-PL" sz="2800" dirty="0"/>
              <a:t>	</a:t>
            </a:r>
            <a:r>
              <a:rPr lang="en-US" sz="2800" dirty="0" err="1"/>
              <a:t>Sosemanuk</a:t>
            </a:r>
            <a:r>
              <a:rPr lang="en-US" sz="2800" dirty="0"/>
              <a:t>		727</a:t>
            </a:r>
          </a:p>
          <a:p>
            <a:pPr marL="0" indent="0">
              <a:lnSpc>
                <a:spcPct val="90000"/>
              </a:lnSpc>
              <a:buNone/>
              <a:tabLst>
                <a:tab pos="1028700" algn="l"/>
                <a:tab pos="2628900" algn="l"/>
                <a:tab pos="2857500" algn="l"/>
                <a:tab pos="4349750" algn="l"/>
                <a:tab pos="5715000" algn="l"/>
              </a:tabLst>
            </a:pPr>
            <a:endParaRPr lang="en-US" dirty="0"/>
          </a:p>
          <a:p>
            <a:pPr marL="0" indent="0">
              <a:lnSpc>
                <a:spcPct val="90000"/>
              </a:lnSpc>
              <a:buNone/>
              <a:tabLst>
                <a:tab pos="1028700" algn="l"/>
                <a:tab pos="3263900" algn="l"/>
                <a:tab pos="4349750" algn="l"/>
                <a:tab pos="5715000" algn="l"/>
              </a:tabLst>
            </a:pPr>
            <a:r>
              <a:rPr lang="en-US" dirty="0"/>
              <a:t>	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32</a:t>
            </a:fld>
            <a:endParaRPr lang="pl-PL"/>
          </a:p>
        </p:txBody>
      </p:sp>
      <p:sp>
        <p:nvSpPr>
          <p:cNvPr id="6" name="Left Brace 3"/>
          <p:cNvSpPr/>
          <p:nvPr/>
        </p:nvSpPr>
        <p:spPr>
          <a:xfrm>
            <a:off x="2961804" y="3954388"/>
            <a:ext cx="152400" cy="9906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5"/>
          <p:cNvSpPr txBox="1"/>
          <p:nvPr/>
        </p:nvSpPr>
        <p:spPr>
          <a:xfrm>
            <a:off x="1907704" y="4221088"/>
            <a:ext cx="97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eStream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Kiedy PRG jest bezpieczny?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Wtedy, gdy żaden efektywny tzw. test statystyczny nie jest w stanie odróżnić rezultatu PRG od losowego ciągu</a:t>
            </a:r>
          </a:p>
          <a:p>
            <a:r>
              <a:rPr lang="pl-PL" dirty="0" smtClean="0"/>
              <a:t>Ale: nie znaleziono matematycznego dowodu że dany PRG jest bezpieczny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33</a:t>
            </a:fld>
            <a:endParaRPr lang="pl-PL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Generowanie Przypadkowości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34</a:t>
            </a:fld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2051720" y="2132856"/>
            <a:ext cx="1944216" cy="864096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Wewnętrzny stan</a:t>
            </a:r>
          </a:p>
        </p:txBody>
      </p:sp>
      <p:sp>
        <p:nvSpPr>
          <p:cNvPr id="7" name="Prostokąt 6"/>
          <p:cNvSpPr/>
          <p:nvPr/>
        </p:nvSpPr>
        <p:spPr>
          <a:xfrm>
            <a:off x="4572000" y="2132856"/>
            <a:ext cx="1944216" cy="8640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dirty="0"/>
              <a:t>Funkcja generująca</a:t>
            </a:r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899592" y="2348880"/>
            <a:ext cx="10801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899592" y="2564904"/>
            <a:ext cx="10801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899592" y="2780928"/>
            <a:ext cx="108012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>
            <a:stCxn id="6" idx="6"/>
            <a:endCxn id="7" idx="1"/>
          </p:cNvCxnSpPr>
          <p:nvPr/>
        </p:nvCxnSpPr>
        <p:spPr>
          <a:xfrm>
            <a:off x="3995936" y="2564904"/>
            <a:ext cx="57606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6516216" y="2564904"/>
            <a:ext cx="79208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rostokąt 17"/>
          <p:cNvSpPr/>
          <p:nvPr/>
        </p:nvSpPr>
        <p:spPr>
          <a:xfrm>
            <a:off x="1691680" y="1916832"/>
            <a:ext cx="5184576" cy="1224136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5" name="Strzałka zakrzywiona w prawo 34"/>
          <p:cNvSpPr/>
          <p:nvPr/>
        </p:nvSpPr>
        <p:spPr>
          <a:xfrm rot="10800000" flipH="1">
            <a:off x="251520" y="1916832"/>
            <a:ext cx="648072" cy="12241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7" name="pole tekstowe 36"/>
          <p:cNvSpPr txBox="1"/>
          <p:nvPr/>
        </p:nvSpPr>
        <p:spPr>
          <a:xfrm>
            <a:off x="179512" y="14847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entropia</a:t>
            </a:r>
          </a:p>
        </p:txBody>
      </p:sp>
      <p:sp>
        <p:nvSpPr>
          <p:cNvPr id="39" name="pole tekstowe 38"/>
          <p:cNvSpPr txBox="1"/>
          <p:nvPr/>
        </p:nvSpPr>
        <p:spPr>
          <a:xfrm>
            <a:off x="7020272" y="1844824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Wyjście </a:t>
            </a:r>
            <a:r>
              <a:rPr lang="pl-PL" dirty="0" err="1"/>
              <a:t>prseudolosowe</a:t>
            </a:r>
            <a:endParaRPr lang="pl-PL" dirty="0"/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395536" y="3573016"/>
            <a:ext cx="8458200" cy="30289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pl-PL" dirty="0"/>
              <a:t>W praktyce</a:t>
            </a:r>
            <a:r>
              <a:rPr lang="en-US" dirty="0"/>
              <a:t>:     </a:t>
            </a:r>
            <a:r>
              <a:rPr lang="en-US" sz="1800" b="0" dirty="0"/>
              <a:t>(</a:t>
            </a:r>
            <a:r>
              <a:rPr lang="pl-PL" sz="1800" dirty="0"/>
              <a:t>np.</a:t>
            </a:r>
            <a:r>
              <a:rPr lang="en-US" sz="1800" b="0" dirty="0"/>
              <a:t>  /dev/random)</a:t>
            </a:r>
            <a:endParaRPr lang="en-US" b="0" dirty="0"/>
          </a:p>
          <a:p>
            <a:pPr lvl="1">
              <a:buFont typeface="Arial" pitchFamily="34" charset="0"/>
              <a:buChar char="•"/>
              <a:defRPr/>
            </a:pPr>
            <a:r>
              <a:rPr lang="pl-PL" dirty="0"/>
              <a:t>Entropia jest ciągle dodawana do stanu</a:t>
            </a:r>
            <a:endParaRPr lang="en-US" dirty="0"/>
          </a:p>
          <a:p>
            <a:pPr lvl="1">
              <a:buFont typeface="Arial" pitchFamily="34" charset="0"/>
              <a:buChar char="•"/>
              <a:defRPr/>
            </a:pPr>
            <a:r>
              <a:rPr lang="pl-PL" dirty="0"/>
              <a:t>Źródła entropii</a:t>
            </a:r>
            <a:r>
              <a:rPr lang="en-US" dirty="0"/>
              <a:t>:</a:t>
            </a:r>
          </a:p>
          <a:p>
            <a:pPr lvl="2">
              <a:defRPr/>
            </a:pPr>
            <a:r>
              <a:rPr lang="pl-PL" dirty="0"/>
              <a:t>Sprzętowe</a:t>
            </a:r>
            <a:r>
              <a:rPr lang="en-US" dirty="0"/>
              <a:t>:   Intel </a:t>
            </a:r>
            <a:r>
              <a:rPr lang="en-US" b="1" dirty="0" err="1">
                <a:solidFill>
                  <a:srgbClr val="FF0000"/>
                </a:solidFill>
              </a:rPr>
              <a:t>RdRand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inst. </a:t>
            </a:r>
            <a:r>
              <a:rPr lang="en-US" sz="2000" dirty="0"/>
              <a:t>(Ivy Bridge).    3Gb/sec.  </a:t>
            </a:r>
            <a:endParaRPr lang="en-US" u="none" dirty="0"/>
          </a:p>
          <a:p>
            <a:pPr marL="914400" lvl="1" indent="228600">
              <a:buFont typeface="Arial" pitchFamily="34" charset="0"/>
              <a:buChar char="•"/>
              <a:defRPr/>
            </a:pPr>
            <a:r>
              <a:rPr lang="pl-PL" dirty="0"/>
              <a:t>Czasowe</a:t>
            </a:r>
            <a:r>
              <a:rPr lang="en-US" dirty="0"/>
              <a:t>:  </a:t>
            </a:r>
            <a:r>
              <a:rPr lang="pl-PL" dirty="0"/>
              <a:t>przerwania od sprzętu (mysz, klawiatura)</a:t>
            </a:r>
            <a:endParaRPr lang="en-US" dirty="0"/>
          </a:p>
          <a:p>
            <a:pPr marL="0" lvl="1" indent="0">
              <a:spcBef>
                <a:spcPts val="2880"/>
              </a:spcBef>
              <a:buFont typeface="Times" pitchFamily="18" charset="0"/>
              <a:buNone/>
              <a:defRPr/>
            </a:pPr>
            <a:r>
              <a:rPr lang="en-US" sz="2600" b="1" dirty="0"/>
              <a:t>NIST SP 800-90: </a:t>
            </a:r>
            <a:r>
              <a:rPr lang="en-US" sz="3500" b="1" dirty="0"/>
              <a:t>   </a:t>
            </a:r>
            <a:r>
              <a:rPr lang="pl-PL" sz="2600" b="1" dirty="0"/>
              <a:t>Generatory są zatwierdzane przez NIST</a:t>
            </a:r>
            <a:endParaRPr lang="en-US" sz="35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Bezpieczeństwo Semantyczne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708920"/>
            <a:ext cx="8568952" cy="38884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Atakujący może wybrać dwie wiadomości o identycznej długości </a:t>
            </a:r>
            <a:r>
              <a:rPr lang="en-US" dirty="0"/>
              <a:t>m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pl-PL" dirty="0"/>
              <a:t>i </a:t>
            </a:r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pl-PL" dirty="0"/>
              <a:t>  i wysłać je do zaszyfrowania. Otrzymuje szyfrogram jednej z nich.  Schemat szyfrowania jest </a:t>
            </a:r>
            <a:r>
              <a:rPr lang="pl-PL" b="1" dirty="0"/>
              <a:t>semantycznie bezpieczny </a:t>
            </a:r>
            <a:r>
              <a:rPr lang="pl-PL" dirty="0"/>
              <a:t>jeśli atakujący </a:t>
            </a:r>
            <a:r>
              <a:rPr lang="pl-PL" dirty="0" smtClean="0"/>
              <a:t>jest </a:t>
            </a:r>
            <a:r>
              <a:rPr lang="pl-PL" dirty="0"/>
              <a:t>w stanie z </a:t>
            </a:r>
            <a:r>
              <a:rPr lang="pl-PL" dirty="0" smtClean="0"/>
              <a:t>pomijalnie małym prawdopodobieństwem stwierdzić czy </a:t>
            </a:r>
            <a:r>
              <a:rPr lang="pl-PL" dirty="0"/>
              <a:t>otrzymany szyfrogram jest zaszyfrowaną wiadomością </a:t>
            </a:r>
            <a:r>
              <a:rPr lang="en-US" dirty="0"/>
              <a:t>m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pl-PL" dirty="0"/>
              <a:t>czy </a:t>
            </a:r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Szyfr strumieniowy jest semantycznie bezpieczny, jeśli udowodni się, że generator liczb pseudolosowych jest bezpieczny…</a:t>
            </a:r>
          </a:p>
          <a:p>
            <a:pPr algn="just"/>
            <a:r>
              <a:rPr lang="pl-PL" dirty="0"/>
              <a:t>Bezpieczeństwo semantyczne nie gwarantuje odporności na atak na integralność wiadomości.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35</a:t>
            </a:fld>
            <a:endParaRPr lang="pl-PL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25352" y="1065312"/>
            <a:ext cx="1295400" cy="11882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pl-PL" dirty="0"/>
              <a:t>Atakowany</a:t>
            </a:r>
            <a:r>
              <a:rPr lang="en-US" dirty="0"/>
              <a:t>.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406952" y="1065312"/>
            <a:ext cx="1295400" cy="11882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pl-PL" dirty="0"/>
              <a:t>Atakujący</a:t>
            </a:r>
            <a:endParaRPr lang="en-US" dirty="0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530153" y="1418927"/>
            <a:ext cx="6373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k</a:t>
            </a:r>
            <a:r>
              <a:rPr lang="en-US">
                <a:sym typeface="Symbol" pitchFamily="18" charset="2"/>
              </a:rPr>
              <a:t>K</a:t>
            </a:r>
            <a:endParaRPr lang="en-US" b="1">
              <a:cs typeface="Arial" charset="0"/>
              <a:sym typeface="Symbol" pitchFamily="18" charset="2"/>
            </a:endParaRPr>
          </a:p>
        </p:txBody>
      </p: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2596952" y="1148655"/>
            <a:ext cx="3810000" cy="403622"/>
            <a:chOff x="1776" y="1783"/>
            <a:chExt cx="2400" cy="339"/>
          </a:xfrm>
        </p:grpSpPr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>
              <a:off x="1776" y="2122"/>
              <a:ext cx="2400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1968" y="1783"/>
              <a:ext cx="198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m</a:t>
              </a:r>
              <a:r>
                <a:rPr lang="en-US" sz="2000" baseline="-25000" dirty="0"/>
                <a:t>0</a:t>
              </a:r>
              <a:r>
                <a:rPr lang="en-US" sz="2000" dirty="0"/>
                <a:t> , m</a:t>
              </a:r>
              <a:r>
                <a:rPr lang="en-US" sz="2000" baseline="-25000" dirty="0"/>
                <a:t>1  </a:t>
              </a:r>
              <a:r>
                <a:rPr lang="en-US" sz="2000" dirty="0">
                  <a:sym typeface="Symbol" pitchFamily="18" charset="2"/>
                </a:rPr>
                <a:t> M :    |m</a:t>
              </a:r>
              <a:r>
                <a:rPr lang="en-US" sz="2000" baseline="-25000" dirty="0">
                  <a:sym typeface="Symbol" pitchFamily="18" charset="2"/>
                </a:rPr>
                <a:t>0</a:t>
              </a:r>
              <a:r>
                <a:rPr lang="en-US" sz="2000" dirty="0">
                  <a:sym typeface="Symbol" pitchFamily="18" charset="2"/>
                </a:rPr>
                <a:t>| = |m</a:t>
              </a:r>
              <a:r>
                <a:rPr lang="en-US" sz="2000" baseline="-25000" dirty="0">
                  <a:sym typeface="Symbol" pitchFamily="18" charset="2"/>
                </a:rPr>
                <a:t>1</a:t>
              </a:r>
              <a:r>
                <a:rPr lang="en-US" sz="2000" dirty="0">
                  <a:sym typeface="Symbol" pitchFamily="18" charset="2"/>
                </a:rPr>
                <a:t>|</a:t>
              </a:r>
            </a:p>
          </p:txBody>
        </p:sp>
      </p:grpSp>
      <p:grpSp>
        <p:nvGrpSpPr>
          <p:cNvPr id="12" name="Group 20"/>
          <p:cNvGrpSpPr>
            <a:grpSpLocks/>
          </p:cNvGrpSpPr>
          <p:nvPr/>
        </p:nvGrpSpPr>
        <p:grpSpPr bwMode="auto">
          <a:xfrm>
            <a:off x="2596952" y="1605858"/>
            <a:ext cx="3733800" cy="461963"/>
            <a:chOff x="1776" y="2051"/>
            <a:chExt cx="2352" cy="388"/>
          </a:xfrm>
        </p:grpSpPr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1776" y="2410"/>
              <a:ext cx="2352" cy="0"/>
            </a:xfrm>
            <a:prstGeom prst="line">
              <a:avLst/>
            </a:prstGeom>
            <a:noFill/>
            <a:ln w="38100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2448" y="2051"/>
              <a:ext cx="971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c </a:t>
              </a:r>
              <a:r>
                <a:rPr lang="en-US" sz="2000" dirty="0">
                  <a:sym typeface="Symbol" pitchFamily="18" charset="2"/>
                </a:rPr>
                <a:t> </a:t>
              </a:r>
              <a:r>
                <a:rPr lang="en-US" sz="2000" dirty="0"/>
                <a:t>E(k, </a:t>
              </a:r>
              <a:r>
                <a:rPr lang="en-US" sz="2400" b="1" dirty="0" err="1"/>
                <a:t>m</a:t>
              </a:r>
              <a:r>
                <a:rPr lang="en-US" sz="2400" b="1" baseline="-25000" dirty="0" err="1"/>
                <a:t>b</a:t>
              </a:r>
              <a:r>
                <a:rPr lang="en-US" sz="2000" dirty="0"/>
                <a:t>)</a:t>
              </a:r>
            </a:p>
          </p:txBody>
        </p:sp>
      </p:grp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39552" y="836712"/>
            <a:ext cx="7924800" cy="1588294"/>
          </a:xfrm>
          <a:prstGeom prst="rect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Definicja szyfru z kluczem jednorazowym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C = E(k, m) = k </a:t>
            </a:r>
            <a:r>
              <a:rPr lang="pl-PL" dirty="0">
                <a:sym typeface="Symbol"/>
              </a:rPr>
              <a:t> m </a:t>
            </a:r>
          </a:p>
          <a:p>
            <a:r>
              <a:rPr lang="pl-PL" dirty="0"/>
              <a:t>D(k, m) = k </a:t>
            </a:r>
            <a:r>
              <a:rPr lang="pl-PL" dirty="0">
                <a:sym typeface="Symbol"/>
              </a:rPr>
              <a:t> c</a:t>
            </a:r>
            <a:endParaRPr lang="pl-PL" dirty="0"/>
          </a:p>
        </p:txBody>
      </p:sp>
      <p:grpSp>
        <p:nvGrpSpPr>
          <p:cNvPr id="4" name="Group 3"/>
          <p:cNvGrpSpPr/>
          <p:nvPr/>
        </p:nvGrpSpPr>
        <p:grpSpPr>
          <a:xfrm>
            <a:off x="4644008" y="1700808"/>
            <a:ext cx="4343400" cy="1981200"/>
            <a:chOff x="4648200" y="1200150"/>
            <a:chExt cx="4343400" cy="1981200"/>
          </a:xfrm>
        </p:grpSpPr>
        <p:sp>
          <p:nvSpPr>
            <p:cNvPr id="5" name="Rounded Rectangle 4"/>
            <p:cNvSpPr/>
            <p:nvPr/>
          </p:nvSpPr>
          <p:spPr>
            <a:xfrm>
              <a:off x="4648200" y="1200150"/>
              <a:ext cx="4343400" cy="19812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defTabSz="909638">
                <a:tabLst>
                  <a:tab pos="909638" algn="l"/>
                </a:tabLst>
              </a:pPr>
              <a:r>
                <a:rPr lang="en-US" sz="2800" dirty="0" err="1">
                  <a:solidFill>
                    <a:srgbClr val="0000FF"/>
                  </a:solidFill>
                </a:rPr>
                <a:t>msg</a:t>
              </a:r>
              <a:r>
                <a:rPr lang="en-US" sz="2800" dirty="0">
                  <a:solidFill>
                    <a:srgbClr val="0000FF"/>
                  </a:solidFill>
                </a:rPr>
                <a:t>:	0  1  1  0  1  1  1</a:t>
              </a:r>
            </a:p>
            <a:p>
              <a:pPr defTabSz="909638">
                <a:lnSpc>
                  <a:spcPct val="140000"/>
                </a:lnSpc>
                <a:tabLst>
                  <a:tab pos="909638" algn="l"/>
                </a:tabLst>
              </a:pPr>
              <a:r>
                <a:rPr lang="en-US" sz="2800" dirty="0">
                  <a:solidFill>
                    <a:srgbClr val="0000FF"/>
                  </a:solidFill>
                </a:rPr>
                <a:t>key:	1  0  1  1  0  1  0</a:t>
              </a:r>
            </a:p>
            <a:p>
              <a:pPr defTabSz="909638">
                <a:lnSpc>
                  <a:spcPct val="150000"/>
                </a:lnSpc>
                <a:tabLst>
                  <a:tab pos="909638" algn="l"/>
                </a:tabLst>
              </a:pPr>
              <a:r>
                <a:rPr lang="en-US" sz="2800">
                  <a:solidFill>
                    <a:srgbClr val="0000FF"/>
                  </a:solidFill>
                </a:rPr>
                <a:t>CT:</a:t>
              </a:r>
              <a:endParaRPr lang="en-US" sz="2800" dirty="0">
                <a:solidFill>
                  <a:srgbClr val="0000FF"/>
                </a:solidFill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4724400" y="2495550"/>
              <a:ext cx="4114800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8322598" y="1581150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⊕</a:t>
              </a:r>
            </a:p>
          </p:txBody>
        </p:sp>
      </p:grp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pl-PL" dirty="0"/>
              <a:t>Pytanie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305293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Mamy wiadomość (m) i jej zaszyfrowaną postać (c). Czy możemy obliczyć na ich podstawie klucz (k)?</a:t>
            </a:r>
          </a:p>
          <a:p>
            <a:endParaRPr lang="pl-PL" dirty="0"/>
          </a:p>
          <a:p>
            <a:pPr lvl="1"/>
            <a:r>
              <a:rPr lang="pl-PL" dirty="0"/>
              <a:t>Nie, nie można jej obliczyć</a:t>
            </a:r>
          </a:p>
          <a:p>
            <a:pPr lvl="1"/>
            <a:r>
              <a:rPr lang="pl-PL" dirty="0"/>
              <a:t>Tak, klucz wynosi: k = m </a:t>
            </a:r>
            <a:r>
              <a:rPr lang="pl-PL" dirty="0">
                <a:sym typeface="Symbol"/>
              </a:rPr>
              <a:t> c</a:t>
            </a:r>
          </a:p>
          <a:p>
            <a:pPr lvl="1"/>
            <a:r>
              <a:rPr lang="pl-PL" dirty="0">
                <a:sym typeface="Symbol"/>
              </a:rPr>
              <a:t>Można obliczyć tylko połowę bitów klucza</a:t>
            </a:r>
          </a:p>
          <a:p>
            <a:pPr lvl="1"/>
            <a:r>
              <a:rPr lang="pl-PL" dirty="0">
                <a:sym typeface="Symbol"/>
              </a:rPr>
              <a:t>Tak, klucz wynosi k = m  m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Szyfr z kluczem jednorazowym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3052935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Bardzo szybki!!!</a:t>
            </a:r>
            <a:br>
              <a:rPr lang="pl-PL" dirty="0"/>
            </a:br>
            <a:r>
              <a:rPr lang="pl-PL" dirty="0"/>
              <a:t>ale wymaga długiego klucza… (równego długości wiadomości)</a:t>
            </a:r>
          </a:p>
          <a:p>
            <a:endParaRPr lang="pl-PL" dirty="0"/>
          </a:p>
          <a:p>
            <a:r>
              <a:rPr lang="pl-PL" dirty="0"/>
              <a:t>Czy jest dobrym szyfrem?</a:t>
            </a:r>
          </a:p>
          <a:p>
            <a:r>
              <a:rPr lang="pl-PL" dirty="0"/>
              <a:t>Co oznacza, że szyfr jest dobry?</a:t>
            </a:r>
          </a:p>
          <a:p>
            <a:r>
              <a:rPr lang="pl-PL" dirty="0"/>
              <a:t>Czy jest bezpieczny? </a:t>
            </a:r>
          </a:p>
          <a:p>
            <a:r>
              <a:rPr lang="pl-PL" dirty="0"/>
              <a:t>Co oznacza, że szyfr jest bezpieczny?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Pierwsza definicja bezpiecznego szyfru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3556992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Możliwości intruza: </a:t>
            </a:r>
            <a:r>
              <a:rPr lang="pl-PL" b="1" dirty="0">
                <a:solidFill>
                  <a:srgbClr val="FF0000"/>
                </a:solidFill>
              </a:rPr>
              <a:t>Do dyspozycji mamy tylko zaszyfrowany teks</a:t>
            </a:r>
            <a:r>
              <a:rPr lang="pl-PL" dirty="0"/>
              <a:t> (na razie).</a:t>
            </a:r>
          </a:p>
          <a:p>
            <a:r>
              <a:rPr lang="pl-PL" dirty="0"/>
              <a:t>Możliwe wymagania co do bezpieczeństwa:</a:t>
            </a:r>
          </a:p>
          <a:p>
            <a:pPr lvl="1"/>
            <a:r>
              <a:rPr lang="pl-PL" dirty="0"/>
              <a:t>1. atakujący nie może odzyskać klucza</a:t>
            </a:r>
          </a:p>
          <a:p>
            <a:pPr lvl="1"/>
            <a:r>
              <a:rPr lang="pl-PL" dirty="0"/>
              <a:t>2. atakujący nie może odszyfrować wiadomości</a:t>
            </a:r>
          </a:p>
          <a:p>
            <a:r>
              <a:rPr lang="pl-PL" dirty="0"/>
              <a:t>Pomysł </a:t>
            </a:r>
            <a:r>
              <a:rPr lang="pl-PL" dirty="0" err="1"/>
              <a:t>Shannona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Wiadomość zaszyfrowana nie może naprowadzić nas na tekst wiadomości niezaszyfrowanej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06090"/>
          </a:xfrm>
        </p:spPr>
        <p:txBody>
          <a:bodyPr>
            <a:normAutofit fontScale="90000"/>
          </a:bodyPr>
          <a:lstStyle/>
          <a:p>
            <a:r>
              <a:rPr lang="pl-PL" dirty="0"/>
              <a:t>(</a:t>
            </a:r>
            <a:r>
              <a:rPr lang="pl-PL" dirty="0" err="1"/>
              <a:t>Shannon</a:t>
            </a:r>
            <a:r>
              <a:rPr lang="pl-PL" dirty="0"/>
              <a:t> 1949)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Podstawowa idea: Zaszyfrowany tekst nie może ujawnić informacji o tekście jawnym.</a:t>
            </a:r>
          </a:p>
          <a:p>
            <a:r>
              <a:rPr lang="pl-PL" dirty="0"/>
              <a:t>Zostaje wprowadzone pojęcie </a:t>
            </a:r>
            <a:r>
              <a:rPr lang="pl-PL" b="1" dirty="0"/>
              <a:t>idealnego bezpieczeństwa</a:t>
            </a:r>
            <a:r>
              <a:rPr lang="pl-PL" dirty="0"/>
              <a:t>:</a:t>
            </a:r>
          </a:p>
          <a:p>
            <a:pPr lvl="1"/>
            <a:r>
              <a:rPr lang="pl-PL" dirty="0"/>
              <a:t>Dla każdej dowolnej pary wiadomości (o tej samej długości) m</a:t>
            </a:r>
            <a:r>
              <a:rPr lang="pl-PL" baseline="-25000" dirty="0"/>
              <a:t>0</a:t>
            </a:r>
            <a:r>
              <a:rPr lang="pl-PL" dirty="0"/>
              <a:t> i m</a:t>
            </a:r>
            <a:r>
              <a:rPr lang="pl-PL" baseline="-25000" dirty="0"/>
              <a:t>1</a:t>
            </a:r>
            <a:r>
              <a:rPr lang="pl-PL" dirty="0"/>
              <a:t> i klucza k (o rozkładzie równomiernym), jeśli je zaszyfruję, to patrząc na szyfr nie wiem, czy zaszyfrowana wiadomość była wiadomością m</a:t>
            </a:r>
            <a:r>
              <a:rPr lang="pl-PL" baseline="-25000" dirty="0"/>
              <a:t>0</a:t>
            </a:r>
            <a:r>
              <a:rPr lang="pl-PL" dirty="0"/>
              <a:t>, czy m</a:t>
            </a:r>
            <a:r>
              <a:rPr lang="pl-PL" baseline="-25000" dirty="0"/>
              <a:t>1</a:t>
            </a:r>
            <a:r>
              <a:rPr lang="pl-PL" dirty="0"/>
              <a:t>.</a:t>
            </a:r>
          </a:p>
          <a:p>
            <a:r>
              <a:rPr lang="pl-PL" dirty="0"/>
              <a:t>Wnioski:</a:t>
            </a:r>
          </a:p>
          <a:p>
            <a:pPr lvl="1"/>
            <a:r>
              <a:rPr lang="pl-PL" dirty="0"/>
              <a:t>Nawet „najmocniejszy” intruz nie dowie się niczego o wiadomości posiadając jej zaszyfrowaną postać.</a:t>
            </a:r>
          </a:p>
          <a:p>
            <a:pPr lvl="1"/>
            <a:r>
              <a:rPr lang="pl-PL" dirty="0"/>
              <a:t>Jeśli dysponujemy </a:t>
            </a:r>
            <a:r>
              <a:rPr lang="pl-PL" b="1" dirty="0"/>
              <a:t>tylko zaszyfrowaną wiadomość</a:t>
            </a:r>
            <a:r>
              <a:rPr lang="pl-PL" dirty="0"/>
              <a:t> szyfr jest nie do złamania (wykonujemy atak tylko na zaszyfrowaną wiadomość)</a:t>
            </a:r>
          </a:p>
          <a:p>
            <a:pPr lvl="1"/>
            <a:r>
              <a:rPr lang="pl-PL" dirty="0"/>
              <a:t>Inne ataki są możliwe</a:t>
            </a:r>
          </a:p>
          <a:p>
            <a:pPr lvl="1"/>
            <a:r>
              <a:rPr lang="pl-PL" b="1" dirty="0"/>
              <a:t>Szyfr z jednorazowym kluczem posiada idealne bezpieczeństwo.</a:t>
            </a:r>
          </a:p>
          <a:p>
            <a:pPr lvl="1"/>
            <a:r>
              <a:rPr lang="pl-PL" b="1" dirty="0"/>
              <a:t>Jeśli szyfr mam mieć właściwość idealnego bezpieczeństwa, to długość klucza musi być większa lub równa długości wiadomości.</a:t>
            </a:r>
          </a:p>
          <a:p>
            <a:pPr lvl="1"/>
            <a:r>
              <a:rPr lang="pl-PL" dirty="0"/>
              <a:t>Szyfr z kluczem jednorazowym jest niepraktyczny (problem z dystrybucją klucza), ale wnioski z właściwości tego szyfru pozwalają tworzyć inne bezpieczne szyfry (ale nie posiadające idealnego bezpieczeństwa)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/>
              <a:t>Szyfr strumieniowy</a:t>
            </a:r>
            <a:r>
              <a:rPr lang="pl-PL" sz="2800" dirty="0"/>
              <a:t>: przekształcenie pomysłu na szyfr z kluczem jednorazowym na coś praktycznego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9"/>
            <a:ext cx="8291264" cy="3240360"/>
          </a:xfrm>
        </p:spPr>
        <p:txBody>
          <a:bodyPr>
            <a:normAutofit/>
          </a:bodyPr>
          <a:lstStyle/>
          <a:p>
            <a:r>
              <a:rPr lang="pl-PL" sz="2000" dirty="0"/>
              <a:t>Pomysł: należy zastąpić „losowy” klucz kluczem generowanym przez algorytm „pseudolosowy”.</a:t>
            </a:r>
          </a:p>
          <a:p>
            <a:r>
              <a:rPr lang="pl-PL" sz="2000" dirty="0"/>
              <a:t>Do generowania kluczy służą generatory liczb pseudolosowych (</a:t>
            </a:r>
            <a:r>
              <a:rPr lang="pl-PL" sz="2000" b="1" dirty="0"/>
              <a:t>PRG – pseudo-random generator</a:t>
            </a:r>
            <a:r>
              <a:rPr lang="pl-PL" sz="2000" dirty="0"/>
              <a:t>): algorytm, który na podstawie pewnego ciągu zero-jedynkowego (</a:t>
            </a:r>
            <a:r>
              <a:rPr lang="pl-PL" sz="2000" b="1" dirty="0"/>
              <a:t>ziarna</a:t>
            </a:r>
            <a:r>
              <a:rPr lang="pl-PL" sz="2000" dirty="0"/>
              <a:t>) generuje znacznie dłuższy ciąg mający charakter pseudolosowy.</a:t>
            </a:r>
          </a:p>
          <a:p>
            <a:r>
              <a:rPr lang="pl-PL" sz="2000" dirty="0"/>
              <a:t>Ciąg musi być efektywnie „wyliczalny” i generowany przez deterministyczny algorytm.</a:t>
            </a:r>
          </a:p>
          <a:p>
            <a:r>
              <a:rPr lang="pl-PL" sz="2000" dirty="0"/>
              <a:t>Wygenerowany ciąg musi „wyglądać” jak losowy.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912B-04D6-43A1-B3ED-2AA4352E938A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8656</TotalTime>
  <Words>2140</Words>
  <Application>Microsoft Office PowerPoint</Application>
  <PresentationFormat>Pokaz na ekranie (4:3)</PresentationFormat>
  <Paragraphs>388</Paragraphs>
  <Slides>35</Slides>
  <Notes>12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Motyw pakietu Office</vt:lpstr>
      <vt:lpstr>Kryptografia i bezpieczeństwo danych  - SZYFRY STRUMIENIOWE</vt:lpstr>
      <vt:lpstr>Definicja Szyfru Symetrycznego</vt:lpstr>
      <vt:lpstr>Szyfr z kluczem jednorazowym (One Time Pad) (Vernam 1917)</vt:lpstr>
      <vt:lpstr>Definicja szyfru z kluczem jednorazowym</vt:lpstr>
      <vt:lpstr>Pytanie</vt:lpstr>
      <vt:lpstr>Szyfr z kluczem jednorazowym</vt:lpstr>
      <vt:lpstr>Pierwsza definicja bezpiecznego szyfru</vt:lpstr>
      <vt:lpstr>(Shannon 1949)</vt:lpstr>
      <vt:lpstr>Szyfr strumieniowy: przekształcenie pomysłu na szyfr z kluczem jednorazowym na coś praktycznego</vt:lpstr>
      <vt:lpstr>Szyfr strumieniowy zasada działania</vt:lpstr>
      <vt:lpstr>Czy szyfr strumieniowy może posiadać właściwość perfekcyjnego bezpieczeństwa?</vt:lpstr>
      <vt:lpstr>Inna definicja bezpieczeństwa…</vt:lpstr>
      <vt:lpstr>PRG musi być nieprzewidywalny</vt:lpstr>
      <vt:lpstr>Słabe generatory liczb pseudolosowych  (nie do użycia w kryptografii)</vt:lpstr>
      <vt:lpstr>Atak 1 na szyfr z kluczem jednorazowym</vt:lpstr>
      <vt:lpstr>Rzeczywiste przykłady (1)</vt:lpstr>
      <vt:lpstr>Rzeczywiste przykłady (2)</vt:lpstr>
      <vt:lpstr>Rzeczywiste przykłady (3)</vt:lpstr>
      <vt:lpstr>Rzeczywiste przykłady (4)  – należy unikać „powiązanych ze sobą kluczy”</vt:lpstr>
      <vt:lpstr>Jak można by było sprawę poprawić? (1)</vt:lpstr>
      <vt:lpstr>Jak można by było sprawę poprawić? (2) (jeśli nie chcemy danych potraktować jako strumień)</vt:lpstr>
      <vt:lpstr>Szyfrowanie dysków tym samym kluczem</vt:lpstr>
      <vt:lpstr>Podsumowanie ataków na szyfry, w których wielokrotnie użyto tego samego klucza:</vt:lpstr>
      <vt:lpstr>Atak 2: brak integralności (1)</vt:lpstr>
      <vt:lpstr>Atak 2: brak integralności (2)</vt:lpstr>
      <vt:lpstr>Realne szyfry strumieniowe (1) (programowy) RC4 (1987)</vt:lpstr>
      <vt:lpstr>Realne szyfry strumieniowe (2) (sprzętowy) CSS (ang. Content Scrambling System) (złamany)</vt:lpstr>
      <vt:lpstr>Realne szyfry strumieniowe (3), Atak na CSS</vt:lpstr>
      <vt:lpstr>Współczesne szyfry strumieniowe: eStream       (2008)</vt:lpstr>
      <vt:lpstr>eStream: Salsa 20 (sprzęt lub program) </vt:lpstr>
      <vt:lpstr>Bezpieczeństwo?</vt:lpstr>
      <vt:lpstr>Wydajność (biblioteka Crypto++ 5.6.0)</vt:lpstr>
      <vt:lpstr>Kiedy PRG jest bezpieczny?</vt:lpstr>
      <vt:lpstr>Generowanie Przypadkowości</vt:lpstr>
      <vt:lpstr>Bezpieczeństwo Semantyczne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Kryptografia i bezpieczeństwo danych  - SZYFRY STRUMIENIOWE</dc:title>
  <dc:creator>Slawomir Samolej</dc:creator>
  <cp:lastModifiedBy>ssamolej</cp:lastModifiedBy>
  <cp:revision>285</cp:revision>
  <dcterms:created xsi:type="dcterms:W3CDTF">2020-03-02T16:39:13Z</dcterms:created>
  <dcterms:modified xsi:type="dcterms:W3CDTF">2021-03-22T16:52:45Z</dcterms:modified>
</cp:coreProperties>
</file>