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7104063" cy="102346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24ABC8-04BA-4F54-8F01-60A452045E50}" v="3" dt="2022-01-09T18:37:34.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404" autoAdjust="0"/>
  </p:normalViewPr>
  <p:slideViewPr>
    <p:cSldViewPr>
      <p:cViewPr varScale="1">
        <p:scale>
          <a:sx n="52" d="100"/>
          <a:sy n="52" d="100"/>
        </p:scale>
        <p:origin x="2342"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awomir Samolej" userId="7d356f3593a961e4" providerId="LiveId" clId="{5F6D90AA-C6E7-4ADB-901C-FFE6BE8195EC}"/>
    <pc:docChg chg="custSel modSld">
      <pc:chgData name="Slawomir Samolej" userId="7d356f3593a961e4" providerId="LiveId" clId="{5F6D90AA-C6E7-4ADB-901C-FFE6BE8195EC}" dt="2021-07-14T12:22:40.923" v="2" actId="20577"/>
      <pc:docMkLst>
        <pc:docMk/>
      </pc:docMkLst>
      <pc:sldChg chg="modSp mod">
        <pc:chgData name="Slawomir Samolej" userId="7d356f3593a961e4" providerId="LiveId" clId="{5F6D90AA-C6E7-4ADB-901C-FFE6BE8195EC}" dt="2021-07-14T12:22:40.923" v="2" actId="20577"/>
        <pc:sldMkLst>
          <pc:docMk/>
          <pc:sldMk cId="0" sldId="257"/>
        </pc:sldMkLst>
        <pc:spChg chg="mod">
          <ac:chgData name="Slawomir Samolej" userId="7d356f3593a961e4" providerId="LiveId" clId="{5F6D90AA-C6E7-4ADB-901C-FFE6BE8195EC}" dt="2021-07-14T12:22:40.923" v="2" actId="20577"/>
          <ac:spMkLst>
            <pc:docMk/>
            <pc:sldMk cId="0" sldId="257"/>
            <ac:spMk id="3" creationId="{00000000-0000-0000-0000-000000000000}"/>
          </ac:spMkLst>
        </pc:spChg>
      </pc:sldChg>
    </pc:docChg>
  </pc:docChgLst>
  <pc:docChgLst>
    <pc:chgData name="Slawomir Samolej" userId="7d356f3593a961e4" providerId="LiveId" clId="{2024ABC8-04BA-4F54-8F01-60A452045E50}"/>
    <pc:docChg chg="undo custSel modSld">
      <pc:chgData name="Slawomir Samolej" userId="7d356f3593a961e4" providerId="LiveId" clId="{2024ABC8-04BA-4F54-8F01-60A452045E50}" dt="2022-01-09T20:14:13.280" v="7087" actId="20577"/>
      <pc:docMkLst>
        <pc:docMk/>
      </pc:docMkLst>
      <pc:sldChg chg="modSp mod">
        <pc:chgData name="Slawomir Samolej" userId="7d356f3593a961e4" providerId="LiveId" clId="{2024ABC8-04BA-4F54-8F01-60A452045E50}" dt="2022-01-09T17:42:08.954" v="319" actId="27636"/>
        <pc:sldMkLst>
          <pc:docMk/>
          <pc:sldMk cId="0" sldId="257"/>
        </pc:sldMkLst>
        <pc:spChg chg="mod">
          <ac:chgData name="Slawomir Samolej" userId="7d356f3593a961e4" providerId="LiveId" clId="{2024ABC8-04BA-4F54-8F01-60A452045E50}" dt="2022-01-09T17:42:05.800" v="317" actId="1076"/>
          <ac:spMkLst>
            <pc:docMk/>
            <pc:sldMk cId="0" sldId="257"/>
            <ac:spMk id="2" creationId="{00000000-0000-0000-0000-000000000000}"/>
          </ac:spMkLst>
        </pc:spChg>
        <pc:spChg chg="mod">
          <ac:chgData name="Slawomir Samolej" userId="7d356f3593a961e4" providerId="LiveId" clId="{2024ABC8-04BA-4F54-8F01-60A452045E50}" dt="2022-01-09T17:42:08.954" v="319" actId="27636"/>
          <ac:spMkLst>
            <pc:docMk/>
            <pc:sldMk cId="0" sldId="257"/>
            <ac:spMk id="3" creationId="{00000000-0000-0000-0000-000000000000}"/>
          </ac:spMkLst>
        </pc:spChg>
      </pc:sldChg>
      <pc:sldChg chg="modSp mod">
        <pc:chgData name="Slawomir Samolej" userId="7d356f3593a961e4" providerId="LiveId" clId="{2024ABC8-04BA-4F54-8F01-60A452045E50}" dt="2022-01-09T17:43:25.754" v="346" actId="20577"/>
        <pc:sldMkLst>
          <pc:docMk/>
          <pc:sldMk cId="0" sldId="258"/>
        </pc:sldMkLst>
        <pc:spChg chg="mod">
          <ac:chgData name="Slawomir Samolej" userId="7d356f3593a961e4" providerId="LiveId" clId="{2024ABC8-04BA-4F54-8F01-60A452045E50}" dt="2022-01-09T17:43:25.754" v="346" actId="20577"/>
          <ac:spMkLst>
            <pc:docMk/>
            <pc:sldMk cId="0" sldId="258"/>
            <ac:spMk id="3" creationId="{00000000-0000-0000-0000-000000000000}"/>
          </ac:spMkLst>
        </pc:spChg>
      </pc:sldChg>
      <pc:sldChg chg="modNotesTx">
        <pc:chgData name="Slawomir Samolej" userId="7d356f3593a961e4" providerId="LiveId" clId="{2024ABC8-04BA-4F54-8F01-60A452045E50}" dt="2022-01-09T18:24:44.013" v="1119" actId="20577"/>
        <pc:sldMkLst>
          <pc:docMk/>
          <pc:sldMk cId="0" sldId="259"/>
        </pc:sldMkLst>
      </pc:sldChg>
      <pc:sldChg chg="modNotesTx">
        <pc:chgData name="Slawomir Samolej" userId="7d356f3593a961e4" providerId="LiveId" clId="{2024ABC8-04BA-4F54-8F01-60A452045E50}" dt="2022-01-09T18:37:10.574" v="1884" actId="20577"/>
        <pc:sldMkLst>
          <pc:docMk/>
          <pc:sldMk cId="0" sldId="260"/>
        </pc:sldMkLst>
      </pc:sldChg>
      <pc:sldChg chg="modNotesTx">
        <pc:chgData name="Slawomir Samolej" userId="7d356f3593a961e4" providerId="LiveId" clId="{2024ABC8-04BA-4F54-8F01-60A452045E50}" dt="2022-01-09T18:37:38.189" v="1885"/>
        <pc:sldMkLst>
          <pc:docMk/>
          <pc:sldMk cId="0" sldId="261"/>
        </pc:sldMkLst>
      </pc:sldChg>
      <pc:sldChg chg="modNotesTx">
        <pc:chgData name="Slawomir Samolej" userId="7d356f3593a961e4" providerId="LiveId" clId="{2024ABC8-04BA-4F54-8F01-60A452045E50}" dt="2022-01-09T18:45:23.620" v="2512" actId="20577"/>
        <pc:sldMkLst>
          <pc:docMk/>
          <pc:sldMk cId="0" sldId="262"/>
        </pc:sldMkLst>
      </pc:sldChg>
      <pc:sldChg chg="modNotesTx">
        <pc:chgData name="Slawomir Samolej" userId="7d356f3593a961e4" providerId="LiveId" clId="{2024ABC8-04BA-4F54-8F01-60A452045E50}" dt="2022-01-09T18:56:33.442" v="3623" actId="20577"/>
        <pc:sldMkLst>
          <pc:docMk/>
          <pc:sldMk cId="0" sldId="263"/>
        </pc:sldMkLst>
      </pc:sldChg>
      <pc:sldChg chg="modNotesTx">
        <pc:chgData name="Slawomir Samolej" userId="7d356f3593a961e4" providerId="LiveId" clId="{2024ABC8-04BA-4F54-8F01-60A452045E50}" dt="2022-01-09T19:02:32.738" v="4146" actId="20577"/>
        <pc:sldMkLst>
          <pc:docMk/>
          <pc:sldMk cId="0" sldId="264"/>
        </pc:sldMkLst>
      </pc:sldChg>
      <pc:sldChg chg="modSp mod">
        <pc:chgData name="Slawomir Samolej" userId="7d356f3593a961e4" providerId="LiveId" clId="{2024ABC8-04BA-4F54-8F01-60A452045E50}" dt="2022-01-09T19:07:04.252" v="4236" actId="20577"/>
        <pc:sldMkLst>
          <pc:docMk/>
          <pc:sldMk cId="0" sldId="265"/>
        </pc:sldMkLst>
        <pc:spChg chg="mod">
          <ac:chgData name="Slawomir Samolej" userId="7d356f3593a961e4" providerId="LiveId" clId="{2024ABC8-04BA-4F54-8F01-60A452045E50}" dt="2022-01-09T19:06:26.059" v="4148" actId="27636"/>
          <ac:spMkLst>
            <pc:docMk/>
            <pc:sldMk cId="0" sldId="265"/>
            <ac:spMk id="2" creationId="{00000000-0000-0000-0000-000000000000}"/>
          </ac:spMkLst>
        </pc:spChg>
        <pc:spChg chg="mod">
          <ac:chgData name="Slawomir Samolej" userId="7d356f3593a961e4" providerId="LiveId" clId="{2024ABC8-04BA-4F54-8F01-60A452045E50}" dt="2022-01-09T19:07:04.252" v="4236" actId="20577"/>
          <ac:spMkLst>
            <pc:docMk/>
            <pc:sldMk cId="0" sldId="265"/>
            <ac:spMk id="3" creationId="{00000000-0000-0000-0000-000000000000}"/>
          </ac:spMkLst>
        </pc:spChg>
      </pc:sldChg>
      <pc:sldChg chg="modSp mod modNotesTx">
        <pc:chgData name="Slawomir Samolej" userId="7d356f3593a961e4" providerId="LiveId" clId="{2024ABC8-04BA-4F54-8F01-60A452045E50}" dt="2022-01-09T19:14:57.359" v="4792" actId="20577"/>
        <pc:sldMkLst>
          <pc:docMk/>
          <pc:sldMk cId="0" sldId="266"/>
        </pc:sldMkLst>
        <pc:spChg chg="mod">
          <ac:chgData name="Slawomir Samolej" userId="7d356f3593a961e4" providerId="LiveId" clId="{2024ABC8-04BA-4F54-8F01-60A452045E50}" dt="2022-01-09T19:08:04.610" v="4238" actId="27636"/>
          <ac:spMkLst>
            <pc:docMk/>
            <pc:sldMk cId="0" sldId="266"/>
            <ac:spMk id="2" creationId="{00000000-0000-0000-0000-000000000000}"/>
          </ac:spMkLst>
        </pc:spChg>
      </pc:sldChg>
      <pc:sldChg chg="modNotesTx">
        <pc:chgData name="Slawomir Samolej" userId="7d356f3593a961e4" providerId="LiveId" clId="{2024ABC8-04BA-4F54-8F01-60A452045E50}" dt="2022-01-09T20:02:26.074" v="6276" actId="20577"/>
        <pc:sldMkLst>
          <pc:docMk/>
          <pc:sldMk cId="0" sldId="267"/>
        </pc:sldMkLst>
      </pc:sldChg>
      <pc:sldChg chg="modNotesTx">
        <pc:chgData name="Slawomir Samolej" userId="7d356f3593a961e4" providerId="LiveId" clId="{2024ABC8-04BA-4F54-8F01-60A452045E50}" dt="2022-01-09T20:14:13.280" v="7087" actId="20577"/>
        <pc:sldMkLst>
          <pc:docMk/>
          <pc:sldMk cId="0" sldId="268"/>
        </pc:sldMkLst>
      </pc:sldChg>
      <pc:sldChg chg="modSp mod">
        <pc:chgData name="Slawomir Samolej" userId="7d356f3593a961e4" providerId="LiveId" clId="{2024ABC8-04BA-4F54-8F01-60A452045E50}" dt="2022-01-09T17:39:58.041" v="204" actId="27636"/>
        <pc:sldMkLst>
          <pc:docMk/>
          <pc:sldMk cId="0" sldId="271"/>
        </pc:sldMkLst>
        <pc:spChg chg="mod">
          <ac:chgData name="Slawomir Samolej" userId="7d356f3593a961e4" providerId="LiveId" clId="{2024ABC8-04BA-4F54-8F01-60A452045E50}" dt="2022-01-09T17:39:58.041" v="204" actId="27636"/>
          <ac:spMkLst>
            <pc:docMk/>
            <pc:sldMk cId="0" sldId="271"/>
            <ac:spMk id="21" creationId="{00000000-0000-0000-0000-000000000000}"/>
          </ac:spMkLst>
        </pc:spChg>
      </pc:sldChg>
    </pc:docChg>
  </pc:docChgLst>
  <pc:docChgLst>
    <pc:chgData name="Slawomir Samolej" userId="7d356f3593a961e4" providerId="LiveId" clId="{58B00B46-B826-4E2C-BB1F-190FD4D79B6E}"/>
    <pc:docChg chg="undo custSel modSld">
      <pc:chgData name="Slawomir Samolej" userId="7d356f3593a961e4" providerId="LiveId" clId="{58B00B46-B826-4E2C-BB1F-190FD4D79B6E}" dt="2021-03-02T09:21:26.131" v="262" actId="478"/>
      <pc:docMkLst>
        <pc:docMk/>
      </pc:docMkLst>
      <pc:sldChg chg="modSp mod">
        <pc:chgData name="Slawomir Samolej" userId="7d356f3593a961e4" providerId="LiveId" clId="{58B00B46-B826-4E2C-BB1F-190FD4D79B6E}" dt="2021-03-02T08:57:00.572" v="224" actId="5793"/>
        <pc:sldMkLst>
          <pc:docMk/>
          <pc:sldMk cId="0" sldId="258"/>
        </pc:sldMkLst>
        <pc:spChg chg="mod">
          <ac:chgData name="Slawomir Samolej" userId="7d356f3593a961e4" providerId="LiveId" clId="{58B00B46-B826-4E2C-BB1F-190FD4D79B6E}" dt="2021-03-02T08:57:00.572" v="224" actId="5793"/>
          <ac:spMkLst>
            <pc:docMk/>
            <pc:sldMk cId="0" sldId="258"/>
            <ac:spMk id="3" creationId="{00000000-0000-0000-0000-000000000000}"/>
          </ac:spMkLst>
        </pc:spChg>
      </pc:sldChg>
      <pc:sldChg chg="modSp mod">
        <pc:chgData name="Slawomir Samolej" userId="7d356f3593a961e4" providerId="LiveId" clId="{58B00B46-B826-4E2C-BB1F-190FD4D79B6E}" dt="2021-03-02T09:04:17.088" v="230" actId="20577"/>
        <pc:sldMkLst>
          <pc:docMk/>
          <pc:sldMk cId="0" sldId="266"/>
        </pc:sldMkLst>
        <pc:spChg chg="mod">
          <ac:chgData name="Slawomir Samolej" userId="7d356f3593a961e4" providerId="LiveId" clId="{58B00B46-B826-4E2C-BB1F-190FD4D79B6E}" dt="2021-03-02T09:04:17.088" v="230" actId="20577"/>
          <ac:spMkLst>
            <pc:docMk/>
            <pc:sldMk cId="0" sldId="266"/>
            <ac:spMk id="31" creationId="{00000000-0000-0000-0000-000000000000}"/>
          </ac:spMkLst>
        </pc:spChg>
      </pc:sldChg>
      <pc:sldChg chg="modSp mod">
        <pc:chgData name="Slawomir Samolej" userId="7d356f3593a961e4" providerId="LiveId" clId="{58B00B46-B826-4E2C-BB1F-190FD4D79B6E}" dt="2021-03-02T09:18:14.640" v="260" actId="27636"/>
        <pc:sldMkLst>
          <pc:docMk/>
          <pc:sldMk cId="0" sldId="273"/>
        </pc:sldMkLst>
        <pc:spChg chg="mod">
          <ac:chgData name="Slawomir Samolej" userId="7d356f3593a961e4" providerId="LiveId" clId="{58B00B46-B826-4E2C-BB1F-190FD4D79B6E}" dt="2021-03-02T09:18:14.640" v="260" actId="27636"/>
          <ac:spMkLst>
            <pc:docMk/>
            <pc:sldMk cId="0" sldId="273"/>
            <ac:spMk id="3" creationId="{00000000-0000-0000-0000-000000000000}"/>
          </ac:spMkLst>
        </pc:spChg>
      </pc:sldChg>
      <pc:sldChg chg="delSp mod">
        <pc:chgData name="Slawomir Samolej" userId="7d356f3593a961e4" providerId="LiveId" clId="{58B00B46-B826-4E2C-BB1F-190FD4D79B6E}" dt="2021-03-02T09:19:35.176" v="261" actId="478"/>
        <pc:sldMkLst>
          <pc:docMk/>
          <pc:sldMk cId="0" sldId="275"/>
        </pc:sldMkLst>
        <pc:spChg chg="del">
          <ac:chgData name="Slawomir Samolej" userId="7d356f3593a961e4" providerId="LiveId" clId="{58B00B46-B826-4E2C-BB1F-190FD4D79B6E}" dt="2021-03-02T09:19:35.176" v="261" actId="478"/>
          <ac:spMkLst>
            <pc:docMk/>
            <pc:sldMk cId="0" sldId="275"/>
            <ac:spMk id="3" creationId="{00000000-0000-0000-0000-000000000000}"/>
          </ac:spMkLst>
        </pc:spChg>
      </pc:sldChg>
      <pc:sldChg chg="delSp mod">
        <pc:chgData name="Slawomir Samolej" userId="7d356f3593a961e4" providerId="LiveId" clId="{58B00B46-B826-4E2C-BB1F-190FD4D79B6E}" dt="2021-03-02T09:21:26.131" v="262" actId="478"/>
        <pc:sldMkLst>
          <pc:docMk/>
          <pc:sldMk cId="0" sldId="277"/>
        </pc:sldMkLst>
        <pc:spChg chg="del">
          <ac:chgData name="Slawomir Samolej" userId="7d356f3593a961e4" providerId="LiveId" clId="{58B00B46-B826-4E2C-BB1F-190FD4D79B6E}" dt="2021-03-02T09:21:26.131" v="262" actId="478"/>
          <ac:spMkLst>
            <pc:docMk/>
            <pc:sldMk cId="0" sldId="27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3078427" cy="511731"/>
          </a:xfrm>
          <a:prstGeom prst="rect">
            <a:avLst/>
          </a:prstGeom>
        </p:spPr>
        <p:txBody>
          <a:bodyPr vert="horz" lIns="99066" tIns="49533" rIns="99066" bIns="49533" rtlCol="0"/>
          <a:lstStyle>
            <a:lvl1pPr algn="l">
              <a:defRPr sz="1300"/>
            </a:lvl1pPr>
          </a:lstStyle>
          <a:p>
            <a:endParaRPr lang="pl-PL"/>
          </a:p>
        </p:txBody>
      </p:sp>
      <p:sp>
        <p:nvSpPr>
          <p:cNvPr id="3" name="Symbol zastępczy daty 2"/>
          <p:cNvSpPr>
            <a:spLocks noGrp="1"/>
          </p:cNvSpPr>
          <p:nvPr>
            <p:ph type="dt" sz="quarter" idx="1"/>
          </p:nvPr>
        </p:nvSpPr>
        <p:spPr>
          <a:xfrm>
            <a:off x="4023993" y="0"/>
            <a:ext cx="3078427" cy="511731"/>
          </a:xfrm>
          <a:prstGeom prst="rect">
            <a:avLst/>
          </a:prstGeom>
        </p:spPr>
        <p:txBody>
          <a:bodyPr vert="horz" lIns="99066" tIns="49533" rIns="99066" bIns="49533" rtlCol="0"/>
          <a:lstStyle>
            <a:lvl1pPr algn="r">
              <a:defRPr sz="1300"/>
            </a:lvl1pPr>
          </a:lstStyle>
          <a:p>
            <a:fld id="{1218589E-7DC0-4681-87E3-BF356D49D4EC}" type="datetimeFigureOut">
              <a:rPr lang="pl-PL" smtClean="0"/>
              <a:t>28.02.2022</a:t>
            </a:fld>
            <a:endParaRPr lang="pl-PL"/>
          </a:p>
        </p:txBody>
      </p:sp>
      <p:sp>
        <p:nvSpPr>
          <p:cNvPr id="4" name="Symbol zastępczy stopki 3"/>
          <p:cNvSpPr>
            <a:spLocks noGrp="1"/>
          </p:cNvSpPr>
          <p:nvPr>
            <p:ph type="ftr" sz="quarter" idx="2"/>
          </p:nvPr>
        </p:nvSpPr>
        <p:spPr>
          <a:xfrm>
            <a:off x="1" y="9721107"/>
            <a:ext cx="3078427" cy="511731"/>
          </a:xfrm>
          <a:prstGeom prst="rect">
            <a:avLst/>
          </a:prstGeom>
        </p:spPr>
        <p:txBody>
          <a:bodyPr vert="horz" lIns="99066" tIns="49533" rIns="99066" bIns="49533" rtlCol="0" anchor="b"/>
          <a:lstStyle>
            <a:lvl1pPr algn="l">
              <a:defRPr sz="1300"/>
            </a:lvl1pPr>
          </a:lstStyle>
          <a:p>
            <a:endParaRPr lang="pl-PL"/>
          </a:p>
        </p:txBody>
      </p:sp>
      <p:sp>
        <p:nvSpPr>
          <p:cNvPr id="5" name="Symbol zastępczy numeru slajdu 4"/>
          <p:cNvSpPr>
            <a:spLocks noGrp="1"/>
          </p:cNvSpPr>
          <p:nvPr>
            <p:ph type="sldNum" sz="quarter" idx="3"/>
          </p:nvPr>
        </p:nvSpPr>
        <p:spPr>
          <a:xfrm>
            <a:off x="4023993" y="9721107"/>
            <a:ext cx="3078427" cy="511731"/>
          </a:xfrm>
          <a:prstGeom prst="rect">
            <a:avLst/>
          </a:prstGeom>
        </p:spPr>
        <p:txBody>
          <a:bodyPr vert="horz" lIns="99066" tIns="49533" rIns="99066" bIns="49533" rtlCol="0" anchor="b"/>
          <a:lstStyle>
            <a:lvl1pPr algn="r">
              <a:defRPr sz="1300"/>
            </a:lvl1pPr>
          </a:lstStyle>
          <a:p>
            <a:fld id="{79884B52-2B58-4AED-8EF3-217F4F954320}" type="slidenum">
              <a:rPr lang="pl-PL" smtClean="0"/>
              <a:t>‹#›</a:t>
            </a:fld>
            <a:endParaRPr 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3078427" cy="511731"/>
          </a:xfrm>
          <a:prstGeom prst="rect">
            <a:avLst/>
          </a:prstGeom>
        </p:spPr>
        <p:txBody>
          <a:bodyPr vert="horz" lIns="99066" tIns="49533" rIns="99066" bIns="49533" rtlCol="0"/>
          <a:lstStyle>
            <a:lvl1pPr algn="l">
              <a:defRPr sz="1300"/>
            </a:lvl1pPr>
          </a:lstStyle>
          <a:p>
            <a:endParaRPr lang="pl-PL"/>
          </a:p>
        </p:txBody>
      </p:sp>
      <p:sp>
        <p:nvSpPr>
          <p:cNvPr id="3" name="Symbol zastępczy daty 2"/>
          <p:cNvSpPr>
            <a:spLocks noGrp="1"/>
          </p:cNvSpPr>
          <p:nvPr>
            <p:ph type="dt" idx="1"/>
          </p:nvPr>
        </p:nvSpPr>
        <p:spPr>
          <a:xfrm>
            <a:off x="4023993" y="0"/>
            <a:ext cx="3078427" cy="511731"/>
          </a:xfrm>
          <a:prstGeom prst="rect">
            <a:avLst/>
          </a:prstGeom>
        </p:spPr>
        <p:txBody>
          <a:bodyPr vert="horz" lIns="99066" tIns="49533" rIns="99066" bIns="49533" rtlCol="0"/>
          <a:lstStyle>
            <a:lvl1pPr algn="r">
              <a:defRPr sz="1300"/>
            </a:lvl1pPr>
          </a:lstStyle>
          <a:p>
            <a:fld id="{C9103DA4-8AF9-45FD-8834-DCFA0C1BEC9D}" type="datetimeFigureOut">
              <a:rPr lang="pl-PL" smtClean="0"/>
              <a:pPr/>
              <a:t>28.02.2022</a:t>
            </a:fld>
            <a:endParaRPr lang="pl-PL"/>
          </a:p>
        </p:txBody>
      </p:sp>
      <p:sp>
        <p:nvSpPr>
          <p:cNvPr id="4" name="Symbol zastępczy obrazu slajdu 3"/>
          <p:cNvSpPr>
            <a:spLocks noGrp="1" noRot="1" noChangeAspect="1"/>
          </p:cNvSpPr>
          <p:nvPr>
            <p:ph type="sldImg" idx="2"/>
          </p:nvPr>
        </p:nvSpPr>
        <p:spPr>
          <a:xfrm>
            <a:off x="995363" y="769938"/>
            <a:ext cx="5113337" cy="3835400"/>
          </a:xfrm>
          <a:prstGeom prst="rect">
            <a:avLst/>
          </a:prstGeom>
          <a:noFill/>
          <a:ln w="12700">
            <a:solidFill>
              <a:prstClr val="black"/>
            </a:solidFill>
          </a:ln>
        </p:spPr>
        <p:txBody>
          <a:bodyPr vert="horz" lIns="99066" tIns="49533" rIns="99066" bIns="49533" rtlCol="0" anchor="ctr"/>
          <a:lstStyle/>
          <a:p>
            <a:endParaRPr lang="pl-PL"/>
          </a:p>
        </p:txBody>
      </p:sp>
      <p:sp>
        <p:nvSpPr>
          <p:cNvPr id="5" name="Symbol zastępczy notatek 4"/>
          <p:cNvSpPr>
            <a:spLocks noGrp="1"/>
          </p:cNvSpPr>
          <p:nvPr>
            <p:ph type="body" sz="quarter" idx="3"/>
          </p:nvPr>
        </p:nvSpPr>
        <p:spPr>
          <a:xfrm>
            <a:off x="710407" y="4861442"/>
            <a:ext cx="5683250" cy="4605576"/>
          </a:xfrm>
          <a:prstGeom prst="rect">
            <a:avLst/>
          </a:prstGeom>
        </p:spPr>
        <p:txBody>
          <a:bodyPr vert="horz" lIns="99066" tIns="49533" rIns="99066" bIns="49533"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1" y="9721107"/>
            <a:ext cx="3078427" cy="511731"/>
          </a:xfrm>
          <a:prstGeom prst="rect">
            <a:avLst/>
          </a:prstGeom>
        </p:spPr>
        <p:txBody>
          <a:bodyPr vert="horz" lIns="99066" tIns="49533" rIns="99066" bIns="49533" rtlCol="0" anchor="b"/>
          <a:lstStyle>
            <a:lvl1pPr algn="l">
              <a:defRPr sz="1300"/>
            </a:lvl1pPr>
          </a:lstStyle>
          <a:p>
            <a:endParaRPr lang="pl-PL"/>
          </a:p>
        </p:txBody>
      </p:sp>
      <p:sp>
        <p:nvSpPr>
          <p:cNvPr id="7" name="Symbol zastępczy numeru slajdu 6"/>
          <p:cNvSpPr>
            <a:spLocks noGrp="1"/>
          </p:cNvSpPr>
          <p:nvPr>
            <p:ph type="sldNum" sz="quarter" idx="5"/>
          </p:nvPr>
        </p:nvSpPr>
        <p:spPr>
          <a:xfrm>
            <a:off x="4023993" y="9721107"/>
            <a:ext cx="3078427" cy="511731"/>
          </a:xfrm>
          <a:prstGeom prst="rect">
            <a:avLst/>
          </a:prstGeom>
        </p:spPr>
        <p:txBody>
          <a:bodyPr vert="horz" lIns="99066" tIns="49533" rIns="99066" bIns="49533" rtlCol="0" anchor="b"/>
          <a:lstStyle>
            <a:lvl1pPr algn="r">
              <a:defRPr sz="1300"/>
            </a:lvl1pPr>
          </a:lstStyle>
          <a:p>
            <a:fld id="{D0B23766-024C-4EFF-90A8-1243DA82F1A6}"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1</a:t>
            </a:fld>
            <a:endParaRPr lang="pl-PL"/>
          </a:p>
        </p:txBody>
      </p:sp>
    </p:spTree>
    <p:extLst>
      <p:ext uri="{BB962C8B-B14F-4D97-AF65-F5344CB8AC3E}">
        <p14:creationId xmlns:p14="http://schemas.microsoft.com/office/powerpoint/2010/main" val="362462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10</a:t>
            </a:fld>
            <a:endParaRPr lang="pl-PL"/>
          </a:p>
        </p:txBody>
      </p:sp>
    </p:spTree>
    <p:extLst>
      <p:ext uri="{BB962C8B-B14F-4D97-AF65-F5344CB8AC3E}">
        <p14:creationId xmlns:p14="http://schemas.microsoft.com/office/powerpoint/2010/main" val="2174049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Jeśli chcielibyśmy dokonać przeglądu zastosowań kryptografii, to na pewno pierwszym zastosowaniem jest chroniona komunikacja. Przypomnijmy, że zaczyna się ona od protokołu wymiany tajnego klucza/kluczy. Przy okazji użytkownicy się przedstawiają, czyli Alice wie, że rozmawia z Bobem i Bob wie, że rozmawia z Alice.  Potem z zastosowaniem tych kluczy następuje szyfrowanie wiadomości, ale także zapewnienie ich integralności (zabezpieczenie przed fałszowaniem zaszyfrowanych danych).</a:t>
            </a:r>
          </a:p>
        </p:txBody>
      </p:sp>
      <p:sp>
        <p:nvSpPr>
          <p:cNvPr id="4" name="Symbol zastępczy numeru slajdu 3"/>
          <p:cNvSpPr>
            <a:spLocks noGrp="1"/>
          </p:cNvSpPr>
          <p:nvPr>
            <p:ph type="sldNum" sz="quarter" idx="5"/>
          </p:nvPr>
        </p:nvSpPr>
        <p:spPr/>
        <p:txBody>
          <a:bodyPr/>
          <a:lstStyle/>
          <a:p>
            <a:fld id="{D0B23766-024C-4EFF-90A8-1243DA82F1A6}" type="slidenum">
              <a:rPr lang="pl-PL" smtClean="0"/>
              <a:pPr/>
              <a:t>11</a:t>
            </a:fld>
            <a:endParaRPr lang="pl-PL"/>
          </a:p>
        </p:txBody>
      </p:sp>
    </p:spTree>
    <p:extLst>
      <p:ext uri="{BB962C8B-B14F-4D97-AF65-F5344CB8AC3E}">
        <p14:creationId xmlns:p14="http://schemas.microsoft.com/office/powerpoint/2010/main" val="2568570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Podpis elektroniczny jest odpowiednikiem prawdziwego podpisu dokumentu. Podpisując taki dokument gwarantujemy jego treść, to znaczy zakładamy, że nie będzie on mógł być podmieniony na inny (bo na innym nie będzie naszego podpisu), oraz dzięki grafologowi nie będziemy się mogli wyprzeć, że to nie nasz podpis (czyli gwarantujemy, że to my podpisaliśmy ten dokument). W świecie papierowych dokumentów każdy nasz podpis jest taki sam. Niestety nie można tego przenieść do świata cyfrowego. Krótko, stosując kryptografię klucza publicznego i tzw. Infrastrukturę klucza publicznego (certyfikaty) można tak przekształcić wiadomość, że po założeniu pod nią cyfrowego podpisu nie będzie jaj można sfałszować oraz nie będziemy się mogli wyprzeć, że to my podpisaliśmy. Nasz podpis nie będzie mógł być przeniesiony i umieszczony pod innym dokumentem, bo będzie to łatwe do wykrycia.</a:t>
            </a:r>
          </a:p>
          <a:p>
            <a:r>
              <a:rPr lang="pl-PL" dirty="0"/>
              <a:t>Innym zastosowaniem kryptografii jest anonimowa komunikacja. Jest to rozwiązanie o nazwie mix-net. Ktoś chce skonsultować się przez Internet w sprawie stanu swojego zdrowia i siłą rzeczy nie jest zainteresowany ujawnieniem swojej tożsamości. Dzięki odpowiednim zastosowaniom metod kryptograficznych możliwe jest zestawienie takiej szyfrowanej komunikacji przez kolejne serwery </a:t>
            </a:r>
            <a:r>
              <a:rPr lang="pl-PL" dirty="0" err="1"/>
              <a:t>proxy</a:t>
            </a:r>
            <a:r>
              <a:rPr lang="pl-PL" dirty="0"/>
              <a:t>, zapewniające anonimowość Alice. Wiadomości mogą być przesyłane w obie strony.   </a:t>
            </a:r>
          </a:p>
          <a:p>
            <a:endParaRPr lang="pl-PL" dirty="0"/>
          </a:p>
        </p:txBody>
      </p:sp>
      <p:sp>
        <p:nvSpPr>
          <p:cNvPr id="4" name="Symbol zastępczy numeru slajdu 3"/>
          <p:cNvSpPr>
            <a:spLocks noGrp="1"/>
          </p:cNvSpPr>
          <p:nvPr>
            <p:ph type="sldNum" sz="quarter" idx="5"/>
          </p:nvPr>
        </p:nvSpPr>
        <p:spPr/>
        <p:txBody>
          <a:bodyPr/>
          <a:lstStyle/>
          <a:p>
            <a:fld id="{D0B23766-024C-4EFF-90A8-1243DA82F1A6}" type="slidenum">
              <a:rPr lang="pl-PL" smtClean="0"/>
              <a:pPr/>
              <a:t>12</a:t>
            </a:fld>
            <a:endParaRPr lang="pl-PL"/>
          </a:p>
        </p:txBody>
      </p:sp>
    </p:spTree>
    <p:extLst>
      <p:ext uri="{BB962C8B-B14F-4D97-AF65-F5344CB8AC3E}">
        <p14:creationId xmlns:p14="http://schemas.microsoft.com/office/powerpoint/2010/main" val="1068893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Anonimowa cyfrowa waluta daje możliwość dokonywania transakcji, tak jak gotówką w realnym świecie. Typowo, podczas zakupu np. książki za gotówkę sprzedawca nie musi znać naszej tożsamości. Celem waluty cyfrowej jest właśnie taka możliwość wymiany towarów w Internecie. Transakcja dochodzi i jest zapisana w bezpiecznych rozproszonych rejestrach (</a:t>
            </a:r>
            <a:r>
              <a:rPr lang="pl-PL" dirty="0" err="1"/>
              <a:t>blockchain</a:t>
            </a:r>
            <a:r>
              <a:rPr lang="pl-PL" dirty="0"/>
              <a:t>), ale tożsamość kupującego pozostaje anonimowa. Odpowiednie techniki kryptograficzne zapobiegają również nieuczciwemu mnożeniu pieniędzy przez </a:t>
            </a:r>
            <a:r>
              <a:rPr lang="pl-PL"/>
              <a:t>płacącego. Typowe </a:t>
            </a:r>
            <a:r>
              <a:rPr lang="pl-PL" dirty="0"/>
              <a:t>zakupy przez Internet oznaczają pozostawienie po sobie śladu (karta kredytowa, rachunek bankowy…).   </a:t>
            </a:r>
          </a:p>
        </p:txBody>
      </p:sp>
      <p:sp>
        <p:nvSpPr>
          <p:cNvPr id="4" name="Symbol zastępczy numeru slajdu 3"/>
          <p:cNvSpPr>
            <a:spLocks noGrp="1"/>
          </p:cNvSpPr>
          <p:nvPr>
            <p:ph type="sldNum" sz="quarter" idx="5"/>
          </p:nvPr>
        </p:nvSpPr>
        <p:spPr/>
        <p:txBody>
          <a:bodyPr/>
          <a:lstStyle/>
          <a:p>
            <a:fld id="{D0B23766-024C-4EFF-90A8-1243DA82F1A6}" type="slidenum">
              <a:rPr lang="pl-PL" smtClean="0"/>
              <a:pPr/>
              <a:t>13</a:t>
            </a:fld>
            <a:endParaRPr lang="pl-PL"/>
          </a:p>
        </p:txBody>
      </p:sp>
    </p:spTree>
    <p:extLst>
      <p:ext uri="{BB962C8B-B14F-4D97-AF65-F5344CB8AC3E}">
        <p14:creationId xmlns:p14="http://schemas.microsoft.com/office/powerpoint/2010/main" val="3664352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14312">
              <a:defRPr/>
            </a:pPr>
            <a:r>
              <a:rPr lang="pl-PL" dirty="0" smtClean="0"/>
              <a:t>Załóżmy, że mamy dwie</a:t>
            </a:r>
            <a:r>
              <a:rPr lang="pl-PL" baseline="0" dirty="0" smtClean="0"/>
              <a:t> partie partię 0 i partię 1. Wyborcy głosują na swoją partię. Pewna grupa głosuje na partię 0 inna na partię 1. Generalnie, wygrywa ta partia, która ma większość głosów. Podczas głosowania jesteśmy zainteresowani odczytem stanu głosów, ale niczym więcej (nic więcej nie ma być ujawnione). W elektronicznych wyborach można stworzyć np. cyfrowe centrum wyborcze, które przyjmuje odpowiednio zaszyfrowane głosy, ogłasza wynik wyborów, ale również zabezpiecza przed wielokrotnym wysyłaniem głosów. Wyjściem jest informacja o wynikach wyborów i nic więcej.</a:t>
            </a:r>
          </a:p>
          <a:p>
            <a:endParaRPr lang="pl-PL" dirty="0"/>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14</a:t>
            </a:fld>
            <a:endParaRPr lang="pl-PL"/>
          </a:p>
        </p:txBody>
      </p:sp>
    </p:spTree>
    <p:extLst>
      <p:ext uri="{BB962C8B-B14F-4D97-AF65-F5344CB8AC3E}">
        <p14:creationId xmlns:p14="http://schemas.microsoft.com/office/powerpoint/2010/main" val="87363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Podobne</a:t>
            </a:r>
            <a:r>
              <a:rPr lang="pl-PL" baseline="0" dirty="0" smtClean="0"/>
              <a:t> zagadnienie dotyczy prywatnych aukcji. Przykładowo, w systemie aukcyjnym </a:t>
            </a:r>
            <a:r>
              <a:rPr lang="pl-PL" baseline="0" dirty="0" err="1" smtClean="0"/>
              <a:t>Vickera</a:t>
            </a:r>
            <a:r>
              <a:rPr lang="pl-PL" baseline="0" dirty="0" smtClean="0"/>
              <a:t> aukcje wygrywa ten, kto zadeklaruje chęć zapłacenia najwyższej stawki, ale na koniec płaci drugą, co do wielkości zadeklarowaną stawkę. Odpowiednio dobrany protokół kryptograficzny ujawni tylko kto wygrał i ile na końcu zostanie zapłacone i nic poza tym.</a:t>
            </a:r>
            <a:endParaRPr lang="pl-PL" dirty="0"/>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15</a:t>
            </a:fld>
            <a:endParaRPr lang="pl-PL"/>
          </a:p>
        </p:txBody>
      </p:sp>
    </p:spTree>
    <p:extLst>
      <p:ext uri="{BB962C8B-B14F-4D97-AF65-F5344CB8AC3E}">
        <p14:creationId xmlns:p14="http://schemas.microsoft.com/office/powerpoint/2010/main" val="189788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Poprzednie przykłady są</a:t>
            </a:r>
            <a:r>
              <a:rPr lang="pl-PL" baseline="0" dirty="0" smtClean="0"/>
              <a:t> szczególnymi przypadkami ogólnego zagadnienia zwanego bezpiecznymi obliczeniami wielostronnymi. Każdy z uczestników systemu wprowadza do niego jakiś sekret (ukrytą informację). System ma obliczyć pewną funkcję na danych pobranych z sekretów i ujawnić tylko wynik tej funkcji a nie same przesłane sekrety. Niezbyt bezpiecznym rozwiązaniem jest ustanowienie zaufanego urzędu. Każdy z uczestników obliczeń przesyła swoje dane, obliczenia są przeprowadzone i upublicznione, ale nic więcej nie jest ujawnione, bo mamy umowę z zaufanym urzędem. Problem pojawia się, gdy urząd zostanie skompromitowany…</a:t>
            </a:r>
          </a:p>
          <a:p>
            <a:endParaRPr lang="pl-PL" baseline="0" dirty="0" smtClean="0"/>
          </a:p>
          <a:p>
            <a:r>
              <a:rPr lang="pl-PL" baseline="0" dirty="0" smtClean="0"/>
              <a:t>Istnieje jednak twierdzenie, że cokolwiek jesteśmy w stanie policzyć z zastosowaniem takiego zaufanego centrum, jesteśmy w </a:t>
            </a:r>
            <a:r>
              <a:rPr lang="pl-PL" baseline="0" smtClean="0"/>
              <a:t>stanie policzyć </a:t>
            </a:r>
            <a:r>
              <a:rPr lang="pl-PL" baseline="0" dirty="0" smtClean="0"/>
              <a:t>bez niego.</a:t>
            </a:r>
            <a:endParaRPr lang="pl-PL" dirty="0"/>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16</a:t>
            </a:fld>
            <a:endParaRPr lang="pl-PL"/>
          </a:p>
        </p:txBody>
      </p:sp>
    </p:spTree>
    <p:extLst>
      <p:ext uri="{BB962C8B-B14F-4D97-AF65-F5344CB8AC3E}">
        <p14:creationId xmlns:p14="http://schemas.microsoft.com/office/powerpoint/2010/main" val="3981036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17</a:t>
            </a:fld>
            <a:endParaRPr lang="pl-PL"/>
          </a:p>
        </p:txBody>
      </p:sp>
    </p:spTree>
    <p:extLst>
      <p:ext uri="{BB962C8B-B14F-4D97-AF65-F5344CB8AC3E}">
        <p14:creationId xmlns:p14="http://schemas.microsoft.com/office/powerpoint/2010/main" val="865493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18</a:t>
            </a:fld>
            <a:endParaRPr lang="pl-PL"/>
          </a:p>
        </p:txBody>
      </p:sp>
    </p:spTree>
    <p:extLst>
      <p:ext uri="{BB962C8B-B14F-4D97-AF65-F5344CB8AC3E}">
        <p14:creationId xmlns:p14="http://schemas.microsoft.com/office/powerpoint/2010/main" val="3517879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19</a:t>
            </a:fld>
            <a:endParaRPr lang="pl-PL"/>
          </a:p>
        </p:txBody>
      </p:sp>
    </p:spTree>
    <p:extLst>
      <p:ext uri="{BB962C8B-B14F-4D97-AF65-F5344CB8AC3E}">
        <p14:creationId xmlns:p14="http://schemas.microsoft.com/office/powerpoint/2010/main" val="405144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0B23766-024C-4EFF-90A8-1243DA82F1A6}" type="slidenum">
              <a:rPr lang="pl-PL" smtClean="0"/>
              <a:pPr/>
              <a:t>2</a:t>
            </a:fld>
            <a:endParaRPr lang="pl-PL"/>
          </a:p>
        </p:txBody>
      </p:sp>
    </p:spTree>
    <p:extLst>
      <p:ext uri="{BB962C8B-B14F-4D97-AF65-F5344CB8AC3E}">
        <p14:creationId xmlns:p14="http://schemas.microsoft.com/office/powerpoint/2010/main" val="651068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20</a:t>
            </a:fld>
            <a:endParaRPr lang="pl-PL"/>
          </a:p>
        </p:txBody>
      </p:sp>
    </p:spTree>
    <p:extLst>
      <p:ext uri="{BB962C8B-B14F-4D97-AF65-F5344CB8AC3E}">
        <p14:creationId xmlns:p14="http://schemas.microsoft.com/office/powerpoint/2010/main" val="3093766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21</a:t>
            </a:fld>
            <a:endParaRPr lang="pl-PL"/>
          </a:p>
        </p:txBody>
      </p:sp>
    </p:spTree>
    <p:extLst>
      <p:ext uri="{BB962C8B-B14F-4D97-AF65-F5344CB8AC3E}">
        <p14:creationId xmlns:p14="http://schemas.microsoft.com/office/powerpoint/2010/main" val="3953707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22</a:t>
            </a:fld>
            <a:endParaRPr lang="pl-PL"/>
          </a:p>
        </p:txBody>
      </p:sp>
    </p:spTree>
    <p:extLst>
      <p:ext uri="{BB962C8B-B14F-4D97-AF65-F5344CB8AC3E}">
        <p14:creationId xmlns:p14="http://schemas.microsoft.com/office/powerpoint/2010/main" val="1035303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23</a:t>
            </a:fld>
            <a:endParaRPr lang="pl-PL"/>
          </a:p>
        </p:txBody>
      </p:sp>
    </p:spTree>
    <p:extLst>
      <p:ext uri="{BB962C8B-B14F-4D97-AF65-F5344CB8AC3E}">
        <p14:creationId xmlns:p14="http://schemas.microsoft.com/office/powerpoint/2010/main" val="3434845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24</a:t>
            </a:fld>
            <a:endParaRPr lang="pl-PL"/>
          </a:p>
        </p:txBody>
      </p:sp>
    </p:spTree>
    <p:extLst>
      <p:ext uri="{BB962C8B-B14F-4D97-AF65-F5344CB8AC3E}">
        <p14:creationId xmlns:p14="http://schemas.microsoft.com/office/powerpoint/2010/main" val="1084116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25</a:t>
            </a:fld>
            <a:endParaRPr lang="pl-PL"/>
          </a:p>
        </p:txBody>
      </p:sp>
    </p:spTree>
    <p:extLst>
      <p:ext uri="{BB962C8B-B14F-4D97-AF65-F5344CB8AC3E}">
        <p14:creationId xmlns:p14="http://schemas.microsoft.com/office/powerpoint/2010/main" val="3783735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26</a:t>
            </a:fld>
            <a:endParaRPr lang="pl-PL"/>
          </a:p>
        </p:txBody>
      </p:sp>
    </p:spTree>
    <p:extLst>
      <p:ext uri="{BB962C8B-B14F-4D97-AF65-F5344CB8AC3E}">
        <p14:creationId xmlns:p14="http://schemas.microsoft.com/office/powerpoint/2010/main" val="1332198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27</a:t>
            </a:fld>
            <a:endParaRPr lang="pl-PL"/>
          </a:p>
        </p:txBody>
      </p:sp>
    </p:spTree>
    <p:extLst>
      <p:ext uri="{BB962C8B-B14F-4D97-AF65-F5344CB8AC3E}">
        <p14:creationId xmlns:p14="http://schemas.microsoft.com/office/powerpoint/2010/main" val="2483183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28</a:t>
            </a:fld>
            <a:endParaRPr lang="pl-PL"/>
          </a:p>
        </p:txBody>
      </p:sp>
    </p:spTree>
    <p:extLst>
      <p:ext uri="{BB962C8B-B14F-4D97-AF65-F5344CB8AC3E}">
        <p14:creationId xmlns:p14="http://schemas.microsoft.com/office/powerpoint/2010/main" val="2306934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29</a:t>
            </a:fld>
            <a:endParaRPr lang="pl-PL"/>
          </a:p>
        </p:txBody>
      </p:sp>
    </p:spTree>
    <p:extLst>
      <p:ext uri="{BB962C8B-B14F-4D97-AF65-F5344CB8AC3E}">
        <p14:creationId xmlns:p14="http://schemas.microsoft.com/office/powerpoint/2010/main" val="240578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0B23766-024C-4EFF-90A8-1243DA82F1A6}" type="slidenum">
              <a:rPr lang="pl-PL" smtClean="0"/>
              <a:pPr/>
              <a:t>3</a:t>
            </a:fld>
            <a:endParaRPr lang="pl-PL"/>
          </a:p>
        </p:txBody>
      </p:sp>
    </p:spTree>
    <p:extLst>
      <p:ext uri="{BB962C8B-B14F-4D97-AF65-F5344CB8AC3E}">
        <p14:creationId xmlns:p14="http://schemas.microsoft.com/office/powerpoint/2010/main" val="825976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30</a:t>
            </a:fld>
            <a:endParaRPr lang="pl-PL"/>
          </a:p>
        </p:txBody>
      </p:sp>
    </p:spTree>
    <p:extLst>
      <p:ext uri="{BB962C8B-B14F-4D97-AF65-F5344CB8AC3E}">
        <p14:creationId xmlns:p14="http://schemas.microsoft.com/office/powerpoint/2010/main" val="2340651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31</a:t>
            </a:fld>
            <a:endParaRPr lang="pl-PL"/>
          </a:p>
        </p:txBody>
      </p:sp>
    </p:spTree>
    <p:extLst>
      <p:ext uri="{BB962C8B-B14F-4D97-AF65-F5344CB8AC3E}">
        <p14:creationId xmlns:p14="http://schemas.microsoft.com/office/powerpoint/2010/main" val="3722596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32</a:t>
            </a:fld>
            <a:endParaRPr lang="pl-PL"/>
          </a:p>
        </p:txBody>
      </p:sp>
    </p:spTree>
    <p:extLst>
      <p:ext uri="{BB962C8B-B14F-4D97-AF65-F5344CB8AC3E}">
        <p14:creationId xmlns:p14="http://schemas.microsoft.com/office/powerpoint/2010/main" val="767873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33</a:t>
            </a:fld>
            <a:endParaRPr lang="pl-PL"/>
          </a:p>
        </p:txBody>
      </p:sp>
    </p:spTree>
    <p:extLst>
      <p:ext uri="{BB962C8B-B14F-4D97-AF65-F5344CB8AC3E}">
        <p14:creationId xmlns:p14="http://schemas.microsoft.com/office/powerpoint/2010/main" val="890762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D0B23766-024C-4EFF-90A8-1243DA82F1A6}" type="slidenum">
              <a:rPr lang="pl-PL" smtClean="0"/>
              <a:pPr/>
              <a:t>34</a:t>
            </a:fld>
            <a:endParaRPr lang="pl-PL"/>
          </a:p>
        </p:txBody>
      </p:sp>
    </p:spTree>
    <p:extLst>
      <p:ext uri="{BB962C8B-B14F-4D97-AF65-F5344CB8AC3E}">
        <p14:creationId xmlns:p14="http://schemas.microsoft.com/office/powerpoint/2010/main" val="3226493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We współczesnych zastosowaniach informatyki kryptografia jest bardzo często stosowana. Jest stosowana do ochrony komunikacji. Protokół HTTPS chroni nasze połączenie nap. z bankami, czy sklepami internetowymi; nasza łączność bezprzewodowa jest również szyfrowana. W ramach kursu część z wymienionych protokołów będzie szczegółowo omawiana. Kryptografia jest również stosowana do szyfrowania danych na dyskach. Nawet jeśli zostaną one skradzione, to nie bzie można  ich odtworzyć. Kryptografia chroni również przed możliwością tworzenia nieautoryzowanych kopii danych (np. DVD, czy Blue-</a:t>
            </a:r>
            <a:r>
              <a:rPr lang="pl-PL" dirty="0" err="1"/>
              <a:t>ray</a:t>
            </a:r>
            <a:r>
              <a:rPr lang="pl-PL" dirty="0"/>
              <a:t>) i pozwala weryfikować (</a:t>
            </a:r>
            <a:r>
              <a:rPr lang="pl-PL" dirty="0" err="1"/>
              <a:t>autentykować</a:t>
            </a:r>
            <a:r>
              <a:rPr lang="pl-PL" dirty="0"/>
              <a:t>) użytkowników systemu komputerowego.</a:t>
            </a:r>
          </a:p>
        </p:txBody>
      </p:sp>
      <p:sp>
        <p:nvSpPr>
          <p:cNvPr id="4" name="Symbol zastępczy numeru slajdu 3"/>
          <p:cNvSpPr>
            <a:spLocks noGrp="1"/>
          </p:cNvSpPr>
          <p:nvPr>
            <p:ph type="sldNum" sz="quarter" idx="5"/>
          </p:nvPr>
        </p:nvSpPr>
        <p:spPr/>
        <p:txBody>
          <a:bodyPr/>
          <a:lstStyle/>
          <a:p>
            <a:fld id="{D0B23766-024C-4EFF-90A8-1243DA82F1A6}" type="slidenum">
              <a:rPr lang="pl-PL" smtClean="0"/>
              <a:pPr/>
              <a:t>4</a:t>
            </a:fld>
            <a:endParaRPr lang="pl-PL"/>
          </a:p>
        </p:txBody>
      </p:sp>
    </p:spTree>
    <p:extLst>
      <p:ext uri="{BB962C8B-B14F-4D97-AF65-F5344CB8AC3E}">
        <p14:creationId xmlns:p14="http://schemas.microsoft.com/office/powerpoint/2010/main" val="279813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Wracając do chronionej komunikacji, możemy sobie wyobrazić potrzebę wymiany informacji pomiędzy Alice i Bobem. Alice przy pomocy swojego komputera personalnego chce wymienić informację z Bobem – serwerem. Protokół do wymiany informacji nazywa się HTTPS, ale w zasadzie jest to protokół SSL/TLS. Ma on dwa cele zapobieżenie podsłuchania treści komunikatu, ale również zapobieżenie fałszowania treści. </a:t>
            </a:r>
          </a:p>
        </p:txBody>
      </p:sp>
      <p:sp>
        <p:nvSpPr>
          <p:cNvPr id="4" name="Symbol zastępczy numeru slajdu 3"/>
          <p:cNvSpPr>
            <a:spLocks noGrp="1"/>
          </p:cNvSpPr>
          <p:nvPr>
            <p:ph type="sldNum" sz="quarter" idx="5"/>
          </p:nvPr>
        </p:nvSpPr>
        <p:spPr/>
        <p:txBody>
          <a:bodyPr/>
          <a:lstStyle/>
          <a:p>
            <a:fld id="{D0B23766-024C-4EFF-90A8-1243DA82F1A6}" type="slidenum">
              <a:rPr lang="pl-PL" smtClean="0"/>
              <a:pPr/>
              <a:t>5</a:t>
            </a:fld>
            <a:endParaRPr lang="pl-PL"/>
          </a:p>
        </p:txBody>
      </p:sp>
    </p:spTree>
    <p:extLst>
      <p:ext uri="{BB962C8B-B14F-4D97-AF65-F5344CB8AC3E}">
        <p14:creationId xmlns:p14="http://schemas.microsoft.com/office/powerpoint/2010/main" val="400596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14312">
              <a:defRPr/>
            </a:pPr>
            <a:r>
              <a:rPr lang="pl-PL" dirty="0"/>
              <a:t>Protokół składa się z dwóch podstawowych etapów: (1) bezpiecznej wymiany kluczy szyfrowania pomiędzy stronami, a następnie (2) wymiany zaszyfrowanych komunikatów w takiej formie, aby nie można było ich odszyfrować oraz podstawić pod nie innych. </a:t>
            </a:r>
          </a:p>
          <a:p>
            <a:endParaRPr lang="pl-PL" dirty="0"/>
          </a:p>
        </p:txBody>
      </p:sp>
      <p:sp>
        <p:nvSpPr>
          <p:cNvPr id="4" name="Symbol zastępczy numeru slajdu 3"/>
          <p:cNvSpPr>
            <a:spLocks noGrp="1"/>
          </p:cNvSpPr>
          <p:nvPr>
            <p:ph type="sldNum" sz="quarter" idx="5"/>
          </p:nvPr>
        </p:nvSpPr>
        <p:spPr/>
        <p:txBody>
          <a:bodyPr/>
          <a:lstStyle/>
          <a:p>
            <a:fld id="{D0B23766-024C-4EFF-90A8-1243DA82F1A6}" type="slidenum">
              <a:rPr lang="pl-PL" smtClean="0"/>
              <a:pPr/>
              <a:t>6</a:t>
            </a:fld>
            <a:endParaRPr lang="pl-PL"/>
          </a:p>
        </p:txBody>
      </p:sp>
    </p:spTree>
    <p:extLst>
      <p:ext uri="{BB962C8B-B14F-4D97-AF65-F5344CB8AC3E}">
        <p14:creationId xmlns:p14="http://schemas.microsoft.com/office/powerpoint/2010/main" val="353061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Kolejną typową aplikacją kryptografii jest ochrona danych dyskowych. Są tu zdefiniowane dwa cele. Atakujący, który skradnie dysk, nie będzie mógł odczytać zgromadzonych na nim danych. Dodatkowo, jeśli będzie on próbował dane sfałszować, to podczas odszyfrowywania tych danych także zostanie to wykryte. W pewnym sensie szyfrowanie danych na dysku jest podobne do bezpiecznej komunikacji, tylko samego ze sobą.  Alice wysyła na dysk zaszyfrowane dane, a po jakimś czasie je odczytuje, czyli przesyła do siebie samej komunikat.</a:t>
            </a:r>
          </a:p>
        </p:txBody>
      </p:sp>
      <p:sp>
        <p:nvSpPr>
          <p:cNvPr id="4" name="Symbol zastępczy numeru slajdu 3"/>
          <p:cNvSpPr>
            <a:spLocks noGrp="1"/>
          </p:cNvSpPr>
          <p:nvPr>
            <p:ph type="sldNum" sz="quarter" idx="5"/>
          </p:nvPr>
        </p:nvSpPr>
        <p:spPr/>
        <p:txBody>
          <a:bodyPr/>
          <a:lstStyle/>
          <a:p>
            <a:fld id="{D0B23766-024C-4EFF-90A8-1243DA82F1A6}" type="slidenum">
              <a:rPr lang="pl-PL" smtClean="0"/>
              <a:pPr/>
              <a:t>7</a:t>
            </a:fld>
            <a:endParaRPr lang="pl-PL"/>
          </a:p>
        </p:txBody>
      </p:sp>
    </p:spTree>
    <p:extLst>
      <p:ext uri="{BB962C8B-B14F-4D97-AF65-F5344CB8AC3E}">
        <p14:creationId xmlns:p14="http://schemas.microsoft.com/office/powerpoint/2010/main" val="1938329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Podstawowym blokiem bezpiecznej wymiany informacji jest schemat kryptografii z kluczem symetrycznym. W takim schemacie oboje uczestnicy wymiany informacji współdzielą ten sam tajny klucz, który nie jest znany atakującemu. Będą oni stosować szyfr, który składa się z dwóch algorytmów: E(ang. </a:t>
            </a:r>
            <a:r>
              <a:rPr lang="pl-PL" dirty="0" err="1"/>
              <a:t>Encryption</a:t>
            </a:r>
            <a:r>
              <a:rPr lang="pl-PL" dirty="0"/>
              <a:t>) i D (ang. </a:t>
            </a:r>
            <a:r>
              <a:rPr lang="pl-PL" dirty="0" err="1"/>
              <a:t>Decryption</a:t>
            </a:r>
            <a:r>
              <a:rPr lang="pl-PL" dirty="0"/>
              <a:t>). Algorytm E (szyfrujący) bierze jako wejście wiadomość m (ang. Message) i klucz k (ang. </a:t>
            </a:r>
            <a:r>
              <a:rPr lang="pl-PL" dirty="0" err="1"/>
              <a:t>Key</a:t>
            </a:r>
            <a:r>
              <a:rPr lang="pl-PL" dirty="0"/>
              <a:t>) i wytwarza szyfrogram (zaszyfrowany tekst). Z kolei algorytm D (deszyfrujący) bierze szyfrogram i klucz i odszyfrowuje ukryte dane otrzymując z powrotem wiadomość m.   </a:t>
            </a:r>
          </a:p>
          <a:p>
            <a:endParaRPr lang="pl-PL" dirty="0"/>
          </a:p>
          <a:p>
            <a:r>
              <a:rPr lang="pl-PL" dirty="0"/>
              <a:t>Bardzo ważnym aspektem współczesnej kryptografii jest fakt, że algorytm szyfrujący jest znany publicznie. Jedynym tajnym elementem systemu jest klucz szyfrowania/deszyfracji. Należy stosować te publicznie znane algorytmy, a nie tajne. Dla tych jawnych algorytmów przeprowadzono wiele analiz i ataków, co podnosi ich wiarygodność.</a:t>
            </a:r>
          </a:p>
        </p:txBody>
      </p:sp>
      <p:sp>
        <p:nvSpPr>
          <p:cNvPr id="4" name="Symbol zastępczy numeru slajdu 3"/>
          <p:cNvSpPr>
            <a:spLocks noGrp="1"/>
          </p:cNvSpPr>
          <p:nvPr>
            <p:ph type="sldNum" sz="quarter" idx="5"/>
          </p:nvPr>
        </p:nvSpPr>
        <p:spPr/>
        <p:txBody>
          <a:bodyPr/>
          <a:lstStyle/>
          <a:p>
            <a:fld id="{D0B23766-024C-4EFF-90A8-1243DA82F1A6}" type="slidenum">
              <a:rPr lang="pl-PL" smtClean="0"/>
              <a:pPr/>
              <a:t>8</a:t>
            </a:fld>
            <a:endParaRPr lang="pl-PL"/>
          </a:p>
        </p:txBody>
      </p:sp>
    </p:spTree>
    <p:extLst>
      <p:ext uri="{BB962C8B-B14F-4D97-AF65-F5344CB8AC3E}">
        <p14:creationId xmlns:p14="http://schemas.microsoft.com/office/powerpoint/2010/main" val="167167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 kryptografii symetrycznej mówimy o dwóch sposobach stosowania kluczy. Pierwszy z nich polega na tym, że dla każdej wiadomości stosujemy nowy klucz. Tak może się dziać np. podczas szyfrowania wiadomości poczty elektronicznej. Drugi przypadek (np. gdy chcemy szyfrować dane na dysku) polega na wielokrotnym stosowaniu tego samego klucza. W tym przypadku będziemy musieli stosować dodatkowe zabiegi w celu zabezpieczenia danych. </a:t>
            </a:r>
          </a:p>
        </p:txBody>
      </p:sp>
      <p:sp>
        <p:nvSpPr>
          <p:cNvPr id="4" name="Symbol zastępczy numeru slajdu 3"/>
          <p:cNvSpPr>
            <a:spLocks noGrp="1"/>
          </p:cNvSpPr>
          <p:nvPr>
            <p:ph type="sldNum" sz="quarter" idx="5"/>
          </p:nvPr>
        </p:nvSpPr>
        <p:spPr/>
        <p:txBody>
          <a:bodyPr/>
          <a:lstStyle/>
          <a:p>
            <a:fld id="{D0B23766-024C-4EFF-90A8-1243DA82F1A6}" type="slidenum">
              <a:rPr lang="pl-PL" smtClean="0"/>
              <a:pPr/>
              <a:t>9</a:t>
            </a:fld>
            <a:endParaRPr lang="pl-PL"/>
          </a:p>
        </p:txBody>
      </p:sp>
    </p:spTree>
    <p:extLst>
      <p:ext uri="{BB962C8B-B14F-4D97-AF65-F5344CB8AC3E}">
        <p14:creationId xmlns:p14="http://schemas.microsoft.com/office/powerpoint/2010/main" val="187954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07E824C3-9165-41E5-954F-E0D67DA768D9}" type="datetime1">
              <a:rPr lang="pl-PL" smtClean="0"/>
              <a:pPr/>
              <a:t>28.02.2022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1B8DD7F-BE56-4AF9-B8B5-A1214DE03FF3}" type="datetime1">
              <a:rPr lang="pl-PL" smtClean="0"/>
              <a:pPr/>
              <a:t>28.02.2022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7EFB4A3E-81DB-4E16-8AFA-23A050912551}" type="datetime1">
              <a:rPr lang="pl-PL" smtClean="0"/>
              <a:pPr/>
              <a:t>28.02.2022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97D6D77-5BF3-4274-A58E-07B24477CEAC}" type="datetime1">
              <a:rPr lang="pl-PL" smtClean="0"/>
              <a:pPr/>
              <a:t>28.02.2022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123F2164-E49E-467B-82D1-3177C25FBC90}" type="datetime1">
              <a:rPr lang="pl-PL" smtClean="0"/>
              <a:pPr/>
              <a:t>28.02.2022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EEFB54C-9947-4181-828B-8E6C5411DE0B}" type="datetime1">
              <a:rPr lang="pl-PL" smtClean="0"/>
              <a:pPr/>
              <a:t>28.02.2022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10A1BC3E-D9F6-4EAA-929D-A2D76188389E}" type="datetime1">
              <a:rPr lang="pl-PL" smtClean="0"/>
              <a:pPr/>
              <a:t>28.02.2022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E40237C6-F43E-4179-AEFC-A39C9F660FAE}" type="datetime1">
              <a:rPr lang="pl-PL" smtClean="0"/>
              <a:pPr/>
              <a:t>28.02.2022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0BA6E2F-9097-4675-B5B8-9F39094DBD8B}" type="datetime1">
              <a:rPr lang="pl-PL" smtClean="0"/>
              <a:pPr/>
              <a:t>28.02.2022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73E2F9B-A86C-425E-912A-4EFEF9DD0C0A}" type="datetime1">
              <a:rPr lang="pl-PL" smtClean="0"/>
              <a:pPr/>
              <a:t>28.02.2022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BDAF92B-5611-4DA6-B600-18E988861312}" type="datetime1">
              <a:rPr lang="pl-PL" smtClean="0"/>
              <a:pPr/>
              <a:t>28.02.2022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425A2-AD42-4946-96D6-BA92972119C4}" type="datetime1">
              <a:rPr lang="pl-PL" smtClean="0"/>
              <a:pPr/>
              <a:t>28.02.2022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oc.cryptobook.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l.wikipedia.org/wiki/Prawdopodobie%C5%84stwo"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908721"/>
            <a:ext cx="7772400" cy="2691730"/>
          </a:xfrm>
        </p:spPr>
        <p:txBody>
          <a:bodyPr>
            <a:normAutofit/>
          </a:bodyPr>
          <a:lstStyle/>
          <a:p>
            <a:r>
              <a:rPr lang="pl-PL" dirty="0"/>
              <a:t>Kryptografia i bezpieczeństwo danych </a:t>
            </a:r>
            <a:br>
              <a:rPr lang="pl-PL" dirty="0"/>
            </a:br>
            <a:r>
              <a:rPr lang="pl-PL" dirty="0"/>
              <a:t>- wprowadzenie</a:t>
            </a:r>
          </a:p>
        </p:txBody>
      </p:sp>
      <p:sp>
        <p:nvSpPr>
          <p:cNvPr id="3" name="Podtytuł 2"/>
          <p:cNvSpPr>
            <a:spLocks noGrp="1"/>
          </p:cNvSpPr>
          <p:nvPr>
            <p:ph type="subTitle" idx="1"/>
          </p:nvPr>
        </p:nvSpPr>
        <p:spPr/>
        <p:txBody>
          <a:bodyPr/>
          <a:lstStyle/>
          <a:p>
            <a:r>
              <a:rPr lang="pl-PL" dirty="0"/>
              <a:t>Sławomir </a:t>
            </a:r>
            <a:r>
              <a:rPr lang="pl-PL" dirty="0" err="1"/>
              <a:t>Samolej</a:t>
            </a:r>
            <a:r>
              <a:rPr lang="pl-PL" dirty="0"/>
              <a:t/>
            </a:r>
            <a:br>
              <a:rPr lang="pl-PL" dirty="0"/>
            </a:br>
            <a:r>
              <a:rPr lang="pl-PL" dirty="0" err="1"/>
              <a:t>ssamolej.kia.prz.edu.pl</a:t>
            </a:r>
            <a:r>
              <a:rPr lang="pl-PL" dirty="0"/>
              <a:t/>
            </a:r>
            <a:br>
              <a:rPr lang="pl-PL" dirty="0"/>
            </a:br>
            <a:r>
              <a:rPr lang="pl-PL" dirty="0" err="1"/>
              <a:t>ssamolej@prz.edu.pl</a:t>
            </a:r>
            <a:endParaRPr lang="pl-PL" dirty="0"/>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1</a:t>
            </a:fld>
            <a:endParaRPr lang="pl-P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fontScale="90000"/>
          </a:bodyPr>
          <a:lstStyle/>
          <a:p>
            <a:r>
              <a:rPr lang="pl-PL" dirty="0"/>
              <a:t>Uwagi na tym etapie</a:t>
            </a:r>
          </a:p>
        </p:txBody>
      </p:sp>
      <p:sp>
        <p:nvSpPr>
          <p:cNvPr id="3" name="Symbol zastępczy zawartości 2"/>
          <p:cNvSpPr>
            <a:spLocks noGrp="1"/>
          </p:cNvSpPr>
          <p:nvPr>
            <p:ph idx="1"/>
          </p:nvPr>
        </p:nvSpPr>
        <p:spPr>
          <a:xfrm>
            <a:off x="457708" y="966118"/>
            <a:ext cx="8229600" cy="5390232"/>
          </a:xfrm>
        </p:spPr>
        <p:txBody>
          <a:bodyPr>
            <a:normAutofit fontScale="92500" lnSpcReduction="20000"/>
          </a:bodyPr>
          <a:lstStyle/>
          <a:p>
            <a:r>
              <a:rPr lang="pl-PL" dirty="0"/>
              <a:t>Kryptografia jest:</a:t>
            </a:r>
          </a:p>
          <a:p>
            <a:pPr lvl="1"/>
            <a:r>
              <a:rPr lang="pl-PL" dirty="0"/>
              <a:t>Doskonałym narzędziem do ochrony informacji w komputerach</a:t>
            </a:r>
          </a:p>
          <a:p>
            <a:pPr lvl="1"/>
            <a:r>
              <a:rPr lang="pl-PL" dirty="0"/>
              <a:t>Podstawą do stworzenia wielu mechanizmów ochrony przesyłu informacji i przechowywania danych</a:t>
            </a:r>
          </a:p>
          <a:p>
            <a:r>
              <a:rPr lang="pl-PL" dirty="0"/>
              <a:t>Kryptografia nie jest:</a:t>
            </a:r>
          </a:p>
          <a:p>
            <a:pPr lvl="1"/>
            <a:r>
              <a:rPr lang="pl-PL" dirty="0"/>
              <a:t>Rozwiązaniem wszystkich problemów ochrony (np. błędy oprogramowania, ataki stosujące </a:t>
            </a:r>
            <a:r>
              <a:rPr lang="pl-PL" dirty="0" err="1"/>
              <a:t>soscjotechniki</a:t>
            </a:r>
            <a:r>
              <a:rPr lang="pl-PL" dirty="0"/>
              <a:t>)</a:t>
            </a:r>
          </a:p>
          <a:p>
            <a:pPr lvl="1"/>
            <a:r>
              <a:rPr lang="pl-PL" dirty="0"/>
              <a:t>Zabezpieczeniem, jeśli jest stosowana w niewłaściwy sposób (np. WEP)</a:t>
            </a:r>
          </a:p>
          <a:p>
            <a:pPr lvl="1"/>
            <a:r>
              <a:rPr lang="pl-PL" dirty="0"/>
              <a:t>Czymś, co trzeba wymyślić samemu</a:t>
            </a:r>
          </a:p>
          <a:p>
            <a:pPr lvl="2"/>
            <a:r>
              <a:rPr lang="pl-PL" dirty="0"/>
              <a:t>Jest bardzo wiele przykładów złamanych systemów szyfrowania powstałych </a:t>
            </a:r>
            <a:r>
              <a:rPr lang="pl-PL" dirty="0" err="1"/>
              <a:t>at</a:t>
            </a:r>
            <a:r>
              <a:rPr lang="pl-PL" dirty="0"/>
              <a:t>-hoc</a:t>
            </a:r>
          </a:p>
          <a:p>
            <a:pPr lvl="2"/>
            <a:r>
              <a:rPr lang="pl-PL" dirty="0"/>
              <a:t>Należy się trzymać opublikowanych standardów i schematów kryptograficznych</a:t>
            </a:r>
          </a:p>
          <a:p>
            <a:pPr lvl="1"/>
            <a:endParaRPr lang="pl-PL" dirty="0"/>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10</a:t>
            </a:fld>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91692"/>
          </a:xfrm>
        </p:spPr>
        <p:txBody>
          <a:bodyPr>
            <a:normAutofit fontScale="90000"/>
          </a:bodyPr>
          <a:lstStyle/>
          <a:p>
            <a:r>
              <a:rPr lang="pl-PL" dirty="0"/>
              <a:t>Jądro kryptografii</a:t>
            </a:r>
          </a:p>
        </p:txBody>
      </p:sp>
      <p:sp>
        <p:nvSpPr>
          <p:cNvPr id="3" name="Symbol zastępczy zawartości 2"/>
          <p:cNvSpPr>
            <a:spLocks noGrp="1"/>
          </p:cNvSpPr>
          <p:nvPr>
            <p:ph idx="1"/>
          </p:nvPr>
        </p:nvSpPr>
        <p:spPr>
          <a:xfrm>
            <a:off x="0" y="1988840"/>
            <a:ext cx="2915816" cy="968971"/>
          </a:xfrm>
        </p:spPr>
        <p:txBody>
          <a:bodyPr>
            <a:normAutofit fontScale="92500" lnSpcReduction="10000"/>
          </a:bodyPr>
          <a:lstStyle/>
          <a:p>
            <a:pPr>
              <a:buNone/>
            </a:pPr>
            <a:r>
              <a:rPr lang="pl-PL" dirty="0"/>
              <a:t>	Ustalenie </a:t>
            </a:r>
            <a:br>
              <a:rPr lang="pl-PL" dirty="0"/>
            </a:br>
            <a:r>
              <a:rPr lang="pl-PL" dirty="0"/>
              <a:t>tajnego klucza:</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11</a:t>
            </a:fld>
            <a:endParaRPr lang="pl-PL"/>
          </a:p>
        </p:txBody>
      </p:sp>
      <p:pic>
        <p:nvPicPr>
          <p:cNvPr id="5" name="Picture 7"/>
          <p:cNvPicPr>
            <a:picLocks noChangeAspect="1" noChangeArrowheads="1"/>
          </p:cNvPicPr>
          <p:nvPr/>
        </p:nvPicPr>
        <p:blipFill>
          <a:blip r:embed="rId3" cstate="print"/>
          <a:srcRect/>
          <a:stretch>
            <a:fillRect/>
          </a:stretch>
        </p:blipFill>
        <p:spPr bwMode="auto">
          <a:xfrm>
            <a:off x="3419872" y="1412776"/>
            <a:ext cx="1604434" cy="1932859"/>
          </a:xfrm>
          <a:prstGeom prst="rect">
            <a:avLst/>
          </a:prstGeom>
          <a:noFill/>
          <a:ln w="9525">
            <a:noFill/>
            <a:miter lim="800000"/>
            <a:headEnd/>
            <a:tailEnd/>
          </a:ln>
        </p:spPr>
      </p:pic>
      <p:pic>
        <p:nvPicPr>
          <p:cNvPr id="6" name="Picture 8"/>
          <p:cNvPicPr>
            <a:picLocks noChangeAspect="1" noChangeArrowheads="1"/>
          </p:cNvPicPr>
          <p:nvPr/>
        </p:nvPicPr>
        <p:blipFill>
          <a:blip r:embed="rId4" cstate="print"/>
          <a:srcRect/>
          <a:stretch>
            <a:fillRect/>
          </a:stretch>
        </p:blipFill>
        <p:spPr bwMode="auto">
          <a:xfrm>
            <a:off x="7524328" y="1628799"/>
            <a:ext cx="1218627" cy="2032495"/>
          </a:xfrm>
          <a:prstGeom prst="rect">
            <a:avLst/>
          </a:prstGeom>
          <a:noFill/>
          <a:ln w="9525">
            <a:noFill/>
            <a:miter lim="800000"/>
            <a:headEnd/>
            <a:tailEnd/>
          </a:ln>
        </p:spPr>
      </p:pic>
      <p:sp>
        <p:nvSpPr>
          <p:cNvPr id="8" name="pole tekstowe 7"/>
          <p:cNvSpPr txBox="1"/>
          <p:nvPr/>
        </p:nvSpPr>
        <p:spPr>
          <a:xfrm>
            <a:off x="2987824" y="1916832"/>
            <a:ext cx="432048" cy="461665"/>
          </a:xfrm>
          <a:prstGeom prst="rect">
            <a:avLst/>
          </a:prstGeom>
          <a:noFill/>
        </p:spPr>
        <p:txBody>
          <a:bodyPr wrap="square" rtlCol="0">
            <a:spAutoFit/>
          </a:bodyPr>
          <a:lstStyle/>
          <a:p>
            <a:r>
              <a:rPr lang="pl-PL" sz="2400" b="1" dirty="0">
                <a:solidFill>
                  <a:srgbClr val="FF0000"/>
                </a:solidFill>
              </a:rPr>
              <a:t>k</a:t>
            </a:r>
            <a:endParaRPr lang="pl-PL" b="1" dirty="0">
              <a:solidFill>
                <a:srgbClr val="FF0000"/>
              </a:solidFill>
            </a:endParaRPr>
          </a:p>
        </p:txBody>
      </p:sp>
      <p:sp>
        <p:nvSpPr>
          <p:cNvPr id="9" name="pole tekstowe 8"/>
          <p:cNvSpPr txBox="1"/>
          <p:nvPr/>
        </p:nvSpPr>
        <p:spPr>
          <a:xfrm>
            <a:off x="8388424" y="1196752"/>
            <a:ext cx="432048" cy="461665"/>
          </a:xfrm>
          <a:prstGeom prst="rect">
            <a:avLst/>
          </a:prstGeom>
          <a:noFill/>
        </p:spPr>
        <p:txBody>
          <a:bodyPr wrap="square" rtlCol="0">
            <a:spAutoFit/>
          </a:bodyPr>
          <a:lstStyle/>
          <a:p>
            <a:r>
              <a:rPr lang="pl-PL" sz="2400" b="1" dirty="0">
                <a:solidFill>
                  <a:srgbClr val="FF0000"/>
                </a:solidFill>
              </a:rPr>
              <a:t>k</a:t>
            </a:r>
            <a:endParaRPr lang="pl-PL" b="1" dirty="0">
              <a:solidFill>
                <a:srgbClr val="FF0000"/>
              </a:solidFill>
            </a:endParaRPr>
          </a:p>
        </p:txBody>
      </p:sp>
      <p:cxnSp>
        <p:nvCxnSpPr>
          <p:cNvPr id="11" name="Łącznik prosty ze strzałką 10"/>
          <p:cNvCxnSpPr/>
          <p:nvPr/>
        </p:nvCxnSpPr>
        <p:spPr>
          <a:xfrm>
            <a:off x="5364088" y="2060848"/>
            <a:ext cx="1512168" cy="0"/>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5364088" y="2780928"/>
            <a:ext cx="1512168" cy="0"/>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p:nvPr/>
        </p:nvCxnSpPr>
        <p:spPr>
          <a:xfrm>
            <a:off x="5148064" y="2420888"/>
            <a:ext cx="1512168" cy="0"/>
          </a:xfrm>
          <a:prstGeom prst="straightConnector1">
            <a:avLst/>
          </a:prstGeom>
          <a:ln w="63500" cmpd="sng">
            <a:headEnd type="triangle"/>
            <a:tailEnd type="none"/>
          </a:ln>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3" cstate="print"/>
          <a:srcRect/>
          <a:stretch>
            <a:fillRect/>
          </a:stretch>
        </p:blipFill>
        <p:spPr bwMode="auto">
          <a:xfrm>
            <a:off x="3491880" y="4077073"/>
            <a:ext cx="1604434" cy="1932859"/>
          </a:xfrm>
          <a:prstGeom prst="rect">
            <a:avLst/>
          </a:prstGeom>
          <a:noFill/>
          <a:ln w="9525">
            <a:noFill/>
            <a:miter lim="800000"/>
            <a:headEnd/>
            <a:tailEnd/>
          </a:ln>
        </p:spPr>
      </p:pic>
      <p:pic>
        <p:nvPicPr>
          <p:cNvPr id="22" name="Picture 8"/>
          <p:cNvPicPr>
            <a:picLocks noChangeAspect="1" noChangeArrowheads="1"/>
          </p:cNvPicPr>
          <p:nvPr/>
        </p:nvPicPr>
        <p:blipFill>
          <a:blip r:embed="rId4" cstate="print"/>
          <a:srcRect/>
          <a:stretch>
            <a:fillRect/>
          </a:stretch>
        </p:blipFill>
        <p:spPr bwMode="auto">
          <a:xfrm>
            <a:off x="7596336" y="4293096"/>
            <a:ext cx="1218627" cy="2032495"/>
          </a:xfrm>
          <a:prstGeom prst="rect">
            <a:avLst/>
          </a:prstGeom>
          <a:noFill/>
          <a:ln w="9525">
            <a:noFill/>
            <a:miter lim="800000"/>
            <a:headEnd/>
            <a:tailEnd/>
          </a:ln>
        </p:spPr>
      </p:pic>
      <p:sp>
        <p:nvSpPr>
          <p:cNvPr id="23" name="pole tekstowe 22"/>
          <p:cNvSpPr txBox="1"/>
          <p:nvPr/>
        </p:nvSpPr>
        <p:spPr>
          <a:xfrm>
            <a:off x="3059832" y="4581129"/>
            <a:ext cx="432048" cy="461665"/>
          </a:xfrm>
          <a:prstGeom prst="rect">
            <a:avLst/>
          </a:prstGeom>
          <a:noFill/>
        </p:spPr>
        <p:txBody>
          <a:bodyPr wrap="square" rtlCol="0">
            <a:spAutoFit/>
          </a:bodyPr>
          <a:lstStyle/>
          <a:p>
            <a:r>
              <a:rPr lang="pl-PL" sz="2400" b="1" dirty="0">
                <a:solidFill>
                  <a:srgbClr val="FF0000"/>
                </a:solidFill>
              </a:rPr>
              <a:t>k</a:t>
            </a:r>
            <a:endParaRPr lang="pl-PL" b="1" dirty="0">
              <a:solidFill>
                <a:srgbClr val="FF0000"/>
              </a:solidFill>
            </a:endParaRPr>
          </a:p>
        </p:txBody>
      </p:sp>
      <p:sp>
        <p:nvSpPr>
          <p:cNvPr id="24" name="pole tekstowe 23"/>
          <p:cNvSpPr txBox="1"/>
          <p:nvPr/>
        </p:nvSpPr>
        <p:spPr>
          <a:xfrm>
            <a:off x="8460432" y="3861049"/>
            <a:ext cx="432048" cy="461665"/>
          </a:xfrm>
          <a:prstGeom prst="rect">
            <a:avLst/>
          </a:prstGeom>
          <a:noFill/>
        </p:spPr>
        <p:txBody>
          <a:bodyPr wrap="square" rtlCol="0">
            <a:spAutoFit/>
          </a:bodyPr>
          <a:lstStyle/>
          <a:p>
            <a:r>
              <a:rPr lang="pl-PL" sz="2400" b="1" dirty="0">
                <a:solidFill>
                  <a:srgbClr val="FF0000"/>
                </a:solidFill>
              </a:rPr>
              <a:t>k</a:t>
            </a:r>
            <a:endParaRPr lang="pl-PL" b="1" dirty="0">
              <a:solidFill>
                <a:srgbClr val="FF0000"/>
              </a:solidFill>
            </a:endParaRPr>
          </a:p>
        </p:txBody>
      </p:sp>
      <p:cxnSp>
        <p:nvCxnSpPr>
          <p:cNvPr id="25" name="Łącznik prosty ze strzałką 24"/>
          <p:cNvCxnSpPr/>
          <p:nvPr/>
        </p:nvCxnSpPr>
        <p:spPr>
          <a:xfrm>
            <a:off x="5436096" y="4725145"/>
            <a:ext cx="1512168" cy="0"/>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5436096" y="5445225"/>
            <a:ext cx="1512168" cy="0"/>
          </a:xfrm>
          <a:prstGeom prst="straightConnector1">
            <a:avLst/>
          </a:prstGeom>
          <a:ln w="63500" cmpd="sng">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TextBox 26"/>
          <p:cNvSpPr txBox="1"/>
          <p:nvPr/>
        </p:nvSpPr>
        <p:spPr>
          <a:xfrm>
            <a:off x="5724128" y="4552057"/>
            <a:ext cx="838200" cy="461665"/>
          </a:xfrm>
          <a:prstGeom prst="rect">
            <a:avLst/>
          </a:prstGeom>
          <a:pattFill prst="openDmnd">
            <a:fgClr>
              <a:schemeClr val="bg1">
                <a:lumMod val="50000"/>
              </a:schemeClr>
            </a:fgClr>
            <a:bgClr>
              <a:prstClr val="white"/>
            </a:bgClr>
          </a:pattFill>
          <a:ln>
            <a:solidFill>
              <a:srgbClr val="FF0000"/>
            </a:solidFill>
          </a:ln>
        </p:spPr>
        <p:txBody>
          <a:bodyPr wrap="square" rtlCol="0">
            <a:spAutoFit/>
          </a:bodyPr>
          <a:lstStyle/>
          <a:p>
            <a:pPr algn="ctr"/>
            <a:r>
              <a:rPr lang="en-US" sz="2400" dirty="0"/>
              <a:t>m</a:t>
            </a:r>
            <a:r>
              <a:rPr lang="en-US" sz="2400" baseline="-25000" dirty="0"/>
              <a:t>1</a:t>
            </a:r>
          </a:p>
        </p:txBody>
      </p:sp>
      <p:sp>
        <p:nvSpPr>
          <p:cNvPr id="29" name="TextBox 28"/>
          <p:cNvSpPr txBox="1"/>
          <p:nvPr/>
        </p:nvSpPr>
        <p:spPr>
          <a:xfrm>
            <a:off x="5724128" y="5157192"/>
            <a:ext cx="838200" cy="461665"/>
          </a:xfrm>
          <a:prstGeom prst="rect">
            <a:avLst/>
          </a:prstGeom>
          <a:pattFill prst="openDmnd">
            <a:fgClr>
              <a:schemeClr val="bg1">
                <a:lumMod val="50000"/>
              </a:schemeClr>
            </a:fgClr>
            <a:bgClr>
              <a:prstClr val="white"/>
            </a:bgClr>
          </a:pattFill>
          <a:ln>
            <a:solidFill>
              <a:srgbClr val="FF0000"/>
            </a:solidFill>
          </a:ln>
        </p:spPr>
        <p:txBody>
          <a:bodyPr wrap="square" rtlCol="0">
            <a:spAutoFit/>
          </a:bodyPr>
          <a:lstStyle/>
          <a:p>
            <a:pPr algn="ctr"/>
            <a:r>
              <a:rPr lang="en-US" sz="2400" dirty="0"/>
              <a:t>m</a:t>
            </a:r>
            <a:r>
              <a:rPr lang="en-US" sz="2400" baseline="-25000" dirty="0"/>
              <a:t>2</a:t>
            </a:r>
          </a:p>
        </p:txBody>
      </p:sp>
      <p:sp>
        <p:nvSpPr>
          <p:cNvPr id="30" name="Symbol zastępczy zawartości 2"/>
          <p:cNvSpPr txBox="1">
            <a:spLocks/>
          </p:cNvSpPr>
          <p:nvPr/>
        </p:nvSpPr>
        <p:spPr>
          <a:xfrm>
            <a:off x="179512" y="4509120"/>
            <a:ext cx="2915816" cy="968971"/>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3200" b="0" i="0" u="none" strike="noStrike" kern="1200" cap="none" spc="0" normalizeH="0" baseline="0" noProof="0" dirty="0">
                <a:ln>
                  <a:noFill/>
                </a:ln>
                <a:solidFill>
                  <a:schemeClr val="tx1"/>
                </a:solidFill>
                <a:effectLst/>
                <a:uLnTx/>
                <a:uFillTx/>
                <a:latin typeface="+mn-lt"/>
                <a:ea typeface="+mn-ea"/>
                <a:cs typeface="+mn-cs"/>
              </a:rPr>
              <a:t>	Chroniona </a:t>
            </a:r>
            <a:br>
              <a:rPr kumimoji="0" lang="pl-PL" sz="3200" b="0" i="0" u="none" strike="noStrike" kern="1200" cap="none" spc="0" normalizeH="0" baseline="0" noProof="0" dirty="0">
                <a:ln>
                  <a:noFill/>
                </a:ln>
                <a:solidFill>
                  <a:schemeClr val="tx1"/>
                </a:solidFill>
                <a:effectLst/>
                <a:uLnTx/>
                <a:uFillTx/>
                <a:latin typeface="+mn-lt"/>
                <a:ea typeface="+mn-ea"/>
                <a:cs typeface="+mn-cs"/>
              </a:rPr>
            </a:br>
            <a:r>
              <a:rPr kumimoji="0" lang="pl-PL" sz="3200" b="0" i="0" u="none" strike="noStrike" kern="1200" cap="none" spc="0" normalizeH="0" baseline="0" noProof="0" dirty="0">
                <a:ln>
                  <a:noFill/>
                </a:ln>
                <a:solidFill>
                  <a:schemeClr val="tx1"/>
                </a:solidFill>
                <a:effectLst/>
                <a:uLnTx/>
                <a:uFillTx/>
                <a:latin typeface="+mn-lt"/>
                <a:ea typeface="+mn-ea"/>
                <a:cs typeface="+mn-cs"/>
              </a:rPr>
              <a:t>komunikacja</a:t>
            </a:r>
          </a:p>
        </p:txBody>
      </p:sp>
      <p:sp>
        <p:nvSpPr>
          <p:cNvPr id="31" name="Objaśnienie liniowe 2 (kreska) 30"/>
          <p:cNvSpPr/>
          <p:nvPr/>
        </p:nvSpPr>
        <p:spPr>
          <a:xfrm>
            <a:off x="6084168" y="3501008"/>
            <a:ext cx="1872208" cy="432048"/>
          </a:xfrm>
          <a:prstGeom prst="accentCallout2">
            <a:avLst>
              <a:gd name="adj1" fmla="val 18750"/>
              <a:gd name="adj2" fmla="val -8333"/>
              <a:gd name="adj3" fmla="val 18750"/>
              <a:gd name="adj4" fmla="val -16667"/>
              <a:gd name="adj5" fmla="val -107962"/>
              <a:gd name="adj6" fmla="val -18341"/>
            </a:avLst>
          </a:prstGeom>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t>Atakujący ???</a:t>
            </a:r>
            <a:endParaRPr lang="pl-PL" dirty="0"/>
          </a:p>
        </p:txBody>
      </p:sp>
      <p:sp>
        <p:nvSpPr>
          <p:cNvPr id="32" name="Prostokąt 31"/>
          <p:cNvSpPr/>
          <p:nvPr/>
        </p:nvSpPr>
        <p:spPr>
          <a:xfrm>
            <a:off x="3059832" y="6237312"/>
            <a:ext cx="54006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t>Zachowanie poufności i integralności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Kryptografia umożliwia więcej… (1)</a:t>
            </a:r>
          </a:p>
        </p:txBody>
      </p:sp>
      <p:sp>
        <p:nvSpPr>
          <p:cNvPr id="3" name="Symbol zastępczy zawartości 2"/>
          <p:cNvSpPr>
            <a:spLocks noGrp="1"/>
          </p:cNvSpPr>
          <p:nvPr>
            <p:ph idx="1"/>
          </p:nvPr>
        </p:nvSpPr>
        <p:spPr>
          <a:xfrm>
            <a:off x="323528" y="1556792"/>
            <a:ext cx="4186808" cy="5112568"/>
          </a:xfrm>
        </p:spPr>
        <p:txBody>
          <a:bodyPr/>
          <a:lstStyle/>
          <a:p>
            <a:r>
              <a:rPr lang="pl-PL" dirty="0"/>
              <a:t>Podpis elektroniczny</a:t>
            </a:r>
          </a:p>
          <a:p>
            <a:endParaRPr lang="pl-PL" dirty="0"/>
          </a:p>
          <a:p>
            <a:endParaRPr lang="pl-PL" dirty="0"/>
          </a:p>
          <a:p>
            <a:endParaRPr lang="pl-PL" dirty="0"/>
          </a:p>
          <a:p>
            <a:endParaRPr lang="pl-PL" dirty="0"/>
          </a:p>
          <a:p>
            <a:r>
              <a:rPr lang="pl-PL" dirty="0"/>
              <a:t>Anonimowa komunikacja</a:t>
            </a:r>
            <a:br>
              <a:rPr lang="pl-PL" dirty="0"/>
            </a:br>
            <a:r>
              <a:rPr lang="pl-PL" dirty="0"/>
              <a:t>(mix net)</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12</a:t>
            </a:fld>
            <a:endParaRPr lang="pl-PL"/>
          </a:p>
        </p:txBody>
      </p:sp>
      <p:grpSp>
        <p:nvGrpSpPr>
          <p:cNvPr id="5" name="Group 6"/>
          <p:cNvGrpSpPr/>
          <p:nvPr/>
        </p:nvGrpSpPr>
        <p:grpSpPr>
          <a:xfrm>
            <a:off x="6228184" y="1412776"/>
            <a:ext cx="2016224" cy="2160240"/>
            <a:chOff x="5486400" y="895350"/>
            <a:chExt cx="1828800" cy="2590800"/>
          </a:xfrm>
        </p:grpSpPr>
        <p:pic>
          <p:nvPicPr>
            <p:cNvPr id="6" name="Picture 3"/>
            <p:cNvPicPr>
              <a:picLocks noChangeAspect="1"/>
            </p:cNvPicPr>
            <p:nvPr/>
          </p:nvPicPr>
          <p:blipFill>
            <a:blip r:embed="rId3" cstate="print"/>
            <a:stretch>
              <a:fillRect/>
            </a:stretch>
          </p:blipFill>
          <p:spPr>
            <a:xfrm>
              <a:off x="5562600" y="1047750"/>
              <a:ext cx="1676400" cy="1788160"/>
            </a:xfrm>
            <a:prstGeom prst="rect">
              <a:avLst/>
            </a:prstGeom>
          </p:spPr>
        </p:pic>
        <p:sp>
          <p:nvSpPr>
            <p:cNvPr id="7" name="Rounded Rectangle 4"/>
            <p:cNvSpPr/>
            <p:nvPr/>
          </p:nvSpPr>
          <p:spPr>
            <a:xfrm>
              <a:off x="5715000" y="2724150"/>
              <a:ext cx="1371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sz="2000" dirty="0"/>
                <a:t>Podpis</a:t>
              </a:r>
              <a:br>
                <a:rPr lang="pl-PL" sz="2000" dirty="0"/>
              </a:br>
              <a:r>
                <a:rPr lang="pl-PL" sz="2000" dirty="0"/>
                <a:t>Alice</a:t>
              </a:r>
              <a:endParaRPr lang="en-US" sz="2000" dirty="0"/>
            </a:p>
          </p:txBody>
        </p:sp>
        <p:sp>
          <p:nvSpPr>
            <p:cNvPr id="8" name="Rectangle 5"/>
            <p:cNvSpPr/>
            <p:nvPr/>
          </p:nvSpPr>
          <p:spPr>
            <a:xfrm>
              <a:off x="5486400" y="895350"/>
              <a:ext cx="1828800" cy="2590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7"/>
          <p:cNvPicPr>
            <a:picLocks noChangeAspect="1" noChangeArrowheads="1"/>
          </p:cNvPicPr>
          <p:nvPr/>
        </p:nvPicPr>
        <p:blipFill>
          <a:blip r:embed="rId4" cstate="print"/>
          <a:srcRect/>
          <a:stretch>
            <a:fillRect/>
          </a:stretch>
        </p:blipFill>
        <p:spPr bwMode="auto">
          <a:xfrm>
            <a:off x="3853324" y="5093344"/>
            <a:ext cx="1314998" cy="1584176"/>
          </a:xfrm>
          <a:prstGeom prst="rect">
            <a:avLst/>
          </a:prstGeom>
          <a:noFill/>
          <a:ln w="9525">
            <a:noFill/>
            <a:miter lim="800000"/>
            <a:headEnd/>
            <a:tailEnd/>
          </a:ln>
        </p:spPr>
      </p:pic>
      <p:pic>
        <p:nvPicPr>
          <p:cNvPr id="10" name="Picture 8"/>
          <p:cNvPicPr>
            <a:picLocks noChangeAspect="1" noChangeArrowheads="1"/>
          </p:cNvPicPr>
          <p:nvPr/>
        </p:nvPicPr>
        <p:blipFill>
          <a:blip r:embed="rId5" cstate="print"/>
          <a:srcRect/>
          <a:stretch>
            <a:fillRect/>
          </a:stretch>
        </p:blipFill>
        <p:spPr bwMode="auto">
          <a:xfrm>
            <a:off x="7164288" y="4891792"/>
            <a:ext cx="1152128" cy="1921584"/>
          </a:xfrm>
          <a:prstGeom prst="rect">
            <a:avLst/>
          </a:prstGeom>
          <a:noFill/>
          <a:ln w="9525">
            <a:noFill/>
            <a:miter lim="800000"/>
            <a:headEnd/>
            <a:tailEnd/>
          </a:ln>
        </p:spPr>
      </p:pic>
      <p:sp>
        <p:nvSpPr>
          <p:cNvPr id="11" name="Strzałka w lewo i prawo 10"/>
          <p:cNvSpPr/>
          <p:nvPr/>
        </p:nvSpPr>
        <p:spPr>
          <a:xfrm>
            <a:off x="5220072" y="5597400"/>
            <a:ext cx="172819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Cloud Callout 15"/>
          <p:cNvSpPr/>
          <p:nvPr/>
        </p:nvSpPr>
        <p:spPr>
          <a:xfrm>
            <a:off x="5148064" y="3789040"/>
            <a:ext cx="2781672" cy="1113656"/>
          </a:xfrm>
          <a:prstGeom prst="cloudCallout">
            <a:avLst>
              <a:gd name="adj1" fmla="val 18642"/>
              <a:gd name="adj2" fmla="val 9791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pl-PL" sz="1600" dirty="0">
                <a:solidFill>
                  <a:srgbClr val="000090"/>
                </a:solidFill>
              </a:rPr>
              <a:t>Z kim rozmawiałem</a:t>
            </a:r>
            <a:r>
              <a:rPr lang="en-US" sz="1600" dirty="0">
                <a:solidFill>
                  <a:srgbClr val="00009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Kryptografia umożliwia więcej… (2)</a:t>
            </a:r>
          </a:p>
        </p:txBody>
      </p:sp>
      <p:sp>
        <p:nvSpPr>
          <p:cNvPr id="3" name="Symbol zastępczy zawartości 2"/>
          <p:cNvSpPr>
            <a:spLocks noGrp="1"/>
          </p:cNvSpPr>
          <p:nvPr>
            <p:ph idx="1"/>
          </p:nvPr>
        </p:nvSpPr>
        <p:spPr>
          <a:xfrm>
            <a:off x="323528" y="1628800"/>
            <a:ext cx="8424936" cy="1468759"/>
          </a:xfrm>
        </p:spPr>
        <p:txBody>
          <a:bodyPr>
            <a:normAutofit fontScale="85000" lnSpcReduction="20000"/>
          </a:bodyPr>
          <a:lstStyle/>
          <a:p>
            <a:r>
              <a:rPr lang="pl-PL" dirty="0"/>
              <a:t>Anonimowa </a:t>
            </a:r>
            <a:r>
              <a:rPr lang="pl-PL" b="1" dirty="0"/>
              <a:t>cyfrowa</a:t>
            </a:r>
            <a:r>
              <a:rPr lang="pl-PL" dirty="0"/>
              <a:t> waluta</a:t>
            </a:r>
          </a:p>
          <a:p>
            <a:pPr lvl="1"/>
            <a:r>
              <a:rPr lang="pl-PL" dirty="0"/>
              <a:t>Czy mogę wydać „cyfrową monetę” z zachowaniem anonimowości?</a:t>
            </a:r>
          </a:p>
          <a:p>
            <a:pPr lvl="1"/>
            <a:r>
              <a:rPr lang="pl-PL" dirty="0"/>
              <a:t>Jak zapobiec podwójnemu płaceniu tą samą monetą?</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13</a:t>
            </a:fld>
            <a:endParaRPr lang="pl-PL"/>
          </a:p>
        </p:txBody>
      </p:sp>
      <p:pic>
        <p:nvPicPr>
          <p:cNvPr id="1036" name="Picture 12" descr="C:\Users\ssamolej\AppData\Local\Microsoft\Windows\INetCache\IE\1HUWHX1A\Multimarket_Jula[1].jpg"/>
          <p:cNvPicPr>
            <a:picLocks noChangeAspect="1" noChangeArrowheads="1"/>
          </p:cNvPicPr>
          <p:nvPr/>
        </p:nvPicPr>
        <p:blipFill>
          <a:blip r:embed="rId3" cstate="print"/>
          <a:srcRect/>
          <a:stretch>
            <a:fillRect/>
          </a:stretch>
        </p:blipFill>
        <p:spPr bwMode="auto">
          <a:xfrm>
            <a:off x="5724128" y="4293096"/>
            <a:ext cx="3048000" cy="2032000"/>
          </a:xfrm>
          <a:prstGeom prst="rect">
            <a:avLst/>
          </a:prstGeom>
          <a:noFill/>
        </p:spPr>
      </p:pic>
      <p:pic>
        <p:nvPicPr>
          <p:cNvPr id="18" name="Picture 7"/>
          <p:cNvPicPr>
            <a:picLocks noChangeAspect="1" noChangeArrowheads="1"/>
          </p:cNvPicPr>
          <p:nvPr/>
        </p:nvPicPr>
        <p:blipFill>
          <a:blip r:embed="rId4" cstate="print"/>
          <a:srcRect/>
          <a:stretch>
            <a:fillRect/>
          </a:stretch>
        </p:blipFill>
        <p:spPr bwMode="auto">
          <a:xfrm>
            <a:off x="1259632" y="4149080"/>
            <a:ext cx="1314998" cy="1584176"/>
          </a:xfrm>
          <a:prstGeom prst="rect">
            <a:avLst/>
          </a:prstGeom>
          <a:noFill/>
          <a:ln w="9525">
            <a:noFill/>
            <a:miter lim="800000"/>
            <a:headEnd/>
            <a:tailEnd/>
          </a:ln>
        </p:spPr>
      </p:pic>
      <p:pic>
        <p:nvPicPr>
          <p:cNvPr id="1028" name="Picture 4" descr="C:\Users\ssamolej\AppData\Local\Microsoft\Windows\INetCache\IE\5WT3UJQM\220px-Piece_Comm-2Euro_(pile)[1].jpg"/>
          <p:cNvPicPr>
            <a:picLocks noChangeAspect="1" noChangeArrowheads="1"/>
          </p:cNvPicPr>
          <p:nvPr/>
        </p:nvPicPr>
        <p:blipFill>
          <a:blip r:embed="rId5" cstate="print"/>
          <a:srcRect/>
          <a:stretch>
            <a:fillRect/>
          </a:stretch>
        </p:blipFill>
        <p:spPr bwMode="auto">
          <a:xfrm>
            <a:off x="323528" y="4149080"/>
            <a:ext cx="1192188" cy="1186744"/>
          </a:xfrm>
          <a:prstGeom prst="rect">
            <a:avLst/>
          </a:prstGeom>
          <a:noFill/>
        </p:spPr>
      </p:pic>
      <p:cxnSp>
        <p:nvCxnSpPr>
          <p:cNvPr id="19" name="Łącznik prosty ze strzałką 18"/>
          <p:cNvCxnSpPr/>
          <p:nvPr/>
        </p:nvCxnSpPr>
        <p:spPr>
          <a:xfrm>
            <a:off x="2771800" y="4941168"/>
            <a:ext cx="2304256" cy="0"/>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sp>
        <p:nvSpPr>
          <p:cNvPr id="20" name="pole tekstowe 19"/>
          <p:cNvSpPr txBox="1"/>
          <p:nvPr/>
        </p:nvSpPr>
        <p:spPr>
          <a:xfrm>
            <a:off x="2928640" y="4581128"/>
            <a:ext cx="2777427" cy="707886"/>
          </a:xfrm>
          <a:prstGeom prst="rect">
            <a:avLst/>
          </a:prstGeom>
          <a:noFill/>
        </p:spPr>
        <p:txBody>
          <a:bodyPr wrap="none" rtlCol="0">
            <a:spAutoFit/>
          </a:bodyPr>
          <a:lstStyle/>
          <a:p>
            <a:pPr algn="ctr"/>
            <a:r>
              <a:rPr lang="pl-PL" sz="2000" dirty="0"/>
              <a:t>Internet</a:t>
            </a:r>
          </a:p>
          <a:p>
            <a:r>
              <a:rPr lang="pl-PL" sz="2000" dirty="0"/>
              <a:t>anonimowa komunikacja</a:t>
            </a:r>
          </a:p>
        </p:txBody>
      </p:sp>
      <p:sp>
        <p:nvSpPr>
          <p:cNvPr id="24" name="Cloud Callout 13"/>
          <p:cNvSpPr/>
          <p:nvPr/>
        </p:nvSpPr>
        <p:spPr>
          <a:xfrm>
            <a:off x="6732240" y="3212976"/>
            <a:ext cx="2023864" cy="897632"/>
          </a:xfrm>
          <a:prstGeom prst="cloudCallout">
            <a:avLst>
              <a:gd name="adj1" fmla="val -41209"/>
              <a:gd name="adj2" fmla="val 56864"/>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pl-PL" sz="1600" dirty="0">
                <a:solidFill>
                  <a:srgbClr val="000090"/>
                </a:solidFill>
              </a:rPr>
              <a:t>Kto to był</a:t>
            </a:r>
            <a:r>
              <a:rPr lang="en-US" sz="1600" dirty="0">
                <a:solidFill>
                  <a:srgbClr val="00009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Protokoły</a:t>
            </a:r>
          </a:p>
        </p:txBody>
      </p:sp>
      <p:sp>
        <p:nvSpPr>
          <p:cNvPr id="3" name="Symbol zastępczy zawartości 2"/>
          <p:cNvSpPr>
            <a:spLocks noGrp="1"/>
          </p:cNvSpPr>
          <p:nvPr>
            <p:ph idx="1"/>
          </p:nvPr>
        </p:nvSpPr>
        <p:spPr>
          <a:xfrm>
            <a:off x="457200" y="1600201"/>
            <a:ext cx="2314600" cy="964704"/>
          </a:xfrm>
        </p:spPr>
        <p:txBody>
          <a:bodyPr/>
          <a:lstStyle/>
          <a:p>
            <a:r>
              <a:rPr lang="pl-PL" dirty="0"/>
              <a:t>Wybory</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14</a:t>
            </a:fld>
            <a:endParaRPr lang="pl-PL"/>
          </a:p>
        </p:txBody>
      </p:sp>
      <p:pic>
        <p:nvPicPr>
          <p:cNvPr id="2051" name="Picture 3" descr="C:\Users\ssamolej\AppData\Local\Microsoft\Windows\INetCache\IE\5WT3UJQM\posing-149725_960_720[1].png"/>
          <p:cNvPicPr>
            <a:picLocks noChangeAspect="1" noChangeArrowheads="1"/>
          </p:cNvPicPr>
          <p:nvPr/>
        </p:nvPicPr>
        <p:blipFill>
          <a:blip r:embed="rId3" cstate="print"/>
          <a:srcRect/>
          <a:stretch>
            <a:fillRect/>
          </a:stretch>
        </p:blipFill>
        <p:spPr bwMode="auto">
          <a:xfrm>
            <a:off x="3203848" y="1628800"/>
            <a:ext cx="936104" cy="1872208"/>
          </a:xfrm>
          <a:prstGeom prst="rect">
            <a:avLst/>
          </a:prstGeom>
          <a:noFill/>
        </p:spPr>
      </p:pic>
      <p:pic>
        <p:nvPicPr>
          <p:cNvPr id="7" name="Picture 3" descr="C:\Users\ssamolej\AppData\Local\Microsoft\Windows\INetCache\IE\5WT3UJQM\posing-149725_960_720[1].png"/>
          <p:cNvPicPr>
            <a:picLocks noChangeAspect="1" noChangeArrowheads="1"/>
          </p:cNvPicPr>
          <p:nvPr/>
        </p:nvPicPr>
        <p:blipFill>
          <a:blip r:embed="rId3" cstate="print"/>
          <a:srcRect/>
          <a:stretch>
            <a:fillRect/>
          </a:stretch>
        </p:blipFill>
        <p:spPr bwMode="auto">
          <a:xfrm>
            <a:off x="4211960" y="1700808"/>
            <a:ext cx="936104" cy="1872208"/>
          </a:xfrm>
          <a:prstGeom prst="rect">
            <a:avLst/>
          </a:prstGeom>
          <a:noFill/>
        </p:spPr>
      </p:pic>
      <p:pic>
        <p:nvPicPr>
          <p:cNvPr id="8" name="Picture 3" descr="C:\Users\ssamolej\AppData\Local\Microsoft\Windows\INetCache\IE\5WT3UJQM\posing-149725_960_720[1].png"/>
          <p:cNvPicPr>
            <a:picLocks noChangeAspect="1" noChangeArrowheads="1"/>
          </p:cNvPicPr>
          <p:nvPr/>
        </p:nvPicPr>
        <p:blipFill>
          <a:blip r:embed="rId3" cstate="print"/>
          <a:srcRect/>
          <a:stretch>
            <a:fillRect/>
          </a:stretch>
        </p:blipFill>
        <p:spPr bwMode="auto">
          <a:xfrm>
            <a:off x="5292080" y="1628800"/>
            <a:ext cx="936104" cy="1872208"/>
          </a:xfrm>
          <a:prstGeom prst="rect">
            <a:avLst/>
          </a:prstGeom>
          <a:noFill/>
        </p:spPr>
      </p:pic>
      <p:pic>
        <p:nvPicPr>
          <p:cNvPr id="9" name="Picture 3" descr="C:\Users\ssamolej\AppData\Local\Microsoft\Windows\INetCache\IE\5WT3UJQM\posing-149725_960_720[1].png"/>
          <p:cNvPicPr>
            <a:picLocks noChangeAspect="1" noChangeArrowheads="1"/>
          </p:cNvPicPr>
          <p:nvPr/>
        </p:nvPicPr>
        <p:blipFill>
          <a:blip r:embed="rId3" cstate="print"/>
          <a:srcRect/>
          <a:stretch>
            <a:fillRect/>
          </a:stretch>
        </p:blipFill>
        <p:spPr bwMode="auto">
          <a:xfrm>
            <a:off x="6228184" y="1556792"/>
            <a:ext cx="936104" cy="1872208"/>
          </a:xfrm>
          <a:prstGeom prst="rect">
            <a:avLst/>
          </a:prstGeom>
          <a:noFill/>
        </p:spPr>
      </p:pic>
      <p:pic>
        <p:nvPicPr>
          <p:cNvPr id="10" name="Picture 3" descr="C:\Users\ssamolej\AppData\Local\Microsoft\Windows\INetCache\IE\5WT3UJQM\posing-149725_960_720[1].png"/>
          <p:cNvPicPr>
            <a:picLocks noChangeAspect="1" noChangeArrowheads="1"/>
          </p:cNvPicPr>
          <p:nvPr/>
        </p:nvPicPr>
        <p:blipFill>
          <a:blip r:embed="rId3" cstate="print"/>
          <a:srcRect/>
          <a:stretch>
            <a:fillRect/>
          </a:stretch>
        </p:blipFill>
        <p:spPr bwMode="auto">
          <a:xfrm>
            <a:off x="7236296" y="1628800"/>
            <a:ext cx="936104" cy="18722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Protokoły</a:t>
            </a:r>
          </a:p>
        </p:txBody>
      </p:sp>
      <p:sp>
        <p:nvSpPr>
          <p:cNvPr id="3" name="Symbol zastępczy zawartości 2"/>
          <p:cNvSpPr>
            <a:spLocks noGrp="1"/>
          </p:cNvSpPr>
          <p:nvPr>
            <p:ph idx="1"/>
          </p:nvPr>
        </p:nvSpPr>
        <p:spPr>
          <a:xfrm>
            <a:off x="457200" y="1600200"/>
            <a:ext cx="2314600" cy="2044823"/>
          </a:xfrm>
        </p:spPr>
        <p:txBody>
          <a:bodyPr>
            <a:normAutofit/>
          </a:bodyPr>
          <a:lstStyle/>
          <a:p>
            <a:r>
              <a:rPr lang="pl-PL" dirty="0"/>
              <a:t>Aukcja w systemie</a:t>
            </a:r>
            <a:br>
              <a:rPr lang="pl-PL" dirty="0"/>
            </a:br>
            <a:r>
              <a:rPr lang="pl-PL" b="1" dirty="0"/>
              <a:t> </a:t>
            </a:r>
            <a:r>
              <a:rPr lang="pl-PL" b="1" dirty="0" err="1"/>
              <a:t>Vickreya</a:t>
            </a:r>
            <a:endParaRPr lang="pl-PL" b="1" dirty="0"/>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15</a:t>
            </a:fld>
            <a:endParaRPr lang="pl-PL"/>
          </a:p>
        </p:txBody>
      </p:sp>
      <p:pic>
        <p:nvPicPr>
          <p:cNvPr id="2051" name="Picture 3" descr="C:\Users\ssamolej\AppData\Local\Microsoft\Windows\INetCache\IE\5WT3UJQM\posing-149725_960_720[1].png"/>
          <p:cNvPicPr>
            <a:picLocks noChangeAspect="1" noChangeArrowheads="1"/>
          </p:cNvPicPr>
          <p:nvPr/>
        </p:nvPicPr>
        <p:blipFill>
          <a:blip r:embed="rId3" cstate="print"/>
          <a:srcRect/>
          <a:stretch>
            <a:fillRect/>
          </a:stretch>
        </p:blipFill>
        <p:spPr bwMode="auto">
          <a:xfrm>
            <a:off x="3203848" y="1628800"/>
            <a:ext cx="936104" cy="1872208"/>
          </a:xfrm>
          <a:prstGeom prst="rect">
            <a:avLst/>
          </a:prstGeom>
          <a:noFill/>
        </p:spPr>
      </p:pic>
      <p:pic>
        <p:nvPicPr>
          <p:cNvPr id="7" name="Picture 3" descr="C:\Users\ssamolej\AppData\Local\Microsoft\Windows\INetCache\IE\5WT3UJQM\posing-149725_960_720[1].png"/>
          <p:cNvPicPr>
            <a:picLocks noChangeAspect="1" noChangeArrowheads="1"/>
          </p:cNvPicPr>
          <p:nvPr/>
        </p:nvPicPr>
        <p:blipFill>
          <a:blip r:embed="rId3" cstate="print"/>
          <a:srcRect/>
          <a:stretch>
            <a:fillRect/>
          </a:stretch>
        </p:blipFill>
        <p:spPr bwMode="auto">
          <a:xfrm>
            <a:off x="4211960" y="1700808"/>
            <a:ext cx="936104" cy="1872208"/>
          </a:xfrm>
          <a:prstGeom prst="rect">
            <a:avLst/>
          </a:prstGeom>
          <a:noFill/>
        </p:spPr>
      </p:pic>
      <p:pic>
        <p:nvPicPr>
          <p:cNvPr id="8" name="Picture 3" descr="C:\Users\ssamolej\AppData\Local\Microsoft\Windows\INetCache\IE\5WT3UJQM\posing-149725_960_720[1].png"/>
          <p:cNvPicPr>
            <a:picLocks noChangeAspect="1" noChangeArrowheads="1"/>
          </p:cNvPicPr>
          <p:nvPr/>
        </p:nvPicPr>
        <p:blipFill>
          <a:blip r:embed="rId3" cstate="print"/>
          <a:srcRect/>
          <a:stretch>
            <a:fillRect/>
          </a:stretch>
        </p:blipFill>
        <p:spPr bwMode="auto">
          <a:xfrm>
            <a:off x="5292080" y="1628800"/>
            <a:ext cx="936104" cy="1872208"/>
          </a:xfrm>
          <a:prstGeom prst="rect">
            <a:avLst/>
          </a:prstGeom>
          <a:noFill/>
        </p:spPr>
      </p:pic>
      <p:pic>
        <p:nvPicPr>
          <p:cNvPr id="9" name="Picture 3" descr="C:\Users\ssamolej\AppData\Local\Microsoft\Windows\INetCache\IE\5WT3UJQM\posing-149725_960_720[1].png"/>
          <p:cNvPicPr>
            <a:picLocks noChangeAspect="1" noChangeArrowheads="1"/>
          </p:cNvPicPr>
          <p:nvPr/>
        </p:nvPicPr>
        <p:blipFill>
          <a:blip r:embed="rId3" cstate="print"/>
          <a:srcRect/>
          <a:stretch>
            <a:fillRect/>
          </a:stretch>
        </p:blipFill>
        <p:spPr bwMode="auto">
          <a:xfrm>
            <a:off x="6228184" y="1556792"/>
            <a:ext cx="936104" cy="1872208"/>
          </a:xfrm>
          <a:prstGeom prst="rect">
            <a:avLst/>
          </a:prstGeom>
          <a:noFill/>
        </p:spPr>
      </p:pic>
      <p:pic>
        <p:nvPicPr>
          <p:cNvPr id="10" name="Picture 3" descr="C:\Users\ssamolej\AppData\Local\Microsoft\Windows\INetCache\IE\5WT3UJQM\posing-149725_960_720[1].png"/>
          <p:cNvPicPr>
            <a:picLocks noChangeAspect="1" noChangeArrowheads="1"/>
          </p:cNvPicPr>
          <p:nvPr/>
        </p:nvPicPr>
        <p:blipFill>
          <a:blip r:embed="rId3" cstate="print"/>
          <a:srcRect/>
          <a:stretch>
            <a:fillRect/>
          </a:stretch>
        </p:blipFill>
        <p:spPr bwMode="auto">
          <a:xfrm>
            <a:off x="7236296" y="1628800"/>
            <a:ext cx="936104" cy="187220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Protokoły</a:t>
            </a:r>
          </a:p>
        </p:txBody>
      </p:sp>
      <p:sp>
        <p:nvSpPr>
          <p:cNvPr id="3" name="Symbol zastępczy zawartości 2"/>
          <p:cNvSpPr>
            <a:spLocks noGrp="1"/>
          </p:cNvSpPr>
          <p:nvPr>
            <p:ph idx="1"/>
          </p:nvPr>
        </p:nvSpPr>
        <p:spPr>
          <a:xfrm>
            <a:off x="395536" y="1196752"/>
            <a:ext cx="8291264" cy="748680"/>
          </a:xfrm>
        </p:spPr>
        <p:txBody>
          <a:bodyPr>
            <a:normAutofit/>
          </a:bodyPr>
          <a:lstStyle/>
          <a:p>
            <a:r>
              <a:rPr lang="pl-PL" dirty="0"/>
              <a:t>Bezpieczne obliczenia wielostronne</a:t>
            </a:r>
            <a:endParaRPr lang="pl-PL" b="1" dirty="0"/>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16</a:t>
            </a:fld>
            <a:endParaRPr lang="pl-PL"/>
          </a:p>
        </p:txBody>
      </p:sp>
      <p:pic>
        <p:nvPicPr>
          <p:cNvPr id="2051" name="Picture 3" descr="C:\Users\ssamolej\AppData\Local\Microsoft\Windows\INetCache\IE\5WT3UJQM\posing-149725_960_720[1].png"/>
          <p:cNvPicPr>
            <a:picLocks noChangeAspect="1" noChangeArrowheads="1"/>
          </p:cNvPicPr>
          <p:nvPr/>
        </p:nvPicPr>
        <p:blipFill>
          <a:blip r:embed="rId3" cstate="print"/>
          <a:srcRect/>
          <a:stretch>
            <a:fillRect/>
          </a:stretch>
        </p:blipFill>
        <p:spPr bwMode="auto">
          <a:xfrm>
            <a:off x="3275856" y="2204864"/>
            <a:ext cx="936104" cy="1872208"/>
          </a:xfrm>
          <a:prstGeom prst="rect">
            <a:avLst/>
          </a:prstGeom>
          <a:noFill/>
        </p:spPr>
      </p:pic>
      <p:pic>
        <p:nvPicPr>
          <p:cNvPr id="7" name="Picture 3" descr="C:\Users\ssamolej\AppData\Local\Microsoft\Windows\INetCache\IE\5WT3UJQM\posing-149725_960_720[1].png"/>
          <p:cNvPicPr>
            <a:picLocks noChangeAspect="1" noChangeArrowheads="1"/>
          </p:cNvPicPr>
          <p:nvPr/>
        </p:nvPicPr>
        <p:blipFill>
          <a:blip r:embed="rId3" cstate="print"/>
          <a:srcRect/>
          <a:stretch>
            <a:fillRect/>
          </a:stretch>
        </p:blipFill>
        <p:spPr bwMode="auto">
          <a:xfrm>
            <a:off x="4283968" y="2276872"/>
            <a:ext cx="936104" cy="1872208"/>
          </a:xfrm>
          <a:prstGeom prst="rect">
            <a:avLst/>
          </a:prstGeom>
          <a:noFill/>
        </p:spPr>
      </p:pic>
      <p:pic>
        <p:nvPicPr>
          <p:cNvPr id="8" name="Picture 3" descr="C:\Users\ssamolej\AppData\Local\Microsoft\Windows\INetCache\IE\5WT3UJQM\posing-149725_960_720[1].png"/>
          <p:cNvPicPr>
            <a:picLocks noChangeAspect="1" noChangeArrowheads="1"/>
          </p:cNvPicPr>
          <p:nvPr/>
        </p:nvPicPr>
        <p:blipFill>
          <a:blip r:embed="rId3" cstate="print"/>
          <a:srcRect/>
          <a:stretch>
            <a:fillRect/>
          </a:stretch>
        </p:blipFill>
        <p:spPr bwMode="auto">
          <a:xfrm>
            <a:off x="5364088" y="2204864"/>
            <a:ext cx="936104" cy="1872208"/>
          </a:xfrm>
          <a:prstGeom prst="rect">
            <a:avLst/>
          </a:prstGeom>
          <a:noFill/>
        </p:spPr>
      </p:pic>
      <p:pic>
        <p:nvPicPr>
          <p:cNvPr id="9" name="Picture 3" descr="C:\Users\ssamolej\AppData\Local\Microsoft\Windows\INetCache\IE\5WT3UJQM\posing-149725_960_720[1].png"/>
          <p:cNvPicPr>
            <a:picLocks noChangeAspect="1" noChangeArrowheads="1"/>
          </p:cNvPicPr>
          <p:nvPr/>
        </p:nvPicPr>
        <p:blipFill>
          <a:blip r:embed="rId3" cstate="print"/>
          <a:srcRect/>
          <a:stretch>
            <a:fillRect/>
          </a:stretch>
        </p:blipFill>
        <p:spPr bwMode="auto">
          <a:xfrm>
            <a:off x="6300192" y="2132856"/>
            <a:ext cx="936104" cy="1872208"/>
          </a:xfrm>
          <a:prstGeom prst="rect">
            <a:avLst/>
          </a:prstGeom>
          <a:noFill/>
        </p:spPr>
      </p:pic>
      <p:sp>
        <p:nvSpPr>
          <p:cNvPr id="11" name="Prostokąt 10"/>
          <p:cNvSpPr/>
          <p:nvPr/>
        </p:nvSpPr>
        <p:spPr>
          <a:xfrm>
            <a:off x="5364088" y="4509120"/>
            <a:ext cx="158417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a:t>Zaufany</a:t>
            </a:r>
            <a:br>
              <a:rPr lang="pl-PL" sz="2800" dirty="0"/>
            </a:br>
            <a:r>
              <a:rPr lang="pl-PL" sz="2800" dirty="0"/>
              <a:t>urząd</a:t>
            </a:r>
          </a:p>
        </p:txBody>
      </p:sp>
      <p:sp>
        <p:nvSpPr>
          <p:cNvPr id="12" name="TextBox 8"/>
          <p:cNvSpPr txBox="1"/>
          <p:nvPr/>
        </p:nvSpPr>
        <p:spPr>
          <a:xfrm>
            <a:off x="539552" y="4797152"/>
            <a:ext cx="8208912" cy="1569660"/>
          </a:xfrm>
          <a:prstGeom prst="rect">
            <a:avLst/>
          </a:prstGeom>
          <a:noFill/>
        </p:spPr>
        <p:txBody>
          <a:bodyPr wrap="square" rtlCol="0">
            <a:spAutoFit/>
          </a:bodyPr>
          <a:lstStyle/>
          <a:p>
            <a:r>
              <a:rPr lang="pl-PL" sz="2400" dirty="0"/>
              <a:t>Cel</a:t>
            </a:r>
            <a:r>
              <a:rPr lang="en-US" sz="2400" dirty="0"/>
              <a:t>:   </a:t>
            </a:r>
            <a:r>
              <a:rPr lang="pl-PL" sz="2400" dirty="0"/>
              <a:t>obliczyć</a:t>
            </a:r>
            <a:r>
              <a:rPr lang="en-US" sz="2400" dirty="0"/>
              <a:t>   f(x</a:t>
            </a:r>
            <a:r>
              <a:rPr lang="en-US" sz="2400" baseline="-25000" dirty="0"/>
              <a:t>1</a:t>
            </a:r>
            <a:r>
              <a:rPr lang="en-US" sz="2400" dirty="0"/>
              <a:t>, x</a:t>
            </a:r>
            <a:r>
              <a:rPr lang="en-US" sz="2400" baseline="-25000" dirty="0"/>
              <a:t>2</a:t>
            </a:r>
            <a:r>
              <a:rPr lang="en-US" sz="2400" dirty="0"/>
              <a:t>, x</a:t>
            </a:r>
            <a:r>
              <a:rPr lang="en-US" sz="2400" baseline="-25000" dirty="0"/>
              <a:t>3</a:t>
            </a:r>
            <a:r>
              <a:rPr lang="en-US" sz="2400" dirty="0"/>
              <a:t>, x</a:t>
            </a:r>
            <a:r>
              <a:rPr lang="en-US" sz="2400" baseline="-25000" dirty="0"/>
              <a:t>4</a:t>
            </a:r>
            <a:r>
              <a:rPr lang="en-US" sz="2400" dirty="0"/>
              <a:t>)</a:t>
            </a:r>
          </a:p>
          <a:p>
            <a:endParaRPr lang="en-US" sz="2400" dirty="0"/>
          </a:p>
          <a:p>
            <a:pPr>
              <a:tabLst>
                <a:tab pos="1092200" algn="l"/>
              </a:tabLst>
            </a:pPr>
            <a:r>
              <a:rPr lang="en-US" sz="2400" dirty="0"/>
              <a:t>“</a:t>
            </a:r>
            <a:r>
              <a:rPr lang="pl-PL" sz="2400" dirty="0"/>
              <a:t>Twierdzenie</a:t>
            </a:r>
            <a:r>
              <a:rPr lang="en-US" sz="2400" dirty="0"/>
              <a:t>:”   </a:t>
            </a:r>
            <a:r>
              <a:rPr lang="pl-PL" sz="2400" dirty="0"/>
              <a:t>cokolwiek może być wykonane z zastosowaniem zaufanego urzędu może być wykonane bez niego</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86816" y="1397496"/>
            <a:ext cx="8229600" cy="3615680"/>
          </a:xfrm>
        </p:spPr>
        <p:txBody>
          <a:bodyPr>
            <a:normAutofit fontScale="92500" lnSpcReduction="20000"/>
          </a:bodyPr>
          <a:lstStyle/>
          <a:p>
            <a:r>
              <a:rPr lang="pl-PL" dirty="0"/>
              <a:t>Prywatne zlecenia zdalnych obliczeń</a:t>
            </a:r>
            <a:endParaRPr lang="en-US" dirty="0"/>
          </a:p>
          <a:p>
            <a:pPr>
              <a:buNone/>
            </a:pPr>
            <a:endParaRPr lang="en-US" dirty="0"/>
          </a:p>
          <a:p>
            <a:endParaRPr lang="en-US" dirty="0"/>
          </a:p>
          <a:p>
            <a:endParaRPr lang="en-US" dirty="0"/>
          </a:p>
          <a:p>
            <a:endParaRPr lang="en-US" dirty="0"/>
          </a:p>
          <a:p>
            <a:pPr>
              <a:spcBef>
                <a:spcPts val="1776"/>
              </a:spcBef>
            </a:pPr>
            <a:r>
              <a:rPr lang="pl-PL" dirty="0"/>
              <a:t>Dowód z wiedzą zerową (jedna ze stron potrafi udowodnić drugiej, że dysponuje pewną informacją, bez jej ujawniania)</a:t>
            </a:r>
            <a:endParaRPr lang="en-US" sz="1800" dirty="0"/>
          </a:p>
        </p:txBody>
      </p:sp>
      <p:sp>
        <p:nvSpPr>
          <p:cNvPr id="2" name="Tytuł 1"/>
          <p:cNvSpPr>
            <a:spLocks noGrp="1"/>
          </p:cNvSpPr>
          <p:nvPr>
            <p:ph type="title"/>
          </p:nvPr>
        </p:nvSpPr>
        <p:spPr>
          <a:xfrm>
            <a:off x="179512" y="188640"/>
            <a:ext cx="8784976" cy="1143000"/>
          </a:xfrm>
        </p:spPr>
        <p:txBody>
          <a:bodyPr/>
          <a:lstStyle/>
          <a:p>
            <a:r>
              <a:rPr lang="pl-PL" dirty="0"/>
              <a:t>Magia kryptografii</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17</a:t>
            </a:fld>
            <a:endParaRPr lang="pl-PL"/>
          </a:p>
        </p:txBody>
      </p:sp>
      <p:pic>
        <p:nvPicPr>
          <p:cNvPr id="5" name="Picture 7"/>
          <p:cNvPicPr>
            <a:picLocks noChangeAspect="1" noChangeArrowheads="1"/>
          </p:cNvPicPr>
          <p:nvPr/>
        </p:nvPicPr>
        <p:blipFill>
          <a:blip r:embed="rId3" cstate="print"/>
          <a:srcRect/>
          <a:stretch>
            <a:fillRect/>
          </a:stretch>
        </p:blipFill>
        <p:spPr bwMode="auto">
          <a:xfrm>
            <a:off x="3851920" y="1988840"/>
            <a:ext cx="1296144" cy="1561463"/>
          </a:xfrm>
          <a:prstGeom prst="rect">
            <a:avLst/>
          </a:prstGeom>
          <a:noFill/>
          <a:ln w="9525">
            <a:noFill/>
            <a:miter lim="800000"/>
            <a:headEnd/>
            <a:tailEnd/>
          </a:ln>
        </p:spPr>
      </p:pic>
      <p:cxnSp>
        <p:nvCxnSpPr>
          <p:cNvPr id="7" name="Łącznik prosty ze strzałką 6"/>
          <p:cNvCxnSpPr/>
          <p:nvPr/>
        </p:nvCxnSpPr>
        <p:spPr>
          <a:xfrm>
            <a:off x="5220072" y="2636912"/>
            <a:ext cx="2232248" cy="0"/>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5148064" y="3068960"/>
            <a:ext cx="2304256" cy="0"/>
          </a:xfrm>
          <a:prstGeom prst="straightConnector1">
            <a:avLst/>
          </a:prstGeom>
          <a:ln w="63500" cmpd="sng">
            <a:headEnd type="triangle"/>
            <a:tailEnd type="none"/>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cstate="print"/>
          <a:srcRect/>
          <a:stretch>
            <a:fillRect/>
          </a:stretch>
        </p:blipFill>
        <p:spPr bwMode="auto">
          <a:xfrm>
            <a:off x="7776864" y="1947725"/>
            <a:ext cx="1259632" cy="1985331"/>
          </a:xfrm>
          <a:prstGeom prst="rect">
            <a:avLst/>
          </a:prstGeom>
          <a:noFill/>
          <a:ln w="9525">
            <a:noFill/>
            <a:miter lim="800000"/>
            <a:headEnd/>
            <a:tailEnd/>
          </a:ln>
        </p:spPr>
      </p:pic>
      <p:sp>
        <p:nvSpPr>
          <p:cNvPr id="12" name="TextBox 6"/>
          <p:cNvSpPr txBox="1"/>
          <p:nvPr/>
        </p:nvSpPr>
        <p:spPr>
          <a:xfrm>
            <a:off x="2699792" y="1844824"/>
            <a:ext cx="1249125" cy="646331"/>
          </a:xfrm>
          <a:prstGeom prst="rect">
            <a:avLst/>
          </a:prstGeom>
          <a:noFill/>
          <a:ln>
            <a:solidFill>
              <a:srgbClr val="FF0000"/>
            </a:solidFill>
          </a:ln>
        </p:spPr>
        <p:txBody>
          <a:bodyPr wrap="none" rtlCol="0">
            <a:spAutoFit/>
          </a:bodyPr>
          <a:lstStyle/>
          <a:p>
            <a:r>
              <a:rPr lang="pl-PL" dirty="0"/>
              <a:t>żądanie</a:t>
            </a:r>
            <a:br>
              <a:rPr lang="pl-PL" dirty="0"/>
            </a:br>
            <a:r>
              <a:rPr lang="pl-PL" dirty="0"/>
              <a:t>wyszukania</a:t>
            </a:r>
          </a:p>
        </p:txBody>
      </p:sp>
      <p:sp>
        <p:nvSpPr>
          <p:cNvPr id="13" name="TextBox 13"/>
          <p:cNvSpPr txBox="1"/>
          <p:nvPr/>
        </p:nvSpPr>
        <p:spPr>
          <a:xfrm>
            <a:off x="2771800" y="3140968"/>
            <a:ext cx="787139" cy="369332"/>
          </a:xfrm>
          <a:prstGeom prst="rect">
            <a:avLst/>
          </a:prstGeom>
          <a:noFill/>
          <a:ln>
            <a:solidFill>
              <a:srgbClr val="FF0000"/>
            </a:solidFill>
          </a:ln>
        </p:spPr>
        <p:txBody>
          <a:bodyPr wrap="none" rtlCol="0">
            <a:spAutoFit/>
          </a:bodyPr>
          <a:lstStyle/>
          <a:p>
            <a:r>
              <a:rPr lang="pl-PL" dirty="0"/>
              <a:t>wyniki</a:t>
            </a:r>
          </a:p>
        </p:txBody>
      </p:sp>
      <p:sp>
        <p:nvSpPr>
          <p:cNvPr id="16" name="TextBox 25"/>
          <p:cNvSpPr txBox="1"/>
          <p:nvPr/>
        </p:nvSpPr>
        <p:spPr>
          <a:xfrm>
            <a:off x="5681464" y="2204864"/>
            <a:ext cx="1386918" cy="400110"/>
          </a:xfrm>
          <a:prstGeom prst="rect">
            <a:avLst/>
          </a:prstGeom>
          <a:noFill/>
        </p:spPr>
        <p:txBody>
          <a:bodyPr wrap="none" rtlCol="0">
            <a:spAutoFit/>
          </a:bodyPr>
          <a:lstStyle/>
          <a:p>
            <a:r>
              <a:rPr lang="en-US" sz="2000" dirty="0"/>
              <a:t>E[ </a:t>
            </a:r>
            <a:r>
              <a:rPr lang="pl-PL" sz="2000" dirty="0"/>
              <a:t>żądanie</a:t>
            </a:r>
            <a:r>
              <a:rPr lang="en-US" sz="2000" dirty="0"/>
              <a:t> ]</a:t>
            </a:r>
          </a:p>
        </p:txBody>
      </p:sp>
      <p:sp>
        <p:nvSpPr>
          <p:cNvPr id="19" name="TextBox 31"/>
          <p:cNvSpPr txBox="1"/>
          <p:nvPr/>
        </p:nvSpPr>
        <p:spPr>
          <a:xfrm>
            <a:off x="5605264" y="2668850"/>
            <a:ext cx="1252138" cy="400110"/>
          </a:xfrm>
          <a:prstGeom prst="rect">
            <a:avLst/>
          </a:prstGeom>
          <a:noFill/>
        </p:spPr>
        <p:txBody>
          <a:bodyPr wrap="none" rtlCol="0">
            <a:spAutoFit/>
          </a:bodyPr>
          <a:lstStyle/>
          <a:p>
            <a:r>
              <a:rPr lang="en-US" sz="2000" dirty="0"/>
              <a:t>E[ </a:t>
            </a:r>
            <a:r>
              <a:rPr lang="pl-PL" sz="2000" dirty="0"/>
              <a:t>wyniki</a:t>
            </a:r>
            <a:r>
              <a:rPr lang="en-US" sz="2000" dirty="0"/>
              <a:t> ]</a:t>
            </a:r>
          </a:p>
        </p:txBody>
      </p:sp>
      <p:cxnSp>
        <p:nvCxnSpPr>
          <p:cNvPr id="20" name="Straight Connector 33"/>
          <p:cNvCxnSpPr/>
          <p:nvPr/>
        </p:nvCxnSpPr>
        <p:spPr>
          <a:xfrm>
            <a:off x="0" y="3789040"/>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22" name="Picture 7"/>
          <p:cNvPicPr>
            <a:picLocks noChangeAspect="1" noChangeArrowheads="1"/>
          </p:cNvPicPr>
          <p:nvPr/>
        </p:nvPicPr>
        <p:blipFill>
          <a:blip r:embed="rId3" cstate="print"/>
          <a:srcRect/>
          <a:stretch>
            <a:fillRect/>
          </a:stretch>
        </p:blipFill>
        <p:spPr bwMode="auto">
          <a:xfrm>
            <a:off x="2411760" y="5157192"/>
            <a:ext cx="1296144" cy="1561463"/>
          </a:xfrm>
          <a:prstGeom prst="rect">
            <a:avLst/>
          </a:prstGeom>
          <a:noFill/>
          <a:ln w="9525">
            <a:noFill/>
            <a:miter lim="800000"/>
            <a:headEnd/>
            <a:tailEnd/>
          </a:ln>
        </p:spPr>
      </p:pic>
      <p:sp>
        <p:nvSpPr>
          <p:cNvPr id="24" name="TextBox 25"/>
          <p:cNvSpPr txBox="1"/>
          <p:nvPr/>
        </p:nvSpPr>
        <p:spPr>
          <a:xfrm>
            <a:off x="4067944" y="5445224"/>
            <a:ext cx="2302810" cy="400110"/>
          </a:xfrm>
          <a:prstGeom prst="rect">
            <a:avLst/>
          </a:prstGeom>
          <a:noFill/>
        </p:spPr>
        <p:txBody>
          <a:bodyPr wrap="none" rtlCol="0">
            <a:spAutoFit/>
          </a:bodyPr>
          <a:lstStyle/>
          <a:p>
            <a:r>
              <a:rPr lang="pl-PL" sz="2000" dirty="0"/>
              <a:t>Znam faktoryzację N</a:t>
            </a:r>
            <a:endParaRPr lang="en-US" sz="2000" dirty="0"/>
          </a:p>
        </p:txBody>
      </p:sp>
      <p:cxnSp>
        <p:nvCxnSpPr>
          <p:cNvPr id="25" name="Łącznik prosty ze strzałką 24"/>
          <p:cNvCxnSpPr/>
          <p:nvPr/>
        </p:nvCxnSpPr>
        <p:spPr>
          <a:xfrm>
            <a:off x="4067944" y="6021288"/>
            <a:ext cx="2232248" cy="0"/>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sp>
        <p:nvSpPr>
          <p:cNvPr id="26" name="TextBox 11"/>
          <p:cNvSpPr txBox="1"/>
          <p:nvPr/>
        </p:nvSpPr>
        <p:spPr>
          <a:xfrm>
            <a:off x="611560" y="5733256"/>
            <a:ext cx="937727" cy="461665"/>
          </a:xfrm>
          <a:prstGeom prst="rect">
            <a:avLst/>
          </a:prstGeom>
          <a:noFill/>
        </p:spPr>
        <p:txBody>
          <a:bodyPr wrap="none" rtlCol="0">
            <a:spAutoFit/>
          </a:bodyPr>
          <a:lstStyle/>
          <a:p>
            <a:r>
              <a:rPr lang="en-US" sz="2400" dirty="0"/>
              <a:t>N=</a:t>
            </a:r>
            <a:r>
              <a:rPr lang="en-US" sz="2400" dirty="0" err="1"/>
              <a:t>p∙q</a:t>
            </a:r>
            <a:endParaRPr lang="en-US" sz="2400" dirty="0"/>
          </a:p>
        </p:txBody>
      </p:sp>
      <p:pic>
        <p:nvPicPr>
          <p:cNvPr id="27" name="Picture 8"/>
          <p:cNvPicPr>
            <a:picLocks noChangeAspect="1" noChangeArrowheads="1"/>
          </p:cNvPicPr>
          <p:nvPr/>
        </p:nvPicPr>
        <p:blipFill>
          <a:blip r:embed="rId5" cstate="print"/>
          <a:srcRect/>
          <a:stretch>
            <a:fillRect/>
          </a:stretch>
        </p:blipFill>
        <p:spPr bwMode="auto">
          <a:xfrm>
            <a:off x="6732240" y="5229200"/>
            <a:ext cx="976583" cy="1628800"/>
          </a:xfrm>
          <a:prstGeom prst="rect">
            <a:avLst/>
          </a:prstGeom>
          <a:noFill/>
          <a:ln w="9525">
            <a:noFill/>
            <a:miter lim="800000"/>
            <a:headEnd/>
            <a:tailEnd/>
          </a:ln>
        </p:spPr>
      </p:pic>
      <p:sp>
        <p:nvSpPr>
          <p:cNvPr id="28" name="Cloud Callout 27"/>
          <p:cNvSpPr/>
          <p:nvPr/>
        </p:nvSpPr>
        <p:spPr>
          <a:xfrm>
            <a:off x="7092280" y="4653136"/>
            <a:ext cx="1905000" cy="609600"/>
          </a:xfrm>
          <a:prstGeom prst="cloudCallout">
            <a:avLst>
              <a:gd name="adj1" fmla="val -42025"/>
              <a:gd name="adj2" fmla="val 11041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90"/>
                </a:solidFill>
              </a:rPr>
              <a:t>???</a:t>
            </a:r>
          </a:p>
        </p:txBody>
      </p:sp>
      <p:sp>
        <p:nvSpPr>
          <p:cNvPr id="29" name="TextBox 32"/>
          <p:cNvSpPr txBox="1"/>
          <p:nvPr/>
        </p:nvSpPr>
        <p:spPr>
          <a:xfrm>
            <a:off x="8028384" y="5733256"/>
            <a:ext cx="383338" cy="461665"/>
          </a:xfrm>
          <a:prstGeom prst="rect">
            <a:avLst/>
          </a:prstGeom>
          <a:noFill/>
        </p:spPr>
        <p:txBody>
          <a:bodyPr wrap="none" rtlCol="0">
            <a:spAutoFit/>
          </a:bodyPr>
          <a:lstStyle/>
          <a:p>
            <a:r>
              <a:rPr lang="en-US" sz="2400" dirty="0"/>
              <a:t>N</a:t>
            </a:r>
          </a:p>
        </p:txBody>
      </p:sp>
      <p:sp>
        <p:nvSpPr>
          <p:cNvPr id="30" name="TextBox 25"/>
          <p:cNvSpPr txBox="1"/>
          <p:nvPr/>
        </p:nvSpPr>
        <p:spPr>
          <a:xfrm>
            <a:off x="4499992" y="6165304"/>
            <a:ext cx="1508555" cy="400110"/>
          </a:xfrm>
          <a:prstGeom prst="rect">
            <a:avLst/>
          </a:prstGeom>
          <a:noFill/>
        </p:spPr>
        <p:txBody>
          <a:bodyPr wrap="none" rtlCol="0">
            <a:spAutoFit/>
          </a:bodyPr>
          <a:lstStyle/>
          <a:p>
            <a:r>
              <a:rPr lang="pl-PL" sz="2000" dirty="0"/>
              <a:t>Mam dowód</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Precyzyjna nauka</a:t>
            </a:r>
          </a:p>
        </p:txBody>
      </p:sp>
      <p:sp>
        <p:nvSpPr>
          <p:cNvPr id="3" name="Symbol zastępczy zawartości 2"/>
          <p:cNvSpPr>
            <a:spLocks noGrp="1"/>
          </p:cNvSpPr>
          <p:nvPr>
            <p:ph idx="1"/>
          </p:nvPr>
        </p:nvSpPr>
        <p:spPr/>
        <p:txBody>
          <a:bodyPr>
            <a:normAutofit fontScale="92500" lnSpcReduction="10000"/>
          </a:bodyPr>
          <a:lstStyle/>
          <a:p>
            <a:pPr marL="0" indent="0">
              <a:buNone/>
            </a:pPr>
            <a:r>
              <a:rPr lang="pl-PL" dirty="0"/>
              <a:t>Trzy kroki w kryptografii:</a:t>
            </a:r>
          </a:p>
          <a:p>
            <a:pPr marL="0" indent="0">
              <a:buNone/>
            </a:pPr>
            <a:endParaRPr lang="pl-PL" dirty="0"/>
          </a:p>
          <a:p>
            <a:r>
              <a:rPr lang="pl-PL" dirty="0"/>
              <a:t>Precyzyjny model zagrożenia</a:t>
            </a:r>
          </a:p>
          <a:p>
            <a:endParaRPr lang="pl-PL" dirty="0"/>
          </a:p>
          <a:p>
            <a:r>
              <a:rPr lang="pl-PL" dirty="0"/>
              <a:t>Propozycja konstrukcji</a:t>
            </a:r>
          </a:p>
          <a:p>
            <a:endParaRPr lang="pl-PL" dirty="0"/>
          </a:p>
          <a:p>
            <a:r>
              <a:rPr lang="pl-PL" dirty="0"/>
              <a:t>Udowodnienie, że złamanie konstrukcji </a:t>
            </a:r>
            <a:r>
              <a:rPr lang="pl-PL" dirty="0" smtClean="0"/>
              <a:t>przy ustalonym </a:t>
            </a:r>
            <a:r>
              <a:rPr lang="pl-PL" smtClean="0"/>
              <a:t>zagrożeniu jest </a:t>
            </a:r>
            <a:r>
              <a:rPr lang="pl-PL" dirty="0"/>
              <a:t>bardzo trudnym problemem</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18</a:t>
            </a:fld>
            <a:endParaRPr lang="pl-P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Historia kryptografii</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19</a:t>
            </a:fld>
            <a:endParaRPr lang="pl-PL"/>
          </a:p>
        </p:txBody>
      </p:sp>
      <p:sp>
        <p:nvSpPr>
          <p:cNvPr id="4098" name="AutoShape 2" descr="Łamacze kodów. Historia kryptolog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100" name="Picture 4" descr="Łamacze kodów. Historia kryptologii"/>
          <p:cNvPicPr>
            <a:picLocks noChangeAspect="1" noChangeArrowheads="1"/>
          </p:cNvPicPr>
          <p:nvPr/>
        </p:nvPicPr>
        <p:blipFill>
          <a:blip r:embed="rId3" cstate="print"/>
          <a:srcRect/>
          <a:stretch>
            <a:fillRect/>
          </a:stretch>
        </p:blipFill>
        <p:spPr bwMode="auto">
          <a:xfrm>
            <a:off x="3203848" y="1628800"/>
            <a:ext cx="3361052" cy="475252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5325" y="136525"/>
            <a:ext cx="8229600" cy="504056"/>
          </a:xfrm>
        </p:spPr>
        <p:txBody>
          <a:bodyPr>
            <a:normAutofit fontScale="90000"/>
          </a:bodyPr>
          <a:lstStyle/>
          <a:p>
            <a:r>
              <a:rPr lang="pl-PL" dirty="0"/>
              <a:t>Literatura</a:t>
            </a:r>
          </a:p>
        </p:txBody>
      </p:sp>
      <p:sp>
        <p:nvSpPr>
          <p:cNvPr id="3" name="Symbol zastępczy zawartości 2"/>
          <p:cNvSpPr>
            <a:spLocks noGrp="1"/>
          </p:cNvSpPr>
          <p:nvPr>
            <p:ph idx="1"/>
          </p:nvPr>
        </p:nvSpPr>
        <p:spPr>
          <a:xfrm>
            <a:off x="107504" y="640581"/>
            <a:ext cx="8579296" cy="6217419"/>
          </a:xfrm>
        </p:spPr>
        <p:txBody>
          <a:bodyPr>
            <a:normAutofit fontScale="77500" lnSpcReduction="20000"/>
          </a:bodyPr>
          <a:lstStyle/>
          <a:p>
            <a:r>
              <a:rPr lang="pl-PL" dirty="0"/>
              <a:t>Kurs internetowy „</a:t>
            </a:r>
            <a:r>
              <a:rPr lang="pl-PL" dirty="0" err="1"/>
              <a:t>Cryptography</a:t>
            </a:r>
            <a:r>
              <a:rPr lang="pl-PL" dirty="0"/>
              <a:t> I”</a:t>
            </a:r>
            <a:br>
              <a:rPr lang="pl-PL" dirty="0"/>
            </a:br>
            <a:r>
              <a:rPr lang="pl-PL" dirty="0">
                <a:hlinkClick r:id="rId3"/>
              </a:rPr>
              <a:t>https://www.coursera.org</a:t>
            </a:r>
            <a:r>
              <a:rPr lang="pl-PL" dirty="0"/>
              <a:t>,</a:t>
            </a:r>
          </a:p>
          <a:p>
            <a:r>
              <a:rPr lang="pl-PL" dirty="0"/>
              <a:t>Książka w wolnym dostępie: </a:t>
            </a:r>
            <a:r>
              <a:rPr lang="en-US" dirty="0"/>
              <a:t>Dan </a:t>
            </a:r>
            <a:r>
              <a:rPr lang="en-US" dirty="0" err="1"/>
              <a:t>Boneh</a:t>
            </a:r>
            <a:r>
              <a:rPr lang="en-US" dirty="0"/>
              <a:t> and Victor </a:t>
            </a:r>
            <a:r>
              <a:rPr lang="en-US" dirty="0" err="1"/>
              <a:t>Shoup</a:t>
            </a:r>
            <a:r>
              <a:rPr lang="pl-PL" dirty="0"/>
              <a:t>, „</a:t>
            </a:r>
            <a:r>
              <a:rPr lang="en-US" dirty="0"/>
              <a:t>A Graduate Course in Applied Cryptography</a:t>
            </a:r>
            <a:r>
              <a:rPr lang="pl-PL" dirty="0"/>
              <a:t>”, 2020,</a:t>
            </a:r>
            <a:br>
              <a:rPr lang="pl-PL" dirty="0"/>
            </a:br>
            <a:r>
              <a:rPr lang="pl-PL" dirty="0">
                <a:hlinkClick r:id="rId4"/>
              </a:rPr>
              <a:t>https://toc.cryptobook.us/</a:t>
            </a:r>
            <a:endParaRPr lang="pl-PL" dirty="0"/>
          </a:p>
          <a:p>
            <a:r>
              <a:rPr lang="pl-PL" dirty="0"/>
              <a:t>Jonathan Katz, </a:t>
            </a:r>
            <a:r>
              <a:rPr lang="pl-PL" dirty="0" err="1"/>
              <a:t>Yehuda</a:t>
            </a:r>
            <a:r>
              <a:rPr lang="pl-PL" dirty="0"/>
              <a:t> </a:t>
            </a:r>
            <a:r>
              <a:rPr lang="pl-PL" dirty="0" err="1"/>
              <a:t>Limdell</a:t>
            </a:r>
            <a:r>
              <a:rPr lang="pl-PL" dirty="0"/>
              <a:t>, </a:t>
            </a:r>
            <a:r>
              <a:rPr lang="pl-PL" dirty="0" err="1"/>
              <a:t>Introduction</a:t>
            </a:r>
            <a:r>
              <a:rPr lang="pl-PL" dirty="0"/>
              <a:t> to modern </a:t>
            </a:r>
            <a:r>
              <a:rPr lang="pl-PL" dirty="0" err="1"/>
              <a:t>cryptography</a:t>
            </a:r>
            <a:r>
              <a:rPr lang="pl-PL" dirty="0"/>
              <a:t>, CRC Press, Third Edition, 2021.</a:t>
            </a:r>
          </a:p>
          <a:p>
            <a:endParaRPr lang="pl-PL" dirty="0"/>
          </a:p>
          <a:p>
            <a:r>
              <a:rPr lang="pl-PL" dirty="0"/>
              <a:t>Jean-Philippe </a:t>
            </a:r>
            <a:r>
              <a:rPr lang="pl-PL" dirty="0" err="1"/>
              <a:t>Aumasson</a:t>
            </a:r>
            <a:r>
              <a:rPr lang="pl-PL" dirty="0"/>
              <a:t>, Nowoczesna Kryptografia, Praktyczne wprowadzenie do szyfrowania, PWN 2018</a:t>
            </a:r>
          </a:p>
          <a:p>
            <a:r>
              <a:rPr lang="pl-PL" dirty="0"/>
              <a:t>Marcin Karbowski, Podstawy Kryptografii, Wydanie II, Helion 2014</a:t>
            </a:r>
          </a:p>
          <a:p>
            <a:r>
              <a:rPr lang="pl-PL" dirty="0"/>
              <a:t>Douglas R. </a:t>
            </a:r>
            <a:r>
              <a:rPr lang="pl-PL" dirty="0" err="1"/>
              <a:t>Stilson</a:t>
            </a:r>
            <a:r>
              <a:rPr lang="pl-PL" dirty="0"/>
              <a:t>, Maura B. Paterson, Kryptografia w teorii i praktyce (wyd. IV), PWN, 2021.</a:t>
            </a:r>
          </a:p>
          <a:p>
            <a:r>
              <a:rPr lang="pl-PL" dirty="0"/>
              <a:t>Wiliam </a:t>
            </a:r>
            <a:r>
              <a:rPr lang="pl-PL" dirty="0" err="1"/>
              <a:t>Stallings</a:t>
            </a:r>
            <a:r>
              <a:rPr lang="pl-PL" dirty="0"/>
              <a:t>, </a:t>
            </a:r>
            <a:r>
              <a:rPr lang="pl-PL" dirty="0" err="1"/>
              <a:t>Lawrie</a:t>
            </a:r>
            <a:r>
              <a:rPr lang="pl-PL" dirty="0"/>
              <a:t> Brown, Bezpieczeństwo Systemów Informatycznych, Zasady i Praktyka, Tom 1 i 2, Helion 2019</a:t>
            </a:r>
          </a:p>
          <a:p>
            <a:r>
              <a:rPr lang="pl-PL" dirty="0"/>
              <a:t>David Kahn, Łamacze kodów, historia kryptografii, ZYSK i S-KA, 2019.</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2</a:t>
            </a:fld>
            <a:endParaRPr lang="pl-P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Szyfry symetryczne</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20</a:t>
            </a:fld>
            <a:endParaRPr lang="pl-PL"/>
          </a:p>
        </p:txBody>
      </p:sp>
      <p:sp>
        <p:nvSpPr>
          <p:cNvPr id="5" name="Text Box 5"/>
          <p:cNvSpPr txBox="1">
            <a:spLocks noChangeArrowheads="1"/>
          </p:cNvSpPr>
          <p:nvPr/>
        </p:nvSpPr>
        <p:spPr bwMode="auto">
          <a:xfrm>
            <a:off x="1248776" y="1844824"/>
            <a:ext cx="656813" cy="369332"/>
          </a:xfrm>
          <a:prstGeom prst="rect">
            <a:avLst/>
          </a:prstGeom>
          <a:noFill/>
          <a:ln w="9525">
            <a:noFill/>
            <a:miter lim="800000"/>
            <a:headEnd/>
            <a:tailEnd/>
          </a:ln>
        </p:spPr>
        <p:txBody>
          <a:bodyPr wrap="none">
            <a:spAutoFit/>
          </a:bodyPr>
          <a:lstStyle/>
          <a:p>
            <a:pPr algn="ctr">
              <a:spcBef>
                <a:spcPct val="50000"/>
              </a:spcBef>
            </a:pPr>
            <a:r>
              <a:rPr lang="en-US">
                <a:latin typeface="Tahoma" pitchFamily="34" charset="0"/>
              </a:rPr>
              <a:t>Alice</a:t>
            </a:r>
          </a:p>
        </p:txBody>
      </p:sp>
      <p:sp>
        <p:nvSpPr>
          <p:cNvPr id="6" name="Rectangle 6"/>
          <p:cNvSpPr>
            <a:spLocks noChangeArrowheads="1"/>
          </p:cNvSpPr>
          <p:nvPr/>
        </p:nvSpPr>
        <p:spPr bwMode="auto">
          <a:xfrm>
            <a:off x="1219200" y="2219871"/>
            <a:ext cx="762000" cy="685800"/>
          </a:xfrm>
          <a:prstGeom prst="rect">
            <a:avLst/>
          </a:prstGeom>
          <a:solidFill>
            <a:schemeClr val="accent1"/>
          </a:solidFill>
          <a:ln w="9525">
            <a:solidFill>
              <a:schemeClr val="tx1"/>
            </a:solidFill>
            <a:miter lim="800000"/>
            <a:headEnd/>
            <a:tailEnd/>
          </a:ln>
        </p:spPr>
        <p:txBody>
          <a:bodyPr wrap="none" anchor="ctr"/>
          <a:lstStyle/>
          <a:p>
            <a:pPr algn="ctr">
              <a:spcBef>
                <a:spcPct val="50000"/>
              </a:spcBef>
            </a:pPr>
            <a:r>
              <a:rPr lang="en-US">
                <a:latin typeface="Tahoma" pitchFamily="34" charset="0"/>
              </a:rPr>
              <a:t>E</a:t>
            </a:r>
          </a:p>
        </p:txBody>
      </p:sp>
      <p:sp>
        <p:nvSpPr>
          <p:cNvPr id="7" name="Line 7"/>
          <p:cNvSpPr>
            <a:spLocks noChangeShapeType="1"/>
          </p:cNvSpPr>
          <p:nvPr/>
        </p:nvSpPr>
        <p:spPr bwMode="auto">
          <a:xfrm>
            <a:off x="304800" y="2562771"/>
            <a:ext cx="914400" cy="0"/>
          </a:xfrm>
          <a:prstGeom prst="line">
            <a:avLst/>
          </a:prstGeom>
          <a:noFill/>
          <a:ln w="9525">
            <a:solidFill>
              <a:schemeClr val="tx1"/>
            </a:solidFill>
            <a:round/>
            <a:headEnd/>
            <a:tailEnd type="triangle" w="med" len="med"/>
          </a:ln>
        </p:spPr>
        <p:txBody>
          <a:bodyPr wrap="none" anchor="ctr"/>
          <a:lstStyle/>
          <a:p>
            <a:endParaRPr lang="en-US"/>
          </a:p>
        </p:txBody>
      </p:sp>
      <p:sp>
        <p:nvSpPr>
          <p:cNvPr id="8" name="Text Box 8"/>
          <p:cNvSpPr txBox="1">
            <a:spLocks noChangeArrowheads="1"/>
          </p:cNvSpPr>
          <p:nvPr/>
        </p:nvSpPr>
        <p:spPr bwMode="auto">
          <a:xfrm>
            <a:off x="440973" y="2204393"/>
            <a:ext cx="378529" cy="369332"/>
          </a:xfrm>
          <a:prstGeom prst="rect">
            <a:avLst/>
          </a:prstGeom>
          <a:noFill/>
          <a:ln w="9525">
            <a:noFill/>
            <a:miter lim="800000"/>
            <a:headEnd/>
            <a:tailEnd/>
          </a:ln>
        </p:spPr>
        <p:txBody>
          <a:bodyPr wrap="none">
            <a:spAutoFit/>
          </a:bodyPr>
          <a:lstStyle/>
          <a:p>
            <a:pPr algn="ctr">
              <a:spcBef>
                <a:spcPct val="50000"/>
              </a:spcBef>
            </a:pPr>
            <a:r>
              <a:rPr lang="en-US" dirty="0">
                <a:latin typeface="Tahoma" pitchFamily="34" charset="0"/>
              </a:rPr>
              <a:t>m</a:t>
            </a:r>
          </a:p>
        </p:txBody>
      </p:sp>
      <p:sp>
        <p:nvSpPr>
          <p:cNvPr id="9" name="Text Box 10"/>
          <p:cNvSpPr txBox="1">
            <a:spLocks noChangeArrowheads="1"/>
          </p:cNvSpPr>
          <p:nvPr/>
        </p:nvSpPr>
        <p:spPr bwMode="auto">
          <a:xfrm>
            <a:off x="2367225" y="2242493"/>
            <a:ext cx="1144063" cy="369332"/>
          </a:xfrm>
          <a:prstGeom prst="rect">
            <a:avLst/>
          </a:prstGeom>
          <a:noFill/>
          <a:ln w="9525">
            <a:noFill/>
            <a:miter lim="800000"/>
            <a:headEnd/>
            <a:tailEnd/>
          </a:ln>
        </p:spPr>
        <p:txBody>
          <a:bodyPr wrap="none">
            <a:spAutoFit/>
          </a:bodyPr>
          <a:lstStyle/>
          <a:p>
            <a:pPr algn="ctr">
              <a:spcBef>
                <a:spcPct val="50000"/>
              </a:spcBef>
            </a:pPr>
            <a:r>
              <a:rPr lang="en-US" dirty="0">
                <a:latin typeface="Tahoma" pitchFamily="34" charset="0"/>
              </a:rPr>
              <a:t>E(</a:t>
            </a:r>
            <a:r>
              <a:rPr lang="en-US" dirty="0" err="1">
                <a:latin typeface="Tahoma" pitchFamily="34" charset="0"/>
              </a:rPr>
              <a:t>k,m</a:t>
            </a:r>
            <a:r>
              <a:rPr lang="en-US" dirty="0">
                <a:latin typeface="Tahoma" pitchFamily="34" charset="0"/>
              </a:rPr>
              <a:t>)=c</a:t>
            </a:r>
          </a:p>
        </p:txBody>
      </p:sp>
      <p:sp>
        <p:nvSpPr>
          <p:cNvPr id="10" name="Text Box 12"/>
          <p:cNvSpPr txBox="1">
            <a:spLocks noChangeArrowheads="1"/>
          </p:cNvSpPr>
          <p:nvPr/>
        </p:nvSpPr>
        <p:spPr bwMode="auto">
          <a:xfrm>
            <a:off x="6571414" y="1861493"/>
            <a:ext cx="574759" cy="369332"/>
          </a:xfrm>
          <a:prstGeom prst="rect">
            <a:avLst/>
          </a:prstGeom>
          <a:noFill/>
          <a:ln w="9525">
            <a:noFill/>
            <a:miter lim="800000"/>
            <a:headEnd/>
            <a:tailEnd/>
          </a:ln>
        </p:spPr>
        <p:txBody>
          <a:bodyPr wrap="none">
            <a:spAutoFit/>
          </a:bodyPr>
          <a:lstStyle/>
          <a:p>
            <a:pPr algn="ctr">
              <a:spcBef>
                <a:spcPct val="50000"/>
              </a:spcBef>
            </a:pPr>
            <a:r>
              <a:rPr lang="en-US">
                <a:latin typeface="Tahoma" pitchFamily="34" charset="0"/>
              </a:rPr>
              <a:t>Bob</a:t>
            </a:r>
          </a:p>
        </p:txBody>
      </p:sp>
      <p:sp>
        <p:nvSpPr>
          <p:cNvPr id="11" name="Rectangle 13"/>
          <p:cNvSpPr>
            <a:spLocks noChangeArrowheads="1"/>
          </p:cNvSpPr>
          <p:nvPr/>
        </p:nvSpPr>
        <p:spPr bwMode="auto">
          <a:xfrm>
            <a:off x="6445250" y="2236540"/>
            <a:ext cx="762000" cy="685800"/>
          </a:xfrm>
          <a:prstGeom prst="rect">
            <a:avLst/>
          </a:prstGeom>
          <a:solidFill>
            <a:schemeClr val="accent1"/>
          </a:solidFill>
          <a:ln w="9525">
            <a:solidFill>
              <a:schemeClr val="tx1"/>
            </a:solidFill>
            <a:miter lim="800000"/>
            <a:headEnd/>
            <a:tailEnd/>
          </a:ln>
        </p:spPr>
        <p:txBody>
          <a:bodyPr wrap="none" anchor="ctr"/>
          <a:lstStyle/>
          <a:p>
            <a:pPr algn="ctr">
              <a:spcBef>
                <a:spcPct val="50000"/>
              </a:spcBef>
            </a:pPr>
            <a:r>
              <a:rPr lang="en-US">
                <a:latin typeface="Tahoma" pitchFamily="34" charset="0"/>
              </a:rPr>
              <a:t>D</a:t>
            </a:r>
          </a:p>
        </p:txBody>
      </p:sp>
      <p:sp>
        <p:nvSpPr>
          <p:cNvPr id="12" name="Line 14"/>
          <p:cNvSpPr>
            <a:spLocks noChangeShapeType="1"/>
          </p:cNvSpPr>
          <p:nvPr/>
        </p:nvSpPr>
        <p:spPr bwMode="auto">
          <a:xfrm>
            <a:off x="5715000" y="2579440"/>
            <a:ext cx="730250" cy="0"/>
          </a:xfrm>
          <a:prstGeom prst="line">
            <a:avLst/>
          </a:prstGeom>
          <a:noFill/>
          <a:ln w="9525">
            <a:solidFill>
              <a:schemeClr val="tx1"/>
            </a:solidFill>
            <a:round/>
            <a:headEnd/>
            <a:tailEnd type="triangle" w="med" len="med"/>
          </a:ln>
        </p:spPr>
        <p:txBody>
          <a:bodyPr wrap="none" anchor="ctr"/>
          <a:lstStyle/>
          <a:p>
            <a:endParaRPr lang="en-US"/>
          </a:p>
        </p:txBody>
      </p:sp>
      <p:sp>
        <p:nvSpPr>
          <p:cNvPr id="13" name="Text Box 15"/>
          <p:cNvSpPr txBox="1">
            <a:spLocks noChangeArrowheads="1"/>
          </p:cNvSpPr>
          <p:nvPr/>
        </p:nvSpPr>
        <p:spPr bwMode="auto">
          <a:xfrm>
            <a:off x="5933742" y="2219871"/>
            <a:ext cx="291178" cy="369332"/>
          </a:xfrm>
          <a:prstGeom prst="rect">
            <a:avLst/>
          </a:prstGeom>
          <a:noFill/>
          <a:ln w="9525">
            <a:noFill/>
            <a:miter lim="800000"/>
            <a:headEnd/>
            <a:tailEnd/>
          </a:ln>
        </p:spPr>
        <p:txBody>
          <a:bodyPr wrap="none">
            <a:spAutoFit/>
          </a:bodyPr>
          <a:lstStyle/>
          <a:p>
            <a:pPr algn="ctr">
              <a:spcBef>
                <a:spcPct val="50000"/>
              </a:spcBef>
            </a:pPr>
            <a:r>
              <a:rPr lang="en-US" dirty="0">
                <a:latin typeface="Tahoma" pitchFamily="34" charset="0"/>
              </a:rPr>
              <a:t>c</a:t>
            </a:r>
          </a:p>
        </p:txBody>
      </p:sp>
      <p:sp>
        <p:nvSpPr>
          <p:cNvPr id="14" name="Line 16"/>
          <p:cNvSpPr>
            <a:spLocks noChangeShapeType="1"/>
          </p:cNvSpPr>
          <p:nvPr/>
        </p:nvSpPr>
        <p:spPr bwMode="auto">
          <a:xfrm>
            <a:off x="7207250" y="2579440"/>
            <a:ext cx="1143000" cy="0"/>
          </a:xfrm>
          <a:prstGeom prst="line">
            <a:avLst/>
          </a:prstGeom>
          <a:noFill/>
          <a:ln w="9525">
            <a:solidFill>
              <a:schemeClr val="tx1"/>
            </a:solidFill>
            <a:round/>
            <a:headEnd/>
            <a:tailEnd type="triangle" w="med" len="med"/>
          </a:ln>
        </p:spPr>
        <p:txBody>
          <a:bodyPr wrap="none" anchor="ctr"/>
          <a:lstStyle/>
          <a:p>
            <a:endParaRPr lang="en-US"/>
          </a:p>
        </p:txBody>
      </p:sp>
      <p:sp>
        <p:nvSpPr>
          <p:cNvPr id="15" name="Text Box 17"/>
          <p:cNvSpPr txBox="1">
            <a:spLocks noChangeArrowheads="1"/>
          </p:cNvSpPr>
          <p:nvPr/>
        </p:nvSpPr>
        <p:spPr bwMode="auto">
          <a:xfrm>
            <a:off x="7579750" y="2204393"/>
            <a:ext cx="1171114" cy="369332"/>
          </a:xfrm>
          <a:prstGeom prst="rect">
            <a:avLst/>
          </a:prstGeom>
          <a:noFill/>
          <a:ln w="9525">
            <a:noFill/>
            <a:miter lim="800000"/>
            <a:headEnd/>
            <a:tailEnd/>
          </a:ln>
        </p:spPr>
        <p:txBody>
          <a:bodyPr wrap="none">
            <a:spAutoFit/>
          </a:bodyPr>
          <a:lstStyle/>
          <a:p>
            <a:pPr algn="ctr">
              <a:spcBef>
                <a:spcPct val="50000"/>
              </a:spcBef>
            </a:pPr>
            <a:r>
              <a:rPr lang="en-US" dirty="0">
                <a:latin typeface="Tahoma" pitchFamily="34" charset="0"/>
              </a:rPr>
              <a:t>D(</a:t>
            </a:r>
            <a:r>
              <a:rPr lang="en-US" dirty="0" err="1">
                <a:latin typeface="Tahoma" pitchFamily="34" charset="0"/>
              </a:rPr>
              <a:t>k,c</a:t>
            </a:r>
            <a:r>
              <a:rPr lang="en-US" dirty="0">
                <a:latin typeface="Tahoma" pitchFamily="34" charset="0"/>
              </a:rPr>
              <a:t>)=m</a:t>
            </a:r>
          </a:p>
        </p:txBody>
      </p:sp>
      <p:cxnSp>
        <p:nvCxnSpPr>
          <p:cNvPr id="16" name="Straight Arrow Connector 20"/>
          <p:cNvCxnSpPr>
            <a:cxnSpLocks noChangeShapeType="1"/>
            <a:endCxn id="6" idx="2"/>
          </p:cNvCxnSpPr>
          <p:nvPr/>
        </p:nvCxnSpPr>
        <p:spPr bwMode="auto">
          <a:xfrm rot="5400000" flipH="1" flipV="1">
            <a:off x="1472804" y="3031481"/>
            <a:ext cx="254794" cy="3175"/>
          </a:xfrm>
          <a:prstGeom prst="straightConnector1">
            <a:avLst/>
          </a:prstGeom>
          <a:noFill/>
          <a:ln w="9525" algn="ctr">
            <a:solidFill>
              <a:schemeClr val="tx1"/>
            </a:solidFill>
            <a:round/>
            <a:headEnd/>
            <a:tailEnd type="arrow" w="med" len="med"/>
          </a:ln>
        </p:spPr>
      </p:cxnSp>
      <p:cxnSp>
        <p:nvCxnSpPr>
          <p:cNvPr id="17" name="Straight Arrow Connector 21"/>
          <p:cNvCxnSpPr>
            <a:cxnSpLocks noChangeShapeType="1"/>
          </p:cNvCxnSpPr>
          <p:nvPr/>
        </p:nvCxnSpPr>
        <p:spPr bwMode="auto">
          <a:xfrm rot="5400000" flipH="1" flipV="1">
            <a:off x="6731992" y="3056682"/>
            <a:ext cx="253604" cy="1588"/>
          </a:xfrm>
          <a:prstGeom prst="straightConnector1">
            <a:avLst/>
          </a:prstGeom>
          <a:noFill/>
          <a:ln w="9525" algn="ctr">
            <a:solidFill>
              <a:schemeClr val="tx1"/>
            </a:solidFill>
            <a:round/>
            <a:headEnd/>
            <a:tailEnd type="arrow" w="med" len="med"/>
          </a:ln>
        </p:spPr>
      </p:cxnSp>
      <p:sp>
        <p:nvSpPr>
          <p:cNvPr id="18" name="TextBox 22"/>
          <p:cNvSpPr txBox="1"/>
          <p:nvPr/>
        </p:nvSpPr>
        <p:spPr>
          <a:xfrm>
            <a:off x="1414464" y="3102125"/>
            <a:ext cx="289600" cy="369332"/>
          </a:xfrm>
          <a:prstGeom prst="rect">
            <a:avLst/>
          </a:prstGeom>
          <a:noFill/>
        </p:spPr>
        <p:txBody>
          <a:bodyPr wrap="none">
            <a:spAutoFit/>
          </a:bodyPr>
          <a:lstStyle/>
          <a:p>
            <a:pPr>
              <a:defRPr/>
            </a:pPr>
            <a:r>
              <a:rPr lang="en-US" dirty="0">
                <a:latin typeface="+mn-lt"/>
              </a:rPr>
              <a:t>k</a:t>
            </a:r>
          </a:p>
        </p:txBody>
      </p:sp>
      <p:sp>
        <p:nvSpPr>
          <p:cNvPr id="19" name="TextBox 23"/>
          <p:cNvSpPr txBox="1"/>
          <p:nvPr/>
        </p:nvSpPr>
        <p:spPr>
          <a:xfrm>
            <a:off x="6672263" y="3098552"/>
            <a:ext cx="289600" cy="369332"/>
          </a:xfrm>
          <a:prstGeom prst="rect">
            <a:avLst/>
          </a:prstGeom>
          <a:noFill/>
        </p:spPr>
        <p:txBody>
          <a:bodyPr wrap="none">
            <a:spAutoFit/>
          </a:bodyPr>
          <a:lstStyle/>
          <a:p>
            <a:pPr>
              <a:defRPr/>
            </a:pPr>
            <a:r>
              <a:rPr lang="en-US" dirty="0">
                <a:latin typeface="+mn-lt"/>
              </a:rPr>
              <a:t>k</a:t>
            </a:r>
          </a:p>
        </p:txBody>
      </p:sp>
      <p:cxnSp>
        <p:nvCxnSpPr>
          <p:cNvPr id="20" name="Straight Arrow Connector 27"/>
          <p:cNvCxnSpPr>
            <a:cxnSpLocks noChangeShapeType="1"/>
          </p:cNvCxnSpPr>
          <p:nvPr/>
        </p:nvCxnSpPr>
        <p:spPr bwMode="auto">
          <a:xfrm>
            <a:off x="1981200" y="2587774"/>
            <a:ext cx="2057400" cy="1191"/>
          </a:xfrm>
          <a:prstGeom prst="straightConnector1">
            <a:avLst/>
          </a:prstGeom>
          <a:noFill/>
          <a:ln w="9525" algn="ctr">
            <a:solidFill>
              <a:schemeClr val="tx1"/>
            </a:solidFill>
            <a:round/>
            <a:headEnd/>
            <a:tailEnd type="arrow" w="med" len="med"/>
          </a:ln>
        </p:spPr>
      </p:cxnSp>
      <p:cxnSp>
        <p:nvCxnSpPr>
          <p:cNvPr id="25" name="Łącznik prosty 24"/>
          <p:cNvCxnSpPr/>
          <p:nvPr/>
        </p:nvCxnSpPr>
        <p:spPr>
          <a:xfrm>
            <a:off x="4283968" y="2607361"/>
            <a:ext cx="1224136" cy="0"/>
          </a:xfrm>
          <a:prstGeom prst="line">
            <a:avLst/>
          </a:prstGeom>
          <a:ln w="63500">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Kilka historycznych przykładów</a:t>
            </a:r>
            <a:br>
              <a:rPr lang="pl-PL" dirty="0"/>
            </a:br>
            <a:r>
              <a:rPr lang="pl-PL" dirty="0"/>
              <a:t>(łatwe do złamania)</a:t>
            </a:r>
          </a:p>
        </p:txBody>
      </p:sp>
      <p:sp>
        <p:nvSpPr>
          <p:cNvPr id="3" name="Symbol zastępczy zawartości 2"/>
          <p:cNvSpPr>
            <a:spLocks noGrp="1"/>
          </p:cNvSpPr>
          <p:nvPr>
            <p:ph idx="1"/>
          </p:nvPr>
        </p:nvSpPr>
        <p:spPr>
          <a:xfrm>
            <a:off x="457200" y="1600201"/>
            <a:ext cx="8229600" cy="748680"/>
          </a:xfrm>
        </p:spPr>
        <p:txBody>
          <a:bodyPr/>
          <a:lstStyle/>
          <a:p>
            <a:r>
              <a:rPr lang="pl-PL" dirty="0"/>
              <a:t>Szyfr </a:t>
            </a:r>
            <a:r>
              <a:rPr lang="pl-PL" dirty="0" err="1"/>
              <a:t>podstawieniowy</a:t>
            </a:r>
            <a:endParaRPr lang="pl-PL" dirty="0"/>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21</a:t>
            </a:fld>
            <a:endParaRPr lang="pl-PL"/>
          </a:p>
        </p:txBody>
      </p:sp>
      <p:sp>
        <p:nvSpPr>
          <p:cNvPr id="5" name="Prostokąt 4"/>
          <p:cNvSpPr/>
          <p:nvPr/>
        </p:nvSpPr>
        <p:spPr>
          <a:xfrm>
            <a:off x="5652120" y="2420888"/>
            <a:ext cx="2376264"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800" dirty="0"/>
              <a:t>a -&gt; c</a:t>
            </a:r>
          </a:p>
          <a:p>
            <a:r>
              <a:rPr lang="pl-PL" sz="2800" dirty="0"/>
              <a:t>b -&gt; w</a:t>
            </a:r>
          </a:p>
          <a:p>
            <a:r>
              <a:rPr lang="pl-PL" sz="2800" dirty="0"/>
              <a:t>c -&gt; n</a:t>
            </a:r>
          </a:p>
          <a:p>
            <a:r>
              <a:rPr lang="pl-PL" sz="2800" dirty="0"/>
              <a:t>.</a:t>
            </a:r>
          </a:p>
          <a:p>
            <a:r>
              <a:rPr lang="pl-PL" sz="2800" dirty="0"/>
              <a:t>.</a:t>
            </a:r>
          </a:p>
          <a:p>
            <a:r>
              <a:rPr lang="pl-PL" sz="2800" dirty="0"/>
              <a:t>.</a:t>
            </a:r>
          </a:p>
          <a:p>
            <a:r>
              <a:rPr lang="pl-PL" sz="2800" dirty="0"/>
              <a:t>z -&gt; a </a:t>
            </a:r>
          </a:p>
        </p:txBody>
      </p:sp>
      <p:sp>
        <p:nvSpPr>
          <p:cNvPr id="6" name="TextBox 5"/>
          <p:cNvSpPr txBox="1"/>
          <p:nvPr/>
        </p:nvSpPr>
        <p:spPr>
          <a:xfrm>
            <a:off x="4788024" y="3789040"/>
            <a:ext cx="703989" cy="523220"/>
          </a:xfrm>
          <a:prstGeom prst="rect">
            <a:avLst/>
          </a:prstGeom>
          <a:noFill/>
        </p:spPr>
        <p:txBody>
          <a:bodyPr wrap="none" rtlCol="0">
            <a:spAutoFit/>
          </a:bodyPr>
          <a:lstStyle/>
          <a:p>
            <a:r>
              <a:rPr lang="en-US" sz="2800" dirty="0"/>
              <a:t>k :=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Szyfr Cezara (bez klucza)</a:t>
            </a:r>
            <a:br>
              <a:rPr lang="pl-PL" dirty="0"/>
            </a:br>
            <a:r>
              <a:rPr lang="pl-PL" dirty="0"/>
              <a:t>(przesunięcie o 3)</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22</a:t>
            </a:fld>
            <a:endParaRPr lang="pl-PL"/>
          </a:p>
        </p:txBody>
      </p:sp>
      <p:sp>
        <p:nvSpPr>
          <p:cNvPr id="5" name="Prostokąt 4"/>
          <p:cNvSpPr/>
          <p:nvPr/>
        </p:nvSpPr>
        <p:spPr>
          <a:xfrm>
            <a:off x="6300192" y="1844824"/>
            <a:ext cx="2376264"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800" dirty="0"/>
              <a:t>a -&gt; d</a:t>
            </a:r>
          </a:p>
          <a:p>
            <a:r>
              <a:rPr lang="pl-PL" sz="2800" dirty="0"/>
              <a:t>b -&gt; e</a:t>
            </a:r>
          </a:p>
          <a:p>
            <a:r>
              <a:rPr lang="pl-PL" sz="2800" dirty="0"/>
              <a:t>c -&gt; f</a:t>
            </a:r>
          </a:p>
          <a:p>
            <a:r>
              <a:rPr lang="pl-PL" sz="2800" dirty="0"/>
              <a:t>.</a:t>
            </a:r>
          </a:p>
          <a:p>
            <a:r>
              <a:rPr lang="pl-PL" sz="2800" dirty="0"/>
              <a:t>.</a:t>
            </a:r>
          </a:p>
          <a:p>
            <a:r>
              <a:rPr lang="pl-PL" sz="2800" dirty="0"/>
              <a:t>y -&gt; b</a:t>
            </a:r>
          </a:p>
          <a:p>
            <a:r>
              <a:rPr lang="pl-PL" sz="2800" dirty="0"/>
              <a:t>z -&gt; c </a:t>
            </a:r>
          </a:p>
        </p:txBody>
      </p:sp>
      <p:sp>
        <p:nvSpPr>
          <p:cNvPr id="6" name="TextBox 5"/>
          <p:cNvSpPr txBox="1"/>
          <p:nvPr/>
        </p:nvSpPr>
        <p:spPr>
          <a:xfrm>
            <a:off x="5436096" y="3212976"/>
            <a:ext cx="703989" cy="523220"/>
          </a:xfrm>
          <a:prstGeom prst="rect">
            <a:avLst/>
          </a:prstGeom>
          <a:noFill/>
        </p:spPr>
        <p:txBody>
          <a:bodyPr wrap="none" rtlCol="0">
            <a:spAutoFit/>
          </a:bodyPr>
          <a:lstStyle/>
          <a:p>
            <a:r>
              <a:rPr lang="en-US" sz="2800" dirty="0"/>
              <a:t>k :=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Jak złamać szyfr </a:t>
            </a:r>
            <a:r>
              <a:rPr lang="pl-PL" dirty="0" err="1"/>
              <a:t>podstawieniowy</a:t>
            </a:r>
            <a:r>
              <a:rPr lang="pl-PL" dirty="0"/>
              <a:t> (1)</a:t>
            </a:r>
          </a:p>
        </p:txBody>
      </p:sp>
      <p:sp>
        <p:nvSpPr>
          <p:cNvPr id="3" name="Symbol zastępczy zawartości 2"/>
          <p:cNvSpPr>
            <a:spLocks noGrp="1"/>
          </p:cNvSpPr>
          <p:nvPr>
            <p:ph idx="1"/>
          </p:nvPr>
        </p:nvSpPr>
        <p:spPr>
          <a:xfrm>
            <a:off x="323528" y="1628800"/>
            <a:ext cx="8229600" cy="824955"/>
          </a:xfrm>
        </p:spPr>
        <p:txBody>
          <a:bodyPr>
            <a:normAutofit fontScale="85000" lnSpcReduction="20000"/>
          </a:bodyPr>
          <a:lstStyle/>
          <a:p>
            <a:pPr>
              <a:buNone/>
            </a:pPr>
            <a:r>
              <a:rPr lang="pl-PL" dirty="0"/>
              <a:t>	Jaka jest liczba możliwych kluczy, przy założeniu 26 liter w alfabecie?</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23</a:t>
            </a:fld>
            <a:endParaRPr lang="pl-PL"/>
          </a:p>
        </p:txBody>
      </p:sp>
      <p:sp>
        <p:nvSpPr>
          <p:cNvPr id="15" name="pole tekstowe 14"/>
          <p:cNvSpPr txBox="1"/>
          <p:nvPr/>
        </p:nvSpPr>
        <p:spPr>
          <a:xfrm>
            <a:off x="827584" y="3212976"/>
            <a:ext cx="5688632" cy="3231654"/>
          </a:xfrm>
          <a:prstGeom prst="rect">
            <a:avLst/>
          </a:prstGeom>
          <a:noFill/>
        </p:spPr>
        <p:txBody>
          <a:bodyPr wrap="square" rtlCol="0">
            <a:spAutoFit/>
          </a:bodyPr>
          <a:lstStyle/>
          <a:p>
            <a:r>
              <a:rPr lang="pl-PL" sz="3600" dirty="0"/>
              <a:t>|K| = 26</a:t>
            </a:r>
          </a:p>
          <a:p>
            <a:r>
              <a:rPr lang="pl-PL" sz="3600" dirty="0"/>
              <a:t>|K| = 26! (silnia)</a:t>
            </a:r>
          </a:p>
          <a:p>
            <a:r>
              <a:rPr lang="pl-PL" sz="3600" dirty="0"/>
              <a:t>|K| = 2</a:t>
            </a:r>
            <a:r>
              <a:rPr lang="pl-PL" sz="3600" baseline="30000" dirty="0"/>
              <a:t>26</a:t>
            </a:r>
            <a:endParaRPr lang="pl-PL" sz="3600" dirty="0"/>
          </a:p>
          <a:p>
            <a:r>
              <a:rPr lang="pl-PL" sz="3600" dirty="0"/>
              <a:t>|K| = 26</a:t>
            </a:r>
            <a:r>
              <a:rPr lang="pl-PL" sz="3600" baseline="30000" dirty="0"/>
              <a:t>2</a:t>
            </a:r>
          </a:p>
          <a:p>
            <a:endParaRPr lang="pl-PL" sz="3600" baseline="30000" dirty="0"/>
          </a:p>
          <a:p>
            <a:r>
              <a:rPr lang="pl-PL" sz="3600" baseline="30000" dirty="0"/>
              <a:t>(liczba wszystkich permutacji)</a:t>
            </a:r>
            <a:endParaRPr lang="pl-PL"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Jak złamać szyfr </a:t>
            </a:r>
            <a:r>
              <a:rPr lang="pl-PL" dirty="0" err="1"/>
              <a:t>podstawieniowy</a:t>
            </a:r>
            <a:r>
              <a:rPr lang="pl-PL" dirty="0"/>
              <a:t> (2)</a:t>
            </a:r>
          </a:p>
        </p:txBody>
      </p:sp>
      <p:sp>
        <p:nvSpPr>
          <p:cNvPr id="3" name="Symbol zastępczy zawartości 2"/>
          <p:cNvSpPr>
            <a:spLocks noGrp="1"/>
          </p:cNvSpPr>
          <p:nvPr>
            <p:ph idx="1"/>
          </p:nvPr>
        </p:nvSpPr>
        <p:spPr>
          <a:xfrm>
            <a:off x="323528" y="1268760"/>
            <a:ext cx="8229600" cy="824955"/>
          </a:xfrm>
        </p:spPr>
        <p:txBody>
          <a:bodyPr>
            <a:normAutofit fontScale="85000" lnSpcReduction="20000"/>
          </a:bodyPr>
          <a:lstStyle/>
          <a:p>
            <a:pPr>
              <a:buNone/>
            </a:pPr>
            <a:r>
              <a:rPr lang="pl-PL" dirty="0"/>
              <a:t>	 Jaka jest częstotliwość występowania liter w polskim alfabecie?</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24</a:t>
            </a:fld>
            <a:endParaRPr lang="pl-PL"/>
          </a:p>
        </p:txBody>
      </p:sp>
      <p:graphicFrame>
        <p:nvGraphicFramePr>
          <p:cNvPr id="6" name="Tabela 5"/>
          <p:cNvGraphicFramePr>
            <a:graphicFrameLocks noGrp="1"/>
          </p:cNvGraphicFramePr>
          <p:nvPr/>
        </p:nvGraphicFramePr>
        <p:xfrm>
          <a:off x="323528" y="2132856"/>
          <a:ext cx="8496950" cy="4063997"/>
        </p:xfrm>
        <a:graphic>
          <a:graphicData uri="http://schemas.openxmlformats.org/drawingml/2006/table">
            <a:tbl>
              <a:tblPr/>
              <a:tblGrid>
                <a:gridCol w="849695">
                  <a:extLst>
                    <a:ext uri="{9D8B030D-6E8A-4147-A177-3AD203B41FA5}">
                      <a16:colId xmlns:a16="http://schemas.microsoft.com/office/drawing/2014/main" val="20000"/>
                    </a:ext>
                  </a:extLst>
                </a:gridCol>
                <a:gridCol w="849695">
                  <a:extLst>
                    <a:ext uri="{9D8B030D-6E8A-4147-A177-3AD203B41FA5}">
                      <a16:colId xmlns:a16="http://schemas.microsoft.com/office/drawing/2014/main" val="20001"/>
                    </a:ext>
                  </a:extLst>
                </a:gridCol>
                <a:gridCol w="849695">
                  <a:extLst>
                    <a:ext uri="{9D8B030D-6E8A-4147-A177-3AD203B41FA5}">
                      <a16:colId xmlns:a16="http://schemas.microsoft.com/office/drawing/2014/main" val="20002"/>
                    </a:ext>
                  </a:extLst>
                </a:gridCol>
                <a:gridCol w="849695">
                  <a:extLst>
                    <a:ext uri="{9D8B030D-6E8A-4147-A177-3AD203B41FA5}">
                      <a16:colId xmlns:a16="http://schemas.microsoft.com/office/drawing/2014/main" val="20003"/>
                    </a:ext>
                  </a:extLst>
                </a:gridCol>
                <a:gridCol w="849695">
                  <a:extLst>
                    <a:ext uri="{9D8B030D-6E8A-4147-A177-3AD203B41FA5}">
                      <a16:colId xmlns:a16="http://schemas.microsoft.com/office/drawing/2014/main" val="20004"/>
                    </a:ext>
                  </a:extLst>
                </a:gridCol>
                <a:gridCol w="849695">
                  <a:extLst>
                    <a:ext uri="{9D8B030D-6E8A-4147-A177-3AD203B41FA5}">
                      <a16:colId xmlns:a16="http://schemas.microsoft.com/office/drawing/2014/main" val="20005"/>
                    </a:ext>
                  </a:extLst>
                </a:gridCol>
                <a:gridCol w="849695">
                  <a:extLst>
                    <a:ext uri="{9D8B030D-6E8A-4147-A177-3AD203B41FA5}">
                      <a16:colId xmlns:a16="http://schemas.microsoft.com/office/drawing/2014/main" val="20006"/>
                    </a:ext>
                  </a:extLst>
                </a:gridCol>
                <a:gridCol w="849695">
                  <a:extLst>
                    <a:ext uri="{9D8B030D-6E8A-4147-A177-3AD203B41FA5}">
                      <a16:colId xmlns:a16="http://schemas.microsoft.com/office/drawing/2014/main" val="20007"/>
                    </a:ext>
                  </a:extLst>
                </a:gridCol>
                <a:gridCol w="849695">
                  <a:extLst>
                    <a:ext uri="{9D8B030D-6E8A-4147-A177-3AD203B41FA5}">
                      <a16:colId xmlns:a16="http://schemas.microsoft.com/office/drawing/2014/main" val="20008"/>
                    </a:ext>
                  </a:extLst>
                </a:gridCol>
                <a:gridCol w="849695">
                  <a:extLst>
                    <a:ext uri="{9D8B030D-6E8A-4147-A177-3AD203B41FA5}">
                      <a16:colId xmlns:a16="http://schemas.microsoft.com/office/drawing/2014/main" val="20009"/>
                    </a:ext>
                  </a:extLst>
                </a:gridCol>
              </a:tblGrid>
              <a:tr h="580571">
                <a:tc>
                  <a:txBody>
                    <a:bodyPr/>
                    <a:lstStyle/>
                    <a:p>
                      <a:r>
                        <a:rPr lang="pl-PL" sz="2000" dirty="0"/>
                        <a:t>a</a:t>
                      </a:r>
                    </a:p>
                  </a:txBody>
                  <a:tcPr marL="82939" marR="82939" marT="41469" marB="41469" anchor="ctr">
                    <a:lnL>
                      <a:noFill/>
                    </a:lnL>
                    <a:lnR>
                      <a:noFill/>
                    </a:lnR>
                    <a:lnT>
                      <a:noFill/>
                    </a:lnT>
                    <a:lnB>
                      <a:noFill/>
                    </a:lnB>
                  </a:tcPr>
                </a:tc>
                <a:tc>
                  <a:txBody>
                    <a:bodyPr/>
                    <a:lstStyle/>
                    <a:p>
                      <a:r>
                        <a:rPr lang="pl-PL" sz="2000"/>
                        <a:t>8.91%</a:t>
                      </a:r>
                    </a:p>
                  </a:txBody>
                  <a:tcPr marL="82939" marR="82939" marT="41469" marB="41469" anchor="ctr">
                    <a:lnL>
                      <a:noFill/>
                    </a:lnL>
                    <a:lnR>
                      <a:noFill/>
                    </a:lnR>
                    <a:lnT>
                      <a:noFill/>
                    </a:lnT>
                    <a:lnB>
                      <a:noFill/>
                    </a:lnB>
                  </a:tcPr>
                </a:tc>
                <a:tc>
                  <a:txBody>
                    <a:bodyPr/>
                    <a:lstStyle/>
                    <a:p>
                      <a:r>
                        <a:rPr lang="pl-PL" sz="2000"/>
                        <a:t>  w</a:t>
                      </a:r>
                    </a:p>
                  </a:txBody>
                  <a:tcPr marL="82939" marR="82939" marT="41469" marB="41469" anchor="ctr">
                    <a:lnL>
                      <a:noFill/>
                    </a:lnL>
                    <a:lnR>
                      <a:noFill/>
                    </a:lnR>
                    <a:lnT>
                      <a:noFill/>
                    </a:lnT>
                    <a:lnB>
                      <a:noFill/>
                    </a:lnB>
                  </a:tcPr>
                </a:tc>
                <a:tc>
                  <a:txBody>
                    <a:bodyPr/>
                    <a:lstStyle/>
                    <a:p>
                      <a:r>
                        <a:rPr lang="pl-PL" sz="2000" dirty="0"/>
                        <a:t>4.65%</a:t>
                      </a:r>
                    </a:p>
                  </a:txBody>
                  <a:tcPr marL="82939" marR="82939" marT="41469" marB="41469" anchor="ctr">
                    <a:lnL>
                      <a:noFill/>
                    </a:lnL>
                    <a:lnR>
                      <a:noFill/>
                    </a:lnR>
                    <a:lnT>
                      <a:noFill/>
                    </a:lnT>
                    <a:lnB>
                      <a:noFill/>
                    </a:lnB>
                  </a:tcPr>
                </a:tc>
                <a:tc>
                  <a:txBody>
                    <a:bodyPr/>
                    <a:lstStyle/>
                    <a:p>
                      <a:r>
                        <a:rPr lang="pl-PL" sz="2000"/>
                        <a:t>  p</a:t>
                      </a:r>
                    </a:p>
                  </a:txBody>
                  <a:tcPr marL="82939" marR="82939" marT="41469" marB="41469" anchor="ctr">
                    <a:lnL>
                      <a:noFill/>
                    </a:lnL>
                    <a:lnR>
                      <a:noFill/>
                    </a:lnR>
                    <a:lnT>
                      <a:noFill/>
                    </a:lnT>
                    <a:lnB>
                      <a:noFill/>
                    </a:lnB>
                  </a:tcPr>
                </a:tc>
                <a:tc>
                  <a:txBody>
                    <a:bodyPr/>
                    <a:lstStyle/>
                    <a:p>
                      <a:r>
                        <a:rPr lang="pl-PL" sz="2000"/>
                        <a:t>3.13%</a:t>
                      </a:r>
                    </a:p>
                  </a:txBody>
                  <a:tcPr marL="82939" marR="82939" marT="41469" marB="41469" anchor="ctr">
                    <a:lnL>
                      <a:noFill/>
                    </a:lnL>
                    <a:lnR>
                      <a:noFill/>
                    </a:lnR>
                    <a:lnT>
                      <a:noFill/>
                    </a:lnT>
                    <a:lnB>
                      <a:noFill/>
                    </a:lnB>
                  </a:tcPr>
                </a:tc>
                <a:tc>
                  <a:txBody>
                    <a:bodyPr/>
                    <a:lstStyle/>
                    <a:p>
                      <a:r>
                        <a:rPr lang="pl-PL" sz="2000"/>
                        <a:t>  g</a:t>
                      </a:r>
                    </a:p>
                  </a:txBody>
                  <a:tcPr marL="82939" marR="82939" marT="41469" marB="41469" anchor="ctr">
                    <a:lnL>
                      <a:noFill/>
                    </a:lnL>
                    <a:lnR>
                      <a:noFill/>
                    </a:lnR>
                    <a:lnT>
                      <a:noFill/>
                    </a:lnT>
                    <a:lnB>
                      <a:noFill/>
                    </a:lnB>
                  </a:tcPr>
                </a:tc>
                <a:tc>
                  <a:txBody>
                    <a:bodyPr/>
                    <a:lstStyle/>
                    <a:p>
                      <a:r>
                        <a:rPr lang="pl-PL" sz="2000"/>
                        <a:t>1.42%</a:t>
                      </a:r>
                    </a:p>
                  </a:txBody>
                  <a:tcPr marL="82939" marR="82939" marT="41469" marB="41469" anchor="ctr">
                    <a:lnL>
                      <a:noFill/>
                    </a:lnL>
                    <a:lnR>
                      <a:noFill/>
                    </a:lnR>
                    <a:lnT>
                      <a:noFill/>
                    </a:lnT>
                    <a:lnB>
                      <a:noFill/>
                    </a:lnB>
                  </a:tcPr>
                </a:tc>
                <a:tc>
                  <a:txBody>
                    <a:bodyPr/>
                    <a:lstStyle/>
                    <a:p>
                      <a:r>
                        <a:rPr lang="pl-PL" sz="2000"/>
                        <a:t>  ć</a:t>
                      </a:r>
                    </a:p>
                  </a:txBody>
                  <a:tcPr marL="82939" marR="82939" marT="41469" marB="41469" anchor="ctr">
                    <a:lnL>
                      <a:noFill/>
                    </a:lnL>
                    <a:lnR>
                      <a:noFill/>
                    </a:lnR>
                    <a:lnT>
                      <a:noFill/>
                    </a:lnT>
                    <a:lnB>
                      <a:noFill/>
                    </a:lnB>
                  </a:tcPr>
                </a:tc>
                <a:tc>
                  <a:txBody>
                    <a:bodyPr/>
                    <a:lstStyle/>
                    <a:p>
                      <a:r>
                        <a:rPr lang="pl-PL" sz="2000"/>
                        <a:t>0.40%</a:t>
                      </a:r>
                    </a:p>
                  </a:txBody>
                  <a:tcPr marL="82939" marR="82939" marT="41469" marB="41469" anchor="ctr">
                    <a:lnL>
                      <a:noFill/>
                    </a:lnL>
                    <a:lnR>
                      <a:noFill/>
                    </a:lnR>
                    <a:lnT>
                      <a:noFill/>
                    </a:lnT>
                    <a:lnB>
                      <a:noFill/>
                    </a:lnB>
                  </a:tcPr>
                </a:tc>
                <a:extLst>
                  <a:ext uri="{0D108BD9-81ED-4DB2-BD59-A6C34878D82A}">
                    <a16:rowId xmlns:a16="http://schemas.microsoft.com/office/drawing/2014/main" val="10000"/>
                  </a:ext>
                </a:extLst>
              </a:tr>
              <a:tr h="580571">
                <a:tc>
                  <a:txBody>
                    <a:bodyPr/>
                    <a:lstStyle/>
                    <a:p>
                      <a:r>
                        <a:rPr lang="pl-PL" sz="2000" dirty="0"/>
                        <a:t>i</a:t>
                      </a:r>
                    </a:p>
                  </a:txBody>
                  <a:tcPr marL="82939" marR="82939" marT="41469" marB="41469" anchor="ctr">
                    <a:lnL>
                      <a:noFill/>
                    </a:lnL>
                    <a:lnR>
                      <a:noFill/>
                    </a:lnR>
                    <a:lnT>
                      <a:noFill/>
                    </a:lnT>
                    <a:lnB>
                      <a:noFill/>
                    </a:lnB>
                  </a:tcPr>
                </a:tc>
                <a:tc>
                  <a:txBody>
                    <a:bodyPr/>
                    <a:lstStyle/>
                    <a:p>
                      <a:r>
                        <a:rPr lang="pl-PL" sz="2000" dirty="0"/>
                        <a:t>8.21%</a:t>
                      </a:r>
                    </a:p>
                  </a:txBody>
                  <a:tcPr marL="82939" marR="82939" marT="41469" marB="41469" anchor="ctr">
                    <a:lnL>
                      <a:noFill/>
                    </a:lnL>
                    <a:lnR>
                      <a:noFill/>
                    </a:lnR>
                    <a:lnT>
                      <a:noFill/>
                    </a:lnT>
                    <a:lnB>
                      <a:noFill/>
                    </a:lnB>
                  </a:tcPr>
                </a:tc>
                <a:tc>
                  <a:txBody>
                    <a:bodyPr/>
                    <a:lstStyle/>
                    <a:p>
                      <a:r>
                        <a:rPr lang="pl-PL" sz="2000" dirty="0"/>
                        <a:t>  s</a:t>
                      </a:r>
                    </a:p>
                  </a:txBody>
                  <a:tcPr marL="82939" marR="82939" marT="41469" marB="41469" anchor="ctr">
                    <a:lnL>
                      <a:noFill/>
                    </a:lnL>
                    <a:lnR>
                      <a:noFill/>
                    </a:lnR>
                    <a:lnT>
                      <a:noFill/>
                    </a:lnT>
                    <a:lnB>
                      <a:noFill/>
                    </a:lnB>
                  </a:tcPr>
                </a:tc>
                <a:tc>
                  <a:txBody>
                    <a:bodyPr/>
                    <a:lstStyle/>
                    <a:p>
                      <a:r>
                        <a:rPr lang="pl-PL" sz="2000"/>
                        <a:t>4.32%</a:t>
                      </a:r>
                    </a:p>
                  </a:txBody>
                  <a:tcPr marL="82939" marR="82939" marT="41469" marB="41469" anchor="ctr">
                    <a:lnL>
                      <a:noFill/>
                    </a:lnL>
                    <a:lnR>
                      <a:noFill/>
                    </a:lnR>
                    <a:lnT>
                      <a:noFill/>
                    </a:lnT>
                    <a:lnB>
                      <a:noFill/>
                    </a:lnB>
                  </a:tcPr>
                </a:tc>
                <a:tc>
                  <a:txBody>
                    <a:bodyPr/>
                    <a:lstStyle/>
                    <a:p>
                      <a:r>
                        <a:rPr lang="pl-PL" sz="2000"/>
                        <a:t>  m</a:t>
                      </a:r>
                    </a:p>
                  </a:txBody>
                  <a:tcPr marL="82939" marR="82939" marT="41469" marB="41469" anchor="ctr">
                    <a:lnL>
                      <a:noFill/>
                    </a:lnL>
                    <a:lnR>
                      <a:noFill/>
                    </a:lnR>
                    <a:lnT>
                      <a:noFill/>
                    </a:lnT>
                    <a:lnB>
                      <a:noFill/>
                    </a:lnB>
                  </a:tcPr>
                </a:tc>
                <a:tc>
                  <a:txBody>
                    <a:bodyPr/>
                    <a:lstStyle/>
                    <a:p>
                      <a:r>
                        <a:rPr lang="pl-PL" sz="2000"/>
                        <a:t>2.80%</a:t>
                      </a:r>
                    </a:p>
                  </a:txBody>
                  <a:tcPr marL="82939" marR="82939" marT="41469" marB="41469" anchor="ctr">
                    <a:lnL>
                      <a:noFill/>
                    </a:lnL>
                    <a:lnR>
                      <a:noFill/>
                    </a:lnR>
                    <a:lnT>
                      <a:noFill/>
                    </a:lnT>
                    <a:lnB>
                      <a:noFill/>
                    </a:lnB>
                  </a:tcPr>
                </a:tc>
                <a:tc>
                  <a:txBody>
                    <a:bodyPr/>
                    <a:lstStyle/>
                    <a:p>
                      <a:r>
                        <a:rPr lang="pl-PL" sz="2000"/>
                        <a:t>  ę</a:t>
                      </a:r>
                    </a:p>
                  </a:txBody>
                  <a:tcPr marL="82939" marR="82939" marT="41469" marB="41469" anchor="ctr">
                    <a:lnL>
                      <a:noFill/>
                    </a:lnL>
                    <a:lnR>
                      <a:noFill/>
                    </a:lnR>
                    <a:lnT>
                      <a:noFill/>
                    </a:lnT>
                    <a:lnB>
                      <a:noFill/>
                    </a:lnB>
                  </a:tcPr>
                </a:tc>
                <a:tc>
                  <a:txBody>
                    <a:bodyPr/>
                    <a:lstStyle/>
                    <a:p>
                      <a:r>
                        <a:rPr lang="pl-PL" sz="2000"/>
                        <a:t>1.11%</a:t>
                      </a:r>
                    </a:p>
                  </a:txBody>
                  <a:tcPr marL="82939" marR="82939" marT="41469" marB="41469" anchor="ctr">
                    <a:lnL>
                      <a:noFill/>
                    </a:lnL>
                    <a:lnR>
                      <a:noFill/>
                    </a:lnR>
                    <a:lnT>
                      <a:noFill/>
                    </a:lnT>
                    <a:lnB>
                      <a:noFill/>
                    </a:lnB>
                  </a:tcPr>
                </a:tc>
                <a:tc>
                  <a:txBody>
                    <a:bodyPr/>
                    <a:lstStyle/>
                    <a:p>
                      <a:r>
                        <a:rPr lang="pl-PL" sz="2000"/>
                        <a:t>  f</a:t>
                      </a:r>
                    </a:p>
                  </a:txBody>
                  <a:tcPr marL="82939" marR="82939" marT="41469" marB="41469" anchor="ctr">
                    <a:lnL>
                      <a:noFill/>
                    </a:lnL>
                    <a:lnR>
                      <a:noFill/>
                    </a:lnR>
                    <a:lnT>
                      <a:noFill/>
                    </a:lnT>
                    <a:lnB>
                      <a:noFill/>
                    </a:lnB>
                  </a:tcPr>
                </a:tc>
                <a:tc>
                  <a:txBody>
                    <a:bodyPr/>
                    <a:lstStyle/>
                    <a:p>
                      <a:r>
                        <a:rPr lang="pl-PL" sz="2000"/>
                        <a:t>0.30%</a:t>
                      </a:r>
                    </a:p>
                  </a:txBody>
                  <a:tcPr marL="82939" marR="82939" marT="41469" marB="41469" anchor="ctr">
                    <a:lnL>
                      <a:noFill/>
                    </a:lnL>
                    <a:lnR>
                      <a:noFill/>
                    </a:lnR>
                    <a:lnT>
                      <a:noFill/>
                    </a:lnT>
                    <a:lnB>
                      <a:noFill/>
                    </a:lnB>
                  </a:tcPr>
                </a:tc>
                <a:extLst>
                  <a:ext uri="{0D108BD9-81ED-4DB2-BD59-A6C34878D82A}">
                    <a16:rowId xmlns:a16="http://schemas.microsoft.com/office/drawing/2014/main" val="10001"/>
                  </a:ext>
                </a:extLst>
              </a:tr>
              <a:tr h="580571">
                <a:tc>
                  <a:txBody>
                    <a:bodyPr/>
                    <a:lstStyle/>
                    <a:p>
                      <a:r>
                        <a:rPr lang="pl-PL" sz="2000"/>
                        <a:t>o</a:t>
                      </a:r>
                    </a:p>
                  </a:txBody>
                  <a:tcPr marL="82939" marR="82939" marT="41469" marB="41469" anchor="ctr">
                    <a:lnL>
                      <a:noFill/>
                    </a:lnL>
                    <a:lnR>
                      <a:noFill/>
                    </a:lnR>
                    <a:lnT>
                      <a:noFill/>
                    </a:lnT>
                    <a:lnB>
                      <a:noFill/>
                    </a:lnB>
                  </a:tcPr>
                </a:tc>
                <a:tc>
                  <a:txBody>
                    <a:bodyPr/>
                    <a:lstStyle/>
                    <a:p>
                      <a:r>
                        <a:rPr lang="pl-PL" sz="2000" dirty="0"/>
                        <a:t>7.75%</a:t>
                      </a:r>
                    </a:p>
                  </a:txBody>
                  <a:tcPr marL="82939" marR="82939" marT="41469" marB="41469" anchor="ctr">
                    <a:lnL>
                      <a:noFill/>
                    </a:lnL>
                    <a:lnR>
                      <a:noFill/>
                    </a:lnR>
                    <a:lnT>
                      <a:noFill/>
                    </a:lnT>
                    <a:lnB>
                      <a:noFill/>
                    </a:lnB>
                  </a:tcPr>
                </a:tc>
                <a:tc>
                  <a:txBody>
                    <a:bodyPr/>
                    <a:lstStyle/>
                    <a:p>
                      <a:r>
                        <a:rPr lang="pl-PL" sz="2000" dirty="0"/>
                        <a:t>  t</a:t>
                      </a:r>
                    </a:p>
                  </a:txBody>
                  <a:tcPr marL="82939" marR="82939" marT="41469" marB="41469" anchor="ctr">
                    <a:lnL>
                      <a:noFill/>
                    </a:lnL>
                    <a:lnR>
                      <a:noFill/>
                    </a:lnR>
                    <a:lnT>
                      <a:noFill/>
                    </a:lnT>
                    <a:lnB>
                      <a:noFill/>
                    </a:lnB>
                  </a:tcPr>
                </a:tc>
                <a:tc>
                  <a:txBody>
                    <a:bodyPr/>
                    <a:lstStyle/>
                    <a:p>
                      <a:r>
                        <a:rPr lang="pl-PL" sz="2000" dirty="0"/>
                        <a:t>3.98%</a:t>
                      </a:r>
                    </a:p>
                  </a:txBody>
                  <a:tcPr marL="82939" marR="82939" marT="41469" marB="41469" anchor="ctr">
                    <a:lnL>
                      <a:noFill/>
                    </a:lnL>
                    <a:lnR>
                      <a:noFill/>
                    </a:lnR>
                    <a:lnT>
                      <a:noFill/>
                    </a:lnT>
                    <a:lnB>
                      <a:noFill/>
                    </a:lnB>
                  </a:tcPr>
                </a:tc>
                <a:tc>
                  <a:txBody>
                    <a:bodyPr/>
                    <a:lstStyle/>
                    <a:p>
                      <a:r>
                        <a:rPr lang="pl-PL" sz="2000"/>
                        <a:t>  u</a:t>
                      </a:r>
                    </a:p>
                  </a:txBody>
                  <a:tcPr marL="82939" marR="82939" marT="41469" marB="41469" anchor="ctr">
                    <a:lnL>
                      <a:noFill/>
                    </a:lnL>
                    <a:lnR>
                      <a:noFill/>
                    </a:lnR>
                    <a:lnT>
                      <a:noFill/>
                    </a:lnT>
                    <a:lnB>
                      <a:noFill/>
                    </a:lnB>
                  </a:tcPr>
                </a:tc>
                <a:tc>
                  <a:txBody>
                    <a:bodyPr/>
                    <a:lstStyle/>
                    <a:p>
                      <a:r>
                        <a:rPr lang="pl-PL" sz="2000"/>
                        <a:t>2.50%</a:t>
                      </a:r>
                    </a:p>
                  </a:txBody>
                  <a:tcPr marL="82939" marR="82939" marT="41469" marB="41469" anchor="ctr">
                    <a:lnL>
                      <a:noFill/>
                    </a:lnL>
                    <a:lnR>
                      <a:noFill/>
                    </a:lnR>
                    <a:lnT>
                      <a:noFill/>
                    </a:lnT>
                    <a:lnB>
                      <a:noFill/>
                    </a:lnB>
                  </a:tcPr>
                </a:tc>
                <a:tc>
                  <a:txBody>
                    <a:bodyPr/>
                    <a:lstStyle/>
                    <a:p>
                      <a:r>
                        <a:rPr lang="pl-PL" sz="2000"/>
                        <a:t>  h</a:t>
                      </a:r>
                    </a:p>
                  </a:txBody>
                  <a:tcPr marL="82939" marR="82939" marT="41469" marB="41469" anchor="ctr">
                    <a:lnL>
                      <a:noFill/>
                    </a:lnL>
                    <a:lnR>
                      <a:noFill/>
                    </a:lnR>
                    <a:lnT>
                      <a:noFill/>
                    </a:lnT>
                    <a:lnB>
                      <a:noFill/>
                    </a:lnB>
                  </a:tcPr>
                </a:tc>
                <a:tc>
                  <a:txBody>
                    <a:bodyPr/>
                    <a:lstStyle/>
                    <a:p>
                      <a:r>
                        <a:rPr lang="pl-PL" sz="2000"/>
                        <a:t>1.08%</a:t>
                      </a:r>
                    </a:p>
                  </a:txBody>
                  <a:tcPr marL="82939" marR="82939" marT="41469" marB="41469" anchor="ctr">
                    <a:lnL>
                      <a:noFill/>
                    </a:lnL>
                    <a:lnR>
                      <a:noFill/>
                    </a:lnR>
                    <a:lnT>
                      <a:noFill/>
                    </a:lnT>
                    <a:lnB>
                      <a:noFill/>
                    </a:lnB>
                  </a:tcPr>
                </a:tc>
                <a:tc>
                  <a:txBody>
                    <a:bodyPr/>
                    <a:lstStyle/>
                    <a:p>
                      <a:r>
                        <a:rPr lang="pl-PL" sz="2000"/>
                        <a:t>  ń</a:t>
                      </a:r>
                    </a:p>
                  </a:txBody>
                  <a:tcPr marL="82939" marR="82939" marT="41469" marB="41469" anchor="ctr">
                    <a:lnL>
                      <a:noFill/>
                    </a:lnL>
                    <a:lnR>
                      <a:noFill/>
                    </a:lnR>
                    <a:lnT>
                      <a:noFill/>
                    </a:lnT>
                    <a:lnB>
                      <a:noFill/>
                    </a:lnB>
                  </a:tcPr>
                </a:tc>
                <a:tc>
                  <a:txBody>
                    <a:bodyPr/>
                    <a:lstStyle/>
                    <a:p>
                      <a:r>
                        <a:rPr lang="pl-PL" sz="2000"/>
                        <a:t>0.20%</a:t>
                      </a:r>
                    </a:p>
                  </a:txBody>
                  <a:tcPr marL="82939" marR="82939" marT="41469" marB="41469" anchor="ctr">
                    <a:lnL>
                      <a:noFill/>
                    </a:lnL>
                    <a:lnR>
                      <a:noFill/>
                    </a:lnR>
                    <a:lnT>
                      <a:noFill/>
                    </a:lnT>
                    <a:lnB>
                      <a:noFill/>
                    </a:lnB>
                  </a:tcPr>
                </a:tc>
                <a:extLst>
                  <a:ext uri="{0D108BD9-81ED-4DB2-BD59-A6C34878D82A}">
                    <a16:rowId xmlns:a16="http://schemas.microsoft.com/office/drawing/2014/main" val="10002"/>
                  </a:ext>
                </a:extLst>
              </a:tr>
              <a:tr h="580571">
                <a:tc>
                  <a:txBody>
                    <a:bodyPr/>
                    <a:lstStyle/>
                    <a:p>
                      <a:r>
                        <a:rPr lang="pl-PL" sz="2000"/>
                        <a:t>e</a:t>
                      </a:r>
                    </a:p>
                  </a:txBody>
                  <a:tcPr marL="82939" marR="82939" marT="41469" marB="41469" anchor="ctr">
                    <a:lnL>
                      <a:noFill/>
                    </a:lnL>
                    <a:lnR>
                      <a:noFill/>
                    </a:lnR>
                    <a:lnT>
                      <a:noFill/>
                    </a:lnT>
                    <a:lnB>
                      <a:noFill/>
                    </a:lnB>
                  </a:tcPr>
                </a:tc>
                <a:tc>
                  <a:txBody>
                    <a:bodyPr/>
                    <a:lstStyle/>
                    <a:p>
                      <a:r>
                        <a:rPr lang="pl-PL" sz="2000"/>
                        <a:t>7.66%</a:t>
                      </a:r>
                    </a:p>
                  </a:txBody>
                  <a:tcPr marL="82939" marR="82939" marT="41469" marB="41469" anchor="ctr">
                    <a:lnL>
                      <a:noFill/>
                    </a:lnL>
                    <a:lnR>
                      <a:noFill/>
                    </a:lnR>
                    <a:lnT>
                      <a:noFill/>
                    </a:lnT>
                    <a:lnB>
                      <a:noFill/>
                    </a:lnB>
                  </a:tcPr>
                </a:tc>
                <a:tc>
                  <a:txBody>
                    <a:bodyPr/>
                    <a:lstStyle/>
                    <a:p>
                      <a:r>
                        <a:rPr lang="pl-PL" sz="2000" dirty="0"/>
                        <a:t>  c</a:t>
                      </a:r>
                    </a:p>
                  </a:txBody>
                  <a:tcPr marL="82939" marR="82939" marT="41469" marB="41469" anchor="ctr">
                    <a:lnL>
                      <a:noFill/>
                    </a:lnL>
                    <a:lnR>
                      <a:noFill/>
                    </a:lnR>
                    <a:lnT>
                      <a:noFill/>
                    </a:lnT>
                    <a:lnB>
                      <a:noFill/>
                    </a:lnB>
                  </a:tcPr>
                </a:tc>
                <a:tc>
                  <a:txBody>
                    <a:bodyPr/>
                    <a:lstStyle/>
                    <a:p>
                      <a:r>
                        <a:rPr lang="pl-PL" sz="2000" dirty="0"/>
                        <a:t>3.96%</a:t>
                      </a:r>
                    </a:p>
                  </a:txBody>
                  <a:tcPr marL="82939" marR="82939" marT="41469" marB="41469" anchor="ctr">
                    <a:lnL>
                      <a:noFill/>
                    </a:lnL>
                    <a:lnR>
                      <a:noFill/>
                    </a:lnR>
                    <a:lnT>
                      <a:noFill/>
                    </a:lnT>
                    <a:lnB>
                      <a:noFill/>
                    </a:lnB>
                  </a:tcPr>
                </a:tc>
                <a:tc>
                  <a:txBody>
                    <a:bodyPr/>
                    <a:lstStyle/>
                    <a:p>
                      <a:r>
                        <a:rPr lang="pl-PL" sz="2000" dirty="0"/>
                        <a:t>  j</a:t>
                      </a:r>
                    </a:p>
                  </a:txBody>
                  <a:tcPr marL="82939" marR="82939" marT="41469" marB="41469" anchor="ctr">
                    <a:lnL>
                      <a:noFill/>
                    </a:lnL>
                    <a:lnR>
                      <a:noFill/>
                    </a:lnR>
                    <a:lnT>
                      <a:noFill/>
                    </a:lnT>
                    <a:lnB>
                      <a:noFill/>
                    </a:lnB>
                  </a:tcPr>
                </a:tc>
                <a:tc>
                  <a:txBody>
                    <a:bodyPr/>
                    <a:lstStyle/>
                    <a:p>
                      <a:r>
                        <a:rPr lang="pl-PL" sz="2000"/>
                        <a:t>2.28%</a:t>
                      </a:r>
                    </a:p>
                  </a:txBody>
                  <a:tcPr marL="82939" marR="82939" marT="41469" marB="41469" anchor="ctr">
                    <a:lnL>
                      <a:noFill/>
                    </a:lnL>
                    <a:lnR>
                      <a:noFill/>
                    </a:lnR>
                    <a:lnT>
                      <a:noFill/>
                    </a:lnT>
                    <a:lnB>
                      <a:noFill/>
                    </a:lnB>
                  </a:tcPr>
                </a:tc>
                <a:tc>
                  <a:txBody>
                    <a:bodyPr/>
                    <a:lstStyle/>
                    <a:p>
                      <a:r>
                        <a:rPr lang="pl-PL" sz="2000"/>
                        <a:t>  ą</a:t>
                      </a:r>
                    </a:p>
                  </a:txBody>
                  <a:tcPr marL="82939" marR="82939" marT="41469" marB="41469" anchor="ctr">
                    <a:lnL>
                      <a:noFill/>
                    </a:lnL>
                    <a:lnR>
                      <a:noFill/>
                    </a:lnR>
                    <a:lnT>
                      <a:noFill/>
                    </a:lnT>
                    <a:lnB>
                      <a:noFill/>
                    </a:lnB>
                  </a:tcPr>
                </a:tc>
                <a:tc>
                  <a:txBody>
                    <a:bodyPr/>
                    <a:lstStyle/>
                    <a:p>
                      <a:r>
                        <a:rPr lang="pl-PL" sz="2000"/>
                        <a:t>0.99%</a:t>
                      </a:r>
                    </a:p>
                  </a:txBody>
                  <a:tcPr marL="82939" marR="82939" marT="41469" marB="41469" anchor="ctr">
                    <a:lnL>
                      <a:noFill/>
                    </a:lnL>
                    <a:lnR>
                      <a:noFill/>
                    </a:lnR>
                    <a:lnT>
                      <a:noFill/>
                    </a:lnT>
                    <a:lnB>
                      <a:noFill/>
                    </a:lnB>
                  </a:tcPr>
                </a:tc>
                <a:tc>
                  <a:txBody>
                    <a:bodyPr/>
                    <a:lstStyle/>
                    <a:p>
                      <a:r>
                        <a:rPr lang="pl-PL" sz="2000"/>
                        <a:t>  q</a:t>
                      </a:r>
                    </a:p>
                  </a:txBody>
                  <a:tcPr marL="82939" marR="82939" marT="41469" marB="41469" anchor="ctr">
                    <a:lnL>
                      <a:noFill/>
                    </a:lnL>
                    <a:lnR>
                      <a:noFill/>
                    </a:lnR>
                    <a:lnT>
                      <a:noFill/>
                    </a:lnT>
                    <a:lnB>
                      <a:noFill/>
                    </a:lnB>
                  </a:tcPr>
                </a:tc>
                <a:tc>
                  <a:txBody>
                    <a:bodyPr/>
                    <a:lstStyle/>
                    <a:p>
                      <a:r>
                        <a:rPr lang="pl-PL" sz="2000"/>
                        <a:t>0.14%</a:t>
                      </a:r>
                    </a:p>
                  </a:txBody>
                  <a:tcPr marL="82939" marR="82939" marT="41469" marB="41469" anchor="ctr">
                    <a:lnL>
                      <a:noFill/>
                    </a:lnL>
                    <a:lnR>
                      <a:noFill/>
                    </a:lnR>
                    <a:lnT>
                      <a:noFill/>
                    </a:lnT>
                    <a:lnB>
                      <a:noFill/>
                    </a:lnB>
                  </a:tcPr>
                </a:tc>
                <a:extLst>
                  <a:ext uri="{0D108BD9-81ED-4DB2-BD59-A6C34878D82A}">
                    <a16:rowId xmlns:a16="http://schemas.microsoft.com/office/drawing/2014/main" val="10003"/>
                  </a:ext>
                </a:extLst>
              </a:tr>
              <a:tr h="580571">
                <a:tc>
                  <a:txBody>
                    <a:bodyPr/>
                    <a:lstStyle/>
                    <a:p>
                      <a:r>
                        <a:rPr lang="pl-PL" sz="2000"/>
                        <a:t>z</a:t>
                      </a:r>
                    </a:p>
                  </a:txBody>
                  <a:tcPr marL="82939" marR="82939" marT="41469" marB="41469" anchor="ctr">
                    <a:lnL>
                      <a:noFill/>
                    </a:lnL>
                    <a:lnR>
                      <a:noFill/>
                    </a:lnR>
                    <a:lnT>
                      <a:noFill/>
                    </a:lnT>
                    <a:lnB>
                      <a:noFill/>
                    </a:lnB>
                  </a:tcPr>
                </a:tc>
                <a:tc>
                  <a:txBody>
                    <a:bodyPr/>
                    <a:lstStyle/>
                    <a:p>
                      <a:r>
                        <a:rPr lang="pl-PL" sz="2000"/>
                        <a:t>5.64%</a:t>
                      </a:r>
                    </a:p>
                  </a:txBody>
                  <a:tcPr marL="82939" marR="82939" marT="41469" marB="41469" anchor="ctr">
                    <a:lnL>
                      <a:noFill/>
                    </a:lnL>
                    <a:lnR>
                      <a:noFill/>
                    </a:lnR>
                    <a:lnT>
                      <a:noFill/>
                    </a:lnT>
                    <a:lnB>
                      <a:noFill/>
                    </a:lnB>
                  </a:tcPr>
                </a:tc>
                <a:tc>
                  <a:txBody>
                    <a:bodyPr/>
                    <a:lstStyle/>
                    <a:p>
                      <a:r>
                        <a:rPr lang="pl-PL" sz="2000"/>
                        <a:t>  y</a:t>
                      </a:r>
                    </a:p>
                  </a:txBody>
                  <a:tcPr marL="82939" marR="82939" marT="41469" marB="41469" anchor="ctr">
                    <a:lnL>
                      <a:noFill/>
                    </a:lnL>
                    <a:lnR>
                      <a:noFill/>
                    </a:lnR>
                    <a:lnT>
                      <a:noFill/>
                    </a:lnT>
                    <a:lnB>
                      <a:noFill/>
                    </a:lnB>
                  </a:tcPr>
                </a:tc>
                <a:tc>
                  <a:txBody>
                    <a:bodyPr/>
                    <a:lstStyle/>
                    <a:p>
                      <a:r>
                        <a:rPr lang="pl-PL" sz="2000"/>
                        <a:t>3.76%</a:t>
                      </a:r>
                    </a:p>
                  </a:txBody>
                  <a:tcPr marL="82939" marR="82939" marT="41469" marB="41469" anchor="ctr">
                    <a:lnL>
                      <a:noFill/>
                    </a:lnL>
                    <a:lnR>
                      <a:noFill/>
                    </a:lnR>
                    <a:lnT>
                      <a:noFill/>
                    </a:lnT>
                    <a:lnB>
                      <a:noFill/>
                    </a:lnB>
                  </a:tcPr>
                </a:tc>
                <a:tc>
                  <a:txBody>
                    <a:bodyPr/>
                    <a:lstStyle/>
                    <a:p>
                      <a:r>
                        <a:rPr lang="pl-PL" sz="2000" dirty="0"/>
                        <a:t>  l</a:t>
                      </a:r>
                    </a:p>
                  </a:txBody>
                  <a:tcPr marL="82939" marR="82939" marT="41469" marB="41469" anchor="ctr">
                    <a:lnL>
                      <a:noFill/>
                    </a:lnL>
                    <a:lnR>
                      <a:noFill/>
                    </a:lnR>
                    <a:lnT>
                      <a:noFill/>
                    </a:lnT>
                    <a:lnB>
                      <a:noFill/>
                    </a:lnB>
                  </a:tcPr>
                </a:tc>
                <a:tc>
                  <a:txBody>
                    <a:bodyPr/>
                    <a:lstStyle/>
                    <a:p>
                      <a:r>
                        <a:rPr lang="pl-PL" sz="2000" dirty="0"/>
                        <a:t>2.10%</a:t>
                      </a:r>
                    </a:p>
                  </a:txBody>
                  <a:tcPr marL="82939" marR="82939" marT="41469" marB="41469" anchor="ctr">
                    <a:lnL>
                      <a:noFill/>
                    </a:lnL>
                    <a:lnR>
                      <a:noFill/>
                    </a:lnR>
                    <a:lnT>
                      <a:noFill/>
                    </a:lnT>
                    <a:lnB>
                      <a:noFill/>
                    </a:lnB>
                  </a:tcPr>
                </a:tc>
                <a:tc>
                  <a:txBody>
                    <a:bodyPr/>
                    <a:lstStyle/>
                    <a:p>
                      <a:r>
                        <a:rPr lang="pl-PL" sz="2000" dirty="0"/>
                        <a:t>  ó</a:t>
                      </a:r>
                    </a:p>
                  </a:txBody>
                  <a:tcPr marL="82939" marR="82939" marT="41469" marB="41469" anchor="ctr">
                    <a:lnL>
                      <a:noFill/>
                    </a:lnL>
                    <a:lnR>
                      <a:noFill/>
                    </a:lnR>
                    <a:lnT>
                      <a:noFill/>
                    </a:lnT>
                    <a:lnB>
                      <a:noFill/>
                    </a:lnB>
                  </a:tcPr>
                </a:tc>
                <a:tc>
                  <a:txBody>
                    <a:bodyPr/>
                    <a:lstStyle/>
                    <a:p>
                      <a:r>
                        <a:rPr lang="pl-PL" sz="2000" dirty="0"/>
                        <a:t>0.85%</a:t>
                      </a:r>
                    </a:p>
                  </a:txBody>
                  <a:tcPr marL="82939" marR="82939" marT="41469" marB="41469" anchor="ctr">
                    <a:lnL>
                      <a:noFill/>
                    </a:lnL>
                    <a:lnR>
                      <a:noFill/>
                    </a:lnR>
                    <a:lnT>
                      <a:noFill/>
                    </a:lnT>
                    <a:lnB>
                      <a:noFill/>
                    </a:lnB>
                  </a:tcPr>
                </a:tc>
                <a:tc>
                  <a:txBody>
                    <a:bodyPr/>
                    <a:lstStyle/>
                    <a:p>
                      <a:r>
                        <a:rPr lang="pl-PL" sz="2000" dirty="0"/>
                        <a:t>  ź</a:t>
                      </a:r>
                    </a:p>
                  </a:txBody>
                  <a:tcPr marL="82939" marR="82939" marT="41469" marB="41469" anchor="ctr">
                    <a:lnL>
                      <a:noFill/>
                    </a:lnL>
                    <a:lnR>
                      <a:noFill/>
                    </a:lnR>
                    <a:lnT>
                      <a:noFill/>
                    </a:lnT>
                    <a:lnB>
                      <a:noFill/>
                    </a:lnB>
                  </a:tcPr>
                </a:tc>
                <a:tc>
                  <a:txBody>
                    <a:bodyPr/>
                    <a:lstStyle/>
                    <a:p>
                      <a:r>
                        <a:rPr lang="pl-PL" sz="2000"/>
                        <a:t>0.06%</a:t>
                      </a:r>
                    </a:p>
                  </a:txBody>
                  <a:tcPr marL="82939" marR="82939" marT="41469" marB="41469" anchor="ctr">
                    <a:lnL>
                      <a:noFill/>
                    </a:lnL>
                    <a:lnR>
                      <a:noFill/>
                    </a:lnR>
                    <a:lnT>
                      <a:noFill/>
                    </a:lnT>
                    <a:lnB>
                      <a:noFill/>
                    </a:lnB>
                  </a:tcPr>
                </a:tc>
                <a:extLst>
                  <a:ext uri="{0D108BD9-81ED-4DB2-BD59-A6C34878D82A}">
                    <a16:rowId xmlns:a16="http://schemas.microsoft.com/office/drawing/2014/main" val="10004"/>
                  </a:ext>
                </a:extLst>
              </a:tr>
              <a:tr h="580571">
                <a:tc>
                  <a:txBody>
                    <a:bodyPr/>
                    <a:lstStyle/>
                    <a:p>
                      <a:r>
                        <a:rPr lang="pl-PL" sz="2000"/>
                        <a:t>n</a:t>
                      </a:r>
                    </a:p>
                  </a:txBody>
                  <a:tcPr marL="82939" marR="82939" marT="41469" marB="41469" anchor="ctr">
                    <a:lnL>
                      <a:noFill/>
                    </a:lnL>
                    <a:lnR>
                      <a:noFill/>
                    </a:lnR>
                    <a:lnT>
                      <a:noFill/>
                    </a:lnT>
                    <a:lnB>
                      <a:noFill/>
                    </a:lnB>
                  </a:tcPr>
                </a:tc>
                <a:tc>
                  <a:txBody>
                    <a:bodyPr/>
                    <a:lstStyle/>
                    <a:p>
                      <a:r>
                        <a:rPr lang="pl-PL" sz="2000"/>
                        <a:t>5.52%</a:t>
                      </a:r>
                    </a:p>
                  </a:txBody>
                  <a:tcPr marL="82939" marR="82939" marT="41469" marB="41469" anchor="ctr">
                    <a:lnL>
                      <a:noFill/>
                    </a:lnL>
                    <a:lnR>
                      <a:noFill/>
                    </a:lnR>
                    <a:lnT>
                      <a:noFill/>
                    </a:lnT>
                    <a:lnB>
                      <a:noFill/>
                    </a:lnB>
                  </a:tcPr>
                </a:tc>
                <a:tc>
                  <a:txBody>
                    <a:bodyPr/>
                    <a:lstStyle/>
                    <a:p>
                      <a:r>
                        <a:rPr lang="pl-PL" sz="2000"/>
                        <a:t>  k</a:t>
                      </a:r>
                    </a:p>
                  </a:txBody>
                  <a:tcPr marL="82939" marR="82939" marT="41469" marB="41469" anchor="ctr">
                    <a:lnL>
                      <a:noFill/>
                    </a:lnL>
                    <a:lnR>
                      <a:noFill/>
                    </a:lnR>
                    <a:lnT>
                      <a:noFill/>
                    </a:lnT>
                    <a:lnB>
                      <a:noFill/>
                    </a:lnB>
                  </a:tcPr>
                </a:tc>
                <a:tc>
                  <a:txBody>
                    <a:bodyPr/>
                    <a:lstStyle/>
                    <a:p>
                      <a:r>
                        <a:rPr lang="pl-PL" sz="2000"/>
                        <a:t>3.51%</a:t>
                      </a:r>
                    </a:p>
                  </a:txBody>
                  <a:tcPr marL="82939" marR="82939" marT="41469" marB="41469" anchor="ctr">
                    <a:lnL>
                      <a:noFill/>
                    </a:lnL>
                    <a:lnR>
                      <a:noFill/>
                    </a:lnR>
                    <a:lnT>
                      <a:noFill/>
                    </a:lnT>
                    <a:lnB>
                      <a:noFill/>
                    </a:lnB>
                  </a:tcPr>
                </a:tc>
                <a:tc>
                  <a:txBody>
                    <a:bodyPr/>
                    <a:lstStyle/>
                    <a:p>
                      <a:r>
                        <a:rPr lang="pl-PL" sz="2000"/>
                        <a:t>  ł</a:t>
                      </a:r>
                    </a:p>
                  </a:txBody>
                  <a:tcPr marL="82939" marR="82939" marT="41469" marB="41469" anchor="ctr">
                    <a:lnL>
                      <a:noFill/>
                    </a:lnL>
                    <a:lnR>
                      <a:noFill/>
                    </a:lnR>
                    <a:lnT>
                      <a:noFill/>
                    </a:lnT>
                    <a:lnB>
                      <a:noFill/>
                    </a:lnB>
                  </a:tcPr>
                </a:tc>
                <a:tc>
                  <a:txBody>
                    <a:bodyPr/>
                    <a:lstStyle/>
                    <a:p>
                      <a:r>
                        <a:rPr lang="pl-PL" sz="2000"/>
                        <a:t>1.82%</a:t>
                      </a:r>
                    </a:p>
                  </a:txBody>
                  <a:tcPr marL="82939" marR="82939" marT="41469" marB="41469" anchor="ctr">
                    <a:lnL>
                      <a:noFill/>
                    </a:lnL>
                    <a:lnR>
                      <a:noFill/>
                    </a:lnR>
                    <a:lnT>
                      <a:noFill/>
                    </a:lnT>
                    <a:lnB>
                      <a:noFill/>
                    </a:lnB>
                  </a:tcPr>
                </a:tc>
                <a:tc>
                  <a:txBody>
                    <a:bodyPr/>
                    <a:lstStyle/>
                    <a:p>
                      <a:r>
                        <a:rPr lang="pl-PL" sz="2000"/>
                        <a:t>  ż</a:t>
                      </a:r>
                    </a:p>
                  </a:txBody>
                  <a:tcPr marL="82939" marR="82939" marT="41469" marB="41469" anchor="ctr">
                    <a:lnL>
                      <a:noFill/>
                    </a:lnL>
                    <a:lnR>
                      <a:noFill/>
                    </a:lnR>
                    <a:lnT>
                      <a:noFill/>
                    </a:lnT>
                    <a:lnB>
                      <a:noFill/>
                    </a:lnB>
                  </a:tcPr>
                </a:tc>
                <a:tc>
                  <a:txBody>
                    <a:bodyPr/>
                    <a:lstStyle/>
                    <a:p>
                      <a:r>
                        <a:rPr lang="pl-PL" sz="2000" dirty="0"/>
                        <a:t>0.83%</a:t>
                      </a:r>
                    </a:p>
                  </a:txBody>
                  <a:tcPr marL="82939" marR="82939" marT="41469" marB="41469" anchor="ctr">
                    <a:lnL>
                      <a:noFill/>
                    </a:lnL>
                    <a:lnR>
                      <a:noFill/>
                    </a:lnR>
                    <a:lnT>
                      <a:noFill/>
                    </a:lnT>
                    <a:lnB>
                      <a:noFill/>
                    </a:lnB>
                  </a:tcPr>
                </a:tc>
                <a:tc>
                  <a:txBody>
                    <a:bodyPr/>
                    <a:lstStyle/>
                    <a:p>
                      <a:r>
                        <a:rPr lang="pl-PL" sz="2000" dirty="0"/>
                        <a:t>  v</a:t>
                      </a:r>
                    </a:p>
                  </a:txBody>
                  <a:tcPr marL="82939" marR="82939" marT="41469" marB="41469" anchor="ctr">
                    <a:lnL>
                      <a:noFill/>
                    </a:lnL>
                    <a:lnR>
                      <a:noFill/>
                    </a:lnR>
                    <a:lnT>
                      <a:noFill/>
                    </a:lnT>
                    <a:lnB>
                      <a:noFill/>
                    </a:lnB>
                  </a:tcPr>
                </a:tc>
                <a:tc>
                  <a:txBody>
                    <a:bodyPr/>
                    <a:lstStyle/>
                    <a:p>
                      <a:r>
                        <a:rPr lang="pl-PL" sz="2000" dirty="0"/>
                        <a:t>0.04%</a:t>
                      </a:r>
                    </a:p>
                  </a:txBody>
                  <a:tcPr marL="82939" marR="82939" marT="41469" marB="41469" anchor="ctr">
                    <a:lnL>
                      <a:noFill/>
                    </a:lnL>
                    <a:lnR>
                      <a:noFill/>
                    </a:lnR>
                    <a:lnT>
                      <a:noFill/>
                    </a:lnT>
                    <a:lnB>
                      <a:noFill/>
                    </a:lnB>
                  </a:tcPr>
                </a:tc>
                <a:extLst>
                  <a:ext uri="{0D108BD9-81ED-4DB2-BD59-A6C34878D82A}">
                    <a16:rowId xmlns:a16="http://schemas.microsoft.com/office/drawing/2014/main" val="10005"/>
                  </a:ext>
                </a:extLst>
              </a:tr>
              <a:tr h="580571">
                <a:tc>
                  <a:txBody>
                    <a:bodyPr/>
                    <a:lstStyle/>
                    <a:p>
                      <a:r>
                        <a:rPr lang="pl-PL" sz="2000"/>
                        <a:t>r</a:t>
                      </a:r>
                    </a:p>
                  </a:txBody>
                  <a:tcPr marL="82939" marR="82939" marT="41469" marB="41469" anchor="ctr">
                    <a:lnL>
                      <a:noFill/>
                    </a:lnL>
                    <a:lnR>
                      <a:noFill/>
                    </a:lnR>
                    <a:lnT>
                      <a:noFill/>
                    </a:lnT>
                    <a:lnB>
                      <a:noFill/>
                    </a:lnB>
                  </a:tcPr>
                </a:tc>
                <a:tc>
                  <a:txBody>
                    <a:bodyPr/>
                    <a:lstStyle/>
                    <a:p>
                      <a:r>
                        <a:rPr lang="pl-PL" sz="2000"/>
                        <a:t>4.69%</a:t>
                      </a:r>
                    </a:p>
                  </a:txBody>
                  <a:tcPr marL="82939" marR="82939" marT="41469" marB="41469" anchor="ctr">
                    <a:lnL>
                      <a:noFill/>
                    </a:lnL>
                    <a:lnR>
                      <a:noFill/>
                    </a:lnR>
                    <a:lnT>
                      <a:noFill/>
                    </a:lnT>
                    <a:lnB>
                      <a:noFill/>
                    </a:lnB>
                  </a:tcPr>
                </a:tc>
                <a:tc>
                  <a:txBody>
                    <a:bodyPr/>
                    <a:lstStyle/>
                    <a:p>
                      <a:r>
                        <a:rPr lang="pl-PL" sz="2000"/>
                        <a:t>  d</a:t>
                      </a:r>
                    </a:p>
                  </a:txBody>
                  <a:tcPr marL="82939" marR="82939" marT="41469" marB="41469" anchor="ctr">
                    <a:lnL>
                      <a:noFill/>
                    </a:lnL>
                    <a:lnR>
                      <a:noFill/>
                    </a:lnR>
                    <a:lnT>
                      <a:noFill/>
                    </a:lnT>
                    <a:lnB>
                      <a:noFill/>
                    </a:lnB>
                  </a:tcPr>
                </a:tc>
                <a:tc>
                  <a:txBody>
                    <a:bodyPr/>
                    <a:lstStyle/>
                    <a:p>
                      <a:r>
                        <a:rPr lang="pl-PL" sz="2000"/>
                        <a:t>3.25%</a:t>
                      </a:r>
                    </a:p>
                  </a:txBody>
                  <a:tcPr marL="82939" marR="82939" marT="41469" marB="41469" anchor="ctr">
                    <a:lnL>
                      <a:noFill/>
                    </a:lnL>
                    <a:lnR>
                      <a:noFill/>
                    </a:lnR>
                    <a:lnT>
                      <a:noFill/>
                    </a:lnT>
                    <a:lnB>
                      <a:noFill/>
                    </a:lnB>
                  </a:tcPr>
                </a:tc>
                <a:tc>
                  <a:txBody>
                    <a:bodyPr/>
                    <a:lstStyle/>
                    <a:p>
                      <a:r>
                        <a:rPr lang="pl-PL" sz="2000"/>
                        <a:t>  b</a:t>
                      </a:r>
                    </a:p>
                  </a:txBody>
                  <a:tcPr marL="82939" marR="82939" marT="41469" marB="41469" anchor="ctr">
                    <a:lnL>
                      <a:noFill/>
                    </a:lnL>
                    <a:lnR>
                      <a:noFill/>
                    </a:lnR>
                    <a:lnT>
                      <a:noFill/>
                    </a:lnT>
                    <a:lnB>
                      <a:noFill/>
                    </a:lnB>
                  </a:tcPr>
                </a:tc>
                <a:tc>
                  <a:txBody>
                    <a:bodyPr/>
                    <a:lstStyle/>
                    <a:p>
                      <a:r>
                        <a:rPr lang="pl-PL" sz="2000"/>
                        <a:t>1.47%</a:t>
                      </a:r>
                    </a:p>
                  </a:txBody>
                  <a:tcPr marL="82939" marR="82939" marT="41469" marB="41469" anchor="ctr">
                    <a:lnL>
                      <a:noFill/>
                    </a:lnL>
                    <a:lnR>
                      <a:noFill/>
                    </a:lnR>
                    <a:lnT>
                      <a:noFill/>
                    </a:lnT>
                    <a:lnB>
                      <a:noFill/>
                    </a:lnB>
                  </a:tcPr>
                </a:tc>
                <a:tc>
                  <a:txBody>
                    <a:bodyPr/>
                    <a:lstStyle/>
                    <a:p>
                      <a:r>
                        <a:rPr lang="pl-PL" sz="2000"/>
                        <a:t>  ś</a:t>
                      </a:r>
                    </a:p>
                  </a:txBody>
                  <a:tcPr marL="82939" marR="82939" marT="41469" marB="41469" anchor="ctr">
                    <a:lnL>
                      <a:noFill/>
                    </a:lnL>
                    <a:lnR>
                      <a:noFill/>
                    </a:lnR>
                    <a:lnT>
                      <a:noFill/>
                    </a:lnT>
                    <a:lnB>
                      <a:noFill/>
                    </a:lnB>
                  </a:tcPr>
                </a:tc>
                <a:tc>
                  <a:txBody>
                    <a:bodyPr/>
                    <a:lstStyle/>
                    <a:p>
                      <a:r>
                        <a:rPr lang="pl-PL" sz="2000"/>
                        <a:t>0.66%</a:t>
                      </a:r>
                    </a:p>
                  </a:txBody>
                  <a:tcPr marL="82939" marR="82939" marT="41469" marB="41469" anchor="ctr">
                    <a:lnL>
                      <a:noFill/>
                    </a:lnL>
                    <a:lnR>
                      <a:noFill/>
                    </a:lnR>
                    <a:lnT>
                      <a:noFill/>
                    </a:lnT>
                    <a:lnB>
                      <a:noFill/>
                    </a:lnB>
                  </a:tcPr>
                </a:tc>
                <a:tc>
                  <a:txBody>
                    <a:bodyPr/>
                    <a:lstStyle/>
                    <a:p>
                      <a:r>
                        <a:rPr lang="pl-PL" sz="2000"/>
                        <a:t>  x</a:t>
                      </a:r>
                    </a:p>
                  </a:txBody>
                  <a:tcPr marL="82939" marR="82939" marT="41469" marB="41469" anchor="ctr">
                    <a:lnL>
                      <a:noFill/>
                    </a:lnL>
                    <a:lnR>
                      <a:noFill/>
                    </a:lnR>
                    <a:lnT>
                      <a:noFill/>
                    </a:lnT>
                    <a:lnB>
                      <a:noFill/>
                    </a:lnB>
                  </a:tcPr>
                </a:tc>
                <a:tc>
                  <a:txBody>
                    <a:bodyPr/>
                    <a:lstStyle/>
                    <a:p>
                      <a:r>
                        <a:rPr lang="pl-PL" sz="2000" dirty="0"/>
                        <a:t>0.02%</a:t>
                      </a:r>
                    </a:p>
                  </a:txBody>
                  <a:tcPr marL="82939" marR="82939" marT="41469" marB="41469" anchor="ctr">
                    <a:lnL>
                      <a:noFill/>
                    </a:lnL>
                    <a:lnR>
                      <a:noFill/>
                    </a:lnR>
                    <a:lnT>
                      <a:noFill/>
                    </a:lnT>
                    <a:lnB>
                      <a:noFill/>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Jak złamać szyfr </a:t>
            </a:r>
            <a:r>
              <a:rPr lang="pl-PL" dirty="0" err="1"/>
              <a:t>podstawieniowy</a:t>
            </a:r>
            <a:r>
              <a:rPr lang="pl-PL" dirty="0"/>
              <a:t> (3)</a:t>
            </a:r>
          </a:p>
        </p:txBody>
      </p:sp>
      <p:sp>
        <p:nvSpPr>
          <p:cNvPr id="3" name="Symbol zastępczy zawartości 2"/>
          <p:cNvSpPr>
            <a:spLocks noGrp="1"/>
          </p:cNvSpPr>
          <p:nvPr>
            <p:ph idx="1"/>
          </p:nvPr>
        </p:nvSpPr>
        <p:spPr/>
        <p:txBody>
          <a:bodyPr>
            <a:normAutofit fontScale="92500" lnSpcReduction="20000"/>
          </a:bodyPr>
          <a:lstStyle/>
          <a:p>
            <a:pPr marL="514350" indent="-514350">
              <a:buFont typeface="+mj-lt"/>
              <a:buAutoNum type="arabicPeriod"/>
            </a:pPr>
            <a:r>
              <a:rPr lang="pl-PL" dirty="0"/>
              <a:t>Należy użyć częstotliwości występowania pojedynczych liter</a:t>
            </a:r>
          </a:p>
          <a:p>
            <a:pPr marL="514350" indent="-514350">
              <a:buFont typeface="+mj-lt"/>
              <a:buAutoNum type="arabicPeriod"/>
            </a:pPr>
            <a:r>
              <a:rPr lang="pl-PL" dirty="0"/>
              <a:t>Należy użyć częstotliwości występowania par liter</a:t>
            </a:r>
          </a:p>
          <a:p>
            <a:pPr marL="514350" indent="-514350">
              <a:buFont typeface="+mj-lt"/>
              <a:buAutoNum type="arabicPeriod"/>
            </a:pPr>
            <a:r>
              <a:rPr lang="pl-PL" dirty="0"/>
              <a:t>Należy użyć częstotliwości występowania trójek liter</a:t>
            </a:r>
          </a:p>
          <a:p>
            <a:pPr marL="514350" indent="-514350">
              <a:buFont typeface="+mj-lt"/>
              <a:buAutoNum type="arabicPeriod"/>
            </a:pPr>
            <a:endParaRPr lang="pl-PL" dirty="0"/>
          </a:p>
          <a:p>
            <a:pPr marL="514350" indent="-514350">
              <a:buFont typeface="+mj-lt"/>
              <a:buAutoNum type="arabicPeriod"/>
            </a:pPr>
            <a:endParaRPr lang="pl-PL" dirty="0"/>
          </a:p>
          <a:p>
            <a:pPr marL="514350" indent="-514350">
              <a:buNone/>
            </a:pPr>
            <a:r>
              <a:rPr lang="pl-PL" dirty="0"/>
              <a:t>      </a:t>
            </a:r>
            <a:r>
              <a:rPr lang="pl-PL" b="1" dirty="0"/>
              <a:t>Można zastosować atak z wykorzystaniem tylko zaszyfrowanego tekstu!!!</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25</a:t>
            </a:fld>
            <a:endParaRPr lang="pl-PL"/>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Przykład </a:t>
            </a:r>
            <a:br>
              <a:rPr lang="pl-PL" dirty="0"/>
            </a:br>
            <a:r>
              <a:rPr lang="pl-PL" sz="3600" dirty="0"/>
              <a:t>(tekst zaszyfrowany w języku angielskim)</a:t>
            </a:r>
            <a:endParaRPr lang="pl-PL" dirty="0"/>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26</a:t>
            </a:fld>
            <a:endParaRPr lang="pl-PL"/>
          </a:p>
        </p:txBody>
      </p:sp>
      <p:sp>
        <p:nvSpPr>
          <p:cNvPr id="17" name="Content Placeholder 2"/>
          <p:cNvSpPr>
            <a:spLocks noGrp="1"/>
          </p:cNvSpPr>
          <p:nvPr>
            <p:ph idx="1"/>
          </p:nvPr>
        </p:nvSpPr>
        <p:spPr>
          <a:xfrm>
            <a:off x="323528" y="1556792"/>
            <a:ext cx="8229600" cy="3394472"/>
          </a:xfrm>
        </p:spPr>
        <p:txBody>
          <a:bodyPr>
            <a:normAutofit/>
          </a:bodyPr>
          <a:lstStyle/>
          <a:p>
            <a:pPr marL="0" indent="0">
              <a:buNone/>
            </a:pPr>
            <a:r>
              <a:rPr lang="en-US" sz="1600" dirty="0"/>
              <a:t>UKBYBIPOUZBCUFEEBORUKBYBHOBBRFESPVKBWFOFERVNBCVBZPRUBOFERVNBCVBPCYYFVUFOFEIKNWFRFIKJNUPWRFIPOUNVNIPUBRNCUKBEFWWFDNCHXCYBOHOPYXPUBNCUBOYNRVNIWNCPOJIOFHOPZRVFZIXUBORJRUBZRBCHNCBBONCHRJZSFWNVRJRUBZRPCYZPUKBZPUNVPWPCYVFZIXUPUNFCPWRVNBCVBRPYYNUNFCPWWJUKBYBIPOUZBCUIPOUNVNIPUBRNCHOPYXPUBNCUBOYNRVNIWNCPOJIOFHOPZRNCRVNBCUNENVVFZIXUNCHPCYVFZIXUPUNFCPWZPUKBZPUNVR</a:t>
            </a:r>
          </a:p>
          <a:p>
            <a:pPr marL="0" indent="0">
              <a:buNone/>
            </a:pPr>
            <a:endParaRPr lang="en-US" sz="1800" dirty="0"/>
          </a:p>
        </p:txBody>
      </p:sp>
      <p:graphicFrame>
        <p:nvGraphicFramePr>
          <p:cNvPr id="18" name="Table 3"/>
          <p:cNvGraphicFramePr>
            <a:graphicFrameLocks noGrp="1"/>
          </p:cNvGraphicFramePr>
          <p:nvPr/>
        </p:nvGraphicFramePr>
        <p:xfrm>
          <a:off x="399728" y="3461792"/>
          <a:ext cx="838200" cy="1854200"/>
        </p:xfrm>
        <a:graphic>
          <a:graphicData uri="http://schemas.openxmlformats.org/drawingml/2006/table">
            <a:tbl>
              <a:tblPr firstRow="1" bandRow="1">
                <a:tableStyleId>{8A107856-5554-42FB-B03E-39F5DBC370BA}</a:tableStyleId>
              </a:tblPr>
              <a:tblGrid>
                <a:gridCol w="419100">
                  <a:extLst>
                    <a:ext uri="{9D8B030D-6E8A-4147-A177-3AD203B41FA5}">
                      <a16:colId xmlns:a16="http://schemas.microsoft.com/office/drawing/2014/main" val="20000"/>
                    </a:ext>
                  </a:extLst>
                </a:gridCol>
                <a:gridCol w="419100">
                  <a:extLst>
                    <a:ext uri="{9D8B030D-6E8A-4147-A177-3AD203B41FA5}">
                      <a16:colId xmlns:a16="http://schemas.microsoft.com/office/drawing/2014/main" val="20001"/>
                    </a:ext>
                  </a:extLst>
                </a:gridCol>
              </a:tblGrid>
              <a:tr h="370840">
                <a:tc>
                  <a:txBody>
                    <a:bodyPr/>
                    <a:lstStyle/>
                    <a:p>
                      <a:pPr algn="ctr"/>
                      <a:r>
                        <a:rPr lang="en-US" b="1" dirty="0"/>
                        <a:t>B</a:t>
                      </a:r>
                    </a:p>
                  </a:txBody>
                  <a:tcPr/>
                </a:tc>
                <a:tc>
                  <a:txBody>
                    <a:bodyPr/>
                    <a:lstStyle/>
                    <a:p>
                      <a:pPr algn="ctr"/>
                      <a:r>
                        <a:rPr lang="en-US" b="1" dirty="0"/>
                        <a:t>36</a:t>
                      </a:r>
                    </a:p>
                  </a:txBody>
                  <a:tcPr/>
                </a:tc>
                <a:extLst>
                  <a:ext uri="{0D108BD9-81ED-4DB2-BD59-A6C34878D82A}">
                    <a16:rowId xmlns:a16="http://schemas.microsoft.com/office/drawing/2014/main" val="10000"/>
                  </a:ext>
                </a:extLst>
              </a:tr>
              <a:tr h="370840">
                <a:tc>
                  <a:txBody>
                    <a:bodyPr/>
                    <a:lstStyle/>
                    <a:p>
                      <a:pPr algn="ctr"/>
                      <a:r>
                        <a:rPr lang="en-US" b="1" dirty="0"/>
                        <a:t>N</a:t>
                      </a:r>
                    </a:p>
                  </a:txBody>
                  <a:tcPr/>
                </a:tc>
                <a:tc>
                  <a:txBody>
                    <a:bodyPr/>
                    <a:lstStyle/>
                    <a:p>
                      <a:pPr algn="ctr"/>
                      <a:r>
                        <a:rPr lang="en-US" b="1" dirty="0"/>
                        <a:t>34</a:t>
                      </a:r>
                    </a:p>
                  </a:txBody>
                  <a:tcPr/>
                </a:tc>
                <a:extLst>
                  <a:ext uri="{0D108BD9-81ED-4DB2-BD59-A6C34878D82A}">
                    <a16:rowId xmlns:a16="http://schemas.microsoft.com/office/drawing/2014/main" val="10001"/>
                  </a:ext>
                </a:extLst>
              </a:tr>
              <a:tr h="370840">
                <a:tc>
                  <a:txBody>
                    <a:bodyPr/>
                    <a:lstStyle/>
                    <a:p>
                      <a:pPr algn="ctr"/>
                      <a:r>
                        <a:rPr lang="en-US" b="1" dirty="0"/>
                        <a:t>U</a:t>
                      </a:r>
                    </a:p>
                  </a:txBody>
                  <a:tcPr/>
                </a:tc>
                <a:tc>
                  <a:txBody>
                    <a:bodyPr/>
                    <a:lstStyle/>
                    <a:p>
                      <a:pPr algn="ctr"/>
                      <a:r>
                        <a:rPr lang="en-US" b="1" dirty="0"/>
                        <a:t>33</a:t>
                      </a:r>
                    </a:p>
                  </a:txBody>
                  <a:tcPr/>
                </a:tc>
                <a:extLst>
                  <a:ext uri="{0D108BD9-81ED-4DB2-BD59-A6C34878D82A}">
                    <a16:rowId xmlns:a16="http://schemas.microsoft.com/office/drawing/2014/main" val="10002"/>
                  </a:ext>
                </a:extLst>
              </a:tr>
              <a:tr h="370840">
                <a:tc>
                  <a:txBody>
                    <a:bodyPr/>
                    <a:lstStyle/>
                    <a:p>
                      <a:pPr algn="ctr"/>
                      <a:r>
                        <a:rPr lang="en-US" b="1" dirty="0"/>
                        <a:t>P</a:t>
                      </a:r>
                    </a:p>
                  </a:txBody>
                  <a:tcPr/>
                </a:tc>
                <a:tc>
                  <a:txBody>
                    <a:bodyPr/>
                    <a:lstStyle/>
                    <a:p>
                      <a:pPr algn="ctr"/>
                      <a:r>
                        <a:rPr lang="en-US" b="1" dirty="0"/>
                        <a:t>32</a:t>
                      </a:r>
                    </a:p>
                  </a:txBody>
                  <a:tcPr/>
                </a:tc>
                <a:extLst>
                  <a:ext uri="{0D108BD9-81ED-4DB2-BD59-A6C34878D82A}">
                    <a16:rowId xmlns:a16="http://schemas.microsoft.com/office/drawing/2014/main" val="10003"/>
                  </a:ext>
                </a:extLst>
              </a:tr>
              <a:tr h="370840">
                <a:tc>
                  <a:txBody>
                    <a:bodyPr/>
                    <a:lstStyle/>
                    <a:p>
                      <a:pPr algn="ctr"/>
                      <a:r>
                        <a:rPr lang="en-US" b="1" dirty="0"/>
                        <a:t>C</a:t>
                      </a:r>
                    </a:p>
                  </a:txBody>
                  <a:tcPr/>
                </a:tc>
                <a:tc>
                  <a:txBody>
                    <a:bodyPr/>
                    <a:lstStyle/>
                    <a:p>
                      <a:pPr algn="ctr"/>
                      <a:r>
                        <a:rPr lang="en-US" b="1" dirty="0"/>
                        <a:t>26</a:t>
                      </a:r>
                    </a:p>
                  </a:txBody>
                  <a:tcPr/>
                </a:tc>
                <a:extLst>
                  <a:ext uri="{0D108BD9-81ED-4DB2-BD59-A6C34878D82A}">
                    <a16:rowId xmlns:a16="http://schemas.microsoft.com/office/drawing/2014/main" val="10004"/>
                  </a:ext>
                </a:extLst>
              </a:tr>
            </a:tbl>
          </a:graphicData>
        </a:graphic>
      </p:graphicFrame>
      <p:sp>
        <p:nvSpPr>
          <p:cNvPr id="19" name="TextBox 4"/>
          <p:cNvSpPr txBox="1"/>
          <p:nvPr/>
        </p:nvSpPr>
        <p:spPr>
          <a:xfrm>
            <a:off x="1390328" y="3385592"/>
            <a:ext cx="685705" cy="461665"/>
          </a:xfrm>
          <a:prstGeom prst="rect">
            <a:avLst/>
          </a:prstGeom>
          <a:noFill/>
        </p:spPr>
        <p:txBody>
          <a:bodyPr wrap="none" rtlCol="0">
            <a:spAutoFit/>
          </a:bodyPr>
          <a:lstStyle/>
          <a:p>
            <a:r>
              <a:rPr lang="en-US" dirty="0" err="1">
                <a:latin typeface="Wingdings"/>
                <a:ea typeface="Wingdings"/>
                <a:cs typeface="Wingdings"/>
              </a:rPr>
              <a:t></a:t>
            </a:r>
            <a:r>
              <a:rPr lang="en-US" dirty="0"/>
              <a:t>  </a:t>
            </a:r>
            <a:r>
              <a:rPr lang="en-US" sz="2400" dirty="0"/>
              <a:t>E</a:t>
            </a:r>
            <a:endParaRPr lang="en-US" sz="2000" dirty="0"/>
          </a:p>
        </p:txBody>
      </p:sp>
      <p:sp>
        <p:nvSpPr>
          <p:cNvPr id="20" name="TextBox 5"/>
          <p:cNvSpPr txBox="1"/>
          <p:nvPr/>
        </p:nvSpPr>
        <p:spPr>
          <a:xfrm>
            <a:off x="1390328" y="4147592"/>
            <a:ext cx="685404" cy="461665"/>
          </a:xfrm>
          <a:prstGeom prst="rect">
            <a:avLst/>
          </a:prstGeom>
          <a:noFill/>
        </p:spPr>
        <p:txBody>
          <a:bodyPr wrap="none" rtlCol="0">
            <a:spAutoFit/>
          </a:bodyPr>
          <a:lstStyle/>
          <a:p>
            <a:r>
              <a:rPr lang="en-US" dirty="0" err="1">
                <a:latin typeface="Wingdings"/>
                <a:ea typeface="Wingdings"/>
                <a:cs typeface="Wingdings"/>
              </a:rPr>
              <a:t></a:t>
            </a:r>
            <a:r>
              <a:rPr lang="en-US" dirty="0"/>
              <a:t>  </a:t>
            </a:r>
            <a:r>
              <a:rPr lang="en-US" sz="2400" dirty="0"/>
              <a:t>T</a:t>
            </a:r>
            <a:endParaRPr lang="en-US" sz="2000" dirty="0"/>
          </a:p>
        </p:txBody>
      </p:sp>
      <p:sp>
        <p:nvSpPr>
          <p:cNvPr id="21" name="TextBox 6"/>
          <p:cNvSpPr txBox="1"/>
          <p:nvPr/>
        </p:nvSpPr>
        <p:spPr>
          <a:xfrm>
            <a:off x="1390328" y="4524127"/>
            <a:ext cx="713507" cy="461665"/>
          </a:xfrm>
          <a:prstGeom prst="rect">
            <a:avLst/>
          </a:prstGeom>
          <a:noFill/>
        </p:spPr>
        <p:txBody>
          <a:bodyPr wrap="none" rtlCol="0">
            <a:spAutoFit/>
          </a:bodyPr>
          <a:lstStyle/>
          <a:p>
            <a:r>
              <a:rPr lang="en-US" dirty="0" err="1">
                <a:latin typeface="Wingdings"/>
                <a:ea typeface="Wingdings"/>
                <a:cs typeface="Wingdings"/>
              </a:rPr>
              <a:t></a:t>
            </a:r>
            <a:r>
              <a:rPr lang="en-US" dirty="0"/>
              <a:t>  </a:t>
            </a:r>
            <a:r>
              <a:rPr lang="en-US" sz="2400" dirty="0"/>
              <a:t>A</a:t>
            </a:r>
            <a:endParaRPr lang="en-US" sz="2000" dirty="0"/>
          </a:p>
        </p:txBody>
      </p:sp>
      <p:graphicFrame>
        <p:nvGraphicFramePr>
          <p:cNvPr id="22" name="Table 8"/>
          <p:cNvGraphicFramePr>
            <a:graphicFrameLocks noGrp="1"/>
          </p:cNvGraphicFramePr>
          <p:nvPr/>
        </p:nvGraphicFramePr>
        <p:xfrm>
          <a:off x="3371528" y="3461792"/>
          <a:ext cx="1066800" cy="1483360"/>
        </p:xfrm>
        <a:graphic>
          <a:graphicData uri="http://schemas.openxmlformats.org/drawingml/2006/table">
            <a:tbl>
              <a:tblPr firstRow="1" bandRow="1">
                <a:tableStyleId>{8A107856-5554-42FB-B03E-39F5DBC370BA}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370840">
                <a:tc>
                  <a:txBody>
                    <a:bodyPr/>
                    <a:lstStyle/>
                    <a:p>
                      <a:pPr algn="ctr"/>
                      <a:r>
                        <a:rPr lang="en-US" b="1" dirty="0"/>
                        <a:t>NC</a:t>
                      </a:r>
                    </a:p>
                  </a:txBody>
                  <a:tcPr/>
                </a:tc>
                <a:tc>
                  <a:txBody>
                    <a:bodyPr/>
                    <a:lstStyle/>
                    <a:p>
                      <a:pPr algn="ctr"/>
                      <a:r>
                        <a:rPr lang="en-US" b="1" dirty="0"/>
                        <a:t>11</a:t>
                      </a:r>
                    </a:p>
                  </a:txBody>
                  <a:tcPr/>
                </a:tc>
                <a:extLst>
                  <a:ext uri="{0D108BD9-81ED-4DB2-BD59-A6C34878D82A}">
                    <a16:rowId xmlns:a16="http://schemas.microsoft.com/office/drawing/2014/main" val="10000"/>
                  </a:ext>
                </a:extLst>
              </a:tr>
              <a:tr h="370840">
                <a:tc>
                  <a:txBody>
                    <a:bodyPr/>
                    <a:lstStyle/>
                    <a:p>
                      <a:pPr algn="ctr"/>
                      <a:r>
                        <a:rPr lang="en-US" b="1" dirty="0"/>
                        <a:t>PU</a:t>
                      </a:r>
                    </a:p>
                  </a:txBody>
                  <a:tcPr/>
                </a:tc>
                <a:tc>
                  <a:txBody>
                    <a:bodyPr/>
                    <a:lstStyle/>
                    <a:p>
                      <a:pPr algn="ctr"/>
                      <a:r>
                        <a:rPr lang="en-US" b="1" dirty="0"/>
                        <a:t>10</a:t>
                      </a:r>
                    </a:p>
                  </a:txBody>
                  <a:tcPr/>
                </a:tc>
                <a:extLst>
                  <a:ext uri="{0D108BD9-81ED-4DB2-BD59-A6C34878D82A}">
                    <a16:rowId xmlns:a16="http://schemas.microsoft.com/office/drawing/2014/main" val="10001"/>
                  </a:ext>
                </a:extLst>
              </a:tr>
              <a:tr h="370840">
                <a:tc>
                  <a:txBody>
                    <a:bodyPr/>
                    <a:lstStyle/>
                    <a:p>
                      <a:pPr algn="ctr"/>
                      <a:r>
                        <a:rPr lang="en-US" b="1" dirty="0"/>
                        <a:t>UB</a:t>
                      </a:r>
                    </a:p>
                  </a:txBody>
                  <a:tcPr/>
                </a:tc>
                <a:tc>
                  <a:txBody>
                    <a:bodyPr/>
                    <a:lstStyle/>
                    <a:p>
                      <a:pPr algn="ctr"/>
                      <a:r>
                        <a:rPr lang="en-US" b="1" dirty="0"/>
                        <a:t>10</a:t>
                      </a:r>
                    </a:p>
                  </a:txBody>
                  <a:tcPr/>
                </a:tc>
                <a:extLst>
                  <a:ext uri="{0D108BD9-81ED-4DB2-BD59-A6C34878D82A}">
                    <a16:rowId xmlns:a16="http://schemas.microsoft.com/office/drawing/2014/main" val="10002"/>
                  </a:ext>
                </a:extLst>
              </a:tr>
              <a:tr h="370840">
                <a:tc>
                  <a:txBody>
                    <a:bodyPr/>
                    <a:lstStyle/>
                    <a:p>
                      <a:pPr algn="ctr"/>
                      <a:r>
                        <a:rPr lang="en-US" b="1" dirty="0"/>
                        <a:t>UN</a:t>
                      </a:r>
                    </a:p>
                  </a:txBody>
                  <a:tcPr/>
                </a:tc>
                <a:tc>
                  <a:txBody>
                    <a:bodyPr/>
                    <a:lstStyle/>
                    <a:p>
                      <a:pPr algn="ctr"/>
                      <a:r>
                        <a:rPr lang="en-US" b="1" dirty="0"/>
                        <a:t>9</a:t>
                      </a:r>
                    </a:p>
                  </a:txBody>
                  <a:tcPr/>
                </a:tc>
                <a:extLst>
                  <a:ext uri="{0D108BD9-81ED-4DB2-BD59-A6C34878D82A}">
                    <a16:rowId xmlns:a16="http://schemas.microsoft.com/office/drawing/2014/main" val="10003"/>
                  </a:ext>
                </a:extLst>
              </a:tr>
            </a:tbl>
          </a:graphicData>
        </a:graphic>
      </p:graphicFrame>
      <p:sp>
        <p:nvSpPr>
          <p:cNvPr id="23" name="TextBox 9"/>
          <p:cNvSpPr txBox="1"/>
          <p:nvPr/>
        </p:nvSpPr>
        <p:spPr>
          <a:xfrm>
            <a:off x="4590728" y="3385592"/>
            <a:ext cx="811640" cy="461665"/>
          </a:xfrm>
          <a:prstGeom prst="rect">
            <a:avLst/>
          </a:prstGeom>
          <a:noFill/>
        </p:spPr>
        <p:txBody>
          <a:bodyPr wrap="none" rtlCol="0">
            <a:spAutoFit/>
          </a:bodyPr>
          <a:lstStyle/>
          <a:p>
            <a:r>
              <a:rPr lang="en-US" dirty="0" err="1">
                <a:latin typeface="Wingdings"/>
                <a:ea typeface="Wingdings"/>
                <a:cs typeface="Wingdings"/>
              </a:rPr>
              <a:t></a:t>
            </a:r>
            <a:r>
              <a:rPr lang="en-US" dirty="0"/>
              <a:t>  </a:t>
            </a:r>
            <a:r>
              <a:rPr lang="en-US" sz="2400" dirty="0"/>
              <a:t>IN</a:t>
            </a:r>
            <a:endParaRPr lang="en-US" sz="2000" dirty="0"/>
          </a:p>
        </p:txBody>
      </p:sp>
      <p:sp>
        <p:nvSpPr>
          <p:cNvPr id="24" name="TextBox 12"/>
          <p:cNvSpPr txBox="1"/>
          <p:nvPr/>
        </p:nvSpPr>
        <p:spPr>
          <a:xfrm>
            <a:off x="4590728" y="3762127"/>
            <a:ext cx="839443" cy="461665"/>
          </a:xfrm>
          <a:prstGeom prst="rect">
            <a:avLst/>
          </a:prstGeom>
          <a:noFill/>
        </p:spPr>
        <p:txBody>
          <a:bodyPr wrap="none" rtlCol="0">
            <a:spAutoFit/>
          </a:bodyPr>
          <a:lstStyle/>
          <a:p>
            <a:r>
              <a:rPr lang="en-US" dirty="0" err="1">
                <a:latin typeface="Wingdings"/>
                <a:ea typeface="Wingdings"/>
                <a:cs typeface="Wingdings"/>
              </a:rPr>
              <a:t></a:t>
            </a:r>
            <a:r>
              <a:rPr lang="en-US" dirty="0"/>
              <a:t>  </a:t>
            </a:r>
            <a:r>
              <a:rPr lang="en-US" sz="2400" dirty="0"/>
              <a:t>AT</a:t>
            </a:r>
            <a:endParaRPr lang="en-US" sz="2000" dirty="0"/>
          </a:p>
        </p:txBody>
      </p:sp>
      <p:graphicFrame>
        <p:nvGraphicFramePr>
          <p:cNvPr id="25" name="Table 13"/>
          <p:cNvGraphicFramePr>
            <a:graphicFrameLocks noGrp="1"/>
          </p:cNvGraphicFramePr>
          <p:nvPr/>
        </p:nvGraphicFramePr>
        <p:xfrm>
          <a:off x="6495728" y="3461792"/>
          <a:ext cx="1066800" cy="1112520"/>
        </p:xfrm>
        <a:graphic>
          <a:graphicData uri="http://schemas.openxmlformats.org/drawingml/2006/table">
            <a:tbl>
              <a:tblPr firstRow="1" bandRow="1">
                <a:tableStyleId>{8A107856-5554-42FB-B03E-39F5DBC370BA}</a:tableStyleId>
              </a:tblPr>
              <a:tblGrid>
                <a:gridCol w="609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pPr algn="ctr"/>
                      <a:r>
                        <a:rPr lang="en-US" b="1" dirty="0"/>
                        <a:t>UKB</a:t>
                      </a:r>
                    </a:p>
                  </a:txBody>
                  <a:tcPr/>
                </a:tc>
                <a:tc>
                  <a:txBody>
                    <a:bodyPr/>
                    <a:lstStyle/>
                    <a:p>
                      <a:pPr algn="ctr"/>
                      <a:r>
                        <a:rPr lang="en-US" b="1" dirty="0"/>
                        <a:t>6</a:t>
                      </a:r>
                    </a:p>
                  </a:txBody>
                  <a:tcPr/>
                </a:tc>
                <a:extLst>
                  <a:ext uri="{0D108BD9-81ED-4DB2-BD59-A6C34878D82A}">
                    <a16:rowId xmlns:a16="http://schemas.microsoft.com/office/drawing/2014/main" val="10000"/>
                  </a:ext>
                </a:extLst>
              </a:tr>
              <a:tr h="370840">
                <a:tc>
                  <a:txBody>
                    <a:bodyPr/>
                    <a:lstStyle/>
                    <a:p>
                      <a:pPr algn="ctr"/>
                      <a:r>
                        <a:rPr lang="en-US" b="1" dirty="0"/>
                        <a:t>RVN</a:t>
                      </a:r>
                    </a:p>
                  </a:txBody>
                  <a:tcPr/>
                </a:tc>
                <a:tc>
                  <a:txBody>
                    <a:bodyPr/>
                    <a:lstStyle/>
                    <a:p>
                      <a:pPr algn="ctr"/>
                      <a:r>
                        <a:rPr lang="en-US" b="1" dirty="0"/>
                        <a:t>6</a:t>
                      </a:r>
                    </a:p>
                  </a:txBody>
                  <a:tcPr/>
                </a:tc>
                <a:extLst>
                  <a:ext uri="{0D108BD9-81ED-4DB2-BD59-A6C34878D82A}">
                    <a16:rowId xmlns:a16="http://schemas.microsoft.com/office/drawing/2014/main" val="10001"/>
                  </a:ext>
                </a:extLst>
              </a:tr>
              <a:tr h="370840">
                <a:tc>
                  <a:txBody>
                    <a:bodyPr/>
                    <a:lstStyle/>
                    <a:p>
                      <a:pPr algn="ctr"/>
                      <a:r>
                        <a:rPr lang="en-US" b="1" dirty="0"/>
                        <a:t>FZI</a:t>
                      </a:r>
                    </a:p>
                  </a:txBody>
                  <a:tcPr/>
                </a:tc>
                <a:tc>
                  <a:txBody>
                    <a:bodyPr/>
                    <a:lstStyle/>
                    <a:p>
                      <a:pPr algn="ctr"/>
                      <a:r>
                        <a:rPr lang="en-US" b="1" dirty="0"/>
                        <a:t>4</a:t>
                      </a:r>
                    </a:p>
                  </a:txBody>
                  <a:tcPr/>
                </a:tc>
                <a:extLst>
                  <a:ext uri="{0D108BD9-81ED-4DB2-BD59-A6C34878D82A}">
                    <a16:rowId xmlns:a16="http://schemas.microsoft.com/office/drawing/2014/main" val="10002"/>
                  </a:ext>
                </a:extLst>
              </a:tr>
            </a:tbl>
          </a:graphicData>
        </a:graphic>
      </p:graphicFrame>
      <p:sp>
        <p:nvSpPr>
          <p:cNvPr id="26" name="TextBox 14"/>
          <p:cNvSpPr txBox="1"/>
          <p:nvPr/>
        </p:nvSpPr>
        <p:spPr>
          <a:xfrm>
            <a:off x="7638728" y="3385592"/>
            <a:ext cx="1027445" cy="461665"/>
          </a:xfrm>
          <a:prstGeom prst="rect">
            <a:avLst/>
          </a:prstGeom>
          <a:noFill/>
        </p:spPr>
        <p:txBody>
          <a:bodyPr wrap="none" rtlCol="0">
            <a:spAutoFit/>
          </a:bodyPr>
          <a:lstStyle/>
          <a:p>
            <a:r>
              <a:rPr lang="en-US" dirty="0" err="1">
                <a:latin typeface="Wingdings"/>
                <a:ea typeface="Wingdings"/>
                <a:cs typeface="Wingdings"/>
              </a:rPr>
              <a:t></a:t>
            </a:r>
            <a:r>
              <a:rPr lang="en-US" dirty="0"/>
              <a:t>  </a:t>
            </a:r>
            <a:r>
              <a:rPr lang="en-US" sz="2400" dirty="0"/>
              <a:t>THE</a:t>
            </a:r>
            <a:endParaRPr lang="en-US" sz="2000" dirty="0"/>
          </a:p>
        </p:txBody>
      </p:sp>
      <p:sp>
        <p:nvSpPr>
          <p:cNvPr id="27" name="TextBox 15"/>
          <p:cNvSpPr txBox="1"/>
          <p:nvPr/>
        </p:nvSpPr>
        <p:spPr>
          <a:xfrm>
            <a:off x="3371528" y="4985792"/>
            <a:ext cx="945466" cy="369332"/>
          </a:xfrm>
          <a:prstGeom prst="rect">
            <a:avLst/>
          </a:prstGeom>
          <a:noFill/>
        </p:spPr>
        <p:txBody>
          <a:bodyPr wrap="none" rtlCol="0">
            <a:spAutoFit/>
          </a:bodyPr>
          <a:lstStyle/>
          <a:p>
            <a:r>
              <a:rPr lang="en-US" b="1" dirty="0" err="1">
                <a:solidFill>
                  <a:schemeClr val="accent6"/>
                </a:solidFill>
              </a:rPr>
              <a:t>digrams</a:t>
            </a:r>
            <a:endParaRPr lang="en-US" b="1" dirty="0">
              <a:solidFill>
                <a:schemeClr val="accent6"/>
              </a:solidFill>
            </a:endParaRPr>
          </a:p>
        </p:txBody>
      </p:sp>
      <p:sp>
        <p:nvSpPr>
          <p:cNvPr id="28" name="TextBox 16"/>
          <p:cNvSpPr txBox="1"/>
          <p:nvPr/>
        </p:nvSpPr>
        <p:spPr>
          <a:xfrm>
            <a:off x="6495728" y="4604792"/>
            <a:ext cx="983675" cy="369332"/>
          </a:xfrm>
          <a:prstGeom prst="rect">
            <a:avLst/>
          </a:prstGeom>
          <a:noFill/>
        </p:spPr>
        <p:txBody>
          <a:bodyPr wrap="none" rtlCol="0">
            <a:spAutoFit/>
          </a:bodyPr>
          <a:lstStyle/>
          <a:p>
            <a:r>
              <a:rPr lang="en-US" b="1" dirty="0">
                <a:solidFill>
                  <a:schemeClr val="accent6"/>
                </a:solidFill>
              </a:rPr>
              <a:t>trigrams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Szyfr </a:t>
            </a:r>
            <a:r>
              <a:rPr lang="pl-PL" dirty="0" err="1"/>
              <a:t>Vigen</a:t>
            </a:r>
            <a:r>
              <a:rPr lang="pl-PL" dirty="0" err="1">
                <a:latin typeface="Calibri"/>
                <a:cs typeface="Calibri"/>
              </a:rPr>
              <a:t>ère’a</a:t>
            </a:r>
            <a:r>
              <a:rPr lang="pl-PL" dirty="0">
                <a:latin typeface="Calibri"/>
                <a:cs typeface="Calibri"/>
              </a:rPr>
              <a:t> (16 wiek, Rzym)</a:t>
            </a:r>
            <a:br>
              <a:rPr lang="pl-PL" dirty="0">
                <a:latin typeface="Calibri"/>
                <a:cs typeface="Calibri"/>
              </a:rPr>
            </a:br>
            <a:r>
              <a:rPr lang="pl-PL" dirty="0">
                <a:latin typeface="Calibri"/>
                <a:cs typeface="Calibri"/>
              </a:rPr>
              <a:t>(przykład z alfabetem łacińskim)</a:t>
            </a:r>
            <a:endParaRPr lang="pl-PL" dirty="0"/>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27</a:t>
            </a:fld>
            <a:endParaRPr lang="pl-PL"/>
          </a:p>
        </p:txBody>
      </p:sp>
      <p:sp>
        <p:nvSpPr>
          <p:cNvPr id="13" name="TextBox 4"/>
          <p:cNvSpPr txBox="1"/>
          <p:nvPr/>
        </p:nvSpPr>
        <p:spPr>
          <a:xfrm>
            <a:off x="433809" y="1504950"/>
            <a:ext cx="3126177" cy="461665"/>
          </a:xfrm>
          <a:prstGeom prst="rect">
            <a:avLst/>
          </a:prstGeom>
          <a:noFill/>
        </p:spPr>
        <p:txBody>
          <a:bodyPr wrap="none" rtlCol="0">
            <a:spAutoFit/>
          </a:bodyPr>
          <a:lstStyle/>
          <a:p>
            <a:r>
              <a:rPr lang="en-US" sz="2400" dirty="0"/>
              <a:t>k    =     </a:t>
            </a:r>
            <a:r>
              <a:rPr lang="en-US" sz="2400" b="1" dirty="0">
                <a:solidFill>
                  <a:srgbClr val="FF0000"/>
                </a:solidFill>
                <a:latin typeface="Courier New" pitchFamily="49" charset="0"/>
                <a:cs typeface="Courier New" pitchFamily="49" charset="0"/>
              </a:rPr>
              <a:t>C R Y P T O</a:t>
            </a:r>
          </a:p>
        </p:txBody>
      </p:sp>
      <p:sp>
        <p:nvSpPr>
          <p:cNvPr id="14" name="TextBox 5"/>
          <p:cNvSpPr txBox="1"/>
          <p:nvPr/>
        </p:nvSpPr>
        <p:spPr>
          <a:xfrm>
            <a:off x="3524649" y="1504950"/>
            <a:ext cx="2212465" cy="461665"/>
          </a:xfrm>
          <a:prstGeom prst="rect">
            <a:avLst/>
          </a:prstGeom>
          <a:noFill/>
        </p:spPr>
        <p:txBody>
          <a:bodyPr wrap="none" rtlCol="0">
            <a:spAutoFit/>
          </a:bodyPr>
          <a:lstStyle/>
          <a:p>
            <a:r>
              <a:rPr lang="en-US" sz="2400" b="1" dirty="0">
                <a:solidFill>
                  <a:srgbClr val="FF0000"/>
                </a:solidFill>
                <a:latin typeface="Courier New" pitchFamily="49" charset="0"/>
                <a:cs typeface="Courier New" pitchFamily="49" charset="0"/>
              </a:rPr>
              <a:t>C R Y P T O</a:t>
            </a:r>
          </a:p>
        </p:txBody>
      </p:sp>
      <p:sp>
        <p:nvSpPr>
          <p:cNvPr id="15" name="TextBox 6"/>
          <p:cNvSpPr txBox="1"/>
          <p:nvPr/>
        </p:nvSpPr>
        <p:spPr>
          <a:xfrm>
            <a:off x="116309" y="2110085"/>
            <a:ext cx="7699544" cy="461665"/>
          </a:xfrm>
          <a:prstGeom prst="rect">
            <a:avLst/>
          </a:prstGeom>
          <a:noFill/>
        </p:spPr>
        <p:txBody>
          <a:bodyPr wrap="none" rtlCol="0">
            <a:spAutoFit/>
          </a:bodyPr>
          <a:lstStyle/>
          <a:p>
            <a:r>
              <a:rPr lang="en-US" sz="2400" dirty="0"/>
              <a:t>    </a:t>
            </a:r>
            <a:r>
              <a:rPr lang="en-US" sz="2400" dirty="0" err="1"/>
              <a:t>m</a:t>
            </a:r>
            <a:r>
              <a:rPr lang="en-US" sz="2400" dirty="0"/>
              <a:t>   =     </a:t>
            </a:r>
            <a:r>
              <a:rPr lang="en-US" sz="2400" b="1" dirty="0">
                <a:latin typeface="Courier New"/>
                <a:cs typeface="Courier New"/>
              </a:rPr>
              <a:t>W H A T A N I C E D A Y T O D A Y</a:t>
            </a:r>
          </a:p>
        </p:txBody>
      </p:sp>
      <p:sp>
        <p:nvSpPr>
          <p:cNvPr id="16" name="TextBox 8"/>
          <p:cNvSpPr txBox="1"/>
          <p:nvPr/>
        </p:nvSpPr>
        <p:spPr>
          <a:xfrm>
            <a:off x="5698879" y="1504950"/>
            <a:ext cx="2028119" cy="461665"/>
          </a:xfrm>
          <a:prstGeom prst="rect">
            <a:avLst/>
          </a:prstGeom>
          <a:noFill/>
        </p:spPr>
        <p:txBody>
          <a:bodyPr wrap="none" rtlCol="0">
            <a:spAutoFit/>
          </a:bodyPr>
          <a:lstStyle/>
          <a:p>
            <a:r>
              <a:rPr lang="en-US" sz="2400" b="1" dirty="0">
                <a:solidFill>
                  <a:srgbClr val="FF0000"/>
                </a:solidFill>
                <a:latin typeface="Courier New" pitchFamily="49" charset="0"/>
                <a:cs typeface="Courier New" pitchFamily="49" charset="0"/>
              </a:rPr>
              <a:t>C R Y P T </a:t>
            </a:r>
          </a:p>
        </p:txBody>
      </p:sp>
      <p:sp>
        <p:nvSpPr>
          <p:cNvPr id="17" name="Rectangle 9"/>
          <p:cNvSpPr/>
          <p:nvPr/>
        </p:nvSpPr>
        <p:spPr>
          <a:xfrm>
            <a:off x="1332969" y="1543050"/>
            <a:ext cx="219168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1"/>
          <p:cNvCxnSpPr/>
          <p:nvPr/>
        </p:nvCxnSpPr>
        <p:spPr>
          <a:xfrm>
            <a:off x="90909" y="2800350"/>
            <a:ext cx="8305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2"/>
          <p:cNvSpPr txBox="1"/>
          <p:nvPr/>
        </p:nvSpPr>
        <p:spPr>
          <a:xfrm>
            <a:off x="7596609" y="1822450"/>
            <a:ext cx="1318791" cy="400110"/>
          </a:xfrm>
          <a:prstGeom prst="rect">
            <a:avLst/>
          </a:prstGeom>
          <a:noFill/>
        </p:spPr>
        <p:txBody>
          <a:bodyPr wrap="none" rtlCol="0">
            <a:spAutoFit/>
          </a:bodyPr>
          <a:lstStyle/>
          <a:p>
            <a:r>
              <a:rPr lang="en-US" sz="2000" dirty="0"/>
              <a:t>(+ mod 26)</a:t>
            </a:r>
          </a:p>
        </p:txBody>
      </p:sp>
      <p:sp>
        <p:nvSpPr>
          <p:cNvPr id="20" name="TextBox 13"/>
          <p:cNvSpPr txBox="1"/>
          <p:nvPr/>
        </p:nvSpPr>
        <p:spPr>
          <a:xfrm>
            <a:off x="90909" y="3024485"/>
            <a:ext cx="7537190" cy="461665"/>
          </a:xfrm>
          <a:prstGeom prst="rect">
            <a:avLst/>
          </a:prstGeom>
          <a:noFill/>
        </p:spPr>
        <p:txBody>
          <a:bodyPr wrap="none" rtlCol="0">
            <a:spAutoFit/>
          </a:bodyPr>
          <a:lstStyle/>
          <a:p>
            <a:r>
              <a:rPr lang="en-US" sz="2400" dirty="0"/>
              <a:t>      </a:t>
            </a:r>
            <a:r>
              <a:rPr lang="en-US" sz="2400" dirty="0" err="1"/>
              <a:t>c</a:t>
            </a:r>
            <a:r>
              <a:rPr lang="en-US" sz="2400" dirty="0"/>
              <a:t>   =     </a:t>
            </a:r>
            <a:r>
              <a:rPr lang="en-US" sz="2400" b="1" dirty="0">
                <a:latin typeface="Courier New" pitchFamily="49" charset="0"/>
                <a:cs typeface="Courier New" pitchFamily="49" charset="0"/>
              </a:rPr>
              <a:t>Z Z Z J U C L U D T U N W G C Q S</a:t>
            </a:r>
            <a:r>
              <a:rPr lang="en-US" sz="2400" b="1" dirty="0">
                <a:latin typeface="Courier"/>
                <a:cs typeface="Courier"/>
              </a:rPr>
              <a:t> </a:t>
            </a:r>
          </a:p>
        </p:txBody>
      </p:sp>
      <p:grpSp>
        <p:nvGrpSpPr>
          <p:cNvPr id="21" name="Group 10"/>
          <p:cNvGrpSpPr/>
          <p:nvPr/>
        </p:nvGrpSpPr>
        <p:grpSpPr>
          <a:xfrm>
            <a:off x="611560" y="6021288"/>
            <a:ext cx="7832657" cy="400110"/>
            <a:chOff x="228600" y="4629150"/>
            <a:chExt cx="7832657" cy="400110"/>
          </a:xfrm>
        </p:grpSpPr>
        <p:sp>
          <p:nvSpPr>
            <p:cNvPr id="22" name="TextBox 3"/>
            <p:cNvSpPr txBox="1"/>
            <p:nvPr/>
          </p:nvSpPr>
          <p:spPr>
            <a:xfrm>
              <a:off x="228600" y="4629150"/>
              <a:ext cx="7832657" cy="400110"/>
            </a:xfrm>
            <a:prstGeom prst="rect">
              <a:avLst/>
            </a:prstGeom>
            <a:noFill/>
          </p:spPr>
          <p:txBody>
            <a:bodyPr wrap="none" rtlCol="0">
              <a:spAutoFit/>
            </a:bodyPr>
            <a:lstStyle/>
            <a:p>
              <a:r>
                <a:rPr lang="pl-PL" sz="2000" dirty="0"/>
                <a:t>Najczęściej występuje </a:t>
              </a:r>
              <a:r>
                <a:rPr lang="en-US" sz="2000" dirty="0"/>
                <a:t> = “H”            </a:t>
              </a:r>
              <a:r>
                <a:rPr lang="pl-PL" sz="2000" dirty="0"/>
                <a:t>pierwsza litera klucza</a:t>
              </a:r>
              <a:r>
                <a:rPr lang="en-US" sz="2000" dirty="0"/>
                <a:t> = “H” – “E” = “C”</a:t>
              </a:r>
            </a:p>
          </p:txBody>
        </p:sp>
        <p:sp>
          <p:nvSpPr>
            <p:cNvPr id="23" name="Right Arrow 7"/>
            <p:cNvSpPr/>
            <p:nvPr/>
          </p:nvSpPr>
          <p:spPr>
            <a:xfrm>
              <a:off x="3471309" y="4781551"/>
              <a:ext cx="285351" cy="93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Maszyny szyfrujące z rotorami </a:t>
            </a:r>
            <a:br>
              <a:rPr lang="pl-PL" dirty="0"/>
            </a:br>
            <a:r>
              <a:rPr lang="pl-PL" dirty="0"/>
              <a:t>(1870-1943)</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28</a:t>
            </a:fld>
            <a:endParaRPr lang="pl-PL"/>
          </a:p>
        </p:txBody>
      </p:sp>
      <p:pic>
        <p:nvPicPr>
          <p:cNvPr id="5" name="Picture 8"/>
          <p:cNvPicPr>
            <a:picLocks noChangeAspect="1"/>
          </p:cNvPicPr>
          <p:nvPr/>
        </p:nvPicPr>
        <p:blipFill>
          <a:blip r:embed="rId3" cstate="print"/>
          <a:stretch>
            <a:fillRect/>
          </a:stretch>
        </p:blipFill>
        <p:spPr>
          <a:xfrm>
            <a:off x="6248400" y="3021764"/>
            <a:ext cx="2667000" cy="2131236"/>
          </a:xfrm>
          <a:prstGeom prst="rect">
            <a:avLst/>
          </a:prstGeom>
        </p:spPr>
      </p:pic>
      <p:sp>
        <p:nvSpPr>
          <p:cNvPr id="6" name="Rectangle 9"/>
          <p:cNvSpPr/>
          <p:nvPr/>
        </p:nvSpPr>
        <p:spPr>
          <a:xfrm>
            <a:off x="609600" y="2867000"/>
            <a:ext cx="457200" cy="23622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a:t>
            </a:r>
          </a:p>
          <a:p>
            <a:pPr algn="ctr"/>
            <a:r>
              <a:rPr lang="en-US" dirty="0">
                <a:solidFill>
                  <a:schemeClr val="tx1"/>
                </a:solidFill>
              </a:rPr>
              <a:t>B</a:t>
            </a:r>
          </a:p>
          <a:p>
            <a:pPr algn="ctr"/>
            <a:r>
              <a:rPr lang="en-US" dirty="0">
                <a:solidFill>
                  <a:schemeClr val="tx1"/>
                </a:solidFill>
              </a:rPr>
              <a:t>C</a:t>
            </a:r>
          </a:p>
          <a:p>
            <a:pPr algn="ctr"/>
            <a:r>
              <a:rPr lang="en-US" dirty="0">
                <a:solidFill>
                  <a:schemeClr val="tx1"/>
                </a:solidFill>
              </a:rPr>
              <a:t>.</a:t>
            </a:r>
          </a:p>
          <a:p>
            <a:pPr algn="ctr"/>
            <a:r>
              <a:rPr lang="en-US" dirty="0">
                <a:solidFill>
                  <a:schemeClr val="tx1"/>
                </a:solidFill>
              </a:rPr>
              <a:t>.</a:t>
            </a:r>
          </a:p>
          <a:p>
            <a:pPr algn="ctr"/>
            <a:r>
              <a:rPr lang="en-US" dirty="0">
                <a:solidFill>
                  <a:schemeClr val="tx1"/>
                </a:solidFill>
              </a:rPr>
              <a:t>X</a:t>
            </a:r>
          </a:p>
          <a:p>
            <a:pPr algn="ctr"/>
            <a:r>
              <a:rPr lang="en-US" dirty="0">
                <a:solidFill>
                  <a:schemeClr val="tx1"/>
                </a:solidFill>
              </a:rPr>
              <a:t>Y</a:t>
            </a:r>
          </a:p>
          <a:p>
            <a:pPr algn="ctr"/>
            <a:r>
              <a:rPr lang="en-US" dirty="0">
                <a:solidFill>
                  <a:schemeClr val="tx1"/>
                </a:solidFill>
              </a:rPr>
              <a:t>Z</a:t>
            </a:r>
          </a:p>
        </p:txBody>
      </p:sp>
      <p:sp>
        <p:nvSpPr>
          <p:cNvPr id="7" name="Rectangle 10"/>
          <p:cNvSpPr/>
          <p:nvPr/>
        </p:nvSpPr>
        <p:spPr>
          <a:xfrm>
            <a:off x="2819400" y="2867000"/>
            <a:ext cx="457200" cy="23622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K</a:t>
            </a:r>
          </a:p>
          <a:p>
            <a:pPr algn="ctr"/>
            <a:r>
              <a:rPr lang="en-US" dirty="0">
                <a:solidFill>
                  <a:schemeClr val="tx1"/>
                </a:solidFill>
              </a:rPr>
              <a:t>S</a:t>
            </a:r>
          </a:p>
          <a:p>
            <a:pPr algn="ctr"/>
            <a:r>
              <a:rPr lang="en-US" dirty="0">
                <a:solidFill>
                  <a:schemeClr val="tx1"/>
                </a:solidFill>
              </a:rPr>
              <a:t>T</a:t>
            </a:r>
          </a:p>
          <a:p>
            <a:pPr algn="ctr"/>
            <a:r>
              <a:rPr lang="en-US" dirty="0">
                <a:solidFill>
                  <a:schemeClr val="tx1"/>
                </a:solidFill>
              </a:rPr>
              <a:t>.</a:t>
            </a:r>
          </a:p>
          <a:p>
            <a:pPr algn="ctr"/>
            <a:r>
              <a:rPr lang="en-US" dirty="0">
                <a:solidFill>
                  <a:schemeClr val="tx1"/>
                </a:solidFill>
              </a:rPr>
              <a:t>.</a:t>
            </a:r>
          </a:p>
          <a:p>
            <a:pPr algn="ctr"/>
            <a:r>
              <a:rPr lang="en-US" dirty="0">
                <a:solidFill>
                  <a:schemeClr val="tx1"/>
                </a:solidFill>
              </a:rPr>
              <a:t>R</a:t>
            </a:r>
          </a:p>
          <a:p>
            <a:pPr algn="ctr"/>
            <a:r>
              <a:rPr lang="en-US" dirty="0">
                <a:solidFill>
                  <a:schemeClr val="tx1"/>
                </a:solidFill>
              </a:rPr>
              <a:t>N</a:t>
            </a:r>
          </a:p>
          <a:p>
            <a:pPr algn="ctr"/>
            <a:r>
              <a:rPr lang="en-US" dirty="0">
                <a:solidFill>
                  <a:schemeClr val="tx1"/>
                </a:solidFill>
              </a:rPr>
              <a:t>E</a:t>
            </a:r>
          </a:p>
        </p:txBody>
      </p:sp>
      <p:sp>
        <p:nvSpPr>
          <p:cNvPr id="8" name="Can 11"/>
          <p:cNvSpPr/>
          <p:nvPr/>
        </p:nvSpPr>
        <p:spPr>
          <a:xfrm rot="5400000">
            <a:off x="1143000" y="3476600"/>
            <a:ext cx="1600200" cy="9906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13"/>
          <p:cNvCxnSpPr/>
          <p:nvPr/>
        </p:nvCxnSpPr>
        <p:spPr>
          <a:xfrm>
            <a:off x="1066800" y="3095600"/>
            <a:ext cx="4572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15"/>
          <p:cNvCxnSpPr/>
          <p:nvPr/>
        </p:nvCxnSpPr>
        <p:spPr>
          <a:xfrm>
            <a:off x="1066800" y="3400400"/>
            <a:ext cx="3810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7"/>
          <p:cNvCxnSpPr/>
          <p:nvPr/>
        </p:nvCxnSpPr>
        <p:spPr>
          <a:xfrm>
            <a:off x="1066800" y="3629000"/>
            <a:ext cx="3810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9"/>
          <p:cNvCxnSpPr/>
          <p:nvPr/>
        </p:nvCxnSpPr>
        <p:spPr>
          <a:xfrm flipV="1">
            <a:off x="1066800" y="4467200"/>
            <a:ext cx="3810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21"/>
          <p:cNvCxnSpPr/>
          <p:nvPr/>
        </p:nvCxnSpPr>
        <p:spPr>
          <a:xfrm rot="5400000" flipH="1" flipV="1">
            <a:off x="1066800" y="4676750"/>
            <a:ext cx="40005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23"/>
          <p:cNvCxnSpPr/>
          <p:nvPr/>
        </p:nvCxnSpPr>
        <p:spPr>
          <a:xfrm flipV="1">
            <a:off x="2438400" y="3095600"/>
            <a:ext cx="3810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25"/>
          <p:cNvCxnSpPr/>
          <p:nvPr/>
        </p:nvCxnSpPr>
        <p:spPr>
          <a:xfrm flipV="1">
            <a:off x="2438400" y="3400400"/>
            <a:ext cx="3810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27"/>
          <p:cNvCxnSpPr/>
          <p:nvPr/>
        </p:nvCxnSpPr>
        <p:spPr>
          <a:xfrm flipV="1">
            <a:off x="2438400" y="3705200"/>
            <a:ext cx="3810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29"/>
          <p:cNvCxnSpPr/>
          <p:nvPr/>
        </p:nvCxnSpPr>
        <p:spPr>
          <a:xfrm rot="16200000" flipH="1">
            <a:off x="2438400" y="4391000"/>
            <a:ext cx="3810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31"/>
          <p:cNvCxnSpPr/>
          <p:nvPr/>
        </p:nvCxnSpPr>
        <p:spPr>
          <a:xfrm rot="16200000" flipH="1">
            <a:off x="2400300" y="4657700"/>
            <a:ext cx="431800" cy="4064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35"/>
          <p:cNvSpPr/>
          <p:nvPr/>
        </p:nvSpPr>
        <p:spPr>
          <a:xfrm>
            <a:off x="3581400" y="2867000"/>
            <a:ext cx="457200" cy="23622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a:t>
            </a:r>
          </a:p>
          <a:p>
            <a:pPr algn="ctr"/>
            <a:r>
              <a:rPr lang="en-US" dirty="0">
                <a:solidFill>
                  <a:schemeClr val="tx1"/>
                </a:solidFill>
              </a:rPr>
              <a:t>K</a:t>
            </a:r>
          </a:p>
          <a:p>
            <a:pPr algn="ctr"/>
            <a:r>
              <a:rPr lang="en-US" dirty="0">
                <a:solidFill>
                  <a:schemeClr val="tx1"/>
                </a:solidFill>
              </a:rPr>
              <a:t>S</a:t>
            </a:r>
          </a:p>
          <a:p>
            <a:pPr algn="ctr"/>
            <a:r>
              <a:rPr lang="en-US" dirty="0">
                <a:solidFill>
                  <a:schemeClr val="tx1"/>
                </a:solidFill>
              </a:rPr>
              <a:t>T</a:t>
            </a:r>
          </a:p>
          <a:p>
            <a:pPr algn="ctr"/>
            <a:r>
              <a:rPr lang="en-US" dirty="0">
                <a:solidFill>
                  <a:schemeClr val="tx1"/>
                </a:solidFill>
              </a:rPr>
              <a:t>.</a:t>
            </a:r>
          </a:p>
          <a:p>
            <a:pPr algn="ctr"/>
            <a:r>
              <a:rPr lang="en-US" dirty="0">
                <a:solidFill>
                  <a:schemeClr val="tx1"/>
                </a:solidFill>
              </a:rPr>
              <a:t>.</a:t>
            </a:r>
          </a:p>
          <a:p>
            <a:pPr algn="ctr"/>
            <a:r>
              <a:rPr lang="en-US" dirty="0">
                <a:solidFill>
                  <a:schemeClr val="tx1"/>
                </a:solidFill>
              </a:rPr>
              <a:t>R</a:t>
            </a:r>
          </a:p>
          <a:p>
            <a:pPr algn="ctr"/>
            <a:r>
              <a:rPr lang="en-US" dirty="0">
                <a:solidFill>
                  <a:schemeClr val="tx1"/>
                </a:solidFill>
              </a:rPr>
              <a:t>N</a:t>
            </a:r>
          </a:p>
        </p:txBody>
      </p:sp>
      <p:sp>
        <p:nvSpPr>
          <p:cNvPr id="20" name="Rectangle 36"/>
          <p:cNvSpPr/>
          <p:nvPr/>
        </p:nvSpPr>
        <p:spPr>
          <a:xfrm>
            <a:off x="4343400" y="2867000"/>
            <a:ext cx="457200" cy="23622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a:t>
            </a:r>
          </a:p>
          <a:p>
            <a:pPr algn="ctr"/>
            <a:r>
              <a:rPr lang="en-US" dirty="0">
                <a:solidFill>
                  <a:schemeClr val="tx1"/>
                </a:solidFill>
              </a:rPr>
              <a:t>E</a:t>
            </a:r>
          </a:p>
          <a:p>
            <a:pPr algn="ctr"/>
            <a:r>
              <a:rPr lang="en-US" dirty="0">
                <a:solidFill>
                  <a:schemeClr val="tx1"/>
                </a:solidFill>
              </a:rPr>
              <a:t>K</a:t>
            </a:r>
          </a:p>
          <a:p>
            <a:pPr algn="ctr"/>
            <a:r>
              <a:rPr lang="en-US" dirty="0">
                <a:solidFill>
                  <a:schemeClr val="tx1"/>
                </a:solidFill>
              </a:rPr>
              <a:t>S</a:t>
            </a:r>
          </a:p>
          <a:p>
            <a:pPr algn="ctr"/>
            <a:r>
              <a:rPr lang="en-US" dirty="0">
                <a:solidFill>
                  <a:schemeClr val="tx1"/>
                </a:solidFill>
              </a:rPr>
              <a:t>T</a:t>
            </a:r>
          </a:p>
          <a:p>
            <a:pPr algn="ctr"/>
            <a:r>
              <a:rPr lang="en-US" dirty="0">
                <a:solidFill>
                  <a:schemeClr val="tx1"/>
                </a:solidFill>
              </a:rPr>
              <a:t>.</a:t>
            </a:r>
          </a:p>
          <a:p>
            <a:pPr algn="ctr"/>
            <a:r>
              <a:rPr lang="en-US" dirty="0">
                <a:solidFill>
                  <a:schemeClr val="tx1"/>
                </a:solidFill>
              </a:rPr>
              <a:t>.</a:t>
            </a:r>
          </a:p>
          <a:p>
            <a:pPr algn="ctr"/>
            <a:r>
              <a:rPr lang="en-US" dirty="0">
                <a:solidFill>
                  <a:schemeClr val="tx1"/>
                </a:solidFill>
              </a:rPr>
              <a:t>R</a:t>
            </a:r>
          </a:p>
        </p:txBody>
      </p:sp>
      <p:cxnSp>
        <p:nvCxnSpPr>
          <p:cNvPr id="21" name="Straight Connector 38"/>
          <p:cNvCxnSpPr>
            <a:endCxn id="8" idx="3"/>
          </p:cNvCxnSpPr>
          <p:nvPr/>
        </p:nvCxnSpPr>
        <p:spPr>
          <a:xfrm>
            <a:off x="1066800" y="3857600"/>
            <a:ext cx="381000"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40"/>
          <p:cNvCxnSpPr/>
          <p:nvPr/>
        </p:nvCxnSpPr>
        <p:spPr>
          <a:xfrm flipV="1">
            <a:off x="1066800" y="4238600"/>
            <a:ext cx="3810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42"/>
          <p:cNvCxnSpPr/>
          <p:nvPr/>
        </p:nvCxnSpPr>
        <p:spPr>
          <a:xfrm flipV="1">
            <a:off x="1066800" y="4130650"/>
            <a:ext cx="355600"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44"/>
          <p:cNvCxnSpPr/>
          <p:nvPr/>
        </p:nvCxnSpPr>
        <p:spPr>
          <a:xfrm>
            <a:off x="2438400" y="4238600"/>
            <a:ext cx="3810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46"/>
          <p:cNvCxnSpPr/>
          <p:nvPr/>
        </p:nvCxnSpPr>
        <p:spPr>
          <a:xfrm>
            <a:off x="2438400" y="4086200"/>
            <a:ext cx="3810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48"/>
          <p:cNvCxnSpPr>
            <a:stCxn id="8" idx="1"/>
          </p:cNvCxnSpPr>
          <p:nvPr/>
        </p:nvCxnSpPr>
        <p:spPr>
          <a:xfrm flipV="1">
            <a:off x="2438400" y="3857600"/>
            <a:ext cx="381000" cy="11430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49"/>
          <p:cNvSpPr txBox="1"/>
          <p:nvPr/>
        </p:nvSpPr>
        <p:spPr>
          <a:xfrm>
            <a:off x="1600200" y="4772000"/>
            <a:ext cx="500032" cy="369332"/>
          </a:xfrm>
          <a:prstGeom prst="rect">
            <a:avLst/>
          </a:prstGeom>
          <a:noFill/>
        </p:spPr>
        <p:txBody>
          <a:bodyPr wrap="none" rtlCol="0">
            <a:spAutoFit/>
          </a:bodyPr>
          <a:lstStyle/>
          <a:p>
            <a:r>
              <a:rPr lang="en-US" dirty="0"/>
              <a:t>key</a:t>
            </a:r>
          </a:p>
        </p:txBody>
      </p:sp>
      <p:sp>
        <p:nvSpPr>
          <p:cNvPr id="28" name="Prostokąt 27"/>
          <p:cNvSpPr/>
          <p:nvPr/>
        </p:nvSpPr>
        <p:spPr>
          <a:xfrm>
            <a:off x="179512" y="1681644"/>
            <a:ext cx="8712968" cy="523220"/>
          </a:xfrm>
          <a:prstGeom prst="rect">
            <a:avLst/>
          </a:prstGeom>
        </p:spPr>
        <p:txBody>
          <a:bodyPr wrap="square">
            <a:spAutoFit/>
          </a:bodyPr>
          <a:lstStyle/>
          <a:p>
            <a:pPr>
              <a:buNone/>
            </a:pPr>
            <a:r>
              <a:rPr lang="pl-PL" sz="2800" dirty="0"/>
              <a:t>Wczesny przykład</a:t>
            </a:r>
            <a:r>
              <a:rPr lang="en-US" sz="2800" dirty="0"/>
              <a:t>:   </a:t>
            </a:r>
            <a:r>
              <a:rPr lang="pl-PL" sz="2800" dirty="0"/>
              <a:t>maszyna </a:t>
            </a:r>
            <a:r>
              <a:rPr lang="pl-PL" sz="2800" dirty="0" err="1"/>
              <a:t>Heberna</a:t>
            </a:r>
            <a:r>
              <a:rPr lang="pl-PL" sz="2800" dirty="0"/>
              <a:t> </a:t>
            </a:r>
            <a:r>
              <a:rPr lang="en-US" sz="2400" dirty="0"/>
              <a:t>(</a:t>
            </a:r>
            <a:r>
              <a:rPr lang="pl-PL" sz="2400" dirty="0"/>
              <a:t>pojedynczy rotor</a:t>
            </a:r>
            <a:r>
              <a:rPr lang="en-US" sz="2400" dirty="0"/>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Maszyny szyfrujące z rotorami c.d.</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29</a:t>
            </a:fld>
            <a:endParaRPr lang="pl-PL"/>
          </a:p>
        </p:txBody>
      </p:sp>
      <p:sp>
        <p:nvSpPr>
          <p:cNvPr id="5" name="Content Placeholder 2"/>
          <p:cNvSpPr>
            <a:spLocks noGrp="1"/>
          </p:cNvSpPr>
          <p:nvPr>
            <p:ph idx="1"/>
          </p:nvPr>
        </p:nvSpPr>
        <p:spPr>
          <a:xfrm>
            <a:off x="395536" y="1268760"/>
            <a:ext cx="8229600" cy="4095750"/>
          </a:xfrm>
        </p:spPr>
        <p:txBody>
          <a:bodyPr/>
          <a:lstStyle/>
          <a:p>
            <a:pPr>
              <a:buNone/>
            </a:pPr>
            <a:r>
              <a:rPr lang="pl-PL" dirty="0"/>
              <a:t>Najsłynniejsza</a:t>
            </a:r>
            <a:r>
              <a:rPr lang="en-US" dirty="0"/>
              <a:t>:   Enigma  </a:t>
            </a:r>
            <a:r>
              <a:rPr lang="en-US" sz="2000" dirty="0"/>
              <a:t>(3-5 </a:t>
            </a:r>
            <a:r>
              <a:rPr lang="pl-PL" sz="2000" dirty="0"/>
              <a:t>rotorów</a:t>
            </a:r>
            <a:r>
              <a:rPr lang="en-US" sz="2000" dirty="0"/>
              <a:t>)</a:t>
            </a:r>
          </a:p>
        </p:txBody>
      </p:sp>
      <p:pic>
        <p:nvPicPr>
          <p:cNvPr id="6" name="Picture 2" descr="http://upload.wikimedia.org/wikipedia/commons/thumb/7/7b/Bundesarchiv_Bild_183-2007-0705-502%2C_Chiffriermaschine_%22Enigma%22.jpg/170px-Bundesarchiv_Bild_183-2007-0705-502%2C_Chiffriermaschine_%22Enigma%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2492896"/>
            <a:ext cx="2223914" cy="31003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7"/>
          <p:cNvSpPr txBox="1"/>
          <p:nvPr/>
        </p:nvSpPr>
        <p:spPr>
          <a:xfrm>
            <a:off x="1187624" y="6021288"/>
            <a:ext cx="7024552" cy="461665"/>
          </a:xfrm>
          <a:prstGeom prst="rect">
            <a:avLst/>
          </a:prstGeom>
          <a:noFill/>
        </p:spPr>
        <p:txBody>
          <a:bodyPr wrap="none" rtlCol="0">
            <a:spAutoFit/>
          </a:bodyPr>
          <a:lstStyle/>
          <a:p>
            <a:r>
              <a:rPr lang="en-US" sz="2400" dirty="0"/>
              <a:t># keys = 26</a:t>
            </a:r>
            <a:r>
              <a:rPr lang="en-US" sz="2400" baseline="30000" dirty="0"/>
              <a:t>4</a:t>
            </a:r>
            <a:r>
              <a:rPr lang="en-US" sz="2400" dirty="0"/>
              <a:t> = 2</a:t>
            </a:r>
            <a:r>
              <a:rPr lang="en-US" sz="2400" baseline="30000" dirty="0"/>
              <a:t>18   </a:t>
            </a:r>
            <a:r>
              <a:rPr lang="en-US" sz="2400" dirty="0"/>
              <a:t>  </a:t>
            </a:r>
            <a:r>
              <a:rPr lang="en-US" sz="2000" dirty="0"/>
              <a:t>(</a:t>
            </a:r>
            <a:r>
              <a:rPr lang="pl-PL" sz="2000" dirty="0"/>
              <a:t>właściwie</a:t>
            </a:r>
            <a:r>
              <a:rPr lang="en-US" sz="2000" dirty="0"/>
              <a:t> 2</a:t>
            </a:r>
            <a:r>
              <a:rPr lang="en-US" sz="2000" baseline="30000" dirty="0"/>
              <a:t>36 </a:t>
            </a:r>
            <a:r>
              <a:rPr lang="pl-PL" sz="2000" dirty="0"/>
              <a:t>z powodu łącznicy kablowej</a:t>
            </a:r>
            <a:r>
              <a:rPr lang="en-US" sz="2000" dirty="0"/>
              <a:t>) </a:t>
            </a:r>
            <a:endParaRPr lang="en-US" sz="2000" baseline="30000" dirty="0"/>
          </a:p>
        </p:txBody>
      </p:sp>
      <p:pic>
        <p:nvPicPr>
          <p:cNvPr id="8" name="Picture 3"/>
          <p:cNvPicPr>
            <a:picLocks noChangeAspect="1"/>
          </p:cNvPicPr>
          <p:nvPr/>
        </p:nvPicPr>
        <p:blipFill>
          <a:blip r:embed="rId4" cstate="print"/>
          <a:stretch>
            <a:fillRect/>
          </a:stretch>
        </p:blipFill>
        <p:spPr>
          <a:xfrm>
            <a:off x="611560" y="1988840"/>
            <a:ext cx="3255640" cy="37004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Plan wykładu</a:t>
            </a:r>
          </a:p>
        </p:txBody>
      </p:sp>
      <p:sp>
        <p:nvSpPr>
          <p:cNvPr id="3" name="Symbol zastępczy zawartości 2"/>
          <p:cNvSpPr>
            <a:spLocks noGrp="1"/>
          </p:cNvSpPr>
          <p:nvPr>
            <p:ph idx="1"/>
          </p:nvPr>
        </p:nvSpPr>
        <p:spPr/>
        <p:txBody>
          <a:bodyPr>
            <a:normAutofit fontScale="62500" lnSpcReduction="20000"/>
          </a:bodyPr>
          <a:lstStyle/>
          <a:p>
            <a:r>
              <a:rPr lang="pl-PL" dirty="0"/>
              <a:t>Wprowadzenie</a:t>
            </a:r>
          </a:p>
          <a:p>
            <a:r>
              <a:rPr lang="pl-PL" dirty="0"/>
              <a:t>Szyfry strumieniowe</a:t>
            </a:r>
          </a:p>
          <a:p>
            <a:r>
              <a:rPr lang="pl-PL" dirty="0"/>
              <a:t>Szyfry blokowe</a:t>
            </a:r>
          </a:p>
          <a:p>
            <a:r>
              <a:rPr lang="pl-PL" dirty="0"/>
              <a:t>Integralność</a:t>
            </a:r>
          </a:p>
          <a:p>
            <a:r>
              <a:rPr lang="pl-PL" dirty="0"/>
              <a:t>Odporność na kolizje</a:t>
            </a:r>
          </a:p>
          <a:p>
            <a:r>
              <a:rPr lang="pl-PL" dirty="0"/>
              <a:t>Szyfrowanie z uwierzytelnieniem</a:t>
            </a:r>
          </a:p>
          <a:p>
            <a:r>
              <a:rPr lang="pl-PL" dirty="0"/>
              <a:t>Wymiana kluczy</a:t>
            </a:r>
          </a:p>
          <a:p>
            <a:r>
              <a:rPr lang="pl-PL" dirty="0"/>
              <a:t>Kryptografia z kluczem publicznym</a:t>
            </a:r>
          </a:p>
          <a:p>
            <a:r>
              <a:rPr lang="pl-PL" dirty="0"/>
              <a:t>Protokoły wymiany kluczy</a:t>
            </a:r>
          </a:p>
          <a:p>
            <a:r>
              <a:rPr lang="pl-PL" dirty="0"/>
              <a:t>Kryptografia z kluczem publicznym</a:t>
            </a:r>
          </a:p>
          <a:p>
            <a:r>
              <a:rPr lang="pl-PL" dirty="0"/>
              <a:t>Aplikacje kryptografii</a:t>
            </a:r>
          </a:p>
          <a:p>
            <a:pPr lvl="1"/>
            <a:r>
              <a:rPr lang="pl-PL" dirty="0"/>
              <a:t>Podpis Elektroniczny</a:t>
            </a:r>
          </a:p>
          <a:p>
            <a:pPr lvl="1"/>
            <a:r>
              <a:rPr lang="pl-PL" dirty="0"/>
              <a:t>VPN</a:t>
            </a:r>
          </a:p>
          <a:p>
            <a:pPr lvl="1"/>
            <a:r>
              <a:rPr lang="pl-PL" dirty="0"/>
              <a:t>…</a:t>
            </a:r>
          </a:p>
          <a:p>
            <a:r>
              <a:rPr lang="pl-PL" dirty="0"/>
              <a:t>Bezpieczeństwo Systemów Informatycznych</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3</a:t>
            </a:fld>
            <a:endParaRPr lang="pl-PL"/>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DES – Data </a:t>
            </a:r>
            <a:r>
              <a:rPr lang="pl-PL" dirty="0" err="1"/>
              <a:t>Encryption</a:t>
            </a:r>
            <a:r>
              <a:rPr lang="pl-PL" dirty="0"/>
              <a:t> Standard</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30</a:t>
            </a:fld>
            <a:endParaRPr lang="pl-PL"/>
          </a:p>
        </p:txBody>
      </p:sp>
      <p:sp>
        <p:nvSpPr>
          <p:cNvPr id="5" name="Content Placeholder 2"/>
          <p:cNvSpPr>
            <a:spLocks noGrp="1"/>
          </p:cNvSpPr>
          <p:nvPr>
            <p:ph idx="1"/>
          </p:nvPr>
        </p:nvSpPr>
        <p:spPr>
          <a:xfrm>
            <a:off x="251520" y="1916832"/>
            <a:ext cx="8686800" cy="3733799"/>
          </a:xfrm>
        </p:spPr>
        <p:txBody>
          <a:bodyPr>
            <a:normAutofit/>
          </a:bodyPr>
          <a:lstStyle/>
          <a:p>
            <a:endParaRPr lang="en-US" dirty="0"/>
          </a:p>
          <a:p>
            <a:pPr>
              <a:buNone/>
            </a:pPr>
            <a:r>
              <a:rPr lang="en-US" dirty="0"/>
              <a:t>DES:      # keys = 2</a:t>
            </a:r>
            <a:r>
              <a:rPr lang="en-US" baseline="30000" dirty="0"/>
              <a:t>56</a:t>
            </a:r>
            <a:r>
              <a:rPr lang="en-US" dirty="0"/>
              <a:t>   ,    </a:t>
            </a:r>
            <a:r>
              <a:rPr lang="pl-PL" dirty="0"/>
              <a:t>rozmiar bloku</a:t>
            </a:r>
            <a:r>
              <a:rPr lang="en-US" dirty="0"/>
              <a:t> = 64 bits</a:t>
            </a:r>
          </a:p>
          <a:p>
            <a:endParaRPr lang="en-US" dirty="0"/>
          </a:p>
          <a:p>
            <a:pPr>
              <a:buNone/>
            </a:pPr>
            <a:endParaRPr lang="en-US" dirty="0"/>
          </a:p>
          <a:p>
            <a:pPr>
              <a:buNone/>
            </a:pPr>
            <a:r>
              <a:rPr lang="pl-PL" u="sng" dirty="0"/>
              <a:t>Dziś</a:t>
            </a:r>
            <a:r>
              <a:rPr lang="en-US" dirty="0"/>
              <a:t>:     AES </a:t>
            </a:r>
            <a:r>
              <a:rPr lang="en-US" sz="2000" dirty="0"/>
              <a:t>(2001)</a:t>
            </a:r>
            <a:r>
              <a:rPr lang="en-US" dirty="0"/>
              <a:t>,   Salsa20 </a:t>
            </a:r>
            <a:r>
              <a:rPr lang="en-US" sz="2000" dirty="0"/>
              <a:t>(2008)</a:t>
            </a:r>
            <a:r>
              <a:rPr lang="en-US" dirty="0"/>
              <a:t>            </a:t>
            </a:r>
            <a:r>
              <a:rPr lang="en-US" sz="2000" dirty="0"/>
              <a:t>(</a:t>
            </a:r>
            <a:r>
              <a:rPr lang="pl-PL" sz="2000" dirty="0"/>
              <a:t>i wiele innych</a:t>
            </a:r>
            <a:r>
              <a:rPr lang="en-US" sz="2000" dirty="0"/>
              <a:t>)</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Podstawowy aparat matematyczny</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31</a:t>
            </a:fld>
            <a:endParaRPr lang="pl-PL"/>
          </a:p>
        </p:txBody>
      </p:sp>
      <p:grpSp>
        <p:nvGrpSpPr>
          <p:cNvPr id="5" name="Group 9"/>
          <p:cNvGrpSpPr/>
          <p:nvPr/>
        </p:nvGrpSpPr>
        <p:grpSpPr>
          <a:xfrm>
            <a:off x="467544" y="4365104"/>
            <a:ext cx="3352800" cy="1981200"/>
            <a:chOff x="4419600" y="2266950"/>
            <a:chExt cx="3352800" cy="1981200"/>
          </a:xfrm>
        </p:grpSpPr>
        <p:sp>
          <p:nvSpPr>
            <p:cNvPr id="6" name="Rounded Rectangle 4"/>
            <p:cNvSpPr/>
            <p:nvPr/>
          </p:nvSpPr>
          <p:spPr>
            <a:xfrm>
              <a:off x="4419600" y="2266950"/>
              <a:ext cx="3352800" cy="1981200"/>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defTabSz="909638">
                <a:tabLst>
                  <a:tab pos="909638" algn="l"/>
                </a:tabLst>
              </a:pPr>
              <a:r>
                <a:rPr lang="en-US" sz="2800" dirty="0">
                  <a:solidFill>
                    <a:srgbClr val="0000FF"/>
                  </a:solidFill>
                </a:rPr>
                <a:t>0  1  1  0  1  1  1</a:t>
              </a:r>
            </a:p>
            <a:p>
              <a:pPr defTabSz="909638">
                <a:lnSpc>
                  <a:spcPct val="140000"/>
                </a:lnSpc>
                <a:tabLst>
                  <a:tab pos="909638" algn="l"/>
                </a:tabLst>
              </a:pPr>
              <a:r>
                <a:rPr lang="en-US" sz="2800" dirty="0">
                  <a:solidFill>
                    <a:srgbClr val="0000FF"/>
                  </a:solidFill>
                </a:rPr>
                <a:t>1  0  1  1  0  1  0</a:t>
              </a:r>
            </a:p>
          </p:txBody>
        </p:sp>
        <p:cxnSp>
          <p:nvCxnSpPr>
            <p:cNvPr id="7" name="Straight Connector 5"/>
            <p:cNvCxnSpPr/>
            <p:nvPr/>
          </p:nvCxnSpPr>
          <p:spPr>
            <a:xfrm>
              <a:off x="4648200" y="3562350"/>
              <a:ext cx="23622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6"/>
            <p:cNvSpPr txBox="1"/>
            <p:nvPr/>
          </p:nvSpPr>
          <p:spPr>
            <a:xfrm>
              <a:off x="6934200" y="2495550"/>
              <a:ext cx="441146" cy="707886"/>
            </a:xfrm>
            <a:prstGeom prst="rect">
              <a:avLst/>
            </a:prstGeom>
            <a:noFill/>
          </p:spPr>
          <p:txBody>
            <a:bodyPr wrap="none" rtlCol="0">
              <a:spAutoFit/>
            </a:bodyPr>
            <a:lstStyle/>
            <a:p>
              <a:r>
                <a:rPr lang="en-US" sz="4000" dirty="0"/>
                <a:t>⊕</a:t>
              </a:r>
            </a:p>
          </p:txBody>
        </p:sp>
      </p:grpSp>
      <p:sp>
        <p:nvSpPr>
          <p:cNvPr id="9" name="pole tekstowe 8"/>
          <p:cNvSpPr txBox="1"/>
          <p:nvPr/>
        </p:nvSpPr>
        <p:spPr>
          <a:xfrm>
            <a:off x="539552" y="1484784"/>
            <a:ext cx="5832648" cy="584775"/>
          </a:xfrm>
          <a:prstGeom prst="rect">
            <a:avLst/>
          </a:prstGeom>
          <a:noFill/>
        </p:spPr>
        <p:txBody>
          <a:bodyPr wrap="square" rtlCol="0">
            <a:spAutoFit/>
          </a:bodyPr>
          <a:lstStyle/>
          <a:p>
            <a:r>
              <a:rPr lang="pl-PL" sz="3200" dirty="0"/>
              <a:t>Operacja bitowa XOR</a:t>
            </a:r>
            <a:endParaRPr lang="pl-PL" dirty="0"/>
          </a:p>
        </p:txBody>
      </p:sp>
      <p:sp>
        <p:nvSpPr>
          <p:cNvPr id="1025" name="AutoShape 1" descr="p"/>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6" name="AutoShape 2" descr="q"/>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7" name="AutoShape 3" descr="{\displaystyle p{\underline {\lor }}q}"/>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graphicFrame>
        <p:nvGraphicFramePr>
          <p:cNvPr id="14" name="Tabela 13"/>
          <p:cNvGraphicFramePr>
            <a:graphicFrameLocks noGrp="1"/>
          </p:cNvGraphicFramePr>
          <p:nvPr/>
        </p:nvGraphicFramePr>
        <p:xfrm>
          <a:off x="4427984" y="1412776"/>
          <a:ext cx="4488159" cy="3108960"/>
        </p:xfrm>
        <a:graphic>
          <a:graphicData uri="http://schemas.openxmlformats.org/drawingml/2006/table">
            <a:tbl>
              <a:tblPr/>
              <a:tblGrid>
                <a:gridCol w="1496053">
                  <a:extLst>
                    <a:ext uri="{9D8B030D-6E8A-4147-A177-3AD203B41FA5}">
                      <a16:colId xmlns:a16="http://schemas.microsoft.com/office/drawing/2014/main" val="20000"/>
                    </a:ext>
                  </a:extLst>
                </a:gridCol>
                <a:gridCol w="1496053">
                  <a:extLst>
                    <a:ext uri="{9D8B030D-6E8A-4147-A177-3AD203B41FA5}">
                      <a16:colId xmlns:a16="http://schemas.microsoft.com/office/drawing/2014/main" val="20001"/>
                    </a:ext>
                  </a:extLst>
                </a:gridCol>
                <a:gridCol w="1496053">
                  <a:extLst>
                    <a:ext uri="{9D8B030D-6E8A-4147-A177-3AD203B41FA5}">
                      <a16:colId xmlns:a16="http://schemas.microsoft.com/office/drawing/2014/main" val="20002"/>
                    </a:ext>
                  </a:extLst>
                </a:gridCol>
              </a:tblGrid>
              <a:tr h="0">
                <a:tc gridSpan="2">
                  <a:txBody>
                    <a:bodyPr/>
                    <a:lstStyle/>
                    <a:p>
                      <a:pPr algn="ctr"/>
                      <a:r>
                        <a:rPr lang="pl-PL" sz="2800" b="1" dirty="0"/>
                        <a:t>Wejście</a:t>
                      </a:r>
                      <a:endParaRPr lang="pl-PL" sz="2800" dirty="0"/>
                    </a:p>
                  </a:txBody>
                  <a:tcPr anchor="ctr">
                    <a:lnL>
                      <a:noFill/>
                    </a:lnL>
                    <a:lnR>
                      <a:noFill/>
                    </a:lnR>
                    <a:lnT>
                      <a:noFill/>
                    </a:lnT>
                    <a:lnB>
                      <a:noFill/>
                    </a:lnB>
                    <a:solidFill>
                      <a:srgbClr val="DDEEFF"/>
                    </a:solidFill>
                  </a:tcPr>
                </a:tc>
                <a:tc hMerge="1">
                  <a:txBody>
                    <a:bodyPr/>
                    <a:lstStyle/>
                    <a:p>
                      <a:endParaRPr lang="pl-PL"/>
                    </a:p>
                  </a:txBody>
                  <a:tcPr/>
                </a:tc>
                <a:tc>
                  <a:txBody>
                    <a:bodyPr/>
                    <a:lstStyle/>
                    <a:p>
                      <a:pPr algn="ctr"/>
                      <a:r>
                        <a:rPr lang="pl-PL" sz="2800" b="1" dirty="0"/>
                        <a:t>WYJŚCIE</a:t>
                      </a:r>
                      <a:r>
                        <a:rPr lang="pl-PL" sz="2800" dirty="0"/>
                        <a:t> </a:t>
                      </a:r>
                    </a:p>
                  </a:txBody>
                  <a:tcPr anchor="ctr">
                    <a:lnL>
                      <a:noFill/>
                    </a:lnL>
                    <a:lnR>
                      <a:noFill/>
                    </a:lnR>
                    <a:lnT>
                      <a:noFill/>
                    </a:lnT>
                    <a:lnB>
                      <a:noFill/>
                    </a:lnB>
                    <a:solidFill>
                      <a:srgbClr val="DDEEFF"/>
                    </a:solidFill>
                  </a:tcPr>
                </a:tc>
                <a:extLst>
                  <a:ext uri="{0D108BD9-81ED-4DB2-BD59-A6C34878D82A}">
                    <a16:rowId xmlns:a16="http://schemas.microsoft.com/office/drawing/2014/main" val="10000"/>
                  </a:ext>
                </a:extLst>
              </a:tr>
              <a:tr h="0">
                <a:tc>
                  <a:txBody>
                    <a:bodyPr/>
                    <a:lstStyle/>
                    <a:p>
                      <a:pPr algn="ctr"/>
                      <a:r>
                        <a:rPr lang="pl-PL" sz="2800" dirty="0"/>
                        <a:t>A</a:t>
                      </a:r>
                    </a:p>
                  </a:txBody>
                  <a:tcPr anchor="ctr">
                    <a:lnL>
                      <a:noFill/>
                    </a:lnL>
                    <a:lnR>
                      <a:noFill/>
                    </a:lnR>
                    <a:lnT>
                      <a:noFill/>
                    </a:lnT>
                    <a:lnB>
                      <a:noFill/>
                    </a:lnB>
                    <a:solidFill>
                      <a:srgbClr val="DDEEFF"/>
                    </a:solidFill>
                  </a:tcPr>
                </a:tc>
                <a:tc>
                  <a:txBody>
                    <a:bodyPr/>
                    <a:lstStyle/>
                    <a:p>
                      <a:pPr algn="ctr"/>
                      <a:r>
                        <a:rPr lang="pl-PL" sz="2800" dirty="0"/>
                        <a:t>B</a:t>
                      </a:r>
                    </a:p>
                  </a:txBody>
                  <a:tcPr anchor="ctr">
                    <a:lnL>
                      <a:noFill/>
                    </a:lnL>
                    <a:lnR>
                      <a:noFill/>
                    </a:lnR>
                    <a:lnT>
                      <a:noFill/>
                    </a:lnT>
                    <a:lnB>
                      <a:noFill/>
                    </a:lnB>
                    <a:solidFill>
                      <a:srgbClr val="DDEEFF"/>
                    </a:solidFill>
                  </a:tcPr>
                </a:tc>
                <a:tc>
                  <a:txBody>
                    <a:bodyPr/>
                    <a:lstStyle/>
                    <a:p>
                      <a:pPr algn="ctr"/>
                      <a:r>
                        <a:rPr lang="pl-PL" sz="2800"/>
                        <a:t>A XOR B </a:t>
                      </a:r>
                    </a:p>
                  </a:txBody>
                  <a:tcPr anchor="ctr">
                    <a:lnL>
                      <a:noFill/>
                    </a:lnL>
                    <a:lnR>
                      <a:noFill/>
                    </a:lnR>
                    <a:lnT>
                      <a:noFill/>
                    </a:lnT>
                    <a:lnB>
                      <a:noFill/>
                    </a:lnB>
                    <a:solidFill>
                      <a:srgbClr val="DDEEFF"/>
                    </a:solidFill>
                  </a:tcPr>
                </a:tc>
                <a:extLst>
                  <a:ext uri="{0D108BD9-81ED-4DB2-BD59-A6C34878D82A}">
                    <a16:rowId xmlns:a16="http://schemas.microsoft.com/office/drawing/2014/main" val="10001"/>
                  </a:ext>
                </a:extLst>
              </a:tr>
              <a:tr h="0">
                <a:tc>
                  <a:txBody>
                    <a:bodyPr/>
                    <a:lstStyle/>
                    <a:p>
                      <a:pPr algn="ctr"/>
                      <a:r>
                        <a:rPr lang="pl-PL" sz="2800"/>
                        <a:t>0</a:t>
                      </a:r>
                    </a:p>
                  </a:txBody>
                  <a:tcPr anchor="ctr">
                    <a:lnL>
                      <a:noFill/>
                    </a:lnL>
                    <a:lnR>
                      <a:noFill/>
                    </a:lnR>
                    <a:lnT>
                      <a:noFill/>
                    </a:lnT>
                    <a:lnB>
                      <a:noFill/>
                    </a:lnB>
                    <a:solidFill>
                      <a:srgbClr val="DDFFDD"/>
                    </a:solidFill>
                  </a:tcPr>
                </a:tc>
                <a:tc>
                  <a:txBody>
                    <a:bodyPr/>
                    <a:lstStyle/>
                    <a:p>
                      <a:pPr algn="ctr"/>
                      <a:r>
                        <a:rPr lang="pl-PL" sz="2800" dirty="0"/>
                        <a:t>0</a:t>
                      </a:r>
                    </a:p>
                  </a:txBody>
                  <a:tcPr anchor="ctr">
                    <a:lnL>
                      <a:noFill/>
                    </a:lnL>
                    <a:lnR>
                      <a:noFill/>
                    </a:lnR>
                    <a:lnT>
                      <a:noFill/>
                    </a:lnT>
                    <a:lnB>
                      <a:noFill/>
                    </a:lnB>
                    <a:solidFill>
                      <a:srgbClr val="DDFFDD"/>
                    </a:solidFill>
                  </a:tcPr>
                </a:tc>
                <a:tc>
                  <a:txBody>
                    <a:bodyPr/>
                    <a:lstStyle/>
                    <a:p>
                      <a:pPr algn="ctr"/>
                      <a:r>
                        <a:rPr lang="pl-PL" sz="2800"/>
                        <a:t>0 </a:t>
                      </a:r>
                    </a:p>
                  </a:txBody>
                  <a:tcPr anchor="ctr">
                    <a:lnL>
                      <a:noFill/>
                    </a:lnL>
                    <a:lnR>
                      <a:noFill/>
                    </a:lnR>
                    <a:lnT>
                      <a:noFill/>
                    </a:lnT>
                    <a:lnB>
                      <a:noFill/>
                    </a:lnB>
                    <a:solidFill>
                      <a:srgbClr val="DDFFDD"/>
                    </a:solidFill>
                  </a:tcPr>
                </a:tc>
                <a:extLst>
                  <a:ext uri="{0D108BD9-81ED-4DB2-BD59-A6C34878D82A}">
                    <a16:rowId xmlns:a16="http://schemas.microsoft.com/office/drawing/2014/main" val="10002"/>
                  </a:ext>
                </a:extLst>
              </a:tr>
              <a:tr h="0">
                <a:tc>
                  <a:txBody>
                    <a:bodyPr/>
                    <a:lstStyle/>
                    <a:p>
                      <a:pPr algn="ctr"/>
                      <a:r>
                        <a:rPr lang="pl-PL" sz="2800"/>
                        <a:t>0</a:t>
                      </a:r>
                    </a:p>
                  </a:txBody>
                  <a:tcPr anchor="ctr">
                    <a:lnL>
                      <a:noFill/>
                    </a:lnL>
                    <a:lnR>
                      <a:noFill/>
                    </a:lnR>
                    <a:lnT>
                      <a:noFill/>
                    </a:lnT>
                    <a:lnB>
                      <a:noFill/>
                    </a:lnB>
                    <a:solidFill>
                      <a:srgbClr val="DDFFDD"/>
                    </a:solidFill>
                  </a:tcPr>
                </a:tc>
                <a:tc>
                  <a:txBody>
                    <a:bodyPr/>
                    <a:lstStyle/>
                    <a:p>
                      <a:pPr algn="ctr"/>
                      <a:r>
                        <a:rPr lang="pl-PL" sz="2800" dirty="0"/>
                        <a:t>1</a:t>
                      </a:r>
                    </a:p>
                  </a:txBody>
                  <a:tcPr anchor="ctr">
                    <a:lnL>
                      <a:noFill/>
                    </a:lnL>
                    <a:lnR>
                      <a:noFill/>
                    </a:lnR>
                    <a:lnT>
                      <a:noFill/>
                    </a:lnT>
                    <a:lnB>
                      <a:noFill/>
                    </a:lnB>
                    <a:solidFill>
                      <a:srgbClr val="DDFFDD"/>
                    </a:solidFill>
                  </a:tcPr>
                </a:tc>
                <a:tc>
                  <a:txBody>
                    <a:bodyPr/>
                    <a:lstStyle/>
                    <a:p>
                      <a:pPr algn="ctr"/>
                      <a:r>
                        <a:rPr lang="pl-PL" sz="2800"/>
                        <a:t>1 </a:t>
                      </a:r>
                    </a:p>
                  </a:txBody>
                  <a:tcPr anchor="ctr">
                    <a:lnL>
                      <a:noFill/>
                    </a:lnL>
                    <a:lnR>
                      <a:noFill/>
                    </a:lnR>
                    <a:lnT>
                      <a:noFill/>
                    </a:lnT>
                    <a:lnB>
                      <a:noFill/>
                    </a:lnB>
                    <a:solidFill>
                      <a:srgbClr val="DDFFDD"/>
                    </a:solidFill>
                  </a:tcPr>
                </a:tc>
                <a:extLst>
                  <a:ext uri="{0D108BD9-81ED-4DB2-BD59-A6C34878D82A}">
                    <a16:rowId xmlns:a16="http://schemas.microsoft.com/office/drawing/2014/main" val="10003"/>
                  </a:ext>
                </a:extLst>
              </a:tr>
              <a:tr h="0">
                <a:tc>
                  <a:txBody>
                    <a:bodyPr/>
                    <a:lstStyle/>
                    <a:p>
                      <a:pPr algn="ctr"/>
                      <a:r>
                        <a:rPr lang="pl-PL" sz="2800"/>
                        <a:t>1</a:t>
                      </a:r>
                    </a:p>
                  </a:txBody>
                  <a:tcPr anchor="ctr">
                    <a:lnL>
                      <a:noFill/>
                    </a:lnL>
                    <a:lnR>
                      <a:noFill/>
                    </a:lnR>
                    <a:lnT>
                      <a:noFill/>
                    </a:lnT>
                    <a:lnB>
                      <a:noFill/>
                    </a:lnB>
                    <a:solidFill>
                      <a:srgbClr val="DDFFDD"/>
                    </a:solidFill>
                  </a:tcPr>
                </a:tc>
                <a:tc>
                  <a:txBody>
                    <a:bodyPr/>
                    <a:lstStyle/>
                    <a:p>
                      <a:pPr algn="ctr"/>
                      <a:r>
                        <a:rPr lang="pl-PL" sz="2800" dirty="0"/>
                        <a:t>0</a:t>
                      </a:r>
                    </a:p>
                  </a:txBody>
                  <a:tcPr anchor="ctr">
                    <a:lnL>
                      <a:noFill/>
                    </a:lnL>
                    <a:lnR>
                      <a:noFill/>
                    </a:lnR>
                    <a:lnT>
                      <a:noFill/>
                    </a:lnT>
                    <a:lnB>
                      <a:noFill/>
                    </a:lnB>
                    <a:solidFill>
                      <a:srgbClr val="DDFFDD"/>
                    </a:solidFill>
                  </a:tcPr>
                </a:tc>
                <a:tc>
                  <a:txBody>
                    <a:bodyPr/>
                    <a:lstStyle/>
                    <a:p>
                      <a:pPr algn="ctr"/>
                      <a:r>
                        <a:rPr lang="pl-PL" sz="2800" dirty="0"/>
                        <a:t>1 </a:t>
                      </a:r>
                    </a:p>
                  </a:txBody>
                  <a:tcPr anchor="ctr">
                    <a:lnL>
                      <a:noFill/>
                    </a:lnL>
                    <a:lnR>
                      <a:noFill/>
                    </a:lnR>
                    <a:lnT>
                      <a:noFill/>
                    </a:lnT>
                    <a:lnB>
                      <a:noFill/>
                    </a:lnB>
                    <a:solidFill>
                      <a:srgbClr val="DDFFDD"/>
                    </a:solidFill>
                  </a:tcPr>
                </a:tc>
                <a:extLst>
                  <a:ext uri="{0D108BD9-81ED-4DB2-BD59-A6C34878D82A}">
                    <a16:rowId xmlns:a16="http://schemas.microsoft.com/office/drawing/2014/main" val="10004"/>
                  </a:ext>
                </a:extLst>
              </a:tr>
              <a:tr h="0">
                <a:tc>
                  <a:txBody>
                    <a:bodyPr/>
                    <a:lstStyle/>
                    <a:p>
                      <a:pPr algn="ctr"/>
                      <a:r>
                        <a:rPr lang="pl-PL" sz="2800"/>
                        <a:t>1</a:t>
                      </a:r>
                    </a:p>
                  </a:txBody>
                  <a:tcPr anchor="ctr">
                    <a:lnL>
                      <a:noFill/>
                    </a:lnL>
                    <a:lnR>
                      <a:noFill/>
                    </a:lnR>
                    <a:lnT>
                      <a:noFill/>
                    </a:lnT>
                    <a:lnB>
                      <a:noFill/>
                    </a:lnB>
                    <a:solidFill>
                      <a:srgbClr val="DDFFDD"/>
                    </a:solidFill>
                  </a:tcPr>
                </a:tc>
                <a:tc>
                  <a:txBody>
                    <a:bodyPr/>
                    <a:lstStyle/>
                    <a:p>
                      <a:pPr algn="ctr"/>
                      <a:r>
                        <a:rPr lang="pl-PL" sz="2800"/>
                        <a:t>1</a:t>
                      </a:r>
                    </a:p>
                  </a:txBody>
                  <a:tcPr anchor="ctr">
                    <a:lnL>
                      <a:noFill/>
                    </a:lnL>
                    <a:lnR>
                      <a:noFill/>
                    </a:lnR>
                    <a:lnT>
                      <a:noFill/>
                    </a:lnT>
                    <a:lnB>
                      <a:noFill/>
                    </a:lnB>
                    <a:solidFill>
                      <a:srgbClr val="DDFFDD"/>
                    </a:solidFill>
                  </a:tcPr>
                </a:tc>
                <a:tc>
                  <a:txBody>
                    <a:bodyPr/>
                    <a:lstStyle/>
                    <a:p>
                      <a:pPr algn="ctr"/>
                      <a:r>
                        <a:rPr lang="pl-PL" sz="2800" dirty="0"/>
                        <a:t>0 </a:t>
                      </a:r>
                    </a:p>
                  </a:txBody>
                  <a:tcPr anchor="ctr">
                    <a:lnL>
                      <a:noFill/>
                    </a:lnL>
                    <a:lnR>
                      <a:noFill/>
                    </a:lnR>
                    <a:lnT>
                      <a:noFill/>
                    </a:lnT>
                    <a:lnB>
                      <a:noFill/>
                    </a:lnB>
                    <a:solidFill>
                      <a:srgbClr val="DDFFDD"/>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Ważna właściwość funkcji XOR</a:t>
            </a:r>
          </a:p>
        </p:txBody>
      </p:sp>
      <p:sp>
        <p:nvSpPr>
          <p:cNvPr id="3" name="Symbol zastępczy zawartości 2"/>
          <p:cNvSpPr>
            <a:spLocks noGrp="1"/>
          </p:cNvSpPr>
          <p:nvPr>
            <p:ph idx="1"/>
          </p:nvPr>
        </p:nvSpPr>
        <p:spPr/>
        <p:txBody>
          <a:bodyPr/>
          <a:lstStyle/>
          <a:p>
            <a:r>
              <a:rPr lang="pl-PL" dirty="0"/>
              <a:t>(Twierdzenie, nieformalnie) </a:t>
            </a:r>
            <a:br>
              <a:rPr lang="pl-PL" dirty="0"/>
            </a:br>
            <a:r>
              <a:rPr lang="pl-PL" dirty="0"/>
              <a:t>Jeśli klucz szyfrujący jest ciągiem losowym, to wykonanie operacji </a:t>
            </a:r>
            <a:r>
              <a:rPr lang="pl-PL" dirty="0">
                <a:sym typeface="Symbol"/>
              </a:rPr>
              <a:t> (XOR) na dowolnym ciągu bitowym i tym kluczu daje dalej ciągiem losowym.</a:t>
            </a:r>
            <a:r>
              <a:rPr lang="pl-PL" dirty="0"/>
              <a:t> </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32</a:t>
            </a:fld>
            <a:endParaRPr lang="pl-P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Paradoks dnia urodzin</a:t>
            </a:r>
          </a:p>
        </p:txBody>
      </p:sp>
      <p:sp>
        <p:nvSpPr>
          <p:cNvPr id="3" name="Symbol zastępczy zawartości 2"/>
          <p:cNvSpPr>
            <a:spLocks noGrp="1"/>
          </p:cNvSpPr>
          <p:nvPr>
            <p:ph idx="1"/>
          </p:nvPr>
        </p:nvSpPr>
        <p:spPr>
          <a:xfrm>
            <a:off x="395536" y="1196752"/>
            <a:ext cx="8496944" cy="2404864"/>
          </a:xfrm>
        </p:spPr>
        <p:txBody>
          <a:bodyPr>
            <a:normAutofit fontScale="92500" lnSpcReduction="20000"/>
          </a:bodyPr>
          <a:lstStyle/>
          <a:p>
            <a:r>
              <a:rPr lang="pl-PL" dirty="0"/>
              <a:t>Problem podstawowy:</a:t>
            </a:r>
            <a:br>
              <a:rPr lang="pl-PL" dirty="0"/>
            </a:br>
            <a:r>
              <a:rPr lang="pl-PL" dirty="0"/>
              <a:t> Ile minimalnie osób należy wybrać, żeby </a:t>
            </a:r>
            <a:r>
              <a:rPr lang="pl-PL" dirty="0">
                <a:hlinkClick r:id="rId3" tooltip="Prawdopodobieństwo"/>
              </a:rPr>
              <a:t>prawdopodobieństwo</a:t>
            </a:r>
            <a:r>
              <a:rPr lang="pl-PL" dirty="0"/>
              <a:t> znalezienia wśród nich co najmniej dwóch osób obchodzących urodziny tego samego dnia było większe od 0,5?</a:t>
            </a:r>
            <a:br>
              <a:rPr lang="pl-PL" dirty="0"/>
            </a:br>
            <a:r>
              <a:rPr lang="pl-PL" dirty="0"/>
              <a:t>Odpowiedź</a:t>
            </a:r>
            <a:r>
              <a:rPr lang="pl-PL"/>
              <a:t>: 24</a:t>
            </a:r>
            <a:endParaRPr lang="pl-PL" dirty="0"/>
          </a:p>
          <a:p>
            <a:pPr>
              <a:buNone/>
            </a:pPr>
            <a:endParaRPr lang="pl-PL" dirty="0"/>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33</a:t>
            </a:fld>
            <a:endParaRPr lang="pl-PL"/>
          </a:p>
        </p:txBody>
      </p:sp>
      <p:sp>
        <p:nvSpPr>
          <p:cNvPr id="5" name="Symbol zastępczy zawartości 2"/>
          <p:cNvSpPr txBox="1">
            <a:spLocks/>
          </p:cNvSpPr>
          <p:nvPr/>
        </p:nvSpPr>
        <p:spPr>
          <a:xfrm>
            <a:off x="323528" y="3573016"/>
            <a:ext cx="8229600" cy="24048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pl-PL" sz="3200" dirty="0"/>
              <a:t>Problem kryptograficzny:</a:t>
            </a:r>
            <a:r>
              <a:rPr kumimoji="0" lang="pl-PL" sz="3200" b="0" i="0" u="none" strike="noStrike" kern="1200" cap="none" spc="0" normalizeH="0" baseline="0" noProof="0" dirty="0">
                <a:ln>
                  <a:noFill/>
                </a:ln>
                <a:solidFill>
                  <a:schemeClr val="tx1"/>
                </a:solidFill>
                <a:effectLst/>
                <a:uLnTx/>
                <a:uFillTx/>
                <a:latin typeface="+mn-lt"/>
                <a:ea typeface="+mn-ea"/>
                <a:cs typeface="+mn-cs"/>
              </a:rPr>
              <a:t/>
            </a:r>
            <a:br>
              <a:rPr kumimoji="0" lang="pl-PL" sz="3200" b="0" i="0" u="none" strike="noStrike" kern="1200" cap="none" spc="0" normalizeH="0" baseline="0" noProof="0" dirty="0">
                <a:ln>
                  <a:noFill/>
                </a:ln>
                <a:solidFill>
                  <a:schemeClr val="tx1"/>
                </a:solidFill>
                <a:effectLst/>
                <a:uLnTx/>
                <a:uFillTx/>
                <a:latin typeface="+mn-lt"/>
                <a:ea typeface="+mn-ea"/>
                <a:cs typeface="+mn-cs"/>
              </a:rPr>
            </a:br>
            <a:r>
              <a:rPr kumimoji="0" lang="pl-PL" sz="3200" b="0" i="0" u="none" strike="noStrike" kern="1200" cap="none" spc="0" normalizeH="0" baseline="0" noProof="0" dirty="0">
                <a:ln>
                  <a:noFill/>
                </a:ln>
                <a:solidFill>
                  <a:schemeClr val="tx1"/>
                </a:solidFill>
                <a:effectLst/>
                <a:uLnTx/>
                <a:uFillTx/>
                <a:latin typeface="+mn-lt"/>
                <a:ea typeface="+mn-ea"/>
                <a:cs typeface="+mn-cs"/>
              </a:rPr>
              <a:t>Jeśli weźmiemy n elementowy zbiór losowych ciągów bitów (mających identyczny rozkład)</a:t>
            </a:r>
            <a:r>
              <a:rPr lang="pl-PL" sz="3200" dirty="0"/>
              <a:t>, to analizując n=1.2</a:t>
            </a:r>
            <a:r>
              <a:rPr lang="pl-PL" sz="3200" dirty="0">
                <a:sym typeface="Symbol"/>
              </a:rPr>
              <a:t>|U|</a:t>
            </a:r>
            <a:r>
              <a:rPr lang="pl-PL" sz="3200" baseline="30000" dirty="0">
                <a:sym typeface="Symbol"/>
              </a:rPr>
              <a:t>1/2 </a:t>
            </a:r>
            <a:r>
              <a:rPr lang="pl-PL" sz="3200" dirty="0">
                <a:sym typeface="Symbol"/>
              </a:rPr>
              <a:t>ciągów znajdziemy dwa jednakowe z prawdopodobieństwem ½.</a:t>
            </a:r>
            <a:endParaRPr kumimoji="0" lang="pl-PL" sz="32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normAutofit fontScale="90000"/>
          </a:bodyPr>
          <a:lstStyle/>
          <a:p>
            <a:r>
              <a:rPr lang="pl-PL" dirty="0"/>
              <a:t>Konsekwencja paradoksu dnia urodzin</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34</a:t>
            </a:fld>
            <a:endParaRPr lang="pl-PL"/>
          </a:p>
        </p:txBody>
      </p:sp>
      <p:sp>
        <p:nvSpPr>
          <p:cNvPr id="5" name="Symbol zastępczy zawartości 2"/>
          <p:cNvSpPr txBox="1">
            <a:spLocks/>
          </p:cNvSpPr>
          <p:nvPr/>
        </p:nvSpPr>
        <p:spPr>
          <a:xfrm>
            <a:off x="971600" y="908720"/>
            <a:ext cx="7704856" cy="1512168"/>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3200" b="0" i="0" u="none" strike="noStrike" kern="1200" cap="none" spc="0" normalizeH="0" baseline="0" noProof="0" dirty="0">
                <a:ln>
                  <a:noFill/>
                </a:ln>
                <a:solidFill>
                  <a:schemeClr val="tx1"/>
                </a:solidFill>
                <a:effectLst/>
                <a:uLnTx/>
                <a:uFillTx/>
                <a:latin typeface="+mn-lt"/>
                <a:ea typeface="+mn-ea"/>
                <a:cs typeface="+mn-cs"/>
              </a:rPr>
              <a:t>    Generując</a:t>
            </a:r>
            <a:r>
              <a:rPr kumimoji="0" lang="pl-PL" sz="3200" b="0" i="0" u="none" strike="noStrike" kern="1200" cap="none" spc="0" normalizeH="0" noProof="0" dirty="0">
                <a:ln>
                  <a:noFill/>
                </a:ln>
                <a:solidFill>
                  <a:schemeClr val="tx1"/>
                </a:solidFill>
                <a:effectLst/>
                <a:uLnTx/>
                <a:uFillTx/>
                <a:latin typeface="+mn-lt"/>
                <a:ea typeface="+mn-ea"/>
                <a:cs typeface="+mn-cs"/>
              </a:rPr>
              <a:t> np. klucze szyfrujące losowe o długości 128 bitów (jest 2</a:t>
            </a:r>
            <a:r>
              <a:rPr kumimoji="0" lang="pl-PL" sz="3200" b="0" i="0" u="none" strike="noStrike" kern="1200" cap="none" spc="0" normalizeH="0" baseline="30000" noProof="0" dirty="0">
                <a:ln>
                  <a:noFill/>
                </a:ln>
                <a:solidFill>
                  <a:schemeClr val="tx1"/>
                </a:solidFill>
                <a:effectLst/>
                <a:uLnTx/>
                <a:uFillTx/>
                <a:latin typeface="+mn-lt"/>
                <a:ea typeface="+mn-ea"/>
                <a:cs typeface="+mn-cs"/>
              </a:rPr>
              <a:t>128</a:t>
            </a:r>
            <a:r>
              <a:rPr lang="pl-PL" sz="3200" dirty="0"/>
              <a:t> </a:t>
            </a:r>
            <a:r>
              <a:rPr kumimoji="0" lang="pl-PL" sz="3200" b="0" i="0" u="none" strike="noStrike" kern="1200" cap="none" spc="0" normalizeH="0" noProof="0" dirty="0">
                <a:ln>
                  <a:noFill/>
                </a:ln>
                <a:solidFill>
                  <a:schemeClr val="tx1"/>
                </a:solidFill>
                <a:effectLst/>
                <a:uLnTx/>
                <a:uFillTx/>
                <a:latin typeface="+mn-lt"/>
                <a:ea typeface="+mn-ea"/>
                <a:cs typeface="+mn-cs"/>
              </a:rPr>
              <a:t>możliwych kombinacji), po sprawdzeniu 2</a:t>
            </a:r>
            <a:r>
              <a:rPr kumimoji="0" lang="pl-PL" sz="3200" b="0" i="0" u="none" strike="noStrike" kern="1200" cap="none" spc="0" normalizeH="0" baseline="30000" noProof="0" dirty="0">
                <a:ln>
                  <a:noFill/>
                </a:ln>
                <a:solidFill>
                  <a:schemeClr val="tx1"/>
                </a:solidFill>
                <a:effectLst/>
                <a:uLnTx/>
                <a:uFillTx/>
                <a:latin typeface="+mn-lt"/>
                <a:ea typeface="+mn-ea"/>
                <a:cs typeface="+mn-cs"/>
              </a:rPr>
              <a:t>64</a:t>
            </a:r>
            <a:r>
              <a:rPr kumimoji="0" lang="pl-PL" sz="3200" b="0" i="0" u="none" strike="noStrike" kern="1200" cap="none" spc="0" normalizeH="0" noProof="0" dirty="0">
                <a:ln>
                  <a:noFill/>
                </a:ln>
                <a:solidFill>
                  <a:schemeClr val="tx1"/>
                </a:solidFill>
                <a:effectLst/>
                <a:uLnTx/>
                <a:uFillTx/>
                <a:latin typeface="+mn-lt"/>
                <a:ea typeface="+mn-ea"/>
                <a:cs typeface="+mn-cs"/>
              </a:rPr>
              <a:t> kluczy dwa z nich z dużym prawdopodobieństwem będą takie same. </a:t>
            </a:r>
            <a:endParaRPr kumimoji="0" lang="pl-PL"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3"/>
          <p:cNvPicPr>
            <a:picLocks noChangeAspect="1"/>
          </p:cNvPicPr>
          <p:nvPr/>
        </p:nvPicPr>
        <p:blipFill rotWithShape="1">
          <a:blip r:embed="rId3" cstate="print"/>
          <a:srcRect l="8501" b="4938"/>
          <a:stretch/>
        </p:blipFill>
        <p:spPr>
          <a:xfrm>
            <a:off x="827584" y="2237535"/>
            <a:ext cx="7518400" cy="4647849"/>
          </a:xfrm>
          <a:prstGeom prst="rect">
            <a:avLst/>
          </a:prstGeom>
        </p:spPr>
      </p:pic>
      <p:grpSp>
        <p:nvGrpSpPr>
          <p:cNvPr id="8" name="Group 21"/>
          <p:cNvGrpSpPr/>
          <p:nvPr/>
        </p:nvGrpSpPr>
        <p:grpSpPr>
          <a:xfrm>
            <a:off x="1172344" y="4616152"/>
            <a:ext cx="1600200" cy="1981200"/>
            <a:chOff x="1447800" y="2419350"/>
            <a:chExt cx="1600200" cy="1981200"/>
          </a:xfrm>
        </p:grpSpPr>
        <p:cxnSp>
          <p:nvCxnSpPr>
            <p:cNvPr id="9" name="Straight Connector 8"/>
            <p:cNvCxnSpPr/>
            <p:nvPr/>
          </p:nvCxnSpPr>
          <p:spPr>
            <a:xfrm>
              <a:off x="1447800" y="2444750"/>
              <a:ext cx="1600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10"/>
            <p:cNvCxnSpPr/>
            <p:nvPr/>
          </p:nvCxnSpPr>
          <p:spPr>
            <a:xfrm>
              <a:off x="3048000" y="2419350"/>
              <a:ext cx="0" cy="19812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23"/>
          <p:cNvGrpSpPr/>
          <p:nvPr/>
        </p:nvGrpSpPr>
        <p:grpSpPr>
          <a:xfrm>
            <a:off x="1172344" y="3054052"/>
            <a:ext cx="2895600" cy="3543300"/>
            <a:chOff x="1447800" y="857250"/>
            <a:chExt cx="2895600" cy="3543300"/>
          </a:xfrm>
        </p:grpSpPr>
        <p:cxnSp>
          <p:nvCxnSpPr>
            <p:cNvPr id="12" name="Straight Connector 18"/>
            <p:cNvCxnSpPr/>
            <p:nvPr/>
          </p:nvCxnSpPr>
          <p:spPr>
            <a:xfrm>
              <a:off x="1447800" y="857250"/>
              <a:ext cx="2895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20"/>
            <p:cNvCxnSpPr/>
            <p:nvPr/>
          </p:nvCxnSpPr>
          <p:spPr>
            <a:xfrm>
              <a:off x="4343400" y="895350"/>
              <a:ext cx="0" cy="35052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4" name="TextBox 5"/>
          <p:cNvSpPr txBox="1"/>
          <p:nvPr/>
        </p:nvSpPr>
        <p:spPr>
          <a:xfrm>
            <a:off x="96807" y="2060848"/>
            <a:ext cx="1234833" cy="461665"/>
          </a:xfrm>
          <a:prstGeom prst="rect">
            <a:avLst/>
          </a:prstGeom>
          <a:noFill/>
        </p:spPr>
        <p:txBody>
          <a:bodyPr wrap="none" rtlCol="0">
            <a:spAutoFit/>
          </a:bodyPr>
          <a:lstStyle/>
          <a:p>
            <a:r>
              <a:rPr lang="en-US" sz="2400" dirty="0"/>
              <a:t>|U|=10</a:t>
            </a:r>
            <a:r>
              <a:rPr lang="en-US" sz="2400" baseline="30000" dirty="0"/>
              <a:t>6</a:t>
            </a:r>
          </a:p>
        </p:txBody>
      </p:sp>
      <p:sp>
        <p:nvSpPr>
          <p:cNvPr id="15" name="TextBox 6"/>
          <p:cNvSpPr txBox="1"/>
          <p:nvPr/>
        </p:nvSpPr>
        <p:spPr>
          <a:xfrm>
            <a:off x="5868144" y="6021288"/>
            <a:ext cx="1858522" cy="369332"/>
          </a:xfrm>
          <a:prstGeom prst="rect">
            <a:avLst/>
          </a:prstGeom>
          <a:noFill/>
        </p:spPr>
        <p:txBody>
          <a:bodyPr wrap="none" rtlCol="0">
            <a:spAutoFit/>
          </a:bodyPr>
          <a:lstStyle/>
          <a:p>
            <a:r>
              <a:rPr lang="pl-PL" dirty="0"/>
              <a:t>LICZBA PRÓBEK</a:t>
            </a:r>
            <a:r>
              <a:rPr lang="en-US" dirty="0"/>
              <a:t>  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Kryptografia jest wszędzie…</a:t>
            </a:r>
          </a:p>
        </p:txBody>
      </p:sp>
      <p:sp>
        <p:nvSpPr>
          <p:cNvPr id="3" name="Symbol zastępczy zawartości 2"/>
          <p:cNvSpPr>
            <a:spLocks noGrp="1"/>
          </p:cNvSpPr>
          <p:nvPr>
            <p:ph idx="1"/>
          </p:nvPr>
        </p:nvSpPr>
        <p:spPr/>
        <p:txBody>
          <a:bodyPr>
            <a:normAutofit fontScale="92500"/>
          </a:bodyPr>
          <a:lstStyle/>
          <a:p>
            <a:r>
              <a:rPr lang="pl-PL" b="1" dirty="0" smtClean="0"/>
              <a:t>Bezpieczna komunikacja</a:t>
            </a:r>
            <a:endParaRPr lang="pl-PL" b="1" dirty="0"/>
          </a:p>
          <a:p>
            <a:pPr lvl="1"/>
            <a:r>
              <a:rPr lang="pl-PL" dirty="0"/>
              <a:t>Chroniony dostęp do stron: HTTPS</a:t>
            </a:r>
          </a:p>
          <a:p>
            <a:pPr lvl="1"/>
            <a:r>
              <a:rPr lang="pl-PL" dirty="0"/>
              <a:t>Sieci bezprzewodowe: 802.11i WPA2, GSM, </a:t>
            </a:r>
            <a:r>
              <a:rPr lang="pl-PL" dirty="0" err="1"/>
              <a:t>Bluetooth</a:t>
            </a:r>
            <a:endParaRPr lang="pl-PL" dirty="0"/>
          </a:p>
          <a:p>
            <a:r>
              <a:rPr lang="pl-PL" b="1" dirty="0"/>
              <a:t>Szyfrowanie danych na dyskach:</a:t>
            </a:r>
            <a:r>
              <a:rPr lang="pl-PL" dirty="0"/>
              <a:t> EFS, </a:t>
            </a:r>
            <a:r>
              <a:rPr lang="pl-PL" dirty="0" err="1"/>
              <a:t>TrueCrypt</a:t>
            </a:r>
            <a:endParaRPr lang="pl-PL" dirty="0"/>
          </a:p>
          <a:p>
            <a:r>
              <a:rPr lang="pl-PL" b="1" dirty="0" smtClean="0"/>
              <a:t>Ochrona przed tworzeniem nieautoryzowanych kopii:</a:t>
            </a:r>
            <a:r>
              <a:rPr lang="pl-PL" dirty="0" smtClean="0"/>
              <a:t> </a:t>
            </a:r>
            <a:r>
              <a:rPr lang="pl-PL" dirty="0"/>
              <a:t>(np. DVD, </a:t>
            </a:r>
            <a:r>
              <a:rPr lang="pl-PL" dirty="0" err="1"/>
              <a:t>Blu-ray</a:t>
            </a:r>
            <a:r>
              <a:rPr lang="pl-PL" dirty="0"/>
              <a:t>): CSS, AACS</a:t>
            </a:r>
          </a:p>
          <a:p>
            <a:r>
              <a:rPr lang="pl-PL" b="1" dirty="0" smtClean="0"/>
              <a:t>Uwierzytelnienie użytkowników</a:t>
            </a:r>
            <a:endParaRPr lang="pl-PL" b="1" dirty="0"/>
          </a:p>
          <a:p>
            <a:pPr>
              <a:buNone/>
            </a:pPr>
            <a:r>
              <a:rPr lang="pl-PL" dirty="0"/>
              <a:t>… i wiele innych</a:t>
            </a:r>
          </a:p>
          <a:p>
            <a:endParaRPr lang="pl-PL" dirty="0"/>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4</a:t>
            </a:fld>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Bezpieczna komunikacja</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5</a:t>
            </a:fld>
            <a:endParaRPr lang="pl-PL"/>
          </a:p>
        </p:txBody>
      </p:sp>
      <p:pic>
        <p:nvPicPr>
          <p:cNvPr id="1028" name="Picture 4"/>
          <p:cNvPicPr>
            <a:picLocks noChangeAspect="1" noChangeArrowheads="1"/>
          </p:cNvPicPr>
          <p:nvPr/>
        </p:nvPicPr>
        <p:blipFill>
          <a:blip r:embed="rId3" cstate="print"/>
          <a:srcRect/>
          <a:stretch>
            <a:fillRect/>
          </a:stretch>
        </p:blipFill>
        <p:spPr bwMode="auto">
          <a:xfrm>
            <a:off x="467544" y="1412776"/>
            <a:ext cx="4667812" cy="24797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31" name="Picture 7"/>
          <p:cNvPicPr>
            <a:picLocks noChangeAspect="1" noChangeArrowheads="1"/>
          </p:cNvPicPr>
          <p:nvPr/>
        </p:nvPicPr>
        <p:blipFill>
          <a:blip r:embed="rId4" cstate="print"/>
          <a:srcRect/>
          <a:stretch>
            <a:fillRect/>
          </a:stretch>
        </p:blipFill>
        <p:spPr bwMode="auto">
          <a:xfrm>
            <a:off x="971600" y="4221088"/>
            <a:ext cx="1613862" cy="1944216"/>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7236296" y="1628800"/>
            <a:ext cx="1506196" cy="2512120"/>
          </a:xfrm>
          <a:prstGeom prst="rect">
            <a:avLst/>
          </a:prstGeom>
          <a:noFill/>
          <a:ln w="9525">
            <a:noFill/>
            <a:miter lim="800000"/>
            <a:headEnd/>
            <a:tailEnd/>
          </a:ln>
        </p:spPr>
      </p:pic>
      <p:sp>
        <p:nvSpPr>
          <p:cNvPr id="14" name="Strzałka w lewo i prawo 13"/>
          <p:cNvSpPr/>
          <p:nvPr/>
        </p:nvSpPr>
        <p:spPr>
          <a:xfrm>
            <a:off x="5292080" y="2636912"/>
            <a:ext cx="172819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HTTPS</a:t>
            </a:r>
          </a:p>
        </p:txBody>
      </p:sp>
      <p:sp>
        <p:nvSpPr>
          <p:cNvPr id="15" name="Objaśnienie liniowe 1 14"/>
          <p:cNvSpPr/>
          <p:nvPr/>
        </p:nvSpPr>
        <p:spPr>
          <a:xfrm>
            <a:off x="6732240" y="4437112"/>
            <a:ext cx="2160240" cy="1512168"/>
          </a:xfrm>
          <a:prstGeom prst="borderCallout1">
            <a:avLst>
              <a:gd name="adj1" fmla="val 18750"/>
              <a:gd name="adj2" fmla="val -8333"/>
              <a:gd name="adj3" fmla="val -95784"/>
              <a:gd name="adj4" fmla="val -351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dirty="0"/>
              <a:t>Zapobieżenie:</a:t>
            </a:r>
          </a:p>
          <a:p>
            <a:pPr>
              <a:buFontTx/>
              <a:buChar char="-"/>
            </a:pPr>
            <a:r>
              <a:rPr lang="pl-PL" dirty="0"/>
              <a:t> podsłuchiwaniu</a:t>
            </a:r>
          </a:p>
          <a:p>
            <a:pPr>
              <a:buFontTx/>
              <a:buChar char="-"/>
            </a:pPr>
            <a:r>
              <a:rPr lang="pl-PL" dirty="0"/>
              <a:t> fałszowaniu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Secure</a:t>
            </a:r>
            <a:r>
              <a:rPr lang="pl-PL" dirty="0"/>
              <a:t> </a:t>
            </a:r>
            <a:r>
              <a:rPr lang="pl-PL" dirty="0" err="1"/>
              <a:t>Sockets</a:t>
            </a:r>
            <a:r>
              <a:rPr lang="pl-PL" dirty="0"/>
              <a:t> </a:t>
            </a:r>
            <a:r>
              <a:rPr lang="pl-PL" dirty="0" err="1"/>
              <a:t>Layer</a:t>
            </a:r>
            <a:r>
              <a:rPr lang="pl-PL" dirty="0"/>
              <a:t> / </a:t>
            </a:r>
            <a:br>
              <a:rPr lang="pl-PL" dirty="0"/>
            </a:br>
            <a:r>
              <a:rPr lang="pl-PL" dirty="0"/>
              <a:t>Transport </a:t>
            </a:r>
            <a:r>
              <a:rPr lang="pl-PL" dirty="0" err="1"/>
              <a:t>Layer</a:t>
            </a:r>
            <a:r>
              <a:rPr lang="pl-PL" dirty="0"/>
              <a:t> Security (SSL/TLS)</a:t>
            </a:r>
          </a:p>
        </p:txBody>
      </p:sp>
      <p:sp>
        <p:nvSpPr>
          <p:cNvPr id="3" name="Symbol zastępczy zawartości 2"/>
          <p:cNvSpPr>
            <a:spLocks noGrp="1"/>
          </p:cNvSpPr>
          <p:nvPr>
            <p:ph idx="1"/>
          </p:nvPr>
        </p:nvSpPr>
        <p:spPr>
          <a:xfrm>
            <a:off x="251520" y="3068960"/>
            <a:ext cx="7488832" cy="3417243"/>
          </a:xfrm>
        </p:spPr>
        <p:txBody>
          <a:bodyPr>
            <a:normAutofit fontScale="92500" lnSpcReduction="10000"/>
          </a:bodyPr>
          <a:lstStyle/>
          <a:p>
            <a:r>
              <a:rPr lang="pl-PL" dirty="0"/>
              <a:t>Dwie podstawowe części:</a:t>
            </a:r>
          </a:p>
          <a:p>
            <a:pPr lvl="1"/>
            <a:r>
              <a:rPr lang="pl-PL" dirty="0"/>
              <a:t>Protokół „</a:t>
            </a:r>
            <a:r>
              <a:rPr lang="pl-PL" dirty="0" err="1"/>
              <a:t>handshake</a:t>
            </a:r>
            <a:r>
              <a:rPr lang="pl-PL" dirty="0"/>
              <a:t>” (uzgodnienie): </a:t>
            </a:r>
            <a:r>
              <a:rPr lang="pl-PL" b="1" dirty="0"/>
              <a:t>Ustanowienie współdzielonego tajnego klucza z zastosowaniem kryptografii klucza publicznego</a:t>
            </a:r>
          </a:p>
          <a:p>
            <a:pPr lvl="1"/>
            <a:r>
              <a:rPr lang="pl-PL" dirty="0"/>
              <a:t>Warstwa „</a:t>
            </a:r>
            <a:r>
              <a:rPr lang="pl-PL" dirty="0" err="1"/>
              <a:t>record</a:t>
            </a:r>
            <a:r>
              <a:rPr lang="pl-PL" dirty="0"/>
              <a:t>” (ustalenie formatu przesyłu pakietów): </a:t>
            </a:r>
            <a:r>
              <a:rPr lang="pl-PL" b="1" dirty="0"/>
              <a:t>Transmisja danych z zastosowaniem tajnego klucza symetrycznego</a:t>
            </a:r>
            <a:br>
              <a:rPr lang="pl-PL" b="1" dirty="0"/>
            </a:br>
            <a:r>
              <a:rPr lang="pl-PL" dirty="0"/>
              <a:t>Zapewnienie poufności i integralności danych</a:t>
            </a:r>
            <a:endParaRPr lang="pl-PL" b="1" dirty="0"/>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6</a:t>
            </a:fld>
            <a:endParaRPr lang="pl-PL"/>
          </a:p>
        </p:txBody>
      </p:sp>
      <p:pic>
        <p:nvPicPr>
          <p:cNvPr id="5" name="Picture 7"/>
          <p:cNvPicPr>
            <a:picLocks noChangeAspect="1" noChangeArrowheads="1"/>
          </p:cNvPicPr>
          <p:nvPr/>
        </p:nvPicPr>
        <p:blipFill>
          <a:blip r:embed="rId3" cstate="print"/>
          <a:srcRect/>
          <a:stretch>
            <a:fillRect/>
          </a:stretch>
        </p:blipFill>
        <p:spPr bwMode="auto">
          <a:xfrm>
            <a:off x="4932040" y="1772816"/>
            <a:ext cx="956362" cy="1152128"/>
          </a:xfrm>
          <a:prstGeom prst="rect">
            <a:avLst/>
          </a:prstGeom>
          <a:noFill/>
          <a:ln w="9525">
            <a:noFill/>
            <a:miter lim="800000"/>
            <a:headEnd/>
            <a:tailEnd/>
          </a:ln>
        </p:spPr>
      </p:pic>
      <p:pic>
        <p:nvPicPr>
          <p:cNvPr id="6" name="Picture 8"/>
          <p:cNvPicPr>
            <a:picLocks noChangeAspect="1" noChangeArrowheads="1"/>
          </p:cNvPicPr>
          <p:nvPr/>
        </p:nvPicPr>
        <p:blipFill>
          <a:blip r:embed="rId4" cstate="print"/>
          <a:srcRect/>
          <a:stretch>
            <a:fillRect/>
          </a:stretch>
        </p:blipFill>
        <p:spPr bwMode="auto">
          <a:xfrm>
            <a:off x="7884368" y="1628800"/>
            <a:ext cx="858587" cy="1432000"/>
          </a:xfrm>
          <a:prstGeom prst="rect">
            <a:avLst/>
          </a:prstGeom>
          <a:noFill/>
          <a:ln w="9525">
            <a:noFill/>
            <a:miter lim="800000"/>
            <a:headEnd/>
            <a:tailEnd/>
          </a:ln>
        </p:spPr>
      </p:pic>
      <p:sp>
        <p:nvSpPr>
          <p:cNvPr id="7" name="Strzałka w lewo i prawo 6"/>
          <p:cNvSpPr/>
          <p:nvPr/>
        </p:nvSpPr>
        <p:spPr>
          <a:xfrm>
            <a:off x="6012160" y="2132856"/>
            <a:ext cx="172819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 name="pole tekstowe 7"/>
          <p:cNvSpPr txBox="1"/>
          <p:nvPr/>
        </p:nvSpPr>
        <p:spPr>
          <a:xfrm>
            <a:off x="4283968" y="1916832"/>
            <a:ext cx="432048" cy="461665"/>
          </a:xfrm>
          <a:prstGeom prst="rect">
            <a:avLst/>
          </a:prstGeom>
          <a:noFill/>
        </p:spPr>
        <p:txBody>
          <a:bodyPr wrap="square" rtlCol="0">
            <a:spAutoFit/>
          </a:bodyPr>
          <a:lstStyle/>
          <a:p>
            <a:r>
              <a:rPr lang="pl-PL" sz="2400" b="1" dirty="0">
                <a:solidFill>
                  <a:srgbClr val="FF0000"/>
                </a:solidFill>
              </a:rPr>
              <a:t>k</a:t>
            </a:r>
            <a:endParaRPr lang="pl-PL" b="1" dirty="0">
              <a:solidFill>
                <a:srgbClr val="FF0000"/>
              </a:solidFill>
            </a:endParaRPr>
          </a:p>
        </p:txBody>
      </p:sp>
      <p:sp>
        <p:nvSpPr>
          <p:cNvPr id="9" name="pole tekstowe 8"/>
          <p:cNvSpPr txBox="1"/>
          <p:nvPr/>
        </p:nvSpPr>
        <p:spPr>
          <a:xfrm>
            <a:off x="8388424" y="1196752"/>
            <a:ext cx="432048" cy="461665"/>
          </a:xfrm>
          <a:prstGeom prst="rect">
            <a:avLst/>
          </a:prstGeom>
          <a:noFill/>
        </p:spPr>
        <p:txBody>
          <a:bodyPr wrap="square" rtlCol="0">
            <a:spAutoFit/>
          </a:bodyPr>
          <a:lstStyle/>
          <a:p>
            <a:r>
              <a:rPr lang="pl-PL" sz="2400" b="1" dirty="0">
                <a:solidFill>
                  <a:srgbClr val="FF0000"/>
                </a:solidFill>
              </a:rPr>
              <a:t>k</a:t>
            </a:r>
            <a:endParaRPr lang="pl-PL"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Ochrona danych dyskowych</a:t>
            </a:r>
          </a:p>
        </p:txBody>
      </p:sp>
      <p:sp>
        <p:nvSpPr>
          <p:cNvPr id="3" name="Symbol zastępczy zawartości 2"/>
          <p:cNvSpPr>
            <a:spLocks noGrp="1"/>
          </p:cNvSpPr>
          <p:nvPr>
            <p:ph idx="1"/>
          </p:nvPr>
        </p:nvSpPr>
        <p:spPr>
          <a:xfrm>
            <a:off x="395536" y="4797152"/>
            <a:ext cx="8352928" cy="1512168"/>
          </a:xfrm>
        </p:spPr>
        <p:txBody>
          <a:bodyPr>
            <a:normAutofit lnSpcReduction="10000"/>
          </a:bodyPr>
          <a:lstStyle/>
          <a:p>
            <a:pPr>
              <a:buNone/>
            </a:pPr>
            <a:r>
              <a:rPr lang="pl-PL" dirty="0"/>
              <a:t>	Problem szyfrowania dysków jest analogiczny do chronionej komunikacji, kiedy Alice wysyła wiadomość do Alice</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7</a:t>
            </a:fld>
            <a:endParaRPr lang="pl-PL"/>
          </a:p>
        </p:txBody>
      </p:sp>
      <p:pic>
        <p:nvPicPr>
          <p:cNvPr id="2053" name="Picture 5"/>
          <p:cNvPicPr>
            <a:picLocks noChangeAspect="1" noChangeArrowheads="1"/>
          </p:cNvPicPr>
          <p:nvPr/>
        </p:nvPicPr>
        <p:blipFill>
          <a:blip r:embed="rId3" cstate="print"/>
          <a:srcRect/>
          <a:stretch>
            <a:fillRect/>
          </a:stretch>
        </p:blipFill>
        <p:spPr bwMode="auto">
          <a:xfrm>
            <a:off x="1547664" y="1484784"/>
            <a:ext cx="5827333" cy="257440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Schemat kryptografii symetrycznej</a:t>
            </a:r>
          </a:p>
        </p:txBody>
      </p:sp>
      <p:sp>
        <p:nvSpPr>
          <p:cNvPr id="3" name="Symbol zastępczy zawartości 2"/>
          <p:cNvSpPr>
            <a:spLocks noGrp="1"/>
          </p:cNvSpPr>
          <p:nvPr>
            <p:ph idx="1"/>
          </p:nvPr>
        </p:nvSpPr>
        <p:spPr>
          <a:xfrm>
            <a:off x="467544" y="3429000"/>
            <a:ext cx="8208912" cy="3096344"/>
          </a:xfrm>
        </p:spPr>
        <p:txBody>
          <a:bodyPr>
            <a:normAutofit fontScale="85000" lnSpcReduction="20000"/>
          </a:bodyPr>
          <a:lstStyle/>
          <a:p>
            <a:pPr>
              <a:buNone/>
            </a:pPr>
            <a:r>
              <a:rPr lang="pl-PL" sz="2800" dirty="0"/>
              <a:t>E, D: algorytm szyfrujący/deszyfrujący	</a:t>
            </a:r>
          </a:p>
          <a:p>
            <a:pPr>
              <a:buNone/>
            </a:pPr>
            <a:r>
              <a:rPr lang="pl-PL" sz="2800" dirty="0"/>
              <a:t>k: tajny symetryczny klucz (np. 128 bitowy)</a:t>
            </a:r>
          </a:p>
          <a:p>
            <a:pPr>
              <a:buNone/>
            </a:pPr>
            <a:r>
              <a:rPr lang="pl-PL" sz="2800" dirty="0"/>
              <a:t>m, c: wiadomość, zaszyfrowana wiadomość</a:t>
            </a:r>
          </a:p>
          <a:p>
            <a:pPr>
              <a:buNone/>
            </a:pPr>
            <a:endParaRPr lang="pl-PL" sz="2800" dirty="0"/>
          </a:p>
          <a:p>
            <a:r>
              <a:rPr lang="pl-PL" sz="2800" dirty="0"/>
              <a:t>Algorytm szyfrowania jest </a:t>
            </a:r>
            <a:r>
              <a:rPr lang="pl-PL" sz="2800" dirty="0">
                <a:solidFill>
                  <a:srgbClr val="FF0000"/>
                </a:solidFill>
              </a:rPr>
              <a:t>upubliczniony</a:t>
            </a:r>
          </a:p>
          <a:p>
            <a:r>
              <a:rPr lang="pl-PL" sz="2800" dirty="0"/>
              <a:t>Nie używamy własnych szyfrów</a:t>
            </a:r>
          </a:p>
          <a:p>
            <a:r>
              <a:rPr lang="pl-PL" sz="2800" dirty="0"/>
              <a:t>Jedynym tajnym elementem jest klucz</a:t>
            </a:r>
          </a:p>
          <a:p>
            <a:pPr>
              <a:buNone/>
            </a:pPr>
            <a:r>
              <a:rPr lang="pl-PL" sz="2800" dirty="0"/>
              <a:t>	</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8</a:t>
            </a:fld>
            <a:endParaRPr lang="pl-PL"/>
          </a:p>
        </p:txBody>
      </p:sp>
      <p:sp>
        <p:nvSpPr>
          <p:cNvPr id="11" name="Text Box 5"/>
          <p:cNvSpPr txBox="1">
            <a:spLocks noChangeArrowheads="1"/>
          </p:cNvSpPr>
          <p:nvPr/>
        </p:nvSpPr>
        <p:spPr bwMode="auto">
          <a:xfrm>
            <a:off x="1248776" y="1514335"/>
            <a:ext cx="656813" cy="369332"/>
          </a:xfrm>
          <a:prstGeom prst="rect">
            <a:avLst/>
          </a:prstGeom>
          <a:noFill/>
          <a:ln w="9525">
            <a:noFill/>
            <a:miter lim="800000"/>
            <a:headEnd/>
            <a:tailEnd/>
          </a:ln>
        </p:spPr>
        <p:txBody>
          <a:bodyPr wrap="none">
            <a:spAutoFit/>
          </a:bodyPr>
          <a:lstStyle/>
          <a:p>
            <a:pPr algn="ctr">
              <a:spcBef>
                <a:spcPct val="50000"/>
              </a:spcBef>
            </a:pPr>
            <a:r>
              <a:rPr lang="en-US">
                <a:latin typeface="Tahoma" pitchFamily="34" charset="0"/>
              </a:rPr>
              <a:t>Alice</a:t>
            </a:r>
          </a:p>
        </p:txBody>
      </p:sp>
      <p:sp>
        <p:nvSpPr>
          <p:cNvPr id="12" name="Rectangle 6"/>
          <p:cNvSpPr>
            <a:spLocks noChangeArrowheads="1"/>
          </p:cNvSpPr>
          <p:nvPr/>
        </p:nvSpPr>
        <p:spPr bwMode="auto">
          <a:xfrm>
            <a:off x="1219200" y="1889382"/>
            <a:ext cx="762000" cy="685800"/>
          </a:xfrm>
          <a:prstGeom prst="rect">
            <a:avLst/>
          </a:prstGeom>
          <a:solidFill>
            <a:schemeClr val="accent1"/>
          </a:solidFill>
          <a:ln w="9525">
            <a:solidFill>
              <a:schemeClr val="tx1"/>
            </a:solidFill>
            <a:miter lim="800000"/>
            <a:headEnd/>
            <a:tailEnd/>
          </a:ln>
        </p:spPr>
        <p:txBody>
          <a:bodyPr wrap="none" anchor="ctr"/>
          <a:lstStyle/>
          <a:p>
            <a:pPr algn="ctr">
              <a:spcBef>
                <a:spcPct val="50000"/>
              </a:spcBef>
            </a:pPr>
            <a:r>
              <a:rPr lang="en-US">
                <a:latin typeface="Tahoma" pitchFamily="34" charset="0"/>
              </a:rPr>
              <a:t>E</a:t>
            </a:r>
          </a:p>
        </p:txBody>
      </p:sp>
      <p:sp>
        <p:nvSpPr>
          <p:cNvPr id="13" name="Line 7"/>
          <p:cNvSpPr>
            <a:spLocks noChangeShapeType="1"/>
          </p:cNvSpPr>
          <p:nvPr/>
        </p:nvSpPr>
        <p:spPr bwMode="auto">
          <a:xfrm>
            <a:off x="304800" y="2232282"/>
            <a:ext cx="914400" cy="0"/>
          </a:xfrm>
          <a:prstGeom prst="line">
            <a:avLst/>
          </a:prstGeom>
          <a:noFill/>
          <a:ln w="9525">
            <a:solidFill>
              <a:schemeClr val="tx1"/>
            </a:solidFill>
            <a:round/>
            <a:headEnd/>
            <a:tailEnd type="triangle" w="med" len="med"/>
          </a:ln>
        </p:spPr>
        <p:txBody>
          <a:bodyPr wrap="none" anchor="ctr"/>
          <a:lstStyle/>
          <a:p>
            <a:endParaRPr lang="en-US"/>
          </a:p>
        </p:txBody>
      </p:sp>
      <p:sp>
        <p:nvSpPr>
          <p:cNvPr id="14" name="Text Box 8"/>
          <p:cNvSpPr txBox="1">
            <a:spLocks noChangeArrowheads="1"/>
          </p:cNvSpPr>
          <p:nvPr/>
        </p:nvSpPr>
        <p:spPr bwMode="auto">
          <a:xfrm>
            <a:off x="440973" y="1873904"/>
            <a:ext cx="378529" cy="369332"/>
          </a:xfrm>
          <a:prstGeom prst="rect">
            <a:avLst/>
          </a:prstGeom>
          <a:noFill/>
          <a:ln w="9525">
            <a:noFill/>
            <a:miter lim="800000"/>
            <a:headEnd/>
            <a:tailEnd/>
          </a:ln>
        </p:spPr>
        <p:txBody>
          <a:bodyPr wrap="none">
            <a:spAutoFit/>
          </a:bodyPr>
          <a:lstStyle/>
          <a:p>
            <a:pPr algn="ctr">
              <a:spcBef>
                <a:spcPct val="50000"/>
              </a:spcBef>
            </a:pPr>
            <a:r>
              <a:rPr lang="en-US" dirty="0">
                <a:latin typeface="Tahoma" pitchFamily="34" charset="0"/>
              </a:rPr>
              <a:t>m</a:t>
            </a:r>
          </a:p>
        </p:txBody>
      </p:sp>
      <p:sp>
        <p:nvSpPr>
          <p:cNvPr id="15" name="Text Box 10"/>
          <p:cNvSpPr txBox="1">
            <a:spLocks noChangeArrowheads="1"/>
          </p:cNvSpPr>
          <p:nvPr/>
        </p:nvSpPr>
        <p:spPr bwMode="auto">
          <a:xfrm>
            <a:off x="2367225" y="1912004"/>
            <a:ext cx="1144063" cy="369332"/>
          </a:xfrm>
          <a:prstGeom prst="rect">
            <a:avLst/>
          </a:prstGeom>
          <a:noFill/>
          <a:ln w="9525">
            <a:noFill/>
            <a:miter lim="800000"/>
            <a:headEnd/>
            <a:tailEnd/>
          </a:ln>
        </p:spPr>
        <p:txBody>
          <a:bodyPr wrap="none">
            <a:spAutoFit/>
          </a:bodyPr>
          <a:lstStyle/>
          <a:p>
            <a:pPr algn="ctr">
              <a:spcBef>
                <a:spcPct val="50000"/>
              </a:spcBef>
            </a:pPr>
            <a:r>
              <a:rPr lang="en-US" dirty="0">
                <a:latin typeface="Tahoma" pitchFamily="34" charset="0"/>
              </a:rPr>
              <a:t>E(</a:t>
            </a:r>
            <a:r>
              <a:rPr lang="en-US" dirty="0" err="1">
                <a:latin typeface="Tahoma" pitchFamily="34" charset="0"/>
              </a:rPr>
              <a:t>k,m</a:t>
            </a:r>
            <a:r>
              <a:rPr lang="en-US" dirty="0">
                <a:latin typeface="Tahoma" pitchFamily="34" charset="0"/>
              </a:rPr>
              <a:t>)=c</a:t>
            </a:r>
          </a:p>
        </p:txBody>
      </p:sp>
      <p:sp>
        <p:nvSpPr>
          <p:cNvPr id="17" name="Text Box 12"/>
          <p:cNvSpPr txBox="1">
            <a:spLocks noChangeArrowheads="1"/>
          </p:cNvSpPr>
          <p:nvPr/>
        </p:nvSpPr>
        <p:spPr bwMode="auto">
          <a:xfrm>
            <a:off x="6571414" y="1531004"/>
            <a:ext cx="574759" cy="369332"/>
          </a:xfrm>
          <a:prstGeom prst="rect">
            <a:avLst/>
          </a:prstGeom>
          <a:noFill/>
          <a:ln w="9525">
            <a:noFill/>
            <a:miter lim="800000"/>
            <a:headEnd/>
            <a:tailEnd/>
          </a:ln>
        </p:spPr>
        <p:txBody>
          <a:bodyPr wrap="none">
            <a:spAutoFit/>
          </a:bodyPr>
          <a:lstStyle/>
          <a:p>
            <a:pPr algn="ctr">
              <a:spcBef>
                <a:spcPct val="50000"/>
              </a:spcBef>
            </a:pPr>
            <a:r>
              <a:rPr lang="en-US">
                <a:latin typeface="Tahoma" pitchFamily="34" charset="0"/>
              </a:rPr>
              <a:t>Bob</a:t>
            </a:r>
          </a:p>
        </p:txBody>
      </p:sp>
      <p:sp>
        <p:nvSpPr>
          <p:cNvPr id="18" name="Rectangle 13"/>
          <p:cNvSpPr>
            <a:spLocks noChangeArrowheads="1"/>
          </p:cNvSpPr>
          <p:nvPr/>
        </p:nvSpPr>
        <p:spPr bwMode="auto">
          <a:xfrm>
            <a:off x="6445250" y="1906051"/>
            <a:ext cx="762000" cy="685800"/>
          </a:xfrm>
          <a:prstGeom prst="rect">
            <a:avLst/>
          </a:prstGeom>
          <a:solidFill>
            <a:schemeClr val="accent1"/>
          </a:solidFill>
          <a:ln w="9525">
            <a:solidFill>
              <a:schemeClr val="tx1"/>
            </a:solidFill>
            <a:miter lim="800000"/>
            <a:headEnd/>
            <a:tailEnd/>
          </a:ln>
        </p:spPr>
        <p:txBody>
          <a:bodyPr wrap="none" anchor="ctr"/>
          <a:lstStyle/>
          <a:p>
            <a:pPr algn="ctr">
              <a:spcBef>
                <a:spcPct val="50000"/>
              </a:spcBef>
            </a:pPr>
            <a:r>
              <a:rPr lang="en-US">
                <a:latin typeface="Tahoma" pitchFamily="34" charset="0"/>
              </a:rPr>
              <a:t>D</a:t>
            </a:r>
          </a:p>
        </p:txBody>
      </p:sp>
      <p:sp>
        <p:nvSpPr>
          <p:cNvPr id="19" name="Line 14"/>
          <p:cNvSpPr>
            <a:spLocks noChangeShapeType="1"/>
          </p:cNvSpPr>
          <p:nvPr/>
        </p:nvSpPr>
        <p:spPr bwMode="auto">
          <a:xfrm>
            <a:off x="5715000" y="2248951"/>
            <a:ext cx="730250" cy="0"/>
          </a:xfrm>
          <a:prstGeom prst="line">
            <a:avLst/>
          </a:prstGeom>
          <a:noFill/>
          <a:ln w="9525">
            <a:solidFill>
              <a:schemeClr val="tx1"/>
            </a:solidFill>
            <a:round/>
            <a:headEnd/>
            <a:tailEnd type="triangle" w="med" len="med"/>
          </a:ln>
        </p:spPr>
        <p:txBody>
          <a:bodyPr wrap="none" anchor="ctr"/>
          <a:lstStyle/>
          <a:p>
            <a:endParaRPr lang="en-US"/>
          </a:p>
        </p:txBody>
      </p:sp>
      <p:sp>
        <p:nvSpPr>
          <p:cNvPr id="20" name="Text Box 15"/>
          <p:cNvSpPr txBox="1">
            <a:spLocks noChangeArrowheads="1"/>
          </p:cNvSpPr>
          <p:nvPr/>
        </p:nvSpPr>
        <p:spPr bwMode="auto">
          <a:xfrm>
            <a:off x="5933742" y="1889382"/>
            <a:ext cx="291178" cy="369332"/>
          </a:xfrm>
          <a:prstGeom prst="rect">
            <a:avLst/>
          </a:prstGeom>
          <a:noFill/>
          <a:ln w="9525">
            <a:noFill/>
            <a:miter lim="800000"/>
            <a:headEnd/>
            <a:tailEnd/>
          </a:ln>
        </p:spPr>
        <p:txBody>
          <a:bodyPr wrap="none">
            <a:spAutoFit/>
          </a:bodyPr>
          <a:lstStyle/>
          <a:p>
            <a:pPr algn="ctr">
              <a:spcBef>
                <a:spcPct val="50000"/>
              </a:spcBef>
            </a:pPr>
            <a:r>
              <a:rPr lang="en-US" dirty="0">
                <a:latin typeface="Tahoma" pitchFamily="34" charset="0"/>
              </a:rPr>
              <a:t>c</a:t>
            </a:r>
          </a:p>
        </p:txBody>
      </p:sp>
      <p:sp>
        <p:nvSpPr>
          <p:cNvPr id="21" name="Line 16"/>
          <p:cNvSpPr>
            <a:spLocks noChangeShapeType="1"/>
          </p:cNvSpPr>
          <p:nvPr/>
        </p:nvSpPr>
        <p:spPr bwMode="auto">
          <a:xfrm>
            <a:off x="7207250" y="2248951"/>
            <a:ext cx="1143000" cy="0"/>
          </a:xfrm>
          <a:prstGeom prst="line">
            <a:avLst/>
          </a:prstGeom>
          <a:noFill/>
          <a:ln w="9525">
            <a:solidFill>
              <a:schemeClr val="tx1"/>
            </a:solidFill>
            <a:round/>
            <a:headEnd/>
            <a:tailEnd type="triangle" w="med" len="med"/>
          </a:ln>
        </p:spPr>
        <p:txBody>
          <a:bodyPr wrap="none" anchor="ctr"/>
          <a:lstStyle/>
          <a:p>
            <a:endParaRPr lang="en-US"/>
          </a:p>
        </p:txBody>
      </p:sp>
      <p:sp>
        <p:nvSpPr>
          <p:cNvPr id="22" name="Text Box 17"/>
          <p:cNvSpPr txBox="1">
            <a:spLocks noChangeArrowheads="1"/>
          </p:cNvSpPr>
          <p:nvPr/>
        </p:nvSpPr>
        <p:spPr bwMode="auto">
          <a:xfrm>
            <a:off x="7579750" y="1873904"/>
            <a:ext cx="1171114" cy="369332"/>
          </a:xfrm>
          <a:prstGeom prst="rect">
            <a:avLst/>
          </a:prstGeom>
          <a:noFill/>
          <a:ln w="9525">
            <a:noFill/>
            <a:miter lim="800000"/>
            <a:headEnd/>
            <a:tailEnd/>
          </a:ln>
        </p:spPr>
        <p:txBody>
          <a:bodyPr wrap="none">
            <a:spAutoFit/>
          </a:bodyPr>
          <a:lstStyle/>
          <a:p>
            <a:pPr algn="ctr">
              <a:spcBef>
                <a:spcPct val="50000"/>
              </a:spcBef>
            </a:pPr>
            <a:r>
              <a:rPr lang="en-US" dirty="0">
                <a:latin typeface="Tahoma" pitchFamily="34" charset="0"/>
              </a:rPr>
              <a:t>D(</a:t>
            </a:r>
            <a:r>
              <a:rPr lang="en-US" dirty="0" err="1">
                <a:latin typeface="Tahoma" pitchFamily="34" charset="0"/>
              </a:rPr>
              <a:t>k,c</a:t>
            </a:r>
            <a:r>
              <a:rPr lang="en-US" dirty="0">
                <a:latin typeface="Tahoma" pitchFamily="34" charset="0"/>
              </a:rPr>
              <a:t>)=m</a:t>
            </a:r>
          </a:p>
        </p:txBody>
      </p:sp>
      <p:cxnSp>
        <p:nvCxnSpPr>
          <p:cNvPr id="23" name="Straight Arrow Connector 20"/>
          <p:cNvCxnSpPr>
            <a:cxnSpLocks noChangeShapeType="1"/>
            <a:endCxn id="12" idx="2"/>
          </p:cNvCxnSpPr>
          <p:nvPr/>
        </p:nvCxnSpPr>
        <p:spPr bwMode="auto">
          <a:xfrm rot="5400000" flipH="1" flipV="1">
            <a:off x="1472804" y="2700992"/>
            <a:ext cx="254794" cy="3175"/>
          </a:xfrm>
          <a:prstGeom prst="straightConnector1">
            <a:avLst/>
          </a:prstGeom>
          <a:noFill/>
          <a:ln w="9525" algn="ctr">
            <a:solidFill>
              <a:schemeClr val="tx1"/>
            </a:solidFill>
            <a:round/>
            <a:headEnd/>
            <a:tailEnd type="arrow" w="med" len="med"/>
          </a:ln>
        </p:spPr>
      </p:cxnSp>
      <p:cxnSp>
        <p:nvCxnSpPr>
          <p:cNvPr id="24" name="Straight Arrow Connector 21"/>
          <p:cNvCxnSpPr>
            <a:cxnSpLocks noChangeShapeType="1"/>
          </p:cNvCxnSpPr>
          <p:nvPr/>
        </p:nvCxnSpPr>
        <p:spPr bwMode="auto">
          <a:xfrm rot="5400000" flipH="1" flipV="1">
            <a:off x="6731992" y="2726193"/>
            <a:ext cx="253604" cy="1588"/>
          </a:xfrm>
          <a:prstGeom prst="straightConnector1">
            <a:avLst/>
          </a:prstGeom>
          <a:noFill/>
          <a:ln w="9525" algn="ctr">
            <a:solidFill>
              <a:schemeClr val="tx1"/>
            </a:solidFill>
            <a:round/>
            <a:headEnd/>
            <a:tailEnd type="arrow" w="med" len="med"/>
          </a:ln>
        </p:spPr>
      </p:cxnSp>
      <p:sp>
        <p:nvSpPr>
          <p:cNvPr id="25" name="TextBox 22"/>
          <p:cNvSpPr txBox="1"/>
          <p:nvPr/>
        </p:nvSpPr>
        <p:spPr>
          <a:xfrm>
            <a:off x="1414464" y="2771636"/>
            <a:ext cx="289600" cy="369332"/>
          </a:xfrm>
          <a:prstGeom prst="rect">
            <a:avLst/>
          </a:prstGeom>
          <a:noFill/>
        </p:spPr>
        <p:txBody>
          <a:bodyPr wrap="none">
            <a:spAutoFit/>
          </a:bodyPr>
          <a:lstStyle/>
          <a:p>
            <a:pPr>
              <a:defRPr/>
            </a:pPr>
            <a:r>
              <a:rPr lang="en-US" dirty="0">
                <a:latin typeface="+mn-lt"/>
              </a:rPr>
              <a:t>k</a:t>
            </a:r>
          </a:p>
        </p:txBody>
      </p:sp>
      <p:sp>
        <p:nvSpPr>
          <p:cNvPr id="26" name="TextBox 23"/>
          <p:cNvSpPr txBox="1"/>
          <p:nvPr/>
        </p:nvSpPr>
        <p:spPr>
          <a:xfrm>
            <a:off x="6672263" y="2768063"/>
            <a:ext cx="289600" cy="369332"/>
          </a:xfrm>
          <a:prstGeom prst="rect">
            <a:avLst/>
          </a:prstGeom>
          <a:noFill/>
        </p:spPr>
        <p:txBody>
          <a:bodyPr wrap="none">
            <a:spAutoFit/>
          </a:bodyPr>
          <a:lstStyle/>
          <a:p>
            <a:pPr>
              <a:defRPr/>
            </a:pPr>
            <a:r>
              <a:rPr lang="en-US" dirty="0">
                <a:latin typeface="+mn-lt"/>
              </a:rPr>
              <a:t>k</a:t>
            </a:r>
          </a:p>
        </p:txBody>
      </p:sp>
      <p:cxnSp>
        <p:nvCxnSpPr>
          <p:cNvPr id="27" name="Straight Arrow Connector 27"/>
          <p:cNvCxnSpPr>
            <a:cxnSpLocks noChangeShapeType="1"/>
          </p:cNvCxnSpPr>
          <p:nvPr/>
        </p:nvCxnSpPr>
        <p:spPr bwMode="auto">
          <a:xfrm>
            <a:off x="1981200" y="2257285"/>
            <a:ext cx="2057400" cy="1191"/>
          </a:xfrm>
          <a:prstGeom prst="straightConnector1">
            <a:avLst/>
          </a:prstGeom>
          <a:noFill/>
          <a:ln w="9525" algn="ctr">
            <a:solidFill>
              <a:schemeClr val="tx1"/>
            </a:solidFill>
            <a:round/>
            <a:headEnd/>
            <a:tailEnd type="arrow" w="med" len="med"/>
          </a:ln>
        </p:spPr>
      </p:cxnSp>
      <p:pic>
        <p:nvPicPr>
          <p:cNvPr id="3074" name="Picture 2"/>
          <p:cNvPicPr>
            <a:picLocks noChangeAspect="1" noChangeArrowheads="1"/>
          </p:cNvPicPr>
          <p:nvPr/>
        </p:nvPicPr>
        <p:blipFill>
          <a:blip r:embed="rId3" cstate="print"/>
          <a:srcRect/>
          <a:stretch>
            <a:fillRect/>
          </a:stretch>
        </p:blipFill>
        <p:spPr bwMode="auto">
          <a:xfrm>
            <a:off x="5004048" y="1772816"/>
            <a:ext cx="1235398" cy="1235398"/>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995936" y="1484784"/>
            <a:ext cx="898672" cy="1848991"/>
          </a:xfrm>
          <a:prstGeom prst="rect">
            <a:avLst/>
          </a:prstGeom>
          <a:noFill/>
          <a:ln w="9525">
            <a:noFill/>
            <a:miter lim="800000"/>
            <a:headEnd/>
            <a:tailEnd/>
          </a:ln>
        </p:spPr>
      </p:pic>
      <p:sp>
        <p:nvSpPr>
          <p:cNvPr id="30" name="Strzałka w lewo i prawo 29"/>
          <p:cNvSpPr/>
          <p:nvPr/>
        </p:nvSpPr>
        <p:spPr>
          <a:xfrm>
            <a:off x="4572000" y="1988840"/>
            <a:ext cx="792088"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Tryby użycia klucza </a:t>
            </a:r>
          </a:p>
        </p:txBody>
      </p:sp>
      <p:sp>
        <p:nvSpPr>
          <p:cNvPr id="3" name="Symbol zastępczy zawartości 2"/>
          <p:cNvSpPr>
            <a:spLocks noGrp="1"/>
          </p:cNvSpPr>
          <p:nvPr>
            <p:ph idx="1"/>
          </p:nvPr>
        </p:nvSpPr>
        <p:spPr/>
        <p:txBody>
          <a:bodyPr>
            <a:normAutofit fontScale="85000" lnSpcReduction="20000"/>
          </a:bodyPr>
          <a:lstStyle/>
          <a:p>
            <a:pPr>
              <a:buNone/>
            </a:pPr>
            <a:r>
              <a:rPr lang="pl-PL" b="1" dirty="0"/>
              <a:t>Jednorazowe użycie klucza</a:t>
            </a:r>
            <a:r>
              <a:rPr lang="pl-PL" dirty="0"/>
              <a:t>: (one time </a:t>
            </a:r>
            <a:r>
              <a:rPr lang="pl-PL" dirty="0" err="1"/>
              <a:t>key</a:t>
            </a:r>
            <a:r>
              <a:rPr lang="pl-PL" dirty="0"/>
              <a:t>)</a:t>
            </a:r>
          </a:p>
          <a:p>
            <a:r>
              <a:rPr lang="pl-PL" dirty="0"/>
              <a:t>Klucz jest jednorazowo zastosowany do zaszyfrowania wiadomości</a:t>
            </a:r>
          </a:p>
          <a:p>
            <a:pPr lvl="1"/>
            <a:r>
              <a:rPr lang="pl-PL" dirty="0"/>
              <a:t>np. szyfrowanie poczty: nowy klucz jest generowany dla każdej wiadomości</a:t>
            </a:r>
          </a:p>
          <a:p>
            <a:pPr>
              <a:buNone/>
            </a:pPr>
            <a:r>
              <a:rPr lang="pl-PL" b="1" dirty="0"/>
              <a:t>Wielokrotne używanie klucza</a:t>
            </a:r>
            <a:r>
              <a:rPr lang="pl-PL" dirty="0"/>
              <a:t>: (many time </a:t>
            </a:r>
            <a:r>
              <a:rPr lang="pl-PL" dirty="0" err="1"/>
              <a:t>key</a:t>
            </a:r>
            <a:r>
              <a:rPr lang="pl-PL" dirty="0"/>
              <a:t>)</a:t>
            </a:r>
          </a:p>
          <a:p>
            <a:r>
              <a:rPr lang="pl-PL" dirty="0"/>
              <a:t>Ten sam klucz jest stosowany do szyfrowania wielu wiadomości</a:t>
            </a:r>
          </a:p>
          <a:p>
            <a:pPr lvl="1"/>
            <a:r>
              <a:rPr lang="pl-PL" dirty="0"/>
              <a:t>np. szyfrowanie plików: ten sam klucz służy do szyfrowania wielu plików</a:t>
            </a:r>
          </a:p>
          <a:p>
            <a:r>
              <a:rPr lang="pl-PL" dirty="0"/>
              <a:t>W takim przypadku będziemy potrzebowali dodatkowych zabiegów, żeby zapewnić bezpieczeństwo</a:t>
            </a:r>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9</a:t>
            </a:fld>
            <a:endParaRPr lang="pl-PL"/>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TotalTime>
  <Words>2732</Words>
  <Application>Microsoft Office PowerPoint</Application>
  <PresentationFormat>Pokaz na ekranie (4:3)</PresentationFormat>
  <Paragraphs>467</Paragraphs>
  <Slides>34</Slides>
  <Notes>34</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34</vt:i4>
      </vt:variant>
    </vt:vector>
  </HeadingPairs>
  <TitlesOfParts>
    <vt:vector size="42" baseType="lpstr">
      <vt:lpstr>Arial</vt:lpstr>
      <vt:lpstr>Calibri</vt:lpstr>
      <vt:lpstr>Courier</vt:lpstr>
      <vt:lpstr>Courier New</vt:lpstr>
      <vt:lpstr>Symbol</vt:lpstr>
      <vt:lpstr>Tahoma</vt:lpstr>
      <vt:lpstr>Wingdings</vt:lpstr>
      <vt:lpstr>Motyw pakietu Office</vt:lpstr>
      <vt:lpstr>Kryptografia i bezpieczeństwo danych  - wprowadzenie</vt:lpstr>
      <vt:lpstr>Literatura</vt:lpstr>
      <vt:lpstr>Plan wykładu</vt:lpstr>
      <vt:lpstr>Kryptografia jest wszędzie…</vt:lpstr>
      <vt:lpstr>Bezpieczna komunikacja</vt:lpstr>
      <vt:lpstr>Secure Sockets Layer /  Transport Layer Security (SSL/TLS)</vt:lpstr>
      <vt:lpstr>Ochrona danych dyskowych</vt:lpstr>
      <vt:lpstr>Schemat kryptografii symetrycznej</vt:lpstr>
      <vt:lpstr>Tryby użycia klucza </vt:lpstr>
      <vt:lpstr>Uwagi na tym etapie</vt:lpstr>
      <vt:lpstr>Jądro kryptografii</vt:lpstr>
      <vt:lpstr>Kryptografia umożliwia więcej… (1)</vt:lpstr>
      <vt:lpstr>Kryptografia umożliwia więcej… (2)</vt:lpstr>
      <vt:lpstr>Protokoły</vt:lpstr>
      <vt:lpstr>Protokoły</vt:lpstr>
      <vt:lpstr>Protokoły</vt:lpstr>
      <vt:lpstr>Magia kryptografii</vt:lpstr>
      <vt:lpstr>Precyzyjna nauka</vt:lpstr>
      <vt:lpstr>Historia kryptografii</vt:lpstr>
      <vt:lpstr>Szyfry symetryczne</vt:lpstr>
      <vt:lpstr>Kilka historycznych przykładów (łatwe do złamania)</vt:lpstr>
      <vt:lpstr>Szyfr Cezara (bez klucza) (przesunięcie o 3)</vt:lpstr>
      <vt:lpstr>Jak złamać szyfr podstawieniowy (1)</vt:lpstr>
      <vt:lpstr>Jak złamać szyfr podstawieniowy (2)</vt:lpstr>
      <vt:lpstr>Jak złamać szyfr podstawieniowy (3)</vt:lpstr>
      <vt:lpstr>Przykład  (tekst zaszyfrowany w języku angielskim)</vt:lpstr>
      <vt:lpstr>Szyfr Vigenère’a (16 wiek, Rzym) (przykład z alfabetem łacińskim)</vt:lpstr>
      <vt:lpstr>Maszyny szyfrujące z rotorami  (1870-1943)</vt:lpstr>
      <vt:lpstr>Maszyny szyfrujące z rotorami c.d.</vt:lpstr>
      <vt:lpstr>DES – Data Encryption Standard</vt:lpstr>
      <vt:lpstr>Podstawowy aparat matematyczny</vt:lpstr>
      <vt:lpstr>Ważna właściwość funkcji XOR</vt:lpstr>
      <vt:lpstr>Paradoks dnia urodzin</vt:lpstr>
      <vt:lpstr>Konsekwencja paradoksu dnia urodzin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Kryptografia i bezpieczeństwo danych</dc:title>
  <dc:creator>Slawomir Samolej</dc:creator>
  <cp:lastModifiedBy>Slawomir Samolej</cp:lastModifiedBy>
  <cp:revision>75</cp:revision>
  <cp:lastPrinted>2022-02-28T15:43:39Z</cp:lastPrinted>
  <dcterms:created xsi:type="dcterms:W3CDTF">2020-03-01T09:31:57Z</dcterms:created>
  <dcterms:modified xsi:type="dcterms:W3CDTF">2022-02-28T15:44:08Z</dcterms:modified>
</cp:coreProperties>
</file>