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24"/>
  </p:notesMasterIdLst>
  <p:sldIdLst>
    <p:sldId id="256" r:id="rId2"/>
    <p:sldId id="262" r:id="rId3"/>
    <p:sldId id="258" r:id="rId4"/>
    <p:sldId id="310" r:id="rId5"/>
    <p:sldId id="316" r:id="rId6"/>
    <p:sldId id="305" r:id="rId7"/>
    <p:sldId id="306" r:id="rId8"/>
    <p:sldId id="307" r:id="rId9"/>
    <p:sldId id="308" r:id="rId10"/>
    <p:sldId id="309" r:id="rId11"/>
    <p:sldId id="313" r:id="rId12"/>
    <p:sldId id="314" r:id="rId13"/>
    <p:sldId id="315" r:id="rId14"/>
    <p:sldId id="319" r:id="rId15"/>
    <p:sldId id="318" r:id="rId16"/>
    <p:sldId id="320" r:id="rId17"/>
    <p:sldId id="321" r:id="rId18"/>
    <p:sldId id="322" r:id="rId19"/>
    <p:sldId id="323" r:id="rId20"/>
    <p:sldId id="324" r:id="rId21"/>
    <p:sldId id="325" r:id="rId22"/>
    <p:sldId id="326" r:id="rId2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Sekcja domyślna" id="{C4B2B559-3252-4588-BCCA-18EDB53D082C}">
          <p14:sldIdLst>
            <p14:sldId id="256"/>
            <p14:sldId id="262"/>
            <p14:sldId id="258"/>
            <p14:sldId id="303"/>
            <p14:sldId id="304"/>
            <p14:sldId id="305"/>
            <p14:sldId id="306"/>
            <p14:sldId id="307"/>
            <p14:sldId id="308"/>
            <p14:sldId id="309"/>
          </p14:sldIdLst>
        </p14:section>
        <p14:section name="Sekcja bez tytułu" id="{0FD3C18D-B666-41A0-B605-F7DD6BD5B30E}">
          <p14:sldIdLst>
            <p14:sldId id="294"/>
            <p14:sldId id="261"/>
            <p14:sldId id="263"/>
            <p14:sldId id="266"/>
            <p14:sldId id="290"/>
            <p14:sldId id="291"/>
            <p14:sldId id="297"/>
            <p14:sldId id="295"/>
            <p14:sldId id="279"/>
            <p14:sldId id="298"/>
            <p14:sldId id="299"/>
            <p14:sldId id="300"/>
            <p14:sldId id="30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09" autoAdjust="0"/>
    <p:restoredTop sz="94660"/>
  </p:normalViewPr>
  <p:slideViewPr>
    <p:cSldViewPr>
      <p:cViewPr>
        <p:scale>
          <a:sx n="60" d="100"/>
          <a:sy n="60" d="100"/>
        </p:scale>
        <p:origin x="-118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7203FA-72D7-4925-9804-E570C7C985CC}" type="datetimeFigureOut">
              <a:rPr lang="pl-PL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74BF80-9E21-4BA1-AFC9-0178225BD4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280314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97891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21438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21438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21438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2143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ostokąt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ostokąt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ostokąt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Łącznik prosty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Łącznik prosty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Łącznik prosty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Łącznik prosty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Łącznik prosty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Łącznik prosty 25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Prostokąt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22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1E994-98E0-4AF1-93C0-2C32B742F168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23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24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CE80-9D8A-4D22-B8A7-69B2A9C06DE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98844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61C1F-E3F8-4C9F-AE2C-F10C1672C5B7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A039E-95D4-4D9D-866A-CBE37C3610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3821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899AD-4790-41C0-8E07-4BCC095E77F0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D7669-0A49-4112-8E43-632E89F00F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74811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751116-73CF-4DAE-AB69-B8A68061E1D3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5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2806D0-A46C-48EE-958D-D07B07255EF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06489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ostokąt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ostokąt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ostokąt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Łącznik prosty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Łącznik prosty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Łącznik prosty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Łącznik prosty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Łącznik prosty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Prostokąt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Łącznik prosty 31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0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B7F74-C7FB-43E5-8CB7-CAC5415CA22C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21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22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DA18F-05E2-4CF5-8444-7D3C8E53C1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995765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D528F-A8A8-4155-A928-EC0EAD6417CA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7ABC9-C956-47C7-9A92-2D4BCEF29D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20328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5530C-0DB8-4DC8-B90E-3CFAD4E6B2A0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9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96484-D2AA-4485-8E04-7A8FAD1D31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70556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6502314-30C4-45F4-B5FE-1C304D40D9FB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4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A289A5-4D2B-4B81-85BE-EEE47BD1C9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3752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8B1B0-86B3-4601-940F-5E47167B5BAD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4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3E03-7B1F-4132-B5BB-95A49AED30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09929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Łącznik prosty 14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Łącznik prosty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Łącznik prosty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Prostokąt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Łącznik prosty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4DC418-6590-4279-B65E-FB2E839905FA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13" name="Symbol zastępczy numeru slajd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6F56B4-B660-46CA-A924-4261F7D6D51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01728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Łącznik prosty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Prostokąt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Łącznik prosty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Łącznik prosty 1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Łącznik prosty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2D469D-144F-45D2-B17B-0BE861C7C89C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13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3F4363-D2C8-41B7-BF53-96BD28E713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27503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28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  <a:endParaRPr lang="en-US" altLang="pl-PL" smtClean="0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882789B-0D6A-4DB8-89DC-1594A379A3C7}" type="datetime1">
              <a:rPr lang="pl-PL" smtClean="0"/>
              <a:pPr>
                <a:defRPr/>
              </a:pPr>
              <a:t>2017-09-14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C115F9-F1C9-469F-B0C8-44747A7F8A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72" r:id="rId4"/>
    <p:sldLayoutId id="2147484073" r:id="rId5"/>
    <p:sldLayoutId id="2147484080" r:id="rId6"/>
    <p:sldLayoutId id="2147484074" r:id="rId7"/>
    <p:sldLayoutId id="2147484081" r:id="rId8"/>
    <p:sldLayoutId id="2147484082" r:id="rId9"/>
    <p:sldLayoutId id="2147484075" r:id="rId10"/>
    <p:sldLayoutId id="21474840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907704" y="2636912"/>
            <a:ext cx="6912768" cy="18938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4400" dirty="0" smtClean="0"/>
              <a:t>Real-Time Systems Development </a:t>
            </a:r>
            <a:r>
              <a:rPr lang="en-GB" sz="4400" dirty="0"/>
              <a:t>for </a:t>
            </a:r>
            <a:r>
              <a:rPr lang="en-GB" sz="4400" dirty="0" smtClean="0"/>
              <a:t>Unmanned Aerial Vehicles </a:t>
            </a:r>
            <a:r>
              <a:rPr lang="en-GB" sz="4400" dirty="0"/>
              <a:t>- </a:t>
            </a:r>
            <a:r>
              <a:rPr lang="en-GB" sz="4400" dirty="0" smtClean="0"/>
              <a:t>Selected Problems </a:t>
            </a:r>
            <a:endParaRPr lang="en-GB" sz="1100" dirty="0" smtClean="0"/>
          </a:p>
        </p:txBody>
      </p:sp>
      <p:sp>
        <p:nvSpPr>
          <p:cNvPr id="8195" name="Podtytuł 2"/>
          <p:cNvSpPr>
            <a:spLocks noGrp="1"/>
          </p:cNvSpPr>
          <p:nvPr>
            <p:ph type="subTitle" idx="1"/>
          </p:nvPr>
        </p:nvSpPr>
        <p:spPr>
          <a:xfrm>
            <a:off x="1997968" y="5369768"/>
            <a:ext cx="6462464" cy="435496"/>
          </a:xfrm>
        </p:spPr>
        <p:txBody>
          <a:bodyPr/>
          <a:lstStyle/>
          <a:p>
            <a:pPr eaLnBrk="1" hangingPunct="1"/>
            <a:r>
              <a:rPr lang="pl-PL" altLang="pl-PL" dirty="0" smtClean="0"/>
              <a:t>Sławomir </a:t>
            </a:r>
            <a:r>
              <a:rPr lang="pl-PL" altLang="pl-PL" dirty="0" err="1" smtClean="0"/>
              <a:t>Samolej</a:t>
            </a:r>
            <a:r>
              <a:rPr lang="pl-PL" altLang="pl-PL" dirty="0" smtClean="0"/>
              <a:t>, Tomasz Rogalski, and Dariusz Rzońca </a:t>
            </a:r>
          </a:p>
          <a:p>
            <a:pPr eaLnBrk="1" hangingPunct="1">
              <a:buFont typeface="Arial" charset="0"/>
              <a:buNone/>
            </a:pPr>
            <a:endParaRPr lang="pl-PL" altLang="pl-PL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60648"/>
            <a:ext cx="3600399" cy="1093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/>
              <a:t>Real-Time Tasks Programming </a:t>
            </a:r>
            <a:r>
              <a:rPr lang="en-GB" altLang="pl-PL" dirty="0" smtClean="0"/>
              <a:t>Issues</a:t>
            </a:r>
            <a:r>
              <a:rPr lang="pl-PL" altLang="pl-PL" dirty="0" smtClean="0"/>
              <a:t> -</a:t>
            </a:r>
            <a:r>
              <a:rPr lang="en-GB" altLang="pl-PL" dirty="0"/>
              <a:t/>
            </a:r>
            <a:br>
              <a:rPr lang="en-GB" altLang="pl-PL" dirty="0"/>
            </a:br>
            <a:r>
              <a:rPr lang="pl-PL" altLang="pl-PL" dirty="0" smtClean="0"/>
              <a:t>		</a:t>
            </a:r>
            <a:r>
              <a:rPr lang="pl-PL" altLang="pl-PL" dirty="0" err="1" smtClean="0"/>
              <a:t>Task</a:t>
            </a:r>
            <a:r>
              <a:rPr lang="pl-PL" altLang="pl-PL" dirty="0" smtClean="0"/>
              <a:t> </a:t>
            </a:r>
            <a:r>
              <a:rPr lang="pl-PL" altLang="pl-PL" dirty="0" err="1"/>
              <a:t>Overlapping</a:t>
            </a:r>
            <a:r>
              <a:rPr lang="pl-PL" altLang="pl-PL" dirty="0"/>
              <a:t> </a:t>
            </a:r>
            <a:r>
              <a:rPr lang="pl-PL" altLang="pl-PL" dirty="0" smtClean="0"/>
              <a:t>Problem </a:t>
            </a:r>
            <a:r>
              <a:rPr lang="pl-PL" altLang="pl-PL" b="1" dirty="0" smtClean="0"/>
              <a:t>Solution</a:t>
            </a:r>
            <a:endParaRPr lang="en-GB" altLang="pl-PL" b="1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79512" y="1292678"/>
            <a:ext cx="5904656" cy="4832092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indent="2270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1.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int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;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2.	WDOG_ID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WatchdogID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;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3.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int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TaskOverrunRatio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= 0;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4.	//...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5.	void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Regs_wd_fun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int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a)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6.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	{ if 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wdStart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(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WatchdogID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, 	</a:t>
            </a:r>
            <a:endParaRPr lang="pl-PL" altLang="en-US" sz="1400" b="1" dirty="0">
              <a:solidFill>
                <a:srgbClr val="FF0000"/>
              </a:solidFill>
              <a:latin typeface="Courier New" pitchFamily="49" charset="0"/>
              <a:ea typeface="MS Mincho" pitchFamily="49" charset="-128"/>
              <a:cs typeface="Courier New" pitchFamily="49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7.		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sysClkRateGet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()/50, </a:t>
            </a:r>
            <a:endParaRPr lang="pl-PL" altLang="en-US" sz="1400" b="1" dirty="0">
              <a:solidFill>
                <a:srgbClr val="FF0000"/>
              </a:solidFill>
              <a:latin typeface="Courier New" pitchFamily="49" charset="0"/>
              <a:ea typeface="MS Mincho" pitchFamily="49" charset="-128"/>
              <a:cs typeface="Courier New" pitchFamily="49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8.			(FUNCPTR)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Regs_wd_fun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,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9.			1) == ERROR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10.	  {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logMsg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("Watchdog %d Error",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T_Regs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); }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11.   </a:t>
            </a:r>
            <a:r>
              <a:rPr kumimoji="0" lang="pl-PL" alt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if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(!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taskIsSuspended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)) 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12.	 </a:t>
            </a:r>
            <a:r>
              <a:rPr kumimoji="0" lang="pl-PL" alt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{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TaskOverrunRatio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++; }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13.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	 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taskResume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;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14.	}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15.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16.	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void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Regs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void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17.	{  // ”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Compute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only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once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”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18.	 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while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(1)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19.	  { 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20.        //”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Compute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cyclically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”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21.     </a:t>
            </a:r>
            <a:r>
              <a:rPr lang="pl-PL" altLang="en-US" sz="1400" b="1" dirty="0"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lang="pl-PL" altLang="en-US" sz="1400" b="1" dirty="0" smtClean="0">
                <a:latin typeface="Courier New" pitchFamily="49" charset="0"/>
                <a:ea typeface="MS Mincho" pitchFamily="49" charset="-128"/>
                <a:cs typeface="Courier New" pitchFamily="49" charset="0"/>
              </a:rPr>
              <a:t> 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taskSuspend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(0);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22.	}}</a:t>
            </a:r>
            <a:endParaRPr kumimoji="0" lang="pl-PL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4203171" y="6095037"/>
            <a:ext cx="3897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storage procedure update…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7807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/>
              <a:t>Real-Time Tasks Programming </a:t>
            </a:r>
            <a:r>
              <a:rPr lang="en-GB" altLang="pl-PL" dirty="0" smtClean="0"/>
              <a:t>Issues -</a:t>
            </a:r>
            <a:r>
              <a:rPr lang="en-GB" altLang="pl-PL" dirty="0"/>
              <a:t/>
            </a:r>
            <a:br>
              <a:rPr lang="en-GB" altLang="pl-PL" dirty="0"/>
            </a:br>
            <a:r>
              <a:rPr lang="en-GB" altLang="pl-PL" dirty="0" smtClean="0"/>
              <a:t>		</a:t>
            </a:r>
            <a:r>
              <a:rPr lang="pl-PL" altLang="pl-PL" dirty="0" smtClean="0"/>
              <a:t>		</a:t>
            </a:r>
            <a:r>
              <a:rPr lang="en-GB" altLang="pl-PL" dirty="0" smtClean="0"/>
              <a:t>Mutual Exclusion Problem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283968" y="2164549"/>
            <a:ext cx="1584176" cy="17543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dirty="0" err="1" smtClean="0">
                <a:solidFill>
                  <a:srgbClr val="FF0000"/>
                </a:solidFill>
              </a:rPr>
              <a:t>semTake</a:t>
            </a:r>
            <a:r>
              <a:rPr lang="pl-PL" dirty="0" smtClean="0">
                <a:solidFill>
                  <a:srgbClr val="FF0000"/>
                </a:solidFill>
              </a:rPr>
              <a:t>(…)</a:t>
            </a:r>
          </a:p>
          <a:p>
            <a:endParaRPr lang="pl-PL" dirty="0" smtClean="0"/>
          </a:p>
          <a:p>
            <a:r>
              <a:rPr lang="pl-PL" dirty="0" err="1" smtClean="0"/>
              <a:t>Critical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section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err="1" smtClean="0">
                <a:solidFill>
                  <a:srgbClr val="FF0000"/>
                </a:solidFill>
              </a:rPr>
              <a:t>semGive</a:t>
            </a:r>
            <a:r>
              <a:rPr lang="pl-PL" dirty="0" smtClean="0">
                <a:solidFill>
                  <a:srgbClr val="FF0000"/>
                </a:solidFill>
              </a:rPr>
              <a:t>(…)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7380312" y="2178730"/>
            <a:ext cx="1584176" cy="17543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dirty="0" err="1" smtClean="0">
                <a:solidFill>
                  <a:srgbClr val="FF0000"/>
                </a:solidFill>
              </a:rPr>
              <a:t>semTake</a:t>
            </a:r>
            <a:r>
              <a:rPr lang="pl-PL" dirty="0" smtClean="0">
                <a:solidFill>
                  <a:srgbClr val="FF0000"/>
                </a:solidFill>
              </a:rPr>
              <a:t>(…)</a:t>
            </a:r>
          </a:p>
          <a:p>
            <a:endParaRPr lang="pl-PL" dirty="0" smtClean="0"/>
          </a:p>
          <a:p>
            <a:r>
              <a:rPr lang="pl-PL" dirty="0" err="1" smtClean="0"/>
              <a:t>Critical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section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err="1" smtClean="0">
                <a:solidFill>
                  <a:srgbClr val="FF0000"/>
                </a:solidFill>
              </a:rPr>
              <a:t>semGive</a:t>
            </a:r>
            <a:r>
              <a:rPr lang="pl-PL" dirty="0" smtClean="0">
                <a:solidFill>
                  <a:srgbClr val="FF0000"/>
                </a:solidFill>
              </a:rPr>
              <a:t>(…)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101680" y="2852936"/>
            <a:ext cx="990600" cy="3762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940152" y="2115988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l-PL" dirty="0" err="1" smtClean="0"/>
              <a:t>s</a:t>
            </a:r>
            <a:r>
              <a:rPr lang="pl-PL" b="0" dirty="0" err="1" smtClean="0">
                <a:solidFill>
                  <a:schemeClr val="tx1"/>
                </a:solidFill>
              </a:rPr>
              <a:t>hared</a:t>
            </a:r>
            <a:r>
              <a:rPr lang="pl-PL" b="0" dirty="0" smtClean="0">
                <a:solidFill>
                  <a:schemeClr val="tx1"/>
                </a:solidFill>
              </a:rPr>
              <a:t> </a:t>
            </a:r>
            <a:r>
              <a:rPr lang="pl-PL" b="0" dirty="0" err="1">
                <a:solidFill>
                  <a:schemeClr val="tx1"/>
                </a:solidFill>
              </a:rPr>
              <a:t>resource</a:t>
            </a:r>
            <a:endParaRPr lang="pl-PL" b="0" dirty="0">
              <a:solidFill>
                <a:schemeClr val="tx1"/>
              </a:solidFill>
            </a:endParaRPr>
          </a:p>
        </p:txBody>
      </p:sp>
      <p:cxnSp>
        <p:nvCxnSpPr>
          <p:cNvPr id="14" name="AutoShape 10"/>
          <p:cNvCxnSpPr>
            <a:cxnSpLocks noChangeShapeType="1"/>
            <a:stCxn id="10" idx="3"/>
            <a:endCxn id="12" idx="1"/>
          </p:cNvCxnSpPr>
          <p:nvPr/>
        </p:nvCxnSpPr>
        <p:spPr bwMode="auto">
          <a:xfrm flipV="1">
            <a:off x="5868144" y="3041055"/>
            <a:ext cx="233536" cy="65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/>
            <a:tailEnd type="triangle" w="lg" len="med"/>
          </a:ln>
          <a:effectLst/>
        </p:spPr>
      </p:cxnSp>
      <p:cxnSp>
        <p:nvCxnSpPr>
          <p:cNvPr id="15" name="AutoShape 11"/>
          <p:cNvCxnSpPr>
            <a:cxnSpLocks noChangeShapeType="1"/>
            <a:stCxn id="12" idx="3"/>
          </p:cNvCxnSpPr>
          <p:nvPr/>
        </p:nvCxnSpPr>
        <p:spPr bwMode="auto">
          <a:xfrm flipV="1">
            <a:off x="7092280" y="2996952"/>
            <a:ext cx="288032" cy="4410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/>
            <a:tailEnd type="triangle" w="lg" len="med"/>
          </a:ln>
          <a:effectLst/>
        </p:spPr>
      </p:cxn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906888" y="1582588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J</a:t>
            </a:r>
            <a:r>
              <a:rPr lang="pl-PL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931224" y="1596876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J</a:t>
            </a:r>
            <a:r>
              <a:rPr lang="pl-PL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944636" y="6096000"/>
            <a:ext cx="678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1401836" y="5119688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244624" y="3810000"/>
            <a:ext cx="990600" cy="381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078236" y="6172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a</a:t>
            </a:r>
            <a:r>
              <a:rPr lang="pl-PL" baseline="-25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3840236" y="6172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t</a:t>
            </a:r>
            <a:r>
              <a:rPr lang="pl-PL" baseline="-250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4449836" y="6172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t</a:t>
            </a:r>
            <a:r>
              <a:rPr lang="pl-PL" baseline="-25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7802636" y="5881688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t</a:t>
            </a:r>
            <a:endParaRPr lang="pl-PL" baseline="-25000">
              <a:solidFill>
                <a:schemeClr val="tx1"/>
              </a:solidFill>
            </a:endParaRP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258836" y="5867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J</a:t>
            </a:r>
            <a:r>
              <a:rPr lang="pl-PL" baseline="-25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944636" y="4953000"/>
            <a:ext cx="678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 flipV="1">
            <a:off x="3230636" y="40386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228600" y="3200400"/>
            <a:ext cx="990600" cy="381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7802636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t</a:t>
            </a:r>
            <a:endParaRPr lang="pl-PL" baseline="-25000">
              <a:solidFill>
                <a:schemeClr val="tx1"/>
              </a:solidFill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258836" y="4786313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chemeClr val="tx1"/>
                </a:solidFill>
              </a:rPr>
              <a:t>J</a:t>
            </a:r>
            <a:r>
              <a:rPr lang="pl-PL" baseline="-250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1311424" y="3824288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0">
                <a:solidFill>
                  <a:schemeClr val="tx1"/>
                </a:solidFill>
              </a:rPr>
              <a:t>Critical section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1219200" y="3214688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0" dirty="0" err="1">
                <a:solidFill>
                  <a:schemeClr val="tx1"/>
                </a:solidFill>
              </a:rPr>
              <a:t>Normal</a:t>
            </a:r>
            <a:r>
              <a:rPr lang="pl-PL" b="0" dirty="0">
                <a:solidFill>
                  <a:schemeClr val="tx1"/>
                </a:solidFill>
              </a:rPr>
              <a:t> </a:t>
            </a:r>
            <a:r>
              <a:rPr lang="pl-PL" b="0" dirty="0" err="1">
                <a:solidFill>
                  <a:schemeClr val="tx1"/>
                </a:solidFill>
              </a:rPr>
              <a:t>execution</a:t>
            </a:r>
            <a:endParaRPr lang="pl-PL" b="0" dirty="0">
              <a:solidFill>
                <a:schemeClr val="tx1"/>
              </a:solidFill>
            </a:endParaRPr>
          </a:p>
        </p:txBody>
      </p:sp>
      <p:sp>
        <p:nvSpPr>
          <p:cNvPr id="33" name="Rectangle 33"/>
          <p:cNvSpPr>
            <a:spLocks noChangeArrowheads="1"/>
          </p:cNvSpPr>
          <p:nvPr/>
        </p:nvSpPr>
        <p:spPr bwMode="auto">
          <a:xfrm>
            <a:off x="1401836" y="5721350"/>
            <a:ext cx="990600" cy="366713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2392436" y="5715000"/>
            <a:ext cx="838200" cy="381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>
            <a:off x="3230636" y="4586288"/>
            <a:ext cx="685800" cy="3667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3916436" y="5715000"/>
            <a:ext cx="609600" cy="381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4526036" y="4572000"/>
            <a:ext cx="990600" cy="381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5516636" y="4578350"/>
            <a:ext cx="685800" cy="366713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6202436" y="5729288"/>
            <a:ext cx="685800" cy="3667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>
            <a:off x="3230636" y="50292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41" name="Line 41"/>
          <p:cNvSpPr>
            <a:spLocks noChangeShapeType="1"/>
          </p:cNvSpPr>
          <p:nvPr/>
        </p:nvSpPr>
        <p:spPr bwMode="auto">
          <a:xfrm>
            <a:off x="3916436" y="4953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42" name="Line 42"/>
          <p:cNvSpPr>
            <a:spLocks noChangeShapeType="1"/>
          </p:cNvSpPr>
          <p:nvPr/>
        </p:nvSpPr>
        <p:spPr bwMode="auto">
          <a:xfrm>
            <a:off x="4526036" y="50292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6202436" y="50292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600400" cy="179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Elipsa 44"/>
          <p:cNvSpPr/>
          <p:nvPr/>
        </p:nvSpPr>
        <p:spPr>
          <a:xfrm>
            <a:off x="2411760" y="1700808"/>
            <a:ext cx="648072" cy="792088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/>
              <a:t>Real-Time Tasks Programming </a:t>
            </a:r>
            <a:r>
              <a:rPr lang="en-GB" altLang="pl-PL" dirty="0" smtClean="0"/>
              <a:t>Issues -</a:t>
            </a:r>
            <a:r>
              <a:rPr lang="en-GB" altLang="pl-PL" dirty="0"/>
              <a:t/>
            </a:r>
            <a:br>
              <a:rPr lang="en-GB" altLang="pl-PL" dirty="0"/>
            </a:br>
            <a:r>
              <a:rPr lang="en-GB" altLang="pl-PL" dirty="0" smtClean="0"/>
              <a:t>		</a:t>
            </a:r>
            <a:r>
              <a:rPr lang="pl-PL" altLang="pl-PL" dirty="0" smtClean="0"/>
              <a:t>	</a:t>
            </a:r>
            <a:r>
              <a:rPr lang="pl-PL" altLang="pl-PL" b="1" dirty="0" smtClean="0"/>
              <a:t>ISR</a:t>
            </a:r>
            <a:r>
              <a:rPr lang="pl-PL" altLang="pl-PL" dirty="0" smtClean="0"/>
              <a:t> and </a:t>
            </a:r>
            <a:r>
              <a:rPr lang="en-GB" altLang="pl-PL" dirty="0" smtClean="0"/>
              <a:t>Mutual Exclusion Problem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84976" cy="2520280"/>
          </a:xfrm>
        </p:spPr>
        <p:txBody>
          <a:bodyPr/>
          <a:lstStyle/>
          <a:p>
            <a:r>
              <a:rPr lang="en-GB" sz="1800" dirty="0" smtClean="0"/>
              <a:t>Limitations:</a:t>
            </a:r>
          </a:p>
          <a:p>
            <a:pPr lvl="1"/>
            <a:r>
              <a:rPr lang="en-GB" sz="1800" dirty="0" smtClean="0"/>
              <a:t>No ”</a:t>
            </a:r>
            <a:r>
              <a:rPr lang="en-GB" sz="1800" dirty="0" err="1" smtClean="0"/>
              <a:t>SemTake</a:t>
            </a:r>
            <a:r>
              <a:rPr lang="en-GB" sz="1800" dirty="0" smtClean="0"/>
              <a:t>()” possible in ISR code,</a:t>
            </a:r>
          </a:p>
          <a:p>
            <a:pPr lvl="1"/>
            <a:r>
              <a:rPr lang="en-GB" sz="1800" dirty="0" smtClean="0"/>
              <a:t>Queues are applicable but doesn’t offer the most recent data,</a:t>
            </a:r>
          </a:p>
          <a:p>
            <a:pPr lvl="1"/>
            <a:r>
              <a:rPr lang="en-GB" sz="1800" dirty="0" smtClean="0"/>
              <a:t>Semaphores make it possible to  solve synchronisation problem only.</a:t>
            </a:r>
          </a:p>
          <a:p>
            <a:r>
              <a:rPr lang="en-GB" sz="1800" dirty="0" smtClean="0"/>
              <a:t>Possible solutions:</a:t>
            </a:r>
          </a:p>
          <a:p>
            <a:pPr lvl="1"/>
            <a:r>
              <a:rPr lang="en-GB" sz="1800" dirty="0" smtClean="0"/>
              <a:t>Interrupt and task „locking” application during the „critical section” reduction,</a:t>
            </a:r>
          </a:p>
          <a:p>
            <a:pPr lvl="1"/>
            <a:r>
              <a:rPr lang="en-GB" sz="1800" dirty="0" smtClean="0"/>
              <a:t>Dedicated ISR callable spin lock methods application.</a:t>
            </a:r>
            <a:endParaRPr lang="en-GB" altLang="en-US" sz="1800" dirty="0" smtClean="0"/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4932040" y="3933056"/>
            <a:ext cx="1296144" cy="138499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</a:rPr>
              <a:t>intLock</a:t>
            </a:r>
            <a:r>
              <a:rPr lang="pl-PL" sz="1400" dirty="0" smtClean="0">
                <a:solidFill>
                  <a:srgbClr val="FF0000"/>
                </a:solidFill>
              </a:rPr>
              <a:t>();</a:t>
            </a:r>
            <a:endParaRPr lang="pl-PL" sz="1400" dirty="0" smtClean="0"/>
          </a:p>
          <a:p>
            <a:endParaRPr lang="pl-PL" sz="1400" dirty="0" smtClean="0"/>
          </a:p>
          <a:p>
            <a:r>
              <a:rPr lang="pl-PL" sz="1400" dirty="0" err="1" smtClean="0"/>
              <a:t>Critical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err="1" smtClean="0"/>
              <a:t>section</a:t>
            </a:r>
            <a:endParaRPr lang="pl-PL" sz="1400" dirty="0" smtClean="0"/>
          </a:p>
          <a:p>
            <a:endParaRPr lang="pl-PL" sz="1400" dirty="0" smtClean="0"/>
          </a:p>
          <a:p>
            <a:r>
              <a:rPr lang="pl-PL" sz="1400" dirty="0" err="1" smtClean="0">
                <a:solidFill>
                  <a:srgbClr val="FF0000"/>
                </a:solidFill>
              </a:rPr>
              <a:t>intUnlock</a:t>
            </a:r>
            <a:r>
              <a:rPr lang="pl-PL" sz="1400" dirty="0" smtClean="0">
                <a:solidFill>
                  <a:srgbClr val="FF0000"/>
                </a:solidFill>
              </a:rPr>
              <a:t> (…)</a:t>
            </a:r>
            <a:endParaRPr lang="pl-PL" sz="1400" dirty="0">
              <a:solidFill>
                <a:srgbClr val="FF0000"/>
              </a:solidFill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7596336" y="3700023"/>
            <a:ext cx="1368152" cy="18158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</a:rPr>
              <a:t>taskLock</a:t>
            </a:r>
            <a:r>
              <a:rPr lang="pl-PL" sz="1400" dirty="0" smtClean="0">
                <a:solidFill>
                  <a:srgbClr val="FF0000"/>
                </a:solidFill>
              </a:rPr>
              <a:t>(…)</a:t>
            </a:r>
          </a:p>
          <a:p>
            <a:r>
              <a:rPr lang="pl-PL" sz="1400" dirty="0" err="1" smtClean="0">
                <a:solidFill>
                  <a:srgbClr val="FF0000"/>
                </a:solidFill>
              </a:rPr>
              <a:t>intLock</a:t>
            </a:r>
            <a:r>
              <a:rPr lang="pl-PL" sz="1400" dirty="0" smtClean="0">
                <a:solidFill>
                  <a:srgbClr val="FF0000"/>
                </a:solidFill>
              </a:rPr>
              <a:t>(…)</a:t>
            </a:r>
          </a:p>
          <a:p>
            <a:endParaRPr lang="pl-PL" sz="1400" dirty="0" smtClean="0"/>
          </a:p>
          <a:p>
            <a:r>
              <a:rPr lang="pl-PL" sz="1400" dirty="0" err="1" smtClean="0"/>
              <a:t>Critical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err="1" smtClean="0"/>
              <a:t>section</a:t>
            </a:r>
            <a:endParaRPr lang="pl-PL" sz="1400" dirty="0" smtClean="0"/>
          </a:p>
          <a:p>
            <a:endParaRPr lang="pl-PL" sz="1400" dirty="0" smtClean="0"/>
          </a:p>
          <a:p>
            <a:r>
              <a:rPr lang="pl-PL" sz="1400" dirty="0" err="1" smtClean="0">
                <a:solidFill>
                  <a:srgbClr val="FF0000"/>
                </a:solidFill>
              </a:rPr>
              <a:t>intUnlock</a:t>
            </a:r>
            <a:r>
              <a:rPr lang="pl-PL" sz="1400" dirty="0" smtClean="0">
                <a:solidFill>
                  <a:srgbClr val="FF0000"/>
                </a:solidFill>
              </a:rPr>
              <a:t>(…)</a:t>
            </a:r>
          </a:p>
          <a:p>
            <a:r>
              <a:rPr lang="pl-PL" sz="1400" dirty="0" err="1" smtClean="0">
                <a:solidFill>
                  <a:srgbClr val="FF0000"/>
                </a:solidFill>
              </a:rPr>
              <a:t>taskUnlock</a:t>
            </a:r>
            <a:r>
              <a:rPr lang="pl-PL" sz="1400" dirty="0" smtClean="0">
                <a:solidFill>
                  <a:srgbClr val="FF0000"/>
                </a:solidFill>
              </a:rPr>
              <a:t>(…)</a:t>
            </a:r>
            <a:endParaRPr lang="pl-PL" sz="1400" dirty="0">
              <a:solidFill>
                <a:srgbClr val="FF0000"/>
              </a:solidFill>
            </a:endParaRPr>
          </a:p>
        </p:txBody>
      </p:sp>
      <p:sp>
        <p:nvSpPr>
          <p:cNvPr id="49" name="Text Box 8"/>
          <p:cNvSpPr txBox="1">
            <a:spLocks noChangeArrowheads="1"/>
          </p:cNvSpPr>
          <p:nvPr/>
        </p:nvSpPr>
        <p:spPr bwMode="auto">
          <a:xfrm>
            <a:off x="6516216" y="4463246"/>
            <a:ext cx="765464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1400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6444208" y="3861048"/>
            <a:ext cx="1059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1400" dirty="0" err="1" smtClean="0"/>
              <a:t>s</a:t>
            </a:r>
            <a:r>
              <a:rPr lang="pl-PL" sz="1400" b="0" dirty="0" err="1" smtClean="0">
                <a:solidFill>
                  <a:schemeClr val="tx1"/>
                </a:solidFill>
              </a:rPr>
              <a:t>hared</a:t>
            </a:r>
            <a:r>
              <a:rPr lang="pl-PL" sz="1400" b="0" dirty="0" smtClean="0">
                <a:solidFill>
                  <a:schemeClr val="tx1"/>
                </a:solidFill>
              </a:rPr>
              <a:t> </a:t>
            </a:r>
            <a:r>
              <a:rPr lang="pl-PL" sz="1400" b="0" dirty="0" err="1">
                <a:solidFill>
                  <a:schemeClr val="tx1"/>
                </a:solidFill>
              </a:rPr>
              <a:t>resource</a:t>
            </a:r>
            <a:endParaRPr lang="pl-PL" sz="1400" b="0" dirty="0">
              <a:solidFill>
                <a:schemeClr val="tx1"/>
              </a:solidFill>
            </a:endParaRPr>
          </a:p>
        </p:txBody>
      </p:sp>
      <p:cxnSp>
        <p:nvCxnSpPr>
          <p:cNvPr id="51" name="AutoShape 10"/>
          <p:cNvCxnSpPr>
            <a:cxnSpLocks noChangeShapeType="1"/>
            <a:stCxn id="47" idx="3"/>
            <a:endCxn id="49" idx="1"/>
          </p:cNvCxnSpPr>
          <p:nvPr/>
        </p:nvCxnSpPr>
        <p:spPr bwMode="auto">
          <a:xfrm flipV="1">
            <a:off x="6228184" y="4617135"/>
            <a:ext cx="288032" cy="8419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/>
            <a:tailEnd type="triangle" w="lg" len="med"/>
          </a:ln>
          <a:effectLst/>
        </p:spPr>
      </p:cxnSp>
      <p:cxnSp>
        <p:nvCxnSpPr>
          <p:cNvPr id="52" name="AutoShape 11"/>
          <p:cNvCxnSpPr>
            <a:cxnSpLocks noChangeShapeType="1"/>
            <a:stCxn id="49" idx="3"/>
            <a:endCxn id="48" idx="1"/>
          </p:cNvCxnSpPr>
          <p:nvPr/>
        </p:nvCxnSpPr>
        <p:spPr bwMode="auto">
          <a:xfrm flipV="1">
            <a:off x="7281680" y="4607964"/>
            <a:ext cx="314656" cy="917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/>
            <a:tailEnd type="triangle" w="lg" len="med"/>
          </a:ln>
          <a:effectLst/>
        </p:spPr>
      </p:cxnSp>
      <p:sp>
        <p:nvSpPr>
          <p:cNvPr id="53" name="Text Box 16"/>
          <p:cNvSpPr txBox="1">
            <a:spLocks noChangeArrowheads="1"/>
          </p:cNvSpPr>
          <p:nvPr/>
        </p:nvSpPr>
        <p:spPr bwMode="auto">
          <a:xfrm>
            <a:off x="5292080" y="3501008"/>
            <a:ext cx="5266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1400" b="1" dirty="0" smtClean="0">
                <a:solidFill>
                  <a:srgbClr val="FF0000"/>
                </a:solidFill>
              </a:rPr>
              <a:t>ISR</a:t>
            </a:r>
            <a:endParaRPr lang="pl-PL" sz="1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Text Box 17"/>
          <p:cNvSpPr txBox="1">
            <a:spLocks noChangeArrowheads="1"/>
          </p:cNvSpPr>
          <p:nvPr/>
        </p:nvSpPr>
        <p:spPr bwMode="auto">
          <a:xfrm>
            <a:off x="3491880" y="4221088"/>
            <a:ext cx="3532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1400" dirty="0">
                <a:solidFill>
                  <a:schemeClr val="tx1"/>
                </a:solidFill>
              </a:rPr>
              <a:t>J</a:t>
            </a:r>
            <a:r>
              <a:rPr lang="pl-PL" sz="1400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>
            <a:off x="323528" y="4742733"/>
            <a:ext cx="1296144" cy="18158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</a:rPr>
              <a:t>SPIN_LOCK_ISR_TAKE</a:t>
            </a:r>
            <a:r>
              <a:rPr lang="pl-PL" sz="1400" dirty="0" smtClean="0">
                <a:solidFill>
                  <a:srgbClr val="FF0000"/>
                </a:solidFill>
              </a:rPr>
              <a:t> ()</a:t>
            </a:r>
          </a:p>
          <a:p>
            <a:endParaRPr lang="pl-PL" sz="1400" dirty="0" smtClean="0">
              <a:solidFill>
                <a:srgbClr val="FF0000"/>
              </a:solidFill>
            </a:endParaRPr>
          </a:p>
          <a:p>
            <a:r>
              <a:rPr lang="pl-PL" sz="1400" dirty="0" err="1" smtClean="0"/>
              <a:t>Critical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err="1" smtClean="0"/>
              <a:t>section</a:t>
            </a:r>
            <a:endParaRPr lang="pl-PL" sz="1400" dirty="0" smtClean="0"/>
          </a:p>
          <a:p>
            <a:endParaRPr lang="pl-PL" sz="1400" dirty="0" smtClean="0"/>
          </a:p>
          <a:p>
            <a:r>
              <a:rPr lang="pl-PL" sz="1400" dirty="0" err="1" smtClean="0">
                <a:solidFill>
                  <a:srgbClr val="FF0000"/>
                </a:solidFill>
              </a:rPr>
              <a:t>SPIN_LOCK_ISR_GIVE</a:t>
            </a:r>
            <a:r>
              <a:rPr lang="pl-PL" sz="1400" dirty="0" smtClean="0">
                <a:solidFill>
                  <a:srgbClr val="FF0000"/>
                </a:solidFill>
              </a:rPr>
              <a:t> () </a:t>
            </a: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2987824" y="4725144"/>
            <a:ext cx="1368152" cy="18158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</a:rPr>
              <a:t>SPIN_LOCK_ISR_TAKE</a:t>
            </a:r>
            <a:r>
              <a:rPr lang="pl-PL" sz="1400" dirty="0" smtClean="0">
                <a:solidFill>
                  <a:srgbClr val="FF0000"/>
                </a:solidFill>
              </a:rPr>
              <a:t> ()</a:t>
            </a:r>
          </a:p>
          <a:p>
            <a:endParaRPr lang="pl-PL" sz="1400" dirty="0" smtClean="0"/>
          </a:p>
          <a:p>
            <a:r>
              <a:rPr lang="pl-PL" sz="1400" dirty="0" err="1" smtClean="0"/>
              <a:t>Critical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err="1" smtClean="0"/>
              <a:t>section</a:t>
            </a:r>
            <a:endParaRPr lang="pl-PL" sz="1400" dirty="0" smtClean="0"/>
          </a:p>
          <a:p>
            <a:endParaRPr lang="pl-PL" sz="1400" dirty="0" smtClean="0"/>
          </a:p>
          <a:p>
            <a:r>
              <a:rPr lang="pl-PL" sz="1400" dirty="0" err="1" smtClean="0">
                <a:solidFill>
                  <a:srgbClr val="FF0000"/>
                </a:solidFill>
              </a:rPr>
              <a:t>SPIN_LOCK_ISR_GIVE</a:t>
            </a:r>
            <a:r>
              <a:rPr lang="pl-PL" sz="1400" dirty="0" smtClean="0">
                <a:solidFill>
                  <a:srgbClr val="FF0000"/>
                </a:solidFill>
              </a:rPr>
              <a:t> () </a:t>
            </a:r>
          </a:p>
        </p:txBody>
      </p:sp>
      <p:sp>
        <p:nvSpPr>
          <p:cNvPr id="70" name="Text Box 8"/>
          <p:cNvSpPr txBox="1">
            <a:spLocks noChangeArrowheads="1"/>
          </p:cNvSpPr>
          <p:nvPr/>
        </p:nvSpPr>
        <p:spPr bwMode="auto">
          <a:xfrm>
            <a:off x="1907704" y="5488367"/>
            <a:ext cx="765464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1400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71" name="Text Box 9"/>
          <p:cNvSpPr txBox="1">
            <a:spLocks noChangeArrowheads="1"/>
          </p:cNvSpPr>
          <p:nvPr/>
        </p:nvSpPr>
        <p:spPr bwMode="auto">
          <a:xfrm>
            <a:off x="1783935" y="4869160"/>
            <a:ext cx="1059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1400" dirty="0" err="1" smtClean="0"/>
              <a:t>s</a:t>
            </a:r>
            <a:r>
              <a:rPr lang="pl-PL" sz="1400" b="0" dirty="0" err="1" smtClean="0">
                <a:solidFill>
                  <a:schemeClr val="tx1"/>
                </a:solidFill>
              </a:rPr>
              <a:t>hared</a:t>
            </a:r>
            <a:r>
              <a:rPr lang="pl-PL" sz="1400" b="0" dirty="0" smtClean="0">
                <a:solidFill>
                  <a:schemeClr val="tx1"/>
                </a:solidFill>
              </a:rPr>
              <a:t> </a:t>
            </a:r>
            <a:r>
              <a:rPr lang="pl-PL" sz="1400" b="0" dirty="0" err="1">
                <a:solidFill>
                  <a:schemeClr val="tx1"/>
                </a:solidFill>
              </a:rPr>
              <a:t>resource</a:t>
            </a:r>
            <a:endParaRPr lang="pl-PL" sz="1400" b="0" dirty="0">
              <a:solidFill>
                <a:schemeClr val="tx1"/>
              </a:solidFill>
            </a:endParaRPr>
          </a:p>
        </p:txBody>
      </p:sp>
      <p:cxnSp>
        <p:nvCxnSpPr>
          <p:cNvPr id="72" name="AutoShape 10"/>
          <p:cNvCxnSpPr>
            <a:cxnSpLocks noChangeShapeType="1"/>
            <a:stCxn id="68" idx="3"/>
            <a:endCxn id="70" idx="1"/>
          </p:cNvCxnSpPr>
          <p:nvPr/>
        </p:nvCxnSpPr>
        <p:spPr bwMode="auto">
          <a:xfrm flipV="1">
            <a:off x="1619672" y="5642256"/>
            <a:ext cx="288032" cy="841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/>
            <a:tailEnd type="triangle" w="lg" len="med"/>
          </a:ln>
          <a:effectLst/>
        </p:spPr>
      </p:cxnSp>
      <p:cxnSp>
        <p:nvCxnSpPr>
          <p:cNvPr id="73" name="AutoShape 11"/>
          <p:cNvCxnSpPr>
            <a:cxnSpLocks noChangeShapeType="1"/>
            <a:stCxn id="70" idx="3"/>
            <a:endCxn id="69" idx="1"/>
          </p:cNvCxnSpPr>
          <p:nvPr/>
        </p:nvCxnSpPr>
        <p:spPr bwMode="auto">
          <a:xfrm flipV="1">
            <a:off x="2673168" y="5633085"/>
            <a:ext cx="314656" cy="917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/>
            <a:tailEnd type="triangle" w="lg" len="med"/>
          </a:ln>
          <a:effectLst/>
        </p:spPr>
      </p:cxnSp>
      <p:sp>
        <p:nvSpPr>
          <p:cNvPr id="74" name="Text Box 16"/>
          <p:cNvSpPr txBox="1">
            <a:spLocks noChangeArrowheads="1"/>
          </p:cNvSpPr>
          <p:nvPr/>
        </p:nvSpPr>
        <p:spPr bwMode="auto">
          <a:xfrm>
            <a:off x="755576" y="4221088"/>
            <a:ext cx="5266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1400" b="1" dirty="0" smtClean="0">
                <a:solidFill>
                  <a:srgbClr val="FF0000"/>
                </a:solidFill>
              </a:rPr>
              <a:t>ISR</a:t>
            </a:r>
            <a:endParaRPr lang="pl-PL" sz="1400" b="1" baseline="-25000" dirty="0">
              <a:solidFill>
                <a:srgbClr val="FF0000"/>
              </a:solidFill>
            </a:endParaRPr>
          </a:p>
        </p:txBody>
      </p:sp>
      <p:sp>
        <p:nvSpPr>
          <p:cNvPr id="75" name="Text Box 17"/>
          <p:cNvSpPr txBox="1">
            <a:spLocks noChangeArrowheads="1"/>
          </p:cNvSpPr>
          <p:nvPr/>
        </p:nvSpPr>
        <p:spPr bwMode="auto">
          <a:xfrm>
            <a:off x="8172400" y="3284984"/>
            <a:ext cx="3532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1400" dirty="0">
                <a:solidFill>
                  <a:schemeClr val="tx1"/>
                </a:solidFill>
              </a:rPr>
              <a:t>J</a:t>
            </a:r>
            <a:r>
              <a:rPr lang="pl-PL" sz="1400" baseline="-25000" dirty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78" name="Łącznik prosty ze strzałką 77"/>
          <p:cNvCxnSpPr/>
          <p:nvPr/>
        </p:nvCxnSpPr>
        <p:spPr>
          <a:xfrm flipH="1">
            <a:off x="2339753" y="3356992"/>
            <a:ext cx="360039" cy="134898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Łącznik prosty ze strzałką 78"/>
          <p:cNvCxnSpPr/>
          <p:nvPr/>
        </p:nvCxnSpPr>
        <p:spPr>
          <a:xfrm>
            <a:off x="6660232" y="2996952"/>
            <a:ext cx="144016" cy="864096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2008" y="116632"/>
            <a:ext cx="896448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dirty="0" smtClean="0"/>
              <a:t>Improving Near Real-Time LAN’s Reliability</a:t>
            </a:r>
            <a:r>
              <a:rPr lang="pl-PL" altLang="pl-PL" dirty="0" smtClean="0"/>
              <a:t> - </a:t>
            </a:r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pl-PL" altLang="pl-PL" dirty="0" smtClean="0"/>
              <a:t>		</a:t>
            </a:r>
            <a:r>
              <a:rPr lang="pl-PL" altLang="pl-PL" sz="2700" dirty="0" smtClean="0"/>
              <a:t>Ethernet/IP </a:t>
            </a:r>
            <a:r>
              <a:rPr lang="pl-PL" altLang="pl-PL" sz="2700" dirty="0" err="1" smtClean="0"/>
              <a:t>LANs</a:t>
            </a:r>
            <a:r>
              <a:rPr lang="pl-PL" altLang="pl-PL" sz="2700" dirty="0" smtClean="0"/>
              <a:t> as </a:t>
            </a:r>
            <a:r>
              <a:rPr lang="en-GB" altLang="pl-PL" sz="2700" dirty="0" smtClean="0"/>
              <a:t>Real-Time </a:t>
            </a:r>
            <a:r>
              <a:rPr lang="pl-PL" altLang="pl-PL" sz="2700" dirty="0" smtClean="0"/>
              <a:t>Data Media</a:t>
            </a: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r>
              <a:rPr lang="en-GB" sz="1800" dirty="0" smtClean="0"/>
              <a:t>Po</a:t>
            </a:r>
            <a:r>
              <a:rPr lang="pl-PL" sz="1800" dirty="0" smtClean="0"/>
              <a:t>p</a:t>
            </a:r>
            <a:r>
              <a:rPr lang="en-GB" sz="1800" dirty="0" err="1" smtClean="0"/>
              <a:t>ular</a:t>
            </a:r>
            <a:r>
              <a:rPr lang="en-GB" sz="1800" dirty="0" smtClean="0"/>
              <a:t> on</a:t>
            </a:r>
            <a:r>
              <a:rPr lang="pl-PL" sz="1800" dirty="0" smtClean="0"/>
              <a:t>-</a:t>
            </a:r>
            <a:r>
              <a:rPr lang="en-GB" sz="1800" dirty="0" smtClean="0"/>
              <a:t>board </a:t>
            </a:r>
            <a:r>
              <a:rPr lang="en-GB" sz="1800" dirty="0" smtClean="0"/>
              <a:t>avionics data buses:</a:t>
            </a:r>
          </a:p>
          <a:p>
            <a:pPr lvl="1"/>
            <a:r>
              <a:rPr lang="en-GB" sz="1800" dirty="0" smtClean="0"/>
              <a:t>ARINC 429</a:t>
            </a:r>
          </a:p>
          <a:p>
            <a:pPr lvl="1"/>
            <a:r>
              <a:rPr lang="en-GB" sz="1800" dirty="0" smtClean="0"/>
              <a:t>MIL-STD-1553</a:t>
            </a:r>
          </a:p>
          <a:p>
            <a:pPr lvl="1"/>
            <a:r>
              <a:rPr lang="en-GB" sz="1800" dirty="0" smtClean="0"/>
              <a:t>CAN Aerospace</a:t>
            </a:r>
          </a:p>
          <a:p>
            <a:pPr lvl="1"/>
            <a:r>
              <a:rPr lang="en-GB" sz="1800" dirty="0" smtClean="0"/>
              <a:t>AFDX (ARINC 664) 	(Ethernet </a:t>
            </a:r>
            <a:r>
              <a:rPr lang="en-GB" sz="1800" dirty="0" err="1" smtClean="0"/>
              <a:t>extenssion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err="1" smtClean="0"/>
              <a:t>TTEthernet</a:t>
            </a:r>
            <a:r>
              <a:rPr lang="en-GB" sz="1800" dirty="0" smtClean="0"/>
              <a:t>		(Ethernet </a:t>
            </a:r>
            <a:r>
              <a:rPr lang="en-GB" sz="1800" dirty="0" err="1" smtClean="0"/>
              <a:t>extenssion</a:t>
            </a:r>
            <a:r>
              <a:rPr lang="en-GB" sz="1800" dirty="0" smtClean="0"/>
              <a:t>)	</a:t>
            </a:r>
            <a:endParaRPr lang="en-GB" dirty="0" smtClean="0"/>
          </a:p>
          <a:p>
            <a:r>
              <a:rPr lang="en-GB" sz="1800" dirty="0" smtClean="0"/>
              <a:t>However</a:t>
            </a:r>
          </a:p>
          <a:p>
            <a:pPr lvl="1"/>
            <a:r>
              <a:rPr lang="en-GB" sz="1800" dirty="0" smtClean="0"/>
              <a:t>Their bandwidth (100 </a:t>
            </a:r>
            <a:r>
              <a:rPr lang="en-GB" sz="1800" dirty="0" err="1" smtClean="0"/>
              <a:t>kbit</a:t>
            </a:r>
            <a:r>
              <a:rPr lang="en-GB" sz="1800" dirty="0" smtClean="0"/>
              <a:t>/s for ARINC 429 and up to 1 </a:t>
            </a:r>
            <a:r>
              <a:rPr lang="en-GB" sz="1800" dirty="0" err="1" smtClean="0"/>
              <a:t>Mbit</a:t>
            </a:r>
            <a:r>
              <a:rPr lang="en-GB" sz="1800" dirty="0" smtClean="0"/>
              <a:t>/s for CAN) becomes a serious barrier when the increasing number of nodes appears in the network or the nodes intensively produce the data</a:t>
            </a:r>
          </a:p>
          <a:p>
            <a:pPr lvl="1"/>
            <a:r>
              <a:rPr lang="en-GB" sz="1800" dirty="0" smtClean="0"/>
              <a:t>Both ARINC specification 664 and Time-Triggered Ethernet solutions are currently gradually introduced in airliners. These new solutions are expensive and it will take a significant time to introduce them into general aviation vehicles and UAVs.</a:t>
            </a:r>
          </a:p>
          <a:p>
            <a:r>
              <a:rPr lang="en-GB" sz="1800" dirty="0" smtClean="0"/>
              <a:t>Consequently</a:t>
            </a:r>
          </a:p>
          <a:p>
            <a:pPr lvl="1"/>
            <a:r>
              <a:rPr lang="en-GB" sz="1800" dirty="0" smtClean="0"/>
              <a:t>There exist a systematically growing market of „standard” Ethernet</a:t>
            </a:r>
            <a:br>
              <a:rPr lang="en-GB" sz="1800" dirty="0" smtClean="0"/>
            </a:br>
            <a:r>
              <a:rPr lang="en-GB" sz="1800" dirty="0" smtClean="0"/>
              <a:t>devices dedicated to aviation applications.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en-GB" altLang="pl-PL" dirty="0" smtClean="0"/>
              <a:t>Improving </a:t>
            </a:r>
            <a:r>
              <a:rPr lang="en-GB" altLang="pl-PL" dirty="0" smtClean="0"/>
              <a:t>Near Real-Time LAN’s </a:t>
            </a:r>
            <a:r>
              <a:rPr lang="en-GB" altLang="pl-PL" dirty="0" smtClean="0"/>
              <a:t>Reliability - </a:t>
            </a:r>
            <a:br>
              <a:rPr lang="en-GB" altLang="pl-PL" dirty="0" smtClean="0"/>
            </a:br>
            <a:r>
              <a:rPr lang="en-GB" altLang="pl-PL" dirty="0" smtClean="0"/>
              <a:t>					</a:t>
            </a:r>
            <a:r>
              <a:rPr lang="en-GB" altLang="pl-PL" sz="2700" dirty="0" smtClean="0"/>
              <a:t>Communication Channels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600400" cy="179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lipsa 11"/>
          <p:cNvSpPr/>
          <p:nvPr/>
        </p:nvSpPr>
        <p:spPr>
          <a:xfrm>
            <a:off x="683568" y="1844826"/>
            <a:ext cx="2880320" cy="936104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01008"/>
            <a:ext cx="685615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trzałka w dół 12"/>
          <p:cNvSpPr/>
          <p:nvPr/>
        </p:nvSpPr>
        <p:spPr>
          <a:xfrm rot="19869400">
            <a:off x="2874740" y="2821847"/>
            <a:ext cx="381378" cy="8233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460432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sz="2200" dirty="0" smtClean="0"/>
              <a:t>Improving Near Real-Time LAN’s Reliability</a:t>
            </a:r>
            <a:r>
              <a:rPr lang="pl-PL" altLang="pl-PL" sz="2200" dirty="0" smtClean="0"/>
              <a:t> - </a:t>
            </a:r>
            <a:br>
              <a:rPr lang="pl-PL" altLang="pl-PL" sz="2200" dirty="0" smtClean="0"/>
            </a:br>
            <a:r>
              <a:rPr lang="pl-PL" altLang="pl-PL" sz="2200" dirty="0" smtClean="0"/>
              <a:t>				I</a:t>
            </a:r>
            <a:r>
              <a:rPr lang="en-GB" altLang="pl-PL" sz="2000" dirty="0" smtClean="0"/>
              <a:t>EEE 802.3Q Standard Application</a:t>
            </a:r>
            <a:r>
              <a:rPr lang="pl-PL" altLang="pl-PL" sz="2000" dirty="0" smtClean="0"/>
              <a:t> (1)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64727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460432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sz="2200" dirty="0" smtClean="0"/>
              <a:t>Improving Near Real-Time LAN’s Reliability</a:t>
            </a:r>
            <a:r>
              <a:rPr lang="pl-PL" altLang="pl-PL" sz="2200" dirty="0" smtClean="0"/>
              <a:t> - </a:t>
            </a:r>
            <a:br>
              <a:rPr lang="pl-PL" altLang="pl-PL" sz="2200" dirty="0" smtClean="0"/>
            </a:br>
            <a:r>
              <a:rPr lang="pl-PL" altLang="pl-PL" sz="2200" dirty="0" smtClean="0"/>
              <a:t>				</a:t>
            </a:r>
            <a:r>
              <a:rPr lang="en-GB" altLang="pl-PL" sz="2000" dirty="0" smtClean="0"/>
              <a:t>IEEE 802.3Q Standard Application</a:t>
            </a:r>
            <a:r>
              <a:rPr lang="pl-PL" altLang="pl-PL" sz="2000" dirty="0" smtClean="0"/>
              <a:t> (2)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7563594" cy="51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460432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sz="2200" dirty="0" smtClean="0"/>
              <a:t>Improving Near Real-Time LAN’s Reliability</a:t>
            </a:r>
            <a:r>
              <a:rPr lang="pl-PL" altLang="pl-PL" sz="2200" dirty="0" smtClean="0"/>
              <a:t> - </a:t>
            </a:r>
            <a:br>
              <a:rPr lang="pl-PL" altLang="pl-PL" sz="2200" dirty="0" smtClean="0"/>
            </a:br>
            <a:r>
              <a:rPr lang="pl-PL" altLang="pl-PL" sz="2200" dirty="0" smtClean="0"/>
              <a:t>				</a:t>
            </a:r>
            <a:r>
              <a:rPr lang="en-US" altLang="pl-PL" sz="2000" dirty="0" smtClean="0"/>
              <a:t>IP (RFC 791) and RFC 2474  Application</a:t>
            </a:r>
            <a:r>
              <a:rPr lang="pl-PL" altLang="pl-PL" sz="2000" dirty="0" smtClean="0"/>
              <a:t> (1)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4" y="1556792"/>
            <a:ext cx="8038979" cy="385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460432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sz="2200" dirty="0" smtClean="0"/>
              <a:t>Improving Near Real-Time LAN’s Reliability</a:t>
            </a:r>
            <a:r>
              <a:rPr lang="pl-PL" altLang="pl-PL" sz="2200" dirty="0" smtClean="0"/>
              <a:t> - </a:t>
            </a:r>
            <a:br>
              <a:rPr lang="pl-PL" altLang="pl-PL" sz="2200" dirty="0" smtClean="0"/>
            </a:br>
            <a:r>
              <a:rPr lang="pl-PL" altLang="pl-PL" sz="2200" dirty="0" smtClean="0"/>
              <a:t>				</a:t>
            </a:r>
            <a:r>
              <a:rPr lang="en-US" altLang="pl-PL" sz="2000" dirty="0" smtClean="0"/>
              <a:t>IP (RFC 791) and RFC 2474  Application</a:t>
            </a:r>
            <a:r>
              <a:rPr lang="pl-PL" altLang="pl-PL" sz="2000" dirty="0" smtClean="0"/>
              <a:t> (2) </a:t>
            </a:r>
            <a:endParaRPr lang="en-GB" altLang="pl-PL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526" y="928351"/>
            <a:ext cx="7635850" cy="538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2008" y="116632"/>
            <a:ext cx="896448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dirty="0" smtClean="0"/>
              <a:t>Improving Near Real-Time LAN’s Reliability</a:t>
            </a:r>
            <a:r>
              <a:rPr lang="pl-PL" altLang="pl-PL" dirty="0" smtClean="0"/>
              <a:t> - </a:t>
            </a:r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pl-PL" altLang="pl-PL" dirty="0" smtClean="0"/>
              <a:t>								</a:t>
            </a:r>
            <a:r>
              <a:rPr lang="pl-PL" altLang="pl-PL" sz="2700" dirty="0" err="1" smtClean="0"/>
              <a:t>Remarks</a:t>
            </a: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84976" cy="4824536"/>
          </a:xfrm>
        </p:spPr>
        <p:txBody>
          <a:bodyPr/>
          <a:lstStyle/>
          <a:p>
            <a:r>
              <a:rPr lang="en-GB" dirty="0" smtClean="0"/>
              <a:t>End-point ‘s (network nodes) can produce Ethernet frames or IP </a:t>
            </a:r>
            <a:r>
              <a:rPr lang="en-GB" dirty="0" err="1" smtClean="0"/>
              <a:t>datagrams</a:t>
            </a:r>
            <a:r>
              <a:rPr lang="en-GB" dirty="0" smtClean="0"/>
              <a:t> </a:t>
            </a:r>
            <a:r>
              <a:rPr lang="en-GB" dirty="0" smtClean="0"/>
              <a:t>equipped with the adequately ”prepared” </a:t>
            </a:r>
            <a:r>
              <a:rPr lang="en-GB" dirty="0" smtClean="0"/>
              <a:t>headers.</a:t>
            </a:r>
            <a:endParaRPr lang="en-GB" dirty="0" smtClean="0"/>
          </a:p>
          <a:p>
            <a:r>
              <a:rPr lang="en-GB" dirty="0" smtClean="0"/>
              <a:t>These frames/</a:t>
            </a:r>
            <a:r>
              <a:rPr lang="en-GB" dirty="0" err="1" smtClean="0"/>
              <a:t>datagrams</a:t>
            </a:r>
            <a:r>
              <a:rPr lang="en-GB" dirty="0" smtClean="0"/>
              <a:t> can be interpreted by configurable </a:t>
            </a:r>
            <a:r>
              <a:rPr lang="en-GB" dirty="0" smtClean="0"/>
              <a:t>switches/routers.</a:t>
            </a:r>
            <a:endParaRPr lang="en-GB" dirty="0" smtClean="0"/>
          </a:p>
          <a:p>
            <a:r>
              <a:rPr lang="en-GB" dirty="0" smtClean="0"/>
              <a:t>Modern 3 – layer switches accumulate the possibility of interpretation Ethernet and IP protocol headers in „one device</a:t>
            </a:r>
            <a:r>
              <a:rPr lang="en-GB" dirty="0" smtClean="0"/>
              <a:t>”.</a:t>
            </a:r>
            <a:endParaRPr lang="en-GB" dirty="0" smtClean="0"/>
          </a:p>
          <a:p>
            <a:r>
              <a:rPr lang="en-GB" dirty="0" smtClean="0"/>
              <a:t>This make it possible to prioritise and isolate data streams send by one physical network interface, and </a:t>
            </a:r>
            <a:r>
              <a:rPr lang="en-GB" b="1" dirty="0" smtClean="0"/>
              <a:t>improve reliability of crucial data in distributed computer real-time control system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251520" y="117302"/>
            <a:ext cx="8640960" cy="5753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Agenda</a:t>
            </a:r>
          </a:p>
        </p:txBody>
      </p:sp>
      <p:sp>
        <p:nvSpPr>
          <p:cNvPr id="9219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329612" cy="604867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UAV as Real-Time System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Main Components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Network Architecture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Software Components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Hardware Components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Research Motivation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Real-Time Tasks Programming Issues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Task Overlapping Problem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ISR and Mutual Exclusion  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Improving Near Real-Time LAN’s Reliability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Ethernet/IP LANs as Real-Time Data Media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Communication Channels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IEEE 802.3Q Standard Application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IP (RFC 791) and </a:t>
            </a:r>
            <a:r>
              <a:rPr lang="en-GB" sz="2000" dirty="0" smtClean="0"/>
              <a:t>RFC 2474  Application</a:t>
            </a:r>
            <a:endParaRPr lang="en-GB" altLang="pl-PL" sz="2000" dirty="0" smtClean="0"/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High Level Solutions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Summary and future research</a:t>
            </a:r>
          </a:p>
          <a:p>
            <a:pPr eaLnBrk="1" hangingPunct="1">
              <a:buFont typeface="Arial" charset="0"/>
              <a:buChar char="•"/>
            </a:pPr>
            <a:endParaRPr lang="en-GB" altLang="pl-PL" sz="2000" dirty="0" smtClean="0"/>
          </a:p>
        </p:txBody>
      </p:sp>
      <p:sp>
        <p:nvSpPr>
          <p:cNvPr id="9220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9241CD0-5246-44EE-804C-40C5B050E1B3}" type="slidenum">
              <a:rPr lang="en-GB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pl-PL" sz="1400" dirty="0" smtClean="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2008" y="116632"/>
            <a:ext cx="896448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dirty="0" smtClean="0"/>
              <a:t>Improving Near Real-Time LAN’s Reliability</a:t>
            </a:r>
            <a:r>
              <a:rPr lang="pl-PL" altLang="pl-PL" dirty="0" smtClean="0"/>
              <a:t> - </a:t>
            </a:r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pl-PL" altLang="pl-PL" dirty="0" smtClean="0"/>
              <a:t>						</a:t>
            </a:r>
            <a:r>
              <a:rPr lang="pl-PL" altLang="pl-PL" sz="2700" dirty="0" smtClean="0"/>
              <a:t>High </a:t>
            </a:r>
            <a:r>
              <a:rPr lang="pl-PL" altLang="pl-PL" sz="2700" dirty="0" err="1" smtClean="0"/>
              <a:t>Level</a:t>
            </a:r>
            <a:r>
              <a:rPr lang="pl-PL" altLang="pl-PL" sz="2700" dirty="0" smtClean="0"/>
              <a:t> </a:t>
            </a:r>
            <a:r>
              <a:rPr lang="pl-PL" altLang="pl-PL" sz="2700" dirty="0" err="1" smtClean="0"/>
              <a:t>Solutions</a:t>
            </a: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84976" cy="3096344"/>
          </a:xfrm>
        </p:spPr>
        <p:txBody>
          <a:bodyPr/>
          <a:lstStyle/>
          <a:p>
            <a:r>
              <a:rPr lang="en-GB" sz="2800" dirty="0" smtClean="0"/>
              <a:t>On a top of Ethernet/IP/UDP protocols the following high level methods can be applied to improve the network reliability:</a:t>
            </a:r>
          </a:p>
          <a:p>
            <a:pPr lvl="1"/>
            <a:r>
              <a:rPr lang="en-GB" sz="2400" dirty="0" smtClean="0"/>
              <a:t>Control theory based signal analysis can be conducted.</a:t>
            </a:r>
          </a:p>
          <a:p>
            <a:pPr lvl="1"/>
            <a:r>
              <a:rPr lang="en-GB" sz="2400" dirty="0" smtClean="0"/>
              <a:t>Network frame/datagram additional identification and time stamping can be applied for delay and structural analysis of the network.</a:t>
            </a:r>
          </a:p>
          <a:p>
            <a:pPr lvl="1"/>
            <a:r>
              <a:rPr lang="en-GB" sz="2400" dirty="0" smtClean="0"/>
              <a:t>Well defined communication standard such as STANAG 4586 can be applied to effectively cower all data need to be exchanged between UAV and Ground Station.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2008" y="116632"/>
            <a:ext cx="896448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sz="3200" dirty="0" smtClean="0"/>
              <a:t>Summary and future research</a:t>
            </a:r>
            <a:br>
              <a:rPr lang="en-GB" altLang="pl-PL" sz="3200" dirty="0" smtClean="0"/>
            </a:b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84976" cy="5760640"/>
          </a:xfrm>
        </p:spPr>
        <p:txBody>
          <a:bodyPr/>
          <a:lstStyle/>
          <a:p>
            <a:r>
              <a:rPr lang="en-GB" sz="2800" dirty="0" smtClean="0"/>
              <a:t>Several methods of on board real-time systems improvements was proposed including:</a:t>
            </a:r>
          </a:p>
          <a:p>
            <a:pPr lvl="1"/>
            <a:r>
              <a:rPr lang="en-GB" sz="2500" dirty="0" smtClean="0"/>
              <a:t>Task overlapping programming</a:t>
            </a:r>
          </a:p>
          <a:p>
            <a:pPr lvl="1"/>
            <a:r>
              <a:rPr lang="en-GB" sz="2500" dirty="0" smtClean="0"/>
              <a:t>Mutual exclusion programming</a:t>
            </a:r>
          </a:p>
          <a:p>
            <a:pPr lvl="1"/>
            <a:r>
              <a:rPr lang="en-GB" sz="2500" dirty="0" smtClean="0"/>
              <a:t>New Ethernet and IP standards application in a cheap data prioritisation in LANs.</a:t>
            </a:r>
          </a:p>
          <a:p>
            <a:pPr lvl="1"/>
            <a:r>
              <a:rPr lang="en-GB" sz="2500" dirty="0" smtClean="0"/>
              <a:t>Application level programming.</a:t>
            </a:r>
          </a:p>
          <a:p>
            <a:r>
              <a:rPr lang="en-GB" sz="2700" dirty="0" smtClean="0"/>
              <a:t>Subsequent research will cover:</a:t>
            </a:r>
          </a:p>
          <a:p>
            <a:pPr lvl="1"/>
            <a:r>
              <a:rPr lang="en-GB" sz="2500" dirty="0" smtClean="0"/>
              <a:t>Experimental analysis of delays in near real-time on board control distributed systems. </a:t>
            </a:r>
            <a:endParaRPr lang="en-GB" sz="2500" dirty="0" smtClean="0"/>
          </a:p>
          <a:p>
            <a:pPr lvl="1"/>
            <a:r>
              <a:rPr lang="en-GB" sz="2400" dirty="0" smtClean="0"/>
              <a:t>Formal model of corresponding system family creation for the support of similar system development and analysis.</a:t>
            </a:r>
            <a:endParaRPr lang="en-GB" sz="24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619672" y="3212976"/>
            <a:ext cx="612068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en-GB" altLang="pl-PL" sz="3200" dirty="0" smtClean="0"/>
              <a:t>Thank You for Your Attention</a:t>
            </a:r>
            <a:r>
              <a:rPr lang="en-GB" altLang="pl-PL" sz="3200" dirty="0" smtClean="0"/>
              <a:t/>
            </a:r>
            <a:br>
              <a:rPr lang="en-GB" altLang="pl-PL" sz="3200" dirty="0" smtClean="0"/>
            </a:b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GB" altLang="pl-PL" dirty="0"/>
              <a:t>UAV as Real-Time </a:t>
            </a:r>
            <a:r>
              <a:rPr lang="en-GB" altLang="pl-PL" dirty="0" smtClean="0"/>
              <a:t>System</a:t>
            </a:r>
            <a:r>
              <a:rPr lang="pl-PL" altLang="pl-PL" dirty="0" smtClean="0"/>
              <a:t> - </a:t>
            </a:r>
            <a:br>
              <a:rPr lang="pl-PL" altLang="pl-PL" dirty="0" smtClean="0"/>
            </a:br>
            <a:r>
              <a:rPr lang="pl-PL" altLang="pl-PL" dirty="0" smtClean="0"/>
              <a:t>					</a:t>
            </a:r>
            <a:r>
              <a:rPr lang="pl-PL" altLang="pl-PL" dirty="0" err="1" smtClean="0"/>
              <a:t>Main</a:t>
            </a:r>
            <a:r>
              <a:rPr lang="en-GB" altLang="pl-PL" dirty="0" smtClean="0"/>
              <a:t> Components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32286"/>
            <a:ext cx="4752528" cy="3409226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5292080" y="2132856"/>
            <a:ext cx="33843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MP-02 </a:t>
            </a:r>
            <a:r>
              <a:rPr lang="en-GB" dirty="0" err="1" smtClean="0"/>
              <a:t>Czajka</a:t>
            </a:r>
            <a:r>
              <a:rPr lang="en-GB" dirty="0" smtClean="0"/>
              <a:t> ultra light aeroplane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Mechanical modifications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 into </a:t>
            </a:r>
            <a:r>
              <a:rPr lang="en-GB" b="1" dirty="0" smtClean="0"/>
              <a:t>actuators</a:t>
            </a:r>
            <a:r>
              <a:rPr lang="en-GB" dirty="0" smtClean="0"/>
              <a:t> and </a:t>
            </a:r>
            <a:r>
              <a:rPr lang="en-GB" b="1" dirty="0" smtClean="0"/>
              <a:t>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On-board experimental </a:t>
            </a:r>
            <a:r>
              <a:rPr lang="en-GB" b="1" dirty="0" smtClean="0"/>
              <a:t>autopilot</a:t>
            </a:r>
            <a:r>
              <a:rPr lang="en-GB" dirty="0" smtClean="0"/>
              <a:t>, </a:t>
            </a:r>
            <a:r>
              <a:rPr lang="en-GB" b="1" dirty="0" smtClean="0"/>
              <a:t>attitude and heading reference system</a:t>
            </a:r>
            <a:r>
              <a:rPr lang="en-GB" dirty="0" smtClean="0"/>
              <a:t> (AHRS)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CAN</a:t>
            </a:r>
            <a:r>
              <a:rPr lang="en-GB" dirty="0" smtClean="0"/>
              <a:t> and </a:t>
            </a:r>
            <a:r>
              <a:rPr lang="en-GB" b="1" dirty="0" smtClean="0"/>
              <a:t>Ethernet</a:t>
            </a:r>
            <a:r>
              <a:rPr lang="en-GB" dirty="0" smtClean="0"/>
              <a:t> networks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Radiomodem</a:t>
            </a:r>
            <a:r>
              <a:rPr lang="pl-PL" dirty="0" smtClean="0"/>
              <a:t> </a:t>
            </a:r>
            <a:endParaRPr lang="en-GB" dirty="0" smtClean="0"/>
          </a:p>
        </p:txBody>
      </p:sp>
      <p:sp>
        <p:nvSpPr>
          <p:cNvPr id="9" name="pole tekstowe 8"/>
          <p:cNvSpPr txBox="1"/>
          <p:nvPr/>
        </p:nvSpPr>
        <p:spPr>
          <a:xfrm>
            <a:off x="1259632" y="5013176"/>
            <a:ext cx="3348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Tarpan </a:t>
            </a:r>
            <a:r>
              <a:rPr lang="pl-PL" dirty="0" err="1"/>
              <a:t>Honker</a:t>
            </a:r>
            <a:r>
              <a:rPr lang="pl-PL" dirty="0"/>
              <a:t> </a:t>
            </a:r>
            <a:r>
              <a:rPr lang="pl-PL" dirty="0" smtClean="0"/>
              <a:t>truck</a:t>
            </a:r>
            <a:r>
              <a:rPr lang="en-GB" dirty="0" smtClean="0"/>
              <a:t>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err="1" smtClean="0"/>
              <a:t>Computer</a:t>
            </a:r>
            <a:r>
              <a:rPr lang="pl-PL" b="1" dirty="0" smtClean="0"/>
              <a:t> Cluster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Radiomodem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err="1" smtClean="0"/>
              <a:t>Spare</a:t>
            </a:r>
            <a:r>
              <a:rPr lang="pl-PL" b="1" dirty="0" smtClean="0"/>
              <a:t> Power Supply</a:t>
            </a: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GB" altLang="pl-PL" dirty="0"/>
              <a:t>UAV as Real-Time </a:t>
            </a:r>
            <a:r>
              <a:rPr lang="en-GB" altLang="pl-PL" dirty="0" smtClean="0"/>
              <a:t>System</a:t>
            </a:r>
            <a:r>
              <a:rPr lang="pl-PL" altLang="pl-PL" dirty="0" smtClean="0"/>
              <a:t> - </a:t>
            </a:r>
            <a:br>
              <a:rPr lang="pl-PL" altLang="pl-PL" dirty="0" smtClean="0"/>
            </a:br>
            <a:r>
              <a:rPr lang="pl-PL" altLang="pl-PL" dirty="0" smtClean="0"/>
              <a:t>					</a:t>
            </a:r>
            <a:r>
              <a:rPr lang="en-GB" altLang="pl-PL" dirty="0"/>
              <a:t>Network </a:t>
            </a:r>
            <a:r>
              <a:rPr lang="en-GB" altLang="pl-PL" dirty="0" smtClean="0"/>
              <a:t>Architecture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484784"/>
            <a:ext cx="8388424" cy="418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664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GB" altLang="pl-PL" dirty="0"/>
              <a:t>UAV as Real-Time </a:t>
            </a:r>
            <a:r>
              <a:rPr lang="en-GB" altLang="pl-PL" dirty="0" smtClean="0"/>
              <a:t>System</a:t>
            </a:r>
            <a:r>
              <a:rPr lang="pl-PL" altLang="pl-PL" dirty="0" smtClean="0"/>
              <a:t> - </a:t>
            </a:r>
            <a:br>
              <a:rPr lang="pl-PL" altLang="pl-PL" dirty="0" smtClean="0"/>
            </a:br>
            <a:r>
              <a:rPr lang="pl-PL" altLang="pl-PL" dirty="0" smtClean="0"/>
              <a:t>					</a:t>
            </a:r>
            <a:r>
              <a:rPr lang="en-GB" altLang="pl-PL" dirty="0"/>
              <a:t>Software </a:t>
            </a:r>
            <a:r>
              <a:rPr lang="en-GB" altLang="pl-PL" dirty="0" smtClean="0"/>
              <a:t>Components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723310" cy="354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748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25144"/>
            <a:ext cx="2635786" cy="197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340768"/>
            <a:ext cx="4464496" cy="347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 fontScale="90000"/>
          </a:bodyPr>
          <a:lstStyle/>
          <a:p>
            <a:pPr lvl="1" eaLnBrk="1" hangingPunct="1"/>
            <a:r>
              <a:rPr lang="en-GB" altLang="pl-PL" dirty="0"/>
              <a:t>UAV as Real-Time </a:t>
            </a:r>
            <a:r>
              <a:rPr lang="en-GB" altLang="pl-PL" dirty="0" smtClean="0"/>
              <a:t>System</a:t>
            </a:r>
            <a:r>
              <a:rPr lang="pl-PL" altLang="pl-PL" dirty="0" smtClean="0"/>
              <a:t> - </a:t>
            </a:r>
            <a:br>
              <a:rPr lang="pl-PL" altLang="pl-PL" dirty="0" smtClean="0"/>
            </a:br>
            <a:r>
              <a:rPr lang="pl-PL" altLang="pl-PL" dirty="0" smtClean="0"/>
              <a:t>					Hardware </a:t>
            </a:r>
            <a:r>
              <a:rPr lang="en-GB" altLang="pl-PL" dirty="0" smtClean="0"/>
              <a:t>Components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79512" y="1196752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Ground</a:t>
            </a:r>
            <a:r>
              <a:rPr lang="pl-PL" dirty="0" smtClean="0"/>
              <a:t> Station</a:t>
            </a:r>
            <a:br>
              <a:rPr lang="pl-PL" dirty="0" smtClean="0"/>
            </a:br>
            <a:r>
              <a:rPr lang="pl-PL" dirty="0" smtClean="0"/>
              <a:t>Cluster</a:t>
            </a:r>
            <a:endParaRPr lang="en-GB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7280113" y="314945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Autopilot</a:t>
            </a:r>
            <a:endParaRPr lang="en-GB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6084168" y="1484784"/>
            <a:ext cx="183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Autopilot/ AHRS</a:t>
            </a:r>
            <a:endParaRPr lang="en-GB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844824"/>
            <a:ext cx="3416539" cy="256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725144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trzałka w dół 12"/>
          <p:cNvSpPr/>
          <p:nvPr/>
        </p:nvSpPr>
        <p:spPr>
          <a:xfrm rot="10800000">
            <a:off x="6588224" y="4149080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dół 13"/>
          <p:cNvSpPr/>
          <p:nvPr/>
        </p:nvSpPr>
        <p:spPr>
          <a:xfrm rot="10800000">
            <a:off x="1700064" y="3869432"/>
            <a:ext cx="360040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415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GB" altLang="pl-PL" dirty="0"/>
              <a:t>UAV as Real-Time </a:t>
            </a:r>
            <a:r>
              <a:rPr lang="en-GB" altLang="pl-PL" dirty="0" smtClean="0"/>
              <a:t>System</a:t>
            </a:r>
            <a:r>
              <a:rPr lang="pl-PL" altLang="pl-PL" dirty="0" smtClean="0"/>
              <a:t> - </a:t>
            </a:r>
            <a:br>
              <a:rPr lang="pl-PL" altLang="pl-PL" dirty="0" smtClean="0"/>
            </a:br>
            <a:r>
              <a:rPr lang="pl-PL" altLang="pl-PL" dirty="0" smtClean="0"/>
              <a:t>					</a:t>
            </a:r>
            <a:r>
              <a:rPr lang="en-GB" altLang="pl-PL" dirty="0"/>
              <a:t> Research Motivation</a:t>
            </a:r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1672208"/>
            <a:ext cx="8640960" cy="4205064"/>
          </a:xfrm>
        </p:spPr>
        <p:txBody>
          <a:bodyPr/>
          <a:lstStyle/>
          <a:p>
            <a:pPr eaLnBrk="1" hangingPunct="1"/>
            <a:r>
              <a:rPr lang="en-GB" altLang="pl-PL" dirty="0" smtClean="0"/>
              <a:t>Practical solutions of real-time task programming requires handling unexpected task overriding.</a:t>
            </a:r>
          </a:p>
          <a:p>
            <a:pPr eaLnBrk="1" hangingPunct="1"/>
            <a:r>
              <a:rPr lang="en-GB" altLang="pl-PL" dirty="0" smtClean="0"/>
              <a:t>Inter – process communication brings some challenges when data are exchanged between ISR and real-time tasks. </a:t>
            </a:r>
          </a:p>
          <a:p>
            <a:pPr eaLnBrk="1" hangingPunct="1"/>
            <a:r>
              <a:rPr lang="en-GB" altLang="pl-PL" dirty="0" smtClean="0"/>
              <a:t>Some „new” IEEE 802 standards and new interpretation of IP protocol header can be creatively applied for improving reliability of data transfer in near real-time Ethernet networks.</a:t>
            </a:r>
          </a:p>
          <a:p>
            <a:pPr eaLnBrk="1" hangingPunct="1"/>
            <a:r>
              <a:rPr lang="en-GB" altLang="pl-PL" dirty="0" smtClean="0"/>
              <a:t>Ethernet networks make it possible to incorporate no-cost high-level methods for improving network’s reliability. </a:t>
            </a:r>
          </a:p>
        </p:txBody>
      </p:sp>
    </p:spTree>
    <p:extLst>
      <p:ext uri="{BB962C8B-B14F-4D97-AF65-F5344CB8AC3E}">
        <p14:creationId xmlns="" xmlns:p14="http://schemas.microsoft.com/office/powerpoint/2010/main" val="281827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4"/>
            <a:ext cx="286475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712968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pl-PL" dirty="0"/>
              <a:t>Real-Time Tasks Programming </a:t>
            </a:r>
            <a:r>
              <a:rPr lang="en-GB" altLang="pl-PL" dirty="0" smtClean="0"/>
              <a:t>Issues</a:t>
            </a:r>
            <a:r>
              <a:rPr lang="pl-PL" altLang="pl-PL" dirty="0" smtClean="0"/>
              <a:t> -</a:t>
            </a:r>
            <a:r>
              <a:rPr lang="en-GB" altLang="pl-PL" dirty="0"/>
              <a:t/>
            </a:r>
            <a:br>
              <a:rPr lang="en-GB" altLang="pl-PL" dirty="0"/>
            </a:br>
            <a:r>
              <a:rPr lang="pl-PL" altLang="pl-PL" dirty="0" smtClean="0"/>
              <a:t>				System as a Set of </a:t>
            </a:r>
            <a:r>
              <a:rPr lang="pl-PL" altLang="pl-PL" dirty="0" err="1" smtClean="0"/>
              <a:t>Tasks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79" y="2756165"/>
            <a:ext cx="5192917" cy="405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ole tekstowe 10"/>
          <p:cNvSpPr txBox="1"/>
          <p:nvPr/>
        </p:nvSpPr>
        <p:spPr>
          <a:xfrm>
            <a:off x="5796136" y="36450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Alternative set of task</a:t>
            </a:r>
            <a:r>
              <a:rPr lang="pl-PL" dirty="0" smtClean="0"/>
              <a:t>s: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600400" cy="179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ipsa 8"/>
          <p:cNvSpPr/>
          <p:nvPr/>
        </p:nvSpPr>
        <p:spPr>
          <a:xfrm>
            <a:off x="2411760" y="1700808"/>
            <a:ext cx="648072" cy="792088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57199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79512" y="980728"/>
            <a:ext cx="5616624" cy="3323987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indent="2270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1.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int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;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2.	WDOG_ID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WatchdogID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;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3.	//...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4.	void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Regs_wd_fun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int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a)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5.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	{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taskResume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);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}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6.	void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Regs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(void)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7.	{ // ”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Compute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only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once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”</a:t>
            </a:r>
            <a:endParaRPr kumimoji="0" lang="pl-PL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8.	  while(1)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9.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	  { if (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wdStart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(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WatchdogID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, 	</a:t>
            </a:r>
            <a:b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</a:b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10.		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sysClkRateGet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()/50,</a:t>
            </a:r>
            <a:b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</a:b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11.			(FUNCPTR)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Regs_wd_fun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,</a:t>
            </a:r>
            <a:b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</a:b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12.		  	1) == ERROR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3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.	    {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logMsg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("Watchdog %d Error",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T_Regs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);}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4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.	     //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Compute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 </a:t>
            </a:r>
            <a:r>
              <a:rPr kumimoji="0" lang="pl-PL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cyclically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1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5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.	    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taskSuspend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(0);</a:t>
            </a:r>
            <a:r>
              <a:rPr kumimoji="0" lang="pl-PL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MS Mincho" pitchFamily="49" charset="-128"/>
                <a:cs typeface="Courier New" pitchFamily="49" charset="0"/>
              </a:rPr>
              <a:t>}}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/>
              <a:t>Real-Time Tasks Programming </a:t>
            </a:r>
            <a:r>
              <a:rPr lang="en-GB" altLang="pl-PL" dirty="0" smtClean="0"/>
              <a:t>Issues</a:t>
            </a:r>
            <a:r>
              <a:rPr lang="pl-PL" altLang="pl-PL" dirty="0" smtClean="0"/>
              <a:t> - </a:t>
            </a:r>
            <a:r>
              <a:rPr lang="en-GB" altLang="pl-PL" dirty="0"/>
              <a:t/>
            </a:r>
            <a:br>
              <a:rPr lang="en-GB" altLang="pl-PL" dirty="0"/>
            </a:br>
            <a:r>
              <a:rPr lang="pl-PL" altLang="pl-PL" dirty="0" smtClean="0"/>
              <a:t>			</a:t>
            </a:r>
            <a:r>
              <a:rPr lang="pl-PL" altLang="pl-PL" dirty="0"/>
              <a:t>	</a:t>
            </a:r>
            <a:r>
              <a:rPr lang="pl-PL" altLang="pl-PL" dirty="0" err="1"/>
              <a:t>Task</a:t>
            </a:r>
            <a:r>
              <a:rPr lang="pl-PL" altLang="pl-PL" dirty="0"/>
              <a:t> </a:t>
            </a:r>
            <a:r>
              <a:rPr lang="pl-PL" altLang="pl-PL" dirty="0" err="1"/>
              <a:t>Overlapping</a:t>
            </a:r>
            <a:r>
              <a:rPr lang="pl-PL" altLang="pl-PL" dirty="0"/>
              <a:t> </a:t>
            </a:r>
            <a:r>
              <a:rPr lang="pl-PL" altLang="pl-PL" dirty="0" smtClean="0"/>
              <a:t>Problem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7937500" cy="2247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282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ykusz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3035</TotalTime>
  <Words>658</Words>
  <Application>Microsoft Office PowerPoint</Application>
  <PresentationFormat>Pokaz na ekranie (4:3)</PresentationFormat>
  <Paragraphs>230</Paragraphs>
  <Slides>22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Wykusz</vt:lpstr>
      <vt:lpstr>   Real-Time Systems Development for Unmanned Aerial Vehicles - Selected Problems </vt:lpstr>
      <vt:lpstr>Agenda</vt:lpstr>
      <vt:lpstr>UAV as Real-Time System -       Main Components</vt:lpstr>
      <vt:lpstr>UAV as Real-Time System -       Network Architecture</vt:lpstr>
      <vt:lpstr>UAV as Real-Time System -       Software Components</vt:lpstr>
      <vt:lpstr>UAV as Real-Time System -       Hardware Components</vt:lpstr>
      <vt:lpstr>UAV as Real-Time System -        Research Motivation</vt:lpstr>
      <vt:lpstr>Real-Time Tasks Programming Issues -     System as a Set of Tasks</vt:lpstr>
      <vt:lpstr>Real-Time Tasks Programming Issues -      Task Overlapping Problem</vt:lpstr>
      <vt:lpstr>Real-Time Tasks Programming Issues -   Task Overlapping Problem Solution</vt:lpstr>
      <vt:lpstr>Real-Time Tasks Programming Issues -     Mutual Exclusion Problem</vt:lpstr>
      <vt:lpstr>Real-Time Tasks Programming Issues -    ISR and Mutual Exclusion Problem</vt:lpstr>
      <vt:lpstr>  Improving Near Real-Time LAN’s Reliability -    Ethernet/IP LANs as Real-Time Data Media</vt:lpstr>
      <vt:lpstr> Improving Near Real-Time LAN’s Reliability -       Communication Channels</vt:lpstr>
      <vt:lpstr> Improving Near Real-Time LAN’s Reliability -      IEEE 802.3Q Standard Application (1)</vt:lpstr>
      <vt:lpstr> Improving Near Real-Time LAN’s Reliability -      IEEE 802.3Q Standard Application (2)</vt:lpstr>
      <vt:lpstr> Improving Near Real-Time LAN’s Reliability -      IP (RFC 791) and RFC 2474  Application (1)</vt:lpstr>
      <vt:lpstr> Improving Near Real-Time LAN’s Reliability -      IP (RFC 791) and RFC 2474  Application (2) </vt:lpstr>
      <vt:lpstr>  Improving Near Real-Time LAN’s Reliability -          Remarks</vt:lpstr>
      <vt:lpstr>  Improving Near Real-Time LAN’s Reliability -        High Level Solutions</vt:lpstr>
      <vt:lpstr>  Summary and future research </vt:lpstr>
      <vt:lpstr>  Thank You for Your Attention </vt:lpstr>
    </vt:vector>
  </TitlesOfParts>
  <Company>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VXWORKS 653 BASED PITCH CONTROL SYSTEM PROTOTYPE – SECOND APPROACH</dc:title>
  <dc:creator>SS</dc:creator>
  <cp:lastModifiedBy>ssamolej</cp:lastModifiedBy>
  <cp:revision>260</cp:revision>
  <dcterms:created xsi:type="dcterms:W3CDTF">2010-09-10T07:53:20Z</dcterms:created>
  <dcterms:modified xsi:type="dcterms:W3CDTF">2017-09-14T14:52:39Z</dcterms:modified>
</cp:coreProperties>
</file>