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6" r:id="rId1"/>
  </p:sldMasterIdLst>
  <p:notesMasterIdLst>
    <p:notesMasterId r:id="rId15"/>
  </p:notesMasterIdLst>
  <p:sldIdLst>
    <p:sldId id="256" r:id="rId2"/>
    <p:sldId id="262" r:id="rId3"/>
    <p:sldId id="258" r:id="rId4"/>
    <p:sldId id="310" r:id="rId5"/>
    <p:sldId id="316" r:id="rId6"/>
    <p:sldId id="305" r:id="rId7"/>
    <p:sldId id="306" r:id="rId8"/>
    <p:sldId id="307" r:id="rId9"/>
    <p:sldId id="308" r:id="rId10"/>
    <p:sldId id="309" r:id="rId11"/>
    <p:sldId id="327" r:id="rId12"/>
    <p:sldId id="325" r:id="rId13"/>
    <p:sldId id="326" r:id="rId14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kcja domyślna" id="{C4B2B559-3252-4588-BCCA-18EDB53D082C}">
          <p14:sldIdLst>
            <p14:sldId id="256"/>
            <p14:sldId id="262"/>
            <p14:sldId id="258"/>
            <p14:sldId id="310"/>
            <p14:sldId id="316"/>
            <p14:sldId id="305"/>
            <p14:sldId id="306"/>
            <p14:sldId id="307"/>
            <p14:sldId id="308"/>
            <p14:sldId id="309"/>
            <p14:sldId id="327"/>
            <p14:sldId id="325"/>
            <p14:sldId id="326"/>
          </p14:sldIdLst>
        </p14:section>
        <p14:section name="Sekcja bez tytułu" id="{0FD3C18D-B666-41A0-B605-F7DD6BD5B30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809" autoAdjust="0"/>
    <p:restoredTop sz="94660"/>
  </p:normalViewPr>
  <p:slideViewPr>
    <p:cSldViewPr>
      <p:cViewPr varScale="1">
        <p:scale>
          <a:sx n="61" d="100"/>
          <a:sy n="61" d="100"/>
        </p:scale>
        <p:origin x="1042" y="4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77203FA-72D7-4925-9804-E570C7C985CC}" type="datetimeFigureOut">
              <a:rPr lang="pl-PL"/>
              <a:pPr>
                <a:defRPr/>
              </a:pPr>
              <a:t>23.03.2018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 smtClean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B74BF80-9E21-4BA1-AFC9-0178225BD43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803145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74BF80-9E21-4BA1-AFC9-0178225BD433}" type="slidenum">
              <a:rPr lang="pl-PL" smtClean="0"/>
              <a:pPr>
                <a:defRPr/>
              </a:pPr>
              <a:t>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978915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74BF80-9E21-4BA1-AFC9-0178225BD433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14385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74BF80-9E21-4BA1-AFC9-0178225BD433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14385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74BF80-9E21-4BA1-AFC9-0178225BD433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1438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74BF80-9E21-4BA1-AFC9-0178225BD433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14385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74BF80-9E21-4BA1-AFC9-0178225BD433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62617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Prostokąt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Prostokąt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Prostokąt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Łącznik prosty 18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Łącznik prosty 19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Łącznik prosty 20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Łącznik prosty 23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Łącznik prosty 2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Łącznik prosty 25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Prostokąt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ipsa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ipsa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Elipsa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22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1E994-98E0-4AF1-93C0-2C32B742F168}" type="datetime1">
              <a:rPr lang="pl-PL" smtClean="0"/>
              <a:pPr>
                <a:defRPr/>
              </a:pPr>
              <a:t>23.03.2018</a:t>
            </a:fld>
            <a:endParaRPr lang="pl-PL"/>
          </a:p>
        </p:txBody>
      </p:sp>
      <p:sp>
        <p:nvSpPr>
          <p:cNvPr id="23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S. Samolej et all: Real-Time Systems Development for UAV...</a:t>
            </a:r>
            <a:endParaRPr lang="pl-PL"/>
          </a:p>
        </p:txBody>
      </p:sp>
      <p:sp>
        <p:nvSpPr>
          <p:cNvPr id="24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4CE80-9D8A-4D22-B8A7-69B2A9C06DE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988442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61C1F-E3F8-4C9F-AE2C-F10C1672C5B7}" type="datetime1">
              <a:rPr lang="pl-PL" smtClean="0"/>
              <a:pPr>
                <a:defRPr/>
              </a:pPr>
              <a:t>23.03.2018</a:t>
            </a:fld>
            <a:endParaRPr lang="pl-PL"/>
          </a:p>
        </p:txBody>
      </p:sp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S. Samolej et all: Real-Time Systems Development for UAV...</a:t>
            </a:r>
            <a:endParaRPr lang="pl-PL"/>
          </a:p>
        </p:txBody>
      </p:sp>
      <p:sp>
        <p:nvSpPr>
          <p:cNvPr id="6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A039E-95D4-4D9D-866A-CBE37C3610E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38213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899AD-4790-41C0-8E07-4BCC095E77F0}" type="datetime1">
              <a:rPr lang="pl-PL" smtClean="0"/>
              <a:pPr>
                <a:defRPr/>
              </a:pPr>
              <a:t>23.03.2018</a:t>
            </a:fld>
            <a:endParaRPr lang="pl-PL"/>
          </a:p>
        </p:txBody>
      </p:sp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S. Samolej et all: Real-Time Systems Development for UAV...</a:t>
            </a:r>
            <a:endParaRPr lang="pl-PL"/>
          </a:p>
        </p:txBody>
      </p:sp>
      <p:sp>
        <p:nvSpPr>
          <p:cNvPr id="6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D7669-0A49-4112-8E43-632E89F00F7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48113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A751116-73CF-4DAE-AB69-B8A68061E1D3}" type="datetime1">
              <a:rPr lang="pl-PL" smtClean="0"/>
              <a:pPr>
                <a:defRPr/>
              </a:pPr>
              <a:t>23.03.2018</a:t>
            </a:fld>
            <a:endParaRPr lang="pl-PL"/>
          </a:p>
        </p:txBody>
      </p:sp>
      <p:sp>
        <p:nvSpPr>
          <p:cNvPr id="5" name="Symbol zastępczy numeru slajdu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F2806D0-A46C-48EE-958D-D07B07255EF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6" name="Symbol zastępczy stopki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S. Samolej et all: Real-Time Systems Development for UAV...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64892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Prostokąt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Prostokąt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Prostokąt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Łącznik prosty 18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Łącznik prosty 19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Łącznik prosty 20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Łącznik prosty 23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Łącznik prosty 2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Prostokąt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Elipsa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Elipsa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Elipsa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ipsa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ipsa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Łącznik prosty 31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20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B7F74-C7FB-43E5-8CB7-CAC5415CA22C}" type="datetime1">
              <a:rPr lang="pl-PL" smtClean="0"/>
              <a:pPr>
                <a:defRPr/>
              </a:pPr>
              <a:t>23.03.2018</a:t>
            </a:fld>
            <a:endParaRPr lang="pl-PL"/>
          </a:p>
        </p:txBody>
      </p:sp>
      <p:sp>
        <p:nvSpPr>
          <p:cNvPr id="21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S. Samolej et all: Real-Time Systems Development for UAV...</a:t>
            </a:r>
            <a:endParaRPr lang="pl-PL"/>
          </a:p>
        </p:txBody>
      </p:sp>
      <p:sp>
        <p:nvSpPr>
          <p:cNvPr id="22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DA18F-05E2-4CF5-8444-7D3C8E53C15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957657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D528F-A8A8-4155-A928-EC0EAD6417CA}" type="datetime1">
              <a:rPr lang="pl-PL" smtClean="0"/>
              <a:pPr>
                <a:defRPr/>
              </a:pPr>
              <a:t>23.03.2018</a:t>
            </a:fld>
            <a:endParaRPr lang="pl-PL"/>
          </a:p>
        </p:txBody>
      </p:sp>
      <p:sp>
        <p:nvSpPr>
          <p:cNvPr id="6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S. Samolej et all: Real-Time Systems Development for UAV...</a:t>
            </a:r>
            <a:endParaRPr lang="pl-PL"/>
          </a:p>
        </p:txBody>
      </p:sp>
      <p:sp>
        <p:nvSpPr>
          <p:cNvPr id="7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7ABC9-C956-47C7-9A92-2D4BCEF29D0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3283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5530C-0DB8-4DC8-B90E-3CFAD4E6B2A0}" type="datetime1">
              <a:rPr lang="pl-PL" smtClean="0"/>
              <a:pPr>
                <a:defRPr/>
              </a:pPr>
              <a:t>23.03.2018</a:t>
            </a:fld>
            <a:endParaRPr lang="pl-PL"/>
          </a:p>
        </p:txBody>
      </p:sp>
      <p:sp>
        <p:nvSpPr>
          <p:cNvPr id="8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S. Samolej et all: Real-Time Systems Development for UAV...</a:t>
            </a:r>
            <a:endParaRPr lang="pl-PL"/>
          </a:p>
        </p:txBody>
      </p:sp>
      <p:sp>
        <p:nvSpPr>
          <p:cNvPr id="9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96484-D2AA-4485-8E04-7A8FAD1D31F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05564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6502314-30C4-45F4-B5FE-1C304D40D9FB}" type="datetime1">
              <a:rPr lang="pl-PL" smtClean="0"/>
              <a:pPr>
                <a:defRPr/>
              </a:pPr>
              <a:t>23.03.2018</a:t>
            </a:fld>
            <a:endParaRPr lang="pl-PL"/>
          </a:p>
        </p:txBody>
      </p:sp>
      <p:sp>
        <p:nvSpPr>
          <p:cNvPr id="4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7A289A5-4D2B-4B81-85BE-EEE47BD1C99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5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S. Samolej et all: Real-Time Systems Development for UAV...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7527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8B1B0-86B3-4601-940F-5E47167B5BAD}" type="datetime1">
              <a:rPr lang="pl-PL" smtClean="0"/>
              <a:pPr>
                <a:defRPr/>
              </a:pPr>
              <a:t>23.03.2018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S. Samolej et all: Real-Time Systems Development for UAV...</a:t>
            </a:r>
            <a:endParaRPr lang="pl-PL"/>
          </a:p>
        </p:txBody>
      </p:sp>
      <p:sp>
        <p:nvSpPr>
          <p:cNvPr id="4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43E03-7B1F-4132-B5BB-95A49AED305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99294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Łącznik prosty 12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Łącznik prosty 14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Łącznik prosty 1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Łącznik prosty 1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Prostokąt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Łącznik prosty 1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Elipsa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2" name="Symbol zastępczy daty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34DC418-6590-4279-B65E-FB2E839905FA}" type="datetime1">
              <a:rPr lang="pl-PL" smtClean="0"/>
              <a:pPr>
                <a:defRPr/>
              </a:pPr>
              <a:t>23.03.2018</a:t>
            </a:fld>
            <a:endParaRPr lang="pl-PL"/>
          </a:p>
        </p:txBody>
      </p:sp>
      <p:sp>
        <p:nvSpPr>
          <p:cNvPr id="13" name="Symbol zastępczy numeru slajdu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16F56B4-B660-46CA-A924-4261F7D6D51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14" name="Symbol zastępczy stopki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S. Samolej et all: Real-Time Systems Development for UAV...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17282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Łącznik prosty 12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Elipsa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Łącznik prosty 1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Prostokąt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Łącznik prosty 1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Łącznik prosty 1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Łącznik prosty 2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2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2D469D-144F-45D2-B17B-0BE861C7C89C}" type="datetime1">
              <a:rPr lang="pl-PL" smtClean="0"/>
              <a:pPr>
                <a:defRPr/>
              </a:pPr>
              <a:t>23.03.2018</a:t>
            </a:fld>
            <a:endParaRPr lang="pl-PL"/>
          </a:p>
        </p:txBody>
      </p:sp>
      <p:sp>
        <p:nvSpPr>
          <p:cNvPr id="13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73F4363-D2C8-41B7-BF53-96BD28E7135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14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S. Samolej et all: Real-Time Systems Development for UAV...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75037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028" name="Symbol zastępczy tekstu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style wzorca tekstu</a:t>
            </a:r>
          </a:p>
          <a:p>
            <a:pPr lvl="1"/>
            <a:r>
              <a:rPr lang="pl-PL" altLang="pl-PL" smtClean="0"/>
              <a:t>Drugi poziom</a:t>
            </a:r>
          </a:p>
          <a:p>
            <a:pPr lvl="2"/>
            <a:r>
              <a:rPr lang="pl-PL" altLang="pl-PL" smtClean="0"/>
              <a:t>Trzeci poziom</a:t>
            </a:r>
          </a:p>
          <a:p>
            <a:pPr lvl="3"/>
            <a:r>
              <a:rPr lang="pl-PL" altLang="pl-PL" smtClean="0"/>
              <a:t>Czwarty poziom</a:t>
            </a:r>
          </a:p>
          <a:p>
            <a:pPr lvl="4"/>
            <a:r>
              <a:rPr lang="pl-PL" altLang="pl-PL" smtClean="0"/>
              <a:t>Piąty poziom</a:t>
            </a:r>
            <a:endParaRPr lang="en-US" altLang="pl-PL" smtClean="0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882789B-0D6A-4DB8-89DC-1594A379A3C7}" type="datetime1">
              <a:rPr lang="pl-PL" smtClean="0"/>
              <a:pPr>
                <a:defRPr/>
              </a:pPr>
              <a:t>23.03.2018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GB" smtClean="0"/>
              <a:t>S. Samolej et all: Real-Time Systems Development for UAV...</a:t>
            </a:r>
            <a:endParaRPr lang="pl-PL"/>
          </a:p>
        </p:txBody>
      </p:sp>
      <p:sp>
        <p:nvSpPr>
          <p:cNvPr id="7" name="Łącznik prosty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2" name="Łącznik prosty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34" name="Łącznik prosty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Elipsa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6C115F9-F1C9-469F-B0C8-44747A7F8AB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7" r:id="rId1"/>
    <p:sldLayoutId id="2147484078" r:id="rId2"/>
    <p:sldLayoutId id="2147484079" r:id="rId3"/>
    <p:sldLayoutId id="2147484072" r:id="rId4"/>
    <p:sldLayoutId id="2147484073" r:id="rId5"/>
    <p:sldLayoutId id="2147484080" r:id="rId6"/>
    <p:sldLayoutId id="2147484074" r:id="rId7"/>
    <p:sldLayoutId id="2147484081" r:id="rId8"/>
    <p:sldLayoutId id="2147484082" r:id="rId9"/>
    <p:sldLayoutId id="2147484075" r:id="rId10"/>
    <p:sldLayoutId id="2147484076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123728" y="3933056"/>
            <a:ext cx="6984776" cy="18938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4400" dirty="0" smtClean="0"/>
              <a:t/>
            </a:r>
            <a:br>
              <a:rPr lang="en-GB" sz="4400" dirty="0" smtClean="0"/>
            </a:br>
            <a:r>
              <a:rPr lang="en-US" sz="4400" dirty="0"/>
              <a:t>Communication and </a:t>
            </a:r>
            <a:r>
              <a:rPr lang="en-US" sz="4400" dirty="0" smtClean="0"/>
              <a:t>Control</a:t>
            </a:r>
            <a:r>
              <a:rPr lang="pl-PL" sz="4400" dirty="0" smtClean="0"/>
              <a:t> </a:t>
            </a:r>
            <a:r>
              <a:rPr lang="en-US" sz="4400" dirty="0" smtClean="0"/>
              <a:t>Software </a:t>
            </a:r>
            <a:r>
              <a:rPr lang="en-US" sz="4400" dirty="0"/>
              <a:t>Development</a:t>
            </a:r>
            <a:br>
              <a:rPr lang="en-US" sz="4400" dirty="0"/>
            </a:br>
            <a:r>
              <a:rPr lang="en-US" sz="4400" dirty="0"/>
              <a:t>for Experimental Unmanned Aerial System</a:t>
            </a:r>
            <a:br>
              <a:rPr lang="en-US" sz="4400" dirty="0"/>
            </a:br>
            <a:r>
              <a:rPr lang="pl-PL" sz="4400" dirty="0" smtClean="0"/>
              <a:t>-</a:t>
            </a:r>
            <a:r>
              <a:rPr lang="en-US" sz="4400" dirty="0" smtClean="0"/>
              <a:t> </a:t>
            </a:r>
            <a:r>
              <a:rPr lang="en-US" sz="4400" dirty="0"/>
              <a:t>Selected Issues</a:t>
            </a:r>
            <a:endParaRPr lang="en-GB" sz="1100" dirty="0" smtClean="0"/>
          </a:p>
        </p:txBody>
      </p:sp>
      <p:sp>
        <p:nvSpPr>
          <p:cNvPr id="8195" name="Podtytuł 2"/>
          <p:cNvSpPr>
            <a:spLocks noGrp="1"/>
          </p:cNvSpPr>
          <p:nvPr>
            <p:ph type="subTitle" idx="1"/>
          </p:nvPr>
        </p:nvSpPr>
        <p:spPr>
          <a:xfrm>
            <a:off x="1979712" y="6093296"/>
            <a:ext cx="6462464" cy="435496"/>
          </a:xfrm>
        </p:spPr>
        <p:txBody>
          <a:bodyPr/>
          <a:lstStyle/>
          <a:p>
            <a:pPr eaLnBrk="1" hangingPunct="1"/>
            <a:r>
              <a:rPr lang="pl-PL" altLang="pl-PL" dirty="0" smtClean="0"/>
              <a:t>Dariusz Rzońca, Sławomir Samolej, </a:t>
            </a:r>
            <a:br>
              <a:rPr lang="pl-PL" altLang="pl-PL" dirty="0" smtClean="0"/>
            </a:br>
            <a:r>
              <a:rPr lang="pl-PL" altLang="pl-PL" dirty="0" smtClean="0"/>
              <a:t>Dariusz Nowak, and Tomasz Rogalski</a:t>
            </a:r>
          </a:p>
          <a:p>
            <a:pPr eaLnBrk="1" hangingPunct="1">
              <a:buFont typeface="Arial" charset="0"/>
              <a:buNone/>
            </a:pPr>
            <a:endParaRPr lang="pl-PL" altLang="pl-PL" dirty="0" smtClean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60648"/>
            <a:ext cx="3600399" cy="10932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1"/>
          <p:cNvSpPr>
            <a:spLocks noGrp="1"/>
          </p:cNvSpPr>
          <p:nvPr>
            <p:ph type="title"/>
          </p:nvPr>
        </p:nvSpPr>
        <p:spPr>
          <a:xfrm>
            <a:off x="1005865" y="836712"/>
            <a:ext cx="7704856" cy="86409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pl-PL" sz="3200" dirty="0" smtClean="0"/>
              <a:t>Rapid prototyping of control system</a:t>
            </a:r>
            <a:br>
              <a:rPr lang="en-GB" altLang="pl-PL" sz="3200" dirty="0" smtClean="0"/>
            </a:br>
            <a:r>
              <a:rPr lang="en-GB" altLang="pl-PL" sz="3200" dirty="0" smtClean="0"/>
              <a:t>						- </a:t>
            </a:r>
            <a:r>
              <a:rPr lang="en-GB" altLang="pl-PL" sz="2800" dirty="0" smtClean="0"/>
              <a:t>Control </a:t>
            </a:r>
            <a:br>
              <a:rPr lang="en-GB" altLang="pl-PL" sz="2800" dirty="0" smtClean="0"/>
            </a:br>
            <a:r>
              <a:rPr lang="en-GB" altLang="pl-PL" sz="2800" dirty="0" smtClean="0"/>
              <a:t>						   algorithm </a:t>
            </a:r>
            <a:br>
              <a:rPr lang="en-GB" altLang="pl-PL" sz="2800" dirty="0" smtClean="0"/>
            </a:br>
            <a:r>
              <a:rPr lang="en-GB" altLang="pl-PL" sz="2800" dirty="0" smtClean="0"/>
              <a:t>						   structure</a:t>
            </a:r>
            <a:endParaRPr lang="en-GB" altLang="pl-PL" sz="2800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0688D0A-1EE8-4BD3-9921-AA70C99ACC17}" type="slidenum">
              <a:rPr lang="pl-PL" altLang="pl-PL" sz="1400" smtClean="0">
                <a:solidFill>
                  <a:srgbClr val="FFFFFF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pl-PL" altLang="pl-PL" sz="140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2286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680549"/>
            <a:ext cx="6120680" cy="6132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73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1"/>
          <p:cNvSpPr>
            <a:spLocks noGrp="1"/>
          </p:cNvSpPr>
          <p:nvPr>
            <p:ph type="title"/>
          </p:nvPr>
        </p:nvSpPr>
        <p:spPr>
          <a:xfrm>
            <a:off x="107504" y="17047"/>
            <a:ext cx="8784976" cy="22540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l-PL" altLang="pl-PL" sz="3200" dirty="0" err="1"/>
              <a:t>Rapid</a:t>
            </a:r>
            <a:r>
              <a:rPr lang="pl-PL" altLang="pl-PL" sz="3200" dirty="0"/>
              <a:t> </a:t>
            </a:r>
            <a:r>
              <a:rPr lang="pl-PL" altLang="pl-PL" sz="3200" dirty="0" err="1"/>
              <a:t>prototyping</a:t>
            </a:r>
            <a:r>
              <a:rPr lang="pl-PL" altLang="pl-PL" sz="3200" dirty="0"/>
              <a:t> of </a:t>
            </a:r>
            <a:r>
              <a:rPr lang="pl-PL" altLang="pl-PL" sz="3200" dirty="0" err="1"/>
              <a:t>control</a:t>
            </a:r>
            <a:r>
              <a:rPr lang="pl-PL" altLang="pl-PL" sz="3200" dirty="0"/>
              <a:t> system</a:t>
            </a:r>
            <a:br>
              <a:rPr lang="pl-PL" altLang="pl-PL" sz="3200" dirty="0"/>
            </a:br>
            <a:r>
              <a:rPr lang="pl-PL" altLang="pl-PL" sz="3200" dirty="0" smtClean="0"/>
              <a:t>						- </a:t>
            </a:r>
            <a:r>
              <a:rPr lang="pl-PL" altLang="pl-PL" sz="2800" dirty="0" err="1"/>
              <a:t>Testbed</a:t>
            </a:r>
            <a:r>
              <a:rPr lang="pl-PL" altLang="pl-PL" sz="2800" dirty="0"/>
              <a:t> and </a:t>
            </a:r>
            <a:r>
              <a:rPr lang="pl-PL" altLang="pl-PL" sz="2800" dirty="0" smtClean="0"/>
              <a:t>							automatic </a:t>
            </a:r>
            <a:r>
              <a:rPr lang="pl-PL" altLang="pl-PL" sz="2800" dirty="0" err="1"/>
              <a:t>code</a:t>
            </a:r>
            <a:r>
              <a:rPr lang="pl-PL" altLang="pl-PL" sz="2800" dirty="0"/>
              <a:t> </a:t>
            </a:r>
            <a:r>
              <a:rPr lang="pl-PL" altLang="pl-PL" sz="2800" dirty="0" smtClean="0"/>
              <a:t>							</a:t>
            </a:r>
            <a:r>
              <a:rPr lang="pl-PL" altLang="pl-PL" sz="2800" dirty="0" err="1" smtClean="0"/>
              <a:t>generation</a:t>
            </a:r>
            <a:r>
              <a:rPr lang="pl-PL" altLang="pl-PL" sz="2800" dirty="0"/>
              <a:t/>
            </a:r>
            <a:br>
              <a:rPr lang="pl-PL" altLang="pl-PL" sz="2800" dirty="0"/>
            </a:br>
            <a:endParaRPr lang="pl-PL" altLang="pl-PL" sz="2800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0688D0A-1EE8-4BD3-9921-AA70C99ACC17}" type="slidenum">
              <a:rPr lang="pl-PL" altLang="pl-PL" sz="1400" smtClean="0">
                <a:solidFill>
                  <a:srgbClr val="FFFFFF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pl-PL" altLang="pl-PL" sz="140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2286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348880"/>
            <a:ext cx="7576895" cy="4337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19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F2806D0-A46C-48EE-958D-D07B07255EF4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72008" y="116632"/>
            <a:ext cx="8964488" cy="86409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l-PL" altLang="pl-PL" dirty="0" smtClean="0"/>
              <a:t/>
            </a:r>
            <a:br>
              <a:rPr lang="pl-PL" altLang="pl-PL" dirty="0" smtClean="0"/>
            </a:br>
            <a:r>
              <a:rPr lang="pl-PL" altLang="pl-PL" dirty="0" smtClean="0"/>
              <a:t/>
            </a:r>
            <a:br>
              <a:rPr lang="pl-PL" altLang="pl-PL" dirty="0" smtClean="0"/>
            </a:br>
            <a:r>
              <a:rPr lang="en-GB" altLang="pl-PL" sz="3200" dirty="0" smtClean="0"/>
              <a:t>Summary and future research</a:t>
            </a:r>
            <a:br>
              <a:rPr lang="en-GB" altLang="pl-PL" sz="3200" dirty="0" smtClean="0"/>
            </a:br>
            <a:endParaRPr lang="en-GB" altLang="pl-PL" sz="2700" b="1" dirty="0"/>
          </a:p>
        </p:txBody>
      </p:sp>
      <p:sp>
        <p:nvSpPr>
          <p:cNvPr id="6" name="Symbol zastępczy numeru slajdu 4"/>
          <p:cNvSpPr txBox="1">
            <a:spLocks/>
          </p:cNvSpPr>
          <p:nvPr/>
        </p:nvSpPr>
        <p:spPr bwMode="auto">
          <a:xfrm>
            <a:off x="7778824" y="5734050"/>
            <a:ext cx="609600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688D0A-1EE8-4BD3-9921-AA70C99ACC17}" type="slidenum">
              <a:rPr kumimoji="0" lang="pl-PL" altLang="pl-PL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pl-PL" altLang="pl-PL" sz="1400" b="1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Symbol zastępczy numeru slajdu 2"/>
          <p:cNvSpPr txBox="1">
            <a:spLocks/>
          </p:cNvSpPr>
          <p:nvPr/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0CACEF-49D5-4ABD-95AA-9FD36D604F40}" type="slidenum">
              <a:rPr kumimoji="0" lang="pl-PL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pl-PL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6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107504" y="764704"/>
            <a:ext cx="8784976" cy="5760640"/>
          </a:xfrm>
        </p:spPr>
        <p:txBody>
          <a:bodyPr/>
          <a:lstStyle/>
          <a:p>
            <a:r>
              <a:rPr lang="en-GB" sz="2400" dirty="0" smtClean="0"/>
              <a:t>New media and communication standards (from control engineering point of view) have been incorporated</a:t>
            </a:r>
            <a:r>
              <a:rPr lang="en-GB" dirty="0" smtClean="0"/>
              <a:t> into the distributed </a:t>
            </a:r>
            <a:r>
              <a:rPr lang="en-GB" sz="2400" dirty="0" smtClean="0"/>
              <a:t>real-time control system.</a:t>
            </a:r>
          </a:p>
          <a:p>
            <a:r>
              <a:rPr lang="en-GB" sz="2400" dirty="0" smtClean="0"/>
              <a:t>The way of software communication layer implementation for the system has been discussed.</a:t>
            </a:r>
          </a:p>
          <a:p>
            <a:r>
              <a:rPr lang="en-GB" dirty="0" smtClean="0"/>
              <a:t>The integration of different of hardware/software units to create a complete on-ground flight control system rapid prototyping testbed has been presented.</a:t>
            </a:r>
          </a:p>
          <a:p>
            <a:r>
              <a:rPr lang="en-GB" sz="2400" dirty="0" smtClean="0"/>
              <a:t> The final control system has been tested during on-flight tests.</a:t>
            </a:r>
          </a:p>
          <a:p>
            <a:r>
              <a:rPr lang="en-GB" dirty="0" smtClean="0"/>
              <a:t>Automatic take-of and landing (ATL) and automatic on-airfield navigation (AN) are as well as a new ground station software </a:t>
            </a:r>
            <a:r>
              <a:rPr lang="pl-PL" dirty="0" err="1" smtClean="0"/>
              <a:t>are</a:t>
            </a:r>
            <a:r>
              <a:rPr lang="pl-PL" dirty="0" smtClean="0"/>
              <a:t> </a:t>
            </a:r>
            <a:r>
              <a:rPr lang="en-GB" dirty="0" smtClean="0"/>
              <a:t>on development</a:t>
            </a:r>
            <a:r>
              <a:rPr lang="pl-PL" dirty="0" smtClean="0"/>
              <a:t> </a:t>
            </a:r>
            <a:r>
              <a:rPr lang="pl-PL" dirty="0" err="1" smtClean="0"/>
              <a:t>stage</a:t>
            </a:r>
            <a:r>
              <a:rPr lang="en-GB" dirty="0" smtClean="0"/>
              <a:t>.</a:t>
            </a:r>
            <a:endParaRPr lang="en-GB" sz="24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F2806D0-A46C-48EE-958D-D07B07255EF4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1619672" y="3212976"/>
            <a:ext cx="6120680" cy="86409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pl-PL" dirty="0" smtClean="0"/>
              <a:t/>
            </a:r>
            <a:br>
              <a:rPr lang="en-GB" altLang="pl-PL" dirty="0" smtClean="0"/>
            </a:br>
            <a:r>
              <a:rPr lang="en-GB" altLang="pl-PL" dirty="0" smtClean="0"/>
              <a:t/>
            </a:r>
            <a:br>
              <a:rPr lang="en-GB" altLang="pl-PL" dirty="0" smtClean="0"/>
            </a:br>
            <a:r>
              <a:rPr lang="en-GB" altLang="pl-PL" sz="3200" dirty="0" smtClean="0"/>
              <a:t>Thank You for Your Attention</a:t>
            </a:r>
            <a:br>
              <a:rPr lang="en-GB" altLang="pl-PL" sz="3200" dirty="0" smtClean="0"/>
            </a:br>
            <a:endParaRPr lang="en-GB" altLang="pl-PL" sz="2700" b="1" dirty="0"/>
          </a:p>
        </p:txBody>
      </p:sp>
      <p:sp>
        <p:nvSpPr>
          <p:cNvPr id="6" name="Symbol zastępczy numeru slajdu 4"/>
          <p:cNvSpPr txBox="1">
            <a:spLocks/>
          </p:cNvSpPr>
          <p:nvPr/>
        </p:nvSpPr>
        <p:spPr bwMode="auto">
          <a:xfrm>
            <a:off x="7778824" y="5734050"/>
            <a:ext cx="609600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688D0A-1EE8-4BD3-9921-AA70C99ACC17}" type="slidenum">
              <a:rPr kumimoji="0" lang="pl-PL" altLang="pl-PL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pl-PL" altLang="pl-PL" sz="1400" b="1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Symbol zastępczy numeru slajdu 2"/>
          <p:cNvSpPr txBox="1">
            <a:spLocks/>
          </p:cNvSpPr>
          <p:nvPr/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0CACEF-49D5-4ABD-95AA-9FD36D604F40}" type="slidenum">
              <a:rPr kumimoji="0" lang="pl-PL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pl-PL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>
          <a:xfrm>
            <a:off x="251520" y="117302"/>
            <a:ext cx="8640960" cy="57539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Agenda</a:t>
            </a:r>
          </a:p>
        </p:txBody>
      </p:sp>
      <p:sp>
        <p:nvSpPr>
          <p:cNvPr id="9219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179512" y="620688"/>
            <a:ext cx="8329612" cy="6048672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GB" altLang="pl-PL" sz="2000" dirty="0" smtClean="0"/>
              <a:t>UAV as Distributed Real-Time Control System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altLang="pl-PL" sz="2000" dirty="0" smtClean="0"/>
              <a:t>Main Components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altLang="pl-PL" sz="2000" dirty="0" smtClean="0"/>
              <a:t>Network Architecture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altLang="pl-PL" sz="2000" dirty="0" smtClean="0"/>
              <a:t>Software Components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altLang="pl-PL" sz="2000" dirty="0" smtClean="0"/>
              <a:t>Hardware Components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altLang="pl-PL" sz="2000" dirty="0" smtClean="0"/>
              <a:t>Research Motivation</a:t>
            </a:r>
          </a:p>
          <a:p>
            <a:pPr eaLnBrk="1" hangingPunct="1">
              <a:buFont typeface="Arial" charset="0"/>
              <a:buChar char="•"/>
            </a:pPr>
            <a:r>
              <a:rPr lang="en-GB" altLang="pl-PL" sz="2000" dirty="0" err="1" smtClean="0"/>
              <a:t>Stanag</a:t>
            </a:r>
            <a:r>
              <a:rPr lang="en-GB" altLang="pl-PL" sz="2000" dirty="0" smtClean="0"/>
              <a:t> 4586 communication standard</a:t>
            </a:r>
          </a:p>
          <a:p>
            <a:pPr eaLnBrk="1" hangingPunct="1">
              <a:buFont typeface="Arial" charset="0"/>
              <a:buChar char="•"/>
            </a:pPr>
            <a:r>
              <a:rPr lang="en-GB" altLang="pl-PL" sz="2000" dirty="0" err="1" smtClean="0"/>
              <a:t>Stanag</a:t>
            </a:r>
            <a:r>
              <a:rPr lang="en-GB" altLang="pl-PL" sz="2000" dirty="0" smtClean="0"/>
              <a:t> 4586 implementation issues</a:t>
            </a:r>
          </a:p>
          <a:p>
            <a:pPr eaLnBrk="1" hangingPunct="1">
              <a:buFont typeface="Arial" charset="0"/>
              <a:buChar char="•"/>
            </a:pPr>
            <a:r>
              <a:rPr lang="en-GB" altLang="pl-PL" sz="2000" dirty="0" smtClean="0"/>
              <a:t>Rapid prototyping of control system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altLang="pl-PL" sz="1700" dirty="0" smtClean="0"/>
              <a:t>Control algorithm structure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altLang="pl-PL" sz="1700" dirty="0" smtClean="0"/>
              <a:t>Testbed and automatic code generation</a:t>
            </a:r>
          </a:p>
          <a:p>
            <a:pPr eaLnBrk="1" hangingPunct="1">
              <a:buFont typeface="Arial" charset="0"/>
              <a:buChar char="•"/>
            </a:pPr>
            <a:r>
              <a:rPr lang="en-GB" altLang="pl-PL" sz="2000" dirty="0" smtClean="0"/>
              <a:t>Summary and future research</a:t>
            </a:r>
          </a:p>
          <a:p>
            <a:pPr eaLnBrk="1" hangingPunct="1">
              <a:buFont typeface="Arial" charset="0"/>
              <a:buChar char="•"/>
            </a:pPr>
            <a:endParaRPr lang="en-GB" altLang="pl-PL" sz="2000" dirty="0" smtClean="0"/>
          </a:p>
        </p:txBody>
      </p:sp>
      <p:sp>
        <p:nvSpPr>
          <p:cNvPr id="9220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9241CD0-5246-44EE-804C-40C5B050E1B3}" type="slidenum">
              <a:rPr lang="en-GB" altLang="pl-PL" sz="1400" smtClean="0">
                <a:solidFill>
                  <a:srgbClr val="FFFFFF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GB" altLang="pl-PL" sz="1400" dirty="0" smtClean="0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68952" cy="1143000"/>
          </a:xfrm>
        </p:spPr>
        <p:txBody>
          <a:bodyPr>
            <a:normAutofit fontScale="90000"/>
          </a:bodyPr>
          <a:lstStyle/>
          <a:p>
            <a:pPr lvl="1" eaLnBrk="1" hangingPunct="1"/>
            <a:r>
              <a:rPr lang="en-GB" altLang="pl-PL" dirty="0"/>
              <a:t>UAV as </a:t>
            </a:r>
            <a:r>
              <a:rPr lang="pl-PL" altLang="pl-PL" sz="3200" dirty="0"/>
              <a:t>Distributed </a:t>
            </a:r>
            <a:r>
              <a:rPr lang="en-GB" altLang="pl-PL" sz="3200" dirty="0"/>
              <a:t>Real-Time </a:t>
            </a:r>
            <a:r>
              <a:rPr lang="pl-PL" altLang="pl-PL" sz="3200" dirty="0"/>
              <a:t>Control </a:t>
            </a:r>
            <a:r>
              <a:rPr lang="en-GB" altLang="pl-PL" sz="3200" dirty="0" smtClean="0"/>
              <a:t>System</a:t>
            </a:r>
            <a:r>
              <a:rPr lang="pl-PL" altLang="pl-PL" sz="3200" dirty="0" smtClean="0"/>
              <a:t/>
            </a:r>
            <a:br>
              <a:rPr lang="pl-PL" altLang="pl-PL" sz="3200" dirty="0" smtClean="0"/>
            </a:br>
            <a:r>
              <a:rPr lang="pl-PL" altLang="pl-PL" dirty="0" smtClean="0"/>
              <a:t> 					- </a:t>
            </a:r>
            <a:r>
              <a:rPr lang="pl-PL" altLang="pl-PL" dirty="0" err="1" smtClean="0"/>
              <a:t>Main</a:t>
            </a:r>
            <a:r>
              <a:rPr lang="en-GB" altLang="pl-PL" dirty="0" smtClean="0"/>
              <a:t> Components</a:t>
            </a:r>
            <a:endParaRPr lang="en-GB" altLang="pl-PL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0688D0A-1EE8-4BD3-9921-AA70C99ACC17}" type="slidenum">
              <a:rPr lang="pl-PL" altLang="pl-PL" sz="1400" smtClean="0">
                <a:solidFill>
                  <a:srgbClr val="FFFFFF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pl-PL" altLang="pl-PL" sz="1400" smtClean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87926"/>
            <a:ext cx="4752528" cy="3409226"/>
          </a:xfrm>
          <a:prstGeom prst="rect">
            <a:avLst/>
          </a:prstGeom>
          <a:noFill/>
          <a:ln w="349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5292080" y="2132856"/>
            <a:ext cx="338437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MP-02 </a:t>
            </a:r>
            <a:r>
              <a:rPr lang="en-GB" dirty="0" err="1" smtClean="0"/>
              <a:t>Czajka</a:t>
            </a:r>
            <a:r>
              <a:rPr lang="en-GB" dirty="0" smtClean="0"/>
              <a:t> ultra light aeroplane with: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Mechanical modifications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Build into </a:t>
            </a:r>
            <a:r>
              <a:rPr lang="en-GB" b="1" dirty="0" smtClean="0"/>
              <a:t>actuators</a:t>
            </a:r>
            <a:r>
              <a:rPr lang="en-GB" dirty="0" smtClean="0"/>
              <a:t> and </a:t>
            </a:r>
            <a:r>
              <a:rPr lang="en-GB" b="1" dirty="0" smtClean="0"/>
              <a:t>sensors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On-board experimental </a:t>
            </a:r>
            <a:r>
              <a:rPr lang="en-GB" b="1" dirty="0" smtClean="0"/>
              <a:t>autopilot</a:t>
            </a:r>
            <a:r>
              <a:rPr lang="en-GB" dirty="0" smtClean="0"/>
              <a:t>, </a:t>
            </a:r>
            <a:r>
              <a:rPr lang="en-GB" b="1" dirty="0" smtClean="0"/>
              <a:t>attitude and heading reference system</a:t>
            </a:r>
            <a:r>
              <a:rPr lang="en-GB" dirty="0" smtClean="0"/>
              <a:t> (AHRS)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CAN</a:t>
            </a:r>
            <a:r>
              <a:rPr lang="en-GB" dirty="0" smtClean="0"/>
              <a:t> and </a:t>
            </a:r>
            <a:r>
              <a:rPr lang="en-GB" b="1" dirty="0" smtClean="0"/>
              <a:t>Ethernet</a:t>
            </a:r>
            <a:r>
              <a:rPr lang="en-GB" dirty="0" smtClean="0"/>
              <a:t> networks</a:t>
            </a:r>
            <a:endParaRPr lang="pl-P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="1" dirty="0" smtClean="0">
                <a:solidFill>
                  <a:srgbClr val="FF0000"/>
                </a:solidFill>
              </a:rPr>
              <a:t>Radiomodem</a:t>
            </a:r>
            <a:r>
              <a:rPr lang="pl-PL" dirty="0" smtClean="0"/>
              <a:t> </a:t>
            </a:r>
            <a:endParaRPr lang="en-GB" dirty="0" smtClean="0"/>
          </a:p>
        </p:txBody>
      </p:sp>
      <p:sp>
        <p:nvSpPr>
          <p:cNvPr id="9" name="pole tekstowe 8"/>
          <p:cNvSpPr txBox="1"/>
          <p:nvPr/>
        </p:nvSpPr>
        <p:spPr>
          <a:xfrm>
            <a:off x="1259632" y="5013176"/>
            <a:ext cx="33483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Tarpan </a:t>
            </a:r>
            <a:r>
              <a:rPr lang="pl-PL" dirty="0" err="1"/>
              <a:t>Honker</a:t>
            </a:r>
            <a:r>
              <a:rPr lang="pl-PL" dirty="0"/>
              <a:t> </a:t>
            </a:r>
            <a:r>
              <a:rPr lang="pl-PL" dirty="0" smtClean="0"/>
              <a:t>truck</a:t>
            </a:r>
            <a:r>
              <a:rPr lang="en-GB" dirty="0" smtClean="0"/>
              <a:t> with: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="1" dirty="0" err="1" smtClean="0"/>
              <a:t>Computer</a:t>
            </a:r>
            <a:r>
              <a:rPr lang="pl-PL" b="1" dirty="0" smtClean="0"/>
              <a:t> Cluster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="1" dirty="0" smtClean="0">
                <a:solidFill>
                  <a:srgbClr val="FF0000"/>
                </a:solidFill>
              </a:rPr>
              <a:t>Radiomodem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="1" dirty="0" err="1" smtClean="0"/>
              <a:t>Spare</a:t>
            </a:r>
            <a:r>
              <a:rPr lang="pl-PL" b="1" dirty="0" smtClean="0"/>
              <a:t> Power Supply</a:t>
            </a:r>
            <a:endParaRPr lang="en-GB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68952" cy="1143000"/>
          </a:xfrm>
        </p:spPr>
        <p:txBody>
          <a:bodyPr>
            <a:normAutofit fontScale="90000"/>
          </a:bodyPr>
          <a:lstStyle/>
          <a:p>
            <a:pPr lvl="1" eaLnBrk="1" hangingPunct="1"/>
            <a:r>
              <a:rPr lang="en-GB" altLang="pl-PL" dirty="0"/>
              <a:t>UAV </a:t>
            </a:r>
            <a:r>
              <a:rPr lang="en-GB" altLang="pl-PL" dirty="0" smtClean="0"/>
              <a:t>as</a:t>
            </a:r>
            <a:r>
              <a:rPr lang="pl-PL" altLang="pl-PL" dirty="0" smtClean="0"/>
              <a:t> </a:t>
            </a:r>
            <a:r>
              <a:rPr lang="pl-PL" altLang="pl-PL" sz="3200" dirty="0"/>
              <a:t>Distributed </a:t>
            </a:r>
            <a:r>
              <a:rPr lang="en-GB" altLang="pl-PL" sz="3200" dirty="0"/>
              <a:t>Real-Time </a:t>
            </a:r>
            <a:r>
              <a:rPr lang="pl-PL" altLang="pl-PL" sz="3200" dirty="0"/>
              <a:t>Control </a:t>
            </a:r>
            <a:r>
              <a:rPr lang="en-GB" altLang="pl-PL" sz="3200" dirty="0" smtClean="0"/>
              <a:t>System</a:t>
            </a:r>
            <a:r>
              <a:rPr lang="pl-PL" altLang="pl-PL" dirty="0" smtClean="0"/>
              <a:t> </a:t>
            </a:r>
            <a:br>
              <a:rPr lang="pl-PL" altLang="pl-PL" dirty="0" smtClean="0"/>
            </a:br>
            <a:r>
              <a:rPr lang="pl-PL" altLang="pl-PL" dirty="0" smtClean="0"/>
              <a:t>					 - </a:t>
            </a:r>
            <a:r>
              <a:rPr lang="en-GB" altLang="pl-PL" dirty="0" smtClean="0"/>
              <a:t>Network Architecture</a:t>
            </a:r>
            <a:endParaRPr lang="en-GB" altLang="pl-PL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0688D0A-1EE8-4BD3-9921-AA70C99ACC17}" type="slidenum">
              <a:rPr lang="pl-PL" altLang="pl-PL" sz="1400" smtClean="0">
                <a:solidFill>
                  <a:srgbClr val="FFFFFF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pl-PL" altLang="pl-PL" sz="1400" smtClean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0" y="1484784"/>
            <a:ext cx="8388424" cy="4188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643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68952" cy="1143000"/>
          </a:xfrm>
        </p:spPr>
        <p:txBody>
          <a:bodyPr>
            <a:normAutofit fontScale="90000"/>
          </a:bodyPr>
          <a:lstStyle/>
          <a:p>
            <a:pPr lvl="1" eaLnBrk="1" hangingPunct="1"/>
            <a:r>
              <a:rPr lang="en-GB" altLang="pl-PL" dirty="0"/>
              <a:t>UAV as </a:t>
            </a:r>
            <a:r>
              <a:rPr lang="pl-PL" altLang="pl-PL" sz="3200" dirty="0"/>
              <a:t>Distributed </a:t>
            </a:r>
            <a:r>
              <a:rPr lang="en-GB" altLang="pl-PL" sz="3200" dirty="0"/>
              <a:t>Real-Time </a:t>
            </a:r>
            <a:r>
              <a:rPr lang="pl-PL" altLang="pl-PL" sz="3200" dirty="0"/>
              <a:t>Control </a:t>
            </a:r>
            <a:r>
              <a:rPr lang="en-GB" altLang="pl-PL" sz="3200" dirty="0" smtClean="0"/>
              <a:t>System</a:t>
            </a:r>
            <a:r>
              <a:rPr lang="pl-PL" altLang="pl-PL" dirty="0" smtClean="0"/>
              <a:t> </a:t>
            </a:r>
            <a:br>
              <a:rPr lang="pl-PL" altLang="pl-PL" dirty="0" smtClean="0"/>
            </a:br>
            <a:r>
              <a:rPr lang="pl-PL" altLang="pl-PL" dirty="0" smtClean="0"/>
              <a:t>					- </a:t>
            </a:r>
            <a:r>
              <a:rPr lang="en-GB" altLang="pl-PL" dirty="0" smtClean="0"/>
              <a:t>Software Components</a:t>
            </a:r>
            <a:endParaRPr lang="en-GB" altLang="pl-PL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0688D0A-1EE8-4BD3-9921-AA70C99ACC17}" type="slidenum">
              <a:rPr lang="pl-PL" altLang="pl-PL" sz="1400" smtClean="0">
                <a:solidFill>
                  <a:srgbClr val="FFFFFF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pl-PL" altLang="pl-PL" sz="1400" smtClean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772816"/>
            <a:ext cx="8462355" cy="4481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84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25144"/>
            <a:ext cx="2635786" cy="1978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340768"/>
            <a:ext cx="4464496" cy="3477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Tytuł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68952" cy="1143000"/>
          </a:xfrm>
        </p:spPr>
        <p:txBody>
          <a:bodyPr>
            <a:normAutofit fontScale="90000"/>
          </a:bodyPr>
          <a:lstStyle/>
          <a:p>
            <a:pPr lvl="1" eaLnBrk="1" hangingPunct="1"/>
            <a:r>
              <a:rPr lang="en-GB" altLang="pl-PL" dirty="0"/>
              <a:t>UAV as </a:t>
            </a:r>
            <a:r>
              <a:rPr lang="pl-PL" altLang="pl-PL" sz="2800" dirty="0"/>
              <a:t>Distributed </a:t>
            </a:r>
            <a:r>
              <a:rPr lang="en-GB" altLang="pl-PL" sz="2800" dirty="0"/>
              <a:t>Real-Time </a:t>
            </a:r>
            <a:r>
              <a:rPr lang="pl-PL" altLang="pl-PL" sz="2800" dirty="0"/>
              <a:t>Control </a:t>
            </a:r>
            <a:r>
              <a:rPr lang="en-GB" altLang="pl-PL" sz="2800" dirty="0"/>
              <a:t>System</a:t>
            </a:r>
            <a:r>
              <a:rPr lang="pl-PL" altLang="pl-PL" dirty="0" smtClean="0"/>
              <a:t> - </a:t>
            </a:r>
            <a:br>
              <a:rPr lang="pl-PL" altLang="pl-PL" dirty="0" smtClean="0"/>
            </a:br>
            <a:r>
              <a:rPr lang="pl-PL" altLang="pl-PL" dirty="0" smtClean="0"/>
              <a:t>					Hardware </a:t>
            </a:r>
            <a:r>
              <a:rPr lang="en-GB" altLang="pl-PL" dirty="0" smtClean="0"/>
              <a:t>Components</a:t>
            </a:r>
            <a:endParaRPr lang="en-GB" altLang="pl-PL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0688D0A-1EE8-4BD3-9921-AA70C99ACC17}" type="slidenum">
              <a:rPr lang="pl-PL" altLang="pl-PL" sz="1400" smtClean="0">
                <a:solidFill>
                  <a:srgbClr val="FFFFFF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pl-PL" altLang="pl-PL" sz="140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179512" y="1196752"/>
            <a:ext cx="1736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/>
              <a:t>Ground</a:t>
            </a:r>
            <a:r>
              <a:rPr lang="pl-PL" dirty="0" smtClean="0"/>
              <a:t> Station</a:t>
            </a:r>
            <a:br>
              <a:rPr lang="pl-PL" dirty="0" smtClean="0"/>
            </a:br>
            <a:r>
              <a:rPr lang="pl-PL" dirty="0" smtClean="0"/>
              <a:t>Cluster</a:t>
            </a:r>
            <a:endParaRPr lang="en-GB" dirty="0"/>
          </a:p>
        </p:txBody>
      </p:sp>
      <p:sp>
        <p:nvSpPr>
          <p:cNvPr id="11" name="pole tekstowe 10"/>
          <p:cNvSpPr txBox="1"/>
          <p:nvPr/>
        </p:nvSpPr>
        <p:spPr>
          <a:xfrm>
            <a:off x="7280113" y="3149453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Autopilot</a:t>
            </a:r>
            <a:endParaRPr lang="en-GB" dirty="0"/>
          </a:p>
        </p:txBody>
      </p:sp>
      <p:sp>
        <p:nvSpPr>
          <p:cNvPr id="12" name="pole tekstowe 11"/>
          <p:cNvSpPr txBox="1"/>
          <p:nvPr/>
        </p:nvSpPr>
        <p:spPr>
          <a:xfrm>
            <a:off x="6084168" y="1484784"/>
            <a:ext cx="1839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Autopilot/ AHRS</a:t>
            </a:r>
            <a:endParaRPr lang="en-GB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1844824"/>
            <a:ext cx="3416539" cy="2563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4725144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trzałka w dół 12"/>
          <p:cNvSpPr/>
          <p:nvPr/>
        </p:nvSpPr>
        <p:spPr>
          <a:xfrm rot="10800000">
            <a:off x="6588224" y="4149080"/>
            <a:ext cx="360040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Strzałka w dół 13"/>
          <p:cNvSpPr/>
          <p:nvPr/>
        </p:nvSpPr>
        <p:spPr>
          <a:xfrm rot="10800000">
            <a:off x="1700064" y="3869432"/>
            <a:ext cx="360040" cy="13681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159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68952" cy="1143000"/>
          </a:xfrm>
        </p:spPr>
        <p:txBody>
          <a:bodyPr>
            <a:normAutofit fontScale="90000"/>
          </a:bodyPr>
          <a:lstStyle/>
          <a:p>
            <a:pPr lvl="1" eaLnBrk="1" hangingPunct="1"/>
            <a:r>
              <a:rPr lang="en-GB" altLang="pl-PL" dirty="0"/>
              <a:t>UAV as </a:t>
            </a:r>
            <a:r>
              <a:rPr lang="pl-PL" altLang="pl-PL" sz="2800" dirty="0"/>
              <a:t>Distributed </a:t>
            </a:r>
            <a:r>
              <a:rPr lang="en-GB" altLang="pl-PL" sz="2800" dirty="0" smtClean="0"/>
              <a:t>Real-Time</a:t>
            </a:r>
            <a:r>
              <a:rPr lang="pl-PL" altLang="pl-PL" sz="2800" dirty="0" smtClean="0"/>
              <a:t> Control </a:t>
            </a:r>
            <a:r>
              <a:rPr lang="en-GB" altLang="pl-PL" sz="2800" dirty="0" smtClean="0"/>
              <a:t>System</a:t>
            </a:r>
            <a:r>
              <a:rPr lang="pl-PL" altLang="pl-PL" dirty="0" smtClean="0"/>
              <a:t/>
            </a:r>
            <a:br>
              <a:rPr lang="pl-PL" altLang="pl-PL" dirty="0" smtClean="0"/>
            </a:br>
            <a:r>
              <a:rPr lang="pl-PL" altLang="pl-PL" dirty="0" smtClean="0"/>
              <a:t>					-</a:t>
            </a:r>
            <a:r>
              <a:rPr lang="en-GB" altLang="pl-PL" dirty="0" smtClean="0"/>
              <a:t> </a:t>
            </a:r>
            <a:r>
              <a:rPr lang="en-GB" altLang="pl-PL" dirty="0"/>
              <a:t>Research Motivation</a:t>
            </a:r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0688D0A-1EE8-4BD3-9921-AA70C99ACC17}" type="slidenum">
              <a:rPr lang="pl-PL" altLang="pl-PL" sz="1400" smtClean="0">
                <a:solidFill>
                  <a:srgbClr val="FFFFFF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pl-PL" altLang="pl-PL" sz="140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179512" y="1672208"/>
            <a:ext cx="8640960" cy="4205064"/>
          </a:xfrm>
        </p:spPr>
        <p:txBody>
          <a:bodyPr/>
          <a:lstStyle/>
          <a:p>
            <a:pPr eaLnBrk="1" hangingPunct="1"/>
            <a:r>
              <a:rPr lang="en-GB" altLang="pl-PL" dirty="0" smtClean="0"/>
              <a:t>A new data-intensive network nodes has been incorporated into the system.</a:t>
            </a:r>
          </a:p>
          <a:p>
            <a:pPr eaLnBrk="1" hangingPunct="1"/>
            <a:r>
              <a:rPr lang="en-GB" altLang="pl-PL" dirty="0" smtClean="0"/>
              <a:t>A new radio link is going to be introduced into the system.</a:t>
            </a:r>
          </a:p>
          <a:p>
            <a:pPr eaLnBrk="1" hangingPunct="1"/>
            <a:r>
              <a:rPr lang="en-GB" altLang="pl-PL" dirty="0" smtClean="0"/>
              <a:t>Different UAS modules may be provided by separate providers.</a:t>
            </a:r>
          </a:p>
          <a:p>
            <a:pPr eaLnBrk="1" hangingPunct="1"/>
            <a:r>
              <a:rPr lang="en-GB" altLang="pl-PL" dirty="0" smtClean="0"/>
              <a:t>Autopilot control algorithm is intensively modified.</a:t>
            </a:r>
          </a:p>
        </p:txBody>
      </p:sp>
    </p:spTree>
    <p:extLst>
      <p:ext uri="{BB962C8B-B14F-4D97-AF65-F5344CB8AC3E}">
        <p14:creationId xmlns:p14="http://schemas.microsoft.com/office/powerpoint/2010/main" val="281827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1"/>
          <p:cNvSpPr>
            <a:spLocks noGrp="1"/>
          </p:cNvSpPr>
          <p:nvPr>
            <p:ph type="title"/>
          </p:nvPr>
        </p:nvSpPr>
        <p:spPr>
          <a:xfrm>
            <a:off x="250266" y="188640"/>
            <a:ext cx="8712968" cy="56693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pl-PL" sz="3200" dirty="0" err="1" smtClean="0"/>
              <a:t>Stanag</a:t>
            </a:r>
            <a:r>
              <a:rPr lang="en-GB" altLang="pl-PL" sz="3200" dirty="0" smtClean="0"/>
              <a:t> 4586 communication standard</a:t>
            </a:r>
            <a:endParaRPr lang="en-GB" altLang="pl-PL" sz="3200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0688D0A-1EE8-4BD3-9921-AA70C99ACC17}" type="slidenum">
              <a:rPr lang="pl-PL" altLang="pl-PL" sz="1400" smtClean="0">
                <a:solidFill>
                  <a:srgbClr val="FFFFFF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pl-PL" altLang="pl-PL" sz="140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132558" y="4784317"/>
            <a:ext cx="8640960" cy="1957051"/>
          </a:xfrm>
        </p:spPr>
        <p:txBody>
          <a:bodyPr/>
          <a:lstStyle/>
          <a:p>
            <a:pPr eaLnBrk="1" hangingPunct="1"/>
            <a:r>
              <a:rPr lang="en-GB" altLang="pl-PL" sz="2000" dirty="0" smtClean="0"/>
              <a:t>Published by NATO</a:t>
            </a:r>
          </a:p>
          <a:p>
            <a:pPr eaLnBrk="1" hangingPunct="1"/>
            <a:r>
              <a:rPr lang="en-GB" altLang="pl-PL" sz="2000" dirty="0" smtClean="0"/>
              <a:t>UDP based</a:t>
            </a:r>
          </a:p>
          <a:p>
            <a:pPr eaLnBrk="1" hangingPunct="1"/>
            <a:r>
              <a:rPr lang="en-GB" altLang="pl-PL" sz="2000" dirty="0" smtClean="0"/>
              <a:t>Standard set of messages for inter GCS-UAV communication.</a:t>
            </a:r>
          </a:p>
          <a:p>
            <a:pPr eaLnBrk="1" hangingPunct="1"/>
            <a:r>
              <a:rPr lang="en-GB" altLang="pl-PL" sz="2000" dirty="0" smtClean="0"/>
              <a:t>Makes it possible to separate GCS provider from UAV provider  </a:t>
            </a:r>
          </a:p>
          <a:p>
            <a:pPr eaLnBrk="1" hangingPunct="1"/>
            <a:r>
              <a:rPr lang="en-GB" altLang="pl-PL" sz="2000" dirty="0" smtClean="0"/>
              <a:t>802.3 network is applied as 1st and 2nd ISO/OSI layer</a:t>
            </a:r>
            <a:endParaRPr lang="en-GB" altLang="pl-PL" sz="2000" dirty="0" smtClean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96343"/>
            <a:ext cx="4884383" cy="3849789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032" y="836712"/>
            <a:ext cx="4223899" cy="2564950"/>
          </a:xfrm>
          <a:prstGeom prst="rect">
            <a:avLst/>
          </a:prstGeom>
        </p:spPr>
      </p:pic>
      <p:sp>
        <p:nvSpPr>
          <p:cNvPr id="5" name="Owal 4"/>
          <p:cNvSpPr/>
          <p:nvPr/>
        </p:nvSpPr>
        <p:spPr>
          <a:xfrm>
            <a:off x="1331640" y="2138231"/>
            <a:ext cx="2160240" cy="2154865"/>
          </a:xfrm>
          <a:prstGeom prst="ellipse">
            <a:avLst/>
          </a:prstGeom>
          <a:solidFill>
            <a:schemeClr val="accent1">
              <a:alpha val="13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Objaśnienie liniowe 2 5"/>
          <p:cNvSpPr/>
          <p:nvPr/>
        </p:nvSpPr>
        <p:spPr>
          <a:xfrm>
            <a:off x="4884383" y="889348"/>
            <a:ext cx="4152113" cy="2467644"/>
          </a:xfrm>
          <a:prstGeom prst="borderCallout2">
            <a:avLst>
              <a:gd name="adj1" fmla="val 868"/>
              <a:gd name="adj2" fmla="val 119"/>
              <a:gd name="adj3" fmla="val 7836"/>
              <a:gd name="adj4" fmla="val -42461"/>
              <a:gd name="adj5" fmla="val 60069"/>
              <a:gd name="adj6" fmla="val -44005"/>
            </a:avLst>
          </a:prstGeom>
          <a:solidFill>
            <a:schemeClr val="accent1">
              <a:alpha val="19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3507388" y="4634314"/>
            <a:ext cx="676672" cy="67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99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1169101" y="5294862"/>
            <a:ext cx="6768752" cy="1477328"/>
          </a:xfrm>
          <a:prstGeom prst="rect">
            <a:avLst/>
          </a:prstGeom>
          <a:solidFill>
            <a:srgbClr val="FFFFFF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indent="2270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pl-PL" dirty="0"/>
              <a:t>#</a:t>
            </a:r>
            <a:r>
              <a:rPr lang="pl-PL" dirty="0" err="1"/>
              <a:t>define</a:t>
            </a:r>
            <a:r>
              <a:rPr lang="pl-PL" dirty="0"/>
              <a:t> MAKE_SET_MSB_FROM(x) \</a:t>
            </a:r>
          </a:p>
          <a:p>
            <a:r>
              <a:rPr lang="en-US" dirty="0"/>
              <a:t>void </a:t>
            </a:r>
            <a:r>
              <a:rPr lang="en-US" dirty="0" err="1"/>
              <a:t>set_msb_from</a:t>
            </a:r>
            <a:r>
              <a:rPr lang="en-US" dirty="0"/>
              <a:t>_##x(void * where, </a:t>
            </a:r>
            <a:r>
              <a:rPr lang="en-US" dirty="0" err="1"/>
              <a:t>stanag</a:t>
            </a:r>
            <a:r>
              <a:rPr lang="en-US" dirty="0"/>
              <a:t>_##x value) \</a:t>
            </a:r>
          </a:p>
          <a:p>
            <a:r>
              <a:rPr lang="pl-PL" dirty="0"/>
              <a:t>{ \</a:t>
            </a:r>
          </a:p>
          <a:p>
            <a:r>
              <a:rPr lang="en-US" dirty="0" err="1"/>
              <a:t>stanag_set_msb</a:t>
            </a:r>
            <a:r>
              <a:rPr lang="en-US" dirty="0"/>
              <a:t>(where, value, </a:t>
            </a:r>
            <a:r>
              <a:rPr lang="en-US" dirty="0" err="1"/>
              <a:t>stanag</a:t>
            </a:r>
            <a:r>
              <a:rPr lang="en-US" dirty="0"/>
              <a:t>_##x##_size); \</a:t>
            </a:r>
          </a:p>
          <a:p>
            <a:r>
              <a:rPr lang="pl-PL" dirty="0"/>
              <a:t>}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098" name="Tytuł 1"/>
          <p:cNvSpPr>
            <a:spLocks noGrp="1"/>
          </p:cNvSpPr>
          <p:nvPr>
            <p:ph type="title"/>
          </p:nvPr>
        </p:nvSpPr>
        <p:spPr>
          <a:xfrm>
            <a:off x="4716016" y="476672"/>
            <a:ext cx="4392488" cy="57606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pl-PL" sz="3200" dirty="0" err="1" smtClean="0"/>
              <a:t>Stanag</a:t>
            </a:r>
            <a:r>
              <a:rPr lang="en-GB" altLang="pl-PL" sz="3200" dirty="0" smtClean="0"/>
              <a:t> 4586 </a:t>
            </a:r>
            <a:br>
              <a:rPr lang="en-GB" altLang="pl-PL" sz="3200" dirty="0" smtClean="0"/>
            </a:br>
            <a:r>
              <a:rPr lang="en-GB" altLang="pl-PL" sz="3200" dirty="0" smtClean="0"/>
              <a:t>implementation issues</a:t>
            </a:r>
            <a:endParaRPr lang="en-GB" altLang="pl-PL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0688D0A-1EE8-4BD3-9921-AA70C99ACC17}" type="slidenum">
              <a:rPr lang="pl-PL" altLang="pl-PL" sz="1400" smtClean="0">
                <a:solidFill>
                  <a:srgbClr val="FFFFFF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pl-PL" altLang="pl-PL" sz="140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030" y="44624"/>
            <a:ext cx="4335447" cy="5061532"/>
          </a:xfrm>
          <a:prstGeom prst="rect">
            <a:avLst/>
          </a:prstGeom>
        </p:spPr>
      </p:pic>
      <p:sp>
        <p:nvSpPr>
          <p:cNvPr id="9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680953" y="2132856"/>
            <a:ext cx="3985627" cy="2331574"/>
          </a:xfrm>
        </p:spPr>
        <p:txBody>
          <a:bodyPr/>
          <a:lstStyle/>
          <a:p>
            <a:pPr eaLnBrk="1" hangingPunct="1"/>
            <a:r>
              <a:rPr lang="en-GB" altLang="pl-PL" dirty="0" smtClean="0"/>
              <a:t>Byte order must be preserved.</a:t>
            </a:r>
          </a:p>
          <a:p>
            <a:pPr eaLnBrk="1" hangingPunct="1"/>
            <a:r>
              <a:rPr lang="en-GB" altLang="pl-PL" dirty="0" smtClean="0"/>
              <a:t>Untypical data types (Integer 3, Unsigned 5)</a:t>
            </a:r>
          </a:p>
          <a:p>
            <a:pPr eaLnBrk="1" hangingPunct="1"/>
            <a:r>
              <a:rPr lang="en-GB" altLang="pl-PL" dirty="0" smtClean="0"/>
              <a:t>C language limitations</a:t>
            </a:r>
          </a:p>
        </p:txBody>
      </p:sp>
    </p:spTree>
    <p:extLst>
      <p:ext uri="{BB962C8B-B14F-4D97-AF65-F5344CB8AC3E}">
        <p14:creationId xmlns:p14="http://schemas.microsoft.com/office/powerpoint/2010/main" val="162823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ykusz">
  <a:themeElements>
    <a:clrScheme name="Wykusz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ykusz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Wykusz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3514</TotalTime>
  <Words>391</Words>
  <Application>Microsoft Office PowerPoint</Application>
  <PresentationFormat>Pokaz na ekranie (4:3)</PresentationFormat>
  <Paragraphs>83</Paragraphs>
  <Slides>13</Slides>
  <Notes>6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9" baseType="lpstr">
      <vt:lpstr>Arial</vt:lpstr>
      <vt:lpstr>Calibri</vt:lpstr>
      <vt:lpstr>Century Schoolbook</vt:lpstr>
      <vt:lpstr>Wingdings</vt:lpstr>
      <vt:lpstr>Wingdings 2</vt:lpstr>
      <vt:lpstr>Wykusz</vt:lpstr>
      <vt:lpstr>   Communication and Control Software Development for Experimental Unmanned Aerial System - Selected Issues</vt:lpstr>
      <vt:lpstr>Agenda</vt:lpstr>
      <vt:lpstr>UAV as Distributed Real-Time Control System       - Main Components</vt:lpstr>
      <vt:lpstr>UAV as Distributed Real-Time Control System        - Network Architecture</vt:lpstr>
      <vt:lpstr>UAV as Distributed Real-Time Control System       - Software Components</vt:lpstr>
      <vt:lpstr>UAV as Distributed Real-Time Control System -       Hardware Components</vt:lpstr>
      <vt:lpstr>UAV as Distributed Real-Time Control System      - Research Motivation</vt:lpstr>
      <vt:lpstr>Stanag 4586 communication standard</vt:lpstr>
      <vt:lpstr>Stanag 4586  implementation issues</vt:lpstr>
      <vt:lpstr>Rapid prototyping of control system       - Control           algorithm           structure</vt:lpstr>
      <vt:lpstr>Rapid prototyping of control system       - Testbed and        automatic code        generation </vt:lpstr>
      <vt:lpstr>  Summary and future research </vt:lpstr>
      <vt:lpstr>  Thank You for Your Attention </vt:lpstr>
    </vt:vector>
  </TitlesOfParts>
  <Company>KIA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VXWORKS 653 BASED PITCH CONTROL SYSTEM PROTOTYPE – SECOND APPROACH</dc:title>
  <dc:creator>SS</dc:creator>
  <cp:lastModifiedBy>Slawomir Samolej</cp:lastModifiedBy>
  <cp:revision>299</cp:revision>
  <dcterms:created xsi:type="dcterms:W3CDTF">2010-09-10T07:53:20Z</dcterms:created>
  <dcterms:modified xsi:type="dcterms:W3CDTF">2018-03-23T09:35:18Z</dcterms:modified>
</cp:coreProperties>
</file>