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66" r:id="rId2"/>
    <p:sldId id="345" r:id="rId3"/>
    <p:sldId id="380" r:id="rId4"/>
    <p:sldId id="381" r:id="rId5"/>
    <p:sldId id="382" r:id="rId6"/>
    <p:sldId id="383" r:id="rId7"/>
    <p:sldId id="315" r:id="rId8"/>
    <p:sldId id="376" r:id="rId9"/>
    <p:sldId id="384" r:id="rId10"/>
    <p:sldId id="385" r:id="rId11"/>
    <p:sldId id="355" r:id="rId12"/>
    <p:sldId id="386" r:id="rId13"/>
    <p:sldId id="387" r:id="rId14"/>
    <p:sldId id="388" r:id="rId15"/>
    <p:sldId id="391" r:id="rId16"/>
    <p:sldId id="392" r:id="rId17"/>
    <p:sldId id="393" r:id="rId18"/>
    <p:sldId id="394" r:id="rId19"/>
    <p:sldId id="395" r:id="rId20"/>
    <p:sldId id="396" r:id="rId21"/>
    <p:sldId id="390" r:id="rId22"/>
    <p:sldId id="397" r:id="rId23"/>
    <p:sldId id="398" r:id="rId24"/>
    <p:sldId id="399" r:id="rId25"/>
    <p:sldId id="400" r:id="rId26"/>
    <p:sldId id="402" r:id="rId27"/>
    <p:sldId id="403" r:id="rId28"/>
    <p:sldId id="401" r:id="rId29"/>
    <p:sldId id="389" r:id="rId30"/>
    <p:sldId id="311" r:id="rId31"/>
  </p:sldIdLst>
  <p:sldSz cx="9144000" cy="6858000" type="screen4x3"/>
  <p:notesSz cx="6810375" cy="99425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52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333399"/>
    <a:srgbClr val="23236F"/>
    <a:srgbClr val="003366"/>
    <a:srgbClr val="3399CC"/>
    <a:srgbClr val="E6E6E6"/>
    <a:srgbClr val="F8F8F8"/>
    <a:srgbClr val="EAEAEA"/>
    <a:srgbClr val="80808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88" autoAdjust="0"/>
    <p:restoredTop sz="90202" autoAdjust="0"/>
  </p:normalViewPr>
  <p:slideViewPr>
    <p:cSldViewPr snapToGrid="0">
      <p:cViewPr varScale="1">
        <p:scale>
          <a:sx n="83" d="100"/>
          <a:sy n="83" d="100"/>
        </p:scale>
        <p:origin x="510" y="90"/>
      </p:cViewPr>
      <p:guideLst>
        <p:guide orient="horz" pos="4252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-2286" y="-11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21F1781-3A95-46D3-AA46-DBA5E5B011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0017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483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9441419-AE6F-48B4-864E-F1D5EE0BE1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98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41419-AE6F-48B4-864E-F1D5EE0BE1DB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5478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41419-AE6F-48B4-864E-F1D5EE0BE1DB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5648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41419-AE6F-48B4-864E-F1D5EE0BE1DB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1117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Guidelines</a:t>
            </a:r>
            <a:r>
              <a:rPr lang="en-GB" baseline="0" dirty="0" smtClean="0"/>
              <a:t> for the live demo: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Starting SAT (SAT PJ02ENAV shall be launched)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Loading files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Menu review:</a:t>
            </a:r>
          </a:p>
          <a:p>
            <a:pPr marL="628650" lvl="1" indent="-171450">
              <a:buFontTx/>
              <a:buChar char="-"/>
            </a:pPr>
            <a:r>
              <a:rPr lang="en-GB" baseline="0" dirty="0" smtClean="0"/>
              <a:t>Focus on File Open/Exit</a:t>
            </a:r>
          </a:p>
          <a:p>
            <a:pPr marL="628650" lvl="1" indent="-171450">
              <a:buFontTx/>
              <a:buChar char="-"/>
            </a:pPr>
            <a:r>
              <a:rPr lang="en-GB" baseline="0" dirty="0" smtClean="0"/>
              <a:t>Zoom</a:t>
            </a:r>
          </a:p>
          <a:p>
            <a:pPr marL="628650" lvl="1" indent="-171450">
              <a:buFontTx/>
              <a:buChar char="-"/>
            </a:pPr>
            <a:r>
              <a:rPr lang="en-GB" baseline="0" dirty="0" smtClean="0"/>
              <a:t>View</a:t>
            </a:r>
          </a:p>
          <a:p>
            <a:pPr marL="628650" lvl="1" indent="-171450">
              <a:buFontTx/>
              <a:buChar char="-"/>
            </a:pPr>
            <a:r>
              <a:rPr lang="en-GB" baseline="0" dirty="0" smtClean="0"/>
              <a:t>Perspective</a:t>
            </a:r>
          </a:p>
          <a:p>
            <a:pPr marL="171450" lvl="0" indent="-171450">
              <a:buFontTx/>
              <a:buChar char="-"/>
            </a:pPr>
            <a:r>
              <a:rPr lang="en-GB" baseline="0" dirty="0" smtClean="0"/>
              <a:t>Panel review </a:t>
            </a:r>
          </a:p>
          <a:p>
            <a:pPr marL="628650" lvl="1" indent="-171450">
              <a:buFontTx/>
              <a:buChar char="-"/>
            </a:pPr>
            <a:r>
              <a:rPr lang="en-GB" baseline="0" dirty="0" smtClean="0"/>
              <a:t>Radar,</a:t>
            </a:r>
          </a:p>
          <a:p>
            <a:pPr marL="628650" lvl="1" indent="-171450">
              <a:buFontTx/>
              <a:buChar char="-"/>
            </a:pPr>
            <a:r>
              <a:rPr lang="en-GB" baseline="0" dirty="0" smtClean="0"/>
              <a:t>Vertical</a:t>
            </a:r>
          </a:p>
          <a:p>
            <a:pPr marL="628650" lvl="1" indent="-171450">
              <a:buFontTx/>
              <a:buChar char="-"/>
            </a:pPr>
            <a:r>
              <a:rPr lang="en-GB" baseline="0" dirty="0" smtClean="0"/>
              <a:t>Approach</a:t>
            </a:r>
          </a:p>
          <a:p>
            <a:pPr marL="628650" lvl="1" indent="-171450">
              <a:buFontTx/>
              <a:buChar char="-"/>
            </a:pPr>
            <a:r>
              <a:rPr lang="en-GB" baseline="0" dirty="0" smtClean="0"/>
              <a:t>Zoom and </a:t>
            </a:r>
            <a:r>
              <a:rPr lang="en-GB" baseline="0" dirty="0" err="1" smtClean="0"/>
              <a:t>Excentering</a:t>
            </a:r>
            <a:endParaRPr lang="en-GB" baseline="0" dirty="0" smtClean="0"/>
          </a:p>
          <a:p>
            <a:pPr marL="171450" lvl="0" indent="-171450">
              <a:buFontTx/>
              <a:buChar char="-"/>
            </a:pPr>
            <a:r>
              <a:rPr lang="en-GB" baseline="0" dirty="0" smtClean="0"/>
              <a:t>Table review</a:t>
            </a:r>
          </a:p>
          <a:p>
            <a:pPr marL="628650" lvl="1" indent="-171450">
              <a:buFontTx/>
              <a:buChar char="-"/>
            </a:pPr>
            <a:r>
              <a:rPr lang="en-GB" baseline="0" dirty="0" smtClean="0"/>
              <a:t>Data from IPAS (Airspace, Traffic, Actors; Reference, Constraint, </a:t>
            </a:r>
            <a:r>
              <a:rPr lang="en-GB" baseline="0" dirty="0" err="1" smtClean="0"/>
              <a:t>Meteo</a:t>
            </a:r>
            <a:r>
              <a:rPr lang="en-GB" baseline="0" dirty="0" smtClean="0"/>
              <a:t> (not detailed))</a:t>
            </a:r>
          </a:p>
          <a:p>
            <a:pPr marL="628650" lvl="1" indent="-171450">
              <a:buFontTx/>
              <a:buChar char="-"/>
            </a:pPr>
            <a:r>
              <a:rPr lang="en-GB" baseline="0" dirty="0" smtClean="0"/>
              <a:t>Data from runtime (Recordings)</a:t>
            </a:r>
          </a:p>
          <a:p>
            <a:pPr marL="1085850" lvl="2" indent="-171450">
              <a:buFontTx/>
              <a:buChar char="-"/>
            </a:pPr>
            <a:r>
              <a:rPr lang="en-GB" baseline="0" dirty="0" smtClean="0"/>
              <a:t>Run Trajectories DLH1HH</a:t>
            </a:r>
          </a:p>
          <a:p>
            <a:pPr marL="1085850" lvl="2" indent="-171450">
              <a:buFontTx/>
              <a:buChar char="-"/>
            </a:pPr>
            <a:r>
              <a:rPr lang="en-GB" baseline="0" dirty="0" smtClean="0"/>
              <a:t>AIR 4D</a:t>
            </a:r>
          </a:p>
          <a:p>
            <a:pPr marL="1085850" lvl="2" indent="-171450">
              <a:buFontTx/>
              <a:buChar char="-"/>
            </a:pPr>
            <a:r>
              <a:rPr lang="en-GB" baseline="0" dirty="0" smtClean="0"/>
              <a:t>Pilot Orders</a:t>
            </a:r>
          </a:p>
          <a:p>
            <a:pPr marL="1085850" lvl="2" indent="-171450">
              <a:buFontTx/>
              <a:buChar char="-"/>
            </a:pPr>
            <a:r>
              <a:rPr lang="en-GB" baseline="0" dirty="0" smtClean="0"/>
              <a:t>STCA SWR1623 / DLH3XA in replay view</a:t>
            </a:r>
          </a:p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41419-AE6F-48B4-864E-F1D5EE0BE1DB}" type="slidenum">
              <a:rPr lang="en-GB" altLang="en-US" smtClean="0"/>
              <a:pPr/>
              <a:t>28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1401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RPORATE Colou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03E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0" y="5872232"/>
            <a:ext cx="9144000" cy="1031490"/>
            <a:chOff x="3069712" y="5872232"/>
            <a:chExt cx="9144000" cy="1031490"/>
          </a:xfrm>
        </p:grpSpPr>
        <p:sp>
          <p:nvSpPr>
            <p:cNvPr id="23" name="Freeform 6"/>
            <p:cNvSpPr>
              <a:spLocks/>
            </p:cNvSpPr>
            <p:nvPr userDrawn="1"/>
          </p:nvSpPr>
          <p:spPr bwMode="auto">
            <a:xfrm>
              <a:off x="8840326" y="5872232"/>
              <a:ext cx="3373386" cy="251334"/>
            </a:xfrm>
            <a:custGeom>
              <a:avLst/>
              <a:gdLst>
                <a:gd name="T0" fmla="*/ 0 w 1423"/>
                <a:gd name="T1" fmla="*/ 80 h 80"/>
                <a:gd name="T2" fmla="*/ 1423 w 1423"/>
                <a:gd name="T3" fmla="*/ 80 h 80"/>
                <a:gd name="T4" fmla="*/ 1423 w 1423"/>
                <a:gd name="T5" fmla="*/ 0 h 80"/>
                <a:gd name="T6" fmla="*/ 80 w 1423"/>
                <a:gd name="T7" fmla="*/ 0 h 80"/>
                <a:gd name="T8" fmla="*/ 0 w 1423"/>
                <a:gd name="T9" fmla="*/ 80 h 80"/>
                <a:gd name="connsiteX0" fmla="*/ 0 w 13498"/>
                <a:gd name="connsiteY0" fmla="*/ 10000 h 10000"/>
                <a:gd name="connsiteX1" fmla="*/ 10000 w 13498"/>
                <a:gd name="connsiteY1" fmla="*/ 10000 h 10000"/>
                <a:gd name="connsiteX2" fmla="*/ 13498 w 13498"/>
                <a:gd name="connsiteY2" fmla="*/ 0 h 10000"/>
                <a:gd name="connsiteX3" fmla="*/ 562 w 13498"/>
                <a:gd name="connsiteY3" fmla="*/ 0 h 10000"/>
                <a:gd name="connsiteX4" fmla="*/ 0 w 13498"/>
                <a:gd name="connsiteY4" fmla="*/ 10000 h 10000"/>
                <a:gd name="connsiteX0" fmla="*/ 0 w 13498"/>
                <a:gd name="connsiteY0" fmla="*/ 10000 h 10000"/>
                <a:gd name="connsiteX1" fmla="*/ 13484 w 13498"/>
                <a:gd name="connsiteY1" fmla="*/ 10000 h 10000"/>
                <a:gd name="connsiteX2" fmla="*/ 13498 w 13498"/>
                <a:gd name="connsiteY2" fmla="*/ 0 h 10000"/>
                <a:gd name="connsiteX3" fmla="*/ 562 w 13498"/>
                <a:gd name="connsiteY3" fmla="*/ 0 h 10000"/>
                <a:gd name="connsiteX4" fmla="*/ 0 w 13498"/>
                <a:gd name="connsiteY4" fmla="*/ 10000 h 10000"/>
                <a:gd name="connsiteX0" fmla="*/ 0 w 13499"/>
                <a:gd name="connsiteY0" fmla="*/ 10000 h 10771"/>
                <a:gd name="connsiteX1" fmla="*/ 13498 w 13499"/>
                <a:gd name="connsiteY1" fmla="*/ 10771 h 10771"/>
                <a:gd name="connsiteX2" fmla="*/ 13498 w 13499"/>
                <a:gd name="connsiteY2" fmla="*/ 0 h 10771"/>
                <a:gd name="connsiteX3" fmla="*/ 562 w 13499"/>
                <a:gd name="connsiteY3" fmla="*/ 0 h 10771"/>
                <a:gd name="connsiteX4" fmla="*/ 0 w 13499"/>
                <a:gd name="connsiteY4" fmla="*/ 10000 h 10771"/>
                <a:gd name="connsiteX0" fmla="*/ 0 w 13499"/>
                <a:gd name="connsiteY0" fmla="*/ 18813 h 19584"/>
                <a:gd name="connsiteX1" fmla="*/ 13498 w 13499"/>
                <a:gd name="connsiteY1" fmla="*/ 19584 h 19584"/>
                <a:gd name="connsiteX2" fmla="*/ 13498 w 13499"/>
                <a:gd name="connsiteY2" fmla="*/ 8813 h 19584"/>
                <a:gd name="connsiteX3" fmla="*/ 1057 w 13499"/>
                <a:gd name="connsiteY3" fmla="*/ 0 h 19584"/>
                <a:gd name="connsiteX4" fmla="*/ 0 w 13499"/>
                <a:gd name="connsiteY4" fmla="*/ 18813 h 19584"/>
                <a:gd name="connsiteX0" fmla="*/ 0 w 13498"/>
                <a:gd name="connsiteY0" fmla="*/ 18813 h 19584"/>
                <a:gd name="connsiteX1" fmla="*/ 13498 w 13498"/>
                <a:gd name="connsiteY1" fmla="*/ 19584 h 19584"/>
                <a:gd name="connsiteX2" fmla="*/ 13487 w 13498"/>
                <a:gd name="connsiteY2" fmla="*/ 188 h 19584"/>
                <a:gd name="connsiteX3" fmla="*/ 1057 w 13498"/>
                <a:gd name="connsiteY3" fmla="*/ 0 h 19584"/>
                <a:gd name="connsiteX4" fmla="*/ 0 w 13498"/>
                <a:gd name="connsiteY4" fmla="*/ 18813 h 19584"/>
                <a:gd name="connsiteX0" fmla="*/ 0 w 13993"/>
                <a:gd name="connsiteY0" fmla="*/ 18813 h 19584"/>
                <a:gd name="connsiteX1" fmla="*/ 13498 w 13993"/>
                <a:gd name="connsiteY1" fmla="*/ 19584 h 19584"/>
                <a:gd name="connsiteX2" fmla="*/ 13993 w 13993"/>
                <a:gd name="connsiteY2" fmla="*/ 188 h 19584"/>
                <a:gd name="connsiteX3" fmla="*/ 1057 w 13993"/>
                <a:gd name="connsiteY3" fmla="*/ 0 h 19584"/>
                <a:gd name="connsiteX4" fmla="*/ 0 w 13993"/>
                <a:gd name="connsiteY4" fmla="*/ 18813 h 19584"/>
                <a:gd name="connsiteX0" fmla="*/ 0 w 13993"/>
                <a:gd name="connsiteY0" fmla="*/ 18813 h 19584"/>
                <a:gd name="connsiteX1" fmla="*/ 13959 w 13993"/>
                <a:gd name="connsiteY1" fmla="*/ 19584 h 19584"/>
                <a:gd name="connsiteX2" fmla="*/ 13993 w 13993"/>
                <a:gd name="connsiteY2" fmla="*/ 188 h 19584"/>
                <a:gd name="connsiteX3" fmla="*/ 1057 w 13993"/>
                <a:gd name="connsiteY3" fmla="*/ 0 h 19584"/>
                <a:gd name="connsiteX4" fmla="*/ 0 w 13993"/>
                <a:gd name="connsiteY4" fmla="*/ 18813 h 19584"/>
                <a:gd name="connsiteX0" fmla="*/ 0 w 14933"/>
                <a:gd name="connsiteY0" fmla="*/ 18822 h 19593"/>
                <a:gd name="connsiteX1" fmla="*/ 13959 w 14933"/>
                <a:gd name="connsiteY1" fmla="*/ 19593 h 19593"/>
                <a:gd name="connsiteX2" fmla="*/ 14933 w 14933"/>
                <a:gd name="connsiteY2" fmla="*/ 0 h 19593"/>
                <a:gd name="connsiteX3" fmla="*/ 1057 w 14933"/>
                <a:gd name="connsiteY3" fmla="*/ 9 h 19593"/>
                <a:gd name="connsiteX4" fmla="*/ 0 w 14933"/>
                <a:gd name="connsiteY4" fmla="*/ 18822 h 19593"/>
                <a:gd name="connsiteX0" fmla="*/ 0 w 14933"/>
                <a:gd name="connsiteY0" fmla="*/ 18822 h 19790"/>
                <a:gd name="connsiteX1" fmla="*/ 14932 w 14933"/>
                <a:gd name="connsiteY1" fmla="*/ 19790 h 19790"/>
                <a:gd name="connsiteX2" fmla="*/ 14933 w 14933"/>
                <a:gd name="connsiteY2" fmla="*/ 0 h 19790"/>
                <a:gd name="connsiteX3" fmla="*/ 1057 w 14933"/>
                <a:gd name="connsiteY3" fmla="*/ 9 h 19790"/>
                <a:gd name="connsiteX4" fmla="*/ 0 w 14933"/>
                <a:gd name="connsiteY4" fmla="*/ 18822 h 19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33" h="19790">
                  <a:moveTo>
                    <a:pt x="0" y="18822"/>
                  </a:moveTo>
                  <a:lnTo>
                    <a:pt x="14932" y="19790"/>
                  </a:lnTo>
                  <a:cubicBezTo>
                    <a:pt x="14937" y="16457"/>
                    <a:pt x="14928" y="3333"/>
                    <a:pt x="14933" y="0"/>
                  </a:cubicBezTo>
                  <a:lnTo>
                    <a:pt x="1057" y="9"/>
                  </a:lnTo>
                  <a:cubicBezTo>
                    <a:pt x="870" y="3342"/>
                    <a:pt x="187" y="15489"/>
                    <a:pt x="0" y="188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3069712" y="6060562"/>
              <a:ext cx="9133144" cy="843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 userDrawn="1">
            <p:ph type="ctrTitle"/>
          </p:nvPr>
        </p:nvSpPr>
        <p:spPr>
          <a:xfrm>
            <a:off x="240030" y="1220046"/>
            <a:ext cx="6843396" cy="2208956"/>
          </a:xfrm>
        </p:spPr>
        <p:txBody>
          <a:bodyPr lIns="432000" anchor="b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240030" y="3429002"/>
            <a:ext cx="6843396" cy="900113"/>
          </a:xfrm>
          <a:noFill/>
        </p:spPr>
        <p:txBody>
          <a:bodyPr lIns="432000" anchor="ctr"/>
          <a:lstStyle>
            <a:lvl1pPr marL="0" indent="0">
              <a:buFont typeface="Wingdings" pitchFamily="2" charset="2"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dirty="0" smtClean="0"/>
          </a:p>
        </p:txBody>
      </p:sp>
      <p:sp>
        <p:nvSpPr>
          <p:cNvPr id="12" name="Rectangle 11"/>
          <p:cNvSpPr/>
          <p:nvPr userDrawn="1"/>
        </p:nvSpPr>
        <p:spPr>
          <a:xfrm>
            <a:off x="7598944" y="-45721"/>
            <a:ext cx="1309850" cy="142720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905" y="209994"/>
            <a:ext cx="995412" cy="1010051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5984561" y="434230"/>
            <a:ext cx="143409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Supporting European </a:t>
            </a:r>
            <a:br>
              <a:rPr lang="en-US" sz="17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7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Aviation</a:t>
            </a:r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278" y="6084774"/>
            <a:ext cx="2664401" cy="63260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CORPORATE 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477840"/>
            <a:ext cx="1171575" cy="5640387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77840"/>
            <a:ext cx="6019800" cy="5640387"/>
          </a:xfrm>
          <a:effectLst/>
        </p:spPr>
        <p:txBody>
          <a:bodyPr vert="eaVer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5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enter your 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298660-F4BC-4BD2-8591-243B8BBDC0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6884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RPORAT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enter your 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CD14E-C948-4238-95C1-5D39288593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24879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ORPORATE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670" y="3652522"/>
            <a:ext cx="7020878" cy="1362075"/>
          </a:xfrm>
        </p:spPr>
        <p:txBody>
          <a:bodyPr/>
          <a:lstStyle>
            <a:lvl1pPr algn="l">
              <a:defRPr sz="2800" b="0" cap="all">
                <a:solidFill>
                  <a:srgbClr val="00336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7242" y="2003744"/>
            <a:ext cx="7020878" cy="1500187"/>
          </a:xfrm>
        </p:spPr>
        <p:txBody>
          <a:bodyPr anchor="b"/>
          <a:lstStyle>
            <a:lvl1pPr marL="0" indent="0">
              <a:buNone/>
              <a:defRPr sz="1600">
                <a:solidFill>
                  <a:srgbClr val="3399CC"/>
                </a:solidFill>
              </a:defRPr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enter your 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0B330C-B669-4259-97E4-65746F36517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04104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RPORATE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33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14488"/>
            <a:ext cx="4038600" cy="45037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14488"/>
            <a:ext cx="4038600" cy="45037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enter your 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656E8D-B8B0-4628-8A79-AE7530179D1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85553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RPORAT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dirty="0"/>
              <a:t>enter your presentation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F432D7-7D4E-4BD8-89B2-C7242758F85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73891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RPORA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enter your presentation title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68804C-8C27-42B2-8170-44828B68CAD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76249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RPORATE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7839"/>
            <a:ext cx="6839100" cy="777600"/>
          </a:xfrm>
        </p:spPr>
        <p:txBody>
          <a:bodyPr anchor="t" anchorCtr="0"/>
          <a:lstStyle>
            <a:lvl1pPr algn="l">
              <a:defRPr sz="2400"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701526"/>
            <a:ext cx="5111750" cy="431065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01526"/>
            <a:ext cx="3008313" cy="4310654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enter your 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6E6AFE-AE51-47FD-9E42-0A0B647709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31155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ORPOR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t" anchorCtr="0"/>
          <a:lstStyle>
            <a:lvl1pPr algn="l">
              <a:defRPr sz="1800"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60071"/>
            <a:ext cx="5486400" cy="4167505"/>
          </a:xfrm>
        </p:spPr>
        <p:txBody>
          <a:bodyPr/>
          <a:lstStyle>
            <a:lvl1pPr marL="0" indent="0">
              <a:buNone/>
              <a:defRPr sz="1500">
                <a:solidFill>
                  <a:schemeClr val="bg1">
                    <a:lumMod val="7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enter your 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9C66E7-E0DD-4540-93E6-1AA3176D644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38724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ORPORATE 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7840"/>
            <a:ext cx="7352348" cy="77628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14488"/>
            <a:ext cx="7352348" cy="4503737"/>
          </a:xfrm>
          <a:effectLst/>
        </p:spPr>
        <p:txBody>
          <a:bodyPr vert="eaVer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enter your 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AFFC8B-E3BE-413C-8A7D-7FE106AD156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94943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-1" y="6330696"/>
            <a:ext cx="9144001" cy="527304"/>
            <a:chOff x="3057020" y="6330696"/>
            <a:chExt cx="9144001" cy="527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3057020" y="6557112"/>
              <a:ext cx="9134979" cy="3008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9800141" y="6330696"/>
              <a:ext cx="2400880" cy="248907"/>
            </a:xfrm>
            <a:custGeom>
              <a:avLst/>
              <a:gdLst>
                <a:gd name="T0" fmla="*/ 0 w 1423"/>
                <a:gd name="T1" fmla="*/ 80 h 80"/>
                <a:gd name="T2" fmla="*/ 1423 w 1423"/>
                <a:gd name="T3" fmla="*/ 80 h 80"/>
                <a:gd name="T4" fmla="*/ 1423 w 1423"/>
                <a:gd name="T5" fmla="*/ 0 h 80"/>
                <a:gd name="T6" fmla="*/ 80 w 1423"/>
                <a:gd name="T7" fmla="*/ 0 h 80"/>
                <a:gd name="T8" fmla="*/ 0 w 1423"/>
                <a:gd name="T9" fmla="*/ 80 h 80"/>
                <a:gd name="connsiteX0" fmla="*/ 0 w 13498"/>
                <a:gd name="connsiteY0" fmla="*/ 10000 h 10000"/>
                <a:gd name="connsiteX1" fmla="*/ 10000 w 13498"/>
                <a:gd name="connsiteY1" fmla="*/ 10000 h 10000"/>
                <a:gd name="connsiteX2" fmla="*/ 13498 w 13498"/>
                <a:gd name="connsiteY2" fmla="*/ 0 h 10000"/>
                <a:gd name="connsiteX3" fmla="*/ 562 w 13498"/>
                <a:gd name="connsiteY3" fmla="*/ 0 h 10000"/>
                <a:gd name="connsiteX4" fmla="*/ 0 w 13498"/>
                <a:gd name="connsiteY4" fmla="*/ 10000 h 10000"/>
                <a:gd name="connsiteX0" fmla="*/ 0 w 13498"/>
                <a:gd name="connsiteY0" fmla="*/ 10000 h 10000"/>
                <a:gd name="connsiteX1" fmla="*/ 13484 w 13498"/>
                <a:gd name="connsiteY1" fmla="*/ 10000 h 10000"/>
                <a:gd name="connsiteX2" fmla="*/ 13498 w 13498"/>
                <a:gd name="connsiteY2" fmla="*/ 0 h 10000"/>
                <a:gd name="connsiteX3" fmla="*/ 562 w 13498"/>
                <a:gd name="connsiteY3" fmla="*/ 0 h 10000"/>
                <a:gd name="connsiteX4" fmla="*/ 0 w 13498"/>
                <a:gd name="connsiteY4" fmla="*/ 10000 h 10000"/>
                <a:gd name="connsiteX0" fmla="*/ 0 w 13499"/>
                <a:gd name="connsiteY0" fmla="*/ 10000 h 10771"/>
                <a:gd name="connsiteX1" fmla="*/ 13498 w 13499"/>
                <a:gd name="connsiteY1" fmla="*/ 10771 h 10771"/>
                <a:gd name="connsiteX2" fmla="*/ 13498 w 13499"/>
                <a:gd name="connsiteY2" fmla="*/ 0 h 10771"/>
                <a:gd name="connsiteX3" fmla="*/ 562 w 13499"/>
                <a:gd name="connsiteY3" fmla="*/ 0 h 10771"/>
                <a:gd name="connsiteX4" fmla="*/ 0 w 13499"/>
                <a:gd name="connsiteY4" fmla="*/ 10000 h 10771"/>
                <a:gd name="connsiteX0" fmla="*/ 0 w 13499"/>
                <a:gd name="connsiteY0" fmla="*/ 18813 h 19584"/>
                <a:gd name="connsiteX1" fmla="*/ 13498 w 13499"/>
                <a:gd name="connsiteY1" fmla="*/ 19584 h 19584"/>
                <a:gd name="connsiteX2" fmla="*/ 13498 w 13499"/>
                <a:gd name="connsiteY2" fmla="*/ 8813 h 19584"/>
                <a:gd name="connsiteX3" fmla="*/ 1057 w 13499"/>
                <a:gd name="connsiteY3" fmla="*/ 0 h 19584"/>
                <a:gd name="connsiteX4" fmla="*/ 0 w 13499"/>
                <a:gd name="connsiteY4" fmla="*/ 18813 h 19584"/>
                <a:gd name="connsiteX0" fmla="*/ 0 w 13498"/>
                <a:gd name="connsiteY0" fmla="*/ 18813 h 19584"/>
                <a:gd name="connsiteX1" fmla="*/ 13498 w 13498"/>
                <a:gd name="connsiteY1" fmla="*/ 19584 h 19584"/>
                <a:gd name="connsiteX2" fmla="*/ 13487 w 13498"/>
                <a:gd name="connsiteY2" fmla="*/ 188 h 19584"/>
                <a:gd name="connsiteX3" fmla="*/ 1057 w 13498"/>
                <a:gd name="connsiteY3" fmla="*/ 0 h 19584"/>
                <a:gd name="connsiteX4" fmla="*/ 0 w 13498"/>
                <a:gd name="connsiteY4" fmla="*/ 18813 h 19584"/>
                <a:gd name="connsiteX0" fmla="*/ 0 w 13993"/>
                <a:gd name="connsiteY0" fmla="*/ 18813 h 19584"/>
                <a:gd name="connsiteX1" fmla="*/ 13498 w 13993"/>
                <a:gd name="connsiteY1" fmla="*/ 19584 h 19584"/>
                <a:gd name="connsiteX2" fmla="*/ 13993 w 13993"/>
                <a:gd name="connsiteY2" fmla="*/ 188 h 19584"/>
                <a:gd name="connsiteX3" fmla="*/ 1057 w 13993"/>
                <a:gd name="connsiteY3" fmla="*/ 0 h 19584"/>
                <a:gd name="connsiteX4" fmla="*/ 0 w 13993"/>
                <a:gd name="connsiteY4" fmla="*/ 18813 h 19584"/>
                <a:gd name="connsiteX0" fmla="*/ 0 w 13993"/>
                <a:gd name="connsiteY0" fmla="*/ 18813 h 19584"/>
                <a:gd name="connsiteX1" fmla="*/ 13959 w 13993"/>
                <a:gd name="connsiteY1" fmla="*/ 19584 h 19584"/>
                <a:gd name="connsiteX2" fmla="*/ 13993 w 13993"/>
                <a:gd name="connsiteY2" fmla="*/ 188 h 19584"/>
                <a:gd name="connsiteX3" fmla="*/ 1057 w 13993"/>
                <a:gd name="connsiteY3" fmla="*/ 0 h 19584"/>
                <a:gd name="connsiteX4" fmla="*/ 0 w 13993"/>
                <a:gd name="connsiteY4" fmla="*/ 18813 h 19584"/>
                <a:gd name="connsiteX0" fmla="*/ 0 w 14933"/>
                <a:gd name="connsiteY0" fmla="*/ 18822 h 19593"/>
                <a:gd name="connsiteX1" fmla="*/ 13959 w 14933"/>
                <a:gd name="connsiteY1" fmla="*/ 19593 h 19593"/>
                <a:gd name="connsiteX2" fmla="*/ 14933 w 14933"/>
                <a:gd name="connsiteY2" fmla="*/ 0 h 19593"/>
                <a:gd name="connsiteX3" fmla="*/ 1057 w 14933"/>
                <a:gd name="connsiteY3" fmla="*/ 9 h 19593"/>
                <a:gd name="connsiteX4" fmla="*/ 0 w 14933"/>
                <a:gd name="connsiteY4" fmla="*/ 18822 h 19593"/>
                <a:gd name="connsiteX0" fmla="*/ 0 w 14933"/>
                <a:gd name="connsiteY0" fmla="*/ 18822 h 19790"/>
                <a:gd name="connsiteX1" fmla="*/ 14932 w 14933"/>
                <a:gd name="connsiteY1" fmla="*/ 19790 h 19790"/>
                <a:gd name="connsiteX2" fmla="*/ 14933 w 14933"/>
                <a:gd name="connsiteY2" fmla="*/ 0 h 19790"/>
                <a:gd name="connsiteX3" fmla="*/ 1057 w 14933"/>
                <a:gd name="connsiteY3" fmla="*/ 9 h 19790"/>
                <a:gd name="connsiteX4" fmla="*/ 0 w 14933"/>
                <a:gd name="connsiteY4" fmla="*/ 18822 h 19790"/>
                <a:gd name="connsiteX0" fmla="*/ 0 w 14953"/>
                <a:gd name="connsiteY0" fmla="*/ 18822 h 19790"/>
                <a:gd name="connsiteX1" fmla="*/ 14953 w 14953"/>
                <a:gd name="connsiteY1" fmla="*/ 19790 h 19790"/>
                <a:gd name="connsiteX2" fmla="*/ 14933 w 14953"/>
                <a:gd name="connsiteY2" fmla="*/ 0 h 19790"/>
                <a:gd name="connsiteX3" fmla="*/ 1057 w 14953"/>
                <a:gd name="connsiteY3" fmla="*/ 9 h 19790"/>
                <a:gd name="connsiteX4" fmla="*/ 0 w 14953"/>
                <a:gd name="connsiteY4" fmla="*/ 18822 h 19790"/>
                <a:gd name="connsiteX0" fmla="*/ 0 w 14933"/>
                <a:gd name="connsiteY0" fmla="*/ 18822 h 19409"/>
                <a:gd name="connsiteX1" fmla="*/ 10584 w 14933"/>
                <a:gd name="connsiteY1" fmla="*/ 19409 h 19409"/>
                <a:gd name="connsiteX2" fmla="*/ 14933 w 14933"/>
                <a:gd name="connsiteY2" fmla="*/ 0 h 19409"/>
                <a:gd name="connsiteX3" fmla="*/ 1057 w 14933"/>
                <a:gd name="connsiteY3" fmla="*/ 9 h 19409"/>
                <a:gd name="connsiteX4" fmla="*/ 0 w 14933"/>
                <a:gd name="connsiteY4" fmla="*/ 18822 h 19409"/>
                <a:gd name="connsiteX0" fmla="*/ 0 w 10628"/>
                <a:gd name="connsiteY0" fmla="*/ 19012 h 19599"/>
                <a:gd name="connsiteX1" fmla="*/ 10584 w 10628"/>
                <a:gd name="connsiteY1" fmla="*/ 19599 h 19599"/>
                <a:gd name="connsiteX2" fmla="*/ 10628 w 10628"/>
                <a:gd name="connsiteY2" fmla="*/ 0 h 19599"/>
                <a:gd name="connsiteX3" fmla="*/ 1057 w 10628"/>
                <a:gd name="connsiteY3" fmla="*/ 199 h 19599"/>
                <a:gd name="connsiteX4" fmla="*/ 0 w 10628"/>
                <a:gd name="connsiteY4" fmla="*/ 19012 h 19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28" h="19599">
                  <a:moveTo>
                    <a:pt x="0" y="19012"/>
                  </a:moveTo>
                  <a:lnTo>
                    <a:pt x="10584" y="19599"/>
                  </a:lnTo>
                  <a:cubicBezTo>
                    <a:pt x="10589" y="16266"/>
                    <a:pt x="10623" y="3333"/>
                    <a:pt x="10628" y="0"/>
                  </a:cubicBezTo>
                  <a:lnTo>
                    <a:pt x="1057" y="199"/>
                  </a:lnTo>
                  <a:cubicBezTo>
                    <a:pt x="870" y="3532"/>
                    <a:pt x="187" y="15679"/>
                    <a:pt x="0" y="19012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7840"/>
            <a:ext cx="6838950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14488"/>
            <a:ext cx="8229600" cy="450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  <a:endParaRPr lang="en-GB" alt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572252"/>
            <a:ext cx="41719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0000" bIns="45720" numCol="1" anchor="ctr" anchorCtr="0" compatLnSpc="1">
            <a:prstTxWarp prst="textNoShape">
              <a:avLst/>
            </a:prstTxWarp>
          </a:bodyPr>
          <a:lstStyle>
            <a:lvl1pPr algn="l">
              <a:defRPr sz="900">
                <a:solidFill>
                  <a:srgbClr val="808080"/>
                </a:solidFill>
              </a:defRPr>
            </a:lvl1pPr>
          </a:lstStyle>
          <a:p>
            <a:r>
              <a:rPr lang="en-GB" altLang="en-US" dirty="0" smtClean="0"/>
              <a:t>enter your presentation title</a:t>
            </a:r>
            <a:endParaRPr lang="en-GB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10550" y="6572252"/>
            <a:ext cx="4762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08080"/>
                </a:solidFill>
              </a:defRPr>
            </a:lvl1pPr>
          </a:lstStyle>
          <a:p>
            <a:fld id="{E76F93E7-8A88-4C49-B595-C88A0DA0006D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7935102" y="8218"/>
            <a:ext cx="953259" cy="1017394"/>
          </a:xfrm>
          <a:prstGeom prst="rect">
            <a:avLst/>
          </a:prstGeom>
          <a:solidFill>
            <a:schemeClr val="bg1"/>
          </a:solidFill>
          <a:ln w="3175" cmpd="sng">
            <a:solidFill>
              <a:srgbClr val="E6E6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519" y="124662"/>
            <a:ext cx="724423" cy="73507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003366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003366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003366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003366"/>
          </a:solidFill>
          <a:latin typeface="Arial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003366"/>
          </a:solidFill>
          <a:latin typeface="Arial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003366"/>
          </a:solidFill>
          <a:latin typeface="Arial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003366"/>
          </a:solidFill>
          <a:latin typeface="Arial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003366"/>
          </a:solidFill>
          <a:latin typeface="Arial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Arial" panose="020B0604020202020204" pitchFamily="34" charset="0"/>
        <a:buChar char="•"/>
        <a:defRPr sz="1200">
          <a:solidFill>
            <a:schemeClr val="tx1"/>
          </a:solidFill>
          <a:latin typeface="+mn-lt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Arial" panose="020B0604020202020204" pitchFamily="34" charset="0"/>
        <a:buChar char="•"/>
        <a:defRPr sz="105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Arial" panose="020B0604020202020204" pitchFamily="34" charset="0"/>
        <a:buChar char="•"/>
        <a:defRPr sz="9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9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9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9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4212" y="1220046"/>
            <a:ext cx="6399214" cy="2208956"/>
          </a:xfrm>
        </p:spPr>
        <p:txBody>
          <a:bodyPr lIns="0" tIns="0" rIns="0" bIns="0"/>
          <a:lstStyle/>
          <a:p>
            <a:r>
              <a:rPr lang="en-GB" dirty="0" smtClean="0"/>
              <a:t>EANS Training – STC</a:t>
            </a:r>
            <a:endParaRPr lang="en-US" altLang="en-US" dirty="0"/>
          </a:p>
        </p:txBody>
      </p:sp>
      <p:sp>
        <p:nvSpPr>
          <p:cNvPr id="12288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684212" y="3429002"/>
            <a:ext cx="6399214" cy="900113"/>
          </a:xfrm>
        </p:spPr>
        <p:txBody>
          <a:bodyPr lIns="0" tIns="72000" rIns="0" bIns="0" anchor="t" anchorCtr="0"/>
          <a:lstStyle/>
          <a:p>
            <a:r>
              <a:rPr lang="en-GB" dirty="0" smtClean="0"/>
              <a:t>ESCAPE STORIA</a:t>
            </a:r>
            <a:endParaRPr lang="en-GB" dirty="0"/>
          </a:p>
        </p:txBody>
      </p:sp>
      <p:sp>
        <p:nvSpPr>
          <p:cNvPr id="122890" name="Text Box 10"/>
          <p:cNvSpPr txBox="1">
            <a:spLocks noChangeArrowheads="1"/>
          </p:cNvSpPr>
          <p:nvPr/>
        </p:nvSpPr>
        <p:spPr bwMode="auto">
          <a:xfrm>
            <a:off x="684212" y="4478655"/>
            <a:ext cx="4424997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ct val="25000"/>
              </a:spcBef>
            </a:pPr>
            <a:r>
              <a:rPr lang="en-GB" altLang="en-US" sz="1400" dirty="0" smtClean="0">
                <a:solidFill>
                  <a:schemeClr val="bg1"/>
                </a:solidFill>
              </a:rPr>
              <a:t>Philippe BOUCHAUDON</a:t>
            </a:r>
            <a:endParaRPr lang="en-GB" altLang="en-US" sz="1400" dirty="0">
              <a:solidFill>
                <a:schemeClr val="bg1"/>
              </a:solidFill>
            </a:endParaRPr>
          </a:p>
          <a:p>
            <a:pPr>
              <a:spcBef>
                <a:spcPct val="25000"/>
              </a:spcBef>
            </a:pPr>
            <a:r>
              <a:rPr lang="en-GB" altLang="en-US" sz="1200" dirty="0" smtClean="0">
                <a:solidFill>
                  <a:srgbClr val="3399CC"/>
                </a:solidFill>
              </a:rPr>
              <a:t>ATM Simulator Specialist</a:t>
            </a:r>
            <a:endParaRPr lang="en-GB" altLang="en-US" sz="1200" dirty="0">
              <a:solidFill>
                <a:srgbClr val="3399CC"/>
              </a:solidFill>
            </a:endParaRPr>
          </a:p>
          <a:p>
            <a:pPr>
              <a:spcBef>
                <a:spcPct val="25000"/>
              </a:spcBef>
            </a:pPr>
            <a:r>
              <a:rPr lang="en-GB" altLang="en-US" sz="1200" dirty="0" smtClean="0">
                <a:solidFill>
                  <a:schemeClr val="bg1"/>
                </a:solidFill>
              </a:rPr>
              <a:t>V1.0 28</a:t>
            </a:r>
            <a:r>
              <a:rPr lang="en-GB" altLang="en-US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en-US" sz="1200" dirty="0" smtClean="0">
                <a:solidFill>
                  <a:schemeClr val="bg1"/>
                </a:solidFill>
              </a:rPr>
              <a:t> of October 2019</a:t>
            </a:r>
            <a:endParaRPr lang="en-GB" alt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System </a:t>
            </a:r>
            <a:r>
              <a:rPr lang="en-GB" dirty="0" smtClean="0"/>
              <a:t>– Runtime components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10</a:t>
            </a:fld>
            <a:endParaRPr lang="en-GB" altLang="en-US"/>
          </a:p>
        </p:txBody>
      </p:sp>
      <p:sp>
        <p:nvSpPr>
          <p:cNvPr id="40" name="Oval 39"/>
          <p:cNvSpPr/>
          <p:nvPr/>
        </p:nvSpPr>
        <p:spPr>
          <a:xfrm>
            <a:off x="457200" y="1254127"/>
            <a:ext cx="8229600" cy="50458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GB" dirty="0" smtClean="0"/>
              <a:t>      OASIS</a:t>
            </a:r>
            <a:endParaRPr lang="en-GB" dirty="0"/>
          </a:p>
        </p:txBody>
      </p:sp>
      <p:sp>
        <p:nvSpPr>
          <p:cNvPr id="42" name="Rounded Rectangle 41"/>
          <p:cNvSpPr/>
          <p:nvPr/>
        </p:nvSpPr>
        <p:spPr>
          <a:xfrm rot="16200000">
            <a:off x="-2091836" y="3595180"/>
            <a:ext cx="5283311" cy="6012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IPAS Files</a:t>
            </a:r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1196340" y="4465320"/>
            <a:ext cx="1555570" cy="207211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GB" dirty="0" smtClean="0"/>
              <a:t>CWP System</a:t>
            </a:r>
            <a:endParaRPr lang="en-GB" dirty="0"/>
          </a:p>
        </p:txBody>
      </p:sp>
      <p:sp>
        <p:nvSpPr>
          <p:cNvPr id="50" name="Rounded Rectangle 49"/>
          <p:cNvSpPr/>
          <p:nvPr/>
        </p:nvSpPr>
        <p:spPr>
          <a:xfrm>
            <a:off x="1350207" y="5276786"/>
            <a:ext cx="1192968" cy="449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CWP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7396637" y="1259677"/>
            <a:ext cx="1660277" cy="527775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GB" dirty="0" smtClean="0"/>
              <a:t>STORIA</a:t>
            </a:r>
            <a:endParaRPr lang="en-GB" dirty="0"/>
          </a:p>
        </p:txBody>
      </p:sp>
      <p:sp>
        <p:nvSpPr>
          <p:cNvPr id="93" name="Rounded Rectangle 92"/>
          <p:cNvSpPr/>
          <p:nvPr/>
        </p:nvSpPr>
        <p:spPr>
          <a:xfrm>
            <a:off x="7620483" y="3955551"/>
            <a:ext cx="1252190" cy="449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AceSTO2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2937783" y="4465320"/>
            <a:ext cx="4272981" cy="207211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GB" dirty="0" smtClean="0"/>
              <a:t>GROUND Tools</a:t>
            </a:r>
            <a:endParaRPr lang="en-GB" dirty="0"/>
          </a:p>
        </p:txBody>
      </p:sp>
      <p:sp>
        <p:nvSpPr>
          <p:cNvPr id="103" name="Rounded Rectangle 102"/>
          <p:cNvSpPr/>
          <p:nvPr/>
        </p:nvSpPr>
        <p:spPr>
          <a:xfrm>
            <a:off x="1213575" y="1270710"/>
            <a:ext cx="4136127" cy="204646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GB" dirty="0" smtClean="0"/>
              <a:t>AIR System</a:t>
            </a:r>
            <a:endParaRPr lang="en-GB" dirty="0"/>
          </a:p>
        </p:txBody>
      </p:sp>
      <p:sp>
        <p:nvSpPr>
          <p:cNvPr id="104" name="Rounded Rectangle 103"/>
          <p:cNvSpPr/>
          <p:nvPr/>
        </p:nvSpPr>
        <p:spPr>
          <a:xfrm>
            <a:off x="5535576" y="1270710"/>
            <a:ext cx="1675188" cy="204646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GB" dirty="0" smtClean="0"/>
              <a:t>GROUND System</a:t>
            </a:r>
            <a:endParaRPr lang="en-GB" dirty="0"/>
          </a:p>
        </p:txBody>
      </p:sp>
      <p:sp>
        <p:nvSpPr>
          <p:cNvPr id="105" name="Rounded Rectangle 104"/>
          <p:cNvSpPr/>
          <p:nvPr/>
        </p:nvSpPr>
        <p:spPr>
          <a:xfrm>
            <a:off x="1216862" y="3689963"/>
            <a:ext cx="2882697" cy="40256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GB" dirty="0" smtClean="0"/>
              <a:t>Datalink</a:t>
            </a:r>
            <a:endParaRPr lang="en-GB" dirty="0"/>
          </a:p>
        </p:txBody>
      </p:sp>
      <p:sp>
        <p:nvSpPr>
          <p:cNvPr id="107" name="Rounded Rectangle 106"/>
          <p:cNvSpPr/>
          <p:nvPr/>
        </p:nvSpPr>
        <p:spPr>
          <a:xfrm>
            <a:off x="1350207" y="1722789"/>
            <a:ext cx="1950342" cy="4419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EATG Manager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08" name="Rounded Rectangle 107"/>
          <p:cNvSpPr/>
          <p:nvPr/>
        </p:nvSpPr>
        <p:spPr>
          <a:xfrm>
            <a:off x="2679806" y="2282364"/>
            <a:ext cx="1192968" cy="449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EATG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09" name="Rounded Rectangle 108"/>
          <p:cNvSpPr/>
          <p:nvPr/>
        </p:nvSpPr>
        <p:spPr>
          <a:xfrm>
            <a:off x="2665187" y="2806060"/>
            <a:ext cx="1192968" cy="449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EATG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10" name="Rounded Rectangle 109"/>
          <p:cNvSpPr/>
          <p:nvPr/>
        </p:nvSpPr>
        <p:spPr>
          <a:xfrm>
            <a:off x="1350207" y="2806060"/>
            <a:ext cx="1192968" cy="449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PWP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11" name="Rounded Rectangle 110"/>
          <p:cNvSpPr/>
          <p:nvPr/>
        </p:nvSpPr>
        <p:spPr>
          <a:xfrm>
            <a:off x="1350207" y="2284003"/>
            <a:ext cx="1192968" cy="449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PWP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14" name="Rounded Rectangle 113"/>
          <p:cNvSpPr/>
          <p:nvPr/>
        </p:nvSpPr>
        <p:spPr>
          <a:xfrm>
            <a:off x="5796713" y="2003864"/>
            <a:ext cx="1192970" cy="1058166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Datasets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18" name="Flowchart: Magnetic Disk 117"/>
          <p:cNvSpPr/>
          <p:nvPr/>
        </p:nvSpPr>
        <p:spPr>
          <a:xfrm>
            <a:off x="6086681" y="2398222"/>
            <a:ext cx="605854" cy="609641"/>
          </a:xfrm>
          <a:prstGeom prst="flowChartMagneticDisk">
            <a:avLst/>
          </a:prstGeom>
          <a:solidFill>
            <a:srgbClr val="333399"/>
          </a:solidFill>
          <a:ln>
            <a:solidFill>
              <a:srgbClr val="23236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en-GB" dirty="0" smtClean="0"/>
              <a:t>P4d</a:t>
            </a:r>
            <a:endParaRPr lang="en-GB" dirty="0"/>
          </a:p>
        </p:txBody>
      </p:sp>
      <p:sp>
        <p:nvSpPr>
          <p:cNvPr id="122" name="Rounded Rectangle 121"/>
          <p:cNvSpPr/>
          <p:nvPr/>
        </p:nvSpPr>
        <p:spPr>
          <a:xfrm>
            <a:off x="4375392" y="4938906"/>
            <a:ext cx="1193063" cy="432959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STCA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27" name="Rounded Rectangle 126"/>
          <p:cNvSpPr/>
          <p:nvPr/>
        </p:nvSpPr>
        <p:spPr>
          <a:xfrm>
            <a:off x="5793078" y="4938906"/>
            <a:ext cx="1193063" cy="432959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MTCD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4375392" y="5467087"/>
            <a:ext cx="1193063" cy="432959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APW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5793077" y="5467087"/>
            <a:ext cx="1193063" cy="432959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MTAPW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30" name="Rounded Rectangle 129"/>
          <p:cNvSpPr/>
          <p:nvPr/>
        </p:nvSpPr>
        <p:spPr>
          <a:xfrm>
            <a:off x="5151567" y="5996569"/>
            <a:ext cx="1193063" cy="432959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LORD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7620483" y="3351615"/>
            <a:ext cx="1252190" cy="449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AceSTO1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33" name="Rounded Rectangle 132"/>
          <p:cNvSpPr/>
          <p:nvPr/>
        </p:nvSpPr>
        <p:spPr>
          <a:xfrm>
            <a:off x="4032666" y="2282364"/>
            <a:ext cx="1192968" cy="449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ASAS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35" name="Rounded Rectangle 134"/>
          <p:cNvSpPr/>
          <p:nvPr/>
        </p:nvSpPr>
        <p:spPr>
          <a:xfrm>
            <a:off x="4015481" y="2806060"/>
            <a:ext cx="1192968" cy="449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PPD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36" name="Rounded Rectangle 135"/>
          <p:cNvSpPr/>
          <p:nvPr/>
        </p:nvSpPr>
        <p:spPr>
          <a:xfrm>
            <a:off x="3638920" y="5996569"/>
            <a:ext cx="1193063" cy="432959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AMAN</a:t>
            </a:r>
            <a:endParaRPr lang="en-GB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5220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 animBg="1"/>
      <p:bldP spid="43" grpId="0" animBg="1"/>
      <p:bldP spid="50" grpId="0" animBg="1"/>
      <p:bldP spid="102" grpId="0" animBg="1"/>
      <p:bldP spid="103" grpId="0" animBg="1"/>
      <p:bldP spid="104" grpId="0" animBg="1"/>
      <p:bldP spid="105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4" grpId="0" animBg="1"/>
      <p:bldP spid="118" grpId="0" animBg="1"/>
      <p:bldP spid="122" grpId="0" animBg="1"/>
      <p:bldP spid="127" grpId="0" animBg="1"/>
      <p:bldP spid="128" grpId="0" animBg="1"/>
      <p:bldP spid="129" grpId="0" animBg="1"/>
      <p:bldP spid="130" grpId="0" animBg="1"/>
      <p:bldP spid="133" grpId="0" animBg="1"/>
      <p:bldP spid="135" grpId="0" animBg="1"/>
      <p:bldP spid="1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</a:t>
            </a:r>
            <a:r>
              <a:rPr lang="en-GB" dirty="0" smtClean="0"/>
              <a:t>System – Runtime configuration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Two recordings components but one configuration file: </a:t>
            </a:r>
            <a:r>
              <a:rPr lang="en-GB" dirty="0" err="1" smtClean="0"/>
              <a:t>storia.config</a:t>
            </a:r>
            <a:endParaRPr lang="en-GB" dirty="0"/>
          </a:p>
          <a:p>
            <a:pPr lvl="0"/>
            <a:r>
              <a:rPr lang="en-GB" dirty="0" smtClean="0"/>
              <a:t>Default values shall be used</a:t>
            </a:r>
          </a:p>
          <a:p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0"/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76780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</a:t>
            </a:r>
            <a:r>
              <a:rPr lang="en-GB" dirty="0" smtClean="0"/>
              <a:t>System – Runtime components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Two recordings components generating 2 XML files</a:t>
            </a:r>
          </a:p>
          <a:p>
            <a:r>
              <a:rPr lang="en-GB" dirty="0" smtClean="0"/>
              <a:t>AceSTO1 records:</a:t>
            </a:r>
          </a:p>
          <a:p>
            <a:pPr lvl="1"/>
            <a:r>
              <a:rPr lang="en-GB" dirty="0" smtClean="0"/>
              <a:t>Copy of IPAS data</a:t>
            </a:r>
          </a:p>
          <a:p>
            <a:pPr lvl="1"/>
            <a:r>
              <a:rPr lang="en-GB" dirty="0" smtClean="0"/>
              <a:t>AIR data:</a:t>
            </a:r>
          </a:p>
          <a:p>
            <a:pPr lvl="2"/>
            <a:r>
              <a:rPr lang="en-GB" dirty="0" smtClean="0"/>
              <a:t>State vectors provided by EATG</a:t>
            </a:r>
          </a:p>
          <a:p>
            <a:pPr lvl="2"/>
            <a:r>
              <a:rPr lang="en-GB" dirty="0" smtClean="0"/>
              <a:t>Flights assignments provided by EATG Manager</a:t>
            </a:r>
          </a:p>
          <a:p>
            <a:pPr lvl="2"/>
            <a:r>
              <a:rPr lang="en-GB" dirty="0" smtClean="0"/>
              <a:t>Pilots orders</a:t>
            </a:r>
          </a:p>
          <a:p>
            <a:pPr lvl="2"/>
            <a:r>
              <a:rPr lang="en-GB" dirty="0" smtClean="0"/>
              <a:t>ASAS orders</a:t>
            </a:r>
          </a:p>
          <a:p>
            <a:pPr lvl="1"/>
            <a:r>
              <a:rPr lang="en-GB" dirty="0" smtClean="0"/>
              <a:t>Simulation Events:</a:t>
            </a:r>
          </a:p>
          <a:p>
            <a:pPr lvl="2"/>
            <a:r>
              <a:rPr lang="en-GB" dirty="0" smtClean="0"/>
              <a:t>Unfreeze / Freeze</a:t>
            </a:r>
          </a:p>
          <a:p>
            <a:pPr lvl="1"/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Pilots Preferences are considered as “downlinked” data, thus recorded by AceSTO2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Timer speed is not recorded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0"/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12</a:t>
            </a:fld>
            <a:endParaRPr lang="en-GB" altLang="en-US"/>
          </a:p>
        </p:txBody>
      </p:sp>
      <p:pic>
        <p:nvPicPr>
          <p:cNvPr id="6" name="Picture 5" descr="File:Ambox warning pn.svg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3" y="4737030"/>
            <a:ext cx="397857" cy="345507"/>
          </a:xfrm>
          <a:prstGeom prst="rect">
            <a:avLst/>
          </a:prstGeom>
        </p:spPr>
      </p:pic>
      <p:pic>
        <p:nvPicPr>
          <p:cNvPr id="7" name="Picture 6" descr="File:Ambox warning pn.svg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2" y="5309134"/>
            <a:ext cx="397857" cy="34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0856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System – Runtime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Two recordings components generating 2 XML files</a:t>
            </a:r>
          </a:p>
          <a:p>
            <a:r>
              <a:rPr lang="en-GB" dirty="0" smtClean="0"/>
              <a:t>AceSTO2 records:</a:t>
            </a:r>
          </a:p>
          <a:p>
            <a:pPr lvl="1"/>
            <a:r>
              <a:rPr lang="en-GB" dirty="0" smtClean="0"/>
              <a:t>Ground 4D trajectories</a:t>
            </a:r>
          </a:p>
          <a:p>
            <a:pPr lvl="1"/>
            <a:r>
              <a:rPr lang="en-GB" dirty="0" smtClean="0"/>
              <a:t>Ground Tools events</a:t>
            </a:r>
          </a:p>
          <a:p>
            <a:pPr lvl="2"/>
            <a:r>
              <a:rPr lang="en-GB" dirty="0" smtClean="0"/>
              <a:t>STCA, MTCD, APW, MTAPW</a:t>
            </a:r>
          </a:p>
          <a:p>
            <a:pPr lvl="2"/>
            <a:r>
              <a:rPr lang="en-GB" dirty="0" smtClean="0"/>
              <a:t>LORD</a:t>
            </a:r>
          </a:p>
          <a:p>
            <a:pPr lvl="2"/>
            <a:r>
              <a:rPr lang="en-GB" dirty="0" smtClean="0"/>
              <a:t>AMAN</a:t>
            </a:r>
          </a:p>
          <a:p>
            <a:pPr lvl="1"/>
            <a:r>
              <a:rPr lang="en-GB" dirty="0" smtClean="0"/>
              <a:t>Datalink exchanges</a:t>
            </a:r>
          </a:p>
          <a:p>
            <a:pPr lvl="2"/>
            <a:r>
              <a:rPr lang="en-GB" dirty="0" smtClean="0"/>
              <a:t>Uplink and Downlinks</a:t>
            </a:r>
          </a:p>
          <a:p>
            <a:pPr lvl="2"/>
            <a:r>
              <a:rPr lang="en-GB" dirty="0" smtClean="0"/>
              <a:t>Pilots Preferences (as considered as downlinked data)</a:t>
            </a:r>
          </a:p>
          <a:p>
            <a:pPr lvl="1"/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Controllers orders are NOT recorded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0"/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13</a:t>
            </a:fld>
            <a:endParaRPr lang="en-GB" altLang="en-US"/>
          </a:p>
        </p:txBody>
      </p:sp>
      <p:pic>
        <p:nvPicPr>
          <p:cNvPr id="6" name="Picture 5" descr="File:Ambox warning pn.svg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3" y="4714173"/>
            <a:ext cx="397857" cy="34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1634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This presentation will focus on:</a:t>
            </a:r>
          </a:p>
          <a:p>
            <a:r>
              <a:rPr lang="en-GB" dirty="0" smtClean="0"/>
              <a:t>PART 1: SCC runtime architecture</a:t>
            </a:r>
          </a:p>
          <a:p>
            <a:r>
              <a:rPr lang="en-GB" dirty="0" smtClean="0"/>
              <a:t>PART 2: SCC components configuration</a:t>
            </a:r>
          </a:p>
          <a:p>
            <a:r>
              <a:rPr lang="en-GB" dirty="0" smtClean="0"/>
              <a:t>PART 3: File format and content</a:t>
            </a:r>
          </a:p>
          <a:p>
            <a:r>
              <a:rPr lang="en-GB" dirty="0" smtClean="0"/>
              <a:t>PART 4: Using SAT </a:t>
            </a:r>
          </a:p>
          <a:p>
            <a:pPr lvl="1"/>
            <a:r>
              <a:rPr lang="en-GB" dirty="0" smtClean="0"/>
              <a:t>during runtime</a:t>
            </a:r>
          </a:p>
          <a:p>
            <a:pPr lvl="1"/>
            <a:r>
              <a:rPr lang="en-GB" dirty="0" smtClean="0"/>
              <a:t>After runtime</a:t>
            </a:r>
          </a:p>
          <a:p>
            <a:r>
              <a:rPr lang="en-GB" dirty="0" smtClean="0"/>
              <a:t>PART 5: Recommendations</a:t>
            </a:r>
          </a:p>
          <a:p>
            <a:pPr lvl="1"/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73438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System – </a:t>
            </a:r>
            <a:r>
              <a:rPr lang="en-GB" dirty="0" smtClean="0"/>
              <a:t>Generated files - Name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Two recordings components generating 2 XML files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File naming:</a:t>
            </a:r>
          </a:p>
          <a:p>
            <a:r>
              <a:rPr lang="en-GB" dirty="0"/>
              <a:t>AceSTO1</a:t>
            </a:r>
            <a:r>
              <a:rPr lang="en-GB" dirty="0" smtClean="0"/>
              <a:t>_&lt;</a:t>
            </a:r>
            <a:r>
              <a:rPr lang="en-GB" dirty="0" err="1" smtClean="0"/>
              <a:t>SimuName</a:t>
            </a:r>
            <a:r>
              <a:rPr lang="en-GB" dirty="0" smtClean="0"/>
              <a:t>&gt;_&lt;</a:t>
            </a:r>
            <a:r>
              <a:rPr lang="en-GB" dirty="0" err="1" smtClean="0"/>
              <a:t>ConfigName</a:t>
            </a:r>
            <a:r>
              <a:rPr lang="en-GB" dirty="0" smtClean="0"/>
              <a:t>&gt;.xml</a:t>
            </a:r>
          </a:p>
          <a:p>
            <a:r>
              <a:rPr lang="en-GB" dirty="0" smtClean="0"/>
              <a:t>AceSTO2_&lt;</a:t>
            </a:r>
            <a:r>
              <a:rPr lang="en-GB" dirty="0" err="1"/>
              <a:t>SimuName</a:t>
            </a:r>
            <a:r>
              <a:rPr lang="en-GB" dirty="0"/>
              <a:t>&gt;_&lt;</a:t>
            </a:r>
            <a:r>
              <a:rPr lang="en-GB" dirty="0" err="1"/>
              <a:t>ConfigName</a:t>
            </a:r>
            <a:r>
              <a:rPr lang="en-GB" dirty="0"/>
              <a:t>&gt;.xml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Example:</a:t>
            </a:r>
          </a:p>
          <a:p>
            <a:r>
              <a:rPr lang="en-GB" dirty="0" smtClean="0"/>
              <a:t>AceSTO1_EANS_UP1.xml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Where:</a:t>
            </a:r>
          </a:p>
          <a:p>
            <a:r>
              <a:rPr lang="en-GB" dirty="0" smtClean="0"/>
              <a:t>Simulation Name is EANS</a:t>
            </a:r>
          </a:p>
          <a:p>
            <a:r>
              <a:rPr lang="en-GB" dirty="0" smtClean="0"/>
              <a:t>Configuration Name is UP1</a:t>
            </a:r>
          </a:p>
          <a:p>
            <a:endParaRPr lang="en-GB" dirty="0" smtClean="0"/>
          </a:p>
          <a:p>
            <a:endParaRPr lang="en-GB" dirty="0" smtClean="0">
              <a:solidFill>
                <a:srgbClr val="FF0000"/>
              </a:solidFill>
            </a:endParaRPr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0"/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60029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System – </a:t>
            </a:r>
            <a:r>
              <a:rPr lang="en-GB" dirty="0" smtClean="0"/>
              <a:t>Generated files - Runtime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File location</a:t>
            </a:r>
          </a:p>
          <a:p>
            <a:r>
              <a:rPr lang="en-GB" dirty="0" smtClean="0"/>
              <a:t>During runtime:</a:t>
            </a:r>
          </a:p>
          <a:p>
            <a:pPr lvl="1"/>
            <a:r>
              <a:rPr lang="en-GB" dirty="0" smtClean="0"/>
              <a:t>On the server running AceSTO1 and AceSTO2</a:t>
            </a:r>
          </a:p>
          <a:p>
            <a:pPr lvl="1"/>
            <a:r>
              <a:rPr lang="en-GB" dirty="0" smtClean="0"/>
              <a:t>/home/</a:t>
            </a:r>
            <a:r>
              <a:rPr lang="en-GB" dirty="0" err="1" smtClean="0"/>
              <a:t>runesc</a:t>
            </a:r>
            <a:r>
              <a:rPr lang="en-GB" dirty="0" smtClean="0"/>
              <a:t>/&lt;</a:t>
            </a:r>
            <a:r>
              <a:rPr lang="en-GB" dirty="0" err="1" smtClean="0"/>
              <a:t>SimuName</a:t>
            </a:r>
            <a:r>
              <a:rPr lang="en-GB" dirty="0" smtClean="0"/>
              <a:t>&gt;_&lt;</a:t>
            </a:r>
            <a:r>
              <a:rPr lang="en-GB" dirty="0" err="1" smtClean="0"/>
              <a:t>EscapeUser</a:t>
            </a:r>
            <a:r>
              <a:rPr lang="en-GB" dirty="0" smtClean="0"/>
              <a:t>&gt;/&lt;</a:t>
            </a:r>
            <a:r>
              <a:rPr lang="en-GB" dirty="0" err="1" smtClean="0"/>
              <a:t>RunName</a:t>
            </a:r>
            <a:r>
              <a:rPr lang="en-GB" dirty="0" smtClean="0"/>
              <a:t>&gt;/runtime/&lt;</a:t>
            </a:r>
            <a:r>
              <a:rPr lang="en-GB" dirty="0" err="1" smtClean="0"/>
              <a:t>ConfigName</a:t>
            </a:r>
            <a:r>
              <a:rPr lang="en-GB" dirty="0" smtClean="0"/>
              <a:t>&gt;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Example:</a:t>
            </a:r>
          </a:p>
          <a:p>
            <a:r>
              <a:rPr lang="en-GB" dirty="0"/>
              <a:t>/</a:t>
            </a:r>
            <a:r>
              <a:rPr lang="en-GB" dirty="0" smtClean="0"/>
              <a:t>home/</a:t>
            </a:r>
            <a:r>
              <a:rPr lang="en-GB" dirty="0" err="1" smtClean="0"/>
              <a:t>runesc</a:t>
            </a:r>
            <a:r>
              <a:rPr lang="en-GB" dirty="0" smtClean="0"/>
              <a:t>/</a:t>
            </a:r>
            <a:r>
              <a:rPr lang="en-GB" dirty="0" err="1" smtClean="0"/>
              <a:t>EANS_eans</a:t>
            </a:r>
            <a:r>
              <a:rPr lang="en-GB" dirty="0" smtClean="0"/>
              <a:t>/</a:t>
            </a:r>
            <a:r>
              <a:rPr lang="en-GB" dirty="0" err="1" smtClean="0"/>
              <a:t>Run_UPPER</a:t>
            </a:r>
            <a:r>
              <a:rPr lang="en-GB" dirty="0" smtClean="0"/>
              <a:t>/runtime/UP1</a:t>
            </a:r>
          </a:p>
          <a:p>
            <a:pPr marL="0" indent="0">
              <a:buNone/>
            </a:pPr>
            <a:r>
              <a:rPr lang="en-GB" dirty="0" smtClean="0"/>
              <a:t>Where:</a:t>
            </a:r>
          </a:p>
          <a:p>
            <a:r>
              <a:rPr lang="en-GB" dirty="0" smtClean="0"/>
              <a:t>Simulation Name is EANS</a:t>
            </a:r>
          </a:p>
          <a:p>
            <a:r>
              <a:rPr lang="en-GB" dirty="0" smtClean="0"/>
              <a:t>ESCAPE User is </a:t>
            </a:r>
            <a:r>
              <a:rPr lang="en-GB" dirty="0" err="1" smtClean="0"/>
              <a:t>eans</a:t>
            </a:r>
            <a:endParaRPr lang="en-GB" dirty="0" smtClean="0"/>
          </a:p>
          <a:p>
            <a:r>
              <a:rPr lang="en-GB" dirty="0" smtClean="0"/>
              <a:t>Run Name is </a:t>
            </a:r>
            <a:r>
              <a:rPr lang="en-GB" dirty="0" err="1" smtClean="0"/>
              <a:t>Run_UPPER</a:t>
            </a:r>
            <a:endParaRPr lang="en-GB" dirty="0" smtClean="0"/>
          </a:p>
          <a:p>
            <a:r>
              <a:rPr lang="en-GB" dirty="0" smtClean="0"/>
              <a:t>Configuration Name is UP1</a:t>
            </a:r>
          </a:p>
          <a:p>
            <a:endParaRPr lang="en-GB" dirty="0" smtClean="0"/>
          </a:p>
          <a:p>
            <a:endParaRPr lang="en-GB" dirty="0" smtClean="0">
              <a:solidFill>
                <a:srgbClr val="FF0000"/>
              </a:solidFill>
            </a:endParaRPr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0"/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65736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System – </a:t>
            </a:r>
            <a:r>
              <a:rPr lang="en-GB" dirty="0" smtClean="0"/>
              <a:t>Generated files - Recordings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File location</a:t>
            </a:r>
          </a:p>
          <a:p>
            <a:r>
              <a:rPr lang="en-GB" dirty="0" smtClean="0"/>
              <a:t>Recordings (offline analysis):</a:t>
            </a:r>
          </a:p>
          <a:p>
            <a:pPr lvl="1"/>
            <a:r>
              <a:rPr lang="en-GB" dirty="0" smtClean="0"/>
              <a:t>On a server having access to the recordings (all servers)</a:t>
            </a:r>
          </a:p>
          <a:p>
            <a:pPr marL="42862" indent="0">
              <a:buNone/>
            </a:pPr>
            <a:endParaRPr lang="en-GB" sz="1400" dirty="0" smtClean="0"/>
          </a:p>
          <a:p>
            <a:pPr marL="42862" indent="0">
              <a:buNone/>
            </a:pPr>
            <a:r>
              <a:rPr lang="en-GB" sz="1400" dirty="0" smtClean="0"/>
              <a:t>/exercises/</a:t>
            </a:r>
            <a:r>
              <a:rPr lang="en-GB" sz="1400" dirty="0" err="1" smtClean="0"/>
              <a:t>bach</a:t>
            </a:r>
            <a:r>
              <a:rPr lang="en-GB" sz="1400" dirty="0" smtClean="0"/>
              <a:t>/&lt;</a:t>
            </a:r>
            <a:r>
              <a:rPr lang="en-GB" sz="1400" dirty="0" err="1" smtClean="0"/>
              <a:t>SimuName</a:t>
            </a:r>
            <a:r>
              <a:rPr lang="en-GB" sz="1400" dirty="0" smtClean="0"/>
              <a:t>&gt;/recording/ground/&lt;Exercise&gt;_&lt;YYMMDD&gt;_&lt;HHMMMSS&gt;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Example:</a:t>
            </a:r>
          </a:p>
          <a:p>
            <a:r>
              <a:rPr lang="en-GB" dirty="0"/>
              <a:t>/</a:t>
            </a:r>
            <a:r>
              <a:rPr lang="en-GB" dirty="0" smtClean="0"/>
              <a:t>exercises/</a:t>
            </a:r>
            <a:r>
              <a:rPr lang="en-GB" dirty="0" err="1" smtClean="0"/>
              <a:t>bach</a:t>
            </a:r>
            <a:r>
              <a:rPr lang="en-GB" dirty="0" smtClean="0"/>
              <a:t>/EANS/recording/ground/UPPER_191024_100837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Where:</a:t>
            </a:r>
          </a:p>
          <a:p>
            <a:r>
              <a:rPr lang="en-GB" dirty="0" smtClean="0"/>
              <a:t>Simulation Name is EANS</a:t>
            </a:r>
          </a:p>
          <a:p>
            <a:r>
              <a:rPr lang="en-GB" dirty="0" smtClean="0"/>
              <a:t>Exercise is UPPER</a:t>
            </a:r>
          </a:p>
          <a:p>
            <a:r>
              <a:rPr lang="en-GB" dirty="0" smtClean="0"/>
              <a:t>Date of run is 24</a:t>
            </a:r>
            <a:r>
              <a:rPr lang="en-GB" baseline="30000" dirty="0" smtClean="0"/>
              <a:t>th</a:t>
            </a:r>
            <a:r>
              <a:rPr lang="en-GB" dirty="0" smtClean="0"/>
              <a:t> of October 2019</a:t>
            </a:r>
          </a:p>
          <a:p>
            <a:r>
              <a:rPr lang="en-GB" dirty="0" smtClean="0"/>
              <a:t>Time of run is 10:08:37</a:t>
            </a:r>
          </a:p>
          <a:p>
            <a:endParaRPr lang="en-GB" dirty="0" smtClean="0"/>
          </a:p>
          <a:p>
            <a:endParaRPr lang="en-GB" dirty="0" smtClean="0">
              <a:solidFill>
                <a:srgbClr val="FF0000"/>
              </a:solidFill>
            </a:endParaRPr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0"/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19130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System – </a:t>
            </a:r>
            <a:r>
              <a:rPr lang="en-GB" dirty="0" smtClean="0"/>
              <a:t>Generated files – Logs 1/2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File location</a:t>
            </a:r>
          </a:p>
          <a:p>
            <a:r>
              <a:rPr lang="en-GB" dirty="0" smtClean="0"/>
              <a:t>Logs (offline analysis):</a:t>
            </a:r>
          </a:p>
          <a:p>
            <a:pPr lvl="1"/>
            <a:r>
              <a:rPr lang="en-GB" dirty="0" smtClean="0"/>
              <a:t>On a server having access to the logs (all servers)</a:t>
            </a:r>
          </a:p>
          <a:p>
            <a:pPr marL="42862" indent="0">
              <a:buNone/>
            </a:pPr>
            <a:endParaRPr lang="en-GB" sz="1400" dirty="0" smtClean="0"/>
          </a:p>
          <a:p>
            <a:pPr marL="42862" indent="0">
              <a:buNone/>
            </a:pPr>
            <a:r>
              <a:rPr lang="en-GB" sz="1400" dirty="0" smtClean="0"/>
              <a:t>/exercises/</a:t>
            </a:r>
            <a:r>
              <a:rPr lang="en-GB" sz="1400" dirty="0" err="1" smtClean="0"/>
              <a:t>tracesandlogs</a:t>
            </a:r>
            <a:r>
              <a:rPr lang="en-GB" sz="1400" dirty="0" smtClean="0"/>
              <a:t>/&lt;</a:t>
            </a:r>
            <a:r>
              <a:rPr lang="en-GB" sz="1400" dirty="0" err="1" smtClean="0"/>
              <a:t>SimuName</a:t>
            </a:r>
            <a:r>
              <a:rPr lang="en-GB" sz="1400" dirty="0" smtClean="0"/>
              <a:t>&gt;/&lt;</a:t>
            </a:r>
            <a:r>
              <a:rPr lang="en-GB" sz="1400" dirty="0" err="1" smtClean="0"/>
              <a:t>SaveDir</a:t>
            </a:r>
            <a:r>
              <a:rPr lang="en-GB" sz="1400" dirty="0" smtClean="0"/>
              <a:t>&gt;/&lt;Server&gt;/runtime/&lt;</a:t>
            </a:r>
            <a:r>
              <a:rPr lang="en-GB" sz="1400" dirty="0" err="1" smtClean="0"/>
              <a:t>ConfigName</a:t>
            </a:r>
            <a:r>
              <a:rPr lang="en-GB" sz="1400" dirty="0" smtClean="0"/>
              <a:t>&gt;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Example:</a:t>
            </a:r>
          </a:p>
          <a:p>
            <a:r>
              <a:rPr lang="en-GB" dirty="0"/>
              <a:t>/</a:t>
            </a:r>
            <a:r>
              <a:rPr lang="en-GB" dirty="0" smtClean="0"/>
              <a:t>exercises/</a:t>
            </a:r>
            <a:r>
              <a:rPr lang="en-GB" dirty="0" err="1" smtClean="0"/>
              <a:t>tracesandlogs</a:t>
            </a:r>
            <a:r>
              <a:rPr lang="en-GB" dirty="0" smtClean="0"/>
              <a:t>/EANS/savedLogs_UPPER_190923_170453/srv01/runtime/UP1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Where:</a:t>
            </a:r>
          </a:p>
          <a:p>
            <a:r>
              <a:rPr lang="en-GB" dirty="0" smtClean="0"/>
              <a:t>Simulation Name is EANS</a:t>
            </a:r>
          </a:p>
          <a:p>
            <a:r>
              <a:rPr lang="en-GB" dirty="0" smtClean="0"/>
              <a:t>Server Name is srv01</a:t>
            </a:r>
          </a:p>
          <a:p>
            <a:r>
              <a:rPr lang="en-GB" dirty="0"/>
              <a:t>Configuration Name is UP1</a:t>
            </a:r>
          </a:p>
          <a:p>
            <a:endParaRPr lang="en-GB" dirty="0" smtClean="0"/>
          </a:p>
          <a:p>
            <a:endParaRPr lang="en-GB" dirty="0" smtClean="0">
              <a:solidFill>
                <a:srgbClr val="FF0000"/>
              </a:solidFill>
            </a:endParaRPr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0"/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44326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System – </a:t>
            </a:r>
            <a:r>
              <a:rPr lang="en-GB" dirty="0" smtClean="0"/>
              <a:t>Generated files – Logs 2/2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Example:</a:t>
            </a:r>
          </a:p>
          <a:p>
            <a:r>
              <a:rPr lang="en-GB" dirty="0"/>
              <a:t>/</a:t>
            </a:r>
            <a:r>
              <a:rPr lang="en-GB" dirty="0" smtClean="0"/>
              <a:t>exercises/</a:t>
            </a:r>
            <a:r>
              <a:rPr lang="en-GB" dirty="0" err="1" smtClean="0"/>
              <a:t>tracesandlogs</a:t>
            </a:r>
            <a:r>
              <a:rPr lang="en-GB" dirty="0" smtClean="0"/>
              <a:t>/EANS/savedLogs_UPPER_190923_170453/srv01/runtime/UP1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Default &lt;</a:t>
            </a:r>
            <a:r>
              <a:rPr lang="en-GB" dirty="0" err="1" smtClean="0"/>
              <a:t>SaveDir</a:t>
            </a:r>
            <a:r>
              <a:rPr lang="en-GB" dirty="0" smtClean="0"/>
              <a:t>&gt; is composed of:</a:t>
            </a:r>
          </a:p>
          <a:p>
            <a:r>
              <a:rPr lang="en-GB" dirty="0" err="1" smtClean="0"/>
              <a:t>savedLogs</a:t>
            </a:r>
            <a:r>
              <a:rPr lang="en-GB" dirty="0" smtClean="0"/>
              <a:t> prefix</a:t>
            </a:r>
          </a:p>
          <a:p>
            <a:r>
              <a:rPr lang="en-GB" dirty="0" smtClean="0"/>
              <a:t>Name of the exercise</a:t>
            </a:r>
          </a:p>
          <a:p>
            <a:r>
              <a:rPr lang="en-GB" dirty="0" smtClean="0"/>
              <a:t>Date of the run</a:t>
            </a:r>
          </a:p>
          <a:p>
            <a:r>
              <a:rPr lang="en-GB" dirty="0" smtClean="0"/>
              <a:t>Time of the run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Default </a:t>
            </a:r>
            <a:r>
              <a:rPr lang="en-GB" dirty="0"/>
              <a:t>&lt;</a:t>
            </a:r>
            <a:r>
              <a:rPr lang="en-GB" dirty="0" err="1"/>
              <a:t>SaveDir</a:t>
            </a:r>
            <a:r>
              <a:rPr lang="en-GB" dirty="0"/>
              <a:t>&gt; </a:t>
            </a:r>
            <a:r>
              <a:rPr lang="en-GB" dirty="0" smtClean="0"/>
              <a:t>can be fully or partly changed is the save logs process</a:t>
            </a:r>
          </a:p>
          <a:p>
            <a:pPr marL="0" indent="0">
              <a:buNone/>
            </a:pPr>
            <a:r>
              <a:rPr lang="en-GB" dirty="0" smtClean="0"/>
              <a:t>We recommend to use the default values + an user suffix</a:t>
            </a:r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>
              <a:solidFill>
                <a:srgbClr val="FF0000"/>
              </a:solidFill>
            </a:endParaRPr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0"/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70452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STORIA System 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STORIA</a:t>
            </a:r>
            <a:r>
              <a:rPr lang="en-GB" dirty="0"/>
              <a:t> is the </a:t>
            </a:r>
            <a:r>
              <a:rPr lang="en-GB" b="1" dirty="0"/>
              <a:t>S</a:t>
            </a:r>
            <a:r>
              <a:rPr lang="en-GB" dirty="0"/>
              <a:t>oftware </a:t>
            </a:r>
            <a:r>
              <a:rPr lang="en-GB" b="1" dirty="0"/>
              <a:t>T</a:t>
            </a:r>
            <a:r>
              <a:rPr lang="en-GB" dirty="0"/>
              <a:t>ool for </a:t>
            </a:r>
            <a:r>
              <a:rPr lang="en-GB" b="1" dirty="0"/>
              <a:t>O</a:t>
            </a:r>
            <a:r>
              <a:rPr lang="en-GB" dirty="0"/>
              <a:t>nline </a:t>
            </a:r>
            <a:r>
              <a:rPr lang="en-GB" b="1" dirty="0"/>
              <a:t>R</a:t>
            </a:r>
            <a:r>
              <a:rPr lang="en-GB" dirty="0"/>
              <a:t>ecording and </a:t>
            </a:r>
            <a:r>
              <a:rPr lang="en-GB" b="1" dirty="0"/>
              <a:t>I</a:t>
            </a:r>
            <a:r>
              <a:rPr lang="en-GB" dirty="0"/>
              <a:t>nteractive </a:t>
            </a:r>
            <a:r>
              <a:rPr lang="en-GB" b="1" dirty="0"/>
              <a:t>A</a:t>
            </a:r>
            <a:r>
              <a:rPr lang="en-GB" dirty="0"/>
              <a:t>nalysis.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It </a:t>
            </a:r>
            <a:r>
              <a:rPr lang="en-GB" dirty="0"/>
              <a:t>is composed </a:t>
            </a:r>
            <a:r>
              <a:rPr lang="en-GB" dirty="0" smtClean="0"/>
              <a:t>of:</a:t>
            </a:r>
          </a:p>
          <a:p>
            <a:r>
              <a:rPr lang="en-GB" b="1" dirty="0" smtClean="0"/>
              <a:t>S</a:t>
            </a:r>
            <a:r>
              <a:rPr lang="en-GB" dirty="0" smtClean="0"/>
              <a:t>TORIA </a:t>
            </a:r>
            <a:r>
              <a:rPr lang="en-GB" b="1" dirty="0" smtClean="0"/>
              <a:t>C</a:t>
            </a:r>
            <a:r>
              <a:rPr lang="en-GB" dirty="0" smtClean="0"/>
              <a:t>ORBA </a:t>
            </a:r>
            <a:r>
              <a:rPr lang="en-GB" b="1" dirty="0" smtClean="0"/>
              <a:t>C</a:t>
            </a:r>
            <a:r>
              <a:rPr lang="en-GB" dirty="0" smtClean="0"/>
              <a:t>OMPONENT (</a:t>
            </a:r>
            <a:r>
              <a:rPr lang="en-GB" b="1" dirty="0" smtClean="0"/>
              <a:t>SCC</a:t>
            </a:r>
            <a:r>
              <a:rPr lang="en-GB" dirty="0" smtClean="0"/>
              <a:t>), responsible for the catching and recording of events occurring during the simulation in XML format, </a:t>
            </a:r>
          </a:p>
          <a:p>
            <a:r>
              <a:rPr lang="en-GB" b="1" dirty="0" smtClean="0"/>
              <a:t>S</a:t>
            </a:r>
            <a:r>
              <a:rPr lang="en-GB" dirty="0" smtClean="0"/>
              <a:t>TORIA </a:t>
            </a:r>
            <a:r>
              <a:rPr lang="en-GB" b="1" dirty="0"/>
              <a:t>A</a:t>
            </a:r>
            <a:r>
              <a:rPr lang="en-GB" dirty="0"/>
              <a:t>NALYSIS </a:t>
            </a:r>
            <a:r>
              <a:rPr lang="en-GB" b="1" dirty="0" smtClean="0"/>
              <a:t>T</a:t>
            </a:r>
            <a:r>
              <a:rPr lang="en-GB" dirty="0" smtClean="0"/>
              <a:t>OOL (</a:t>
            </a:r>
            <a:r>
              <a:rPr lang="en-GB" b="1" dirty="0" smtClean="0"/>
              <a:t>SAT</a:t>
            </a:r>
            <a:r>
              <a:rPr lang="en-GB" dirty="0" smtClean="0"/>
              <a:t>), </a:t>
            </a:r>
            <a:r>
              <a:rPr lang="en-GB" dirty="0"/>
              <a:t>a java portable replay and analysis software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pPr lvl="1"/>
            <a:endParaRPr lang="en-GB" dirty="0"/>
          </a:p>
          <a:p>
            <a:pPr lvl="1"/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92751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System – </a:t>
            </a:r>
            <a:r>
              <a:rPr lang="en-GB" dirty="0" smtClean="0"/>
              <a:t>Generated files – Format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XML format is based on ASCII representation, thus Human Readable using a standard editor. Nevertheless, nothing compared to using SAT.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20</a:t>
            </a:fld>
            <a:endParaRPr lang="en-GB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03" y="3000512"/>
            <a:ext cx="8024540" cy="289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85245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This presentation will focus on:</a:t>
            </a:r>
          </a:p>
          <a:p>
            <a:r>
              <a:rPr lang="en-GB" dirty="0" smtClean="0"/>
              <a:t>PART 1: SCC runtime architecture</a:t>
            </a:r>
          </a:p>
          <a:p>
            <a:r>
              <a:rPr lang="en-GB" dirty="0" smtClean="0"/>
              <a:t>PART 2: SCC components configuration</a:t>
            </a:r>
          </a:p>
          <a:p>
            <a:r>
              <a:rPr lang="en-GB" dirty="0" smtClean="0"/>
              <a:t>PART 3: File format and content</a:t>
            </a:r>
          </a:p>
          <a:p>
            <a:r>
              <a:rPr lang="en-GB" dirty="0" smtClean="0"/>
              <a:t>PART 4: Using SAT </a:t>
            </a:r>
          </a:p>
          <a:p>
            <a:pPr lvl="1"/>
            <a:r>
              <a:rPr lang="en-GB" dirty="0" smtClean="0"/>
              <a:t>during runtime</a:t>
            </a:r>
          </a:p>
          <a:p>
            <a:pPr lvl="1"/>
            <a:r>
              <a:rPr lang="en-GB" dirty="0" smtClean="0"/>
              <a:t>After runtime</a:t>
            </a:r>
          </a:p>
          <a:p>
            <a:r>
              <a:rPr lang="en-GB" dirty="0" smtClean="0"/>
              <a:t>PART 5: Recommendations</a:t>
            </a:r>
          </a:p>
          <a:p>
            <a:pPr lvl="1"/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70525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System – </a:t>
            </a:r>
            <a:r>
              <a:rPr lang="en-GB" dirty="0" smtClean="0"/>
              <a:t>Starting SAT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From the main server: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Or using an alias: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0"/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22</a:t>
            </a:fld>
            <a:endParaRPr lang="en-GB" altLang="en-US"/>
          </a:p>
        </p:txBody>
      </p:sp>
      <p:sp>
        <p:nvSpPr>
          <p:cNvPr id="6" name="Rounded Rectangle 5"/>
          <p:cNvSpPr/>
          <p:nvPr/>
        </p:nvSpPr>
        <p:spPr>
          <a:xfrm>
            <a:off x="457200" y="2044338"/>
            <a:ext cx="8229600" cy="197902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600" dirty="0" smtClean="0"/>
              <a:t>[</a:t>
            </a:r>
            <a:r>
              <a:rPr lang="en-GB" sz="1600" dirty="0" err="1"/>
              <a:t>runesc@findos</a:t>
            </a:r>
            <a:r>
              <a:rPr lang="en-GB" sz="1600" dirty="0"/>
              <a:t> ~]$ cd /</a:t>
            </a:r>
            <a:r>
              <a:rPr lang="en-GB" sz="1600" dirty="0" smtClean="0"/>
              <a:t>exercises/</a:t>
            </a:r>
            <a:r>
              <a:rPr lang="en-GB" sz="1600" dirty="0" err="1" smtClean="0"/>
              <a:t>bach</a:t>
            </a:r>
            <a:r>
              <a:rPr lang="en-GB" sz="1600" dirty="0" smtClean="0"/>
              <a:t>/EANS/escape/SAT</a:t>
            </a:r>
            <a:endParaRPr lang="en-GB" sz="1600" dirty="0"/>
          </a:p>
          <a:p>
            <a:r>
              <a:rPr lang="en-GB" sz="1600" dirty="0"/>
              <a:t>[</a:t>
            </a:r>
            <a:r>
              <a:rPr lang="en-GB" sz="1600" dirty="0" err="1"/>
              <a:t>runesc@findos</a:t>
            </a:r>
            <a:r>
              <a:rPr lang="en-GB" sz="1600" dirty="0"/>
              <a:t> SAT]$ ./sat.sh</a:t>
            </a:r>
          </a:p>
          <a:p>
            <a:r>
              <a:rPr lang="en-GB" sz="1600" dirty="0"/>
              <a:t>MESSAGE - [main] - Reading resources from sat/resources/</a:t>
            </a:r>
            <a:r>
              <a:rPr lang="en-GB" sz="1600" dirty="0" err="1"/>
              <a:t>sat_common.gsdk</a:t>
            </a:r>
            <a:r>
              <a:rPr lang="en-GB" sz="1600" dirty="0"/>
              <a:t>...</a:t>
            </a:r>
          </a:p>
          <a:p>
            <a:r>
              <a:rPr lang="en-GB" sz="1600" dirty="0"/>
              <a:t>MESSAGE - [main] - Reading resources from </a:t>
            </a:r>
            <a:r>
              <a:rPr lang="en-GB" sz="1600" dirty="0" err="1"/>
              <a:t>atcapp</a:t>
            </a:r>
            <a:r>
              <a:rPr lang="en-GB" sz="1600" dirty="0"/>
              <a:t>/resources/common/graphics/</a:t>
            </a:r>
            <a:r>
              <a:rPr lang="en-GB" sz="1600" dirty="0" err="1"/>
              <a:t>physicalColours.gsdk</a:t>
            </a:r>
            <a:r>
              <a:rPr lang="en-GB" sz="1600" dirty="0"/>
              <a:t>...</a:t>
            </a:r>
          </a:p>
          <a:p>
            <a:r>
              <a:rPr lang="en-GB" sz="1600" dirty="0" smtClean="0"/>
              <a:t>…</a:t>
            </a:r>
            <a:endParaRPr lang="en-GB" sz="1600" dirty="0"/>
          </a:p>
        </p:txBody>
      </p:sp>
      <p:sp>
        <p:nvSpPr>
          <p:cNvPr id="7" name="Rounded Rectangle 6"/>
          <p:cNvSpPr/>
          <p:nvPr/>
        </p:nvSpPr>
        <p:spPr>
          <a:xfrm>
            <a:off x="457200" y="4693921"/>
            <a:ext cx="8229600" cy="17846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600" dirty="0"/>
              <a:t>[</a:t>
            </a:r>
            <a:r>
              <a:rPr lang="en-GB" sz="1600" dirty="0" err="1"/>
              <a:t>runesc@findos</a:t>
            </a:r>
            <a:r>
              <a:rPr lang="en-GB" sz="1600" dirty="0"/>
              <a:t> ~]$ </a:t>
            </a:r>
            <a:r>
              <a:rPr lang="pt-BR" sz="1600" dirty="0" smtClean="0"/>
              <a:t>alias </a:t>
            </a:r>
            <a:r>
              <a:rPr lang="pt-BR" sz="1600" dirty="0"/>
              <a:t>sat19a='</a:t>
            </a:r>
            <a:r>
              <a:rPr lang="pt-BR" sz="1600" dirty="0" err="1"/>
              <a:t>cd</a:t>
            </a:r>
            <a:r>
              <a:rPr lang="pt-BR" sz="1600" dirty="0"/>
              <a:t> /</a:t>
            </a:r>
            <a:r>
              <a:rPr lang="pt-BR" sz="1600" dirty="0" err="1" smtClean="0"/>
              <a:t>exercises</a:t>
            </a:r>
            <a:r>
              <a:rPr lang="pt-BR" sz="1600" dirty="0" smtClean="0"/>
              <a:t>/</a:t>
            </a:r>
            <a:r>
              <a:rPr lang="pt-BR" sz="1600" dirty="0" err="1" smtClean="0"/>
              <a:t>bach</a:t>
            </a:r>
            <a:r>
              <a:rPr lang="pt-BR" sz="1600" dirty="0" smtClean="0"/>
              <a:t>/EANS/escape/SAT</a:t>
            </a:r>
            <a:r>
              <a:rPr lang="pt-BR" sz="1600" dirty="0"/>
              <a:t>/; ./</a:t>
            </a:r>
            <a:r>
              <a:rPr lang="pt-BR" sz="1600" dirty="0" smtClean="0"/>
              <a:t>sat.sh‘</a:t>
            </a:r>
          </a:p>
          <a:p>
            <a:r>
              <a:rPr lang="en-GB" sz="1600" dirty="0"/>
              <a:t>[</a:t>
            </a:r>
            <a:r>
              <a:rPr lang="en-GB" sz="1600" dirty="0" err="1"/>
              <a:t>runesc@findos</a:t>
            </a:r>
            <a:r>
              <a:rPr lang="en-GB" sz="1600" dirty="0"/>
              <a:t> </a:t>
            </a:r>
            <a:r>
              <a:rPr lang="en-GB" sz="1600" dirty="0" smtClean="0"/>
              <a:t>~]$ sat19a</a:t>
            </a:r>
          </a:p>
          <a:p>
            <a:r>
              <a:rPr lang="en-GB" sz="1600" dirty="0"/>
              <a:t>MESSAGE - [main] - Reading resources from sat/resources/</a:t>
            </a:r>
            <a:r>
              <a:rPr lang="en-GB" sz="1600" dirty="0" err="1"/>
              <a:t>sat_common.gsdk</a:t>
            </a:r>
            <a:r>
              <a:rPr lang="en-GB" sz="1600" dirty="0"/>
              <a:t>...</a:t>
            </a:r>
          </a:p>
          <a:p>
            <a:r>
              <a:rPr lang="en-GB" sz="1600" dirty="0"/>
              <a:t>MESSAGE - [main] - Reading resources </a:t>
            </a:r>
            <a:r>
              <a:rPr lang="en-GB" sz="1600" dirty="0" smtClean="0"/>
              <a:t>from</a:t>
            </a:r>
          </a:p>
          <a:p>
            <a:r>
              <a:rPr lang="en-GB" sz="1600" dirty="0" smtClean="0"/>
              <a:t>…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9111357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System – </a:t>
            </a:r>
            <a:r>
              <a:rPr lang="en-GB" dirty="0" smtClean="0"/>
              <a:t>Starting SAT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It gives access to the following tool (check that DISPLAY is set)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23</a:t>
            </a:fld>
            <a:endParaRPr lang="en-GB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0195" y="2096991"/>
            <a:ext cx="4923609" cy="424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1018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System – </a:t>
            </a:r>
            <a:r>
              <a:rPr lang="en-GB" dirty="0" smtClean="0"/>
              <a:t>Starting SAT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Using File menu, the XML can be loaded</a:t>
            </a:r>
          </a:p>
          <a:p>
            <a:pPr marL="0" indent="0">
              <a:buNone/>
            </a:pPr>
            <a:r>
              <a:rPr lang="en-GB" dirty="0" smtClean="0"/>
              <a:t>Select one of the xml file and click on “Launch” button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24</a:t>
            </a:fld>
            <a:endParaRPr lang="en-GB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4550" y="2746375"/>
            <a:ext cx="4914900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163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System – </a:t>
            </a:r>
            <a:r>
              <a:rPr lang="en-GB" dirty="0" smtClean="0"/>
              <a:t>Using SAT – Pilot orders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87" y="1036320"/>
            <a:ext cx="8896483" cy="5418472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25</a:t>
            </a:fld>
            <a:endParaRPr lang="en-GB" altLang="en-US"/>
          </a:p>
        </p:txBody>
      </p:sp>
      <p:sp>
        <p:nvSpPr>
          <p:cNvPr id="3" name="Rectangle 2"/>
          <p:cNvSpPr/>
          <p:nvPr/>
        </p:nvSpPr>
        <p:spPr>
          <a:xfrm>
            <a:off x="116887" y="4898003"/>
            <a:ext cx="1028101" cy="469127"/>
          </a:xfrm>
          <a:prstGeom prst="rect">
            <a:avLst/>
          </a:prstGeom>
          <a:noFill/>
          <a:ln w="31750" cmpd="sng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49732" y="5015463"/>
            <a:ext cx="8071631" cy="1242214"/>
          </a:xfrm>
          <a:prstGeom prst="rect">
            <a:avLst/>
          </a:prstGeom>
          <a:noFill/>
          <a:ln w="31750" cmpd="sng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923158" y="2490083"/>
            <a:ext cx="1869614" cy="1342446"/>
          </a:xfrm>
          <a:prstGeom prst="rect">
            <a:avLst/>
          </a:prstGeom>
          <a:noFill/>
          <a:ln w="31750" cmpd="sng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286020" y="3161306"/>
            <a:ext cx="2003461" cy="1342446"/>
          </a:xfrm>
          <a:prstGeom prst="rect">
            <a:avLst/>
          </a:prstGeom>
          <a:noFill/>
          <a:ln w="31750" cmpd="sng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4332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System – </a:t>
            </a:r>
            <a:r>
              <a:rPr lang="en-GB" dirty="0" smtClean="0"/>
              <a:t>Using SAT – STCA in replay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26</a:t>
            </a:fld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750" y="1036800"/>
            <a:ext cx="8668799" cy="541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80451" y="5582822"/>
            <a:ext cx="1028101" cy="469127"/>
          </a:xfrm>
          <a:prstGeom prst="rect">
            <a:avLst/>
          </a:prstGeom>
          <a:noFill/>
          <a:ln w="31750" cmpd="sng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968576" y="5447673"/>
            <a:ext cx="2122967" cy="469127"/>
          </a:xfrm>
          <a:prstGeom prst="rect">
            <a:avLst/>
          </a:prstGeom>
          <a:noFill/>
          <a:ln w="31750" cmpd="sng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045502" y="963882"/>
            <a:ext cx="765882" cy="470426"/>
          </a:xfrm>
          <a:prstGeom prst="rect">
            <a:avLst/>
          </a:prstGeom>
          <a:noFill/>
          <a:ln w="31750" cmpd="sng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00279" y="4708090"/>
            <a:ext cx="6163270" cy="470426"/>
          </a:xfrm>
          <a:prstGeom prst="rect">
            <a:avLst/>
          </a:prstGeom>
          <a:noFill/>
          <a:ln w="31750" cmpd="sng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570231" y="4172989"/>
            <a:ext cx="1059758" cy="712519"/>
          </a:xfrm>
          <a:prstGeom prst="rect">
            <a:avLst/>
          </a:prstGeom>
          <a:noFill/>
          <a:ln w="31750" cmpd="sng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493734" y="2690863"/>
            <a:ext cx="1957832" cy="1567628"/>
          </a:xfrm>
          <a:prstGeom prst="rect">
            <a:avLst/>
          </a:prstGeom>
          <a:noFill/>
          <a:ln w="31750" cmpd="sng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602919" y="5059680"/>
            <a:ext cx="5083881" cy="299016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25226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System – </a:t>
            </a:r>
            <a:r>
              <a:rPr lang="en-GB" dirty="0" smtClean="0"/>
              <a:t>Using SAT – AIR vs GRD 4D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27</a:t>
            </a:fld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00" y="1036800"/>
            <a:ext cx="8668800" cy="541800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>
            <a:off x="836023" y="4284617"/>
            <a:ext cx="1532708" cy="114082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923109" y="3596640"/>
            <a:ext cx="6479178" cy="182880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57200" y="3013166"/>
            <a:ext cx="465909" cy="2525485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923109" y="4014651"/>
            <a:ext cx="6696892" cy="152400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357343" y="2577737"/>
            <a:ext cx="478680" cy="3010988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935880" y="1497036"/>
            <a:ext cx="5996144" cy="4154827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923109" y="1985554"/>
            <a:ext cx="6167846" cy="569606"/>
          </a:xfrm>
          <a:prstGeom prst="straightConnector1">
            <a:avLst/>
          </a:prstGeom>
          <a:ln w="317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083233" y="3897200"/>
            <a:ext cx="3351963" cy="816905"/>
          </a:xfrm>
          <a:prstGeom prst="straightConnector1">
            <a:avLst/>
          </a:prstGeom>
          <a:ln w="317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9354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System – </a:t>
            </a:r>
            <a:r>
              <a:rPr lang="en-GB" dirty="0" smtClean="0"/>
              <a:t>Using SAT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28</a:t>
            </a:fld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 need for a </a:t>
            </a:r>
            <a:r>
              <a:rPr lang="en-GB" dirty="0" err="1" smtClean="0"/>
              <a:t>ModOp</a:t>
            </a:r>
            <a:r>
              <a:rPr lang="en-GB" dirty="0" smtClean="0"/>
              <a:t> – A live demo is better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76587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This presentation will focus on:</a:t>
            </a:r>
          </a:p>
          <a:p>
            <a:r>
              <a:rPr lang="en-GB" dirty="0" smtClean="0"/>
              <a:t>PART 1: SCC runtime architecture</a:t>
            </a:r>
          </a:p>
          <a:p>
            <a:r>
              <a:rPr lang="en-GB" dirty="0" smtClean="0"/>
              <a:t>PART 2: SCC components configuration</a:t>
            </a:r>
          </a:p>
          <a:p>
            <a:r>
              <a:rPr lang="en-GB" dirty="0" smtClean="0"/>
              <a:t>PART 3: File format and content</a:t>
            </a:r>
          </a:p>
          <a:p>
            <a:r>
              <a:rPr lang="en-GB" dirty="0" smtClean="0"/>
              <a:t>PART 4: Using SAT </a:t>
            </a:r>
          </a:p>
          <a:p>
            <a:pPr lvl="1"/>
            <a:r>
              <a:rPr lang="en-GB" dirty="0" smtClean="0"/>
              <a:t>during runtime</a:t>
            </a:r>
          </a:p>
          <a:p>
            <a:pPr lvl="1"/>
            <a:r>
              <a:rPr lang="en-GB" dirty="0" smtClean="0"/>
              <a:t>After runtime</a:t>
            </a:r>
          </a:p>
          <a:p>
            <a:r>
              <a:rPr lang="en-GB" dirty="0" smtClean="0"/>
              <a:t>PART 5: Recommendations</a:t>
            </a:r>
          </a:p>
          <a:p>
            <a:pPr lvl="1"/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29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00811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System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S</a:t>
            </a:r>
            <a:r>
              <a:rPr lang="en-GB" dirty="0" smtClean="0"/>
              <a:t>TORIA </a:t>
            </a:r>
            <a:r>
              <a:rPr lang="en-GB" b="1" dirty="0" smtClean="0"/>
              <a:t>C</a:t>
            </a:r>
            <a:r>
              <a:rPr lang="en-GB" dirty="0" smtClean="0"/>
              <a:t>ORBA </a:t>
            </a:r>
            <a:r>
              <a:rPr lang="en-GB" b="1" dirty="0" smtClean="0"/>
              <a:t>C</a:t>
            </a:r>
            <a:r>
              <a:rPr lang="en-GB" dirty="0" smtClean="0"/>
              <a:t>OMPONENT (</a:t>
            </a:r>
            <a:r>
              <a:rPr lang="en-GB" b="1" dirty="0" smtClean="0"/>
              <a:t>SCC</a:t>
            </a:r>
            <a:r>
              <a:rPr lang="en-GB" dirty="0" smtClean="0"/>
              <a:t>), is composed of two (2) CORBA components that shall be selected in the run if analysis with </a:t>
            </a:r>
            <a:r>
              <a:rPr lang="en-GB" b="1" dirty="0"/>
              <a:t>S</a:t>
            </a:r>
            <a:r>
              <a:rPr lang="en-GB" dirty="0"/>
              <a:t>TORIA </a:t>
            </a:r>
            <a:r>
              <a:rPr lang="en-GB" b="1" dirty="0"/>
              <a:t>A</a:t>
            </a:r>
            <a:r>
              <a:rPr lang="en-GB" dirty="0"/>
              <a:t>NALYSIS </a:t>
            </a:r>
            <a:r>
              <a:rPr lang="en-GB" b="1" dirty="0"/>
              <a:t>T</a:t>
            </a:r>
            <a:r>
              <a:rPr lang="en-GB" dirty="0"/>
              <a:t>OOL (</a:t>
            </a:r>
            <a:r>
              <a:rPr lang="en-GB" b="1" dirty="0"/>
              <a:t>SAT</a:t>
            </a:r>
            <a:r>
              <a:rPr lang="en-GB" dirty="0" smtClean="0"/>
              <a:t>) is expected</a:t>
            </a:r>
          </a:p>
          <a:p>
            <a:endParaRPr lang="en-GB" dirty="0"/>
          </a:p>
          <a:p>
            <a:r>
              <a:rPr lang="en-GB" b="1" dirty="0"/>
              <a:t>S</a:t>
            </a:r>
            <a:r>
              <a:rPr lang="en-GB" dirty="0"/>
              <a:t>TORIA </a:t>
            </a:r>
            <a:r>
              <a:rPr lang="en-GB" b="1" dirty="0"/>
              <a:t>A</a:t>
            </a:r>
            <a:r>
              <a:rPr lang="en-GB" dirty="0"/>
              <a:t>NALYSIS </a:t>
            </a:r>
            <a:r>
              <a:rPr lang="en-GB" b="1" dirty="0"/>
              <a:t>T</a:t>
            </a:r>
            <a:r>
              <a:rPr lang="en-GB" dirty="0"/>
              <a:t>OOL (</a:t>
            </a:r>
            <a:r>
              <a:rPr lang="en-GB" b="1" dirty="0"/>
              <a:t>SAT</a:t>
            </a:r>
            <a:r>
              <a:rPr lang="en-GB" dirty="0" smtClean="0"/>
              <a:t>) can be used:</a:t>
            </a:r>
          </a:p>
          <a:p>
            <a:pPr lvl="1"/>
            <a:r>
              <a:rPr lang="en-GB" dirty="0" smtClean="0"/>
              <a:t>During runtime for immediate analysis</a:t>
            </a:r>
          </a:p>
          <a:p>
            <a:pPr lvl="1"/>
            <a:r>
              <a:rPr lang="en-GB" dirty="0" smtClean="0"/>
              <a:t>After runtime if logs and/or recordings have been saved for post simulation analysis</a:t>
            </a:r>
          </a:p>
          <a:p>
            <a:endParaRPr lang="en-GB" dirty="0"/>
          </a:p>
          <a:p>
            <a:pPr lvl="1"/>
            <a:endParaRPr lang="en-GB" dirty="0"/>
          </a:p>
          <a:p>
            <a:pPr lvl="1"/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61589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ile:Ambox warning pn.svg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8886" y="1"/>
            <a:ext cx="3615113" cy="31394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System – </a:t>
            </a:r>
            <a:r>
              <a:rPr lang="en-GB" dirty="0" smtClean="0"/>
              <a:t>Recommendation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It is highly recommended to use STORIA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It will be required: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For all analysis that EANS plans to do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In case support is needed from EEC: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Logs and STORIA recordings are mandatory</a:t>
            </a:r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30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59916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System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STORIA CORBA </a:t>
            </a:r>
            <a:r>
              <a:rPr lang="en-GB" dirty="0" smtClean="0"/>
              <a:t>COMPONENT:</a:t>
            </a:r>
          </a:p>
          <a:p>
            <a:r>
              <a:rPr lang="en-GB" dirty="0" smtClean="0"/>
              <a:t>records </a:t>
            </a:r>
            <a:r>
              <a:rPr lang="en-GB" dirty="0"/>
              <a:t>the simulations events in XML format, </a:t>
            </a:r>
            <a:endParaRPr lang="en-GB" dirty="0" smtClean="0"/>
          </a:p>
          <a:p>
            <a:r>
              <a:rPr lang="en-GB" dirty="0" smtClean="0"/>
              <a:t>gathers </a:t>
            </a:r>
            <a:r>
              <a:rPr lang="en-GB" dirty="0"/>
              <a:t>the static data defining the simulation and runtime </a:t>
            </a:r>
            <a:r>
              <a:rPr lang="en-GB" dirty="0" smtClean="0"/>
              <a:t>events.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resulting xml data is compliant with a standard STORIA grammar and that can be easily used via spread sheet tools, STORIA ANALYSIS TOOL or third-party analysis tools. </a:t>
            </a:r>
          </a:p>
          <a:p>
            <a:endParaRPr lang="en-GB" dirty="0"/>
          </a:p>
          <a:p>
            <a:pPr lvl="1"/>
            <a:endParaRPr lang="en-GB" dirty="0"/>
          </a:p>
          <a:p>
            <a:pPr lvl="1"/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47381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System </a:t>
            </a:r>
            <a:r>
              <a:rPr lang="en-GB" dirty="0" smtClean="0"/>
              <a:t>overview </a:t>
            </a:r>
            <a:r>
              <a:rPr lang="en-GB" dirty="0" smtClean="0">
                <a:solidFill>
                  <a:srgbClr val="00B050"/>
                </a:solidFill>
                <a:sym typeface="Wingdings" panose="05000000000000000000" pitchFamily="2" charset="2"/>
              </a:rPr>
              <a:t>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current recordings </a:t>
            </a:r>
            <a:r>
              <a:rPr lang="en-US" dirty="0" smtClean="0"/>
              <a:t>contain:</a:t>
            </a:r>
            <a:endParaRPr lang="en-GB" dirty="0"/>
          </a:p>
          <a:p>
            <a:pPr lvl="0"/>
            <a:r>
              <a:rPr lang="en-US" dirty="0" smtClean="0"/>
              <a:t>Static data (corresponding to IPAS data):</a:t>
            </a:r>
          </a:p>
          <a:p>
            <a:pPr lvl="1"/>
            <a:r>
              <a:rPr lang="en-US" dirty="0" smtClean="0"/>
              <a:t>exercise environment</a:t>
            </a:r>
          </a:p>
          <a:p>
            <a:r>
              <a:rPr lang="en-US" dirty="0" smtClean="0"/>
              <a:t>AIR data (provided by AIR system)</a:t>
            </a:r>
            <a:endParaRPr lang="en-GB" dirty="0"/>
          </a:p>
          <a:p>
            <a:pPr lvl="1"/>
            <a:r>
              <a:rPr lang="en-US" dirty="0"/>
              <a:t>radar </a:t>
            </a:r>
            <a:r>
              <a:rPr lang="en-US" dirty="0" smtClean="0"/>
              <a:t>tracks</a:t>
            </a:r>
          </a:p>
          <a:p>
            <a:pPr lvl="1"/>
            <a:r>
              <a:rPr lang="en-US" dirty="0" smtClean="0"/>
              <a:t>pilot orders </a:t>
            </a:r>
          </a:p>
          <a:p>
            <a:pPr lvl="1"/>
            <a:r>
              <a:rPr lang="en-US" dirty="0" smtClean="0"/>
              <a:t>air </a:t>
            </a:r>
            <a:r>
              <a:rPr lang="en-US" dirty="0"/>
              <a:t>4D </a:t>
            </a:r>
            <a:r>
              <a:rPr lang="en-US" dirty="0" smtClean="0"/>
              <a:t>profiles</a:t>
            </a:r>
            <a:endParaRPr lang="en-GB" dirty="0"/>
          </a:p>
          <a:p>
            <a:pPr lvl="0"/>
            <a:r>
              <a:rPr lang="en-US" dirty="0" smtClean="0"/>
              <a:t>Ground data (provided by Ground systems and Tools)</a:t>
            </a:r>
          </a:p>
          <a:p>
            <a:pPr lvl="1"/>
            <a:r>
              <a:rPr lang="en-US" dirty="0" smtClean="0"/>
              <a:t>ground </a:t>
            </a:r>
            <a:r>
              <a:rPr lang="en-US" dirty="0"/>
              <a:t>4D </a:t>
            </a:r>
            <a:r>
              <a:rPr lang="en-US" dirty="0" smtClean="0"/>
              <a:t>profiles</a:t>
            </a:r>
            <a:endParaRPr lang="en-GB" dirty="0"/>
          </a:p>
          <a:p>
            <a:pPr lvl="1"/>
            <a:r>
              <a:rPr lang="en-US" dirty="0"/>
              <a:t>safety nets: MTCD, STCA, APW, MTAPW</a:t>
            </a:r>
            <a:endParaRPr lang="en-GB" dirty="0"/>
          </a:p>
          <a:p>
            <a:pPr lvl="1"/>
            <a:r>
              <a:rPr lang="en-US" dirty="0" smtClean="0"/>
              <a:t>LORD events</a:t>
            </a:r>
            <a:endParaRPr lang="en-GB" dirty="0"/>
          </a:p>
          <a:p>
            <a:pPr lvl="0"/>
            <a:r>
              <a:rPr lang="en-US" dirty="0" smtClean="0"/>
              <a:t>Datalink data (provided/transmitted by Datalink system)</a:t>
            </a:r>
          </a:p>
          <a:p>
            <a:pPr lvl="1"/>
            <a:r>
              <a:rPr lang="en-US" dirty="0" smtClean="0"/>
              <a:t>CPDLC </a:t>
            </a:r>
            <a:r>
              <a:rPr lang="en-US" dirty="0"/>
              <a:t>events </a:t>
            </a:r>
            <a:endParaRPr lang="en-GB" dirty="0"/>
          </a:p>
          <a:p>
            <a:pPr lvl="1"/>
            <a:r>
              <a:rPr lang="en-US" dirty="0"/>
              <a:t>Pilot Preference (PPDL) </a:t>
            </a:r>
            <a:endParaRPr lang="en-US" dirty="0" smtClean="0"/>
          </a:p>
          <a:p>
            <a:pPr lvl="1"/>
            <a:r>
              <a:rPr lang="en-US" dirty="0" smtClean="0"/>
              <a:t>RTA </a:t>
            </a:r>
            <a:r>
              <a:rPr lang="en-US" dirty="0"/>
              <a:t>events</a:t>
            </a:r>
            <a:endParaRPr lang="en-GB" dirty="0"/>
          </a:p>
          <a:p>
            <a:endParaRPr lang="en-GB" dirty="0"/>
          </a:p>
          <a:p>
            <a:pPr lvl="1"/>
            <a:endParaRPr lang="en-GB" dirty="0"/>
          </a:p>
          <a:p>
            <a:pPr lvl="1"/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43576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System overview </a:t>
            </a:r>
            <a:r>
              <a:rPr lang="en-GB" dirty="0" smtClean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current recordings </a:t>
            </a:r>
            <a:r>
              <a:rPr lang="en-US" dirty="0" smtClean="0"/>
              <a:t>does NOT contain:</a:t>
            </a:r>
            <a:endParaRPr lang="en-GB" dirty="0"/>
          </a:p>
          <a:p>
            <a:pPr lvl="0"/>
            <a:r>
              <a:rPr lang="en-US" dirty="0" smtClean="0"/>
              <a:t>CWP -&gt; Ground data</a:t>
            </a:r>
          </a:p>
          <a:p>
            <a:pPr lvl="1"/>
            <a:r>
              <a:rPr lang="en-US" dirty="0" smtClean="0"/>
              <a:t>Controllers orders</a:t>
            </a:r>
            <a:endParaRPr lang="en-GB" dirty="0"/>
          </a:p>
          <a:p>
            <a:pPr lvl="1"/>
            <a:endParaRPr lang="en-GB" dirty="0"/>
          </a:p>
          <a:p>
            <a:endParaRPr lang="en-GB" dirty="0"/>
          </a:p>
          <a:p>
            <a:pPr lvl="1"/>
            <a:endParaRPr lang="en-GB" dirty="0"/>
          </a:p>
          <a:p>
            <a:pPr lvl="1"/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778120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</a:t>
            </a:r>
            <a:r>
              <a:rPr lang="en-GB" dirty="0" smtClean="0"/>
              <a:t>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This presentation will focus on:</a:t>
            </a:r>
          </a:p>
          <a:p>
            <a:r>
              <a:rPr lang="en-GB" dirty="0" smtClean="0"/>
              <a:t>PART 1: SCC runtime architecture</a:t>
            </a:r>
          </a:p>
          <a:p>
            <a:r>
              <a:rPr lang="en-GB" dirty="0" smtClean="0"/>
              <a:t>PART 2: SCC components configuration</a:t>
            </a:r>
          </a:p>
          <a:p>
            <a:r>
              <a:rPr lang="en-GB" dirty="0" smtClean="0"/>
              <a:t>PART 3: File format and content</a:t>
            </a:r>
          </a:p>
          <a:p>
            <a:r>
              <a:rPr lang="en-GB" dirty="0" smtClean="0"/>
              <a:t>PART 4: Using SAT </a:t>
            </a:r>
          </a:p>
          <a:p>
            <a:pPr lvl="1"/>
            <a:r>
              <a:rPr lang="en-GB" dirty="0" smtClean="0"/>
              <a:t>during runtime</a:t>
            </a:r>
          </a:p>
          <a:p>
            <a:pPr lvl="1"/>
            <a:r>
              <a:rPr lang="en-GB" dirty="0" smtClean="0"/>
              <a:t>After runtime</a:t>
            </a:r>
          </a:p>
          <a:p>
            <a:r>
              <a:rPr lang="en-GB" dirty="0" smtClean="0"/>
              <a:t>PART 5: Recommendations</a:t>
            </a:r>
          </a:p>
          <a:p>
            <a:pPr lvl="1"/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50212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STORIA System – Runtime architecture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8</a:t>
            </a:fld>
            <a:endParaRPr lang="en-GB" altLang="en-US"/>
          </a:p>
        </p:txBody>
      </p:sp>
      <p:sp>
        <p:nvSpPr>
          <p:cNvPr id="40" name="Oval 39"/>
          <p:cNvSpPr/>
          <p:nvPr/>
        </p:nvSpPr>
        <p:spPr>
          <a:xfrm>
            <a:off x="457200" y="1254127"/>
            <a:ext cx="8229600" cy="50458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GB" dirty="0" smtClean="0"/>
              <a:t>      OASIS</a:t>
            </a:r>
            <a:endParaRPr lang="en-GB" dirty="0"/>
          </a:p>
        </p:txBody>
      </p:sp>
      <p:sp>
        <p:nvSpPr>
          <p:cNvPr id="42" name="Rounded Rectangle 41"/>
          <p:cNvSpPr/>
          <p:nvPr/>
        </p:nvSpPr>
        <p:spPr>
          <a:xfrm rot="16200000">
            <a:off x="-2091836" y="3595180"/>
            <a:ext cx="5283311" cy="6012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IPAS Files</a:t>
            </a:r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1196340" y="4465320"/>
            <a:ext cx="1555570" cy="207211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GB" dirty="0" smtClean="0"/>
              <a:t>CWP System</a:t>
            </a:r>
            <a:endParaRPr lang="en-GB" dirty="0"/>
          </a:p>
        </p:txBody>
      </p:sp>
      <p:sp>
        <p:nvSpPr>
          <p:cNvPr id="50" name="Rounded Rectangle 49"/>
          <p:cNvSpPr/>
          <p:nvPr/>
        </p:nvSpPr>
        <p:spPr>
          <a:xfrm>
            <a:off x="1350207" y="5276786"/>
            <a:ext cx="1192968" cy="449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CWP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7396637" y="1259677"/>
            <a:ext cx="1660277" cy="527775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GB" dirty="0" smtClean="0"/>
              <a:t>STORIA</a:t>
            </a:r>
            <a:endParaRPr lang="en-GB" dirty="0"/>
          </a:p>
        </p:txBody>
      </p:sp>
      <p:sp>
        <p:nvSpPr>
          <p:cNvPr id="93" name="Rounded Rectangle 92"/>
          <p:cNvSpPr/>
          <p:nvPr/>
        </p:nvSpPr>
        <p:spPr>
          <a:xfrm>
            <a:off x="7620483" y="3955551"/>
            <a:ext cx="1252190" cy="449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AceSTO2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2937783" y="4465320"/>
            <a:ext cx="4272981" cy="207211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GB" dirty="0" smtClean="0"/>
              <a:t>GROUND Tools</a:t>
            </a:r>
            <a:endParaRPr lang="en-GB" dirty="0"/>
          </a:p>
        </p:txBody>
      </p:sp>
      <p:sp>
        <p:nvSpPr>
          <p:cNvPr id="103" name="Rounded Rectangle 102"/>
          <p:cNvSpPr/>
          <p:nvPr/>
        </p:nvSpPr>
        <p:spPr>
          <a:xfrm>
            <a:off x="1213575" y="1270710"/>
            <a:ext cx="4136127" cy="204646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GB" dirty="0" smtClean="0"/>
              <a:t>AIR System</a:t>
            </a:r>
            <a:endParaRPr lang="en-GB" dirty="0"/>
          </a:p>
        </p:txBody>
      </p:sp>
      <p:sp>
        <p:nvSpPr>
          <p:cNvPr id="104" name="Rounded Rectangle 103"/>
          <p:cNvSpPr/>
          <p:nvPr/>
        </p:nvSpPr>
        <p:spPr>
          <a:xfrm>
            <a:off x="5535576" y="1270710"/>
            <a:ext cx="1675188" cy="204646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GB" dirty="0" smtClean="0"/>
              <a:t>GROUND System</a:t>
            </a:r>
            <a:endParaRPr lang="en-GB" dirty="0"/>
          </a:p>
        </p:txBody>
      </p:sp>
      <p:sp>
        <p:nvSpPr>
          <p:cNvPr id="105" name="Rounded Rectangle 104"/>
          <p:cNvSpPr/>
          <p:nvPr/>
        </p:nvSpPr>
        <p:spPr>
          <a:xfrm>
            <a:off x="1216862" y="3689963"/>
            <a:ext cx="2882697" cy="40256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GB" dirty="0" smtClean="0"/>
              <a:t>Datalink</a:t>
            </a:r>
            <a:endParaRPr lang="en-GB" dirty="0"/>
          </a:p>
        </p:txBody>
      </p:sp>
      <p:sp>
        <p:nvSpPr>
          <p:cNvPr id="107" name="Rounded Rectangle 106"/>
          <p:cNvSpPr/>
          <p:nvPr/>
        </p:nvSpPr>
        <p:spPr>
          <a:xfrm>
            <a:off x="1350207" y="1722789"/>
            <a:ext cx="1950342" cy="4419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EATG Manager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08" name="Rounded Rectangle 107"/>
          <p:cNvSpPr/>
          <p:nvPr/>
        </p:nvSpPr>
        <p:spPr>
          <a:xfrm>
            <a:off x="2679806" y="2282364"/>
            <a:ext cx="1192968" cy="449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EATG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09" name="Rounded Rectangle 108"/>
          <p:cNvSpPr/>
          <p:nvPr/>
        </p:nvSpPr>
        <p:spPr>
          <a:xfrm>
            <a:off x="2665187" y="2806060"/>
            <a:ext cx="1192968" cy="449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EATG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10" name="Rounded Rectangle 109"/>
          <p:cNvSpPr/>
          <p:nvPr/>
        </p:nvSpPr>
        <p:spPr>
          <a:xfrm>
            <a:off x="1350207" y="2806060"/>
            <a:ext cx="1192968" cy="449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PWP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11" name="Rounded Rectangle 110"/>
          <p:cNvSpPr/>
          <p:nvPr/>
        </p:nvSpPr>
        <p:spPr>
          <a:xfrm>
            <a:off x="1350207" y="2284003"/>
            <a:ext cx="1192968" cy="449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PWP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14" name="Rounded Rectangle 113"/>
          <p:cNvSpPr/>
          <p:nvPr/>
        </p:nvSpPr>
        <p:spPr>
          <a:xfrm>
            <a:off x="5796713" y="2003864"/>
            <a:ext cx="1192970" cy="1058166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Datasets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18" name="Flowchart: Magnetic Disk 117"/>
          <p:cNvSpPr/>
          <p:nvPr/>
        </p:nvSpPr>
        <p:spPr>
          <a:xfrm>
            <a:off x="6086681" y="2398222"/>
            <a:ext cx="605854" cy="609641"/>
          </a:xfrm>
          <a:prstGeom prst="flowChartMagneticDisk">
            <a:avLst/>
          </a:prstGeom>
          <a:solidFill>
            <a:srgbClr val="333399"/>
          </a:solidFill>
          <a:ln>
            <a:solidFill>
              <a:srgbClr val="23236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en-GB" dirty="0" smtClean="0"/>
              <a:t>P4d</a:t>
            </a:r>
            <a:endParaRPr lang="en-GB" dirty="0"/>
          </a:p>
        </p:txBody>
      </p:sp>
      <p:sp>
        <p:nvSpPr>
          <p:cNvPr id="122" name="Rounded Rectangle 121"/>
          <p:cNvSpPr/>
          <p:nvPr/>
        </p:nvSpPr>
        <p:spPr>
          <a:xfrm>
            <a:off x="4375392" y="4938906"/>
            <a:ext cx="1193063" cy="432959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STCA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27" name="Rounded Rectangle 126"/>
          <p:cNvSpPr/>
          <p:nvPr/>
        </p:nvSpPr>
        <p:spPr>
          <a:xfrm>
            <a:off x="5793078" y="4938906"/>
            <a:ext cx="1193063" cy="432959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MTCD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4375392" y="5467087"/>
            <a:ext cx="1193063" cy="432959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APW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5793077" y="5467087"/>
            <a:ext cx="1193063" cy="432959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MTAPW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30" name="Rounded Rectangle 129"/>
          <p:cNvSpPr/>
          <p:nvPr/>
        </p:nvSpPr>
        <p:spPr>
          <a:xfrm>
            <a:off x="5151567" y="5996569"/>
            <a:ext cx="1193063" cy="432959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LORD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7620483" y="3351615"/>
            <a:ext cx="1252190" cy="449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AceSTO1</a:t>
            </a:r>
            <a:endParaRPr lang="en-GB" dirty="0">
              <a:solidFill>
                <a:schemeClr val="accent2"/>
              </a:solidFill>
            </a:endParaRPr>
          </a:p>
        </p:txBody>
      </p:sp>
      <p:cxnSp>
        <p:nvCxnSpPr>
          <p:cNvPr id="8" name="Elbow Connector 7"/>
          <p:cNvCxnSpPr>
            <a:stCxn id="42" idx="2"/>
            <a:endCxn id="131" idx="1"/>
          </p:cNvCxnSpPr>
          <p:nvPr/>
        </p:nvCxnSpPr>
        <p:spPr>
          <a:xfrm flipV="1">
            <a:off x="850422" y="3576207"/>
            <a:ext cx="6770061" cy="319575"/>
          </a:xfrm>
          <a:prstGeom prst="bentConnector3">
            <a:avLst/>
          </a:prstGeom>
          <a:ln w="635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Elbow Connector 131"/>
          <p:cNvCxnSpPr>
            <a:stCxn id="114" idx="2"/>
            <a:endCxn id="93" idx="1"/>
          </p:cNvCxnSpPr>
          <p:nvPr/>
        </p:nvCxnSpPr>
        <p:spPr>
          <a:xfrm rot="16200000" flipH="1">
            <a:off x="6447784" y="3007443"/>
            <a:ext cx="1118113" cy="1227285"/>
          </a:xfrm>
          <a:prstGeom prst="bentConnector2">
            <a:avLst/>
          </a:prstGeom>
          <a:ln w="635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ounded Rectangle 132"/>
          <p:cNvSpPr/>
          <p:nvPr/>
        </p:nvSpPr>
        <p:spPr>
          <a:xfrm>
            <a:off x="4032666" y="2282364"/>
            <a:ext cx="1192968" cy="449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ASAS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35" name="Rounded Rectangle 134"/>
          <p:cNvSpPr/>
          <p:nvPr/>
        </p:nvSpPr>
        <p:spPr>
          <a:xfrm>
            <a:off x="4015481" y="2806060"/>
            <a:ext cx="1192968" cy="449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PPD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36" name="Rounded Rectangle 135"/>
          <p:cNvSpPr/>
          <p:nvPr/>
        </p:nvSpPr>
        <p:spPr>
          <a:xfrm>
            <a:off x="3638920" y="5996569"/>
            <a:ext cx="1193063" cy="432959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2"/>
                </a:solidFill>
              </a:rPr>
              <a:t>AMAN</a:t>
            </a:r>
            <a:endParaRPr lang="en-GB" dirty="0">
              <a:solidFill>
                <a:schemeClr val="accent2"/>
              </a:solidFill>
            </a:endParaRPr>
          </a:p>
        </p:txBody>
      </p:sp>
      <p:cxnSp>
        <p:nvCxnSpPr>
          <p:cNvPr id="138" name="Elbow Connector 137"/>
          <p:cNvCxnSpPr>
            <a:stCxn id="109" idx="2"/>
            <a:endCxn id="131" idx="1"/>
          </p:cNvCxnSpPr>
          <p:nvPr/>
        </p:nvCxnSpPr>
        <p:spPr>
          <a:xfrm rot="16200000" flipH="1">
            <a:off x="5280596" y="1236319"/>
            <a:ext cx="320963" cy="4358812"/>
          </a:xfrm>
          <a:prstGeom prst="bentConnector2">
            <a:avLst/>
          </a:prstGeom>
          <a:ln w="635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Elbow Connector 138"/>
          <p:cNvCxnSpPr>
            <a:stCxn id="107" idx="2"/>
          </p:cNvCxnSpPr>
          <p:nvPr/>
        </p:nvCxnSpPr>
        <p:spPr>
          <a:xfrm rot="16200000" flipH="1">
            <a:off x="4260566" y="229510"/>
            <a:ext cx="1424729" cy="5295104"/>
          </a:xfrm>
          <a:prstGeom prst="bentConnector2">
            <a:avLst/>
          </a:prstGeom>
          <a:ln w="635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Elbow Connector 140"/>
          <p:cNvCxnSpPr>
            <a:stCxn id="110" idx="2"/>
            <a:endCxn id="131" idx="1"/>
          </p:cNvCxnSpPr>
          <p:nvPr/>
        </p:nvCxnSpPr>
        <p:spPr>
          <a:xfrm rot="16200000" flipH="1">
            <a:off x="4623106" y="578829"/>
            <a:ext cx="320963" cy="5673792"/>
          </a:xfrm>
          <a:prstGeom prst="bentConnector2">
            <a:avLst/>
          </a:prstGeom>
          <a:ln w="635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Elbow Connector 141"/>
          <p:cNvCxnSpPr>
            <a:stCxn id="133" idx="2"/>
            <a:endCxn id="131" idx="1"/>
          </p:cNvCxnSpPr>
          <p:nvPr/>
        </p:nvCxnSpPr>
        <p:spPr>
          <a:xfrm rot="16200000" flipH="1">
            <a:off x="5702487" y="1658210"/>
            <a:ext cx="844659" cy="2991333"/>
          </a:xfrm>
          <a:prstGeom prst="bentConnector2">
            <a:avLst/>
          </a:prstGeom>
          <a:ln w="635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Elbow Connector 143"/>
          <p:cNvCxnSpPr>
            <a:stCxn id="135" idx="2"/>
            <a:endCxn id="93" idx="1"/>
          </p:cNvCxnSpPr>
          <p:nvPr/>
        </p:nvCxnSpPr>
        <p:spPr>
          <a:xfrm rot="16200000" flipH="1">
            <a:off x="5653775" y="2213434"/>
            <a:ext cx="924899" cy="3008518"/>
          </a:xfrm>
          <a:prstGeom prst="bentConnector2">
            <a:avLst/>
          </a:prstGeom>
          <a:ln w="635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Elbow Connector 144"/>
          <p:cNvCxnSpPr>
            <a:stCxn id="122" idx="0"/>
            <a:endCxn id="93" idx="1"/>
          </p:cNvCxnSpPr>
          <p:nvPr/>
        </p:nvCxnSpPr>
        <p:spPr>
          <a:xfrm rot="5400000" flipH="1" flipV="1">
            <a:off x="5916822" y="3235246"/>
            <a:ext cx="758763" cy="2648559"/>
          </a:xfrm>
          <a:prstGeom prst="bentConnector2">
            <a:avLst/>
          </a:prstGeom>
          <a:ln w="635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Elbow Connector 146"/>
          <p:cNvCxnSpPr>
            <a:stCxn id="127" idx="0"/>
            <a:endCxn id="93" idx="1"/>
          </p:cNvCxnSpPr>
          <p:nvPr/>
        </p:nvCxnSpPr>
        <p:spPr>
          <a:xfrm rot="5400000" flipH="1" flipV="1">
            <a:off x="6625665" y="3944089"/>
            <a:ext cx="758763" cy="1230873"/>
          </a:xfrm>
          <a:prstGeom prst="bentConnector2">
            <a:avLst/>
          </a:prstGeom>
          <a:ln w="635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Elbow Connector 150"/>
          <p:cNvCxnSpPr>
            <a:stCxn id="128" idx="0"/>
            <a:endCxn id="93" idx="1"/>
          </p:cNvCxnSpPr>
          <p:nvPr/>
        </p:nvCxnSpPr>
        <p:spPr>
          <a:xfrm rot="5400000" flipH="1" flipV="1">
            <a:off x="5652731" y="3499336"/>
            <a:ext cx="1286944" cy="2648559"/>
          </a:xfrm>
          <a:prstGeom prst="bentConnector2">
            <a:avLst/>
          </a:prstGeom>
          <a:ln w="635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lbow Connector 153"/>
          <p:cNvCxnSpPr>
            <a:stCxn id="129" idx="0"/>
            <a:endCxn id="93" idx="1"/>
          </p:cNvCxnSpPr>
          <p:nvPr/>
        </p:nvCxnSpPr>
        <p:spPr>
          <a:xfrm rot="5400000" flipH="1" flipV="1">
            <a:off x="6361574" y="4208178"/>
            <a:ext cx="1286944" cy="1230874"/>
          </a:xfrm>
          <a:prstGeom prst="bentConnector2">
            <a:avLst/>
          </a:prstGeom>
          <a:ln w="635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Elbow Connector 156"/>
          <p:cNvCxnSpPr>
            <a:stCxn id="130" idx="0"/>
            <a:endCxn id="93" idx="1"/>
          </p:cNvCxnSpPr>
          <p:nvPr/>
        </p:nvCxnSpPr>
        <p:spPr>
          <a:xfrm rot="5400000" flipH="1" flipV="1">
            <a:off x="5776078" y="4152164"/>
            <a:ext cx="1816426" cy="1872384"/>
          </a:xfrm>
          <a:prstGeom prst="bentConnector2">
            <a:avLst/>
          </a:prstGeom>
          <a:ln w="635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Elbow Connector 159"/>
          <p:cNvCxnSpPr>
            <a:stCxn id="136" idx="0"/>
            <a:endCxn id="93" idx="1"/>
          </p:cNvCxnSpPr>
          <p:nvPr/>
        </p:nvCxnSpPr>
        <p:spPr>
          <a:xfrm rot="5400000" flipH="1" flipV="1">
            <a:off x="5019754" y="3395841"/>
            <a:ext cx="1816426" cy="3385031"/>
          </a:xfrm>
          <a:prstGeom prst="bentConnector2">
            <a:avLst/>
          </a:prstGeom>
          <a:ln w="635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Elbow Connector 162"/>
          <p:cNvCxnSpPr>
            <a:stCxn id="43" idx="0"/>
            <a:endCxn id="105" idx="1"/>
          </p:cNvCxnSpPr>
          <p:nvPr/>
        </p:nvCxnSpPr>
        <p:spPr>
          <a:xfrm rot="16200000" flipV="1">
            <a:off x="1308458" y="3799652"/>
            <a:ext cx="574072" cy="757263"/>
          </a:xfrm>
          <a:prstGeom prst="bentConnector4">
            <a:avLst>
              <a:gd name="adj1" fmla="val 32469"/>
              <a:gd name="adj2" fmla="val 132898"/>
            </a:avLst>
          </a:prstGeom>
          <a:ln w="635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Elbow Connector 165"/>
          <p:cNvCxnSpPr>
            <a:stCxn id="43" idx="0"/>
            <a:endCxn id="93" idx="1"/>
          </p:cNvCxnSpPr>
          <p:nvPr/>
        </p:nvCxnSpPr>
        <p:spPr>
          <a:xfrm rot="5400000" flipH="1" flipV="1">
            <a:off x="4654716" y="1499553"/>
            <a:ext cx="285177" cy="5646358"/>
          </a:xfrm>
          <a:prstGeom prst="bentConnector2">
            <a:avLst/>
          </a:prstGeom>
          <a:ln w="635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Elbow Connector 168"/>
          <p:cNvCxnSpPr>
            <a:stCxn id="103" idx="2"/>
            <a:endCxn id="105" idx="0"/>
          </p:cNvCxnSpPr>
          <p:nvPr/>
        </p:nvCxnSpPr>
        <p:spPr>
          <a:xfrm rot="5400000">
            <a:off x="2783531" y="3191855"/>
            <a:ext cx="372788" cy="623428"/>
          </a:xfrm>
          <a:prstGeom prst="bentConnector3">
            <a:avLst>
              <a:gd name="adj1" fmla="val 50000"/>
            </a:avLst>
          </a:prstGeom>
          <a:ln w="635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Elbow Connector 171"/>
          <p:cNvCxnSpPr>
            <a:stCxn id="105" idx="2"/>
            <a:endCxn id="43" idx="0"/>
          </p:cNvCxnSpPr>
          <p:nvPr/>
        </p:nvCxnSpPr>
        <p:spPr>
          <a:xfrm rot="5400000">
            <a:off x="2129774" y="3936883"/>
            <a:ext cx="372788" cy="684086"/>
          </a:xfrm>
          <a:prstGeom prst="bentConnector3">
            <a:avLst>
              <a:gd name="adj1" fmla="val 50000"/>
            </a:avLst>
          </a:prstGeom>
          <a:ln w="635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Elbow Connector 175"/>
          <p:cNvCxnSpPr>
            <a:stCxn id="105" idx="3"/>
            <a:endCxn id="93" idx="1"/>
          </p:cNvCxnSpPr>
          <p:nvPr/>
        </p:nvCxnSpPr>
        <p:spPr>
          <a:xfrm>
            <a:off x="4099559" y="3891248"/>
            <a:ext cx="3520924" cy="288895"/>
          </a:xfrm>
          <a:prstGeom prst="bentConnector3">
            <a:avLst>
              <a:gd name="adj1" fmla="val 50000"/>
            </a:avLst>
          </a:prstGeom>
          <a:ln w="635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Elbow Connector 178"/>
          <p:cNvCxnSpPr>
            <a:stCxn id="105" idx="0"/>
            <a:endCxn id="103" idx="2"/>
          </p:cNvCxnSpPr>
          <p:nvPr/>
        </p:nvCxnSpPr>
        <p:spPr>
          <a:xfrm rot="5400000" flipH="1" flipV="1">
            <a:off x="2783531" y="3191855"/>
            <a:ext cx="372788" cy="623428"/>
          </a:xfrm>
          <a:prstGeom prst="bentConnector3">
            <a:avLst>
              <a:gd name="adj1" fmla="val 50000"/>
            </a:avLst>
          </a:prstGeom>
          <a:ln w="635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84148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50" grpId="0" animBg="1"/>
      <p:bldP spid="102" grpId="0" animBg="1"/>
      <p:bldP spid="103" grpId="0" animBg="1"/>
      <p:bldP spid="104" grpId="0" animBg="1"/>
      <p:bldP spid="105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4" grpId="0" animBg="1"/>
      <p:bldP spid="118" grpId="0" animBg="1"/>
      <p:bldP spid="122" grpId="0" animBg="1"/>
      <p:bldP spid="127" grpId="0" animBg="1"/>
      <p:bldP spid="128" grpId="0" animBg="1"/>
      <p:bldP spid="129" grpId="0" animBg="1"/>
      <p:bldP spid="130" grpId="0" animBg="1"/>
      <p:bldP spid="133" grpId="0" animBg="1"/>
      <p:bldP spid="135" grpId="0" animBg="1"/>
      <p:bldP spid="1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STORIA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This presentation will focus on:</a:t>
            </a:r>
          </a:p>
          <a:p>
            <a:r>
              <a:rPr lang="en-GB" dirty="0" smtClean="0"/>
              <a:t>PART 1: SCC runtime architecture</a:t>
            </a:r>
          </a:p>
          <a:p>
            <a:r>
              <a:rPr lang="en-GB" dirty="0" smtClean="0"/>
              <a:t>PART 2: SCC components configuration</a:t>
            </a:r>
          </a:p>
          <a:p>
            <a:r>
              <a:rPr lang="en-GB" dirty="0" smtClean="0"/>
              <a:t>PART 3: File format and content</a:t>
            </a:r>
          </a:p>
          <a:p>
            <a:r>
              <a:rPr lang="en-GB" dirty="0" smtClean="0"/>
              <a:t>PART 4: Using SAT </a:t>
            </a:r>
          </a:p>
          <a:p>
            <a:pPr lvl="1"/>
            <a:r>
              <a:rPr lang="en-GB" dirty="0" smtClean="0"/>
              <a:t>during runtime</a:t>
            </a:r>
          </a:p>
          <a:p>
            <a:pPr lvl="1"/>
            <a:r>
              <a:rPr lang="en-GB" dirty="0" smtClean="0"/>
              <a:t>After runtime</a:t>
            </a:r>
          </a:p>
          <a:p>
            <a:r>
              <a:rPr lang="en-GB" dirty="0" smtClean="0"/>
              <a:t>PART 5: Recommendations</a:t>
            </a:r>
          </a:p>
          <a:p>
            <a:pPr lvl="1"/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dirty="0"/>
              <a:t>EANS Training ESCAPE STORIA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32103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RPORATE-template-2019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4-3 CORPORATE PPT Template.pptx" id="{57B25062-31D4-49CA-9C94-794127FF7048}" vid="{C4542E3F-C340-4EF8-99C6-723E7C735C7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4-3 CORPORATE PPT Template</Template>
  <TotalTime>4015</TotalTime>
  <Words>1475</Words>
  <Application>Microsoft Office PowerPoint</Application>
  <PresentationFormat>On-screen Show (4:3)</PresentationFormat>
  <Paragraphs>395</Paragraphs>
  <Slides>30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Wingdings</vt:lpstr>
      <vt:lpstr>CORPORATE-template-2019</vt:lpstr>
      <vt:lpstr>EANS Training – STC</vt:lpstr>
      <vt:lpstr>STORIA System overview</vt:lpstr>
      <vt:lpstr>STORIA System overview</vt:lpstr>
      <vt:lpstr>STORIA System overview</vt:lpstr>
      <vt:lpstr>STORIA System overview </vt:lpstr>
      <vt:lpstr>STORIA System overview </vt:lpstr>
      <vt:lpstr>STORIA System</vt:lpstr>
      <vt:lpstr>STORIA System – Runtime architecture</vt:lpstr>
      <vt:lpstr>STORIA System</vt:lpstr>
      <vt:lpstr>STORIA System – Runtime components</vt:lpstr>
      <vt:lpstr>STORIA System – Runtime configuration</vt:lpstr>
      <vt:lpstr>STORIA System – Runtime components</vt:lpstr>
      <vt:lpstr>STORIA System – Runtime components</vt:lpstr>
      <vt:lpstr>STORIA System</vt:lpstr>
      <vt:lpstr>STORIA System – Generated files - Name</vt:lpstr>
      <vt:lpstr>STORIA System – Generated files - Runtime</vt:lpstr>
      <vt:lpstr>STORIA System – Generated files - Recordings</vt:lpstr>
      <vt:lpstr>STORIA System – Generated files – Logs 1/2</vt:lpstr>
      <vt:lpstr>STORIA System – Generated files – Logs 2/2</vt:lpstr>
      <vt:lpstr>STORIA System – Generated files – Format</vt:lpstr>
      <vt:lpstr>STORIA System</vt:lpstr>
      <vt:lpstr>STORIA System – Starting SAT</vt:lpstr>
      <vt:lpstr>STORIA System – Starting SAT</vt:lpstr>
      <vt:lpstr>STORIA System – Starting SAT</vt:lpstr>
      <vt:lpstr>STORIA System – Using SAT – Pilot orders</vt:lpstr>
      <vt:lpstr>STORIA System – Using SAT – STCA in replay</vt:lpstr>
      <vt:lpstr>STORIA System – Using SAT – AIR vs GRD 4D</vt:lpstr>
      <vt:lpstr>STORIA System – Using SAT</vt:lpstr>
      <vt:lpstr>STORIA System</vt:lpstr>
      <vt:lpstr>STORIA System – Recommendation</vt:lpstr>
    </vt:vector>
  </TitlesOfParts>
  <Company>EUROCONTROL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EANS Training</dc:title>
  <dc:subject>ESCAPE Controller Working Position system</dc:subject>
  <dc:creator>BOUCHAUDON Philippe (EXT)</dc:creator>
  <cp:lastModifiedBy>BOUCHAUDON Philippe</cp:lastModifiedBy>
  <cp:revision>252</cp:revision>
  <dcterms:created xsi:type="dcterms:W3CDTF">2019-09-12T08:35:36Z</dcterms:created>
  <dcterms:modified xsi:type="dcterms:W3CDTF">2020-01-27T09:42:31Z</dcterms:modified>
</cp:coreProperties>
</file>