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352" r:id="rId3"/>
    <p:sldId id="343" r:id="rId4"/>
    <p:sldId id="326" r:id="rId5"/>
    <p:sldId id="347" r:id="rId6"/>
    <p:sldId id="346" r:id="rId7"/>
    <p:sldId id="353" r:id="rId8"/>
    <p:sldId id="345" r:id="rId9"/>
    <p:sldId id="344" r:id="rId10"/>
    <p:sldId id="348" r:id="rId11"/>
    <p:sldId id="349" r:id="rId12"/>
    <p:sldId id="333" r:id="rId13"/>
    <p:sldId id="312" r:id="rId14"/>
    <p:sldId id="334" r:id="rId15"/>
    <p:sldId id="355" r:id="rId16"/>
    <p:sldId id="356" r:id="rId17"/>
    <p:sldId id="341" r:id="rId18"/>
    <p:sldId id="354" r:id="rId19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23236F"/>
    <a:srgbClr val="003366"/>
    <a:srgbClr val="3399CC"/>
    <a:srgbClr val="E6E6E6"/>
    <a:srgbClr val="F8F8F8"/>
    <a:srgbClr val="EAEAEA"/>
    <a:srgbClr val="808080"/>
    <a:srgbClr val="DDDDDD"/>
    <a:srgbClr val="002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70952" autoAdjust="0"/>
  </p:normalViewPr>
  <p:slideViewPr>
    <p:cSldViewPr snapToGrid="0">
      <p:cViewPr varScale="1">
        <p:scale>
          <a:sx n="97" d="100"/>
          <a:sy n="97" d="100"/>
        </p:scale>
        <p:origin x="1806" y="78"/>
      </p:cViewPr>
      <p:guideLst>
        <p:guide orient="horz" pos="425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286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1F1781-3A95-46D3-AA46-DBA5E5B011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017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441419-AE6F-48B4-864E-F1D5EE0BE1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V1.0 Training</a:t>
            </a:r>
            <a:r>
              <a:rPr lang="en-GB" baseline="0" dirty="0" smtClean="0"/>
              <a:t> relying on ACE2016A</a:t>
            </a:r>
            <a:endParaRPr lang="en-GB" dirty="0" smtClean="0"/>
          </a:p>
          <a:p>
            <a:r>
              <a:rPr lang="en-GB" dirty="0" smtClean="0"/>
              <a:t>V1.1 Adaptation</a:t>
            </a:r>
            <a:r>
              <a:rPr lang="en-GB" baseline="0" dirty="0" smtClean="0"/>
              <a:t> to ACE2019A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338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RPORATE 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3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5872232"/>
            <a:ext cx="9144000" cy="1031490"/>
            <a:chOff x="3069712" y="5872232"/>
            <a:chExt cx="9144000" cy="1031490"/>
          </a:xfrm>
        </p:grpSpPr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8840326" y="5872232"/>
              <a:ext cx="3373386" cy="251334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33" h="19790">
                  <a:moveTo>
                    <a:pt x="0" y="18822"/>
                  </a:moveTo>
                  <a:lnTo>
                    <a:pt x="14932" y="19790"/>
                  </a:lnTo>
                  <a:cubicBezTo>
                    <a:pt x="14937" y="16457"/>
                    <a:pt x="14928" y="3333"/>
                    <a:pt x="14933" y="0"/>
                  </a:cubicBezTo>
                  <a:lnTo>
                    <a:pt x="1057" y="9"/>
                  </a:lnTo>
                  <a:cubicBezTo>
                    <a:pt x="870" y="3342"/>
                    <a:pt x="187" y="15489"/>
                    <a:pt x="0" y="188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69712" y="6060562"/>
              <a:ext cx="9133144" cy="843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240030" y="1220046"/>
            <a:ext cx="6843396" cy="2208956"/>
          </a:xfrm>
        </p:spPr>
        <p:txBody>
          <a:bodyPr lIns="432000" anchor="b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40030" y="3429002"/>
            <a:ext cx="6843396" cy="900113"/>
          </a:xfrm>
          <a:noFill/>
        </p:spPr>
        <p:txBody>
          <a:bodyPr lIns="432000" anchor="ctr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598944" y="-45721"/>
            <a:ext cx="1309850" cy="14272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05" y="209994"/>
            <a:ext cx="995412" cy="1010051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984561" y="434230"/>
            <a:ext cx="14340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Supporting European </a:t>
            </a:r>
            <a:br>
              <a:rPr lang="en-US" sz="17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7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Aviation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278" y="6084774"/>
            <a:ext cx="2664401" cy="63260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CORPORATE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477840"/>
            <a:ext cx="1171575" cy="564038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40"/>
            <a:ext cx="6019800" cy="564038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298660-F4BC-4BD2-8591-243B8BBDC0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8848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RPORA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CD14E-C948-4238-95C1-5D39288593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248790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RPOR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" y="3652522"/>
            <a:ext cx="7020878" cy="1362075"/>
          </a:xfrm>
        </p:spPr>
        <p:txBody>
          <a:bodyPr/>
          <a:lstStyle>
            <a:lvl1pPr algn="l">
              <a:defRPr sz="2800" b="0" cap="all">
                <a:solidFill>
                  <a:srgbClr val="0033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7242" y="2003744"/>
            <a:ext cx="7020878" cy="1500187"/>
          </a:xfrm>
        </p:spPr>
        <p:txBody>
          <a:bodyPr anchor="b"/>
          <a:lstStyle>
            <a:lvl1pPr marL="0" indent="0">
              <a:buNone/>
              <a:defRPr sz="1600">
                <a:solidFill>
                  <a:srgbClr val="3399CC"/>
                </a:solidFill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0B330C-B669-4259-97E4-65746F3651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41048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RPORAT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656E8D-B8B0-4628-8A79-AE7530179D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5553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RPORAT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enter your 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432D7-7D4E-4BD8-89B2-C7242758F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38917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RPORA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8804C-8C27-42B2-8170-44828B68CA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6249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RPOR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39"/>
            <a:ext cx="6839100" cy="777600"/>
          </a:xfrm>
        </p:spPr>
        <p:txBody>
          <a:bodyPr anchor="t" anchorCtr="0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01526"/>
            <a:ext cx="5111750" cy="43106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01526"/>
            <a:ext cx="3008313" cy="4310654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6E6AFE-AE51-47FD-9E42-0A0B647709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11550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RPOR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t" anchorCtr="0"/>
          <a:lstStyle>
            <a:lvl1pPr algn="l">
              <a:defRPr sz="1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60071"/>
            <a:ext cx="5486400" cy="4167505"/>
          </a:xfrm>
        </p:spPr>
        <p:txBody>
          <a:bodyPr/>
          <a:lstStyle>
            <a:lvl1pPr marL="0" indent="0">
              <a:buNone/>
              <a:defRPr sz="15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9C66E7-E0DD-4540-93E6-1AA3176D64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87247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ORPORATE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40"/>
            <a:ext cx="7352348" cy="776287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4488"/>
            <a:ext cx="7352348" cy="450373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AFFC8B-E3BE-413C-8A7D-7FE106AD15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4943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" y="6330696"/>
            <a:ext cx="9144001" cy="527304"/>
            <a:chOff x="3057020" y="6330696"/>
            <a:chExt cx="9144001" cy="527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3057020" y="6557112"/>
              <a:ext cx="9134979" cy="300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00141" y="6330696"/>
              <a:ext cx="2400880" cy="248907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  <a:gd name="connsiteX0" fmla="*/ 0 w 14953"/>
                <a:gd name="connsiteY0" fmla="*/ 18822 h 19790"/>
                <a:gd name="connsiteX1" fmla="*/ 14953 w 14953"/>
                <a:gd name="connsiteY1" fmla="*/ 19790 h 19790"/>
                <a:gd name="connsiteX2" fmla="*/ 14933 w 14953"/>
                <a:gd name="connsiteY2" fmla="*/ 0 h 19790"/>
                <a:gd name="connsiteX3" fmla="*/ 1057 w 14953"/>
                <a:gd name="connsiteY3" fmla="*/ 9 h 19790"/>
                <a:gd name="connsiteX4" fmla="*/ 0 w 14953"/>
                <a:gd name="connsiteY4" fmla="*/ 18822 h 19790"/>
                <a:gd name="connsiteX0" fmla="*/ 0 w 14933"/>
                <a:gd name="connsiteY0" fmla="*/ 18822 h 19409"/>
                <a:gd name="connsiteX1" fmla="*/ 10584 w 14933"/>
                <a:gd name="connsiteY1" fmla="*/ 19409 h 19409"/>
                <a:gd name="connsiteX2" fmla="*/ 14933 w 14933"/>
                <a:gd name="connsiteY2" fmla="*/ 0 h 19409"/>
                <a:gd name="connsiteX3" fmla="*/ 1057 w 14933"/>
                <a:gd name="connsiteY3" fmla="*/ 9 h 19409"/>
                <a:gd name="connsiteX4" fmla="*/ 0 w 14933"/>
                <a:gd name="connsiteY4" fmla="*/ 18822 h 19409"/>
                <a:gd name="connsiteX0" fmla="*/ 0 w 10628"/>
                <a:gd name="connsiteY0" fmla="*/ 19012 h 19599"/>
                <a:gd name="connsiteX1" fmla="*/ 10584 w 10628"/>
                <a:gd name="connsiteY1" fmla="*/ 19599 h 19599"/>
                <a:gd name="connsiteX2" fmla="*/ 10628 w 10628"/>
                <a:gd name="connsiteY2" fmla="*/ 0 h 19599"/>
                <a:gd name="connsiteX3" fmla="*/ 1057 w 10628"/>
                <a:gd name="connsiteY3" fmla="*/ 199 h 19599"/>
                <a:gd name="connsiteX4" fmla="*/ 0 w 10628"/>
                <a:gd name="connsiteY4" fmla="*/ 19012 h 19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8" h="19599">
                  <a:moveTo>
                    <a:pt x="0" y="19012"/>
                  </a:moveTo>
                  <a:lnTo>
                    <a:pt x="10584" y="19599"/>
                  </a:lnTo>
                  <a:cubicBezTo>
                    <a:pt x="10589" y="16266"/>
                    <a:pt x="10623" y="3333"/>
                    <a:pt x="10628" y="0"/>
                  </a:cubicBezTo>
                  <a:lnTo>
                    <a:pt x="1057" y="199"/>
                  </a:lnTo>
                  <a:cubicBezTo>
                    <a:pt x="870" y="3532"/>
                    <a:pt x="187" y="15679"/>
                    <a:pt x="0" y="1901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40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72252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000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808080"/>
                </a:solidFill>
              </a:defRPr>
            </a:lvl1pPr>
          </a:lstStyle>
          <a:p>
            <a:r>
              <a:rPr lang="en-GB" altLang="en-US" dirty="0"/>
              <a:t>enter your presentation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0550" y="6572252"/>
            <a:ext cx="4762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08080"/>
                </a:solidFill>
              </a:defRPr>
            </a:lvl1pPr>
          </a:lstStyle>
          <a:p>
            <a:fld id="{E76F93E7-8A88-4C49-B595-C88A0DA0006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35102" y="8218"/>
            <a:ext cx="953259" cy="1017394"/>
          </a:xfrm>
          <a:prstGeom prst="rect">
            <a:avLst/>
          </a:prstGeom>
          <a:solidFill>
            <a:schemeClr val="bg1"/>
          </a:solidFill>
          <a:ln w="3175" cmpd="sng">
            <a:solidFill>
              <a:srgbClr val="E6E6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519" y="124662"/>
            <a:ext cx="724423" cy="7350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05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9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4212" y="1220046"/>
            <a:ext cx="6399214" cy="2208956"/>
          </a:xfrm>
        </p:spPr>
        <p:txBody>
          <a:bodyPr lIns="0" tIns="0" rIns="0" bIns="0"/>
          <a:lstStyle/>
          <a:p>
            <a:r>
              <a:rPr lang="en-GB" dirty="0"/>
              <a:t>ESCAPE Training – STC</a:t>
            </a:r>
            <a:endParaRPr lang="en-US" altLang="en-US" dirty="0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2" y="3429002"/>
            <a:ext cx="6399214" cy="900113"/>
          </a:xfrm>
        </p:spPr>
        <p:txBody>
          <a:bodyPr lIns="0" tIns="72000" rIns="0" bIns="0" anchor="t" anchorCtr="0"/>
          <a:lstStyle/>
          <a:p>
            <a:r>
              <a:rPr lang="en-GB" dirty="0"/>
              <a:t>ESCAPE Exercise </a:t>
            </a:r>
            <a:r>
              <a:rPr lang="en-GB" dirty="0" smtClean="0"/>
              <a:t>Delivery and Installation </a:t>
            </a:r>
            <a:r>
              <a:rPr lang="en-GB" dirty="0"/>
              <a:t>(</a:t>
            </a:r>
            <a:r>
              <a:rPr lang="en-GB" dirty="0" smtClean="0"/>
              <a:t>ACE2019A</a:t>
            </a:r>
            <a:r>
              <a:rPr lang="en-GB" dirty="0"/>
              <a:t>)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684212" y="4478655"/>
            <a:ext cx="4424997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25000"/>
              </a:spcBef>
            </a:pPr>
            <a:r>
              <a:rPr lang="en-GB" altLang="en-US" sz="1400" dirty="0">
                <a:solidFill>
                  <a:schemeClr val="bg1"/>
                </a:solidFill>
              </a:rPr>
              <a:t>Philippe BOUCHAUDON</a:t>
            </a:r>
          </a:p>
          <a:p>
            <a:pPr>
              <a:spcBef>
                <a:spcPct val="25000"/>
              </a:spcBef>
            </a:pPr>
            <a:r>
              <a:rPr lang="en-GB" altLang="en-US" sz="1200" dirty="0">
                <a:solidFill>
                  <a:srgbClr val="3399CC"/>
                </a:solidFill>
              </a:rPr>
              <a:t>ATM Simulator Specialist</a:t>
            </a:r>
          </a:p>
          <a:p>
            <a:pPr>
              <a:spcBef>
                <a:spcPct val="25000"/>
              </a:spcBef>
            </a:pPr>
            <a:r>
              <a:rPr lang="en-GB" altLang="en-US" sz="1200" dirty="0">
                <a:solidFill>
                  <a:schemeClr val="bg1"/>
                </a:solidFill>
              </a:rPr>
              <a:t>Created: 24</a:t>
            </a:r>
            <a:r>
              <a:rPr lang="en-GB" altLang="en-US" sz="1200" baseline="30000" dirty="0">
                <a:solidFill>
                  <a:schemeClr val="bg1"/>
                </a:solidFill>
              </a:rPr>
              <a:t>th</a:t>
            </a:r>
            <a:r>
              <a:rPr lang="en-GB" altLang="en-US" sz="1200" dirty="0">
                <a:solidFill>
                  <a:schemeClr val="bg1"/>
                </a:solidFill>
              </a:rPr>
              <a:t> of January 2020</a:t>
            </a:r>
          </a:p>
          <a:p>
            <a:pPr>
              <a:spcBef>
                <a:spcPct val="25000"/>
              </a:spcBef>
            </a:pPr>
            <a:r>
              <a:rPr lang="en-GB" altLang="en-US" sz="1200" dirty="0">
                <a:solidFill>
                  <a:schemeClr val="bg1"/>
                </a:solidFill>
              </a:rPr>
              <a:t>Last update: </a:t>
            </a:r>
            <a:r>
              <a:rPr lang="en-GB" altLang="en-US" sz="1200" dirty="0" smtClean="0">
                <a:solidFill>
                  <a:schemeClr val="bg1"/>
                </a:solidFill>
              </a:rPr>
              <a:t>V1.1 7</a:t>
            </a:r>
            <a:r>
              <a:rPr lang="en-GB" altLang="en-US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200" dirty="0" smtClean="0">
                <a:solidFill>
                  <a:schemeClr val="bg1"/>
                </a:solidFill>
              </a:rPr>
              <a:t> </a:t>
            </a:r>
            <a:r>
              <a:rPr lang="en-GB" altLang="en-US" sz="1200" dirty="0">
                <a:solidFill>
                  <a:schemeClr val="bg1"/>
                </a:solidFill>
              </a:rPr>
              <a:t>of </a:t>
            </a:r>
            <a:r>
              <a:rPr lang="en-GB" altLang="en-US" sz="1200" dirty="0" smtClean="0">
                <a:solidFill>
                  <a:schemeClr val="bg1"/>
                </a:solidFill>
              </a:rPr>
              <a:t>October 2020</a:t>
            </a:r>
            <a:endParaRPr lang="en-GB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</a:t>
            </a:r>
            <a:r>
              <a:rPr lang="en-GB" dirty="0"/>
              <a:t>- PVT Batch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10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995" y="1614487"/>
            <a:ext cx="4107805" cy="4503738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 smtClean="0"/>
              <a:t>Check for warnings or errors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106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– AIR Preparation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11</a:t>
            </a:fld>
            <a:endParaRPr lang="en-GB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320" y="1614488"/>
            <a:ext cx="4576480" cy="302998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14489"/>
            <a:ext cx="3653120" cy="424631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Optional Step </a:t>
            </a:r>
            <a:br>
              <a:rPr lang="en-GB" dirty="0" smtClean="0"/>
            </a:br>
            <a:r>
              <a:rPr lang="en-GB" dirty="0" smtClean="0"/>
              <a:t>(additional data checking)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From “PVT” </a:t>
            </a:r>
            <a:r>
              <a:rPr lang="en-GB" dirty="0"/>
              <a:t>tool:</a:t>
            </a:r>
          </a:p>
          <a:p>
            <a:r>
              <a:rPr lang="en-GB" dirty="0"/>
              <a:t>Select </a:t>
            </a:r>
            <a:r>
              <a:rPr lang="en-GB" dirty="0" smtClean="0"/>
              <a:t>“Generate AIR data”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110320" y="1812474"/>
            <a:ext cx="1512880" cy="772326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67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Main challenge of exercise installation is:</a:t>
            </a:r>
          </a:p>
          <a:p>
            <a:r>
              <a:rPr lang="en-GB" dirty="0"/>
              <a:t>a copy </a:t>
            </a:r>
          </a:p>
          <a:p>
            <a:pPr lvl="1"/>
            <a:r>
              <a:rPr lang="en-GB" dirty="0"/>
              <a:t>from the “exercise delivery area” (/exercises/</a:t>
            </a:r>
            <a:r>
              <a:rPr lang="en-GB" dirty="0" err="1"/>
              <a:t>bach</a:t>
            </a:r>
            <a:r>
              <a:rPr lang="en-GB" dirty="0"/>
              <a:t>) </a:t>
            </a:r>
          </a:p>
          <a:p>
            <a:pPr lvl="1"/>
            <a:r>
              <a:rPr lang="en-GB" dirty="0"/>
              <a:t>to the “installation area” (/exercises/</a:t>
            </a:r>
            <a:r>
              <a:rPr lang="en-GB" dirty="0" err="1"/>
              <a:t>prepesc</a:t>
            </a:r>
            <a:r>
              <a:rPr lang="en-GB" dirty="0"/>
              <a:t>)</a:t>
            </a:r>
          </a:p>
          <a:p>
            <a:r>
              <a:rPr lang="en-GB" dirty="0"/>
              <a:t>The compilation of a set a file to reduce the platform starting time (named “air preparation”)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installation of the exercise is done using the </a:t>
            </a:r>
            <a:r>
              <a:rPr lang="en-GB" dirty="0" smtClean="0"/>
              <a:t>“ESCAPE supervision” tool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067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Installation -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Second step is the execution of the ESCAPE </a:t>
            </a:r>
            <a:r>
              <a:rPr lang="en-GB" dirty="0" smtClean="0"/>
              <a:t>supervision </a:t>
            </a:r>
            <a:r>
              <a:rPr lang="en-GB" dirty="0"/>
              <a:t>tool </a:t>
            </a:r>
            <a:r>
              <a:rPr lang="en-GB" dirty="0" smtClean="0"/>
              <a:t>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On the ground server:</a:t>
            </a:r>
            <a:endParaRPr lang="en-GB" dirty="0"/>
          </a:p>
          <a:p>
            <a:r>
              <a:rPr lang="en-GB" dirty="0" smtClean="0"/>
              <a:t>An alias has been created to ease </a:t>
            </a:r>
            <a:r>
              <a:rPr lang="en-GB" smtClean="0"/>
              <a:t>the launching: </a:t>
            </a:r>
            <a:r>
              <a:rPr lang="en-GB" dirty="0" smtClean="0"/>
              <a:t>“l”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3375960"/>
            <a:ext cx="7654125" cy="715440"/>
          </a:xfrm>
          <a:prstGeom prst="roundRect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[runesc@empgrd01 ~]$ l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26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639" y="1614488"/>
            <a:ext cx="5599471" cy="4646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Installation -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an exercise has been </a:t>
            </a:r>
          </a:p>
          <a:p>
            <a:pPr marL="0" indent="0">
              <a:buNone/>
            </a:pPr>
            <a:r>
              <a:rPr lang="en-GB" dirty="0" smtClean="0"/>
              <a:t>delivered, a marker will </a:t>
            </a:r>
          </a:p>
          <a:p>
            <a:pPr marL="0" indent="0">
              <a:buNone/>
            </a:pPr>
            <a:r>
              <a:rPr lang="en-GB" dirty="0" smtClean="0"/>
              <a:t>be added befor</a:t>
            </a:r>
            <a:r>
              <a:rPr lang="en-GB" dirty="0" smtClean="0"/>
              <a:t>e the </a:t>
            </a:r>
          </a:p>
          <a:p>
            <a:pPr marL="0" indent="0">
              <a:buNone/>
            </a:pPr>
            <a:r>
              <a:rPr lang="en-GB" dirty="0" smtClean="0"/>
              <a:t>exercise name: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5512329" y="2817041"/>
            <a:ext cx="1783821" cy="250623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244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638" y="1612564"/>
            <a:ext cx="5599471" cy="46164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Installation -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right click on the </a:t>
            </a:r>
            <a:br>
              <a:rPr lang="en-GB" dirty="0" smtClean="0"/>
            </a:br>
            <a:r>
              <a:rPr lang="en-GB" dirty="0" smtClean="0"/>
              <a:t>exercise name will popup</a:t>
            </a:r>
            <a:br>
              <a:rPr lang="en-GB" dirty="0" smtClean="0"/>
            </a:br>
            <a:r>
              <a:rPr lang="en-GB" dirty="0" smtClean="0"/>
              <a:t>a menu:</a:t>
            </a:r>
          </a:p>
          <a:p>
            <a:r>
              <a:rPr lang="en-GB" dirty="0" smtClean="0"/>
              <a:t>The “Update and </a:t>
            </a:r>
            <a:br>
              <a:rPr lang="en-GB" dirty="0" smtClean="0"/>
            </a:br>
            <a:r>
              <a:rPr lang="en-GB" dirty="0" smtClean="0"/>
              <a:t>Prepare” option </a:t>
            </a:r>
            <a:br>
              <a:rPr lang="en-GB" dirty="0" smtClean="0"/>
            </a:br>
            <a:r>
              <a:rPr lang="en-GB" dirty="0" smtClean="0"/>
              <a:t>shall be selected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15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5889523" y="2910347"/>
            <a:ext cx="1514167" cy="186813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638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638" y="1612564"/>
            <a:ext cx="5599471" cy="46330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Installation -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Once done, the marker </a:t>
            </a:r>
            <a:br>
              <a:rPr lang="en-GB" dirty="0" smtClean="0"/>
            </a:br>
            <a:r>
              <a:rPr lang="en-GB" dirty="0" smtClean="0"/>
              <a:t>is removed.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80939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012808"/>
            <a:ext cx="8229600" cy="2253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Installation -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the launching terminal, if required, you can check that compilation result is 0.</a:t>
            </a:r>
          </a:p>
          <a:p>
            <a:pPr marL="0" indent="0">
              <a:buNone/>
            </a:pPr>
            <a:r>
              <a:rPr lang="en-GB" dirty="0" smtClean="0"/>
              <a:t>In case of problem check the log file name indicated.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17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57199" y="4778476"/>
            <a:ext cx="7015317" cy="353963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8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Delivery and Installation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dirty="0" smtClean="0">
                <a:solidFill>
                  <a:srgbClr val="003366"/>
                </a:solidFill>
              </a:rPr>
              <a:t>Thank you for using ESCAPE</a:t>
            </a:r>
          </a:p>
          <a:p>
            <a:pPr marL="0" indent="0" algn="ctr">
              <a:buNone/>
            </a:pPr>
            <a:endParaRPr lang="en-GB" sz="3200" dirty="0">
              <a:solidFill>
                <a:srgbClr val="003366"/>
              </a:solidFill>
            </a:endParaRPr>
          </a:p>
          <a:p>
            <a:pPr marL="0" indent="0" algn="ctr">
              <a:buNone/>
            </a:pPr>
            <a:r>
              <a:rPr lang="en-GB" sz="3200" smtClean="0">
                <a:solidFill>
                  <a:srgbClr val="003366"/>
                </a:solidFill>
              </a:rPr>
              <a:t>Any questions?</a:t>
            </a:r>
            <a:endParaRPr lang="en-GB" sz="3200" dirty="0">
              <a:solidFill>
                <a:srgbClr val="0033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 smtClean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841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D&amp;I - </a:t>
            </a:r>
            <a:r>
              <a:rPr lang="en-GB" dirty="0"/>
              <a:t>Forewords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slideshow corresponds to the link between data preparation and </a:t>
            </a:r>
            <a:r>
              <a:rPr lang="en-GB" dirty="0" smtClean="0"/>
              <a:t>runtime.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It is considered:</a:t>
            </a:r>
          </a:p>
          <a:p>
            <a:r>
              <a:rPr lang="en-GB" dirty="0"/>
              <a:t>Exercise has been correctly </a:t>
            </a:r>
            <a:r>
              <a:rPr lang="en-GB" dirty="0" smtClean="0"/>
              <a:t>prepared:</a:t>
            </a:r>
          </a:p>
          <a:p>
            <a:pPr lvl="1"/>
            <a:r>
              <a:rPr lang="en-GB" dirty="0" smtClean="0"/>
              <a:t>Airspace has been checked using ART </a:t>
            </a:r>
            <a:r>
              <a:rPr lang="en-GB" dirty="0" err="1" smtClean="0"/>
              <a:t>Visu</a:t>
            </a:r>
            <a:endParaRPr lang="en-GB" dirty="0"/>
          </a:p>
          <a:p>
            <a:pPr lvl="1"/>
            <a:r>
              <a:rPr lang="en-GB" dirty="0"/>
              <a:t>Profiles have been checked using PVT </a:t>
            </a:r>
            <a:r>
              <a:rPr lang="en-GB" dirty="0" smtClean="0"/>
              <a:t>Interactive</a:t>
            </a:r>
          </a:p>
          <a:p>
            <a:pPr lvl="1"/>
            <a:r>
              <a:rPr lang="en-GB" dirty="0" smtClean="0"/>
              <a:t>Traffic has been checked using ART Analysis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following </a:t>
            </a:r>
            <a:r>
              <a:rPr lang="en-GB" dirty="0" smtClean="0"/>
              <a:t>directory </a:t>
            </a:r>
            <a:r>
              <a:rPr lang="en-GB" dirty="0"/>
              <a:t>shall be </a:t>
            </a:r>
            <a:r>
              <a:rPr lang="en-GB" dirty="0" smtClean="0"/>
              <a:t>available on IPAS server</a:t>
            </a:r>
            <a:endParaRPr lang="en-GB" dirty="0"/>
          </a:p>
          <a:p>
            <a:r>
              <a:rPr lang="en-GB" dirty="0"/>
              <a:t>Exercise delivery area: /</a:t>
            </a:r>
            <a:r>
              <a:rPr lang="en-GB" dirty="0" smtClean="0"/>
              <a:t>exercises/</a:t>
            </a:r>
            <a:r>
              <a:rPr lang="en-GB" dirty="0" err="1" smtClean="0"/>
              <a:t>bach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The following </a:t>
            </a:r>
            <a:r>
              <a:rPr lang="en-GB" dirty="0" smtClean="0"/>
              <a:t>directories </a:t>
            </a:r>
            <a:r>
              <a:rPr lang="en-GB" dirty="0"/>
              <a:t>shall be available on </a:t>
            </a:r>
            <a:r>
              <a:rPr lang="en-GB" dirty="0" smtClean="0"/>
              <a:t>GROUND server</a:t>
            </a:r>
            <a:endParaRPr lang="en-GB" dirty="0"/>
          </a:p>
          <a:p>
            <a:r>
              <a:rPr lang="en-GB" dirty="0"/>
              <a:t>Exercise delivery area: /exercises/</a:t>
            </a:r>
            <a:r>
              <a:rPr lang="en-GB" dirty="0" err="1"/>
              <a:t>bach</a:t>
            </a:r>
            <a:endParaRPr lang="en-GB" dirty="0"/>
          </a:p>
          <a:p>
            <a:r>
              <a:rPr lang="en-GB" dirty="0"/>
              <a:t>Installation area: /exercises/</a:t>
            </a:r>
            <a:r>
              <a:rPr lang="en-GB" dirty="0" err="1"/>
              <a:t>prepesc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8777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D&amp;I - </a:t>
            </a:r>
            <a:r>
              <a:rPr lang="en-GB" dirty="0" smtClean="0"/>
              <a:t>Forewords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slideshow corresponds to the link between data preparation and execution in runtime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1 – Using IPAS – Exercise Delivery:</a:t>
            </a:r>
            <a:endParaRPr lang="en-GB" dirty="0"/>
          </a:p>
          <a:p>
            <a:r>
              <a:rPr lang="en-GB" dirty="0" smtClean="0"/>
              <a:t>Exercise checking and delivering – “Check and Deliver”</a:t>
            </a:r>
          </a:p>
          <a:p>
            <a:r>
              <a:rPr lang="en-GB" dirty="0" smtClean="0"/>
              <a:t>Ground Profile computation – “PVT Batch”</a:t>
            </a:r>
          </a:p>
          <a:p>
            <a:r>
              <a:rPr lang="en-GB" dirty="0" smtClean="0"/>
              <a:t>Optional Air data compiling – “AIR Prep”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Part </a:t>
            </a:r>
            <a:r>
              <a:rPr lang="en-GB" dirty="0" smtClean="0"/>
              <a:t>2 </a:t>
            </a:r>
            <a:r>
              <a:rPr lang="en-GB" dirty="0"/>
              <a:t>– Using </a:t>
            </a:r>
            <a:r>
              <a:rPr lang="en-GB" dirty="0" smtClean="0"/>
              <a:t>“</a:t>
            </a:r>
            <a:r>
              <a:rPr lang="en-GB" dirty="0" err="1" smtClean="0"/>
              <a:t>run_escape</a:t>
            </a:r>
            <a:r>
              <a:rPr lang="en-GB" dirty="0" smtClean="0"/>
              <a:t>” on ground (main) server – Exercise Installation</a:t>
            </a:r>
            <a:endParaRPr lang="en-GB" dirty="0"/>
          </a:p>
          <a:p>
            <a:r>
              <a:rPr lang="en-GB" dirty="0" smtClean="0"/>
              <a:t>Exercise installation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6426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– Check and Deliver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14489"/>
            <a:ext cx="4210641" cy="450373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From IPAS:</a:t>
            </a:r>
          </a:p>
          <a:p>
            <a:r>
              <a:rPr lang="en-GB" dirty="0" smtClean="0"/>
              <a:t>Open the “Check” tool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841" y="1614487"/>
            <a:ext cx="4018959" cy="45037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752000" y="2220992"/>
            <a:ext cx="878400" cy="30620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410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</a:t>
            </a:r>
            <a:r>
              <a:rPr lang="en-GB" dirty="0"/>
              <a:t>- </a:t>
            </a:r>
            <a:r>
              <a:rPr lang="en-GB" dirty="0" smtClean="0"/>
              <a:t>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8"/>
            <a:ext cx="3704400" cy="45252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From </a:t>
            </a:r>
            <a:r>
              <a:rPr lang="en-GB" dirty="0" smtClean="0"/>
              <a:t>“Check” tool:</a:t>
            </a:r>
            <a:endParaRPr lang="en-GB" dirty="0"/>
          </a:p>
          <a:p>
            <a:r>
              <a:rPr lang="en-GB" dirty="0" smtClean="0"/>
              <a:t>Select “Check”</a:t>
            </a:r>
            <a:br>
              <a:rPr lang="en-GB" dirty="0" smtClean="0"/>
            </a:br>
            <a:r>
              <a:rPr lang="en-GB" dirty="0" smtClean="0"/>
              <a:t>then “Current exercise”</a:t>
            </a:r>
          </a:p>
          <a:p>
            <a:r>
              <a:rPr lang="en-GB" dirty="0"/>
              <a:t>Check for reported warnings and errors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5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600" y="1614488"/>
            <a:ext cx="4525200" cy="4525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694400" y="1614488"/>
            <a:ext cx="1209600" cy="96311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566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- Deliver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7950" y="1614489"/>
            <a:ext cx="4518850" cy="450373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614488"/>
            <a:ext cx="371075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/>
              <a:t>From “Check” tool:</a:t>
            </a:r>
          </a:p>
          <a:p>
            <a:r>
              <a:rPr lang="en-GB" dirty="0"/>
              <a:t>Select </a:t>
            </a:r>
            <a:r>
              <a:rPr lang="en-GB" dirty="0" smtClean="0"/>
              <a:t>“Deliver”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then “Current exercise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Check for reported warnings and errors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 “Check” tool can be closed</a:t>
            </a:r>
            <a:endParaRPr lang="en-GB" dirty="0"/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5068800" y="1614488"/>
            <a:ext cx="1058400" cy="60311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7864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– PVT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14489"/>
            <a:ext cx="4210641" cy="450373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From IPAS:</a:t>
            </a:r>
          </a:p>
          <a:p>
            <a:r>
              <a:rPr lang="en-GB" dirty="0" smtClean="0"/>
              <a:t>Open the “PVT” tool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841" y="1614487"/>
            <a:ext cx="4018959" cy="45037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744800" y="4719392"/>
            <a:ext cx="878400" cy="30620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3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– PVT Batch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9"/>
            <a:ext cx="3653120" cy="424631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From </a:t>
            </a:r>
            <a:r>
              <a:rPr lang="en-GB" dirty="0" smtClean="0"/>
              <a:t>“PVT” </a:t>
            </a:r>
            <a:r>
              <a:rPr lang="en-GB" dirty="0"/>
              <a:t>tool:</a:t>
            </a:r>
          </a:p>
          <a:p>
            <a:r>
              <a:rPr lang="en-GB" dirty="0"/>
              <a:t>Select </a:t>
            </a:r>
            <a:r>
              <a:rPr lang="en-GB" dirty="0" smtClean="0"/>
              <a:t>“Analyse data with PVT”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then </a:t>
            </a:r>
            <a:r>
              <a:rPr lang="en-GB" dirty="0" smtClean="0"/>
              <a:t>“Batch (Ground only)”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8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320" y="1614489"/>
            <a:ext cx="4576480" cy="30223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4110320" y="1812474"/>
            <a:ext cx="2938480" cy="772326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125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ESCAPE Exercise </a:t>
            </a:r>
            <a:r>
              <a:rPr lang="en-GB" dirty="0" smtClean="0"/>
              <a:t>Delivery </a:t>
            </a:r>
            <a:r>
              <a:rPr lang="en-GB" dirty="0"/>
              <a:t>- PVT Batch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614489"/>
            <a:ext cx="4116052" cy="450373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ESCAPE Training </a:t>
            </a:r>
            <a:r>
              <a:rPr lang="en-GB" dirty="0"/>
              <a:t>ESCAPE Exercise Delivery and Installation 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 smtClean="0"/>
              <a:t>Click on “Start” button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C0AC74-CBF2-4232-82F9-0DA0C5590F3D}"/>
              </a:ext>
            </a:extLst>
          </p:cNvPr>
          <p:cNvSpPr/>
          <p:nvPr/>
        </p:nvSpPr>
        <p:spPr>
          <a:xfrm>
            <a:off x="6190826" y="5792192"/>
            <a:ext cx="878400" cy="30620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995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CORPORATE-template-201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4-3 CORPORATE PPT Template.pptx" id="{57B25062-31D4-49CA-9C94-794127FF7048}" vid="{C4542E3F-C340-4EF8-99C6-723E7C735C7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4-3 CORPORATE PPT Template</Template>
  <TotalTime>2126</TotalTime>
  <Words>718</Words>
  <Application>Microsoft Office PowerPoint</Application>
  <PresentationFormat>On-screen Show (4:3)</PresentationFormat>
  <Paragraphs>135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Courier New</vt:lpstr>
      <vt:lpstr>Wingdings</vt:lpstr>
      <vt:lpstr>CORPORATE-template-2019</vt:lpstr>
      <vt:lpstr>ESCAPE Training – STC</vt:lpstr>
      <vt:lpstr>ESCAPE Exercise D&amp;I - Forewords</vt:lpstr>
      <vt:lpstr>ESCAPE Exercise D&amp;I - Forewords</vt:lpstr>
      <vt:lpstr>ESCAPE Exercise Delivery – Check and Deliver</vt:lpstr>
      <vt:lpstr>ESCAPE Exercise Delivery - Check</vt:lpstr>
      <vt:lpstr>ESCAPE Exercise Delivery - Deliver</vt:lpstr>
      <vt:lpstr>ESCAPE Exercise Delivery – PVT</vt:lpstr>
      <vt:lpstr>ESCAPE Exercise Delivery – PVT Batch</vt:lpstr>
      <vt:lpstr>ESCAPE Exercise Delivery - PVT Batch</vt:lpstr>
      <vt:lpstr>ESCAPE Exercise Delivery - PVT Batch</vt:lpstr>
      <vt:lpstr>ESCAPE Exercise Delivery – AIR Preparation</vt:lpstr>
      <vt:lpstr>ESCAPE Exercise Installation</vt:lpstr>
      <vt:lpstr>ESCAPE Exercise Installation - Supervision</vt:lpstr>
      <vt:lpstr>ESCAPE Exercise Installation - Supervision</vt:lpstr>
      <vt:lpstr>ESCAPE Exercise Installation - Supervision</vt:lpstr>
      <vt:lpstr>ESCAPE Exercise Installation - Supervision</vt:lpstr>
      <vt:lpstr>ESCAPE Exercise Installation - Supervision</vt:lpstr>
      <vt:lpstr>ESCAPE Exercise Delivery and Installation</vt:lpstr>
    </vt:vector>
  </TitlesOfParts>
  <Company>EUROCONTROL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BOUCHAUDON Philippe (EXT)</dc:creator>
  <cp:lastModifiedBy>BOUCHAUDON Philippe (EXT)</cp:lastModifiedBy>
  <cp:revision>190</cp:revision>
  <dcterms:created xsi:type="dcterms:W3CDTF">2019-09-12T08:35:36Z</dcterms:created>
  <dcterms:modified xsi:type="dcterms:W3CDTF">2020-10-07T12:28:45Z</dcterms:modified>
</cp:coreProperties>
</file>