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05" r:id="rId3"/>
    <p:sldId id="319" r:id="rId4"/>
    <p:sldId id="321" r:id="rId5"/>
    <p:sldId id="304" r:id="rId6"/>
    <p:sldId id="302" r:id="rId7"/>
    <p:sldId id="289" r:id="rId8"/>
    <p:sldId id="296" r:id="rId9"/>
    <p:sldId id="306" r:id="rId10"/>
    <p:sldId id="307" r:id="rId11"/>
    <p:sldId id="308" r:id="rId12"/>
    <p:sldId id="320" r:id="rId13"/>
    <p:sldId id="299" r:id="rId14"/>
    <p:sldId id="300" r:id="rId15"/>
    <p:sldId id="315" r:id="rId16"/>
    <p:sldId id="316" r:id="rId17"/>
    <p:sldId id="317" r:id="rId18"/>
    <p:sldId id="318" r:id="rId19"/>
    <p:sldId id="298" r:id="rId20"/>
    <p:sldId id="303" r:id="rId21"/>
    <p:sldId id="322" r:id="rId22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4B8"/>
    <a:srgbClr val="EDF4AA"/>
    <a:srgbClr val="89A4A7"/>
    <a:srgbClr val="003366"/>
    <a:srgbClr val="3399CC"/>
    <a:srgbClr val="E6E6E6"/>
    <a:srgbClr val="F8F8F8"/>
    <a:srgbClr val="EAEAEA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703" autoAdjust="0"/>
  </p:normalViewPr>
  <p:slideViewPr>
    <p:cSldViewPr snapToGrid="0">
      <p:cViewPr varScale="1">
        <p:scale>
          <a:sx n="129" d="100"/>
          <a:sy n="129" d="100"/>
        </p:scale>
        <p:origin x="756" y="126"/>
      </p:cViewPr>
      <p:guideLst>
        <p:guide orient="horz" pos="425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V1,0 Initial version</a:t>
            </a:r>
          </a:p>
          <a:p>
            <a:r>
              <a:rPr lang="en-GB" dirty="0"/>
              <a:t>V2,0 Complete</a:t>
            </a:r>
            <a:r>
              <a:rPr lang="en-GB" baseline="0" dirty="0"/>
              <a:t> redesign after presentation 07</a:t>
            </a:r>
            <a:r>
              <a:rPr lang="en-GB" baseline="30000" dirty="0"/>
              <a:t>th</a:t>
            </a:r>
            <a:r>
              <a:rPr lang="en-GB" baseline="0" dirty="0"/>
              <a:t> of October</a:t>
            </a:r>
          </a:p>
          <a:p>
            <a:r>
              <a:rPr lang="en-GB" baseline="0" dirty="0"/>
              <a:t>V2,1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2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5872232"/>
            <a:ext cx="9144000" cy="1031490"/>
            <a:chOff x="3069712" y="5872232"/>
            <a:chExt cx="9144000" cy="1031490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69712" y="6060562"/>
              <a:ext cx="9133144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40030" y="1220046"/>
            <a:ext cx="6843396" cy="2208956"/>
          </a:xfrm>
        </p:spPr>
        <p:txBody>
          <a:bodyPr lIns="432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40030" y="3429002"/>
            <a:ext cx="6843396" cy="900113"/>
          </a:xfrm>
          <a:noFill/>
        </p:spPr>
        <p:txBody>
          <a:bodyPr lIns="432000" anchor="ctr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98944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05" y="209994"/>
            <a:ext cx="995412" cy="101005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84561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78" y="6084774"/>
            <a:ext cx="2664401" cy="6326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ORPORATE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77840"/>
            <a:ext cx="1171575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40"/>
            <a:ext cx="6019800" cy="564038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3652522"/>
            <a:ext cx="7020878" cy="1362075"/>
          </a:xfrm>
        </p:spPr>
        <p:txBody>
          <a:bodyPr/>
          <a:lstStyle>
            <a:lvl1pPr algn="l">
              <a:defRPr sz="28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242" y="2003744"/>
            <a:ext cx="7020878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3399CC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39"/>
            <a:ext cx="6839100" cy="777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1526"/>
            <a:ext cx="5111750" cy="43106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1526"/>
            <a:ext cx="3008313" cy="431065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RPOR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 anchorCtr="0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60071"/>
            <a:ext cx="5486400" cy="4167505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RPORATE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40"/>
            <a:ext cx="7352348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4488"/>
            <a:ext cx="7352348" cy="450373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6330696"/>
            <a:ext cx="9144001" cy="527304"/>
            <a:chOff x="3057020" y="6330696"/>
            <a:chExt cx="9144001" cy="527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57020" y="6557112"/>
              <a:ext cx="9134979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40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2252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2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935102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9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0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9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2" y="1220046"/>
            <a:ext cx="6399214" cy="2208956"/>
          </a:xfrm>
        </p:spPr>
        <p:txBody>
          <a:bodyPr lIns="0" tIns="0" rIns="0" bIns="0"/>
          <a:lstStyle/>
          <a:p>
            <a:r>
              <a:rPr lang="en-GB" dirty="0" smtClean="0"/>
              <a:t>ESCAPE </a:t>
            </a:r>
            <a:r>
              <a:rPr lang="en-GB" dirty="0"/>
              <a:t>Training – STC and IPAS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429002"/>
            <a:ext cx="6399214" cy="900113"/>
          </a:xfrm>
        </p:spPr>
        <p:txBody>
          <a:bodyPr lIns="0" tIns="72000" rIns="0" bIns="0" anchor="t" anchorCtr="0"/>
          <a:lstStyle/>
          <a:p>
            <a:r>
              <a:rPr lang="en-GB" dirty="0"/>
              <a:t>ESCAPE Data Flow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84212" y="4478655"/>
            <a:ext cx="442499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400" dirty="0">
                <a:solidFill>
                  <a:schemeClr val="bg1"/>
                </a:solidFill>
              </a:rPr>
              <a:t>Philippe BOUCHAUDON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rgbClr val="3399CC"/>
                </a:solidFill>
              </a:rPr>
              <a:t>ATM Simulator Specialist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Created: V2.0 10</a:t>
            </a:r>
            <a:r>
              <a:rPr lang="en-GB" altLang="en-US" sz="1200" baseline="30000" dirty="0">
                <a:solidFill>
                  <a:schemeClr val="bg1"/>
                </a:solidFill>
              </a:rPr>
              <a:t>th</a:t>
            </a:r>
            <a:r>
              <a:rPr lang="en-GB" altLang="en-US" sz="1200" dirty="0">
                <a:solidFill>
                  <a:schemeClr val="bg1"/>
                </a:solidFill>
              </a:rPr>
              <a:t> of October 2019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Last Update: </a:t>
            </a:r>
            <a:r>
              <a:rPr lang="en-GB" altLang="en-US" sz="1200" dirty="0" smtClean="0">
                <a:solidFill>
                  <a:schemeClr val="bg1"/>
                </a:solidFill>
              </a:rPr>
              <a:t>V2.2 20</a:t>
            </a:r>
            <a:r>
              <a:rPr lang="en-GB" alt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1200" dirty="0" smtClean="0">
                <a:solidFill>
                  <a:schemeClr val="bg1"/>
                </a:solidFill>
              </a:rPr>
              <a:t> </a:t>
            </a:r>
            <a:r>
              <a:rPr lang="en-GB" altLang="en-US" sz="1200" dirty="0">
                <a:solidFill>
                  <a:schemeClr val="bg1"/>
                </a:solidFill>
              </a:rPr>
              <a:t>of </a:t>
            </a:r>
            <a:r>
              <a:rPr lang="en-GB" altLang="en-US" sz="1200" dirty="0" smtClean="0">
                <a:solidFill>
                  <a:schemeClr val="bg1"/>
                </a:solidFill>
              </a:rPr>
              <a:t>July 2020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Installation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8229600" cy="4503737"/>
          </a:xfrm>
        </p:spPr>
        <p:txBody>
          <a:bodyPr/>
          <a:lstStyle/>
          <a:p>
            <a:r>
              <a:rPr lang="en-GB" dirty="0"/>
              <a:t>The installation area is composed of:</a:t>
            </a:r>
          </a:p>
          <a:p>
            <a:pPr lvl="1"/>
            <a:r>
              <a:rPr lang="en-GB" dirty="0"/>
              <a:t>A shared area </a:t>
            </a:r>
          </a:p>
          <a:p>
            <a:pPr lvl="2"/>
            <a:r>
              <a:rPr lang="en-GB" dirty="0"/>
              <a:t>/exercises/</a:t>
            </a:r>
            <a:r>
              <a:rPr lang="en-GB" dirty="0" err="1"/>
              <a:t>prepesc</a:t>
            </a:r>
            <a:endParaRPr lang="en-GB" dirty="0"/>
          </a:p>
          <a:p>
            <a:pPr lvl="1"/>
            <a:r>
              <a:rPr lang="en-GB" dirty="0"/>
              <a:t>Local area on each servers, PWP and CWP: “Full Deployment”</a:t>
            </a:r>
          </a:p>
          <a:p>
            <a:pPr lvl="2"/>
            <a:r>
              <a:rPr lang="en-GB" dirty="0"/>
              <a:t>/home/</a:t>
            </a:r>
            <a:r>
              <a:rPr lang="en-GB" dirty="0" err="1"/>
              <a:t>runesc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15463"/>
            <a:ext cx="1950334" cy="13027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91398" y="133539"/>
            <a:ext cx="1524436" cy="1193237"/>
            <a:chOff x="2543174" y="1254127"/>
            <a:chExt cx="5239665" cy="4519062"/>
          </a:xfrm>
        </p:grpSpPr>
        <p:sp>
          <p:nvSpPr>
            <p:cNvPr id="9" name="Oval 8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938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Installation shared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95601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/exercises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4434" y="1843254"/>
            <a:ext cx="221499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prepesc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2" idx="1"/>
            <a:endCxn id="13" idx="1"/>
          </p:cNvCxnSpPr>
          <p:nvPr/>
        </p:nvCxnSpPr>
        <p:spPr>
          <a:xfrm rot="10800000" flipH="1" flipV="1">
            <a:off x="6095600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59817" y="2076133"/>
            <a:ext cx="190961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escape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59816" y="2309028"/>
            <a:ext cx="190961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Simulations</a:t>
            </a:r>
          </a:p>
        </p:txBody>
      </p:sp>
      <p:cxnSp>
        <p:nvCxnSpPr>
          <p:cNvPr id="31" name="Elbow Connector 30"/>
          <p:cNvCxnSpPr>
            <a:stCxn id="13" idx="1"/>
            <a:endCxn id="29" idx="1"/>
          </p:cNvCxnSpPr>
          <p:nvPr/>
        </p:nvCxnSpPr>
        <p:spPr>
          <a:xfrm rot="10800000" flipH="1" flipV="1">
            <a:off x="6454433" y="1959383"/>
            <a:ext cx="305383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1"/>
            <a:endCxn id="30" idx="1"/>
          </p:cNvCxnSpPr>
          <p:nvPr/>
        </p:nvCxnSpPr>
        <p:spPr>
          <a:xfrm rot="10800000" flipH="1" flipV="1">
            <a:off x="6454433" y="1959384"/>
            <a:ext cx="305381" cy="465774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077901" y="2541916"/>
            <a:ext cx="1591530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83280" y="2778608"/>
            <a:ext cx="128615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appli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2500" y="300547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config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32500" y="3235198"/>
            <a:ext cx="103693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GRD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33761" y="3457149"/>
            <a:ext cx="1035670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83279" y="3694092"/>
            <a:ext cx="128615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&lt;Exercise1&gt;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83278" y="3923923"/>
            <a:ext cx="1286153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&lt;Exercise1&gt;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77900" y="4163908"/>
            <a:ext cx="15915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</a:t>
            </a:r>
          </a:p>
        </p:txBody>
      </p:sp>
      <p:cxnSp>
        <p:nvCxnSpPr>
          <p:cNvPr id="47" name="Elbow Connector 46"/>
          <p:cNvCxnSpPr>
            <a:stCxn id="30" idx="1"/>
            <a:endCxn id="37" idx="1"/>
          </p:cNvCxnSpPr>
          <p:nvPr/>
        </p:nvCxnSpPr>
        <p:spPr>
          <a:xfrm rot="10800000" flipH="1" flipV="1">
            <a:off x="6759815" y="2425158"/>
            <a:ext cx="318086" cy="232888"/>
          </a:xfrm>
          <a:prstGeom prst="bentConnector3">
            <a:avLst>
              <a:gd name="adj1" fmla="val -718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0" idx="1"/>
            <a:endCxn id="44" idx="1"/>
          </p:cNvCxnSpPr>
          <p:nvPr/>
        </p:nvCxnSpPr>
        <p:spPr>
          <a:xfrm rot="10800000" flipH="1" flipV="1">
            <a:off x="6759814" y="2425158"/>
            <a:ext cx="318085" cy="1854880"/>
          </a:xfrm>
          <a:prstGeom prst="bentConnector3">
            <a:avLst>
              <a:gd name="adj1" fmla="val -718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7" idx="1"/>
            <a:endCxn id="38" idx="1"/>
          </p:cNvCxnSpPr>
          <p:nvPr/>
        </p:nvCxnSpPr>
        <p:spPr>
          <a:xfrm rot="10800000" flipH="1" flipV="1">
            <a:off x="7077901" y="2658046"/>
            <a:ext cx="305378" cy="236692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cxnSpLocks/>
            <a:stCxn id="38" idx="1"/>
            <a:endCxn id="39" idx="1"/>
          </p:cNvCxnSpPr>
          <p:nvPr/>
        </p:nvCxnSpPr>
        <p:spPr>
          <a:xfrm rot="10800000" flipH="1" flipV="1">
            <a:off x="7383280" y="2894738"/>
            <a:ext cx="249220" cy="226866"/>
          </a:xfrm>
          <a:prstGeom prst="bentConnector3">
            <a:avLst>
              <a:gd name="adj1" fmla="val -91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38" idx="1"/>
            <a:endCxn id="40" idx="1"/>
          </p:cNvCxnSpPr>
          <p:nvPr/>
        </p:nvCxnSpPr>
        <p:spPr>
          <a:xfrm rot="10800000" flipH="1" flipV="1">
            <a:off x="7383280" y="2894738"/>
            <a:ext cx="249220" cy="456590"/>
          </a:xfrm>
          <a:prstGeom prst="bentConnector3">
            <a:avLst>
              <a:gd name="adj1" fmla="val -91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cxnSpLocks/>
            <a:stCxn id="38" idx="1"/>
            <a:endCxn id="41" idx="1"/>
          </p:cNvCxnSpPr>
          <p:nvPr/>
        </p:nvCxnSpPr>
        <p:spPr>
          <a:xfrm rot="10800000" flipH="1" flipV="1">
            <a:off x="7383279" y="2894737"/>
            <a:ext cx="250481" cy="678541"/>
          </a:xfrm>
          <a:prstGeom prst="bentConnector3">
            <a:avLst>
              <a:gd name="adj1" fmla="val -9126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7" idx="1"/>
            <a:endCxn id="42" idx="1"/>
          </p:cNvCxnSpPr>
          <p:nvPr/>
        </p:nvCxnSpPr>
        <p:spPr>
          <a:xfrm rot="10800000" flipH="1" flipV="1">
            <a:off x="7077901" y="2658046"/>
            <a:ext cx="305378" cy="1152176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7" idx="1"/>
            <a:endCxn id="43" idx="1"/>
          </p:cNvCxnSpPr>
          <p:nvPr/>
        </p:nvCxnSpPr>
        <p:spPr>
          <a:xfrm rot="10800000" flipH="1" flipV="1">
            <a:off x="7077900" y="2658045"/>
            <a:ext cx="305377" cy="1382007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3" idx="1"/>
            <a:endCxn id="35" idx="1"/>
          </p:cNvCxnSpPr>
          <p:nvPr/>
        </p:nvCxnSpPr>
        <p:spPr>
          <a:xfrm rot="10800000" flipH="1" flipV="1">
            <a:off x="6454433" y="1959383"/>
            <a:ext cx="305379" cy="2727819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4514508" cy="4503737"/>
          </a:xfrm>
        </p:spPr>
        <p:txBody>
          <a:bodyPr/>
          <a:lstStyle/>
          <a:p>
            <a:r>
              <a:rPr lang="en-GB" dirty="0"/>
              <a:t>The installation shared area contains</a:t>
            </a:r>
          </a:p>
          <a:p>
            <a:pPr lvl="1"/>
            <a:r>
              <a:rPr lang="en-GB" dirty="0"/>
              <a:t>ESCAPE common area: </a:t>
            </a:r>
          </a:p>
          <a:p>
            <a:pPr lvl="2"/>
            <a:r>
              <a:rPr lang="en-GB" dirty="0"/>
              <a:t>ESCAPE installation tool (</a:t>
            </a:r>
            <a:r>
              <a:rPr lang="en-GB" dirty="0" err="1"/>
              <a:t>run_escape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ESCAPE Supervision (</a:t>
            </a:r>
            <a:r>
              <a:rPr lang="en-GB" dirty="0" err="1"/>
              <a:t>launch_spv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ESCAPE platform description file</a:t>
            </a:r>
          </a:p>
          <a:p>
            <a:pPr lvl="2"/>
            <a:r>
              <a:rPr lang="en-GB" dirty="0"/>
              <a:t>HMI (CWP) fonts</a:t>
            </a:r>
          </a:p>
          <a:p>
            <a:pPr lvl="1"/>
            <a:r>
              <a:rPr lang="en-GB" dirty="0"/>
              <a:t>ESCAPE simulation area: </a:t>
            </a:r>
          </a:p>
          <a:p>
            <a:pPr lvl="2"/>
            <a:r>
              <a:rPr lang="en-GB" dirty="0"/>
              <a:t>1 directory per simulation</a:t>
            </a:r>
          </a:p>
          <a:p>
            <a:pPr lvl="3"/>
            <a:r>
              <a:rPr lang="en-GB" dirty="0"/>
              <a:t>Simulation platform description file</a:t>
            </a:r>
          </a:p>
          <a:p>
            <a:pPr lvl="3"/>
            <a:r>
              <a:rPr lang="en-GB" dirty="0"/>
              <a:t>ESCAPE binaries</a:t>
            </a:r>
          </a:p>
          <a:p>
            <a:pPr lvl="3"/>
            <a:r>
              <a:rPr lang="en-GB" dirty="0"/>
              <a:t>Installed exercises</a:t>
            </a:r>
          </a:p>
          <a:p>
            <a:pPr lvl="3"/>
            <a:r>
              <a:rPr lang="en-GB" dirty="0"/>
              <a:t>ESCAPE Software Configurations</a:t>
            </a:r>
          </a:p>
          <a:p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6759813" y="4571073"/>
            <a:ext cx="19091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ESCAPE_HMI_FONTS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15463"/>
            <a:ext cx="1950334" cy="13027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91398" y="133539"/>
            <a:ext cx="1524436" cy="1193237"/>
            <a:chOff x="2543174" y="1254127"/>
            <a:chExt cx="5239665" cy="4519062"/>
          </a:xfrm>
        </p:grpSpPr>
        <p:sp>
          <p:nvSpPr>
            <p:cNvPr id="36" name="Oval 35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69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Installation shared area - Configuration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95601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/exercises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4434" y="1843254"/>
            <a:ext cx="221499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prepesc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2" idx="1"/>
            <a:endCxn id="13" idx="1"/>
          </p:cNvCxnSpPr>
          <p:nvPr/>
        </p:nvCxnSpPr>
        <p:spPr>
          <a:xfrm rot="10800000" flipH="1" flipV="1">
            <a:off x="6095600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59817" y="2076133"/>
            <a:ext cx="190961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escape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59816" y="2309028"/>
            <a:ext cx="190961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Simulations</a:t>
            </a:r>
          </a:p>
        </p:txBody>
      </p:sp>
      <p:cxnSp>
        <p:nvCxnSpPr>
          <p:cNvPr id="31" name="Elbow Connector 30"/>
          <p:cNvCxnSpPr>
            <a:stCxn id="13" idx="1"/>
            <a:endCxn id="29" idx="1"/>
          </p:cNvCxnSpPr>
          <p:nvPr/>
        </p:nvCxnSpPr>
        <p:spPr>
          <a:xfrm rot="10800000" flipH="1" flipV="1">
            <a:off x="6454433" y="1959383"/>
            <a:ext cx="305383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1"/>
            <a:endCxn id="30" idx="1"/>
          </p:cNvCxnSpPr>
          <p:nvPr/>
        </p:nvCxnSpPr>
        <p:spPr>
          <a:xfrm rot="10800000" flipH="1" flipV="1">
            <a:off x="6454433" y="1959384"/>
            <a:ext cx="305381" cy="465774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077901" y="2541916"/>
            <a:ext cx="1591530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83280" y="2778608"/>
            <a:ext cx="128615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appli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2500" y="300547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config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32500" y="3899504"/>
            <a:ext cx="103693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GRD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77900" y="6125559"/>
            <a:ext cx="15915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</a:t>
            </a:r>
          </a:p>
        </p:txBody>
      </p:sp>
      <p:cxnSp>
        <p:nvCxnSpPr>
          <p:cNvPr id="47" name="Elbow Connector 46"/>
          <p:cNvCxnSpPr>
            <a:stCxn id="30" idx="1"/>
            <a:endCxn id="37" idx="1"/>
          </p:cNvCxnSpPr>
          <p:nvPr/>
        </p:nvCxnSpPr>
        <p:spPr>
          <a:xfrm rot="10800000" flipH="1" flipV="1">
            <a:off x="6759815" y="2425158"/>
            <a:ext cx="318086" cy="232888"/>
          </a:xfrm>
          <a:prstGeom prst="bentConnector3">
            <a:avLst>
              <a:gd name="adj1" fmla="val -718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0" idx="1"/>
            <a:endCxn id="44" idx="1"/>
          </p:cNvCxnSpPr>
          <p:nvPr/>
        </p:nvCxnSpPr>
        <p:spPr>
          <a:xfrm rot="10800000" flipH="1" flipV="1">
            <a:off x="6759816" y="2425157"/>
            <a:ext cx="318084" cy="3816531"/>
          </a:xfrm>
          <a:prstGeom prst="bentConnector3">
            <a:avLst>
              <a:gd name="adj1" fmla="val -718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7" idx="1"/>
            <a:endCxn id="38" idx="1"/>
          </p:cNvCxnSpPr>
          <p:nvPr/>
        </p:nvCxnSpPr>
        <p:spPr>
          <a:xfrm rot="10800000" flipH="1" flipV="1">
            <a:off x="7077901" y="2658046"/>
            <a:ext cx="305378" cy="236692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cxnSpLocks/>
            <a:stCxn id="38" idx="1"/>
            <a:endCxn id="39" idx="1"/>
          </p:cNvCxnSpPr>
          <p:nvPr/>
        </p:nvCxnSpPr>
        <p:spPr>
          <a:xfrm rot="10800000" flipH="1" flipV="1">
            <a:off x="7383280" y="2894738"/>
            <a:ext cx="249220" cy="226866"/>
          </a:xfrm>
          <a:prstGeom prst="bentConnector3">
            <a:avLst>
              <a:gd name="adj1" fmla="val -91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38" idx="1"/>
            <a:endCxn id="40" idx="1"/>
          </p:cNvCxnSpPr>
          <p:nvPr/>
        </p:nvCxnSpPr>
        <p:spPr>
          <a:xfrm rot="10800000" flipH="1" flipV="1">
            <a:off x="7383280" y="2894738"/>
            <a:ext cx="249220" cy="1120896"/>
          </a:xfrm>
          <a:prstGeom prst="bentConnector3">
            <a:avLst>
              <a:gd name="adj1" fmla="val -91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4514508" cy="4503737"/>
          </a:xfrm>
        </p:spPr>
        <p:txBody>
          <a:bodyPr/>
          <a:lstStyle/>
          <a:p>
            <a:r>
              <a:rPr lang="en-GB" dirty="0"/>
              <a:t>Focus on Software Configuration</a:t>
            </a:r>
          </a:p>
          <a:p>
            <a:pPr lvl="1"/>
            <a:r>
              <a:rPr lang="en-GB" dirty="0"/>
              <a:t>Each component is delivered with its default configurations files</a:t>
            </a:r>
          </a:p>
          <a:p>
            <a:pPr lvl="2"/>
            <a:r>
              <a:rPr lang="en-GB" dirty="0"/>
              <a:t>Ground</a:t>
            </a:r>
          </a:p>
          <a:p>
            <a:pPr lvl="2"/>
            <a:r>
              <a:rPr lang="en-GB" dirty="0"/>
              <a:t>CWP</a:t>
            </a:r>
          </a:p>
          <a:p>
            <a:pPr lvl="2"/>
            <a:r>
              <a:rPr lang="en-GB" dirty="0"/>
              <a:t>STORIA</a:t>
            </a:r>
          </a:p>
          <a:p>
            <a:pPr lvl="2"/>
            <a:r>
              <a:rPr lang="en-GB" dirty="0"/>
              <a:t>AIR EATG and PWP</a:t>
            </a:r>
          </a:p>
          <a:p>
            <a:pPr lvl="1"/>
            <a:r>
              <a:rPr lang="en-GB" dirty="0"/>
              <a:t>These configurations files must be copied together and customized according to simulation needs</a:t>
            </a:r>
          </a:p>
          <a:p>
            <a:pPr lvl="1"/>
            <a:r>
              <a:rPr lang="en-GB" dirty="0"/>
              <a:t>Several ESCAPE configurations can be prepared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15463"/>
            <a:ext cx="1950334" cy="1302762"/>
          </a:xfrm>
          <a:prstGeom prst="rect">
            <a:avLst/>
          </a:prstGeom>
        </p:spPr>
      </p:pic>
      <p:cxnSp>
        <p:nvCxnSpPr>
          <p:cNvPr id="33" name="Elbow Connector 55">
            <a:extLst>
              <a:ext uri="{FF2B5EF4-FFF2-40B4-BE49-F238E27FC236}">
                <a16:creationId xmlns:a16="http://schemas.microsoft.com/office/drawing/2014/main" id="{8BE2AEEA-AA3B-4B69-9A2F-D645DEF36761}"/>
              </a:ext>
            </a:extLst>
          </p:cNvPr>
          <p:cNvCxnSpPr>
            <a:cxnSpLocks/>
            <a:stCxn id="39" idx="1"/>
            <a:endCxn id="36" idx="1"/>
          </p:cNvCxnSpPr>
          <p:nvPr/>
        </p:nvCxnSpPr>
        <p:spPr>
          <a:xfrm rot="10800000" flipH="1" flipV="1">
            <a:off x="7632500" y="3121603"/>
            <a:ext cx="151622" cy="231339"/>
          </a:xfrm>
          <a:prstGeom prst="bentConnector3">
            <a:avLst>
              <a:gd name="adj1" fmla="val -15077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2ED92BB-C796-4CD2-A041-996DE2DBB7C8}"/>
              </a:ext>
            </a:extLst>
          </p:cNvPr>
          <p:cNvSpPr/>
          <p:nvPr/>
        </p:nvSpPr>
        <p:spPr>
          <a:xfrm>
            <a:off x="7784122" y="3236813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5A2E0D-617B-475A-9CF9-E43A58DA091F}"/>
              </a:ext>
            </a:extLst>
          </p:cNvPr>
          <p:cNvSpPr/>
          <p:nvPr/>
        </p:nvSpPr>
        <p:spPr>
          <a:xfrm>
            <a:off x="7784121" y="3467588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 2</a:t>
            </a:r>
          </a:p>
        </p:txBody>
      </p:sp>
      <p:cxnSp>
        <p:nvCxnSpPr>
          <p:cNvPr id="46" name="Elbow Connector 55">
            <a:extLst>
              <a:ext uri="{FF2B5EF4-FFF2-40B4-BE49-F238E27FC236}">
                <a16:creationId xmlns:a16="http://schemas.microsoft.com/office/drawing/2014/main" id="{D5629935-5D8F-429F-BDEC-94791AC3A85F}"/>
              </a:ext>
            </a:extLst>
          </p:cNvPr>
          <p:cNvCxnSpPr>
            <a:cxnSpLocks/>
            <a:stCxn id="39" idx="1"/>
            <a:endCxn id="45" idx="1"/>
          </p:cNvCxnSpPr>
          <p:nvPr/>
        </p:nvCxnSpPr>
        <p:spPr>
          <a:xfrm rot="10800000" flipH="1" flipV="1">
            <a:off x="7632499" y="3121604"/>
            <a:ext cx="151621" cy="462114"/>
          </a:xfrm>
          <a:prstGeom prst="bentConnector3">
            <a:avLst>
              <a:gd name="adj1" fmla="val -1507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36373D1-0162-4B0F-8656-C3C33893922D}"/>
              </a:ext>
            </a:extLst>
          </p:cNvPr>
          <p:cNvSpPr/>
          <p:nvPr/>
        </p:nvSpPr>
        <p:spPr>
          <a:xfrm>
            <a:off x="7784120" y="3706301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49" name="Elbow Connector 55">
            <a:extLst>
              <a:ext uri="{FF2B5EF4-FFF2-40B4-BE49-F238E27FC236}">
                <a16:creationId xmlns:a16="http://schemas.microsoft.com/office/drawing/2014/main" id="{B71761A9-1327-498F-A31B-86D60FD766BA}"/>
              </a:ext>
            </a:extLst>
          </p:cNvPr>
          <p:cNvCxnSpPr>
            <a:cxnSpLocks/>
            <a:stCxn id="39" idx="1"/>
            <a:endCxn id="48" idx="1"/>
          </p:cNvCxnSpPr>
          <p:nvPr/>
        </p:nvCxnSpPr>
        <p:spPr>
          <a:xfrm rot="10800000" flipH="1" flipV="1">
            <a:off x="7632500" y="3121603"/>
            <a:ext cx="151620" cy="700827"/>
          </a:xfrm>
          <a:prstGeom prst="bentConnector3">
            <a:avLst>
              <a:gd name="adj1" fmla="val -1507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8">
            <a:extLst>
              <a:ext uri="{FF2B5EF4-FFF2-40B4-BE49-F238E27FC236}">
                <a16:creationId xmlns:a16="http://schemas.microsoft.com/office/drawing/2014/main" id="{8208C792-D296-433E-9EBA-FE6A904D7C25}"/>
              </a:ext>
            </a:extLst>
          </p:cNvPr>
          <p:cNvCxnSpPr>
            <a:cxnSpLocks/>
            <a:stCxn id="40" idx="1"/>
            <a:endCxn id="52" idx="1"/>
          </p:cNvCxnSpPr>
          <p:nvPr/>
        </p:nvCxnSpPr>
        <p:spPr>
          <a:xfrm rot="10800000" flipH="1" flipV="1">
            <a:off x="7632500" y="4015634"/>
            <a:ext cx="151620" cy="173830"/>
          </a:xfrm>
          <a:prstGeom prst="bentConnector3">
            <a:avLst>
              <a:gd name="adj1" fmla="val -1507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29C8F46-4A1F-48DD-ABD3-7B13B50DF60A}"/>
              </a:ext>
            </a:extLst>
          </p:cNvPr>
          <p:cNvSpPr/>
          <p:nvPr/>
        </p:nvSpPr>
        <p:spPr>
          <a:xfrm>
            <a:off x="7784120" y="407333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429762-FC41-4158-AAF5-1E81E2C51ED1}"/>
              </a:ext>
            </a:extLst>
          </p:cNvPr>
          <p:cNvSpPr/>
          <p:nvPr/>
        </p:nvSpPr>
        <p:spPr>
          <a:xfrm>
            <a:off x="7636409" y="4270742"/>
            <a:ext cx="103693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CWP</a:t>
            </a:r>
          </a:p>
        </p:txBody>
      </p:sp>
      <p:cxnSp>
        <p:nvCxnSpPr>
          <p:cNvPr id="55" name="Elbow Connector 58">
            <a:extLst>
              <a:ext uri="{FF2B5EF4-FFF2-40B4-BE49-F238E27FC236}">
                <a16:creationId xmlns:a16="http://schemas.microsoft.com/office/drawing/2014/main" id="{9C4A059D-272F-4D18-A7E2-9C44DC7949A7}"/>
              </a:ext>
            </a:extLst>
          </p:cNvPr>
          <p:cNvCxnSpPr>
            <a:cxnSpLocks/>
            <a:stCxn id="38" idx="1"/>
            <a:endCxn id="54" idx="1"/>
          </p:cNvCxnSpPr>
          <p:nvPr/>
        </p:nvCxnSpPr>
        <p:spPr>
          <a:xfrm rot="10800000" flipH="1" flipV="1">
            <a:off x="7383279" y="2894738"/>
            <a:ext cx="253129" cy="1492134"/>
          </a:xfrm>
          <a:prstGeom prst="bentConnector3">
            <a:avLst>
              <a:gd name="adj1" fmla="val -903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8">
            <a:extLst>
              <a:ext uri="{FF2B5EF4-FFF2-40B4-BE49-F238E27FC236}">
                <a16:creationId xmlns:a16="http://schemas.microsoft.com/office/drawing/2014/main" id="{AB66ABD3-D32B-43EE-9105-0E031816CC1C}"/>
              </a:ext>
            </a:extLst>
          </p:cNvPr>
          <p:cNvCxnSpPr>
            <a:cxnSpLocks/>
            <a:stCxn id="54" idx="1"/>
            <a:endCxn id="58" idx="1"/>
          </p:cNvCxnSpPr>
          <p:nvPr/>
        </p:nvCxnSpPr>
        <p:spPr>
          <a:xfrm rot="10800000" flipH="1" flipV="1">
            <a:off x="7636409" y="4386871"/>
            <a:ext cx="151620" cy="181645"/>
          </a:xfrm>
          <a:prstGeom prst="bentConnector3">
            <a:avLst>
              <a:gd name="adj1" fmla="val -1507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DD32123-1BCA-4089-BFFC-1259EB60136F}"/>
              </a:ext>
            </a:extLst>
          </p:cNvPr>
          <p:cNvSpPr/>
          <p:nvPr/>
        </p:nvSpPr>
        <p:spPr>
          <a:xfrm>
            <a:off x="7788029" y="4452387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39336A-A320-4190-8255-2AC57613E277}"/>
              </a:ext>
            </a:extLst>
          </p:cNvPr>
          <p:cNvSpPr/>
          <p:nvPr/>
        </p:nvSpPr>
        <p:spPr>
          <a:xfrm>
            <a:off x="7632500" y="4688858"/>
            <a:ext cx="103693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STORIA</a:t>
            </a:r>
          </a:p>
        </p:txBody>
      </p:sp>
      <p:cxnSp>
        <p:nvCxnSpPr>
          <p:cNvPr id="61" name="Elbow Connector 58">
            <a:extLst>
              <a:ext uri="{FF2B5EF4-FFF2-40B4-BE49-F238E27FC236}">
                <a16:creationId xmlns:a16="http://schemas.microsoft.com/office/drawing/2014/main" id="{F09756A4-BA5A-4907-B786-0651B69D3050}"/>
              </a:ext>
            </a:extLst>
          </p:cNvPr>
          <p:cNvCxnSpPr>
            <a:cxnSpLocks/>
            <a:stCxn id="38" idx="1"/>
            <a:endCxn id="60" idx="1"/>
          </p:cNvCxnSpPr>
          <p:nvPr/>
        </p:nvCxnSpPr>
        <p:spPr>
          <a:xfrm rot="10800000" flipH="1" flipV="1">
            <a:off x="7383280" y="2894738"/>
            <a:ext cx="249220" cy="1910250"/>
          </a:xfrm>
          <a:prstGeom prst="bentConnector3">
            <a:avLst>
              <a:gd name="adj1" fmla="val -91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58">
            <a:extLst>
              <a:ext uri="{FF2B5EF4-FFF2-40B4-BE49-F238E27FC236}">
                <a16:creationId xmlns:a16="http://schemas.microsoft.com/office/drawing/2014/main" id="{597C7782-4496-4297-AD29-EDB3D30FE14B}"/>
              </a:ext>
            </a:extLst>
          </p:cNvPr>
          <p:cNvCxnSpPr>
            <a:cxnSpLocks/>
            <a:stCxn id="60" idx="1"/>
            <a:endCxn id="64" idx="1"/>
          </p:cNvCxnSpPr>
          <p:nvPr/>
        </p:nvCxnSpPr>
        <p:spPr>
          <a:xfrm rot="10800000" flipH="1" flipV="1">
            <a:off x="7632500" y="4804987"/>
            <a:ext cx="151620" cy="181645"/>
          </a:xfrm>
          <a:prstGeom prst="bentConnector3">
            <a:avLst>
              <a:gd name="adj1" fmla="val -1507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5AB52E16-8A1A-4C61-AF51-11F1FDE5A866}"/>
              </a:ext>
            </a:extLst>
          </p:cNvPr>
          <p:cNvSpPr/>
          <p:nvPr/>
        </p:nvSpPr>
        <p:spPr>
          <a:xfrm>
            <a:off x="7784120" y="4870503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C5BC59-AB88-4D92-B5DB-7F1AC4B24A2B}"/>
              </a:ext>
            </a:extLst>
          </p:cNvPr>
          <p:cNvSpPr/>
          <p:nvPr/>
        </p:nvSpPr>
        <p:spPr>
          <a:xfrm>
            <a:off x="7636411" y="5067909"/>
            <a:ext cx="103693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AIR</a:t>
            </a:r>
          </a:p>
        </p:txBody>
      </p:sp>
      <p:cxnSp>
        <p:nvCxnSpPr>
          <p:cNvPr id="71" name="Elbow Connector 58">
            <a:extLst>
              <a:ext uri="{FF2B5EF4-FFF2-40B4-BE49-F238E27FC236}">
                <a16:creationId xmlns:a16="http://schemas.microsoft.com/office/drawing/2014/main" id="{573EA0F8-7006-4481-A45D-EC0D178ECCFC}"/>
              </a:ext>
            </a:extLst>
          </p:cNvPr>
          <p:cNvCxnSpPr>
            <a:cxnSpLocks/>
            <a:stCxn id="38" idx="1"/>
            <a:endCxn id="70" idx="1"/>
          </p:cNvCxnSpPr>
          <p:nvPr/>
        </p:nvCxnSpPr>
        <p:spPr>
          <a:xfrm rot="10800000" flipH="1" flipV="1">
            <a:off x="7383279" y="2894737"/>
            <a:ext cx="253131" cy="2289301"/>
          </a:xfrm>
          <a:prstGeom prst="bentConnector3">
            <a:avLst>
              <a:gd name="adj1" fmla="val -903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58">
            <a:extLst>
              <a:ext uri="{FF2B5EF4-FFF2-40B4-BE49-F238E27FC236}">
                <a16:creationId xmlns:a16="http://schemas.microsoft.com/office/drawing/2014/main" id="{9045361E-28BF-4583-B43F-08D049C48C25}"/>
              </a:ext>
            </a:extLst>
          </p:cNvPr>
          <p:cNvCxnSpPr>
            <a:cxnSpLocks/>
            <a:stCxn id="70" idx="1"/>
            <a:endCxn id="73" idx="1"/>
          </p:cNvCxnSpPr>
          <p:nvPr/>
        </p:nvCxnSpPr>
        <p:spPr>
          <a:xfrm rot="10800000" flipH="1" flipV="1">
            <a:off x="7636411" y="5184038"/>
            <a:ext cx="151620" cy="197275"/>
          </a:xfrm>
          <a:prstGeom prst="bentConnector3">
            <a:avLst>
              <a:gd name="adj1" fmla="val -1507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63152FC-CE8D-4495-9CC3-4E507B5ED7CB}"/>
              </a:ext>
            </a:extLst>
          </p:cNvPr>
          <p:cNvSpPr/>
          <p:nvPr/>
        </p:nvSpPr>
        <p:spPr>
          <a:xfrm>
            <a:off x="7788031" y="526518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EATG</a:t>
            </a:r>
          </a:p>
        </p:txBody>
      </p:sp>
      <p:cxnSp>
        <p:nvCxnSpPr>
          <p:cNvPr id="76" name="Elbow Connector 58">
            <a:extLst>
              <a:ext uri="{FF2B5EF4-FFF2-40B4-BE49-F238E27FC236}">
                <a16:creationId xmlns:a16="http://schemas.microsoft.com/office/drawing/2014/main" id="{13F53AD7-7A96-4B65-86E4-CB3A92EAC488}"/>
              </a:ext>
            </a:extLst>
          </p:cNvPr>
          <p:cNvCxnSpPr>
            <a:cxnSpLocks/>
            <a:stCxn id="73" idx="1"/>
            <a:endCxn id="77" idx="1"/>
          </p:cNvCxnSpPr>
          <p:nvPr/>
        </p:nvCxnSpPr>
        <p:spPr>
          <a:xfrm rot="10800000" flipH="1" flipV="1">
            <a:off x="7788031" y="5381314"/>
            <a:ext cx="152400" cy="214920"/>
          </a:xfrm>
          <a:prstGeom prst="bentConnector3">
            <a:avLst>
              <a:gd name="adj1" fmla="val -1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F02C004-7BCE-4D17-A464-CA576C05A73E}"/>
              </a:ext>
            </a:extLst>
          </p:cNvPr>
          <p:cNvSpPr/>
          <p:nvPr/>
        </p:nvSpPr>
        <p:spPr>
          <a:xfrm>
            <a:off x="7940431" y="548010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</a:t>
            </a:r>
          </a:p>
        </p:txBody>
      </p:sp>
      <p:cxnSp>
        <p:nvCxnSpPr>
          <p:cNvPr id="88" name="Elbow Connector 58">
            <a:extLst>
              <a:ext uri="{FF2B5EF4-FFF2-40B4-BE49-F238E27FC236}">
                <a16:creationId xmlns:a16="http://schemas.microsoft.com/office/drawing/2014/main" id="{0A91231B-818D-4D11-AD2F-1FA21E71064A}"/>
              </a:ext>
            </a:extLst>
          </p:cNvPr>
          <p:cNvCxnSpPr>
            <a:cxnSpLocks/>
            <a:stCxn id="70" idx="1"/>
            <a:endCxn id="89" idx="1"/>
          </p:cNvCxnSpPr>
          <p:nvPr/>
        </p:nvCxnSpPr>
        <p:spPr>
          <a:xfrm rot="10800000" flipH="1" flipV="1">
            <a:off x="7636411" y="5184039"/>
            <a:ext cx="147714" cy="631020"/>
          </a:xfrm>
          <a:prstGeom prst="bentConnector3">
            <a:avLst>
              <a:gd name="adj1" fmla="val -1547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E42E007-0100-4C46-8DE9-29828652FFFA}"/>
              </a:ext>
            </a:extLst>
          </p:cNvPr>
          <p:cNvSpPr/>
          <p:nvPr/>
        </p:nvSpPr>
        <p:spPr>
          <a:xfrm>
            <a:off x="7784125" y="5698929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PWP</a:t>
            </a:r>
          </a:p>
        </p:txBody>
      </p:sp>
      <p:cxnSp>
        <p:nvCxnSpPr>
          <p:cNvPr id="90" name="Elbow Connector 58">
            <a:extLst>
              <a:ext uri="{FF2B5EF4-FFF2-40B4-BE49-F238E27FC236}">
                <a16:creationId xmlns:a16="http://schemas.microsoft.com/office/drawing/2014/main" id="{4C694943-98ED-4D1C-A417-C5F8D7EE000D}"/>
              </a:ext>
            </a:extLst>
          </p:cNvPr>
          <p:cNvCxnSpPr>
            <a:cxnSpLocks/>
            <a:stCxn id="89" idx="1"/>
            <a:endCxn id="91" idx="1"/>
          </p:cNvCxnSpPr>
          <p:nvPr/>
        </p:nvCxnSpPr>
        <p:spPr>
          <a:xfrm rot="10800000" flipH="1" flipV="1">
            <a:off x="7784125" y="5815058"/>
            <a:ext cx="152400" cy="191475"/>
          </a:xfrm>
          <a:prstGeom prst="bentConnector3">
            <a:avLst>
              <a:gd name="adj1" fmla="val -1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0D95DCE-05B1-410C-B6A6-882E283C0AFE}"/>
              </a:ext>
            </a:extLst>
          </p:cNvPr>
          <p:cNvSpPr/>
          <p:nvPr/>
        </p:nvSpPr>
        <p:spPr>
          <a:xfrm>
            <a:off x="7936525" y="5890404"/>
            <a:ext cx="1036931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config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391398" y="133539"/>
            <a:ext cx="1524436" cy="1193237"/>
            <a:chOff x="2543174" y="1254127"/>
            <a:chExt cx="5239665" cy="4519062"/>
          </a:xfrm>
        </p:grpSpPr>
        <p:sp>
          <p:nvSpPr>
            <p:cNvPr id="65" name="Oval 64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894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6" grpId="0"/>
      <p:bldP spid="45" grpId="0"/>
      <p:bldP spid="48" grpId="0"/>
      <p:bldP spid="52" grpId="0"/>
      <p:bldP spid="54" grpId="0"/>
      <p:bldP spid="58" grpId="0"/>
      <p:bldP spid="60" grpId="0"/>
      <p:bldP spid="64" grpId="0"/>
      <p:bldP spid="70" grpId="0"/>
      <p:bldP spid="73" grpId="0"/>
      <p:bldP spid="77" grpId="0"/>
      <p:bldP spid="89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Installation local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installation local area contains</a:t>
            </a:r>
          </a:p>
          <a:p>
            <a:pPr lvl="1"/>
            <a:r>
              <a:rPr lang="en-GB" dirty="0"/>
              <a:t>For each simulation, a set of binaries replicated </a:t>
            </a:r>
            <a:br>
              <a:rPr lang="en-GB" dirty="0"/>
            </a:br>
            <a:r>
              <a:rPr lang="en-GB" dirty="0"/>
              <a:t>on all hosts part of the system</a:t>
            </a:r>
          </a:p>
          <a:p>
            <a:pPr lvl="2"/>
            <a:r>
              <a:rPr lang="en-GB" dirty="0"/>
              <a:t>Controller Working Position binaries</a:t>
            </a:r>
          </a:p>
          <a:p>
            <a:pPr lvl="2"/>
            <a:r>
              <a:rPr lang="en-GB" dirty="0"/>
              <a:t>Pilot Working Position binaries</a:t>
            </a:r>
          </a:p>
          <a:p>
            <a:pPr lvl="2"/>
            <a:r>
              <a:rPr lang="en-GB" dirty="0"/>
              <a:t>OASIS (middleware) binaries</a:t>
            </a:r>
          </a:p>
          <a:p>
            <a:pPr lvl="1"/>
            <a:r>
              <a:rPr lang="en-GB" dirty="0"/>
              <a:t>This copy of binaries locally on positions was </a:t>
            </a:r>
            <a:br>
              <a:rPr lang="en-GB" dirty="0"/>
            </a:br>
            <a:r>
              <a:rPr lang="en-GB" dirty="0"/>
              <a:t>formerly named “Full Deployment”</a:t>
            </a:r>
          </a:p>
          <a:p>
            <a:pPr lvl="1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6095601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/home/</a:t>
            </a:r>
            <a:r>
              <a:rPr lang="en-GB" sz="1200" dirty="0" err="1">
                <a:solidFill>
                  <a:schemeClr val="tx1"/>
                </a:solidFill>
              </a:rPr>
              <a:t>runesc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434" y="1843254"/>
            <a:ext cx="2255509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&lt;Simulation1&gt;_COMMON</a:t>
            </a:r>
          </a:p>
        </p:txBody>
      </p:sp>
      <p:cxnSp>
        <p:nvCxnSpPr>
          <p:cNvPr id="8" name="Elbow Connector 7"/>
          <p:cNvCxnSpPr>
            <a:stCxn id="6" idx="1"/>
            <a:endCxn id="7" idx="1"/>
          </p:cNvCxnSpPr>
          <p:nvPr/>
        </p:nvCxnSpPr>
        <p:spPr>
          <a:xfrm rot="10800000" flipH="1" flipV="1">
            <a:off x="6095600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59816" y="2076133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9815" y="2309028"/>
            <a:ext cx="195012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OASIS</a:t>
            </a:r>
          </a:p>
        </p:txBody>
      </p:sp>
      <p:cxnSp>
        <p:nvCxnSpPr>
          <p:cNvPr id="11" name="Elbow Connector 10"/>
          <p:cNvCxnSpPr>
            <a:stCxn id="7" idx="1"/>
            <a:endCxn id="9" idx="1"/>
          </p:cNvCxnSpPr>
          <p:nvPr/>
        </p:nvCxnSpPr>
        <p:spPr>
          <a:xfrm rot="10800000" flipH="1" flipV="1">
            <a:off x="6454434" y="1959383"/>
            <a:ext cx="305382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1"/>
            <a:endCxn id="10" idx="1"/>
          </p:cNvCxnSpPr>
          <p:nvPr/>
        </p:nvCxnSpPr>
        <p:spPr>
          <a:xfrm rot="10800000" flipH="1" flipV="1">
            <a:off x="6454433" y="1959384"/>
            <a:ext cx="305381" cy="465774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59813" y="2539878"/>
            <a:ext cx="1950130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PWP</a:t>
            </a:r>
          </a:p>
        </p:txBody>
      </p:sp>
      <p:cxnSp>
        <p:nvCxnSpPr>
          <p:cNvPr id="22" name="Elbow Connector 21"/>
          <p:cNvCxnSpPr>
            <a:stCxn id="7" idx="1"/>
            <a:endCxn id="20" idx="1"/>
          </p:cNvCxnSpPr>
          <p:nvPr/>
        </p:nvCxnSpPr>
        <p:spPr>
          <a:xfrm rot="10800000" flipH="1" flipV="1">
            <a:off x="6454433" y="1959384"/>
            <a:ext cx="305379" cy="696624"/>
          </a:xfrm>
          <a:prstGeom prst="bentConnector3">
            <a:avLst>
              <a:gd name="adj1" fmla="val -7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1"/>
            <a:endCxn id="30" idx="1"/>
          </p:cNvCxnSpPr>
          <p:nvPr/>
        </p:nvCxnSpPr>
        <p:spPr>
          <a:xfrm rot="10800000" flipH="1" flipV="1">
            <a:off x="6095601" y="1731965"/>
            <a:ext cx="358832" cy="1213223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54433" y="2829059"/>
            <a:ext cx="225550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&lt;Simulation2&gt;_COMMON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15463"/>
            <a:ext cx="1950334" cy="130276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91398" y="133539"/>
            <a:ext cx="1524436" cy="1193237"/>
            <a:chOff x="2543174" y="1254127"/>
            <a:chExt cx="5239665" cy="4519062"/>
          </a:xfrm>
        </p:grpSpPr>
        <p:sp>
          <p:nvSpPr>
            <p:cNvPr id="19" name="Oval 18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823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9" grpId="0"/>
      <p:bldP spid="10" grpId="0"/>
      <p:bldP spid="20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07948"/>
            <a:ext cx="2912815" cy="14102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Runtime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8229600" cy="4503737"/>
          </a:xfrm>
        </p:spPr>
        <p:txBody>
          <a:bodyPr/>
          <a:lstStyle/>
          <a:p>
            <a:r>
              <a:rPr lang="en-GB" dirty="0"/>
              <a:t>The Runtime area is composed of:</a:t>
            </a:r>
          </a:p>
          <a:p>
            <a:pPr lvl="1"/>
            <a:r>
              <a:rPr lang="en-GB" dirty="0"/>
              <a:t>The installation shared area </a:t>
            </a:r>
          </a:p>
          <a:p>
            <a:pPr lvl="2"/>
            <a:r>
              <a:rPr lang="en-GB" dirty="0"/>
              <a:t>/exercises/</a:t>
            </a:r>
            <a:r>
              <a:rPr lang="en-GB" dirty="0" err="1"/>
              <a:t>prepesc</a:t>
            </a:r>
            <a:endParaRPr lang="en-GB" dirty="0"/>
          </a:p>
          <a:p>
            <a:pPr lvl="1"/>
            <a:r>
              <a:rPr lang="en-GB" dirty="0"/>
              <a:t>Local area on each servers, PWP and CWP: “Light Deployment” </a:t>
            </a:r>
          </a:p>
          <a:p>
            <a:pPr lvl="2"/>
            <a:r>
              <a:rPr lang="en-GB" dirty="0"/>
              <a:t>/home/</a:t>
            </a:r>
            <a:r>
              <a:rPr lang="en-GB" dirty="0" err="1"/>
              <a:t>runesc</a:t>
            </a:r>
            <a:endParaRPr lang="en-GB" dirty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353140" y="133539"/>
            <a:ext cx="1562694" cy="1193237"/>
            <a:chOff x="2411676" y="1254127"/>
            <a:chExt cx="5371163" cy="4519062"/>
          </a:xfrm>
        </p:grpSpPr>
        <p:sp>
          <p:nvSpPr>
            <p:cNvPr id="8" name="Oval 7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11676" y="4652302"/>
              <a:ext cx="1866303" cy="933151"/>
              <a:chOff x="1098558" y="3129332"/>
              <a:chExt cx="1866304" cy="93315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098558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 txBox="1"/>
              <p:nvPr/>
            </p:nvSpPr>
            <p:spPr>
              <a:xfrm>
                <a:off x="1144111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Runtime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31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Runtime local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ESCAPE Runtime local area: </a:t>
            </a:r>
          </a:p>
          <a:p>
            <a:pPr lvl="1"/>
            <a:r>
              <a:rPr lang="en-GB" dirty="0"/>
              <a:t>One area per simulation, ESCAPE user and run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Replicated on all hosts defined as PWP and CWP</a:t>
            </a:r>
          </a:p>
          <a:p>
            <a:pPr lvl="1"/>
            <a:r>
              <a:rPr lang="en-GB" dirty="0"/>
              <a:t>The copy of the configuration files</a:t>
            </a:r>
          </a:p>
          <a:p>
            <a:pPr lvl="1"/>
            <a:r>
              <a:rPr lang="en-GB" dirty="0"/>
              <a:t>Links to binaries</a:t>
            </a:r>
          </a:p>
          <a:p>
            <a:pPr lvl="1"/>
            <a:r>
              <a:rPr lang="en-GB" dirty="0"/>
              <a:t>Runtime Logs and recordings</a:t>
            </a:r>
          </a:p>
          <a:p>
            <a:r>
              <a:rPr lang="en-GB" dirty="0"/>
              <a:t>This run deployment locally on positions was </a:t>
            </a:r>
            <a:br>
              <a:rPr lang="en-GB" dirty="0"/>
            </a:br>
            <a:r>
              <a:rPr lang="en-GB" dirty="0"/>
              <a:t>formerly </a:t>
            </a:r>
            <a:r>
              <a:rPr lang="en-GB"/>
              <a:t>named “Light </a:t>
            </a:r>
            <a:r>
              <a:rPr lang="en-GB" dirty="0"/>
              <a:t>Deployment”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6095601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/home/</a:t>
            </a:r>
            <a:r>
              <a:rPr lang="en-GB" sz="1200" dirty="0" err="1">
                <a:solidFill>
                  <a:schemeClr val="tx1"/>
                </a:solidFill>
              </a:rPr>
              <a:t>runesc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434" y="1843254"/>
            <a:ext cx="2255509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&lt;Simulation1&gt;_&lt;ESC_User1&gt;</a:t>
            </a:r>
          </a:p>
        </p:txBody>
      </p:sp>
      <p:cxnSp>
        <p:nvCxnSpPr>
          <p:cNvPr id="8" name="Elbow Connector 7"/>
          <p:cNvCxnSpPr>
            <a:stCxn id="6" idx="1"/>
            <a:endCxn id="7" idx="1"/>
          </p:cNvCxnSpPr>
          <p:nvPr/>
        </p:nvCxnSpPr>
        <p:spPr>
          <a:xfrm rot="10800000" flipH="1" flipV="1">
            <a:off x="6095600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59816" y="2076133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&lt;Run1&gt;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9815" y="4283715"/>
            <a:ext cx="195012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&lt;Run2&gt;</a:t>
            </a:r>
          </a:p>
        </p:txBody>
      </p:sp>
      <p:cxnSp>
        <p:nvCxnSpPr>
          <p:cNvPr id="11" name="Elbow Connector 10"/>
          <p:cNvCxnSpPr>
            <a:stCxn id="7" idx="1"/>
            <a:endCxn id="9" idx="1"/>
          </p:cNvCxnSpPr>
          <p:nvPr/>
        </p:nvCxnSpPr>
        <p:spPr>
          <a:xfrm rot="10800000" flipH="1" flipV="1">
            <a:off x="6454434" y="1959383"/>
            <a:ext cx="305382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1"/>
            <a:endCxn id="10" idx="1"/>
          </p:cNvCxnSpPr>
          <p:nvPr/>
        </p:nvCxnSpPr>
        <p:spPr>
          <a:xfrm rot="10800000" flipH="1" flipV="1">
            <a:off x="6454433" y="1959383"/>
            <a:ext cx="305381" cy="2440461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1"/>
            <a:endCxn id="30" idx="1"/>
          </p:cNvCxnSpPr>
          <p:nvPr/>
        </p:nvCxnSpPr>
        <p:spPr>
          <a:xfrm rot="10800000" flipH="1" flipV="1">
            <a:off x="6095601" y="1731966"/>
            <a:ext cx="358832" cy="3044646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54433" y="4660482"/>
            <a:ext cx="225550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&lt;Simulation2&gt;_&lt;ESC_User2&gt;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34899" y="2308393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config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34899" y="2535406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exec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4899" y="2763179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idl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4899" y="2997830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lib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4899" y="3230090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34899" y="3462350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oasis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34899" y="3696347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run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34899" y="3926870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runtime</a:t>
            </a:r>
          </a:p>
        </p:txBody>
      </p:sp>
      <p:cxnSp>
        <p:nvCxnSpPr>
          <p:cNvPr id="26" name="Elbow Connector 25"/>
          <p:cNvCxnSpPr>
            <a:stCxn id="9" idx="1"/>
            <a:endCxn id="18" idx="1"/>
          </p:cNvCxnSpPr>
          <p:nvPr/>
        </p:nvCxnSpPr>
        <p:spPr>
          <a:xfrm rot="10800000" flipH="1" flipV="1">
            <a:off x="6759815" y="2192263"/>
            <a:ext cx="375083" cy="232260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19" idx="1"/>
          </p:cNvCxnSpPr>
          <p:nvPr/>
        </p:nvCxnSpPr>
        <p:spPr>
          <a:xfrm rot="10800000" flipH="1" flipV="1">
            <a:off x="6759815" y="2192262"/>
            <a:ext cx="375083" cy="459273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1"/>
            <a:endCxn id="21" idx="1"/>
          </p:cNvCxnSpPr>
          <p:nvPr/>
        </p:nvCxnSpPr>
        <p:spPr>
          <a:xfrm rot="10800000" flipH="1" flipV="1">
            <a:off x="6759815" y="2192263"/>
            <a:ext cx="375083" cy="687046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9" idx="1"/>
            <a:endCxn id="23" idx="1"/>
          </p:cNvCxnSpPr>
          <p:nvPr/>
        </p:nvCxnSpPr>
        <p:spPr>
          <a:xfrm rot="10800000" flipH="1" flipV="1">
            <a:off x="6759815" y="2192262"/>
            <a:ext cx="375083" cy="921697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1"/>
            <a:endCxn id="22" idx="1"/>
          </p:cNvCxnSpPr>
          <p:nvPr/>
        </p:nvCxnSpPr>
        <p:spPr>
          <a:xfrm rot="10800000" flipH="1" flipV="1">
            <a:off x="6759815" y="2192262"/>
            <a:ext cx="375083" cy="1386217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9" idx="1"/>
            <a:endCxn id="20" idx="1"/>
          </p:cNvCxnSpPr>
          <p:nvPr/>
        </p:nvCxnSpPr>
        <p:spPr>
          <a:xfrm rot="10800000" flipH="1" flipV="1">
            <a:off x="6759815" y="2192262"/>
            <a:ext cx="375083" cy="1153957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1"/>
            <a:endCxn id="24" idx="1"/>
          </p:cNvCxnSpPr>
          <p:nvPr/>
        </p:nvCxnSpPr>
        <p:spPr>
          <a:xfrm rot="10800000" flipH="1" flipV="1">
            <a:off x="6759815" y="2192263"/>
            <a:ext cx="375083" cy="1620214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9" idx="1"/>
            <a:endCxn id="25" idx="1"/>
          </p:cNvCxnSpPr>
          <p:nvPr/>
        </p:nvCxnSpPr>
        <p:spPr>
          <a:xfrm rot="10800000" flipH="1" flipV="1">
            <a:off x="6759815" y="2192262"/>
            <a:ext cx="375083" cy="1850737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707948"/>
            <a:ext cx="2912815" cy="14102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53140" y="133539"/>
            <a:ext cx="1562694" cy="1193237"/>
            <a:chOff x="2411676" y="1254127"/>
            <a:chExt cx="5371163" cy="4519062"/>
          </a:xfrm>
        </p:grpSpPr>
        <p:sp>
          <p:nvSpPr>
            <p:cNvPr id="34" name="Oval 33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411676" y="4652302"/>
              <a:ext cx="1866303" cy="933151"/>
              <a:chOff x="1098558" y="3129332"/>
              <a:chExt cx="1866304" cy="93315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098558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4"/>
              <p:cNvSpPr txBox="1"/>
              <p:nvPr/>
            </p:nvSpPr>
            <p:spPr>
              <a:xfrm>
                <a:off x="1144111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Runtime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3141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0" grpId="0"/>
      <p:bldP spid="18" grpId="0"/>
      <p:bldP spid="19" grpId="0"/>
      <p:bldP spid="21" grpId="0"/>
      <p:bldP spid="23" grpId="0"/>
      <p:bldP spid="20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Runtime local area (main server)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ESCAPE Runtime local area (main server): 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Main server </a:t>
            </a:r>
            <a:r>
              <a:rPr lang="en-GB" dirty="0" smtClean="0">
                <a:solidFill>
                  <a:srgbClr val="FFC000"/>
                </a:solidFill>
              </a:rPr>
              <a:t>is </a:t>
            </a:r>
            <a:r>
              <a:rPr lang="en-GB" smtClean="0">
                <a:solidFill>
                  <a:srgbClr val="FFC000"/>
                </a:solidFill>
              </a:rPr>
              <a:t>the “Ground” server</a:t>
            </a:r>
            <a:endParaRPr lang="en-GB" dirty="0">
              <a:solidFill>
                <a:srgbClr val="FFC000"/>
              </a:solidFill>
            </a:endParaRPr>
          </a:p>
          <a:p>
            <a:pPr lvl="1"/>
            <a:r>
              <a:rPr lang="en-GB" dirty="0"/>
              <a:t>One area per ESCAPE user</a:t>
            </a:r>
          </a:p>
          <a:p>
            <a:pPr lvl="2"/>
            <a:r>
              <a:rPr lang="en-GB" dirty="0"/>
              <a:t>ESCAPE user configurations files</a:t>
            </a:r>
          </a:p>
          <a:p>
            <a:pPr lvl="2"/>
            <a:r>
              <a:rPr lang="en-GB" dirty="0"/>
              <a:t>ESCAPE runs descriptions</a:t>
            </a:r>
          </a:p>
          <a:p>
            <a:pPr lvl="2"/>
            <a:r>
              <a:rPr lang="en-GB" dirty="0"/>
              <a:t>ESCAPE Supervision logs</a:t>
            </a:r>
          </a:p>
          <a:p>
            <a:pPr lvl="2"/>
            <a:r>
              <a:rPr lang="en-GB" dirty="0"/>
              <a:t>Link to ESCAPE Supervision binaries</a:t>
            </a:r>
          </a:p>
          <a:p>
            <a:pPr lvl="1"/>
            <a:r>
              <a:rPr lang="en-GB" dirty="0"/>
              <a:t>Token server</a:t>
            </a:r>
          </a:p>
          <a:p>
            <a:pPr lvl="2"/>
            <a:r>
              <a:rPr lang="en-GB" dirty="0"/>
              <a:t>Token server allows several users to use the </a:t>
            </a:r>
            <a:br>
              <a:rPr lang="en-GB" dirty="0"/>
            </a:br>
            <a:r>
              <a:rPr lang="en-GB" dirty="0"/>
              <a:t>platform at the same time</a:t>
            </a:r>
          </a:p>
          <a:p>
            <a:pPr lvl="2"/>
            <a:r>
              <a:rPr lang="en-GB" dirty="0"/>
              <a:t>Even out of EANS scope, it shall be configured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6095601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/home/</a:t>
            </a:r>
            <a:r>
              <a:rPr lang="en-GB" sz="1200" dirty="0" err="1">
                <a:solidFill>
                  <a:schemeClr val="tx1"/>
                </a:solidFill>
              </a:rPr>
              <a:t>runesc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434" y="1843254"/>
            <a:ext cx="2255509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ESC_Users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6" idx="1"/>
            <a:endCxn id="7" idx="1"/>
          </p:cNvCxnSpPr>
          <p:nvPr/>
        </p:nvCxnSpPr>
        <p:spPr>
          <a:xfrm rot="10800000" flipH="1" flipV="1">
            <a:off x="6095600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59816" y="2076133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&lt;ESCAPE User 1&gt;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9815" y="3132036"/>
            <a:ext cx="195012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&lt;ESCAPE User 1&gt;</a:t>
            </a:r>
          </a:p>
        </p:txBody>
      </p:sp>
      <p:cxnSp>
        <p:nvCxnSpPr>
          <p:cNvPr id="11" name="Elbow Connector 10"/>
          <p:cNvCxnSpPr>
            <a:stCxn id="7" idx="1"/>
            <a:endCxn id="9" idx="1"/>
          </p:cNvCxnSpPr>
          <p:nvPr/>
        </p:nvCxnSpPr>
        <p:spPr>
          <a:xfrm rot="10800000" flipH="1" flipV="1">
            <a:off x="6454434" y="1959383"/>
            <a:ext cx="305382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1"/>
            <a:endCxn id="10" idx="1"/>
          </p:cNvCxnSpPr>
          <p:nvPr/>
        </p:nvCxnSpPr>
        <p:spPr>
          <a:xfrm rot="10800000" flipH="1" flipV="1">
            <a:off x="6454433" y="1959384"/>
            <a:ext cx="305381" cy="1288782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1"/>
            <a:endCxn id="30" idx="1"/>
          </p:cNvCxnSpPr>
          <p:nvPr/>
        </p:nvCxnSpPr>
        <p:spPr>
          <a:xfrm rot="10800000" flipH="1" flipV="1">
            <a:off x="6095601" y="1731966"/>
            <a:ext cx="358832" cy="204922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54433" y="3665064"/>
            <a:ext cx="225550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token_server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4899" y="2308393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runs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34899" y="2535406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scripts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4899" y="2763179"/>
            <a:ext cx="15750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tools</a:t>
            </a:r>
          </a:p>
        </p:txBody>
      </p:sp>
      <p:cxnSp>
        <p:nvCxnSpPr>
          <p:cNvPr id="26" name="Elbow Connector 25"/>
          <p:cNvCxnSpPr>
            <a:stCxn id="9" idx="1"/>
            <a:endCxn id="18" idx="1"/>
          </p:cNvCxnSpPr>
          <p:nvPr/>
        </p:nvCxnSpPr>
        <p:spPr>
          <a:xfrm rot="10800000" flipH="1" flipV="1">
            <a:off x="6759815" y="2192263"/>
            <a:ext cx="375083" cy="232260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19" idx="1"/>
          </p:cNvCxnSpPr>
          <p:nvPr/>
        </p:nvCxnSpPr>
        <p:spPr>
          <a:xfrm rot="10800000" flipH="1" flipV="1">
            <a:off x="6759815" y="2192262"/>
            <a:ext cx="375083" cy="459273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1"/>
            <a:endCxn id="21" idx="1"/>
          </p:cNvCxnSpPr>
          <p:nvPr/>
        </p:nvCxnSpPr>
        <p:spPr>
          <a:xfrm rot="10800000" flipH="1" flipV="1">
            <a:off x="6759815" y="2192263"/>
            <a:ext cx="375083" cy="687046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707948"/>
            <a:ext cx="2912815" cy="141027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353140" y="133539"/>
            <a:ext cx="1562694" cy="1193237"/>
            <a:chOff x="2411676" y="1254127"/>
            <a:chExt cx="5371163" cy="4519062"/>
          </a:xfrm>
        </p:grpSpPr>
        <p:sp>
          <p:nvSpPr>
            <p:cNvPr id="23" name="Oval 22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411676" y="4652302"/>
              <a:ext cx="1866303" cy="933151"/>
              <a:chOff x="1098558" y="3129332"/>
              <a:chExt cx="1866304" cy="93315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098558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 txBox="1"/>
              <p:nvPr/>
            </p:nvSpPr>
            <p:spPr>
              <a:xfrm>
                <a:off x="1144111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Runtime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2287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0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Analysis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Analysis area is the link between </a:t>
            </a:r>
          </a:p>
          <a:p>
            <a:pPr lvl="1"/>
            <a:r>
              <a:rPr lang="en-GB" dirty="0"/>
              <a:t>data preparation, </a:t>
            </a:r>
          </a:p>
          <a:p>
            <a:pPr lvl="1"/>
            <a:r>
              <a:rPr lang="en-GB" dirty="0"/>
              <a:t>STC </a:t>
            </a:r>
          </a:p>
          <a:p>
            <a:pPr lvl="1"/>
            <a:r>
              <a:rPr lang="en-GB" dirty="0"/>
              <a:t>Analyst</a:t>
            </a:r>
          </a:p>
          <a:p>
            <a:r>
              <a:rPr lang="en-GB" dirty="0"/>
              <a:t>The Analysis area is composed of:</a:t>
            </a:r>
          </a:p>
          <a:p>
            <a:pPr lvl="1"/>
            <a:r>
              <a:rPr lang="en-GB" dirty="0"/>
              <a:t>3 shared area </a:t>
            </a:r>
          </a:p>
          <a:p>
            <a:pPr lvl="2"/>
            <a:r>
              <a:rPr lang="en-GB" dirty="0"/>
              <a:t>/exercises/</a:t>
            </a:r>
            <a:r>
              <a:rPr lang="en-GB" dirty="0" err="1"/>
              <a:t>tracesandlogs</a:t>
            </a:r>
            <a:endParaRPr lang="en-GB" dirty="0"/>
          </a:p>
          <a:p>
            <a:pPr lvl="2"/>
            <a:r>
              <a:rPr lang="en-GB" dirty="0"/>
              <a:t>/exercises/</a:t>
            </a:r>
            <a:r>
              <a:rPr lang="en-GB" dirty="0" err="1"/>
              <a:t>bach</a:t>
            </a:r>
            <a:endParaRPr lang="en-GB" dirty="0"/>
          </a:p>
          <a:p>
            <a:pPr lvl="2"/>
            <a:r>
              <a:rPr lang="en-GB" dirty="0"/>
              <a:t>/exercises/</a:t>
            </a:r>
            <a:r>
              <a:rPr lang="en-GB" dirty="0" err="1"/>
              <a:t>screenshotsandvideos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22" name="Picture 21" descr="Free Images : analysis, laptop, business, style, carto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8980"/>
            <a:ext cx="2536940" cy="15792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31858" y="133539"/>
            <a:ext cx="1783977" cy="1193237"/>
            <a:chOff x="1651102" y="1254127"/>
            <a:chExt cx="6131737" cy="4519062"/>
          </a:xfrm>
        </p:grpSpPr>
        <p:sp>
          <p:nvSpPr>
            <p:cNvPr id="8" name="Oval 7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411676" y="4652302"/>
              <a:ext cx="1866303" cy="933151"/>
              <a:chOff x="1098558" y="3129332"/>
              <a:chExt cx="1866304" cy="93315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98558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 txBox="1"/>
              <p:nvPr/>
            </p:nvSpPr>
            <p:spPr>
              <a:xfrm>
                <a:off x="1144111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Runtime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51102" y="2657596"/>
              <a:ext cx="1866303" cy="933151"/>
              <a:chOff x="470456" y="1196235"/>
              <a:chExt cx="1866304" cy="93315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0456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 txBox="1"/>
              <p:nvPr/>
            </p:nvSpPr>
            <p:spPr>
              <a:xfrm>
                <a:off x="516009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Analysis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953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Analysis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analysis area contains:</a:t>
            </a:r>
          </a:p>
          <a:p>
            <a:pPr lvl="1"/>
            <a:r>
              <a:rPr lang="en-GB" dirty="0"/>
              <a:t>Saved logs and recordings</a:t>
            </a:r>
          </a:p>
          <a:p>
            <a:pPr lvl="2"/>
            <a:r>
              <a:rPr lang="en-GB" dirty="0"/>
              <a:t>One area per simulation</a:t>
            </a:r>
          </a:p>
          <a:p>
            <a:pPr lvl="2"/>
            <a:r>
              <a:rPr lang="en-GB" dirty="0"/>
              <a:t>One logs area per run instance</a:t>
            </a:r>
          </a:p>
          <a:p>
            <a:pPr lvl="1"/>
            <a:r>
              <a:rPr lang="en-GB" dirty="0"/>
              <a:t>Saved recordings </a:t>
            </a:r>
          </a:p>
          <a:p>
            <a:pPr lvl="2"/>
            <a:r>
              <a:rPr lang="en-GB" dirty="0"/>
              <a:t>One area per simulation</a:t>
            </a:r>
          </a:p>
          <a:p>
            <a:pPr lvl="1"/>
            <a:r>
              <a:rPr lang="en-GB" dirty="0"/>
              <a:t>Analysis tools</a:t>
            </a:r>
          </a:p>
          <a:p>
            <a:pPr lvl="2"/>
            <a:r>
              <a:rPr lang="en-GB" dirty="0"/>
              <a:t>PVT (Browse mode)</a:t>
            </a:r>
          </a:p>
          <a:p>
            <a:pPr lvl="2"/>
            <a:r>
              <a:rPr lang="en-GB" dirty="0"/>
              <a:t>SAT</a:t>
            </a:r>
          </a:p>
          <a:p>
            <a:pPr lvl="1"/>
            <a:r>
              <a:rPr lang="en-GB" dirty="0"/>
              <a:t>Saved screenshots and videos </a:t>
            </a:r>
          </a:p>
          <a:p>
            <a:pPr lvl="2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835169" y="1615836"/>
            <a:ext cx="261434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/exercises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4002" y="1843254"/>
            <a:ext cx="2255509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tracesandlogs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6" idx="1"/>
            <a:endCxn id="7" idx="1"/>
          </p:cNvCxnSpPr>
          <p:nvPr/>
        </p:nvCxnSpPr>
        <p:spPr>
          <a:xfrm rot="10800000" flipH="1" flipV="1">
            <a:off x="5835168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99384" y="2076133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9383" y="3106636"/>
            <a:ext cx="195012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</a:t>
            </a:r>
          </a:p>
        </p:txBody>
      </p:sp>
      <p:cxnSp>
        <p:nvCxnSpPr>
          <p:cNvPr id="11" name="Elbow Connector 10"/>
          <p:cNvCxnSpPr>
            <a:stCxn id="7" idx="1"/>
            <a:endCxn id="9" idx="1"/>
          </p:cNvCxnSpPr>
          <p:nvPr/>
        </p:nvCxnSpPr>
        <p:spPr>
          <a:xfrm rot="10800000" flipH="1" flipV="1">
            <a:off x="6194002" y="1959383"/>
            <a:ext cx="305382" cy="232879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1"/>
            <a:endCxn id="10" idx="1"/>
          </p:cNvCxnSpPr>
          <p:nvPr/>
        </p:nvCxnSpPr>
        <p:spPr>
          <a:xfrm rot="10800000" flipH="1" flipV="1">
            <a:off x="6194001" y="1959384"/>
            <a:ext cx="305381" cy="1263382"/>
          </a:xfrm>
          <a:prstGeom prst="bentConnector3">
            <a:avLst>
              <a:gd name="adj1" fmla="val -74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1"/>
            <a:endCxn id="30" idx="1"/>
          </p:cNvCxnSpPr>
          <p:nvPr/>
        </p:nvCxnSpPr>
        <p:spPr>
          <a:xfrm rot="10800000" flipH="1" flipV="1">
            <a:off x="5835169" y="1731966"/>
            <a:ext cx="358832" cy="181194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94001" y="3427784"/>
            <a:ext cx="225550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bach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4466" y="2308393"/>
            <a:ext cx="2032253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&lt;Savedlogs_Run1_date1&gt;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74467" y="2535406"/>
            <a:ext cx="198016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&lt;Savedlogs_Run1_date2&gt;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74467" y="2763179"/>
            <a:ext cx="198016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&lt;Savedlogs_Run2_date1&gt;</a:t>
            </a:r>
          </a:p>
        </p:txBody>
      </p:sp>
      <p:cxnSp>
        <p:nvCxnSpPr>
          <p:cNvPr id="26" name="Elbow Connector 25"/>
          <p:cNvCxnSpPr>
            <a:stCxn id="9" idx="1"/>
            <a:endCxn id="18" idx="1"/>
          </p:cNvCxnSpPr>
          <p:nvPr/>
        </p:nvCxnSpPr>
        <p:spPr>
          <a:xfrm rot="10800000" flipH="1" flipV="1">
            <a:off x="6499383" y="2192263"/>
            <a:ext cx="375083" cy="232260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19" idx="1"/>
          </p:cNvCxnSpPr>
          <p:nvPr/>
        </p:nvCxnSpPr>
        <p:spPr>
          <a:xfrm rot="10800000" flipH="1" flipV="1">
            <a:off x="6499383" y="2192262"/>
            <a:ext cx="375083" cy="459273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1"/>
            <a:endCxn id="21" idx="1"/>
          </p:cNvCxnSpPr>
          <p:nvPr/>
        </p:nvCxnSpPr>
        <p:spPr>
          <a:xfrm rot="10800000" flipH="1" flipV="1">
            <a:off x="6499383" y="2192263"/>
            <a:ext cx="375083" cy="687046"/>
          </a:xfrm>
          <a:prstGeom prst="bentConnector3">
            <a:avLst>
              <a:gd name="adj1" fmla="val -60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Free Images : analysis, laptop, business, style, carto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8980"/>
            <a:ext cx="2536940" cy="157924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98550" y="3664726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4466" y="3896986"/>
            <a:ext cx="2032253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recording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4466" y="4133928"/>
            <a:ext cx="2032253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escape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58642" y="4360941"/>
            <a:ext cx="82808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PVT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58642" y="4593201"/>
            <a:ext cx="82808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SAT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8550" y="4938317"/>
            <a:ext cx="195012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&lt;Simulation2&gt;</a:t>
            </a:r>
          </a:p>
        </p:txBody>
      </p:sp>
      <p:cxnSp>
        <p:nvCxnSpPr>
          <p:cNvPr id="34" name="Elbow Connector 33"/>
          <p:cNvCxnSpPr>
            <a:stCxn id="30" idx="1"/>
            <a:endCxn id="33" idx="1"/>
          </p:cNvCxnSpPr>
          <p:nvPr/>
        </p:nvCxnSpPr>
        <p:spPr>
          <a:xfrm rot="10800000" flipH="1" flipV="1">
            <a:off x="6194000" y="3543913"/>
            <a:ext cx="304549" cy="1510533"/>
          </a:xfrm>
          <a:prstGeom prst="bentConnector3">
            <a:avLst>
              <a:gd name="adj1" fmla="val -750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0" idx="1"/>
            <a:endCxn id="23" idx="1"/>
          </p:cNvCxnSpPr>
          <p:nvPr/>
        </p:nvCxnSpPr>
        <p:spPr>
          <a:xfrm rot="10800000" flipH="1" flipV="1">
            <a:off x="6194000" y="3543914"/>
            <a:ext cx="304549" cy="236942"/>
          </a:xfrm>
          <a:prstGeom prst="bentConnector3">
            <a:avLst>
              <a:gd name="adj1" fmla="val -750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3" idx="1"/>
            <a:endCxn id="24" idx="1"/>
          </p:cNvCxnSpPr>
          <p:nvPr/>
        </p:nvCxnSpPr>
        <p:spPr>
          <a:xfrm rot="10800000" flipH="1" flipV="1">
            <a:off x="6498550" y="3780856"/>
            <a:ext cx="375916" cy="232260"/>
          </a:xfrm>
          <a:prstGeom prst="bentConnector3">
            <a:avLst>
              <a:gd name="adj1" fmla="val -608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3" idx="1"/>
            <a:endCxn id="25" idx="1"/>
          </p:cNvCxnSpPr>
          <p:nvPr/>
        </p:nvCxnSpPr>
        <p:spPr>
          <a:xfrm rot="10800000" flipH="1" flipV="1">
            <a:off x="6498550" y="3780856"/>
            <a:ext cx="375916" cy="469202"/>
          </a:xfrm>
          <a:prstGeom prst="bentConnector3">
            <a:avLst>
              <a:gd name="adj1" fmla="val -608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5" idx="1"/>
            <a:endCxn id="28" idx="1"/>
          </p:cNvCxnSpPr>
          <p:nvPr/>
        </p:nvCxnSpPr>
        <p:spPr>
          <a:xfrm rot="10800000" flipH="1" flipV="1">
            <a:off x="6874466" y="4250057"/>
            <a:ext cx="384176" cy="227013"/>
          </a:xfrm>
          <a:prstGeom prst="bentConnector3">
            <a:avLst>
              <a:gd name="adj1" fmla="val -595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5" idx="1"/>
            <a:endCxn id="32" idx="1"/>
          </p:cNvCxnSpPr>
          <p:nvPr/>
        </p:nvCxnSpPr>
        <p:spPr>
          <a:xfrm rot="10800000" flipH="1" flipV="1">
            <a:off x="6874466" y="4250057"/>
            <a:ext cx="384176" cy="459273"/>
          </a:xfrm>
          <a:prstGeom prst="bentConnector3">
            <a:avLst>
              <a:gd name="adj1" fmla="val -595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1"/>
            <a:endCxn id="50" idx="1"/>
          </p:cNvCxnSpPr>
          <p:nvPr/>
        </p:nvCxnSpPr>
        <p:spPr>
          <a:xfrm rot="10800000" flipH="1" flipV="1">
            <a:off x="5835169" y="1731966"/>
            <a:ext cx="358832" cy="3664046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194001" y="5279882"/>
            <a:ext cx="225550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screenshotsandvideos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131858" y="133539"/>
            <a:ext cx="1783977" cy="1193237"/>
            <a:chOff x="1651102" y="1254127"/>
            <a:chExt cx="6131737" cy="4519062"/>
          </a:xfrm>
        </p:grpSpPr>
        <p:sp>
          <p:nvSpPr>
            <p:cNvPr id="39" name="Oval 38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472902" y="4606747"/>
              <a:ext cx="1866303" cy="933151"/>
              <a:chOff x="3131137" y="3129332"/>
              <a:chExt cx="1866304" cy="93315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131137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ounded Rectangle 4"/>
              <p:cNvSpPr txBox="1"/>
              <p:nvPr/>
            </p:nvSpPr>
            <p:spPr>
              <a:xfrm>
                <a:off x="3176690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Installation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411676" y="4652302"/>
              <a:ext cx="1866303" cy="933151"/>
              <a:chOff x="1098558" y="3129332"/>
              <a:chExt cx="1866304" cy="93315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098558" y="3129332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1144111" y="3174885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Runtime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651102" y="2657596"/>
              <a:ext cx="1866303" cy="933151"/>
              <a:chOff x="470456" y="1196235"/>
              <a:chExt cx="1866304" cy="933152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70456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4"/>
              <p:cNvSpPr txBox="1"/>
              <p:nvPr/>
            </p:nvSpPr>
            <p:spPr>
              <a:xfrm>
                <a:off x="516009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Analysis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30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/>
      <p:bldP spid="9" grpId="0" uiExpand="1"/>
      <p:bldP spid="10" grpId="0" uiExpand="1"/>
      <p:bldP spid="30" grpId="0" uiExpand="1"/>
      <p:bldP spid="18" grpId="0" uiExpand="1"/>
      <p:bldP spid="19" grpId="0" uiExpand="1"/>
      <p:bldP spid="21" grpId="0" uiExpand="1"/>
      <p:bldP spid="23" grpId="0" uiExpand="1"/>
      <p:bldP spid="24" grpId="0" uiExpand="1"/>
      <p:bldP spid="25" grpId="0" uiExpand="1"/>
      <p:bldP spid="28" grpId="0" uiExpand="1"/>
      <p:bldP spid="32" grpId="0" uiExpand="1"/>
      <p:bldP spid="33" grpId="0" uiExpand="1"/>
      <p:bldP spid="50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chier:Post-it sticker small yellow emtpy single left u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03008"/>
            <a:ext cx="10096500" cy="59787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Main entries</a:t>
            </a:r>
          </a:p>
          <a:p>
            <a:r>
              <a:rPr lang="en-GB" dirty="0"/>
              <a:t>/exercises/</a:t>
            </a:r>
            <a:r>
              <a:rPr lang="en-GB" dirty="0" err="1"/>
              <a:t>bach</a:t>
            </a:r>
            <a:r>
              <a:rPr lang="en-GB" dirty="0"/>
              <a:t>/&lt;Simulation&gt; : delivery area, recordings and analysis area</a:t>
            </a:r>
          </a:p>
          <a:p>
            <a:r>
              <a:rPr lang="en-GB" dirty="0"/>
              <a:t>/exercises/</a:t>
            </a:r>
            <a:r>
              <a:rPr lang="en-GB" dirty="0" err="1"/>
              <a:t>prepesc</a:t>
            </a:r>
            <a:r>
              <a:rPr lang="en-GB" dirty="0"/>
              <a:t>/ : installation and runtime area</a:t>
            </a:r>
          </a:p>
          <a:p>
            <a:r>
              <a:rPr lang="en-GB" dirty="0"/>
              <a:t>/home/</a:t>
            </a:r>
            <a:r>
              <a:rPr lang="en-GB" dirty="0" err="1"/>
              <a:t>runesc</a:t>
            </a:r>
            <a:r>
              <a:rPr lang="en-GB" dirty="0"/>
              <a:t>/&lt;Simulation&gt;_COMMON : installation area</a:t>
            </a:r>
          </a:p>
          <a:p>
            <a:r>
              <a:rPr lang="en-GB" dirty="0"/>
              <a:t>/home/</a:t>
            </a:r>
            <a:r>
              <a:rPr lang="en-GB" dirty="0" err="1"/>
              <a:t>runesc</a:t>
            </a:r>
            <a:r>
              <a:rPr lang="en-GB" dirty="0"/>
              <a:t>/&lt;Simulation&gt;_&lt;Run&gt; : runtime area</a:t>
            </a:r>
          </a:p>
          <a:p>
            <a:r>
              <a:rPr lang="en-GB" dirty="0"/>
              <a:t>/exercises/</a:t>
            </a:r>
            <a:r>
              <a:rPr lang="en-GB" dirty="0" err="1"/>
              <a:t>tracesandlogs</a:t>
            </a:r>
            <a:r>
              <a:rPr lang="en-GB"/>
              <a:t>/ : analysis area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Further</a:t>
            </a:r>
          </a:p>
          <a:p>
            <a:r>
              <a:rPr lang="en-GB" dirty="0"/>
              <a:t>/exercises/</a:t>
            </a:r>
            <a:r>
              <a:rPr lang="en-GB" dirty="0" err="1"/>
              <a:t>bach</a:t>
            </a:r>
            <a:r>
              <a:rPr lang="en-GB" dirty="0"/>
              <a:t>/BADA : performance data </a:t>
            </a:r>
          </a:p>
          <a:p>
            <a:r>
              <a:rPr lang="en-GB" dirty="0"/>
              <a:t>/home/</a:t>
            </a:r>
            <a:r>
              <a:rPr lang="en-GB" dirty="0" err="1"/>
              <a:t>runesc</a:t>
            </a:r>
            <a:r>
              <a:rPr lang="en-GB" dirty="0"/>
              <a:t>/</a:t>
            </a:r>
            <a:r>
              <a:rPr lang="en-GB" dirty="0" err="1"/>
              <a:t>ESC_users</a:t>
            </a:r>
            <a:r>
              <a:rPr lang="en-GB" dirty="0"/>
              <a:t>/&lt;Escape User&gt; : user configuration data</a:t>
            </a:r>
          </a:p>
          <a:p>
            <a:r>
              <a:rPr lang="en-GB" dirty="0"/>
              <a:t>/home/</a:t>
            </a:r>
            <a:r>
              <a:rPr lang="en-GB" dirty="0" err="1"/>
              <a:t>runesc</a:t>
            </a:r>
            <a:r>
              <a:rPr lang="en-GB" dirty="0"/>
              <a:t>/</a:t>
            </a:r>
            <a:r>
              <a:rPr lang="en-GB" dirty="0" err="1"/>
              <a:t>token_server</a:t>
            </a:r>
            <a:r>
              <a:rPr lang="en-GB" dirty="0"/>
              <a:t> : token configuration data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873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Data Flow - 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ESCAPE Training </a:t>
            </a:r>
            <a:r>
              <a:rPr lang="en-GB" altLang="en-US" dirty="0"/>
              <a:t>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1254127"/>
            <a:ext cx="1858804" cy="1252369"/>
          </a:xfrm>
          <a:prstGeom prst="rect">
            <a:avLst/>
          </a:prstGeom>
        </p:spPr>
      </p:pic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6103620" cy="45037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ESCAPE means:</a:t>
            </a:r>
          </a:p>
          <a:p>
            <a:r>
              <a:rPr lang="en-GB" dirty="0"/>
              <a:t>A set of machines linked over a network</a:t>
            </a:r>
          </a:p>
          <a:p>
            <a:r>
              <a:rPr lang="en-GB" dirty="0"/>
              <a:t>Each of these machines:</a:t>
            </a:r>
          </a:p>
          <a:p>
            <a:pPr lvl="1"/>
            <a:r>
              <a:rPr lang="en-GB" dirty="0"/>
              <a:t>Have particular role based on hardware definition</a:t>
            </a:r>
          </a:p>
          <a:p>
            <a:pPr lvl="2"/>
            <a:r>
              <a:rPr lang="en-GB" dirty="0"/>
              <a:t>Processor / RAM / Graphical Card / Display</a:t>
            </a:r>
          </a:p>
          <a:p>
            <a:pPr lvl="1"/>
            <a:r>
              <a:rPr lang="en-GB" dirty="0"/>
              <a:t>Contains Hard drives containing</a:t>
            </a:r>
          </a:p>
          <a:p>
            <a:pPr lvl="2"/>
            <a:r>
              <a:rPr lang="en-GB" dirty="0"/>
              <a:t>Partitions / File System</a:t>
            </a:r>
          </a:p>
          <a:p>
            <a:pPr lvl="2"/>
            <a:r>
              <a:rPr lang="en-GB" dirty="0"/>
              <a:t>Directories / Binaries and data</a:t>
            </a:r>
          </a:p>
          <a:p>
            <a:pPr marL="0" indent="0">
              <a:buNone/>
            </a:pPr>
            <a:r>
              <a:rPr lang="en-GB" dirty="0"/>
              <a:t>Objective of this presentation is to identify: </a:t>
            </a:r>
          </a:p>
          <a:p>
            <a:r>
              <a:rPr lang="en-GB" dirty="0"/>
              <a:t>ESCAPE file system principles</a:t>
            </a:r>
          </a:p>
          <a:p>
            <a:r>
              <a:rPr lang="en-GB" dirty="0"/>
              <a:t>Where are the data?</a:t>
            </a:r>
          </a:p>
          <a:p>
            <a:r>
              <a:rPr lang="en-GB" dirty="0"/>
              <a:t>What is local and what is shared?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In few words, the data location and the data flow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2506496"/>
            <a:ext cx="1858804" cy="1252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3758865"/>
            <a:ext cx="1858804" cy="1252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5011234"/>
            <a:ext cx="1858804" cy="12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1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chier:Post-it sticker small yellow emtpy single left u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03008"/>
            <a:ext cx="10096500" cy="59787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remember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30" name="Oval 29"/>
          <p:cNvSpPr/>
          <p:nvPr/>
        </p:nvSpPr>
        <p:spPr>
          <a:xfrm>
            <a:off x="2543175" y="1596044"/>
            <a:ext cx="4397952" cy="4177145"/>
          </a:xfrm>
          <a:prstGeom prst="ellipse">
            <a:avLst/>
          </a:prstGeom>
          <a:noFill/>
          <a:ln w="1778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5916536" y="2657699"/>
            <a:ext cx="3044584" cy="933152"/>
            <a:chOff x="3759238" y="1196235"/>
            <a:chExt cx="1866304" cy="933152"/>
          </a:xfrm>
        </p:grpSpPr>
        <p:sp>
          <p:nvSpPr>
            <p:cNvPr id="19" name="Rounded Rectangle 18"/>
            <p:cNvSpPr/>
            <p:nvPr/>
          </p:nvSpPr>
          <p:spPr>
            <a:xfrm>
              <a:off x="3759238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804791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Delivery /exercises/</a:t>
              </a:r>
              <a:r>
                <a:rPr lang="en-US" sz="2400" kern="1200" dirty="0" err="1">
                  <a:solidFill>
                    <a:srgbClr val="003366"/>
                  </a:solidFill>
                </a:rPr>
                <a:t>bach</a:t>
              </a:r>
              <a:endParaRPr lang="en-US" sz="2400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72902" y="4606749"/>
            <a:ext cx="3213897" cy="933152"/>
            <a:chOff x="3131137" y="3129332"/>
            <a:chExt cx="1866304" cy="933152"/>
          </a:xfrm>
        </p:grpSpPr>
        <p:sp>
          <p:nvSpPr>
            <p:cNvPr id="22" name="Rounded Rectangle 21"/>
            <p:cNvSpPr/>
            <p:nvPr/>
          </p:nvSpPr>
          <p:spPr>
            <a:xfrm>
              <a:off x="3131137" y="3129332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3176690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Installation /exercises/</a:t>
              </a:r>
              <a:r>
                <a:rPr lang="en-US" sz="2400" kern="1200" dirty="0" err="1">
                  <a:solidFill>
                    <a:srgbClr val="003366"/>
                  </a:solidFill>
                </a:rPr>
                <a:t>prepesc</a:t>
              </a:r>
              <a:endParaRPr lang="en-US" sz="2400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38844" y="4652302"/>
            <a:ext cx="3139136" cy="1166440"/>
            <a:chOff x="1098558" y="3129332"/>
            <a:chExt cx="1866304" cy="933152"/>
          </a:xfrm>
        </p:grpSpPr>
        <p:sp>
          <p:nvSpPr>
            <p:cNvPr id="25" name="Rounded Rectangle 24"/>
            <p:cNvSpPr/>
            <p:nvPr/>
          </p:nvSpPr>
          <p:spPr>
            <a:xfrm>
              <a:off x="1098558" y="3129332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1144111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Runtime /home/</a:t>
              </a:r>
              <a:r>
                <a:rPr lang="en-US" sz="2400" kern="1200" dirty="0" err="1">
                  <a:solidFill>
                    <a:srgbClr val="003366"/>
                  </a:solidFill>
                </a:rPr>
                <a:t>runesc</a:t>
              </a:r>
              <a:r>
                <a:rPr lang="en-US" sz="2400" kern="1200" dirty="0">
                  <a:solidFill>
                    <a:srgbClr val="003366"/>
                  </a:solidFill>
                </a:rPr>
                <a:t> /exercises/</a:t>
              </a:r>
              <a:r>
                <a:rPr lang="en-US" sz="2400" kern="1200" dirty="0" err="1">
                  <a:solidFill>
                    <a:srgbClr val="003366"/>
                  </a:solidFill>
                </a:rPr>
                <a:t>prepesc</a:t>
              </a:r>
              <a:endParaRPr lang="en-US" sz="2400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633" y="2657597"/>
            <a:ext cx="3762535" cy="933152"/>
            <a:chOff x="470456" y="1196235"/>
            <a:chExt cx="1866304" cy="933152"/>
          </a:xfrm>
        </p:grpSpPr>
        <p:sp>
          <p:nvSpPr>
            <p:cNvPr id="28" name="Rounded Rectangle 27"/>
            <p:cNvSpPr/>
            <p:nvPr/>
          </p:nvSpPr>
          <p:spPr>
            <a:xfrm>
              <a:off x="470456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16009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Analysis</a:t>
              </a:r>
              <a:br>
                <a:rPr lang="en-US" sz="2400" kern="1200" dirty="0">
                  <a:solidFill>
                    <a:srgbClr val="003366"/>
                  </a:solidFill>
                </a:rPr>
              </a:br>
              <a:r>
                <a:rPr lang="en-US" sz="2400" kern="1200" dirty="0">
                  <a:solidFill>
                    <a:srgbClr val="003366"/>
                  </a:solidFill>
                </a:rPr>
                <a:t>/exercises/</a:t>
              </a:r>
              <a:r>
                <a:rPr lang="en-US" sz="2400" kern="1200" dirty="0" err="1">
                  <a:solidFill>
                    <a:srgbClr val="003366"/>
                  </a:solidFill>
                </a:rPr>
                <a:t>tracesandlogs</a:t>
              </a:r>
              <a:r>
                <a:rPr lang="en-US" sz="2400" dirty="0">
                  <a:solidFill>
                    <a:srgbClr val="003366"/>
                  </a:solidFill>
                </a:rPr>
                <a:t> /exercises/</a:t>
              </a:r>
              <a:r>
                <a:rPr lang="en-US" sz="2400" dirty="0" err="1">
                  <a:solidFill>
                    <a:srgbClr val="003366"/>
                  </a:solidFill>
                </a:rPr>
                <a:t>bach</a:t>
              </a:r>
              <a:endParaRPr lang="en-US" sz="2400" kern="1200" dirty="0">
                <a:solidFill>
                  <a:srgbClr val="003366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3366656" y="1724668"/>
            <a:ext cx="510019" cy="320262"/>
          </a:xfrm>
          <a:prstGeom prst="straightConnector1">
            <a:avLst/>
          </a:prstGeom>
          <a:ln w="161925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62501" y="1254127"/>
            <a:ext cx="3087185" cy="933152"/>
            <a:chOff x="2114847" y="1515"/>
            <a:chExt cx="186630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2114847" y="151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2160400" y="4706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Preparation</a:t>
              </a:r>
              <a:br>
                <a:rPr lang="en-US" sz="2400" kern="1200" dirty="0">
                  <a:solidFill>
                    <a:srgbClr val="003366"/>
                  </a:solidFill>
                </a:rPr>
              </a:br>
              <a:r>
                <a:rPr lang="en-US" sz="2400" kern="1200" dirty="0">
                  <a:solidFill>
                    <a:srgbClr val="003366"/>
                  </a:solidFill>
                </a:rPr>
                <a:t>IPAS / Oracle 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12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Data Flow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Thank you for using ESCAPE</a:t>
            </a:r>
          </a:p>
          <a:p>
            <a:pPr marL="0" indent="0" algn="ctr">
              <a:buNone/>
            </a:pPr>
            <a:endParaRPr lang="en-GB" sz="3200" dirty="0">
              <a:solidFill>
                <a:srgbClr val="003366"/>
              </a:solidFill>
            </a:endParaRPr>
          </a:p>
          <a:p>
            <a:pPr marL="0" indent="0" algn="ctr">
              <a:buNone/>
            </a:pPr>
            <a:r>
              <a:rPr lang="en-GB" sz="3200" smtClean="0">
                <a:solidFill>
                  <a:srgbClr val="003366"/>
                </a:solidFill>
              </a:rPr>
              <a:t>Any questions?</a:t>
            </a:r>
            <a:endParaRPr lang="en-GB" sz="3200" dirty="0">
              <a:solidFill>
                <a:srgbClr val="0033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47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1254127"/>
            <a:ext cx="1858804" cy="1252369"/>
          </a:xfrm>
          <a:prstGeom prst="rect">
            <a:avLst/>
          </a:prstGeom>
        </p:spPr>
      </p:pic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6103620" cy="4503737"/>
          </a:xfrm>
        </p:spPr>
        <p:txBody>
          <a:bodyPr/>
          <a:lstStyle/>
          <a:p>
            <a:r>
              <a:rPr lang="en-GB" dirty="0"/>
              <a:t>ESCAPE Preparation and Runtime hardware is composed of:</a:t>
            </a:r>
          </a:p>
          <a:p>
            <a:pPr lvl="1"/>
            <a:r>
              <a:rPr lang="en-GB" dirty="0"/>
              <a:t>Preparation (IPAS) computer(s)</a:t>
            </a:r>
          </a:p>
          <a:p>
            <a:pPr lvl="1"/>
            <a:r>
              <a:rPr lang="en-GB" dirty="0"/>
              <a:t>Runtime Server(s) (Ground and AIR)</a:t>
            </a:r>
          </a:p>
          <a:p>
            <a:pPr lvl="1"/>
            <a:r>
              <a:rPr lang="en-GB" dirty="0"/>
              <a:t>Pilot Working Positions (PWP)</a:t>
            </a:r>
          </a:p>
          <a:p>
            <a:pPr lvl="1"/>
            <a:r>
              <a:rPr lang="en-GB" dirty="0"/>
              <a:t>Controller Working Positions (CWP)</a:t>
            </a:r>
          </a:p>
          <a:p>
            <a:r>
              <a:rPr lang="en-GB" dirty="0"/>
              <a:t>Each of these computers owns local hard drives and data partitions which can be: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Local</a:t>
            </a:r>
            <a:r>
              <a:rPr lang="en-GB" dirty="0"/>
              <a:t> – Accessible only when logged on computer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Shared</a:t>
            </a:r>
            <a:r>
              <a:rPr lang="en-GB" dirty="0"/>
              <a:t> – Accessible from any computer</a:t>
            </a:r>
          </a:p>
          <a:p>
            <a:r>
              <a:rPr lang="en-GB" dirty="0">
                <a:solidFill>
                  <a:srgbClr val="FF0000"/>
                </a:solidFill>
              </a:rPr>
              <a:t>Shared file systems will be physically located on the main Ground runtime server.</a:t>
            </a:r>
          </a:p>
          <a:p>
            <a:r>
              <a:rPr lang="en-GB" dirty="0">
                <a:solidFill>
                  <a:srgbClr val="FF0000"/>
                </a:solidFill>
              </a:rPr>
              <a:t>Oracle database will be physically located on a dedicated server (optionally on IPAS server)</a:t>
            </a:r>
          </a:p>
          <a:p>
            <a:pPr lvl="1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2506496"/>
            <a:ext cx="1858804" cy="1252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3758865"/>
            <a:ext cx="1858804" cy="1252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6" y="5011234"/>
            <a:ext cx="1858804" cy="12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5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Using </a:t>
            </a:r>
            <a:r>
              <a:rPr lang="en-GB" dirty="0" err="1" smtClean="0"/>
              <a:t>VirtualBox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6" y="4302127"/>
            <a:ext cx="1226344" cy="826249"/>
          </a:xfrm>
          <a:prstGeom prst="rect">
            <a:avLst/>
          </a:prstGeom>
        </p:spPr>
      </p:pic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57199" y="1614488"/>
            <a:ext cx="8371205" cy="2378989"/>
          </a:xfrm>
        </p:spPr>
        <p:txBody>
          <a:bodyPr/>
          <a:lstStyle/>
          <a:p>
            <a:pPr marL="42862" indent="0">
              <a:buNone/>
            </a:pPr>
            <a:r>
              <a:rPr lang="en-GB" dirty="0" smtClean="0"/>
              <a:t>Using ESCAPE Light under </a:t>
            </a:r>
            <a:r>
              <a:rPr lang="en-GB" dirty="0" err="1" smtClean="0"/>
              <a:t>VirtualBox</a:t>
            </a:r>
            <a:endParaRPr lang="en-GB" dirty="0" smtClean="0"/>
          </a:p>
          <a:p>
            <a:pPr marL="328612" indent="-285750"/>
            <a:r>
              <a:rPr lang="en-GB" dirty="0" smtClean="0"/>
              <a:t>The notion of “physical machines” is replaced by the notion of “Virtual machines”</a:t>
            </a:r>
          </a:p>
          <a:p>
            <a:pPr marL="328612" indent="-285750"/>
            <a:r>
              <a:rPr lang="en-GB" dirty="0" smtClean="0"/>
              <a:t>As for any physical machines, a virtual machine is composed of:</a:t>
            </a:r>
          </a:p>
          <a:p>
            <a:pPr marL="628650" lvl="1" indent="-285750"/>
            <a:r>
              <a:rPr lang="en-GB" dirty="0" smtClean="0"/>
              <a:t>CPU / RAM / Graphical Card / Connected display</a:t>
            </a:r>
          </a:p>
          <a:p>
            <a:pPr marL="628650" lvl="1" indent="-285750"/>
            <a:r>
              <a:rPr lang="en-GB" dirty="0" smtClean="0"/>
              <a:t>Network capabilities</a:t>
            </a:r>
          </a:p>
          <a:p>
            <a:pPr marL="628650" lvl="1" indent="-285750"/>
            <a:r>
              <a:rPr lang="en-GB" dirty="0" smtClean="0"/>
              <a:t>Disks and data partitions</a:t>
            </a:r>
          </a:p>
          <a:p>
            <a:pPr marL="628650" lvl="1" indent="-285750"/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10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97194" y="3832902"/>
            <a:ext cx="3331210" cy="223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3" y="4302126"/>
            <a:ext cx="1226344" cy="826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98" y="4302126"/>
            <a:ext cx="1226344" cy="826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77" y="5128376"/>
            <a:ext cx="1226344" cy="826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44" y="5128375"/>
            <a:ext cx="1226344" cy="8262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39" y="5128375"/>
            <a:ext cx="1226344" cy="8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62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08653" y="4966560"/>
            <a:ext cx="3901895" cy="14199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512752" y="3333404"/>
            <a:ext cx="5697797" cy="15624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120415" y="1767840"/>
            <a:ext cx="2302626" cy="46186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dataflow 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6" y="3708753"/>
            <a:ext cx="1858804" cy="125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99" y="5006986"/>
            <a:ext cx="1858804" cy="1252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49" y="3383434"/>
            <a:ext cx="1858804" cy="1252369"/>
          </a:xfrm>
          <a:prstGeom prst="rect">
            <a:avLst/>
          </a:prstGeom>
        </p:spPr>
      </p:pic>
      <p:sp>
        <p:nvSpPr>
          <p:cNvPr id="13" name="Flowchart: Magnetic Disk 12"/>
          <p:cNvSpPr/>
          <p:nvPr/>
        </p:nvSpPr>
        <p:spPr>
          <a:xfrm>
            <a:off x="819147" y="1975096"/>
            <a:ext cx="914400" cy="1069848"/>
          </a:xfrm>
          <a:prstGeom prst="flowChartMagneticDisk">
            <a:avLst/>
          </a:prstGeom>
          <a:solidFill>
            <a:srgbClr val="EDF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Oracle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XE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DB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1174564" y="5435031"/>
            <a:ext cx="914400" cy="8369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IPAS</a:t>
            </a:r>
          </a:p>
        </p:txBody>
      </p:sp>
      <p:sp>
        <p:nvSpPr>
          <p:cNvPr id="15" name="Flowchart: Magnetic Disk 14"/>
          <p:cNvSpPr/>
          <p:nvPr/>
        </p:nvSpPr>
        <p:spPr>
          <a:xfrm>
            <a:off x="7102078" y="3471767"/>
            <a:ext cx="9144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GRD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7102078" y="5098246"/>
            <a:ext cx="9144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PWP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951" y="4054013"/>
            <a:ext cx="7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0465" y="3708753"/>
            <a:ext cx="7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9783" y="5315679"/>
            <a:ext cx="7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PWP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3852721" y="161031"/>
            <a:ext cx="1001912" cy="1069848"/>
          </a:xfrm>
          <a:prstGeom prst="flowChartMagneticDisk">
            <a:avLst/>
          </a:prstGeom>
          <a:solidFill>
            <a:srgbClr val="EDF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Shared DB</a:t>
            </a:r>
          </a:p>
        </p:txBody>
      </p:sp>
      <p:sp>
        <p:nvSpPr>
          <p:cNvPr id="23" name="Flowchart: Magnetic Disk 22"/>
          <p:cNvSpPr/>
          <p:nvPr/>
        </p:nvSpPr>
        <p:spPr>
          <a:xfrm>
            <a:off x="4953358" y="161031"/>
            <a:ext cx="1024998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Local data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6077080" y="161031"/>
            <a:ext cx="1024998" cy="1069848"/>
          </a:xfrm>
          <a:prstGeom prst="flowChartMagneticDisk">
            <a:avLst/>
          </a:prstGeom>
          <a:solidFill>
            <a:srgbClr val="AAF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2"/>
                </a:solidFill>
              </a:rPr>
              <a:t>Shareddata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2843194" y="3594164"/>
            <a:ext cx="1294749" cy="1154129"/>
          </a:xfrm>
          <a:prstGeom prst="flowChartMagneticDisk">
            <a:avLst/>
          </a:prstGeom>
          <a:solidFill>
            <a:srgbClr val="AAF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Delivery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Installation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Logs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14304" y="1841127"/>
            <a:ext cx="3896246" cy="14199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886405"/>
            <a:ext cx="1858804" cy="1252369"/>
          </a:xfrm>
          <a:prstGeom prst="rect">
            <a:avLst/>
          </a:prstGeom>
        </p:spPr>
      </p:pic>
      <p:sp>
        <p:nvSpPr>
          <p:cNvPr id="35" name="Flowchart: Magnetic Disk 34"/>
          <p:cNvSpPr/>
          <p:nvPr/>
        </p:nvSpPr>
        <p:spPr>
          <a:xfrm>
            <a:off x="7102078" y="1975096"/>
            <a:ext cx="9144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CWP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7121" y="2199037"/>
            <a:ext cx="78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CWP</a:t>
            </a:r>
          </a:p>
        </p:txBody>
      </p:sp>
      <p:cxnSp>
        <p:nvCxnSpPr>
          <p:cNvPr id="54" name="Elbow Connector 53"/>
          <p:cNvCxnSpPr>
            <a:stCxn id="7" idx="3"/>
            <a:endCxn id="25" idx="2"/>
          </p:cNvCxnSpPr>
          <p:nvPr/>
        </p:nvCxnSpPr>
        <p:spPr>
          <a:xfrm flipV="1">
            <a:off x="2207820" y="4171229"/>
            <a:ext cx="635374" cy="163709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4" idx="1"/>
            <a:endCxn id="25" idx="1"/>
          </p:cNvCxnSpPr>
          <p:nvPr/>
        </p:nvCxnSpPr>
        <p:spPr>
          <a:xfrm rot="10800000" flipV="1">
            <a:off x="3490570" y="2512590"/>
            <a:ext cx="1138581" cy="1081574"/>
          </a:xfrm>
          <a:prstGeom prst="bentConnector2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9" idx="1"/>
            <a:endCxn id="25" idx="3"/>
          </p:cNvCxnSpPr>
          <p:nvPr/>
        </p:nvCxnSpPr>
        <p:spPr>
          <a:xfrm rot="10800000">
            <a:off x="3490569" y="4748293"/>
            <a:ext cx="1132930" cy="884878"/>
          </a:xfrm>
          <a:prstGeom prst="bentConnector2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1" idx="1"/>
            <a:endCxn id="25" idx="4"/>
          </p:cNvCxnSpPr>
          <p:nvPr/>
        </p:nvCxnSpPr>
        <p:spPr>
          <a:xfrm rot="10800000" flipV="1">
            <a:off x="4137943" y="4009619"/>
            <a:ext cx="491206" cy="161610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" idx="0"/>
            <a:endCxn id="13" idx="3"/>
          </p:cNvCxnSpPr>
          <p:nvPr/>
        </p:nvCxnSpPr>
        <p:spPr>
          <a:xfrm flipH="1" flipV="1">
            <a:off x="1276347" y="3044944"/>
            <a:ext cx="2071" cy="663809"/>
          </a:xfrm>
          <a:prstGeom prst="straightConnector1">
            <a:avLst/>
          </a:prstGeom>
          <a:ln w="635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" idx="2"/>
            <a:endCxn id="14" idx="1"/>
          </p:cNvCxnSpPr>
          <p:nvPr/>
        </p:nvCxnSpPr>
        <p:spPr>
          <a:xfrm rot="16200000" flipH="1">
            <a:off x="1218137" y="5021403"/>
            <a:ext cx="473909" cy="353346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4" idx="3"/>
            <a:endCxn id="35" idx="2"/>
          </p:cNvCxnSpPr>
          <p:nvPr/>
        </p:nvCxnSpPr>
        <p:spPr>
          <a:xfrm flipV="1">
            <a:off x="6487954" y="2510020"/>
            <a:ext cx="614124" cy="257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1" idx="3"/>
            <a:endCxn id="15" idx="2"/>
          </p:cNvCxnSpPr>
          <p:nvPr/>
        </p:nvCxnSpPr>
        <p:spPr>
          <a:xfrm flipV="1">
            <a:off x="6487953" y="4006691"/>
            <a:ext cx="614125" cy="2928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9" idx="3"/>
            <a:endCxn id="17" idx="2"/>
          </p:cNvCxnSpPr>
          <p:nvPr/>
        </p:nvCxnSpPr>
        <p:spPr>
          <a:xfrm flipV="1">
            <a:off x="6482303" y="5633170"/>
            <a:ext cx="619775" cy="1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96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8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33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dataflow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30" name="Oval 29"/>
          <p:cNvSpPr/>
          <p:nvPr/>
        </p:nvSpPr>
        <p:spPr>
          <a:xfrm>
            <a:off x="2543175" y="1596044"/>
            <a:ext cx="4397952" cy="4177145"/>
          </a:xfrm>
          <a:prstGeom prst="ellipse">
            <a:avLst/>
          </a:prstGeom>
          <a:noFill/>
          <a:ln w="1778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5916536" y="2657699"/>
            <a:ext cx="1866304" cy="933152"/>
            <a:chOff x="3759238" y="1196235"/>
            <a:chExt cx="1866304" cy="933152"/>
          </a:xfrm>
        </p:grpSpPr>
        <p:sp>
          <p:nvSpPr>
            <p:cNvPr id="19" name="Rounded Rectangle 18"/>
            <p:cNvSpPr/>
            <p:nvPr/>
          </p:nvSpPr>
          <p:spPr>
            <a:xfrm>
              <a:off x="3759238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804791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Delivery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72903" y="4606749"/>
            <a:ext cx="1866304" cy="933152"/>
            <a:chOff x="3131137" y="3129332"/>
            <a:chExt cx="1866304" cy="933152"/>
          </a:xfrm>
        </p:grpSpPr>
        <p:sp>
          <p:nvSpPr>
            <p:cNvPr id="22" name="Rounded Rectangle 21"/>
            <p:cNvSpPr/>
            <p:nvPr/>
          </p:nvSpPr>
          <p:spPr>
            <a:xfrm>
              <a:off x="3131137" y="3129332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3176690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Installation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1676" y="4652302"/>
            <a:ext cx="1866304" cy="933152"/>
            <a:chOff x="1098558" y="3129332"/>
            <a:chExt cx="1866304" cy="933152"/>
          </a:xfrm>
        </p:grpSpPr>
        <p:sp>
          <p:nvSpPr>
            <p:cNvPr id="25" name="Rounded Rectangle 24"/>
            <p:cNvSpPr/>
            <p:nvPr/>
          </p:nvSpPr>
          <p:spPr>
            <a:xfrm>
              <a:off x="1098558" y="3129332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1144111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Runtime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51102" y="2657597"/>
            <a:ext cx="1866304" cy="933152"/>
            <a:chOff x="470456" y="1196235"/>
            <a:chExt cx="1866304" cy="933152"/>
          </a:xfrm>
        </p:grpSpPr>
        <p:sp>
          <p:nvSpPr>
            <p:cNvPr id="28" name="Rounded Rectangle 27"/>
            <p:cNvSpPr/>
            <p:nvPr/>
          </p:nvSpPr>
          <p:spPr>
            <a:xfrm>
              <a:off x="470456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16009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Analysis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3366656" y="1724668"/>
            <a:ext cx="510019" cy="320262"/>
          </a:xfrm>
          <a:prstGeom prst="straightConnector1">
            <a:avLst/>
          </a:prstGeom>
          <a:ln w="161925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62502" y="1254127"/>
            <a:ext cx="1866304" cy="933152"/>
            <a:chOff x="2114847" y="1515"/>
            <a:chExt cx="186630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2114847" y="151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2160400" y="4706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003366"/>
                  </a:solidFill>
                </a:rPr>
                <a:t>Preparation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30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4126"/>
            <a:ext cx="8229600" cy="5312201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rot="16200000">
            <a:off x="2960370" y="-1062991"/>
            <a:ext cx="3108959" cy="7901940"/>
          </a:xfrm>
          <a:prstGeom prst="corner">
            <a:avLst>
              <a:gd name="adj1" fmla="val 139249"/>
              <a:gd name="adj2" fmla="val 30536"/>
            </a:avLst>
          </a:prstGeom>
          <a:solidFill>
            <a:schemeClr val="accen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dataflow simplified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704" y="2988424"/>
            <a:ext cx="1852100" cy="660246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lvl="1"/>
            <a:endParaRPr lang="en-US" dirty="0"/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Delivery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14" name="Rectangle 213"/>
          <p:cNvSpPr/>
          <p:nvPr/>
        </p:nvSpPr>
        <p:spPr>
          <a:xfrm>
            <a:off x="563879" y="1336813"/>
            <a:ext cx="3383280" cy="2083399"/>
          </a:xfrm>
          <a:prstGeom prst="rect">
            <a:avLst/>
          </a:prstGeom>
          <a:solidFill>
            <a:srgbClr val="3399CC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Preparation area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4137660" y="5707379"/>
            <a:ext cx="4328160" cy="782321"/>
          </a:xfrm>
          <a:prstGeom prst="rect">
            <a:avLst/>
          </a:prstGeom>
          <a:solidFill>
            <a:srgbClr val="3399CC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Runtime area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563880" y="4522044"/>
            <a:ext cx="3383280" cy="1967870"/>
          </a:xfrm>
          <a:prstGeom prst="rect">
            <a:avLst/>
          </a:prstGeom>
          <a:solidFill>
            <a:srgbClr val="3399CC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Analysis area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7660" y="4521831"/>
            <a:ext cx="4328160" cy="1108921"/>
          </a:xfrm>
          <a:prstGeom prst="rect">
            <a:avLst/>
          </a:prstGeom>
          <a:solidFill>
            <a:srgbClr val="3399CC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Installation area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36620" y="2773680"/>
            <a:ext cx="1192530" cy="152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96046" y="3057700"/>
            <a:ext cx="10910" cy="98491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99907" y="2224056"/>
            <a:ext cx="1172093" cy="41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53149" y="3948112"/>
            <a:ext cx="0" cy="8547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61459" y="5444836"/>
            <a:ext cx="3" cy="7847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87810" y="5402147"/>
            <a:ext cx="663109" cy="435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991369" y="3032761"/>
            <a:ext cx="317096" cy="204353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8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214" grpId="0" animBg="1"/>
      <p:bldP spid="217" grpId="0" animBg="1"/>
      <p:bldP spid="21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Preparation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ESCAPE Preparation area is composed of:</a:t>
            </a:r>
          </a:p>
          <a:p>
            <a:pPr lvl="1"/>
            <a:r>
              <a:rPr lang="en-GB" dirty="0"/>
              <a:t>1 Oracle DB containing all data under preparation</a:t>
            </a:r>
          </a:p>
          <a:p>
            <a:pPr lvl="2"/>
            <a:r>
              <a:rPr lang="en-GB" dirty="0"/>
              <a:t>Accessed via IPAS tool</a:t>
            </a:r>
          </a:p>
          <a:p>
            <a:pPr lvl="1"/>
            <a:r>
              <a:rPr lang="en-GB" dirty="0"/>
              <a:t>Local area containing:</a:t>
            </a:r>
          </a:p>
          <a:p>
            <a:pPr lvl="2"/>
            <a:r>
              <a:rPr lang="en-GB" dirty="0"/>
              <a:t>IPAS binaries</a:t>
            </a:r>
          </a:p>
          <a:p>
            <a:pPr lvl="2"/>
            <a:r>
              <a:rPr lang="en-GB" dirty="0"/>
              <a:t>IPAS configuration files</a:t>
            </a:r>
          </a:p>
          <a:p>
            <a:pPr lvl="2"/>
            <a:r>
              <a:rPr lang="en-GB" dirty="0"/>
              <a:t>Import / Export files</a:t>
            </a:r>
          </a:p>
          <a:p>
            <a:pPr lvl="2"/>
            <a:r>
              <a:rPr lang="en-GB" dirty="0"/>
              <a:t>BADA files</a:t>
            </a:r>
          </a:p>
          <a:p>
            <a:pPr lvl="2"/>
            <a:r>
              <a:rPr lang="en-GB" dirty="0"/>
              <a:t>Geographical maps (borders)</a:t>
            </a:r>
          </a:p>
          <a:p>
            <a:pPr lvl="2"/>
            <a:r>
              <a:rPr lang="en-GB" dirty="0"/>
              <a:t>Maps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69" y="3067050"/>
            <a:ext cx="3920131" cy="305117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391398" y="133539"/>
            <a:ext cx="1279547" cy="1193237"/>
            <a:chOff x="2543173" y="1254127"/>
            <a:chExt cx="4397953" cy="4519064"/>
          </a:xfrm>
        </p:grpSpPr>
        <p:sp>
          <p:nvSpPr>
            <p:cNvPr id="51" name="Oval 50"/>
            <p:cNvSpPr/>
            <p:nvPr/>
          </p:nvSpPr>
          <p:spPr>
            <a:xfrm>
              <a:off x="2543173" y="1596046"/>
              <a:ext cx="4397953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93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Delivery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Training – ESCAPE data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476362" y="1615836"/>
            <a:ext cx="363957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/exercises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5195" y="1843254"/>
            <a:ext cx="3280743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</a:rPr>
              <a:t>bach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2" idx="1"/>
            <a:endCxn id="13" idx="1"/>
          </p:cNvCxnSpPr>
          <p:nvPr/>
        </p:nvCxnSpPr>
        <p:spPr>
          <a:xfrm rot="10800000" flipH="1" flipV="1">
            <a:off x="5476361" y="1731966"/>
            <a:ext cx="358833" cy="227418"/>
          </a:xfrm>
          <a:prstGeom prst="bentConnector3">
            <a:avLst>
              <a:gd name="adj1" fmla="val -637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8745" y="2076133"/>
            <a:ext cx="282719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BADA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88743" y="2309028"/>
            <a:ext cx="282719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&lt;Simulation1&gt;</a:t>
            </a:r>
          </a:p>
        </p:txBody>
      </p:sp>
      <p:cxnSp>
        <p:nvCxnSpPr>
          <p:cNvPr id="31" name="Elbow Connector 30"/>
          <p:cNvCxnSpPr>
            <a:stCxn id="13" idx="1"/>
            <a:endCxn id="29" idx="1"/>
          </p:cNvCxnSpPr>
          <p:nvPr/>
        </p:nvCxnSpPr>
        <p:spPr>
          <a:xfrm rot="10800000" flipH="1" flipV="1">
            <a:off x="5835195" y="1959383"/>
            <a:ext cx="453550" cy="232879"/>
          </a:xfrm>
          <a:prstGeom prst="bentConnector3">
            <a:avLst>
              <a:gd name="adj1" fmla="val -504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1"/>
            <a:endCxn id="30" idx="1"/>
          </p:cNvCxnSpPr>
          <p:nvPr/>
        </p:nvCxnSpPr>
        <p:spPr>
          <a:xfrm rot="10800000" flipH="1" flipV="1">
            <a:off x="5835195" y="1959384"/>
            <a:ext cx="453548" cy="465774"/>
          </a:xfrm>
          <a:prstGeom prst="bentConnector3">
            <a:avLst>
              <a:gd name="adj1" fmla="val -504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42293" y="2541916"/>
            <a:ext cx="2373646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escape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93153" y="2774792"/>
            <a:ext cx="182278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AIR_PREPARATION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3153" y="3006389"/>
            <a:ext cx="182278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PVT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93153" y="3234170"/>
            <a:ext cx="1822785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SAT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93154" y="3465769"/>
            <a:ext cx="1822784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ECHOES_LIGHT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90286" y="3697520"/>
            <a:ext cx="182565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ECHOES_LIGHT_CFG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90286" y="3930404"/>
            <a:ext cx="1825652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42291" y="4163496"/>
            <a:ext cx="2373647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recording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42291" y="4394693"/>
            <a:ext cx="2373648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&lt;Exercise1&gt;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42289" y="4628122"/>
            <a:ext cx="2373649" cy="23226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&lt;Exercise2&gt;</a:t>
            </a:r>
          </a:p>
        </p:txBody>
      </p:sp>
      <p:cxnSp>
        <p:nvCxnSpPr>
          <p:cNvPr id="47" name="Elbow Connector 46"/>
          <p:cNvCxnSpPr>
            <a:stCxn id="30" idx="1"/>
            <a:endCxn id="37" idx="1"/>
          </p:cNvCxnSpPr>
          <p:nvPr/>
        </p:nvCxnSpPr>
        <p:spPr>
          <a:xfrm rot="10800000" flipH="1" flipV="1">
            <a:off x="6288743" y="2425158"/>
            <a:ext cx="453550" cy="232888"/>
          </a:xfrm>
          <a:prstGeom prst="bentConnector3">
            <a:avLst>
              <a:gd name="adj1" fmla="val -504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0" idx="1"/>
            <a:endCxn id="44" idx="1"/>
          </p:cNvCxnSpPr>
          <p:nvPr/>
        </p:nvCxnSpPr>
        <p:spPr>
          <a:xfrm rot="10800000" flipH="1" flipV="1">
            <a:off x="6288743" y="2425158"/>
            <a:ext cx="453548" cy="1854468"/>
          </a:xfrm>
          <a:prstGeom prst="bentConnector3">
            <a:avLst>
              <a:gd name="adj1" fmla="val -504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7" idx="1"/>
            <a:endCxn id="38" idx="1"/>
          </p:cNvCxnSpPr>
          <p:nvPr/>
        </p:nvCxnSpPr>
        <p:spPr>
          <a:xfrm rot="10800000" flipH="1" flipV="1">
            <a:off x="6742293" y="2658046"/>
            <a:ext cx="550860" cy="232876"/>
          </a:xfrm>
          <a:prstGeom prst="bentConnector3">
            <a:avLst>
              <a:gd name="adj1" fmla="val -414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7" idx="1"/>
            <a:endCxn id="39" idx="1"/>
          </p:cNvCxnSpPr>
          <p:nvPr/>
        </p:nvCxnSpPr>
        <p:spPr>
          <a:xfrm rot="10800000" flipH="1" flipV="1">
            <a:off x="6742293" y="2658045"/>
            <a:ext cx="550860" cy="464473"/>
          </a:xfrm>
          <a:prstGeom prst="bentConnector3">
            <a:avLst>
              <a:gd name="adj1" fmla="val -414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1"/>
            <a:endCxn id="40" idx="1"/>
          </p:cNvCxnSpPr>
          <p:nvPr/>
        </p:nvCxnSpPr>
        <p:spPr>
          <a:xfrm rot="10800000" flipH="1" flipV="1">
            <a:off x="6742293" y="2658046"/>
            <a:ext cx="550860" cy="692254"/>
          </a:xfrm>
          <a:prstGeom prst="bentConnector3">
            <a:avLst>
              <a:gd name="adj1" fmla="val -414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7" idx="1"/>
            <a:endCxn id="41" idx="1"/>
          </p:cNvCxnSpPr>
          <p:nvPr/>
        </p:nvCxnSpPr>
        <p:spPr>
          <a:xfrm rot="10800000" flipH="1" flipV="1">
            <a:off x="6742292" y="2658045"/>
            <a:ext cx="550861" cy="923853"/>
          </a:xfrm>
          <a:prstGeom prst="bentConnector3">
            <a:avLst>
              <a:gd name="adj1" fmla="val -414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7" idx="1"/>
            <a:endCxn id="42" idx="1"/>
          </p:cNvCxnSpPr>
          <p:nvPr/>
        </p:nvCxnSpPr>
        <p:spPr>
          <a:xfrm rot="10800000" flipH="1" flipV="1">
            <a:off x="6742292" y="2658046"/>
            <a:ext cx="547993" cy="1155604"/>
          </a:xfrm>
          <a:prstGeom prst="bentConnector3">
            <a:avLst>
              <a:gd name="adj1" fmla="val -417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7" idx="1"/>
            <a:endCxn id="43" idx="1"/>
          </p:cNvCxnSpPr>
          <p:nvPr/>
        </p:nvCxnSpPr>
        <p:spPr>
          <a:xfrm rot="10800000" flipH="1" flipV="1">
            <a:off x="6742292" y="2658046"/>
            <a:ext cx="547993" cy="1388488"/>
          </a:xfrm>
          <a:prstGeom prst="bentConnector3">
            <a:avLst>
              <a:gd name="adj1" fmla="val -417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30" idx="1"/>
            <a:endCxn id="45" idx="1"/>
          </p:cNvCxnSpPr>
          <p:nvPr/>
        </p:nvCxnSpPr>
        <p:spPr>
          <a:xfrm rot="10800000" flipH="1" flipV="1">
            <a:off x="6288743" y="2425157"/>
            <a:ext cx="453548" cy="2085665"/>
          </a:xfrm>
          <a:prstGeom prst="bentConnector3">
            <a:avLst>
              <a:gd name="adj1" fmla="val -504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30" idx="1"/>
            <a:endCxn id="46" idx="1"/>
          </p:cNvCxnSpPr>
          <p:nvPr/>
        </p:nvCxnSpPr>
        <p:spPr>
          <a:xfrm rot="10800000" flipH="1" flipV="1">
            <a:off x="6288743" y="2425158"/>
            <a:ext cx="453546" cy="2319094"/>
          </a:xfrm>
          <a:prstGeom prst="bentConnector3">
            <a:avLst>
              <a:gd name="adj1" fmla="val -504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4"/>
          <p:cNvSpPr>
            <a:spLocks noGrp="1"/>
          </p:cNvSpPr>
          <p:nvPr>
            <p:ph idx="1"/>
          </p:nvPr>
        </p:nvSpPr>
        <p:spPr>
          <a:xfrm>
            <a:off x="457200" y="1614488"/>
            <a:ext cx="4514508" cy="4503737"/>
          </a:xfrm>
        </p:spPr>
        <p:txBody>
          <a:bodyPr/>
          <a:lstStyle/>
          <a:p>
            <a:r>
              <a:rPr lang="en-GB" dirty="0"/>
              <a:t>Link between data preparation and STC</a:t>
            </a:r>
          </a:p>
          <a:p>
            <a:r>
              <a:rPr lang="en-GB" dirty="0"/>
              <a:t>The delivery area is composed of a shared area /exercises/</a:t>
            </a:r>
            <a:r>
              <a:rPr lang="en-GB" dirty="0" err="1"/>
              <a:t>bach</a:t>
            </a:r>
            <a:endParaRPr lang="en-GB" dirty="0"/>
          </a:p>
          <a:p>
            <a:r>
              <a:rPr lang="en-GB" dirty="0"/>
              <a:t>The delivery area contains</a:t>
            </a:r>
          </a:p>
          <a:p>
            <a:pPr lvl="1"/>
            <a:r>
              <a:rPr lang="en-GB" dirty="0"/>
              <a:t>Preparation tools</a:t>
            </a:r>
          </a:p>
          <a:p>
            <a:pPr lvl="1"/>
            <a:r>
              <a:rPr lang="en-GB" dirty="0"/>
              <a:t>Delivered exercises</a:t>
            </a:r>
          </a:p>
          <a:p>
            <a:pPr lvl="1"/>
            <a:r>
              <a:rPr lang="en-GB" dirty="0"/>
              <a:t>BADA files</a:t>
            </a:r>
          </a:p>
          <a:p>
            <a:r>
              <a:rPr lang="en-GB" dirty="0"/>
              <a:t>The delivery area also contains</a:t>
            </a:r>
          </a:p>
          <a:p>
            <a:pPr lvl="1"/>
            <a:r>
              <a:rPr lang="en-GB" dirty="0"/>
              <a:t>Recordings</a:t>
            </a:r>
          </a:p>
          <a:p>
            <a:pPr lvl="1"/>
            <a:r>
              <a:rPr lang="en-GB" dirty="0"/>
              <a:t>Analysis tools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63145"/>
            <a:ext cx="2280213" cy="85508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391399" y="133539"/>
            <a:ext cx="1524436" cy="1193237"/>
            <a:chOff x="2543174" y="1254127"/>
            <a:chExt cx="5239665" cy="4519062"/>
          </a:xfrm>
        </p:grpSpPr>
        <p:sp>
          <p:nvSpPr>
            <p:cNvPr id="72" name="Oval 71"/>
            <p:cNvSpPr/>
            <p:nvPr/>
          </p:nvSpPr>
          <p:spPr>
            <a:xfrm>
              <a:off x="2543174" y="1596044"/>
              <a:ext cx="4397952" cy="4177145"/>
            </a:xfrm>
            <a:prstGeom prst="ellipse">
              <a:avLst/>
            </a:prstGeom>
            <a:noFill/>
            <a:ln w="762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916536" y="2657698"/>
              <a:ext cx="1866303" cy="933151"/>
              <a:chOff x="3759238" y="1196235"/>
              <a:chExt cx="1866304" cy="933152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3759238" y="119623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Rounded Rectangle 4"/>
              <p:cNvSpPr txBox="1"/>
              <p:nvPr/>
            </p:nvSpPr>
            <p:spPr>
              <a:xfrm>
                <a:off x="3804791" y="124178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Delivery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62501" y="1254127"/>
              <a:ext cx="1866303" cy="933151"/>
              <a:chOff x="2114847" y="1515"/>
              <a:chExt cx="1866304" cy="933152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2114847" y="1515"/>
                <a:ext cx="1866304" cy="93315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Rounded Rectangle 4"/>
              <p:cNvSpPr txBox="1"/>
              <p:nvPr/>
            </p:nvSpPr>
            <p:spPr>
              <a:xfrm>
                <a:off x="2160400" y="47068"/>
                <a:ext cx="1775198" cy="842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>
                    <a:solidFill>
                      <a:srgbClr val="003366"/>
                    </a:solidFill>
                  </a:rPr>
                  <a:t>Preparation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1351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99" grpId="0" uiExpand="1" build="p"/>
    </p:bldLst>
  </p:timing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-3 CORPORATE PPT Template.pptx" id="{57B25062-31D4-49CA-9C94-794127FF7048}" vid="{C4542E3F-C340-4EF8-99C6-723E7C735C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CORPORATE PPT Template</Template>
  <TotalTime>1516</TotalTime>
  <Words>1262</Words>
  <Application>Microsoft Office PowerPoint</Application>
  <PresentationFormat>On-screen Show (4:3)</PresentationFormat>
  <Paragraphs>366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CORPORATE-template-2019</vt:lpstr>
      <vt:lpstr>ESCAPE Training – STC and IPAS</vt:lpstr>
      <vt:lpstr>ESCAPE Data Flow - Overview</vt:lpstr>
      <vt:lpstr>ESCAPE IT</vt:lpstr>
      <vt:lpstr>ESCAPE Light – Using VirtualBox</vt:lpstr>
      <vt:lpstr>ESCAPE dataflow IT</vt:lpstr>
      <vt:lpstr>ESCAPE dataflow</vt:lpstr>
      <vt:lpstr>ESCAPE dataflow simplified view</vt:lpstr>
      <vt:lpstr>ESCAPE Preparation area</vt:lpstr>
      <vt:lpstr>ESCAPE Delivery area</vt:lpstr>
      <vt:lpstr>ESCAPE Installation area</vt:lpstr>
      <vt:lpstr>ESCAPE Installation shared area</vt:lpstr>
      <vt:lpstr>ESCAPE Installation shared area - Configuration</vt:lpstr>
      <vt:lpstr>ESCAPE Installation local area</vt:lpstr>
      <vt:lpstr>ESCAPE Runtime area</vt:lpstr>
      <vt:lpstr>ESCAPE Runtime local area</vt:lpstr>
      <vt:lpstr>ESCAPE Runtime local area (main server)</vt:lpstr>
      <vt:lpstr>ESCAPE Analysis area</vt:lpstr>
      <vt:lpstr>ESCAPE Analysis area</vt:lpstr>
      <vt:lpstr>To remember</vt:lpstr>
      <vt:lpstr>To remember</vt:lpstr>
      <vt:lpstr>ESCAPE Data Flow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BOUCHAUDON Philippe (EXT)</dc:creator>
  <cp:lastModifiedBy>BOUCHAUDON Philippe (EXT)</cp:lastModifiedBy>
  <cp:revision>137</cp:revision>
  <dcterms:created xsi:type="dcterms:W3CDTF">2019-09-12T08:35:36Z</dcterms:created>
  <dcterms:modified xsi:type="dcterms:W3CDTF">2020-08-06T05:17:37Z</dcterms:modified>
</cp:coreProperties>
</file>