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66" r:id="rId2"/>
    <p:sldId id="404" r:id="rId3"/>
    <p:sldId id="406" r:id="rId4"/>
    <p:sldId id="410" r:id="rId5"/>
    <p:sldId id="407" r:id="rId6"/>
    <p:sldId id="413" r:id="rId7"/>
    <p:sldId id="412" r:id="rId8"/>
    <p:sldId id="420" r:id="rId9"/>
    <p:sldId id="421" r:id="rId10"/>
    <p:sldId id="422" r:id="rId11"/>
    <p:sldId id="423" r:id="rId12"/>
    <p:sldId id="424" r:id="rId13"/>
    <p:sldId id="425" r:id="rId14"/>
    <p:sldId id="426" r:id="rId15"/>
    <p:sldId id="419" r:id="rId16"/>
    <p:sldId id="418" r:id="rId17"/>
    <p:sldId id="428" r:id="rId18"/>
    <p:sldId id="427" r:id="rId19"/>
    <p:sldId id="417" r:id="rId20"/>
    <p:sldId id="432" r:id="rId21"/>
    <p:sldId id="434" r:id="rId22"/>
    <p:sldId id="431" r:id="rId23"/>
    <p:sldId id="470" r:id="rId24"/>
    <p:sldId id="429" r:id="rId25"/>
    <p:sldId id="416" r:id="rId26"/>
    <p:sldId id="438" r:id="rId27"/>
    <p:sldId id="440" r:id="rId28"/>
    <p:sldId id="437" r:id="rId29"/>
    <p:sldId id="468" r:id="rId30"/>
    <p:sldId id="436" r:id="rId31"/>
    <p:sldId id="443" r:id="rId32"/>
    <p:sldId id="442" r:id="rId33"/>
    <p:sldId id="444" r:id="rId34"/>
    <p:sldId id="445" r:id="rId35"/>
    <p:sldId id="441" r:id="rId36"/>
    <p:sldId id="446" r:id="rId37"/>
    <p:sldId id="435" r:id="rId38"/>
    <p:sldId id="415" r:id="rId39"/>
    <p:sldId id="414" r:id="rId40"/>
    <p:sldId id="409" r:id="rId41"/>
    <p:sldId id="469" r:id="rId42"/>
    <p:sldId id="449" r:id="rId43"/>
    <p:sldId id="451" r:id="rId44"/>
    <p:sldId id="450" r:id="rId45"/>
    <p:sldId id="456" r:id="rId46"/>
    <p:sldId id="457" r:id="rId47"/>
    <p:sldId id="472" r:id="rId48"/>
    <p:sldId id="455" r:id="rId49"/>
    <p:sldId id="461" r:id="rId50"/>
    <p:sldId id="460" r:id="rId51"/>
    <p:sldId id="459" r:id="rId52"/>
    <p:sldId id="458" r:id="rId53"/>
    <p:sldId id="466" r:id="rId54"/>
    <p:sldId id="463" r:id="rId55"/>
    <p:sldId id="465" r:id="rId56"/>
    <p:sldId id="467" r:id="rId57"/>
    <p:sldId id="311" r:id="rId58"/>
    <p:sldId id="471" r:id="rId59"/>
    <p:sldId id="473" r:id="rId60"/>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52"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7C80"/>
    <a:srgbClr val="000066"/>
    <a:srgbClr val="333399"/>
    <a:srgbClr val="23236F"/>
    <a:srgbClr val="003366"/>
    <a:srgbClr val="3399CC"/>
    <a:srgbClr val="E6E6E6"/>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7343" autoAdjust="0"/>
  </p:normalViewPr>
  <p:slideViewPr>
    <p:cSldViewPr snapToGrid="0">
      <p:cViewPr varScale="1">
        <p:scale>
          <a:sx n="102" d="100"/>
          <a:sy n="102" d="100"/>
        </p:scale>
        <p:origin x="1662" y="114"/>
      </p:cViewPr>
      <p:guideLst>
        <p:guide orient="horz" pos="4252"/>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70" d="100"/>
          <a:sy n="70" d="100"/>
        </p:scale>
        <p:origin x="-2286"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29027" name="Rectangle 3"/>
          <p:cNvSpPr>
            <a:spLocks noGrp="1" noChangeArrowheads="1"/>
          </p:cNvSpPr>
          <p:nvPr>
            <p:ph type="dt" sz="quarter"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29028" name="Rectangle 4"/>
          <p:cNvSpPr>
            <a:spLocks noGrp="1" noChangeArrowheads="1"/>
          </p:cNvSpPr>
          <p:nvPr>
            <p:ph type="ftr" sz="quarter" idx="2"/>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29029" name="Rectangle 5"/>
          <p:cNvSpPr>
            <a:spLocks noGrp="1" noChangeArrowheads="1"/>
          </p:cNvSpPr>
          <p:nvPr>
            <p:ph type="sldNum" sz="quarter" idx="3"/>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21F1781-3A95-46D3-AA46-DBA5E5B01120}" type="slidenum">
              <a:rPr lang="en-GB" altLang="en-US"/>
              <a:pPr/>
              <a:t>‹#›</a:t>
            </a:fld>
            <a:endParaRPr lang="en-GB" altLang="en-US"/>
          </a:p>
        </p:txBody>
      </p:sp>
    </p:spTree>
    <p:extLst>
      <p:ext uri="{BB962C8B-B14F-4D97-AF65-F5344CB8AC3E}">
        <p14:creationId xmlns:p14="http://schemas.microsoft.com/office/powerpoint/2010/main" val="148001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123" name="Rectangle 3"/>
          <p:cNvSpPr>
            <a:spLocks noGrp="1" noChangeArrowheads="1"/>
          </p:cNvSpPr>
          <p:nvPr>
            <p:ph type="dt" idx="1"/>
          </p:nvPr>
        </p:nvSpPr>
        <p:spPr bwMode="auto">
          <a:xfrm>
            <a:off x="3857625"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124"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1038" y="4722813"/>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6" name="Rectangle 6"/>
          <p:cNvSpPr>
            <a:spLocks noGrp="1" noChangeArrowheads="1"/>
          </p:cNvSpPr>
          <p:nvPr>
            <p:ph type="ftr" sz="quarter" idx="4"/>
          </p:nvPr>
        </p:nvSpPr>
        <p:spPr bwMode="auto">
          <a:xfrm>
            <a:off x="0"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127" name="Rectangle 7"/>
          <p:cNvSpPr>
            <a:spLocks noGrp="1" noChangeArrowheads="1"/>
          </p:cNvSpPr>
          <p:nvPr>
            <p:ph type="sldNum" sz="quarter" idx="5"/>
          </p:nvPr>
        </p:nvSpPr>
        <p:spPr bwMode="auto">
          <a:xfrm>
            <a:off x="3857625" y="9444038"/>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441419-AE6F-48B4-864E-F1D5EE0BE1DB}" type="slidenum">
              <a:rPr lang="en-GB" altLang="en-US"/>
              <a:pPr/>
              <a:t>‹#›</a:t>
            </a:fld>
            <a:endParaRPr lang="en-GB" altLang="en-US"/>
          </a:p>
        </p:txBody>
      </p:sp>
    </p:spTree>
    <p:extLst>
      <p:ext uri="{BB962C8B-B14F-4D97-AF65-F5344CB8AC3E}">
        <p14:creationId xmlns:p14="http://schemas.microsoft.com/office/powerpoint/2010/main" val="9598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69441419-AE6F-48B4-864E-F1D5EE0BE1DB}" type="slidenum">
              <a:rPr lang="en-GB" altLang="en-US" smtClean="0"/>
              <a:pPr/>
              <a:t>1</a:t>
            </a:fld>
            <a:endParaRPr lang="en-GB" altLang="en-US"/>
          </a:p>
        </p:txBody>
      </p:sp>
    </p:spTree>
    <p:extLst>
      <p:ext uri="{BB962C8B-B14F-4D97-AF65-F5344CB8AC3E}">
        <p14:creationId xmlns:p14="http://schemas.microsoft.com/office/powerpoint/2010/main" val="292547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fr-FR" dirty="0"/>
              <a:t>0) The image has been </a:t>
            </a:r>
            <a:r>
              <a:rPr lang="fr-FR" dirty="0" err="1"/>
              <a:t>intentionally</a:t>
            </a:r>
            <a:r>
              <a:rPr lang="fr-FR" dirty="0"/>
              <a:t> </a:t>
            </a:r>
            <a:r>
              <a:rPr lang="fr-FR" dirty="0" err="1"/>
              <a:t>blurred</a:t>
            </a:r>
            <a:r>
              <a:rPr lang="fr-FR" dirty="0"/>
              <a:t> </a:t>
            </a:r>
          </a:p>
          <a:p>
            <a:pPr marL="228600" indent="-228600">
              <a:buFont typeface="+mj-lt"/>
              <a:buAutoNum type="arabicParenR"/>
            </a:pPr>
            <a:r>
              <a:rPr lang="fr-FR" dirty="0" err="1"/>
              <a:t>Starting</a:t>
            </a:r>
            <a:r>
              <a:rPr lang="fr-FR" dirty="0"/>
              <a:t> </a:t>
            </a:r>
            <a:r>
              <a:rPr lang="fr-FR" dirty="0" err="1"/>
              <a:t>from</a:t>
            </a:r>
            <a:r>
              <a:rPr lang="fr-FR" dirty="0"/>
              <a:t> </a:t>
            </a:r>
            <a:r>
              <a:rPr lang="fr-FR" dirty="0" err="1"/>
              <a:t>preparation</a:t>
            </a:r>
            <a:r>
              <a:rPr lang="fr-FR" dirty="0"/>
              <a:t> area</a:t>
            </a:r>
          </a:p>
          <a:p>
            <a:pPr marL="228600" indent="-228600">
              <a:buFont typeface="+mj-lt"/>
              <a:buAutoNum type="arabicParenR"/>
            </a:pPr>
            <a:r>
              <a:rPr lang="fr-FR" dirty="0"/>
              <a:t>Data are </a:t>
            </a:r>
            <a:r>
              <a:rPr lang="fr-FR" dirty="0" err="1"/>
              <a:t>delivered</a:t>
            </a:r>
            <a:r>
              <a:rPr lang="fr-FR" dirty="0"/>
              <a:t> and </a:t>
            </a:r>
            <a:r>
              <a:rPr lang="fr-FR" dirty="0" err="1"/>
              <a:t>checked</a:t>
            </a:r>
            <a:r>
              <a:rPr lang="fr-FR" dirty="0"/>
              <a:t> </a:t>
            </a:r>
            <a:r>
              <a:rPr lang="fr-FR" dirty="0" err="1"/>
              <a:t>through</a:t>
            </a:r>
            <a:r>
              <a:rPr lang="fr-FR" dirty="0"/>
              <a:t> Validation (PVT) and Pre </a:t>
            </a:r>
            <a:r>
              <a:rPr lang="fr-FR" dirty="0" err="1"/>
              <a:t>Analysis</a:t>
            </a:r>
            <a:r>
              <a:rPr lang="fr-FR" dirty="0"/>
              <a:t> process (PVT BATCH, ART ANALYSIS) and </a:t>
            </a:r>
            <a:r>
              <a:rPr lang="fr-FR" dirty="0" err="1"/>
              <a:t>enriched</a:t>
            </a:r>
            <a:r>
              <a:rPr lang="fr-FR" dirty="0"/>
              <a:t> (PVT BATCH, AIR PREP)</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arenR"/>
              <a:tabLst/>
              <a:defRPr/>
            </a:pPr>
            <a:r>
              <a:rPr lang="fr-FR" dirty="0"/>
              <a:t>And return to </a:t>
            </a:r>
            <a:r>
              <a:rPr lang="fr-FR" dirty="0" err="1"/>
              <a:t>preparation</a:t>
            </a:r>
            <a:r>
              <a:rPr lang="fr-FR" dirty="0"/>
              <a:t> for </a:t>
            </a:r>
            <a:r>
              <a:rPr lang="fr-FR" dirty="0" err="1"/>
              <a:t>exercise</a:t>
            </a:r>
            <a:r>
              <a:rPr lang="fr-FR" dirty="0"/>
              <a:t> </a:t>
            </a:r>
            <a:r>
              <a:rPr lang="fr-FR" dirty="0" err="1"/>
              <a:t>improvement</a:t>
            </a:r>
            <a:endParaRPr lang="fr-FR" dirty="0"/>
          </a:p>
          <a:p>
            <a:pPr marL="228600" indent="-228600">
              <a:buFont typeface="+mj-lt"/>
              <a:buAutoNum type="arabicParenR"/>
            </a:pPr>
            <a:r>
              <a:rPr lang="fr-FR" dirty="0"/>
              <a:t>Once </a:t>
            </a:r>
            <a:r>
              <a:rPr lang="fr-FR" dirty="0" err="1"/>
              <a:t>ready</a:t>
            </a:r>
            <a:r>
              <a:rPr lang="fr-FR" dirty="0"/>
              <a:t>, data are </a:t>
            </a:r>
            <a:r>
              <a:rPr lang="fr-FR" dirty="0" err="1"/>
              <a:t>transferred</a:t>
            </a:r>
            <a:r>
              <a:rPr lang="fr-FR" dirty="0"/>
              <a:t> to Installation Area</a:t>
            </a:r>
          </a:p>
          <a:p>
            <a:pPr marL="228600" indent="-228600">
              <a:buFont typeface="+mj-lt"/>
              <a:buAutoNum type="arabicParenR"/>
            </a:pPr>
            <a:r>
              <a:rPr lang="fr-FR" dirty="0" err="1"/>
              <a:t>Used</a:t>
            </a:r>
            <a:r>
              <a:rPr lang="fr-FR" dirty="0"/>
              <a:t> by runtime and </a:t>
            </a:r>
            <a:r>
              <a:rPr lang="fr-FR" dirty="0" err="1"/>
              <a:t>enriched</a:t>
            </a:r>
            <a:r>
              <a:rPr lang="fr-FR" dirty="0"/>
              <a:t> by runtime logs and </a:t>
            </a:r>
            <a:r>
              <a:rPr lang="fr-FR" dirty="0" err="1"/>
              <a:t>recordings</a:t>
            </a:r>
            <a:endParaRPr lang="fr-FR" dirty="0"/>
          </a:p>
          <a:p>
            <a:pPr marL="228600" indent="-228600">
              <a:buFont typeface="+mj-lt"/>
              <a:buAutoNum type="arabicParenR"/>
            </a:pPr>
            <a:r>
              <a:rPr lang="fr-FR" dirty="0" err="1"/>
              <a:t>Transferred</a:t>
            </a:r>
            <a:r>
              <a:rPr lang="fr-FR" dirty="0"/>
              <a:t> to </a:t>
            </a:r>
            <a:r>
              <a:rPr lang="fr-FR" dirty="0" err="1"/>
              <a:t>Analysis</a:t>
            </a:r>
            <a:r>
              <a:rPr lang="fr-FR" dirty="0"/>
              <a:t> area for post </a:t>
            </a:r>
            <a:r>
              <a:rPr lang="fr-FR" dirty="0" err="1"/>
              <a:t>analysis</a:t>
            </a:r>
            <a:endParaRPr lang="fr-FR" dirty="0"/>
          </a:p>
          <a:p>
            <a:pPr marL="228600" indent="-228600">
              <a:buFont typeface="+mj-lt"/>
              <a:buAutoNum type="arabicParenR"/>
            </a:pPr>
            <a:r>
              <a:rPr lang="fr-FR" dirty="0"/>
              <a:t>And return to </a:t>
            </a:r>
            <a:r>
              <a:rPr lang="fr-FR" dirty="0" err="1"/>
              <a:t>preparation</a:t>
            </a:r>
            <a:r>
              <a:rPr lang="fr-FR" dirty="0"/>
              <a:t> for </a:t>
            </a:r>
            <a:r>
              <a:rPr lang="fr-FR" dirty="0" err="1"/>
              <a:t>exercise</a:t>
            </a:r>
            <a:r>
              <a:rPr lang="fr-FR" dirty="0"/>
              <a:t> </a:t>
            </a:r>
            <a:r>
              <a:rPr lang="fr-FR" dirty="0" err="1"/>
              <a:t>improvement</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17</a:t>
            </a:fld>
            <a:endParaRPr lang="en-GB" altLang="en-US"/>
          </a:p>
        </p:txBody>
      </p:sp>
    </p:spTree>
    <p:extLst>
      <p:ext uri="{BB962C8B-B14F-4D97-AF65-F5344CB8AC3E}">
        <p14:creationId xmlns:p14="http://schemas.microsoft.com/office/powerpoint/2010/main" val="110303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en-US" sz="2800" dirty="0"/>
              <a:t>1) The supervision main screen is composed of 3 main areas:</a:t>
            </a:r>
          </a:p>
          <a:p>
            <a:endParaRPr lang="en-US" altLang="en-US" dirty="0"/>
          </a:p>
          <a:p>
            <a:pPr lvl="1"/>
            <a:r>
              <a:rPr lang="en-US" altLang="en-US" sz="2400" u="sng" dirty="0"/>
              <a:t>area 1</a:t>
            </a:r>
            <a:r>
              <a:rPr lang="en-US" altLang="en-US" sz="2400" dirty="0"/>
              <a:t>: user working context</a:t>
            </a:r>
          </a:p>
          <a:p>
            <a:pPr lvl="1"/>
            <a:r>
              <a:rPr lang="en-US" altLang="en-US" sz="2400" dirty="0"/>
              <a:t>	It allows to </a:t>
            </a:r>
            <a:r>
              <a:rPr lang="en-GB" altLang="en-US" dirty="0">
                <a:solidFill>
                  <a:srgbClr val="FFFF00"/>
                </a:solidFill>
              </a:rPr>
              <a:t>display and select domains and exercises</a:t>
            </a:r>
            <a:endParaRPr lang="en-US" altLang="en-US" sz="2400" dirty="0"/>
          </a:p>
          <a:p>
            <a:pPr lvl="1"/>
            <a:endParaRPr lang="en-US" altLang="en-US" sz="2400" dirty="0"/>
          </a:p>
          <a:p>
            <a:pPr lvl="1"/>
            <a:r>
              <a:rPr lang="en-US" altLang="en-US" sz="2400" u="sng" dirty="0"/>
              <a:t>area 2</a:t>
            </a:r>
            <a:r>
              <a:rPr lang="en-US" altLang="en-US" sz="2400" dirty="0"/>
              <a:t>: activation of the IPAS functions</a:t>
            </a:r>
          </a:p>
          <a:p>
            <a:pPr lvl="1"/>
            <a:r>
              <a:rPr lang="en-US" altLang="en-US" sz="2400" dirty="0"/>
              <a:t>	Check, </a:t>
            </a:r>
            <a:r>
              <a:rPr lang="en-US" altLang="en-US" sz="2400" dirty="0" err="1"/>
              <a:t>DataSet</a:t>
            </a:r>
            <a:r>
              <a:rPr lang="en-US" altLang="en-US" sz="2400" dirty="0"/>
              <a:t>, </a:t>
            </a:r>
            <a:r>
              <a:rPr lang="en-US" altLang="en-US" sz="2400" dirty="0" err="1"/>
              <a:t>etc</a:t>
            </a:r>
            <a:r>
              <a:rPr lang="en-US" altLang="en-US" sz="2400" dirty="0"/>
              <a:t>….., and new access (12B) for </a:t>
            </a:r>
            <a:r>
              <a:rPr lang="en-US" altLang="en-US" sz="2400" dirty="0" err="1"/>
              <a:t>DataInput</a:t>
            </a:r>
            <a:r>
              <a:rPr lang="en-US" altLang="en-US" sz="2400" dirty="0"/>
              <a:t> </a:t>
            </a:r>
          </a:p>
          <a:p>
            <a:pPr lvl="1"/>
            <a:endParaRPr lang="en-US" altLang="en-US" sz="2400" dirty="0"/>
          </a:p>
          <a:p>
            <a:pPr lvl="1"/>
            <a:r>
              <a:rPr lang="en-US" altLang="en-US" sz="2400" u="sng" dirty="0"/>
              <a:t>area 3</a:t>
            </a:r>
            <a:r>
              <a:rPr lang="en-US" altLang="en-US" sz="2400" dirty="0"/>
              <a:t>: other functions are managed via the menu</a:t>
            </a:r>
          </a:p>
          <a:p>
            <a:endParaRPr lang="en-GB" altLang="en-US" dirty="0"/>
          </a:p>
          <a:p>
            <a:endParaRPr lang="en-GB" altLang="en-US" dirty="0"/>
          </a:p>
          <a:p>
            <a:r>
              <a:rPr lang="fr-FR" altLang="en-US" dirty="0"/>
              <a:t>2 ) </a:t>
            </a:r>
            <a:r>
              <a:rPr lang="en-GB" altLang="en-US" dirty="0"/>
              <a:t>Choosing a simulation is done from the 'Simulation' drop down list (as defined in the /</a:t>
            </a:r>
            <a:r>
              <a:rPr lang="en-GB" altLang="en-US" dirty="0" err="1"/>
              <a:t>opeint</a:t>
            </a:r>
            <a:r>
              <a:rPr lang="en-GB" altLang="en-US" dirty="0"/>
              <a:t>/IPAS/ACE2012B /IPAS/</a:t>
            </a:r>
            <a:r>
              <a:rPr lang="en-GB" altLang="en-US" dirty="0" err="1"/>
              <a:t>tmp</a:t>
            </a:r>
            <a:r>
              <a:rPr lang="en-GB" altLang="en-US" dirty="0"/>
              <a:t>/</a:t>
            </a:r>
            <a:r>
              <a:rPr lang="en-GB" altLang="en-US" b="1" dirty="0" err="1"/>
              <a:t>ipas_fic_simul_vers</a:t>
            </a:r>
            <a:r>
              <a:rPr lang="en-GB" altLang="en-US" b="1" dirty="0"/>
              <a:t> </a:t>
            </a:r>
            <a:r>
              <a:rPr lang="en-GB" altLang="en-US" dirty="0"/>
              <a:t>file).</a:t>
            </a:r>
            <a:br>
              <a:rPr lang="en-GB" altLang="en-US" dirty="0"/>
            </a:br>
            <a:r>
              <a:rPr lang="en-GB" altLang="en-US" dirty="0"/>
              <a:t>The selection of a simulation provides the connection to the database</a:t>
            </a:r>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19</a:t>
            </a:fld>
            <a:endParaRPr lang="en-GB" altLang="en-US"/>
          </a:p>
        </p:txBody>
      </p:sp>
    </p:spTree>
    <p:extLst>
      <p:ext uri="{BB962C8B-B14F-4D97-AF65-F5344CB8AC3E}">
        <p14:creationId xmlns:p14="http://schemas.microsoft.com/office/powerpoint/2010/main" val="311750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dirty="0"/>
              <a:t>1) The access to the Reference data is given by the choice Reference in the supervision menu bar.</a:t>
            </a:r>
          </a:p>
          <a:p>
            <a:endParaRPr lang="en-GB" altLang="en-US" dirty="0"/>
          </a:p>
          <a:p>
            <a:r>
              <a:rPr lang="en-US" altLang="en-US" dirty="0"/>
              <a:t>Elements in “</a:t>
            </a:r>
            <a:r>
              <a:rPr lang="en-US" altLang="en-US" b="1" dirty="0"/>
              <a:t>reference</a:t>
            </a:r>
            <a:r>
              <a:rPr lang="en-US" altLang="en-US" dirty="0"/>
              <a:t>” have an impact on all exercises of the current simulation.</a:t>
            </a:r>
            <a:endParaRPr lang="en-GB" altLang="en-US" dirty="0"/>
          </a:p>
          <a:p>
            <a:endParaRPr lang="en-GB" altLang="en-US" dirty="0"/>
          </a:p>
          <a:p>
            <a:endParaRPr lang="en-GB" altLang="en-US" dirty="0"/>
          </a:p>
          <a:p>
            <a:r>
              <a:rPr lang="en-GB" altLang="en-US" dirty="0"/>
              <a:t>2) Some simulation’s reference data is retrieved from external data sources (PRISME </a:t>
            </a:r>
            <a:r>
              <a:rPr lang="en-GB" altLang="en-US" dirty="0" err="1"/>
              <a:t>db</a:t>
            </a:r>
            <a:r>
              <a:rPr lang="en-GB" altLang="en-US" dirty="0"/>
              <a:t>, BADA tool) and imported in IPAS  during simulation initialisation phase. </a:t>
            </a:r>
          </a:p>
          <a:p>
            <a:r>
              <a:rPr lang="en-GB" altLang="en-US" dirty="0"/>
              <a:t>It concerns:</a:t>
            </a:r>
          </a:p>
          <a:p>
            <a:r>
              <a:rPr lang="en-GB" altLang="en-US" dirty="0"/>
              <a:t>	- BADA Aircraft performance </a:t>
            </a:r>
          </a:p>
          <a:p>
            <a:r>
              <a:rPr lang="en-GB" altLang="en-US" dirty="0"/>
              <a:t>		- Real Aircraft -&gt; 'Real Aircraft' panel lists the aircrafts used for this simulation. It is based on the AIRCRAFT table that is initialized from the SYNONYM.NEW file provided by the Bada team (for every </a:t>
            </a:r>
            <a:r>
              <a:rPr lang="en-GB" altLang="en-US" dirty="0" err="1"/>
              <a:t>bada</a:t>
            </a:r>
            <a:r>
              <a:rPr lang="en-GB" altLang="en-US" dirty="0"/>
              <a:t> version).</a:t>
            </a:r>
          </a:p>
          <a:p>
            <a:r>
              <a:rPr lang="en-GB" altLang="en-US" dirty="0"/>
              <a:t>		- Aircraft models -&gt; 'Aircraft Models' panel lists the aircrafts models (</a:t>
            </a:r>
            <a:r>
              <a:rPr lang="en-GB" altLang="en-US" dirty="0" err="1"/>
              <a:t>bada</a:t>
            </a:r>
            <a:r>
              <a:rPr lang="en-GB" altLang="en-US" dirty="0"/>
              <a:t> 3.xx). It is based on the AIRCRAFT_MO  table that is initialized from the </a:t>
            </a:r>
            <a:r>
              <a:rPr lang="en-GB" altLang="en-US" dirty="0" err="1"/>
              <a:t>tas_model.new</a:t>
            </a:r>
            <a:r>
              <a:rPr lang="en-GB" altLang="en-US" dirty="0"/>
              <a:t> file provided by the Bada team (for every </a:t>
            </a:r>
            <a:r>
              <a:rPr lang="en-GB" altLang="en-US" dirty="0" err="1"/>
              <a:t>bada</a:t>
            </a:r>
            <a:r>
              <a:rPr lang="en-GB" altLang="en-US" dirty="0"/>
              <a:t> version).</a:t>
            </a:r>
          </a:p>
          <a:p>
            <a:r>
              <a:rPr lang="en-GB" altLang="en-US" dirty="0"/>
              <a:t>	</a:t>
            </a:r>
          </a:p>
          <a:p>
            <a:r>
              <a:rPr lang="en-GB" altLang="en-US" dirty="0"/>
              <a:t>	- CFMU points</a:t>
            </a:r>
          </a:p>
          <a:p>
            <a:r>
              <a:rPr lang="en-GB" altLang="en-US" dirty="0"/>
              <a:t>		</a:t>
            </a:r>
            <a:r>
              <a:rPr lang="fr-FR" altLang="en-US" dirty="0"/>
              <a:t>- </a:t>
            </a:r>
            <a:r>
              <a:rPr lang="en-GB" altLang="en-US" dirty="0"/>
              <a:t>When importing an ATC element (a route for example), points that do not exist in the simulation’s list of points but which exist in the reference list are automatically added to the simulation’s points.</a:t>
            </a:r>
          </a:p>
          <a:p>
            <a:endParaRPr lang="en-GB" altLang="en-US" dirty="0"/>
          </a:p>
          <a:p>
            <a:r>
              <a:rPr lang="en-GB" altLang="en-US" dirty="0"/>
              <a:t>	- CFMU Airports</a:t>
            </a:r>
          </a:p>
          <a:p>
            <a:r>
              <a:rPr lang="en-GB" altLang="en-US" dirty="0"/>
              <a:t>		- Used for checks (when importing) and to facilitate data entry</a:t>
            </a:r>
          </a:p>
          <a:p>
            <a:r>
              <a:rPr lang="en-GB" altLang="en-US" dirty="0"/>
              <a:t>	</a:t>
            </a:r>
          </a:p>
          <a:p>
            <a:r>
              <a:rPr lang="en-GB" altLang="en-US" dirty="0"/>
              <a:t>	- CFMU Airlines</a:t>
            </a:r>
          </a:p>
          <a:p>
            <a:r>
              <a:rPr lang="en-GB" altLang="en-US" dirty="0"/>
              <a:t>		- The airlines data is not really used in IPAS. They are only used for the generation of MAFF files (based on the link between the ‘airline code’ and the first 3 chars of the callsign expression).</a:t>
            </a:r>
          </a:p>
          <a:p>
            <a:endParaRPr lang="en-GB" altLang="en-US" dirty="0"/>
          </a:p>
          <a:p>
            <a:endParaRPr lang="en-GB" altLang="en-US" dirty="0"/>
          </a:p>
          <a:p>
            <a:r>
              <a:rPr lang="en-GB" altLang="en-US" dirty="0"/>
              <a:t>3) Simulation’s characteristics and System’s capacity are also managed with Reference data</a:t>
            </a:r>
          </a:p>
          <a:p>
            <a:r>
              <a:rPr lang="en-GB" altLang="en-US" dirty="0"/>
              <a:t>	- 'Simulation Characteristics’ screen shows the contents of the technical SIMUL table (1 line for the simulation).</a:t>
            </a:r>
          </a:p>
          <a:p>
            <a:r>
              <a:rPr lang="en-GB" altLang="en-US" dirty="0"/>
              <a:t>	- ‘SYSTEM CAPACITY PARAMETERS’ (SYS_CAP table) is used to define (and control in IPAS) the maximum allowed values for the simulator.</a:t>
            </a:r>
          </a:p>
          <a:p>
            <a:r>
              <a:rPr lang="en-GB" altLang="en-US" dirty="0"/>
              <a:t>	- DYNAMIC CAPACITY PARAMETERS (DYN table CAP) is the source of MAFF files (PRODUCT_PARAMETERS_FILE.DATA).</a:t>
            </a:r>
          </a:p>
          <a:p>
            <a:endParaRPr lang="en-GB" altLang="en-US" dirty="0"/>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20</a:t>
            </a:fld>
            <a:endParaRPr lang="en-GB" altLang="en-US"/>
          </a:p>
        </p:txBody>
      </p:sp>
    </p:spTree>
    <p:extLst>
      <p:ext uri="{BB962C8B-B14F-4D97-AF65-F5344CB8AC3E}">
        <p14:creationId xmlns:p14="http://schemas.microsoft.com/office/powerpoint/2010/main" val="349073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2"/>
            <a:r>
              <a:rPr lang="en-US" altLang="en-US" b="1" dirty="0" err="1"/>
              <a:t>Ipas_fic_user_nesu</a:t>
            </a:r>
            <a:r>
              <a:rPr lang="en-US" altLang="en-US" b="1" dirty="0"/>
              <a:t> </a:t>
            </a:r>
            <a:r>
              <a:rPr lang="en-US" altLang="en-US" dirty="0"/>
              <a:t>in </a:t>
            </a:r>
            <a:r>
              <a:rPr lang="en-US" altLang="en-US" i="1" dirty="0"/>
              <a:t>IPAS/ACE2012B/IPAS/</a:t>
            </a:r>
            <a:r>
              <a:rPr lang="en-US" altLang="en-US" i="1" dirty="0" err="1"/>
              <a:t>tmp</a:t>
            </a:r>
            <a:r>
              <a:rPr lang="en-US" altLang="en-US" i="1" dirty="0"/>
              <a:t>/ </a:t>
            </a:r>
            <a:r>
              <a:rPr lang="en-US" altLang="en-US" dirty="0"/>
              <a:t>directory</a:t>
            </a:r>
            <a:endParaRPr lang="en-GB" altLang="en-US" dirty="0"/>
          </a:p>
          <a:p>
            <a:endParaRPr lang="en-GB" altLang="en-US" dirty="0"/>
          </a:p>
          <a:p>
            <a:r>
              <a:rPr lang="en-US" altLang="en-US" b="1" dirty="0"/>
              <a:t>- The Meta model panel </a:t>
            </a:r>
            <a:r>
              <a:rPr lang="en-US" altLang="en-US" dirty="0"/>
              <a:t>is used to define:</a:t>
            </a:r>
          </a:p>
          <a:p>
            <a:r>
              <a:rPr lang="en-US" altLang="en-US" dirty="0"/>
              <a:t>	- the definition of Oracle tables and columns, </a:t>
            </a:r>
          </a:p>
          <a:p>
            <a:r>
              <a:rPr lang="en-US" altLang="en-US" dirty="0"/>
              <a:t>	- the relationships between tables (cross reference),</a:t>
            </a:r>
          </a:p>
          <a:p>
            <a:r>
              <a:rPr lang="en-US" altLang="en-US" dirty="0"/>
              <a:t>	- and the NEDI check rules to apply on data.</a:t>
            </a:r>
            <a:endParaRPr lang="en-GB" altLang="en-US" dirty="0"/>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21</a:t>
            </a:fld>
            <a:endParaRPr lang="en-GB" altLang="en-US"/>
          </a:p>
        </p:txBody>
      </p:sp>
    </p:spTree>
    <p:extLst>
      <p:ext uri="{BB962C8B-B14F-4D97-AF65-F5344CB8AC3E}">
        <p14:creationId xmlns:p14="http://schemas.microsoft.com/office/powerpoint/2010/main" val="421277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en-US" b="1" dirty="0"/>
              <a:t>Windows configuration</a:t>
            </a:r>
            <a:r>
              <a:rPr lang="en-US" altLang="en-US" dirty="0"/>
              <a:t> allows users to customize the display of data and windows</a:t>
            </a:r>
          </a:p>
          <a:p>
            <a:r>
              <a:rPr lang="en-US" altLang="en-US" dirty="0"/>
              <a:t> 	- </a:t>
            </a:r>
            <a:r>
              <a:rPr lang="en-US" altLang="en-US" b="1" dirty="0"/>
              <a:t>User preferences file </a:t>
            </a:r>
            <a:r>
              <a:rPr lang="en-US" altLang="en-US" dirty="0"/>
              <a:t>is used to define the columns that shall be displayed in each panel (considering that not all columns are useful for all users). </a:t>
            </a:r>
          </a:p>
          <a:p>
            <a:r>
              <a:rPr lang="en-US" altLang="en-US" dirty="0"/>
              <a:t>	- Other tools such as </a:t>
            </a:r>
            <a:r>
              <a:rPr lang="en-US" altLang="en-US" b="1" dirty="0"/>
              <a:t>Window sizing </a:t>
            </a:r>
            <a:r>
              <a:rPr lang="en-US" altLang="en-US" dirty="0"/>
              <a:t>and </a:t>
            </a:r>
            <a:r>
              <a:rPr lang="en-US" altLang="en-US" b="1" dirty="0"/>
              <a:t>window </a:t>
            </a:r>
            <a:r>
              <a:rPr lang="en-US" altLang="en-US" b="1" dirty="0" err="1"/>
              <a:t>organisation</a:t>
            </a:r>
            <a:r>
              <a:rPr lang="en-US" altLang="en-US" b="1" dirty="0"/>
              <a:t> </a:t>
            </a:r>
            <a:r>
              <a:rPr lang="en-US" altLang="en-US" dirty="0"/>
              <a:t>are also available… BUT IT IS RECOMMENDED TO NOT USE THEM !</a:t>
            </a:r>
          </a:p>
          <a:p>
            <a:endParaRPr lang="en-US" altLang="en-US" dirty="0"/>
          </a:p>
          <a:p>
            <a:pPr lvl="1">
              <a:lnSpc>
                <a:spcPct val="110000"/>
              </a:lnSpc>
            </a:pPr>
            <a:endParaRPr lang="en-US" altLang="en-US" dirty="0"/>
          </a:p>
          <a:p>
            <a:pPr lvl="1">
              <a:lnSpc>
                <a:spcPct val="110000"/>
              </a:lnSpc>
            </a:pPr>
            <a:endParaRPr lang="en-US" altLang="en-US" dirty="0"/>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22</a:t>
            </a:fld>
            <a:endParaRPr lang="en-GB" altLang="en-US"/>
          </a:p>
        </p:txBody>
      </p:sp>
    </p:spTree>
    <p:extLst>
      <p:ext uri="{BB962C8B-B14F-4D97-AF65-F5344CB8AC3E}">
        <p14:creationId xmlns:p14="http://schemas.microsoft.com/office/powerpoint/2010/main" val="314662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sz="2000" dirty="0"/>
              <a:t>Sort the data</a:t>
            </a:r>
          </a:p>
          <a:p>
            <a:pPr lvl="1"/>
            <a:r>
              <a:rPr lang="en-GB" altLang="en-US" sz="1800" dirty="0" err="1"/>
              <a:t>Clic</a:t>
            </a:r>
            <a:r>
              <a:rPr lang="en-GB" altLang="en-US" sz="1800" b="1" dirty="0"/>
              <a:t> </a:t>
            </a:r>
            <a:r>
              <a:rPr lang="en-GB" altLang="en-US" sz="1800" dirty="0"/>
              <a:t>on a particular </a:t>
            </a:r>
            <a:r>
              <a:rPr lang="en-GB" altLang="en-US" sz="1800" b="1" dirty="0"/>
              <a:t>column title</a:t>
            </a:r>
          </a:p>
          <a:p>
            <a:endParaRPr lang="en-GB" altLang="en-US" sz="2000" dirty="0"/>
          </a:p>
          <a:p>
            <a:r>
              <a:rPr lang="en-GB" altLang="en-US" sz="2000" dirty="0"/>
              <a:t>Search data </a:t>
            </a:r>
          </a:p>
          <a:p>
            <a:pPr lvl="1"/>
            <a:r>
              <a:rPr lang="en-GB" altLang="en-US" sz="1800" dirty="0"/>
              <a:t>Perform query on the data via </a:t>
            </a:r>
            <a:r>
              <a:rPr lang="en-GB" altLang="en-US" sz="1800" b="1" dirty="0"/>
              <a:t>Query line </a:t>
            </a:r>
          </a:p>
          <a:p>
            <a:endParaRPr lang="en-GB" altLang="en-US" sz="2000" dirty="0"/>
          </a:p>
          <a:p>
            <a:r>
              <a:rPr lang="en-GB" altLang="en-US" sz="2000" dirty="0"/>
              <a:t>Validate changes</a:t>
            </a:r>
          </a:p>
          <a:p>
            <a:pPr lvl="1"/>
            <a:r>
              <a:rPr lang="en-GB" altLang="en-US" sz="1800" b="1" dirty="0"/>
              <a:t>Commit </a:t>
            </a:r>
            <a:r>
              <a:rPr lang="en-GB" altLang="en-US" sz="1800" dirty="0"/>
              <a:t>button</a:t>
            </a:r>
            <a:r>
              <a:rPr lang="en-GB" altLang="en-US" sz="1800" b="1" dirty="0"/>
              <a:t> </a:t>
            </a:r>
            <a:r>
              <a:rPr lang="en-GB" altLang="en-US" sz="1800" dirty="0"/>
              <a:t>validates all changes on data</a:t>
            </a:r>
          </a:p>
          <a:p>
            <a:pPr marL="914400" lvl="2" indent="0">
              <a:buFontTx/>
              <a:buNone/>
            </a:pPr>
            <a:r>
              <a:rPr lang="en-GB" altLang="en-US" sz="1200" i="1" dirty="0"/>
              <a:t>This action is done for all data modified since last commit  even if some data is not displayed. It is recommended to commit regularly and frequently</a:t>
            </a:r>
          </a:p>
          <a:p>
            <a:endParaRPr lang="en-GB" altLang="en-US" sz="2000" b="1" dirty="0"/>
          </a:p>
          <a:p>
            <a:r>
              <a:rPr lang="en-GB" altLang="en-US" sz="2000" dirty="0"/>
              <a:t>Cancel changes</a:t>
            </a:r>
          </a:p>
          <a:p>
            <a:pPr lvl="1"/>
            <a:r>
              <a:rPr lang="en-GB" altLang="en-US" sz="1800" b="1" dirty="0"/>
              <a:t>Rollback</a:t>
            </a:r>
            <a:r>
              <a:rPr lang="en-GB" altLang="en-US" sz="1800" dirty="0"/>
              <a:t> button cancels all the changes on data since the last commit</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27</a:t>
            </a:fld>
            <a:endParaRPr lang="en-GB" altLang="en-US"/>
          </a:p>
        </p:txBody>
      </p:sp>
    </p:spTree>
    <p:extLst>
      <p:ext uri="{BB962C8B-B14F-4D97-AF65-F5344CB8AC3E}">
        <p14:creationId xmlns:p14="http://schemas.microsoft.com/office/powerpoint/2010/main" val="3758004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The DATA SET sub-component allows manipulating all sets of data defining in IPAS.</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30</a:t>
            </a:fld>
            <a:endParaRPr lang="en-GB" altLang="en-US"/>
          </a:p>
        </p:txBody>
      </p:sp>
    </p:spTree>
    <p:extLst>
      <p:ext uri="{BB962C8B-B14F-4D97-AF65-F5344CB8AC3E}">
        <p14:creationId xmlns:p14="http://schemas.microsoft.com/office/powerpoint/2010/main" val="281343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31</a:t>
            </a:fld>
            <a:endParaRPr lang="en-GB" altLang="en-US"/>
          </a:p>
        </p:txBody>
      </p:sp>
    </p:spTree>
    <p:extLst>
      <p:ext uri="{BB962C8B-B14F-4D97-AF65-F5344CB8AC3E}">
        <p14:creationId xmlns:p14="http://schemas.microsoft.com/office/powerpoint/2010/main" val="46075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dirty="0"/>
              <a:t>The </a:t>
            </a:r>
            <a:r>
              <a:rPr lang="en-GB" altLang="en-US" b="1" dirty="0"/>
              <a:t>EXPORT</a:t>
            </a:r>
            <a:r>
              <a:rPr lang="en-GB" altLang="en-US" dirty="0"/>
              <a:t> sub-component allows exporting data from the IPAS system to external sources. This function can be used any time within a simulation (Generate data in text files for stakeholders, modification of data using export and then import).</a:t>
            </a:r>
          </a:p>
          <a:p>
            <a:r>
              <a:rPr lang="en-GB" altLang="en-US" dirty="0"/>
              <a:t>Data that can be exported are:</a:t>
            </a:r>
          </a:p>
          <a:p>
            <a:pPr lvl="1"/>
            <a:r>
              <a:rPr lang="en-GB" altLang="en-US" dirty="0"/>
              <a:t>- all or part of an airspace environment,</a:t>
            </a:r>
          </a:p>
          <a:p>
            <a:pPr lvl="1"/>
            <a:r>
              <a:rPr lang="en-GB" altLang="en-US" dirty="0"/>
              <a:t>- all or part of a traffic sample,</a:t>
            </a:r>
          </a:p>
          <a:p>
            <a:pPr lvl="1"/>
            <a:r>
              <a:rPr lang="en-GB" altLang="en-US" dirty="0"/>
              <a:t>- all or part of ATC constraint domain.</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32</a:t>
            </a:fld>
            <a:endParaRPr lang="en-GB" altLang="en-US"/>
          </a:p>
        </p:txBody>
      </p:sp>
    </p:spTree>
    <p:extLst>
      <p:ext uri="{BB962C8B-B14F-4D97-AF65-F5344CB8AC3E}">
        <p14:creationId xmlns:p14="http://schemas.microsoft.com/office/powerpoint/2010/main" val="27199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33</a:t>
            </a:fld>
            <a:endParaRPr lang="en-GB" altLang="en-US"/>
          </a:p>
        </p:txBody>
      </p:sp>
    </p:spTree>
    <p:extLst>
      <p:ext uri="{BB962C8B-B14F-4D97-AF65-F5344CB8AC3E}">
        <p14:creationId xmlns:p14="http://schemas.microsoft.com/office/powerpoint/2010/main" val="235168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sz="1200" dirty="0"/>
              <a:t>On a technical point of view, ESCAPE simulator requires 3 sets of facilities:</a:t>
            </a:r>
          </a:p>
          <a:p>
            <a:r>
              <a:rPr lang="en-GB" altLang="en-US" sz="1200" dirty="0"/>
              <a:t>- A set of software, the </a:t>
            </a:r>
            <a:r>
              <a:rPr lang="en-GB" altLang="en-US" sz="1200" b="1" dirty="0"/>
              <a:t>ESCAPE sub-components</a:t>
            </a:r>
            <a:r>
              <a:rPr lang="en-GB" altLang="en-US" sz="1200" dirty="0"/>
              <a:t>, implementing the simulator real time processes and allowing the simulator’s execution,</a:t>
            </a:r>
          </a:p>
          <a:p>
            <a:r>
              <a:rPr lang="en-GB" altLang="en-US" sz="1200" dirty="0"/>
              <a:t>- Then a set of simulator’s </a:t>
            </a:r>
            <a:r>
              <a:rPr lang="en-GB" altLang="en-US" sz="1200" b="1" dirty="0"/>
              <a:t>configuration files</a:t>
            </a:r>
            <a:r>
              <a:rPr lang="en-GB" altLang="en-US" sz="1200" dirty="0"/>
              <a:t>, providing technical and functional parameters for the simulator execution purpose, </a:t>
            </a:r>
          </a:p>
          <a:p>
            <a:r>
              <a:rPr lang="en-GB" altLang="en-US" sz="1200" dirty="0"/>
              <a:t>- And finally a set of </a:t>
            </a:r>
            <a:r>
              <a:rPr lang="en-GB" altLang="en-US" sz="1200" b="1" dirty="0"/>
              <a:t>prepared data files</a:t>
            </a:r>
            <a:r>
              <a:rPr lang="en-GB" altLang="en-US" sz="1200" dirty="0"/>
              <a:t>, previously prepared off-line with the help of Data Preparation Systems (IPAS, PVT).</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a:t>
            </a:fld>
            <a:endParaRPr lang="en-GB" altLang="en-US"/>
          </a:p>
        </p:txBody>
      </p:sp>
    </p:spTree>
    <p:extLst>
      <p:ext uri="{BB962C8B-B14F-4D97-AF65-F5344CB8AC3E}">
        <p14:creationId xmlns:p14="http://schemas.microsoft.com/office/powerpoint/2010/main" val="285177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dirty="0"/>
              <a:t>The </a:t>
            </a:r>
            <a:r>
              <a:rPr lang="en-GB" altLang="en-US" b="1" dirty="0"/>
              <a:t>IMPORT</a:t>
            </a:r>
            <a:r>
              <a:rPr lang="en-GB" altLang="en-US" dirty="0"/>
              <a:t> sub-component allows importing data from external sources into the IPAS system. This function can be used any time within a simulation (initialisation of simulation, modification of data using export and then import).</a:t>
            </a:r>
          </a:p>
          <a:p>
            <a:r>
              <a:rPr lang="en-GB" altLang="en-US" dirty="0"/>
              <a:t>Data that can be imported are:</a:t>
            </a:r>
          </a:p>
          <a:p>
            <a:pPr lvl="1"/>
            <a:r>
              <a:rPr lang="en-GB" altLang="en-US" dirty="0"/>
              <a:t>- all or part of reference data,</a:t>
            </a:r>
          </a:p>
          <a:p>
            <a:pPr lvl="1"/>
            <a:r>
              <a:rPr lang="en-GB" altLang="en-US" dirty="0"/>
              <a:t>- all or part of an airspace environment (IPAS &amp; ARINC format),</a:t>
            </a:r>
          </a:p>
          <a:p>
            <a:pPr lvl="1"/>
            <a:r>
              <a:rPr lang="en-GB" altLang="en-US" dirty="0"/>
              <a:t>- all or part of a traffic sample,</a:t>
            </a:r>
          </a:p>
          <a:p>
            <a:pPr lvl="1"/>
            <a:r>
              <a:rPr lang="en-GB" altLang="en-US" dirty="0"/>
              <a:t>- all or part of ATC constraint domain,</a:t>
            </a:r>
          </a:p>
          <a:p>
            <a:pPr lvl="1"/>
            <a:r>
              <a:rPr lang="en-GB" altLang="en-US" dirty="0"/>
              <a:t>- skip sector rules data,</a:t>
            </a:r>
          </a:p>
          <a:p>
            <a:pPr lvl="1"/>
            <a:r>
              <a:rPr lang="en-GB" altLang="en-US" dirty="0"/>
              <a:t>- </a:t>
            </a:r>
            <a:r>
              <a:rPr lang="en-GB" altLang="en-US" dirty="0" err="1"/>
              <a:t>meteo</a:t>
            </a:r>
            <a:r>
              <a:rPr lang="en-GB" altLang="en-US" dirty="0"/>
              <a:t> data (MM5 format) </a:t>
            </a:r>
            <a:r>
              <a:rPr lang="en-GB" altLang="en-US" dirty="0">
                <a:sym typeface="Wingdings" panose="05000000000000000000" pitchFamily="2" charset="2"/>
              </a:rPr>
              <a:t> Not sure it works</a:t>
            </a:r>
            <a:endParaRPr lang="en-GB" altLang="en-US" dirty="0"/>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34</a:t>
            </a:fld>
            <a:endParaRPr lang="en-GB" altLang="en-US"/>
          </a:p>
        </p:txBody>
      </p:sp>
    </p:spTree>
    <p:extLst>
      <p:ext uri="{BB962C8B-B14F-4D97-AF65-F5344CB8AC3E}">
        <p14:creationId xmlns:p14="http://schemas.microsoft.com/office/powerpoint/2010/main" val="2279221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Refer to “IPAS User Manual / IMPORT function “ for more information on Import function (file format, checks, </a:t>
            </a:r>
            <a:r>
              <a:rPr lang="en-US" altLang="en-US" dirty="0" err="1"/>
              <a:t>etc</a:t>
            </a:r>
            <a:r>
              <a:rPr lang="en-US" altLang="en-US" dirty="0"/>
              <a:t>…).</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35</a:t>
            </a:fld>
            <a:endParaRPr lang="en-GB" altLang="en-US"/>
          </a:p>
        </p:txBody>
      </p:sp>
    </p:spTree>
    <p:extLst>
      <p:ext uri="{BB962C8B-B14F-4D97-AF65-F5344CB8AC3E}">
        <p14:creationId xmlns:p14="http://schemas.microsoft.com/office/powerpoint/2010/main" val="775061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36</a:t>
            </a:fld>
            <a:endParaRPr lang="en-GB" altLang="en-US"/>
          </a:p>
        </p:txBody>
      </p:sp>
    </p:spTree>
    <p:extLst>
      <p:ext uri="{BB962C8B-B14F-4D97-AF65-F5344CB8AC3E}">
        <p14:creationId xmlns:p14="http://schemas.microsoft.com/office/powerpoint/2010/main" val="129797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a:t>
            </a:r>
            <a:r>
              <a:rPr lang="fr-FR" dirty="0" err="1"/>
              <a:t>mecanism</a:t>
            </a:r>
            <a:r>
              <a:rPr lang="fr-FR" dirty="0"/>
              <a:t> simplifies the </a:t>
            </a:r>
            <a:r>
              <a:rPr lang="fr-FR" dirty="0" err="1"/>
              <a:t>excel</a:t>
            </a:r>
            <a:r>
              <a:rPr lang="fr-FR" dirty="0"/>
              <a:t> file </a:t>
            </a:r>
            <a:r>
              <a:rPr lang="fr-FR" dirty="0" err="1"/>
              <a:t>with</a:t>
            </a:r>
            <a:r>
              <a:rPr lang="fr-FR" dirty="0"/>
              <a:t> </a:t>
            </a:r>
            <a:r>
              <a:rPr lang="fr-FR" dirty="0" err="1"/>
              <a:t>only</a:t>
            </a:r>
            <a:r>
              <a:rPr lang="fr-FR" dirty="0"/>
              <a:t> the data </a:t>
            </a:r>
            <a:r>
              <a:rPr lang="fr-FR" dirty="0" err="1"/>
              <a:t>that</a:t>
            </a:r>
            <a:r>
              <a:rPr lang="fr-FR" dirty="0"/>
              <a:t> </a:t>
            </a:r>
            <a:r>
              <a:rPr lang="fr-FR" dirty="0" err="1"/>
              <a:t>needs</a:t>
            </a:r>
            <a:r>
              <a:rPr lang="fr-FR" dirty="0"/>
              <a:t> to </a:t>
            </a:r>
            <a:r>
              <a:rPr lang="fr-FR" dirty="0" err="1"/>
              <a:t>be</a:t>
            </a:r>
            <a:r>
              <a:rPr lang="fr-FR" dirty="0"/>
              <a:t> </a:t>
            </a:r>
            <a:r>
              <a:rPr lang="fr-FR" dirty="0" err="1"/>
              <a:t>customized</a:t>
            </a:r>
            <a:r>
              <a:rPr lang="fr-FR" dirty="0"/>
              <a:t>. </a:t>
            </a:r>
          </a:p>
          <a:p>
            <a:r>
              <a:rPr lang="fr-FR" dirty="0"/>
              <a:t>It </a:t>
            </a:r>
            <a:r>
              <a:rPr lang="fr-FR" dirty="0" err="1"/>
              <a:t>also</a:t>
            </a:r>
            <a:r>
              <a:rPr lang="fr-FR" dirty="0"/>
              <a:t> </a:t>
            </a:r>
            <a:r>
              <a:rPr lang="fr-FR" dirty="0" err="1"/>
              <a:t>prevents</a:t>
            </a:r>
            <a:r>
              <a:rPr lang="fr-FR" dirty="0"/>
              <a:t> </a:t>
            </a:r>
            <a:r>
              <a:rPr lang="fr-FR" dirty="0" err="1"/>
              <a:t>from</a:t>
            </a:r>
            <a:r>
              <a:rPr lang="fr-FR" dirty="0"/>
              <a:t> </a:t>
            </a:r>
            <a:r>
              <a:rPr lang="fr-FR" dirty="0" err="1"/>
              <a:t>missing</a:t>
            </a:r>
            <a:r>
              <a:rPr lang="fr-FR" dirty="0"/>
              <a:t> </a:t>
            </a:r>
            <a:r>
              <a:rPr lang="fr-FR" dirty="0" err="1"/>
              <a:t>columns</a:t>
            </a:r>
            <a:r>
              <a:rPr lang="fr-FR" dirty="0"/>
              <a:t> or incorrect data </a:t>
            </a:r>
            <a:r>
              <a:rPr lang="fr-FR" dirty="0" err="1"/>
              <a:t>formatting</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37</a:t>
            </a:fld>
            <a:endParaRPr lang="en-GB" altLang="en-US"/>
          </a:p>
        </p:txBody>
      </p:sp>
    </p:spTree>
    <p:extLst>
      <p:ext uri="{BB962C8B-B14F-4D97-AF65-F5344CB8AC3E}">
        <p14:creationId xmlns:p14="http://schemas.microsoft.com/office/powerpoint/2010/main" val="282794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40</a:t>
            </a:fld>
            <a:endParaRPr lang="en-GB" altLang="en-US"/>
          </a:p>
        </p:txBody>
      </p:sp>
    </p:spTree>
    <p:extLst>
      <p:ext uri="{BB962C8B-B14F-4D97-AF65-F5344CB8AC3E}">
        <p14:creationId xmlns:p14="http://schemas.microsoft.com/office/powerpoint/2010/main" val="554557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dirty="0"/>
              <a:t>IPAS Check is used to validate and to deliver the exercises before using the PVT (Profile Validation Tool) or launching the exercise on the Escape platform. </a:t>
            </a:r>
          </a:p>
          <a:p>
            <a:r>
              <a:rPr lang="en-GB" altLang="en-US" dirty="0"/>
              <a:t>The exercises are checked and delivered individually or thru a selection list. The component provides the following major facilities:</a:t>
            </a:r>
          </a:p>
          <a:p>
            <a:pPr lvl="1"/>
            <a:r>
              <a:rPr lang="en-GB" altLang="en-US" dirty="0"/>
              <a:t>- check data domain during preparation process,</a:t>
            </a:r>
          </a:p>
          <a:p>
            <a:pPr lvl="1"/>
            <a:r>
              <a:rPr lang="en-GB" altLang="en-US" dirty="0"/>
              <a:t>- check exercise data before delivery,</a:t>
            </a:r>
          </a:p>
          <a:p>
            <a:pPr lvl="1"/>
            <a:r>
              <a:rPr lang="en-GB" altLang="en-US" dirty="0"/>
              <a:t>- deliver exercise data.</a:t>
            </a:r>
          </a:p>
          <a:p>
            <a:r>
              <a:rPr lang="en-GB" altLang="en-US" dirty="0"/>
              <a:t> </a:t>
            </a:r>
          </a:p>
          <a:p>
            <a:r>
              <a:rPr lang="en-GB" altLang="en-US" dirty="0"/>
              <a:t>The </a:t>
            </a:r>
            <a:r>
              <a:rPr lang="en-GB" altLang="en-US" b="1" dirty="0"/>
              <a:t>CHECK</a:t>
            </a:r>
            <a:r>
              <a:rPr lang="en-GB" altLang="en-US" dirty="0"/>
              <a:t> function allows checking the validity of data with regard to the target simulator. Supplied data must be compliant with a set of standard validity rules (they must respect the requirements of the Interface Requirements Specifications (IRS)).</a:t>
            </a:r>
          </a:p>
          <a:p>
            <a:r>
              <a:rPr lang="en-GB" altLang="en-US" dirty="0"/>
              <a:t> </a:t>
            </a:r>
          </a:p>
          <a:p>
            <a:r>
              <a:rPr lang="en-GB" altLang="en-US" i="1" u="sng" dirty="0"/>
              <a:t>Note</a:t>
            </a:r>
            <a:r>
              <a:rPr lang="en-GB" altLang="en-US" i="1" dirty="0"/>
              <a:t>. Validity rules are defined to issue errors or warnings. Errors on data can compromise the good running of the simulator while warnings on data affect only the operational behaviour of the simulation.</a:t>
            </a:r>
            <a:endParaRPr lang="en-GB" altLang="en-US" dirty="0"/>
          </a:p>
          <a:p>
            <a:r>
              <a:rPr lang="en-GB" altLang="en-US" dirty="0"/>
              <a:t> </a:t>
            </a:r>
          </a:p>
          <a:p>
            <a:r>
              <a:rPr lang="en-GB" altLang="en-US" dirty="0"/>
              <a:t>The </a:t>
            </a:r>
            <a:r>
              <a:rPr lang="en-GB" altLang="en-US" b="1" dirty="0"/>
              <a:t>DELIVER</a:t>
            </a:r>
            <a:r>
              <a:rPr lang="en-GB" altLang="en-US" dirty="0"/>
              <a:t> function allows supplying the set of data under the format corresponding to the target simulator version </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42</a:t>
            </a:fld>
            <a:endParaRPr lang="en-GB" altLang="en-US"/>
          </a:p>
        </p:txBody>
      </p:sp>
    </p:spTree>
    <p:extLst>
      <p:ext uri="{BB962C8B-B14F-4D97-AF65-F5344CB8AC3E}">
        <p14:creationId xmlns:p14="http://schemas.microsoft.com/office/powerpoint/2010/main" val="2771863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Can </a:t>
            </a:r>
            <a:r>
              <a:rPr lang="fr-FR" dirty="0" err="1"/>
              <a:t>be</a:t>
            </a:r>
            <a:r>
              <a:rPr lang="fr-FR" dirty="0"/>
              <a:t> </a:t>
            </a:r>
            <a:r>
              <a:rPr lang="fr-FR" dirty="0" err="1"/>
              <a:t>useful</a:t>
            </a:r>
            <a:r>
              <a:rPr lang="fr-FR" dirty="0"/>
              <a:t> in case </a:t>
            </a:r>
            <a:r>
              <a:rPr lang="fr-FR" dirty="0" err="1"/>
              <a:t>some</a:t>
            </a:r>
            <a:r>
              <a:rPr lang="fr-FR" dirty="0"/>
              <a:t> </a:t>
            </a:r>
            <a:r>
              <a:rPr lang="fr-FR" dirty="0" err="1"/>
              <a:t>domains</a:t>
            </a:r>
            <a:r>
              <a:rPr lang="fr-FR" dirty="0"/>
              <a:t> are not </a:t>
            </a:r>
            <a:r>
              <a:rPr lang="fr-FR" dirty="0" err="1"/>
              <a:t>completely</a:t>
            </a:r>
            <a:r>
              <a:rPr lang="fr-FR" dirty="0"/>
              <a:t> </a:t>
            </a:r>
            <a:r>
              <a:rPr lang="fr-FR" dirty="0" err="1"/>
              <a:t>prepared</a:t>
            </a:r>
            <a:r>
              <a:rPr lang="fr-FR" dirty="0"/>
              <a:t>.</a:t>
            </a:r>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45</a:t>
            </a:fld>
            <a:endParaRPr lang="en-GB" altLang="en-US"/>
          </a:p>
        </p:txBody>
      </p:sp>
    </p:spTree>
    <p:extLst>
      <p:ext uri="{BB962C8B-B14F-4D97-AF65-F5344CB8AC3E}">
        <p14:creationId xmlns:p14="http://schemas.microsoft.com/office/powerpoint/2010/main" val="1934466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46</a:t>
            </a:fld>
            <a:endParaRPr lang="en-GB" altLang="en-US"/>
          </a:p>
        </p:txBody>
      </p:sp>
    </p:spTree>
    <p:extLst>
      <p:ext uri="{BB962C8B-B14F-4D97-AF65-F5344CB8AC3E}">
        <p14:creationId xmlns:p14="http://schemas.microsoft.com/office/powerpoint/2010/main" val="109084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ltLang="en-US" dirty="0"/>
              <a:t>3 main steps are necessary for the preparation of data:</a:t>
            </a:r>
          </a:p>
          <a:p>
            <a:r>
              <a:rPr lang="en-GB" altLang="en-US" dirty="0"/>
              <a:t>	- data </a:t>
            </a:r>
            <a:r>
              <a:rPr lang="en-GB" altLang="en-US" b="1" dirty="0"/>
              <a:t>Preparation </a:t>
            </a:r>
          </a:p>
          <a:p>
            <a:r>
              <a:rPr lang="en-GB" altLang="en-US" b="1" dirty="0"/>
              <a:t>		-  </a:t>
            </a:r>
            <a:r>
              <a:rPr lang="en-GB" altLang="en-US" dirty="0"/>
              <a:t>with the simulation initialisation activities</a:t>
            </a:r>
          </a:p>
          <a:p>
            <a:r>
              <a:rPr lang="en-GB" altLang="en-US" b="1" dirty="0"/>
              <a:t>		-  </a:t>
            </a:r>
            <a:r>
              <a:rPr lang="en-GB" altLang="en-US" dirty="0"/>
              <a:t>and</a:t>
            </a:r>
            <a:r>
              <a:rPr lang="en-GB" altLang="en-US" b="1" dirty="0"/>
              <a:t> </a:t>
            </a:r>
            <a:r>
              <a:rPr lang="en-GB" altLang="en-US" dirty="0"/>
              <a:t>the</a:t>
            </a:r>
            <a:r>
              <a:rPr lang="en-GB" altLang="en-US" b="1" dirty="0"/>
              <a:t> </a:t>
            </a:r>
            <a:r>
              <a:rPr lang="en-GB" altLang="en-US" dirty="0"/>
              <a:t>preparation of simulated data (airspace, traffic, etc…)</a:t>
            </a:r>
          </a:p>
          <a:p>
            <a:r>
              <a:rPr lang="en-GB" altLang="en-US" dirty="0"/>
              <a:t>	- data </a:t>
            </a:r>
            <a:r>
              <a:rPr lang="en-GB" altLang="en-US" b="1" dirty="0"/>
              <a:t>Validation</a:t>
            </a:r>
          </a:p>
          <a:p>
            <a:r>
              <a:rPr lang="en-GB" altLang="en-US" b="1" dirty="0"/>
              <a:t>		-  </a:t>
            </a:r>
            <a:r>
              <a:rPr lang="en-GB" altLang="en-US" dirty="0"/>
              <a:t>IPAS exercise validation (airspace &amp; traffic data)</a:t>
            </a:r>
          </a:p>
          <a:p>
            <a:r>
              <a:rPr lang="en-GB" altLang="en-US" b="1" dirty="0"/>
              <a:t>		-  </a:t>
            </a:r>
            <a:r>
              <a:rPr lang="en-GB" altLang="en-US" dirty="0"/>
              <a:t>Flight profile &amp; ATC constraints validation (PVT) </a:t>
            </a:r>
          </a:p>
          <a:p>
            <a:r>
              <a:rPr lang="en-GB" altLang="en-US" dirty="0"/>
              <a:t>	- and data </a:t>
            </a:r>
            <a:r>
              <a:rPr lang="en-GB" altLang="en-US" b="1" dirty="0"/>
              <a:t>Pre-analysis</a:t>
            </a:r>
          </a:p>
          <a:p>
            <a:r>
              <a:rPr lang="en-GB" altLang="en-US" b="1" dirty="0"/>
              <a:t>		-  </a:t>
            </a:r>
            <a:r>
              <a:rPr lang="en-GB" altLang="en-US" dirty="0"/>
              <a:t>Traffic analyse &amp; Exercise statistics on sector load (ART analysis)</a:t>
            </a:r>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4</a:t>
            </a:fld>
            <a:endParaRPr lang="en-GB" altLang="en-US"/>
          </a:p>
        </p:txBody>
      </p:sp>
    </p:spTree>
    <p:extLst>
      <p:ext uri="{BB962C8B-B14F-4D97-AF65-F5344CB8AC3E}">
        <p14:creationId xmlns:p14="http://schemas.microsoft.com/office/powerpoint/2010/main" val="323956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IPAS (Integrated Preparation and Analysis System) is intended to carry out all the preparation and analysis work for simulations. </a:t>
            </a:r>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5</a:t>
            </a:fld>
            <a:endParaRPr lang="en-GB" altLang="en-US"/>
          </a:p>
        </p:txBody>
      </p:sp>
    </p:spTree>
    <p:extLst>
      <p:ext uri="{BB962C8B-B14F-4D97-AF65-F5344CB8AC3E}">
        <p14:creationId xmlns:p14="http://schemas.microsoft.com/office/powerpoint/2010/main" val="110022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10</a:t>
            </a:fld>
            <a:endParaRPr lang="en-GB" altLang="en-US"/>
          </a:p>
        </p:txBody>
      </p:sp>
    </p:spTree>
    <p:extLst>
      <p:ext uri="{BB962C8B-B14F-4D97-AF65-F5344CB8AC3E}">
        <p14:creationId xmlns:p14="http://schemas.microsoft.com/office/powerpoint/2010/main" val="275612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11</a:t>
            </a:fld>
            <a:endParaRPr lang="en-GB" altLang="en-US"/>
          </a:p>
        </p:txBody>
      </p:sp>
    </p:spTree>
    <p:extLst>
      <p:ext uri="{BB962C8B-B14F-4D97-AF65-F5344CB8AC3E}">
        <p14:creationId xmlns:p14="http://schemas.microsoft.com/office/powerpoint/2010/main" val="275353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12</a:t>
            </a:fld>
            <a:endParaRPr lang="en-GB" altLang="en-US"/>
          </a:p>
        </p:txBody>
      </p:sp>
    </p:spTree>
    <p:extLst>
      <p:ext uri="{BB962C8B-B14F-4D97-AF65-F5344CB8AC3E}">
        <p14:creationId xmlns:p14="http://schemas.microsoft.com/office/powerpoint/2010/main" val="381023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For exo4, </a:t>
            </a:r>
            <a:r>
              <a:rPr lang="fr-FR" dirty="0" err="1"/>
              <a:t>it</a:t>
            </a:r>
            <a:r>
              <a:rPr lang="fr-FR" dirty="0"/>
              <a:t> </a:t>
            </a:r>
            <a:r>
              <a:rPr lang="fr-FR" dirty="0" err="1"/>
              <a:t>is</a:t>
            </a:r>
            <a:r>
              <a:rPr lang="fr-FR" dirty="0"/>
              <a:t> possible to duplicate the </a:t>
            </a:r>
            <a:r>
              <a:rPr lang="fr-FR" dirty="0" err="1"/>
              <a:t>requested</a:t>
            </a:r>
            <a:r>
              <a:rPr lang="fr-FR" dirty="0"/>
              <a:t> </a:t>
            </a:r>
            <a:r>
              <a:rPr lang="fr-FR" dirty="0" err="1"/>
              <a:t>domain</a:t>
            </a:r>
            <a:r>
              <a:rPr lang="fr-FR" dirty="0"/>
              <a:t> (</a:t>
            </a:r>
            <a:r>
              <a:rPr lang="fr-FR" dirty="0" err="1"/>
              <a:t>here</a:t>
            </a:r>
            <a:r>
              <a:rPr lang="fr-FR" dirty="0"/>
              <a:t> </a:t>
            </a:r>
            <a:r>
              <a:rPr lang="fr-FR" dirty="0" err="1"/>
              <a:t>Meteo</a:t>
            </a:r>
            <a:r>
              <a:rPr lang="fr-FR" dirty="0"/>
              <a:t> A1) and </a:t>
            </a:r>
            <a:r>
              <a:rPr lang="fr-FR" dirty="0" err="1"/>
              <a:t>link</a:t>
            </a:r>
            <a:r>
              <a:rPr lang="fr-FR" dirty="0"/>
              <a:t> </a:t>
            </a:r>
            <a:r>
              <a:rPr lang="fr-FR" dirty="0" err="1"/>
              <a:t>it</a:t>
            </a:r>
            <a:r>
              <a:rPr lang="fr-FR" dirty="0"/>
              <a:t> to the </a:t>
            </a:r>
            <a:r>
              <a:rPr lang="fr-FR" dirty="0" err="1"/>
              <a:t>Airspace</a:t>
            </a:r>
            <a:r>
              <a:rPr lang="fr-FR" dirty="0"/>
              <a:t> B.</a:t>
            </a:r>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13</a:t>
            </a:fld>
            <a:endParaRPr lang="en-GB" altLang="en-US"/>
          </a:p>
        </p:txBody>
      </p:sp>
    </p:spTree>
    <p:extLst>
      <p:ext uri="{BB962C8B-B14F-4D97-AF65-F5344CB8AC3E}">
        <p14:creationId xmlns:p14="http://schemas.microsoft.com/office/powerpoint/2010/main" val="243872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pPr>
            <a:r>
              <a:rPr lang="en-US" altLang="en-US" dirty="0"/>
              <a:t>The user may change the simulation during an IPAS session.</a:t>
            </a:r>
          </a:p>
          <a:p>
            <a:pPr>
              <a:lnSpc>
                <a:spcPct val="90000"/>
              </a:lnSpc>
            </a:pPr>
            <a:endParaRPr lang="en-US" altLang="en-US" dirty="0"/>
          </a:p>
          <a:p>
            <a:pPr>
              <a:lnSpc>
                <a:spcPct val="90000"/>
              </a:lnSpc>
            </a:pPr>
            <a:r>
              <a:rPr lang="en-US" altLang="en-US" dirty="0"/>
              <a:t>IPAS data is grouped for a given simulation into reference data, domains and exercises.</a:t>
            </a:r>
          </a:p>
          <a:p>
            <a:pPr>
              <a:lnSpc>
                <a:spcPct val="90000"/>
              </a:lnSpc>
            </a:pPr>
            <a:r>
              <a:rPr lang="en-US" altLang="en-US" dirty="0"/>
              <a:t>A domain is composed of a logical set of data.</a:t>
            </a:r>
          </a:p>
          <a:p>
            <a:pPr>
              <a:lnSpc>
                <a:spcPct val="90000"/>
              </a:lnSpc>
            </a:pPr>
            <a:r>
              <a:rPr lang="en-US" altLang="en-US" dirty="0"/>
              <a:t>Exercises are a set of domains</a:t>
            </a:r>
          </a:p>
          <a:p>
            <a:pPr>
              <a:lnSpc>
                <a:spcPct val="90000"/>
              </a:lnSpc>
            </a:pPr>
            <a:r>
              <a:rPr lang="en-US" altLang="en-US" dirty="0"/>
              <a:t>Domains can be shared between exercises having the same airspace</a:t>
            </a:r>
          </a:p>
          <a:p>
            <a:pPr>
              <a:lnSpc>
                <a:spcPct val="90000"/>
              </a:lnSpc>
              <a:buFont typeface="Monotype Sorts" pitchFamily="2" charset="2"/>
              <a:buNone/>
            </a:pPr>
            <a:r>
              <a:rPr lang="en-US" altLang="en-US" sz="900" i="1" dirty="0"/>
              <a:t>(However you have to duplicate a domain to link it to another Airspace)</a:t>
            </a:r>
          </a:p>
          <a:p>
            <a:endParaRPr lang="en-GB" altLang="en-US" dirty="0"/>
          </a:p>
          <a:p>
            <a:endParaRPr lang="fr-FR" dirty="0"/>
          </a:p>
        </p:txBody>
      </p:sp>
      <p:sp>
        <p:nvSpPr>
          <p:cNvPr id="4" name="Espace réservé du numéro de diapositive 3"/>
          <p:cNvSpPr>
            <a:spLocks noGrp="1"/>
          </p:cNvSpPr>
          <p:nvPr>
            <p:ph type="sldNum" sz="quarter" idx="5"/>
          </p:nvPr>
        </p:nvSpPr>
        <p:spPr/>
        <p:txBody>
          <a:bodyPr/>
          <a:lstStyle/>
          <a:p>
            <a:fld id="{69441419-AE6F-48B4-864E-F1D5EE0BE1DB}" type="slidenum">
              <a:rPr lang="en-GB" altLang="en-US" smtClean="0"/>
              <a:pPr/>
              <a:t>14</a:t>
            </a:fld>
            <a:endParaRPr lang="en-GB" altLang="en-US"/>
          </a:p>
        </p:txBody>
      </p:sp>
    </p:spTree>
    <p:extLst>
      <p:ext uri="{BB962C8B-B14F-4D97-AF65-F5344CB8AC3E}">
        <p14:creationId xmlns:p14="http://schemas.microsoft.com/office/powerpoint/2010/main" val="1708528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RPORATE Colour Title Slid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1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userDrawn="1"/>
        </p:nvGrpSpPr>
        <p:grpSpPr>
          <a:xfrm>
            <a:off x="0" y="5872232"/>
            <a:ext cx="9144000" cy="1031490"/>
            <a:chOff x="3069712" y="5872232"/>
            <a:chExt cx="9144000" cy="1031490"/>
          </a:xfrm>
        </p:grpSpPr>
        <p:sp>
          <p:nvSpPr>
            <p:cNvPr id="23" name="Freeform 6"/>
            <p:cNvSpPr>
              <a:spLocks/>
            </p:cNvSpPr>
            <p:nvPr userDrawn="1"/>
          </p:nvSpPr>
          <p:spPr bwMode="auto">
            <a:xfrm>
              <a:off x="8840326" y="5872232"/>
              <a:ext cx="3373386" cy="251334"/>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 h="19790">
                  <a:moveTo>
                    <a:pt x="0" y="18822"/>
                  </a:moveTo>
                  <a:lnTo>
                    <a:pt x="14932" y="19790"/>
                  </a:lnTo>
                  <a:cubicBezTo>
                    <a:pt x="14937" y="16457"/>
                    <a:pt x="14928" y="3333"/>
                    <a:pt x="14933" y="0"/>
                  </a:cubicBezTo>
                  <a:lnTo>
                    <a:pt x="1057" y="9"/>
                  </a:lnTo>
                  <a:cubicBezTo>
                    <a:pt x="870" y="3342"/>
                    <a:pt x="187" y="15489"/>
                    <a:pt x="0" y="188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3"/>
            <p:cNvSpPr/>
            <p:nvPr userDrawn="1"/>
          </p:nvSpPr>
          <p:spPr>
            <a:xfrm>
              <a:off x="3069712" y="6060562"/>
              <a:ext cx="9133144" cy="84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74" name="Rectangle 2"/>
          <p:cNvSpPr>
            <a:spLocks noGrp="1" noChangeArrowheads="1"/>
          </p:cNvSpPr>
          <p:nvPr userDrawn="1">
            <p:ph type="ctrTitle"/>
          </p:nvPr>
        </p:nvSpPr>
        <p:spPr>
          <a:xfrm>
            <a:off x="240030" y="1220046"/>
            <a:ext cx="6843396" cy="2208956"/>
          </a:xfrm>
        </p:spPr>
        <p:txBody>
          <a:bodyPr lIns="432000" anchor="b"/>
          <a:lstStyle>
            <a:lvl1pPr>
              <a:defRPr sz="3000">
                <a:solidFill>
                  <a:schemeClr val="bg1"/>
                </a:solidFill>
              </a:defRPr>
            </a:lvl1pPr>
          </a:lstStyle>
          <a:p>
            <a:pPr lvl="0"/>
            <a:r>
              <a:rPr lang="en-US" altLang="en-US" noProof="0"/>
              <a:t>Click to edit Master title style</a:t>
            </a:r>
            <a:endParaRPr lang="en-GB" altLang="en-US" noProof="0" dirty="0"/>
          </a:p>
        </p:txBody>
      </p:sp>
      <p:sp>
        <p:nvSpPr>
          <p:cNvPr id="3075" name="Rectangle 3"/>
          <p:cNvSpPr>
            <a:spLocks noGrp="1" noChangeArrowheads="1"/>
          </p:cNvSpPr>
          <p:nvPr userDrawn="1">
            <p:ph type="subTitle" idx="1"/>
          </p:nvPr>
        </p:nvSpPr>
        <p:spPr>
          <a:xfrm>
            <a:off x="240030" y="3429002"/>
            <a:ext cx="6843396" cy="900113"/>
          </a:xfrm>
          <a:noFill/>
        </p:spPr>
        <p:txBody>
          <a:bodyPr lIns="432000" anchor="ctr"/>
          <a:lstStyle>
            <a:lvl1pPr marL="0" indent="0">
              <a:buFont typeface="Wingdings" pitchFamily="2" charset="2"/>
              <a:buNone/>
              <a:defRPr sz="2400">
                <a:solidFill>
                  <a:schemeClr val="bg1"/>
                </a:solidFill>
              </a:defRPr>
            </a:lvl1pPr>
          </a:lstStyle>
          <a:p>
            <a:pPr lvl="0"/>
            <a:r>
              <a:rPr lang="en-US" altLang="en-US" noProof="0"/>
              <a:t>Click to edit Master subtitle style</a:t>
            </a:r>
            <a:endParaRPr lang="en-GB" altLang="en-US" noProof="0" dirty="0"/>
          </a:p>
        </p:txBody>
      </p:sp>
      <p:sp>
        <p:nvSpPr>
          <p:cNvPr id="12" name="Rectangle 11"/>
          <p:cNvSpPr/>
          <p:nvPr userDrawn="1"/>
        </p:nvSpPr>
        <p:spPr>
          <a:xfrm>
            <a:off x="7598944" y="-45721"/>
            <a:ext cx="1309850" cy="14272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9905" y="209994"/>
            <a:ext cx="995412" cy="1010051"/>
          </a:xfrm>
          <a:prstGeom prst="rect">
            <a:avLst/>
          </a:prstGeom>
        </p:spPr>
      </p:pic>
      <p:sp>
        <p:nvSpPr>
          <p:cNvPr id="15" name="TextBox 14"/>
          <p:cNvSpPr txBox="1"/>
          <p:nvPr userDrawn="1"/>
        </p:nvSpPr>
        <p:spPr>
          <a:xfrm>
            <a:off x="5984561" y="434230"/>
            <a:ext cx="1434098" cy="87716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bg1"/>
                </a:solidFill>
                <a:effectLst/>
                <a:latin typeface="+mn-lt"/>
                <a:ea typeface="+mn-ea"/>
                <a:cs typeface="+mn-cs"/>
              </a:rPr>
              <a:t>Supporting European </a:t>
            </a:r>
            <a:br>
              <a:rPr lang="en-US" sz="1700" kern="1200" dirty="0">
                <a:solidFill>
                  <a:schemeClr val="bg1"/>
                </a:solidFill>
                <a:effectLst/>
                <a:latin typeface="+mn-lt"/>
                <a:ea typeface="+mn-ea"/>
                <a:cs typeface="+mn-cs"/>
              </a:rPr>
            </a:br>
            <a:r>
              <a:rPr lang="en-US" sz="1700" kern="1200" dirty="0">
                <a:solidFill>
                  <a:schemeClr val="bg1"/>
                </a:solidFill>
                <a:effectLst/>
                <a:latin typeface="+mn-lt"/>
                <a:ea typeface="+mn-ea"/>
                <a:cs typeface="+mn-cs"/>
              </a:rPr>
              <a:t>Aviation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44278" y="6084774"/>
            <a:ext cx="2664401" cy="632609"/>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CORPORATE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477840"/>
            <a:ext cx="1171575" cy="5640387"/>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477840"/>
            <a:ext cx="6019800" cy="5640387"/>
          </a:xfrm>
          <a:effectLst/>
        </p:spPr>
        <p:txBody>
          <a:bodyPr vert="eaVert"/>
          <a:lstStyle>
            <a:lvl1pPr>
              <a:defRPr sz="1800"/>
            </a:lvl1pPr>
            <a:lvl2pPr>
              <a:defRPr sz="1600"/>
            </a:lvl2pPr>
            <a:lvl3pPr>
              <a:defRPr sz="1400"/>
            </a:lvl3pPr>
            <a:lvl4pPr>
              <a:defRPr sz="120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D298660-F4BC-4BD2-8591-243B8BBDC098}" type="slidenum">
              <a:rPr lang="en-GB" altLang="en-US"/>
              <a:pPr/>
              <a:t>‹#›</a:t>
            </a:fld>
            <a:endParaRPr lang="en-GB" altLang="en-US"/>
          </a:p>
        </p:txBody>
      </p:sp>
    </p:spTree>
    <p:extLst>
      <p:ext uri="{BB962C8B-B14F-4D97-AF65-F5344CB8AC3E}">
        <p14:creationId xmlns:p14="http://schemas.microsoft.com/office/powerpoint/2010/main" val="2066884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2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FDCD14E-C948-4238-95C1-5D3928859336}" type="slidenum">
              <a:rPr lang="en-GB" altLang="en-US"/>
              <a:pPr/>
              <a:t>‹#›</a:t>
            </a:fld>
            <a:endParaRPr lang="en-GB" altLang="en-US"/>
          </a:p>
        </p:txBody>
      </p:sp>
    </p:spTree>
    <p:extLst>
      <p:ext uri="{BB962C8B-B14F-4D97-AF65-F5344CB8AC3E}">
        <p14:creationId xmlns:p14="http://schemas.microsoft.com/office/powerpoint/2010/main" val="39424879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ORPOR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8670" y="3652522"/>
            <a:ext cx="7020878" cy="1362075"/>
          </a:xfrm>
        </p:spPr>
        <p:txBody>
          <a:bodyPr/>
          <a:lstStyle>
            <a:lvl1pPr algn="l">
              <a:defRPr sz="2800" b="0" cap="all">
                <a:solidFill>
                  <a:srgbClr val="003366"/>
                </a:solidFill>
              </a:defRPr>
            </a:lvl1pPr>
          </a:lstStyle>
          <a:p>
            <a:r>
              <a:rPr lang="en-US"/>
              <a:t>Click to edit Master title style</a:t>
            </a:r>
            <a:endParaRPr lang="en-GB" dirty="0"/>
          </a:p>
        </p:txBody>
      </p:sp>
      <p:sp>
        <p:nvSpPr>
          <p:cNvPr id="3" name="Text Placeholder 2"/>
          <p:cNvSpPr>
            <a:spLocks noGrp="1"/>
          </p:cNvSpPr>
          <p:nvPr>
            <p:ph type="body" idx="1"/>
          </p:nvPr>
        </p:nvSpPr>
        <p:spPr>
          <a:xfrm>
            <a:off x="797242" y="2003744"/>
            <a:ext cx="7020878" cy="1500187"/>
          </a:xfrm>
        </p:spPr>
        <p:txBody>
          <a:bodyPr anchor="b"/>
          <a:lstStyle>
            <a:lvl1pPr marL="0" indent="0">
              <a:buNone/>
              <a:defRPr sz="1600">
                <a:solidFill>
                  <a:srgbClr val="3399CC"/>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70B330C-B669-4259-97E4-65746F365173}" type="slidenum">
              <a:rPr lang="en-GB" altLang="en-US"/>
              <a:pPr/>
              <a:t>‹#›</a:t>
            </a:fld>
            <a:endParaRPr lang="en-GB" altLang="en-US"/>
          </a:p>
        </p:txBody>
      </p:sp>
    </p:spTree>
    <p:extLst>
      <p:ext uri="{BB962C8B-B14F-4D97-AF65-F5344CB8AC3E}">
        <p14:creationId xmlns:p14="http://schemas.microsoft.com/office/powerpoint/2010/main" val="38804104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3366"/>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14488"/>
            <a:ext cx="4038600" cy="4503737"/>
          </a:xfrm>
        </p:spPr>
        <p:txBody>
          <a:bodyPr/>
          <a:lstStyle>
            <a:lvl1pPr>
              <a:defRPr sz="1800"/>
            </a:lvl1pPr>
            <a:lvl2pPr>
              <a:defRPr sz="1600"/>
            </a:lvl2pPr>
            <a:lvl3pPr>
              <a:defRPr sz="1400"/>
            </a:lvl3pPr>
            <a:lvl4pPr>
              <a:defRPr sz="1200"/>
            </a:lvl4pPr>
            <a:lvl5pPr>
              <a:defRPr sz="1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14488"/>
            <a:ext cx="4038600" cy="4503737"/>
          </a:xfrm>
        </p:spPr>
        <p:txBody>
          <a:bodyPr/>
          <a:lstStyle>
            <a:lvl1pPr>
              <a:defRPr sz="1800"/>
            </a:lvl1pPr>
            <a:lvl2pPr>
              <a:defRPr sz="1600"/>
            </a:lvl2pPr>
            <a:lvl3pPr>
              <a:defRPr sz="1400"/>
            </a:lvl3pPr>
            <a:lvl4pPr>
              <a:defRPr sz="1200"/>
            </a:lvl4pPr>
            <a:lvl5pPr>
              <a:defRPr sz="1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4D656E8D-B8B0-4628-8A79-AE7530179D17}" type="slidenum">
              <a:rPr lang="en-GB" altLang="en-US"/>
              <a:pPr/>
              <a:t>‹#›</a:t>
            </a:fld>
            <a:endParaRPr lang="en-GB" altLang="en-US"/>
          </a:p>
        </p:txBody>
      </p:sp>
    </p:spTree>
    <p:extLst>
      <p:ext uri="{BB962C8B-B14F-4D97-AF65-F5344CB8AC3E}">
        <p14:creationId xmlns:p14="http://schemas.microsoft.com/office/powerpoint/2010/main" val="1018555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RPORAT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r>
              <a:rPr lang="en-GB" altLang="en-US" dirty="0"/>
              <a:t>enter your presentation title</a:t>
            </a:r>
          </a:p>
        </p:txBody>
      </p:sp>
      <p:sp>
        <p:nvSpPr>
          <p:cNvPr id="4" name="Slide Number Placeholder 3"/>
          <p:cNvSpPr>
            <a:spLocks noGrp="1"/>
          </p:cNvSpPr>
          <p:nvPr>
            <p:ph type="sldNum" sz="quarter" idx="11"/>
          </p:nvPr>
        </p:nvSpPr>
        <p:spPr/>
        <p:txBody>
          <a:bodyPr/>
          <a:lstStyle>
            <a:lvl1pPr>
              <a:defRPr/>
            </a:lvl1pPr>
          </a:lstStyle>
          <a:p>
            <a:fld id="{56F432D7-7D4E-4BD8-89B2-C7242758F859}" type="slidenum">
              <a:rPr lang="en-GB" altLang="en-US"/>
              <a:pPr/>
              <a:t>‹#›</a:t>
            </a:fld>
            <a:endParaRPr lang="en-GB" altLang="en-US"/>
          </a:p>
        </p:txBody>
      </p:sp>
    </p:spTree>
    <p:extLst>
      <p:ext uri="{BB962C8B-B14F-4D97-AF65-F5344CB8AC3E}">
        <p14:creationId xmlns:p14="http://schemas.microsoft.com/office/powerpoint/2010/main" val="7173891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RPORATE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enter your presentation title</a:t>
            </a:r>
          </a:p>
        </p:txBody>
      </p:sp>
      <p:sp>
        <p:nvSpPr>
          <p:cNvPr id="3" name="Slide Number Placeholder 2"/>
          <p:cNvSpPr>
            <a:spLocks noGrp="1"/>
          </p:cNvSpPr>
          <p:nvPr>
            <p:ph type="sldNum" sz="quarter" idx="11"/>
          </p:nvPr>
        </p:nvSpPr>
        <p:spPr/>
        <p:txBody>
          <a:bodyPr/>
          <a:lstStyle>
            <a:lvl1pPr>
              <a:defRPr/>
            </a:lvl1pPr>
          </a:lstStyle>
          <a:p>
            <a:fld id="{C768804C-8C27-42B2-8170-44828B68CAD5}" type="slidenum">
              <a:rPr lang="en-GB" altLang="en-US"/>
              <a:pPr/>
              <a:t>‹#›</a:t>
            </a:fld>
            <a:endParaRPr lang="en-GB" altLang="en-US"/>
          </a:p>
        </p:txBody>
      </p:sp>
    </p:spTree>
    <p:extLst>
      <p:ext uri="{BB962C8B-B14F-4D97-AF65-F5344CB8AC3E}">
        <p14:creationId xmlns:p14="http://schemas.microsoft.com/office/powerpoint/2010/main" val="20976249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RPORATE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7839"/>
            <a:ext cx="6839100" cy="777600"/>
          </a:xfrm>
        </p:spPr>
        <p:txBody>
          <a:bodyPr anchor="t" anchorCtr="0"/>
          <a:lstStyle>
            <a:lvl1pPr algn="l">
              <a:defRPr sz="2400" b="0"/>
            </a:lvl1pPr>
          </a:lstStyle>
          <a:p>
            <a:r>
              <a:rPr lang="en-US" dirty="0"/>
              <a:t>CLICK TO EDIT MASTER TITLE STYLE</a:t>
            </a:r>
            <a:endParaRPr lang="en-GB" dirty="0"/>
          </a:p>
        </p:txBody>
      </p:sp>
      <p:sp>
        <p:nvSpPr>
          <p:cNvPr id="3" name="Content Placeholder 2"/>
          <p:cNvSpPr>
            <a:spLocks noGrp="1"/>
          </p:cNvSpPr>
          <p:nvPr>
            <p:ph idx="1"/>
          </p:nvPr>
        </p:nvSpPr>
        <p:spPr>
          <a:xfrm>
            <a:off x="3575050" y="1701526"/>
            <a:ext cx="5111750" cy="4310654"/>
          </a:xfrm>
        </p:spPr>
        <p:txBody>
          <a:bodyPr/>
          <a:lstStyle>
            <a:lvl1pPr>
              <a:defRPr sz="1800"/>
            </a:lvl1pPr>
            <a:lvl2pPr>
              <a:defRPr sz="1600"/>
            </a:lvl2pPr>
            <a:lvl3pPr>
              <a:defRPr sz="1400"/>
            </a:lvl3pPr>
            <a:lvl4pPr>
              <a:defRPr sz="1200"/>
            </a:lvl4pPr>
            <a:lvl5pPr>
              <a:defRPr sz="10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1" y="1701526"/>
            <a:ext cx="3008313" cy="431065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006E6AFE-AE51-47FD-9E42-0A0B647709DB}" type="slidenum">
              <a:rPr lang="en-GB" altLang="en-US"/>
              <a:pPr/>
              <a:t>‹#›</a:t>
            </a:fld>
            <a:endParaRPr lang="en-GB" altLang="en-US"/>
          </a:p>
        </p:txBody>
      </p:sp>
    </p:spTree>
    <p:extLst>
      <p:ext uri="{BB962C8B-B14F-4D97-AF65-F5344CB8AC3E}">
        <p14:creationId xmlns:p14="http://schemas.microsoft.com/office/powerpoint/2010/main" val="3233115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CORPORATE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t" anchorCtr="0"/>
          <a:lstStyle>
            <a:lvl1pPr algn="l">
              <a:defRPr sz="1800" b="0"/>
            </a:lvl1pPr>
          </a:lstStyle>
          <a:p>
            <a:r>
              <a:rPr lang="en-US" dirty="0"/>
              <a:t>CLICK TO EDIT MASTER TITLE STYLE</a:t>
            </a:r>
            <a:endParaRPr lang="en-GB" dirty="0"/>
          </a:p>
        </p:txBody>
      </p:sp>
      <p:sp>
        <p:nvSpPr>
          <p:cNvPr id="3" name="Picture Placeholder 2"/>
          <p:cNvSpPr>
            <a:spLocks noGrp="1"/>
          </p:cNvSpPr>
          <p:nvPr>
            <p:ph type="pic" idx="1"/>
          </p:nvPr>
        </p:nvSpPr>
        <p:spPr>
          <a:xfrm>
            <a:off x="1792288" y="560071"/>
            <a:ext cx="5486400" cy="4167505"/>
          </a:xfrm>
        </p:spPr>
        <p:txBody>
          <a:bodyPr/>
          <a:lstStyle>
            <a:lvl1pPr marL="0" indent="0">
              <a:buNone/>
              <a:defRPr sz="15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389C66E7-E0DD-4540-93E6-1AA3176D6441}" type="slidenum">
              <a:rPr lang="en-GB" altLang="en-US"/>
              <a:pPr/>
              <a:t>‹#›</a:t>
            </a:fld>
            <a:endParaRPr lang="en-GB" altLang="en-US"/>
          </a:p>
        </p:txBody>
      </p:sp>
    </p:spTree>
    <p:extLst>
      <p:ext uri="{BB962C8B-B14F-4D97-AF65-F5344CB8AC3E}">
        <p14:creationId xmlns:p14="http://schemas.microsoft.com/office/powerpoint/2010/main" val="30738724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CORPORATE 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77840"/>
            <a:ext cx="7352348" cy="776287"/>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614488"/>
            <a:ext cx="7352348" cy="4503737"/>
          </a:xfrm>
          <a:effectLst/>
        </p:spPr>
        <p:txBody>
          <a:bodyPr vert="eaVert"/>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AAAFFC8B-E3BE-413C-8A7D-7FE106AD1564}" type="slidenum">
              <a:rPr lang="en-GB" altLang="en-US"/>
              <a:pPr/>
              <a:t>‹#›</a:t>
            </a:fld>
            <a:endParaRPr lang="en-GB" altLang="en-US"/>
          </a:p>
        </p:txBody>
      </p:sp>
    </p:spTree>
    <p:extLst>
      <p:ext uri="{BB962C8B-B14F-4D97-AF65-F5344CB8AC3E}">
        <p14:creationId xmlns:p14="http://schemas.microsoft.com/office/powerpoint/2010/main" val="33994943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 y="6330696"/>
            <a:ext cx="9144001" cy="527304"/>
            <a:chOff x="3057020" y="6330696"/>
            <a:chExt cx="9144001" cy="527304"/>
          </a:xfrm>
        </p:grpSpPr>
        <p:sp>
          <p:nvSpPr>
            <p:cNvPr id="17" name="Rectangle 16"/>
            <p:cNvSpPr/>
            <p:nvPr userDrawn="1"/>
          </p:nvSpPr>
          <p:spPr>
            <a:xfrm>
              <a:off x="3057020" y="6557112"/>
              <a:ext cx="9134979" cy="300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6"/>
            <p:cNvSpPr>
              <a:spLocks/>
            </p:cNvSpPr>
            <p:nvPr userDrawn="1"/>
          </p:nvSpPr>
          <p:spPr bwMode="auto">
            <a:xfrm>
              <a:off x="9800141" y="6330696"/>
              <a:ext cx="2400880" cy="248907"/>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53"/>
                <a:gd name="connsiteY0" fmla="*/ 18822 h 19790"/>
                <a:gd name="connsiteX1" fmla="*/ 14953 w 14953"/>
                <a:gd name="connsiteY1" fmla="*/ 19790 h 19790"/>
                <a:gd name="connsiteX2" fmla="*/ 14933 w 14953"/>
                <a:gd name="connsiteY2" fmla="*/ 0 h 19790"/>
                <a:gd name="connsiteX3" fmla="*/ 1057 w 14953"/>
                <a:gd name="connsiteY3" fmla="*/ 9 h 19790"/>
                <a:gd name="connsiteX4" fmla="*/ 0 w 14953"/>
                <a:gd name="connsiteY4" fmla="*/ 18822 h 19790"/>
                <a:gd name="connsiteX0" fmla="*/ 0 w 14933"/>
                <a:gd name="connsiteY0" fmla="*/ 18822 h 19409"/>
                <a:gd name="connsiteX1" fmla="*/ 10584 w 14933"/>
                <a:gd name="connsiteY1" fmla="*/ 19409 h 19409"/>
                <a:gd name="connsiteX2" fmla="*/ 14933 w 14933"/>
                <a:gd name="connsiteY2" fmla="*/ 0 h 19409"/>
                <a:gd name="connsiteX3" fmla="*/ 1057 w 14933"/>
                <a:gd name="connsiteY3" fmla="*/ 9 h 19409"/>
                <a:gd name="connsiteX4" fmla="*/ 0 w 14933"/>
                <a:gd name="connsiteY4" fmla="*/ 18822 h 19409"/>
                <a:gd name="connsiteX0" fmla="*/ 0 w 10628"/>
                <a:gd name="connsiteY0" fmla="*/ 19012 h 19599"/>
                <a:gd name="connsiteX1" fmla="*/ 10584 w 10628"/>
                <a:gd name="connsiteY1" fmla="*/ 19599 h 19599"/>
                <a:gd name="connsiteX2" fmla="*/ 10628 w 10628"/>
                <a:gd name="connsiteY2" fmla="*/ 0 h 19599"/>
                <a:gd name="connsiteX3" fmla="*/ 1057 w 10628"/>
                <a:gd name="connsiteY3" fmla="*/ 199 h 19599"/>
                <a:gd name="connsiteX4" fmla="*/ 0 w 10628"/>
                <a:gd name="connsiteY4" fmla="*/ 19012 h 1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9599">
                  <a:moveTo>
                    <a:pt x="0" y="19012"/>
                  </a:moveTo>
                  <a:lnTo>
                    <a:pt x="10584" y="19599"/>
                  </a:lnTo>
                  <a:cubicBezTo>
                    <a:pt x="10589" y="16266"/>
                    <a:pt x="10623" y="3333"/>
                    <a:pt x="10628" y="0"/>
                  </a:cubicBezTo>
                  <a:lnTo>
                    <a:pt x="1057" y="199"/>
                  </a:lnTo>
                  <a:cubicBezTo>
                    <a:pt x="870" y="3532"/>
                    <a:pt x="187" y="15679"/>
                    <a:pt x="0" y="190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26" name="Rectangle 2"/>
          <p:cNvSpPr>
            <a:spLocks noGrp="1" noChangeArrowheads="1"/>
          </p:cNvSpPr>
          <p:nvPr>
            <p:ph type="title"/>
          </p:nvPr>
        </p:nvSpPr>
        <p:spPr bwMode="auto">
          <a:xfrm>
            <a:off x="457200" y="477840"/>
            <a:ext cx="68389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57200" y="1614488"/>
            <a:ext cx="82296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29" name="Rectangle 5"/>
          <p:cNvSpPr>
            <a:spLocks noGrp="1" noChangeArrowheads="1"/>
          </p:cNvSpPr>
          <p:nvPr>
            <p:ph type="ftr" sz="quarter" idx="3"/>
          </p:nvPr>
        </p:nvSpPr>
        <p:spPr bwMode="auto">
          <a:xfrm>
            <a:off x="457200" y="6572252"/>
            <a:ext cx="41719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0000" bIns="45720" numCol="1" anchor="ctr" anchorCtr="0" compatLnSpc="1">
            <a:prstTxWarp prst="textNoShape">
              <a:avLst/>
            </a:prstTxWarp>
          </a:bodyPr>
          <a:lstStyle>
            <a:lvl1pPr algn="l">
              <a:defRPr sz="900">
                <a:solidFill>
                  <a:srgbClr val="808080"/>
                </a:solidFill>
              </a:defRPr>
            </a:lvl1pPr>
          </a:lstStyle>
          <a:p>
            <a:r>
              <a:rPr lang="en-GB" altLang="en-US" dirty="0"/>
              <a:t>enter your presentation title</a:t>
            </a:r>
          </a:p>
        </p:txBody>
      </p:sp>
      <p:sp>
        <p:nvSpPr>
          <p:cNvPr id="1030" name="Rectangle 6"/>
          <p:cNvSpPr>
            <a:spLocks noGrp="1" noChangeArrowheads="1"/>
          </p:cNvSpPr>
          <p:nvPr>
            <p:ph type="sldNum" sz="quarter" idx="4"/>
          </p:nvPr>
        </p:nvSpPr>
        <p:spPr bwMode="auto">
          <a:xfrm>
            <a:off x="8210550" y="6572252"/>
            <a:ext cx="4762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900">
                <a:solidFill>
                  <a:srgbClr val="808080"/>
                </a:solidFill>
              </a:defRPr>
            </a:lvl1pPr>
          </a:lstStyle>
          <a:p>
            <a:fld id="{E76F93E7-8A88-4C49-B595-C88A0DA0006D}" type="slidenum">
              <a:rPr lang="en-GB" altLang="en-US" smtClean="0"/>
              <a:pPr/>
              <a:t>‹#›</a:t>
            </a:fld>
            <a:endParaRPr lang="en-GB" altLang="en-US" dirty="0"/>
          </a:p>
        </p:txBody>
      </p:sp>
      <p:sp>
        <p:nvSpPr>
          <p:cNvPr id="14" name="Rectangle 13"/>
          <p:cNvSpPr/>
          <p:nvPr userDrawn="1"/>
        </p:nvSpPr>
        <p:spPr>
          <a:xfrm>
            <a:off x="7935102" y="8218"/>
            <a:ext cx="953259" cy="1017394"/>
          </a:xfrm>
          <a:prstGeom prst="rect">
            <a:avLst/>
          </a:prstGeom>
          <a:solidFill>
            <a:schemeClr val="bg1"/>
          </a:solidFill>
          <a:ln w="3175" cmpd="sng">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49519" y="124662"/>
            <a:ext cx="724423" cy="7350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ransition>
    <p:fade/>
  </p:transition>
  <p:hf hdr="0" dt="0"/>
  <p:txStyles>
    <p:titleStyle>
      <a:lvl1pPr algn="l" rtl="0" eaLnBrk="1" fontAlgn="base" hangingPunct="1">
        <a:spcBef>
          <a:spcPct val="0"/>
        </a:spcBef>
        <a:spcAft>
          <a:spcPct val="0"/>
        </a:spcAft>
        <a:defRPr sz="2400">
          <a:solidFill>
            <a:srgbClr val="003366"/>
          </a:solidFill>
          <a:latin typeface="+mj-lt"/>
          <a:ea typeface="+mj-ea"/>
          <a:cs typeface="+mj-cs"/>
        </a:defRPr>
      </a:lvl1pPr>
      <a:lvl2pPr algn="l" rtl="0" eaLnBrk="1" fontAlgn="base" hangingPunct="1">
        <a:spcBef>
          <a:spcPct val="0"/>
        </a:spcBef>
        <a:spcAft>
          <a:spcPct val="0"/>
        </a:spcAft>
        <a:defRPr sz="1800">
          <a:solidFill>
            <a:srgbClr val="003366"/>
          </a:solidFill>
          <a:latin typeface="Arial" charset="0"/>
        </a:defRPr>
      </a:lvl2pPr>
      <a:lvl3pPr algn="l" rtl="0" eaLnBrk="1" fontAlgn="base" hangingPunct="1">
        <a:spcBef>
          <a:spcPct val="0"/>
        </a:spcBef>
        <a:spcAft>
          <a:spcPct val="0"/>
        </a:spcAft>
        <a:defRPr sz="1800">
          <a:solidFill>
            <a:srgbClr val="003366"/>
          </a:solidFill>
          <a:latin typeface="Arial" charset="0"/>
        </a:defRPr>
      </a:lvl3pPr>
      <a:lvl4pPr algn="l" rtl="0" eaLnBrk="1" fontAlgn="base" hangingPunct="1">
        <a:spcBef>
          <a:spcPct val="0"/>
        </a:spcBef>
        <a:spcAft>
          <a:spcPct val="0"/>
        </a:spcAft>
        <a:defRPr sz="1800">
          <a:solidFill>
            <a:srgbClr val="003366"/>
          </a:solidFill>
          <a:latin typeface="Arial" charset="0"/>
        </a:defRPr>
      </a:lvl4pPr>
      <a:lvl5pPr algn="l" rtl="0" eaLnBrk="1" fontAlgn="base" hangingPunct="1">
        <a:spcBef>
          <a:spcPct val="0"/>
        </a:spcBef>
        <a:spcAft>
          <a:spcPct val="0"/>
        </a:spcAft>
        <a:defRPr sz="1800">
          <a:solidFill>
            <a:srgbClr val="003366"/>
          </a:solidFill>
          <a:latin typeface="Arial" charset="0"/>
        </a:defRPr>
      </a:lvl5pPr>
      <a:lvl6pPr marL="342900" algn="l" rtl="0" eaLnBrk="1" fontAlgn="base" hangingPunct="1">
        <a:spcBef>
          <a:spcPct val="0"/>
        </a:spcBef>
        <a:spcAft>
          <a:spcPct val="0"/>
        </a:spcAft>
        <a:defRPr sz="1800">
          <a:solidFill>
            <a:srgbClr val="003366"/>
          </a:solidFill>
          <a:latin typeface="Arial" charset="0"/>
        </a:defRPr>
      </a:lvl6pPr>
      <a:lvl7pPr marL="685800" algn="l" rtl="0" eaLnBrk="1" fontAlgn="base" hangingPunct="1">
        <a:spcBef>
          <a:spcPct val="0"/>
        </a:spcBef>
        <a:spcAft>
          <a:spcPct val="0"/>
        </a:spcAft>
        <a:defRPr sz="1800">
          <a:solidFill>
            <a:srgbClr val="003366"/>
          </a:solidFill>
          <a:latin typeface="Arial" charset="0"/>
        </a:defRPr>
      </a:lvl7pPr>
      <a:lvl8pPr marL="1028700" algn="l" rtl="0" eaLnBrk="1" fontAlgn="base" hangingPunct="1">
        <a:spcBef>
          <a:spcPct val="0"/>
        </a:spcBef>
        <a:spcAft>
          <a:spcPct val="0"/>
        </a:spcAft>
        <a:defRPr sz="1800">
          <a:solidFill>
            <a:srgbClr val="003366"/>
          </a:solidFill>
          <a:latin typeface="Arial" charset="0"/>
        </a:defRPr>
      </a:lvl8pPr>
      <a:lvl9pPr marL="1371600" algn="l" rtl="0" eaLnBrk="1" fontAlgn="base" hangingPunct="1">
        <a:spcBef>
          <a:spcPct val="0"/>
        </a:spcBef>
        <a:spcAft>
          <a:spcPct val="0"/>
        </a:spcAft>
        <a:defRPr sz="1800">
          <a:solidFill>
            <a:srgbClr val="003366"/>
          </a:solidFill>
          <a:latin typeface="Arial" charset="0"/>
        </a:defRPr>
      </a:lvl9pPr>
    </p:titleStyle>
    <p:bodyStyle>
      <a:lvl1pPr marL="257175" indent="-257175" algn="l" rtl="0" eaLnBrk="1" fontAlgn="base" hangingPunct="1">
        <a:spcBef>
          <a:spcPct val="20000"/>
        </a:spcBef>
        <a:spcAft>
          <a:spcPct val="0"/>
        </a:spcAft>
        <a:buClr>
          <a:srgbClr val="3399CC"/>
        </a:buClr>
        <a:buFont typeface="Arial" panose="020B0604020202020204" pitchFamily="34" charset="0"/>
        <a:buChar char="•"/>
        <a:defRPr sz="20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05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9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ChangeArrowheads="1"/>
          </p:cNvSpPr>
          <p:nvPr>
            <p:ph type="ctrTitle"/>
          </p:nvPr>
        </p:nvSpPr>
        <p:spPr>
          <a:xfrm>
            <a:off x="684212" y="1220046"/>
            <a:ext cx="6399214" cy="2208956"/>
          </a:xfrm>
        </p:spPr>
        <p:txBody>
          <a:bodyPr lIns="0" tIns="0" rIns="0" bIns="0"/>
          <a:lstStyle/>
          <a:p>
            <a:r>
              <a:rPr lang="en-GB" dirty="0" smtClean="0"/>
              <a:t>ESCAPE </a:t>
            </a:r>
            <a:r>
              <a:rPr lang="en-GB" dirty="0" smtClean="0"/>
              <a:t>Light Training – IPAS</a:t>
            </a:r>
            <a:endParaRPr lang="en-US" altLang="en-US" dirty="0"/>
          </a:p>
        </p:txBody>
      </p:sp>
      <p:sp>
        <p:nvSpPr>
          <p:cNvPr id="122889" name="Rectangle 9"/>
          <p:cNvSpPr>
            <a:spLocks noGrp="1" noChangeArrowheads="1"/>
          </p:cNvSpPr>
          <p:nvPr>
            <p:ph type="subTitle" idx="1"/>
          </p:nvPr>
        </p:nvSpPr>
        <p:spPr>
          <a:xfrm>
            <a:off x="684212" y="3429002"/>
            <a:ext cx="6399214" cy="900113"/>
          </a:xfrm>
        </p:spPr>
        <p:txBody>
          <a:bodyPr lIns="0" tIns="72000" rIns="0" bIns="0" anchor="t" anchorCtr="0"/>
          <a:lstStyle/>
          <a:p>
            <a:r>
              <a:rPr lang="en-GB" dirty="0" smtClean="0"/>
              <a:t>Web Session 28</a:t>
            </a:r>
            <a:r>
              <a:rPr lang="en-GB" baseline="30000" dirty="0" smtClean="0"/>
              <a:t>th</a:t>
            </a:r>
            <a:r>
              <a:rPr lang="en-GB" dirty="0" smtClean="0"/>
              <a:t> of July 2020</a:t>
            </a:r>
            <a:endParaRPr lang="en-GB" dirty="0"/>
          </a:p>
        </p:txBody>
      </p:sp>
      <p:sp>
        <p:nvSpPr>
          <p:cNvPr id="122890" name="Text Box 10"/>
          <p:cNvSpPr txBox="1">
            <a:spLocks noChangeArrowheads="1"/>
          </p:cNvSpPr>
          <p:nvPr/>
        </p:nvSpPr>
        <p:spPr bwMode="auto">
          <a:xfrm>
            <a:off x="684212" y="4478655"/>
            <a:ext cx="4424997"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25000"/>
              </a:spcBef>
            </a:pPr>
            <a:r>
              <a:rPr lang="en-GB" altLang="en-US" sz="1400" dirty="0">
                <a:solidFill>
                  <a:schemeClr val="bg1"/>
                </a:solidFill>
              </a:rPr>
              <a:t>Philippe BOUCHAUDON</a:t>
            </a:r>
          </a:p>
          <a:p>
            <a:pPr>
              <a:spcBef>
                <a:spcPct val="25000"/>
              </a:spcBef>
            </a:pPr>
            <a:r>
              <a:rPr lang="en-GB" altLang="en-US" sz="1200" dirty="0">
                <a:solidFill>
                  <a:srgbClr val="3399CC"/>
                </a:solidFill>
              </a:rPr>
              <a:t>ATM Simulator Specialist</a:t>
            </a:r>
          </a:p>
          <a:p>
            <a:pPr>
              <a:spcBef>
                <a:spcPct val="25000"/>
              </a:spcBef>
            </a:pPr>
            <a:r>
              <a:rPr lang="en-GB" altLang="en-US" sz="1200" dirty="0">
                <a:solidFill>
                  <a:schemeClr val="bg1"/>
                </a:solidFill>
              </a:rPr>
              <a:t>Created: </a:t>
            </a:r>
            <a:r>
              <a:rPr lang="en-GB" altLang="en-US" sz="1200" dirty="0" smtClean="0">
                <a:solidFill>
                  <a:schemeClr val="bg1"/>
                </a:solidFill>
              </a:rPr>
              <a:t>18</a:t>
            </a:r>
            <a:r>
              <a:rPr lang="en-GB" altLang="en-US" sz="1200" baseline="30000" dirty="0" smtClean="0">
                <a:solidFill>
                  <a:schemeClr val="bg1"/>
                </a:solidFill>
              </a:rPr>
              <a:t>th</a:t>
            </a:r>
            <a:r>
              <a:rPr lang="en-GB" altLang="en-US" sz="1200" dirty="0" smtClean="0">
                <a:solidFill>
                  <a:schemeClr val="bg1"/>
                </a:solidFill>
              </a:rPr>
              <a:t> </a:t>
            </a:r>
            <a:r>
              <a:rPr lang="en-GB" altLang="en-US" sz="1200" dirty="0">
                <a:solidFill>
                  <a:schemeClr val="bg1"/>
                </a:solidFill>
              </a:rPr>
              <a:t>of March 2020</a:t>
            </a:r>
          </a:p>
          <a:p>
            <a:pPr>
              <a:spcBef>
                <a:spcPct val="25000"/>
              </a:spcBef>
            </a:pPr>
            <a:r>
              <a:rPr lang="en-GB" altLang="en-US" sz="1200" dirty="0">
                <a:solidFill>
                  <a:schemeClr val="bg1"/>
                </a:solidFill>
              </a:rPr>
              <a:t>Last update</a:t>
            </a:r>
            <a:r>
              <a:rPr lang="en-GB" altLang="en-US" sz="1200" dirty="0" smtClean="0">
                <a:solidFill>
                  <a:schemeClr val="bg1"/>
                </a:solidFill>
              </a:rPr>
              <a:t>: V1.1 20</a:t>
            </a:r>
            <a:r>
              <a:rPr lang="en-GB" altLang="en-US" sz="1200" baseline="30000" dirty="0" smtClean="0">
                <a:solidFill>
                  <a:schemeClr val="bg1"/>
                </a:solidFill>
              </a:rPr>
              <a:t>th</a:t>
            </a:r>
            <a:r>
              <a:rPr lang="en-GB" altLang="en-US" sz="1200" dirty="0" smtClean="0">
                <a:solidFill>
                  <a:schemeClr val="bg1"/>
                </a:solidFill>
              </a:rPr>
              <a:t> of July 2020</a:t>
            </a:r>
            <a:endParaRPr lang="en-GB" alt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Domains – Architecture</a:t>
            </a:r>
          </a:p>
        </p:txBody>
      </p:sp>
      <p:sp>
        <p:nvSpPr>
          <p:cNvPr id="3" name="Content Placeholder 2"/>
          <p:cNvSpPr>
            <a:spLocks noGrp="1"/>
          </p:cNvSpPr>
          <p:nvPr>
            <p:ph idx="1"/>
          </p:nvPr>
        </p:nvSpPr>
        <p:spPr/>
        <p:txBody>
          <a:bodyPr/>
          <a:lstStyle/>
          <a:p>
            <a:pPr marL="0" indent="0">
              <a:buNone/>
            </a:pPr>
            <a:r>
              <a:rPr lang="en-US" dirty="0"/>
              <a:t>Architecture domain allows to manage:</a:t>
            </a:r>
          </a:p>
          <a:p>
            <a:r>
              <a:rPr lang="en-US" dirty="0"/>
              <a:t>Controllers Working Position including </a:t>
            </a:r>
            <a:r>
              <a:rPr lang="en-US" dirty="0" smtClean="0"/>
              <a:t/>
            </a:r>
            <a:br>
              <a:rPr lang="en-US" dirty="0" smtClean="0"/>
            </a:br>
            <a:r>
              <a:rPr lang="en-US" dirty="0" smtClean="0"/>
              <a:t>type </a:t>
            </a:r>
            <a:r>
              <a:rPr lang="en-US" dirty="0"/>
              <a:t>and role, </a:t>
            </a:r>
          </a:p>
          <a:p>
            <a:r>
              <a:rPr lang="en-US" dirty="0"/>
              <a:t>Pilot Working Position including open/closed default status,</a:t>
            </a:r>
          </a:p>
          <a:p>
            <a:r>
              <a:rPr lang="en-US" dirty="0"/>
              <a:t>Short Term Conflict Alert (STCA) area definition and parameters,</a:t>
            </a:r>
          </a:p>
          <a:p>
            <a:r>
              <a:rPr lang="en-US" dirty="0"/>
              <a:t>Medium Term Conflict Detection (MTCD) area definition and parameters,</a:t>
            </a:r>
          </a:p>
          <a:p>
            <a:r>
              <a:rPr lang="en-US" dirty="0"/>
              <a:t>Software centers (*)</a:t>
            </a:r>
          </a:p>
          <a:p>
            <a:r>
              <a:rPr lang="en-US" dirty="0"/>
              <a:t>Surveillance coverage (*)</a:t>
            </a:r>
          </a:p>
          <a:p>
            <a:pPr lvl="1"/>
            <a:r>
              <a:rPr lang="en-US" dirty="0"/>
              <a:t>Allowing different kind of radar on distinct area</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10</a:t>
            </a:fld>
            <a:endParaRPr lang="en-GB" altLang="en-US"/>
          </a:p>
        </p:txBody>
      </p:sp>
      <p:sp>
        <p:nvSpPr>
          <p:cNvPr id="6" name="Content Placeholder 2"/>
          <p:cNvSpPr txBox="1">
            <a:spLocks/>
          </p:cNvSpPr>
          <p:nvPr/>
        </p:nvSpPr>
        <p:spPr bwMode="auto">
          <a:xfrm>
            <a:off x="5605805" y="239884"/>
            <a:ext cx="2312709" cy="211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None/>
            </a:pPr>
            <a:r>
              <a:rPr lang="en-GB" kern="0" dirty="0"/>
              <a:t>Prepared </a:t>
            </a:r>
            <a:r>
              <a:rPr lang="en-GB" kern="0" dirty="0" smtClean="0"/>
              <a:t>data:</a:t>
            </a:r>
          </a:p>
          <a:p>
            <a:r>
              <a:rPr lang="en-GB" kern="0" dirty="0" smtClean="0"/>
              <a:t>Airspace</a:t>
            </a:r>
          </a:p>
          <a:p>
            <a:r>
              <a:rPr lang="en-GB" kern="0" dirty="0" smtClean="0"/>
              <a:t>Traffic</a:t>
            </a:r>
          </a:p>
          <a:p>
            <a:r>
              <a:rPr lang="en-GB" kern="0" dirty="0" smtClean="0"/>
              <a:t>Constraint</a:t>
            </a:r>
          </a:p>
          <a:p>
            <a:r>
              <a:rPr lang="en-GB" kern="0" dirty="0" smtClean="0"/>
              <a:t>Architecture</a:t>
            </a:r>
          </a:p>
          <a:p>
            <a:r>
              <a:rPr lang="en-GB" kern="0" dirty="0" err="1" smtClean="0"/>
              <a:t>Meteo</a:t>
            </a:r>
            <a:endParaRPr lang="en-GB" kern="0" dirty="0"/>
          </a:p>
        </p:txBody>
      </p:sp>
      <p:sp>
        <p:nvSpPr>
          <p:cNvPr id="7" name="Rectangle 6">
            <a:extLst>
              <a:ext uri="{FF2B5EF4-FFF2-40B4-BE49-F238E27FC236}">
                <a16:creationId xmlns:a16="http://schemas.microsoft.com/office/drawing/2014/main" id="{2F06E77B-CECF-48C1-AEE1-082F4387B48A}"/>
              </a:ext>
            </a:extLst>
          </p:cNvPr>
          <p:cNvSpPr/>
          <p:nvPr/>
        </p:nvSpPr>
        <p:spPr>
          <a:xfrm>
            <a:off x="5605805" y="1578038"/>
            <a:ext cx="1743960"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802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Domains – </a:t>
            </a:r>
            <a:r>
              <a:rPr lang="en-GB" dirty="0" err="1"/>
              <a:t>Meteo</a:t>
            </a:r>
            <a:endParaRPr lang="en-GB" dirty="0"/>
          </a:p>
        </p:txBody>
      </p:sp>
      <p:sp>
        <p:nvSpPr>
          <p:cNvPr id="3" name="Content Placeholder 2"/>
          <p:cNvSpPr>
            <a:spLocks noGrp="1"/>
          </p:cNvSpPr>
          <p:nvPr>
            <p:ph idx="1"/>
          </p:nvPr>
        </p:nvSpPr>
        <p:spPr/>
        <p:txBody>
          <a:bodyPr/>
          <a:lstStyle/>
          <a:p>
            <a:pPr marL="0" indent="0">
              <a:buNone/>
            </a:pPr>
            <a:r>
              <a:rPr lang="en-US" dirty="0" err="1"/>
              <a:t>Meteo</a:t>
            </a:r>
            <a:r>
              <a:rPr lang="en-US" dirty="0"/>
              <a:t> domain allows to manage:</a:t>
            </a:r>
          </a:p>
          <a:p>
            <a:r>
              <a:rPr lang="en-US" dirty="0"/>
              <a:t>Classical or detailed </a:t>
            </a:r>
            <a:r>
              <a:rPr lang="en-US" dirty="0" err="1"/>
              <a:t>meteo</a:t>
            </a:r>
            <a:r>
              <a:rPr lang="en-US" dirty="0"/>
              <a:t> model </a:t>
            </a:r>
            <a:r>
              <a:rPr lang="en-US" dirty="0" smtClean="0"/>
              <a:t/>
            </a:r>
            <a:br>
              <a:rPr lang="en-US" dirty="0" smtClean="0"/>
            </a:br>
            <a:r>
              <a:rPr lang="en-US" dirty="0" smtClean="0"/>
              <a:t>(</a:t>
            </a:r>
            <a:r>
              <a:rPr lang="en-US" dirty="0"/>
              <a:t>exclusive mode)</a:t>
            </a:r>
          </a:p>
          <a:p>
            <a:pPr marL="42862" indent="0">
              <a:buNone/>
            </a:pPr>
            <a:endParaRPr lang="en-US" dirty="0"/>
          </a:p>
          <a:p>
            <a:pPr marL="42862" indent="0">
              <a:buNone/>
            </a:pPr>
            <a:r>
              <a:rPr lang="en-US" u="sng" dirty="0"/>
              <a:t>Classical </a:t>
            </a:r>
            <a:r>
              <a:rPr lang="en-US" u="sng" dirty="0" err="1"/>
              <a:t>meteo</a:t>
            </a:r>
            <a:r>
              <a:rPr lang="en-US" u="sng" dirty="0"/>
              <a:t> </a:t>
            </a:r>
            <a:r>
              <a:rPr lang="en-US" dirty="0"/>
              <a:t>is based on a unique temperature and wind definition, combined with evolution rules depending on altitude</a:t>
            </a:r>
          </a:p>
          <a:p>
            <a:pPr marL="42862" indent="0">
              <a:buNone/>
            </a:pPr>
            <a:endParaRPr lang="en-US" dirty="0"/>
          </a:p>
          <a:p>
            <a:pPr marL="0" indent="0">
              <a:buNone/>
            </a:pPr>
            <a:r>
              <a:rPr lang="en-US" u="sng" dirty="0"/>
              <a:t>Detailed </a:t>
            </a:r>
            <a:r>
              <a:rPr lang="en-US" u="sng" dirty="0" err="1"/>
              <a:t>meteo</a:t>
            </a:r>
            <a:r>
              <a:rPr lang="en-US" dirty="0"/>
              <a:t> is based on 3D grids definitions</a:t>
            </a:r>
          </a:p>
          <a:p>
            <a:r>
              <a:rPr lang="en-US" dirty="0"/>
              <a:t>Including time of activation (4D)</a:t>
            </a:r>
          </a:p>
          <a:p>
            <a:r>
              <a:rPr lang="en-US" dirty="0"/>
              <a:t>Including smoothing between </a:t>
            </a:r>
            <a:r>
              <a:rPr lang="en-US" dirty="0" err="1"/>
              <a:t>meteo</a:t>
            </a:r>
            <a:r>
              <a:rPr lang="en-US" dirty="0"/>
              <a:t> grid cells (AIR side only)</a:t>
            </a:r>
          </a:p>
          <a:p>
            <a:endParaRPr lang="en-US"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11</a:t>
            </a:fld>
            <a:endParaRPr lang="en-GB" altLang="en-US"/>
          </a:p>
        </p:txBody>
      </p:sp>
      <p:sp>
        <p:nvSpPr>
          <p:cNvPr id="6" name="Content Placeholder 2"/>
          <p:cNvSpPr txBox="1">
            <a:spLocks/>
          </p:cNvSpPr>
          <p:nvPr/>
        </p:nvSpPr>
        <p:spPr bwMode="auto">
          <a:xfrm>
            <a:off x="5605805" y="239884"/>
            <a:ext cx="2312709" cy="211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None/>
            </a:pPr>
            <a:r>
              <a:rPr lang="en-GB" kern="0" dirty="0"/>
              <a:t>Prepared </a:t>
            </a:r>
            <a:r>
              <a:rPr lang="en-GB" kern="0" dirty="0" smtClean="0"/>
              <a:t>data:</a:t>
            </a:r>
          </a:p>
          <a:p>
            <a:r>
              <a:rPr lang="en-GB" kern="0" dirty="0" smtClean="0"/>
              <a:t>Airspace</a:t>
            </a:r>
          </a:p>
          <a:p>
            <a:r>
              <a:rPr lang="en-GB" kern="0" dirty="0" smtClean="0"/>
              <a:t>Traffic</a:t>
            </a:r>
          </a:p>
          <a:p>
            <a:r>
              <a:rPr lang="en-GB" kern="0" dirty="0" smtClean="0"/>
              <a:t>Constraint</a:t>
            </a:r>
          </a:p>
          <a:p>
            <a:r>
              <a:rPr lang="en-GB" kern="0" dirty="0" smtClean="0"/>
              <a:t>Architecture</a:t>
            </a:r>
          </a:p>
          <a:p>
            <a:r>
              <a:rPr lang="en-GB" kern="0" dirty="0" err="1" smtClean="0"/>
              <a:t>Meteo</a:t>
            </a:r>
            <a:endParaRPr lang="en-GB" kern="0" dirty="0"/>
          </a:p>
        </p:txBody>
      </p:sp>
      <p:sp>
        <p:nvSpPr>
          <p:cNvPr id="7" name="Rectangle 6">
            <a:extLst>
              <a:ext uri="{FF2B5EF4-FFF2-40B4-BE49-F238E27FC236}">
                <a16:creationId xmlns:a16="http://schemas.microsoft.com/office/drawing/2014/main" id="{2F06E77B-CECF-48C1-AEE1-082F4387B48A}"/>
              </a:ext>
            </a:extLst>
          </p:cNvPr>
          <p:cNvSpPr/>
          <p:nvPr/>
        </p:nvSpPr>
        <p:spPr>
          <a:xfrm>
            <a:off x="5605805" y="1917405"/>
            <a:ext cx="1743960"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6619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Domains hierarchy</a:t>
            </a:r>
          </a:p>
        </p:txBody>
      </p:sp>
      <p:sp>
        <p:nvSpPr>
          <p:cNvPr id="3" name="Content Placeholder 2"/>
          <p:cNvSpPr>
            <a:spLocks noGrp="1"/>
          </p:cNvSpPr>
          <p:nvPr>
            <p:ph idx="1"/>
          </p:nvPr>
        </p:nvSpPr>
        <p:spPr/>
        <p:txBody>
          <a:bodyPr/>
          <a:lstStyle/>
          <a:p>
            <a:pPr marL="0" indent="0">
              <a:buNone/>
            </a:pPr>
            <a:r>
              <a:rPr lang="en-US" dirty="0"/>
              <a:t>Due to the fact, that all domains rely on points and volumes defined in Airspace domain, the hierarchy is as follow:</a:t>
            </a:r>
          </a:p>
          <a:p>
            <a:endParaRPr lang="en-US"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12</a:t>
            </a:fld>
            <a:endParaRPr lang="en-GB" altLang="en-US"/>
          </a:p>
        </p:txBody>
      </p:sp>
      <p:grpSp>
        <p:nvGrpSpPr>
          <p:cNvPr id="26" name="Groupe 25">
            <a:extLst>
              <a:ext uri="{FF2B5EF4-FFF2-40B4-BE49-F238E27FC236}">
                <a16:creationId xmlns:a16="http://schemas.microsoft.com/office/drawing/2014/main" id="{11DF01D0-6DA4-428E-8CA8-D84E56645B05}"/>
              </a:ext>
            </a:extLst>
          </p:cNvPr>
          <p:cNvGrpSpPr/>
          <p:nvPr/>
        </p:nvGrpSpPr>
        <p:grpSpPr>
          <a:xfrm>
            <a:off x="2103121" y="2477191"/>
            <a:ext cx="4331970" cy="3603625"/>
            <a:chOff x="457201" y="2477191"/>
            <a:chExt cx="4331970" cy="3603625"/>
          </a:xfrm>
        </p:grpSpPr>
        <p:sp>
          <p:nvSpPr>
            <p:cNvPr id="6" name="Rounded Rectangle 91">
              <a:extLst>
                <a:ext uri="{FF2B5EF4-FFF2-40B4-BE49-F238E27FC236}">
                  <a16:creationId xmlns:a16="http://schemas.microsoft.com/office/drawing/2014/main" id="{40D29B74-78F0-4FD7-BC0A-915B36E3A758}"/>
                </a:ext>
              </a:extLst>
            </p:cNvPr>
            <p:cNvSpPr/>
            <p:nvPr/>
          </p:nvSpPr>
          <p:spPr>
            <a:xfrm>
              <a:off x="457201" y="2477191"/>
              <a:ext cx="4331970" cy="36036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IPAS domains</a:t>
              </a:r>
            </a:p>
          </p:txBody>
        </p:sp>
        <p:sp>
          <p:nvSpPr>
            <p:cNvPr id="7" name="Rounded Rectangle 92">
              <a:extLst>
                <a:ext uri="{FF2B5EF4-FFF2-40B4-BE49-F238E27FC236}">
                  <a16:creationId xmlns:a16="http://schemas.microsoft.com/office/drawing/2014/main" id="{8A89FCAB-5228-481C-80B6-B3CC8391CDBF}"/>
                </a:ext>
              </a:extLst>
            </p:cNvPr>
            <p:cNvSpPr/>
            <p:nvPr/>
          </p:nvSpPr>
          <p:spPr>
            <a:xfrm>
              <a:off x="2386723" y="3936625"/>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Constraint</a:t>
              </a:r>
            </a:p>
          </p:txBody>
        </p:sp>
        <p:sp>
          <p:nvSpPr>
            <p:cNvPr id="8" name="Rounded Rectangle 130">
              <a:extLst>
                <a:ext uri="{FF2B5EF4-FFF2-40B4-BE49-F238E27FC236}">
                  <a16:creationId xmlns:a16="http://schemas.microsoft.com/office/drawing/2014/main" id="{336C541F-AD15-4469-8A40-559F9B636BD2}"/>
                </a:ext>
              </a:extLst>
            </p:cNvPr>
            <p:cNvSpPr/>
            <p:nvPr/>
          </p:nvSpPr>
          <p:spPr>
            <a:xfrm>
              <a:off x="2386723" y="3332689"/>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Traffic</a:t>
              </a:r>
            </a:p>
          </p:txBody>
        </p:sp>
        <p:cxnSp>
          <p:nvCxnSpPr>
            <p:cNvPr id="9" name="Elbow Connector 175">
              <a:extLst>
                <a:ext uri="{FF2B5EF4-FFF2-40B4-BE49-F238E27FC236}">
                  <a16:creationId xmlns:a16="http://schemas.microsoft.com/office/drawing/2014/main" id="{A44F3C35-5BF2-466A-8AC8-E585F678CA77}"/>
                </a:ext>
              </a:extLst>
            </p:cNvPr>
            <p:cNvCxnSpPr>
              <a:cxnSpLocks/>
              <a:stCxn id="8" idx="1"/>
              <a:endCxn id="13" idx="2"/>
            </p:cNvCxnSpPr>
            <p:nvPr/>
          </p:nvCxnSpPr>
          <p:spPr>
            <a:xfrm rot="10800000">
              <a:off x="1854397" y="3105675"/>
              <a:ext cx="532326" cy="398204"/>
            </a:xfrm>
            <a:prstGeom prst="bentConnector2">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11" name="Rounded Rectangle 92">
              <a:extLst>
                <a:ext uri="{FF2B5EF4-FFF2-40B4-BE49-F238E27FC236}">
                  <a16:creationId xmlns:a16="http://schemas.microsoft.com/office/drawing/2014/main" id="{804DA164-6937-419C-A400-B2FA9A1941C1}"/>
                </a:ext>
              </a:extLst>
            </p:cNvPr>
            <p:cNvSpPr/>
            <p:nvPr/>
          </p:nvSpPr>
          <p:spPr>
            <a:xfrm>
              <a:off x="2386723" y="5144497"/>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2"/>
                  </a:solidFill>
                </a:rPr>
                <a:t>Meteo</a:t>
              </a:r>
              <a:endParaRPr lang="en-GB" dirty="0">
                <a:solidFill>
                  <a:schemeClr val="accent2"/>
                </a:solidFill>
              </a:endParaRPr>
            </a:p>
          </p:txBody>
        </p:sp>
        <p:sp>
          <p:nvSpPr>
            <p:cNvPr id="12" name="Rounded Rectangle 92">
              <a:extLst>
                <a:ext uri="{FF2B5EF4-FFF2-40B4-BE49-F238E27FC236}">
                  <a16:creationId xmlns:a16="http://schemas.microsoft.com/office/drawing/2014/main" id="{D387A92B-61AA-4D51-B8AB-6292AB4AD916}"/>
                </a:ext>
              </a:extLst>
            </p:cNvPr>
            <p:cNvSpPr/>
            <p:nvPr/>
          </p:nvSpPr>
          <p:spPr>
            <a:xfrm>
              <a:off x="2386723" y="4540561"/>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Architecture</a:t>
              </a:r>
            </a:p>
          </p:txBody>
        </p:sp>
        <p:sp>
          <p:nvSpPr>
            <p:cNvPr id="13" name="Rounded Rectangle 130">
              <a:extLst>
                <a:ext uri="{FF2B5EF4-FFF2-40B4-BE49-F238E27FC236}">
                  <a16:creationId xmlns:a16="http://schemas.microsoft.com/office/drawing/2014/main" id="{9AA351AB-02BB-4CF0-98DC-A9CBE2D89118}"/>
                </a:ext>
              </a:extLst>
            </p:cNvPr>
            <p:cNvSpPr/>
            <p:nvPr/>
          </p:nvSpPr>
          <p:spPr>
            <a:xfrm>
              <a:off x="1041793" y="2763296"/>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Airspace</a:t>
              </a:r>
            </a:p>
          </p:txBody>
        </p:sp>
        <p:cxnSp>
          <p:nvCxnSpPr>
            <p:cNvPr id="16" name="Elbow Connector 175">
              <a:extLst>
                <a:ext uri="{FF2B5EF4-FFF2-40B4-BE49-F238E27FC236}">
                  <a16:creationId xmlns:a16="http://schemas.microsoft.com/office/drawing/2014/main" id="{B1899F0E-6E86-43C3-B54A-046763336976}"/>
                </a:ext>
              </a:extLst>
            </p:cNvPr>
            <p:cNvCxnSpPr>
              <a:cxnSpLocks/>
              <a:stCxn id="7" idx="1"/>
            </p:cNvCxnSpPr>
            <p:nvPr/>
          </p:nvCxnSpPr>
          <p:spPr>
            <a:xfrm rot="10800000">
              <a:off x="1854395" y="3133591"/>
              <a:ext cx="532328" cy="974225"/>
            </a:xfrm>
            <a:prstGeom prst="bentConnector2">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9" name="Elbow Connector 175">
              <a:extLst>
                <a:ext uri="{FF2B5EF4-FFF2-40B4-BE49-F238E27FC236}">
                  <a16:creationId xmlns:a16="http://schemas.microsoft.com/office/drawing/2014/main" id="{6B0FF78C-D678-44D9-B523-07EA06534355}"/>
                </a:ext>
              </a:extLst>
            </p:cNvPr>
            <p:cNvCxnSpPr>
              <a:cxnSpLocks/>
              <a:stCxn id="12" idx="1"/>
              <a:endCxn id="13" idx="2"/>
            </p:cNvCxnSpPr>
            <p:nvPr/>
          </p:nvCxnSpPr>
          <p:spPr>
            <a:xfrm rot="10800000">
              <a:off x="1854397" y="3105675"/>
              <a:ext cx="532326" cy="1606076"/>
            </a:xfrm>
            <a:prstGeom prst="bentConnector2">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23" name="Elbow Connector 175">
              <a:extLst>
                <a:ext uri="{FF2B5EF4-FFF2-40B4-BE49-F238E27FC236}">
                  <a16:creationId xmlns:a16="http://schemas.microsoft.com/office/drawing/2014/main" id="{24749A98-CE65-4358-9B5D-CCA7BFF68A15}"/>
                </a:ext>
              </a:extLst>
            </p:cNvPr>
            <p:cNvCxnSpPr>
              <a:cxnSpLocks/>
              <a:stCxn id="11" idx="1"/>
              <a:endCxn id="13" idx="2"/>
            </p:cNvCxnSpPr>
            <p:nvPr/>
          </p:nvCxnSpPr>
          <p:spPr>
            <a:xfrm rot="10800000">
              <a:off x="1854397" y="3105675"/>
              <a:ext cx="532326" cy="2210012"/>
            </a:xfrm>
            <a:prstGeom prst="bentConnector2">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9661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Exercise</a:t>
            </a:r>
          </a:p>
        </p:txBody>
      </p:sp>
      <p:sp>
        <p:nvSpPr>
          <p:cNvPr id="3" name="Content Placeholder 2"/>
          <p:cNvSpPr>
            <a:spLocks noGrp="1"/>
          </p:cNvSpPr>
          <p:nvPr>
            <p:ph idx="1"/>
          </p:nvPr>
        </p:nvSpPr>
        <p:spPr/>
        <p:txBody>
          <a:bodyPr/>
          <a:lstStyle/>
          <a:p>
            <a:pPr marL="0" indent="0">
              <a:buNone/>
            </a:pPr>
            <a:r>
              <a:rPr lang="en-US" dirty="0"/>
              <a:t>Exercise is the association of consistent domains:</a:t>
            </a:r>
          </a:p>
          <a:p>
            <a:endParaRPr lang="en-US"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6" name="Rounded Rectangle 91">
            <a:extLst>
              <a:ext uri="{FF2B5EF4-FFF2-40B4-BE49-F238E27FC236}">
                <a16:creationId xmlns:a16="http://schemas.microsoft.com/office/drawing/2014/main" id="{40D29B74-78F0-4FD7-BC0A-915B36E3A758}"/>
              </a:ext>
            </a:extLst>
          </p:cNvPr>
          <p:cNvSpPr/>
          <p:nvPr/>
        </p:nvSpPr>
        <p:spPr>
          <a:xfrm>
            <a:off x="340344" y="2152132"/>
            <a:ext cx="3065796" cy="43456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Airspace A domains</a:t>
            </a:r>
          </a:p>
        </p:txBody>
      </p:sp>
      <p:sp>
        <p:nvSpPr>
          <p:cNvPr id="7" name="Rounded Rectangle 92">
            <a:extLst>
              <a:ext uri="{FF2B5EF4-FFF2-40B4-BE49-F238E27FC236}">
                <a16:creationId xmlns:a16="http://schemas.microsoft.com/office/drawing/2014/main" id="{8A89FCAB-5228-481C-80B6-B3CC8391CDBF}"/>
              </a:ext>
            </a:extLst>
          </p:cNvPr>
          <p:cNvSpPr/>
          <p:nvPr/>
        </p:nvSpPr>
        <p:spPr>
          <a:xfrm>
            <a:off x="1062451" y="3566994"/>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Constraint A1</a:t>
            </a:r>
          </a:p>
        </p:txBody>
      </p:sp>
      <p:sp>
        <p:nvSpPr>
          <p:cNvPr id="8" name="Rounded Rectangle 130">
            <a:extLst>
              <a:ext uri="{FF2B5EF4-FFF2-40B4-BE49-F238E27FC236}">
                <a16:creationId xmlns:a16="http://schemas.microsoft.com/office/drawing/2014/main" id="{336C541F-AD15-4469-8A40-559F9B636BD2}"/>
              </a:ext>
            </a:extLst>
          </p:cNvPr>
          <p:cNvSpPr/>
          <p:nvPr/>
        </p:nvSpPr>
        <p:spPr>
          <a:xfrm>
            <a:off x="1062451" y="2809046"/>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Traffic A1</a:t>
            </a:r>
          </a:p>
        </p:txBody>
      </p:sp>
      <p:sp>
        <p:nvSpPr>
          <p:cNvPr id="11" name="Rounded Rectangle 92">
            <a:extLst>
              <a:ext uri="{FF2B5EF4-FFF2-40B4-BE49-F238E27FC236}">
                <a16:creationId xmlns:a16="http://schemas.microsoft.com/office/drawing/2014/main" id="{804DA164-6937-419C-A400-B2FA9A1941C1}"/>
              </a:ext>
            </a:extLst>
          </p:cNvPr>
          <p:cNvSpPr/>
          <p:nvPr/>
        </p:nvSpPr>
        <p:spPr>
          <a:xfrm>
            <a:off x="1062451" y="5082890"/>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2"/>
                </a:solidFill>
              </a:rPr>
              <a:t>Meteo</a:t>
            </a:r>
            <a:r>
              <a:rPr lang="en-GB" dirty="0">
                <a:solidFill>
                  <a:schemeClr val="accent2"/>
                </a:solidFill>
              </a:rPr>
              <a:t> A1</a:t>
            </a:r>
          </a:p>
        </p:txBody>
      </p:sp>
      <p:sp>
        <p:nvSpPr>
          <p:cNvPr id="12" name="Rounded Rectangle 92">
            <a:extLst>
              <a:ext uri="{FF2B5EF4-FFF2-40B4-BE49-F238E27FC236}">
                <a16:creationId xmlns:a16="http://schemas.microsoft.com/office/drawing/2014/main" id="{D387A92B-61AA-4D51-B8AB-6292AB4AD916}"/>
              </a:ext>
            </a:extLst>
          </p:cNvPr>
          <p:cNvSpPr/>
          <p:nvPr/>
        </p:nvSpPr>
        <p:spPr>
          <a:xfrm>
            <a:off x="1062451" y="4324942"/>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Architecture A1</a:t>
            </a:r>
          </a:p>
        </p:txBody>
      </p:sp>
      <p:sp>
        <p:nvSpPr>
          <p:cNvPr id="13" name="Rounded Rectangle 130">
            <a:extLst>
              <a:ext uri="{FF2B5EF4-FFF2-40B4-BE49-F238E27FC236}">
                <a16:creationId xmlns:a16="http://schemas.microsoft.com/office/drawing/2014/main" id="{9AA351AB-02BB-4CF0-98DC-A9CBE2D89118}"/>
              </a:ext>
            </a:extLst>
          </p:cNvPr>
          <p:cNvSpPr/>
          <p:nvPr/>
        </p:nvSpPr>
        <p:spPr>
          <a:xfrm>
            <a:off x="628650" y="2396843"/>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Airspace A</a:t>
            </a:r>
          </a:p>
        </p:txBody>
      </p:sp>
      <p:sp>
        <p:nvSpPr>
          <p:cNvPr id="20" name="Rounded Rectangle 130">
            <a:extLst>
              <a:ext uri="{FF2B5EF4-FFF2-40B4-BE49-F238E27FC236}">
                <a16:creationId xmlns:a16="http://schemas.microsoft.com/office/drawing/2014/main" id="{97B7D177-6A81-44B1-B15D-717A65A8DD4B}"/>
              </a:ext>
            </a:extLst>
          </p:cNvPr>
          <p:cNvSpPr/>
          <p:nvPr/>
        </p:nvSpPr>
        <p:spPr>
          <a:xfrm>
            <a:off x="1062451" y="3188020"/>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Traffic A2</a:t>
            </a:r>
          </a:p>
        </p:txBody>
      </p:sp>
      <p:sp>
        <p:nvSpPr>
          <p:cNvPr id="22" name="Rounded Rectangle 92">
            <a:extLst>
              <a:ext uri="{FF2B5EF4-FFF2-40B4-BE49-F238E27FC236}">
                <a16:creationId xmlns:a16="http://schemas.microsoft.com/office/drawing/2014/main" id="{F7A002FA-9474-4B7D-A76C-08DE79EB278C}"/>
              </a:ext>
            </a:extLst>
          </p:cNvPr>
          <p:cNvSpPr/>
          <p:nvPr/>
        </p:nvSpPr>
        <p:spPr>
          <a:xfrm>
            <a:off x="1062451" y="3945968"/>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Constraint A2</a:t>
            </a:r>
          </a:p>
        </p:txBody>
      </p:sp>
      <p:sp>
        <p:nvSpPr>
          <p:cNvPr id="24" name="Rounded Rectangle 92">
            <a:extLst>
              <a:ext uri="{FF2B5EF4-FFF2-40B4-BE49-F238E27FC236}">
                <a16:creationId xmlns:a16="http://schemas.microsoft.com/office/drawing/2014/main" id="{328CE0FB-7F6B-4232-A7CC-AD0AE108B66B}"/>
              </a:ext>
            </a:extLst>
          </p:cNvPr>
          <p:cNvSpPr/>
          <p:nvPr/>
        </p:nvSpPr>
        <p:spPr>
          <a:xfrm>
            <a:off x="1062451" y="4703916"/>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Architecture A2</a:t>
            </a:r>
          </a:p>
        </p:txBody>
      </p:sp>
      <p:sp>
        <p:nvSpPr>
          <p:cNvPr id="25" name="Rounded Rectangle 92">
            <a:extLst>
              <a:ext uri="{FF2B5EF4-FFF2-40B4-BE49-F238E27FC236}">
                <a16:creationId xmlns:a16="http://schemas.microsoft.com/office/drawing/2014/main" id="{F771DC73-0659-4A42-B219-472A9BB9403C}"/>
              </a:ext>
            </a:extLst>
          </p:cNvPr>
          <p:cNvSpPr/>
          <p:nvPr/>
        </p:nvSpPr>
        <p:spPr>
          <a:xfrm>
            <a:off x="1062451" y="5461866"/>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2"/>
                </a:solidFill>
              </a:rPr>
              <a:t>Meteo</a:t>
            </a:r>
            <a:r>
              <a:rPr lang="en-GB" dirty="0">
                <a:solidFill>
                  <a:schemeClr val="accent2"/>
                </a:solidFill>
              </a:rPr>
              <a:t> A2</a:t>
            </a:r>
          </a:p>
        </p:txBody>
      </p:sp>
      <p:sp>
        <p:nvSpPr>
          <p:cNvPr id="119" name="Rounded Rectangle 91">
            <a:extLst>
              <a:ext uri="{FF2B5EF4-FFF2-40B4-BE49-F238E27FC236}">
                <a16:creationId xmlns:a16="http://schemas.microsoft.com/office/drawing/2014/main" id="{A9710702-D46B-461C-A496-A692BE4224CF}"/>
              </a:ext>
            </a:extLst>
          </p:cNvPr>
          <p:cNvSpPr/>
          <p:nvPr/>
        </p:nvSpPr>
        <p:spPr>
          <a:xfrm>
            <a:off x="5889609" y="2152132"/>
            <a:ext cx="3065796" cy="43456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Airspace B domains</a:t>
            </a:r>
          </a:p>
        </p:txBody>
      </p:sp>
      <p:sp>
        <p:nvSpPr>
          <p:cNvPr id="120" name="Rounded Rectangle 92">
            <a:extLst>
              <a:ext uri="{FF2B5EF4-FFF2-40B4-BE49-F238E27FC236}">
                <a16:creationId xmlns:a16="http://schemas.microsoft.com/office/drawing/2014/main" id="{03A170B0-4575-4CF5-A318-ACE282A1075B}"/>
              </a:ext>
            </a:extLst>
          </p:cNvPr>
          <p:cNvSpPr/>
          <p:nvPr/>
        </p:nvSpPr>
        <p:spPr>
          <a:xfrm>
            <a:off x="6611716" y="3566994"/>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Constraint B1</a:t>
            </a:r>
          </a:p>
        </p:txBody>
      </p:sp>
      <p:sp>
        <p:nvSpPr>
          <p:cNvPr id="121" name="Rounded Rectangle 130">
            <a:extLst>
              <a:ext uri="{FF2B5EF4-FFF2-40B4-BE49-F238E27FC236}">
                <a16:creationId xmlns:a16="http://schemas.microsoft.com/office/drawing/2014/main" id="{24F0E337-5124-4E70-A9E1-94BAB4D77D2C}"/>
              </a:ext>
            </a:extLst>
          </p:cNvPr>
          <p:cNvSpPr/>
          <p:nvPr/>
        </p:nvSpPr>
        <p:spPr>
          <a:xfrm>
            <a:off x="6611716" y="2809046"/>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Traffic B1</a:t>
            </a:r>
          </a:p>
        </p:txBody>
      </p:sp>
      <p:sp>
        <p:nvSpPr>
          <p:cNvPr id="122" name="Rounded Rectangle 92">
            <a:extLst>
              <a:ext uri="{FF2B5EF4-FFF2-40B4-BE49-F238E27FC236}">
                <a16:creationId xmlns:a16="http://schemas.microsoft.com/office/drawing/2014/main" id="{9B63C97D-BC80-4C37-89B8-29AB93975E47}"/>
              </a:ext>
            </a:extLst>
          </p:cNvPr>
          <p:cNvSpPr/>
          <p:nvPr/>
        </p:nvSpPr>
        <p:spPr>
          <a:xfrm>
            <a:off x="6611716" y="5082890"/>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2"/>
                </a:solidFill>
              </a:rPr>
              <a:t>Meteo</a:t>
            </a:r>
            <a:r>
              <a:rPr lang="en-GB" dirty="0">
                <a:solidFill>
                  <a:schemeClr val="accent2"/>
                </a:solidFill>
              </a:rPr>
              <a:t> B1</a:t>
            </a:r>
          </a:p>
        </p:txBody>
      </p:sp>
      <p:sp>
        <p:nvSpPr>
          <p:cNvPr id="123" name="Rounded Rectangle 92">
            <a:extLst>
              <a:ext uri="{FF2B5EF4-FFF2-40B4-BE49-F238E27FC236}">
                <a16:creationId xmlns:a16="http://schemas.microsoft.com/office/drawing/2014/main" id="{4561E63A-B44D-4B44-9A34-08E696211F03}"/>
              </a:ext>
            </a:extLst>
          </p:cNvPr>
          <p:cNvSpPr/>
          <p:nvPr/>
        </p:nvSpPr>
        <p:spPr>
          <a:xfrm>
            <a:off x="6611716" y="4324942"/>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Architecture B1</a:t>
            </a:r>
          </a:p>
        </p:txBody>
      </p:sp>
      <p:sp>
        <p:nvSpPr>
          <p:cNvPr id="124" name="Rounded Rectangle 130">
            <a:extLst>
              <a:ext uri="{FF2B5EF4-FFF2-40B4-BE49-F238E27FC236}">
                <a16:creationId xmlns:a16="http://schemas.microsoft.com/office/drawing/2014/main" id="{52DD4DA8-6769-478B-995C-D4194A5A0CF8}"/>
              </a:ext>
            </a:extLst>
          </p:cNvPr>
          <p:cNvSpPr/>
          <p:nvPr/>
        </p:nvSpPr>
        <p:spPr>
          <a:xfrm>
            <a:off x="6177915" y="2396843"/>
            <a:ext cx="1625207"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Airspace B</a:t>
            </a:r>
          </a:p>
        </p:txBody>
      </p:sp>
      <p:sp>
        <p:nvSpPr>
          <p:cNvPr id="125" name="Rounded Rectangle 130">
            <a:extLst>
              <a:ext uri="{FF2B5EF4-FFF2-40B4-BE49-F238E27FC236}">
                <a16:creationId xmlns:a16="http://schemas.microsoft.com/office/drawing/2014/main" id="{880C3B17-43E9-4930-A9F1-13780BDB0272}"/>
              </a:ext>
            </a:extLst>
          </p:cNvPr>
          <p:cNvSpPr/>
          <p:nvPr/>
        </p:nvSpPr>
        <p:spPr>
          <a:xfrm>
            <a:off x="6611716" y="3188020"/>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2"/>
                </a:solidFill>
              </a:rPr>
              <a:t>Traffic B2</a:t>
            </a:r>
          </a:p>
        </p:txBody>
      </p:sp>
      <p:sp>
        <p:nvSpPr>
          <p:cNvPr id="128" name="Rounded Rectangle 92">
            <a:extLst>
              <a:ext uri="{FF2B5EF4-FFF2-40B4-BE49-F238E27FC236}">
                <a16:creationId xmlns:a16="http://schemas.microsoft.com/office/drawing/2014/main" id="{DE046D8C-86AB-48A9-A9DE-6C6AA457CB75}"/>
              </a:ext>
            </a:extLst>
          </p:cNvPr>
          <p:cNvSpPr/>
          <p:nvPr/>
        </p:nvSpPr>
        <p:spPr>
          <a:xfrm>
            <a:off x="6611716" y="5461866"/>
            <a:ext cx="1806479" cy="34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accent2"/>
                </a:solidFill>
              </a:rPr>
              <a:t>Meteo</a:t>
            </a:r>
            <a:r>
              <a:rPr lang="en-GB" dirty="0">
                <a:solidFill>
                  <a:schemeClr val="accent2"/>
                </a:solidFill>
              </a:rPr>
              <a:t> B2</a:t>
            </a:r>
          </a:p>
        </p:txBody>
      </p:sp>
      <p:sp>
        <p:nvSpPr>
          <p:cNvPr id="129" name="Rounded Rectangle 91">
            <a:extLst>
              <a:ext uri="{FF2B5EF4-FFF2-40B4-BE49-F238E27FC236}">
                <a16:creationId xmlns:a16="http://schemas.microsoft.com/office/drawing/2014/main" id="{0E8F46AC-3381-4659-A144-8482BD64446D}"/>
              </a:ext>
            </a:extLst>
          </p:cNvPr>
          <p:cNvSpPr/>
          <p:nvPr/>
        </p:nvSpPr>
        <p:spPr>
          <a:xfrm>
            <a:off x="4001390" y="2203135"/>
            <a:ext cx="1365583" cy="391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Exo 1</a:t>
            </a:r>
          </a:p>
        </p:txBody>
      </p:sp>
      <p:cxnSp>
        <p:nvCxnSpPr>
          <p:cNvPr id="130" name="Elbow Connector 175">
            <a:extLst>
              <a:ext uri="{FF2B5EF4-FFF2-40B4-BE49-F238E27FC236}">
                <a16:creationId xmlns:a16="http://schemas.microsoft.com/office/drawing/2014/main" id="{7851D7D5-1094-4DA6-A600-AE0D35487351}"/>
              </a:ext>
            </a:extLst>
          </p:cNvPr>
          <p:cNvCxnSpPr>
            <a:cxnSpLocks/>
            <a:stCxn id="13" idx="3"/>
            <a:endCxn id="129" idx="1"/>
          </p:cNvCxnSpPr>
          <p:nvPr/>
        </p:nvCxnSpPr>
        <p:spPr>
          <a:xfrm flipV="1">
            <a:off x="2253857" y="2398873"/>
            <a:ext cx="1747533" cy="169160"/>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33" name="Elbow Connector 175">
            <a:extLst>
              <a:ext uri="{FF2B5EF4-FFF2-40B4-BE49-F238E27FC236}">
                <a16:creationId xmlns:a16="http://schemas.microsoft.com/office/drawing/2014/main" id="{A888C189-11B5-4350-A11B-221635F65F76}"/>
              </a:ext>
            </a:extLst>
          </p:cNvPr>
          <p:cNvCxnSpPr>
            <a:cxnSpLocks/>
            <a:stCxn id="8" idx="3"/>
            <a:endCxn id="129" idx="1"/>
          </p:cNvCxnSpPr>
          <p:nvPr/>
        </p:nvCxnSpPr>
        <p:spPr>
          <a:xfrm flipV="1">
            <a:off x="2868930" y="2398873"/>
            <a:ext cx="1132460" cy="581363"/>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36" name="Elbow Connector 175">
            <a:extLst>
              <a:ext uri="{FF2B5EF4-FFF2-40B4-BE49-F238E27FC236}">
                <a16:creationId xmlns:a16="http://schemas.microsoft.com/office/drawing/2014/main" id="{F08B65D7-71E1-4AA3-A07F-0184758D318D}"/>
              </a:ext>
            </a:extLst>
          </p:cNvPr>
          <p:cNvCxnSpPr>
            <a:cxnSpLocks/>
            <a:stCxn id="7" idx="3"/>
            <a:endCxn id="129" idx="1"/>
          </p:cNvCxnSpPr>
          <p:nvPr/>
        </p:nvCxnSpPr>
        <p:spPr>
          <a:xfrm flipV="1">
            <a:off x="2868930" y="2398873"/>
            <a:ext cx="1132460" cy="1339311"/>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39" name="Elbow Connector 175">
            <a:extLst>
              <a:ext uri="{FF2B5EF4-FFF2-40B4-BE49-F238E27FC236}">
                <a16:creationId xmlns:a16="http://schemas.microsoft.com/office/drawing/2014/main" id="{135FC079-637F-4FF2-A630-B062B32E61F4}"/>
              </a:ext>
            </a:extLst>
          </p:cNvPr>
          <p:cNvCxnSpPr>
            <a:cxnSpLocks/>
            <a:stCxn id="12" idx="3"/>
            <a:endCxn id="129" idx="1"/>
          </p:cNvCxnSpPr>
          <p:nvPr/>
        </p:nvCxnSpPr>
        <p:spPr>
          <a:xfrm flipV="1">
            <a:off x="2868930" y="2398873"/>
            <a:ext cx="1132460" cy="2097259"/>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42" name="Elbow Connector 175">
            <a:extLst>
              <a:ext uri="{FF2B5EF4-FFF2-40B4-BE49-F238E27FC236}">
                <a16:creationId xmlns:a16="http://schemas.microsoft.com/office/drawing/2014/main" id="{B3306E9E-92C6-4082-8836-9ADF45CABB58}"/>
              </a:ext>
            </a:extLst>
          </p:cNvPr>
          <p:cNvCxnSpPr>
            <a:cxnSpLocks/>
            <a:stCxn id="11" idx="3"/>
            <a:endCxn id="129" idx="1"/>
          </p:cNvCxnSpPr>
          <p:nvPr/>
        </p:nvCxnSpPr>
        <p:spPr>
          <a:xfrm flipV="1">
            <a:off x="2868930" y="2398873"/>
            <a:ext cx="1132460" cy="2855207"/>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145" name="Rounded Rectangle 91">
            <a:extLst>
              <a:ext uri="{FF2B5EF4-FFF2-40B4-BE49-F238E27FC236}">
                <a16:creationId xmlns:a16="http://schemas.microsoft.com/office/drawing/2014/main" id="{080F7422-E91A-4D08-95D5-0CA0D7C8BE39}"/>
              </a:ext>
            </a:extLst>
          </p:cNvPr>
          <p:cNvSpPr/>
          <p:nvPr/>
        </p:nvSpPr>
        <p:spPr>
          <a:xfrm>
            <a:off x="4001390" y="2809046"/>
            <a:ext cx="1365583" cy="391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Exo 2</a:t>
            </a:r>
          </a:p>
        </p:txBody>
      </p:sp>
      <p:cxnSp>
        <p:nvCxnSpPr>
          <p:cNvPr id="146" name="Elbow Connector 175">
            <a:extLst>
              <a:ext uri="{FF2B5EF4-FFF2-40B4-BE49-F238E27FC236}">
                <a16:creationId xmlns:a16="http://schemas.microsoft.com/office/drawing/2014/main" id="{B27E5EC0-6269-44F2-825B-9EC483386501}"/>
              </a:ext>
            </a:extLst>
          </p:cNvPr>
          <p:cNvCxnSpPr>
            <a:cxnSpLocks/>
            <a:stCxn id="20" idx="3"/>
            <a:endCxn id="145" idx="1"/>
          </p:cNvCxnSpPr>
          <p:nvPr/>
        </p:nvCxnSpPr>
        <p:spPr>
          <a:xfrm flipV="1">
            <a:off x="2868930" y="3004784"/>
            <a:ext cx="1132460" cy="354426"/>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49" name="Elbow Connector 175">
            <a:extLst>
              <a:ext uri="{FF2B5EF4-FFF2-40B4-BE49-F238E27FC236}">
                <a16:creationId xmlns:a16="http://schemas.microsoft.com/office/drawing/2014/main" id="{2F7996A8-5B3A-4C91-93AB-0C2D3B74BE10}"/>
              </a:ext>
            </a:extLst>
          </p:cNvPr>
          <p:cNvCxnSpPr>
            <a:cxnSpLocks/>
            <a:stCxn id="13" idx="3"/>
            <a:endCxn id="145" idx="1"/>
          </p:cNvCxnSpPr>
          <p:nvPr/>
        </p:nvCxnSpPr>
        <p:spPr>
          <a:xfrm>
            <a:off x="2253857" y="2568033"/>
            <a:ext cx="1747533" cy="436751"/>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52" name="Elbow Connector 175">
            <a:extLst>
              <a:ext uri="{FF2B5EF4-FFF2-40B4-BE49-F238E27FC236}">
                <a16:creationId xmlns:a16="http://schemas.microsoft.com/office/drawing/2014/main" id="{0A28270D-E408-4D36-BAD5-32852CE3C362}"/>
              </a:ext>
            </a:extLst>
          </p:cNvPr>
          <p:cNvCxnSpPr>
            <a:cxnSpLocks/>
            <a:stCxn id="22" idx="3"/>
            <a:endCxn id="145" idx="1"/>
          </p:cNvCxnSpPr>
          <p:nvPr/>
        </p:nvCxnSpPr>
        <p:spPr>
          <a:xfrm flipV="1">
            <a:off x="2868930" y="3004784"/>
            <a:ext cx="1132460" cy="1112374"/>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55" name="Elbow Connector 175">
            <a:extLst>
              <a:ext uri="{FF2B5EF4-FFF2-40B4-BE49-F238E27FC236}">
                <a16:creationId xmlns:a16="http://schemas.microsoft.com/office/drawing/2014/main" id="{4B484DA1-EC10-4E63-8AE0-261859332C58}"/>
              </a:ext>
            </a:extLst>
          </p:cNvPr>
          <p:cNvCxnSpPr>
            <a:cxnSpLocks/>
            <a:stCxn id="24" idx="3"/>
            <a:endCxn id="145" idx="1"/>
          </p:cNvCxnSpPr>
          <p:nvPr/>
        </p:nvCxnSpPr>
        <p:spPr>
          <a:xfrm flipV="1">
            <a:off x="2868930" y="3004784"/>
            <a:ext cx="1132460" cy="1870322"/>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58" name="Elbow Connector 175">
            <a:extLst>
              <a:ext uri="{FF2B5EF4-FFF2-40B4-BE49-F238E27FC236}">
                <a16:creationId xmlns:a16="http://schemas.microsoft.com/office/drawing/2014/main" id="{B1C32938-A97B-4B73-9EDB-057CA3AB0BCC}"/>
              </a:ext>
            </a:extLst>
          </p:cNvPr>
          <p:cNvCxnSpPr>
            <a:cxnSpLocks/>
            <a:stCxn id="25" idx="3"/>
            <a:endCxn id="145" idx="1"/>
          </p:cNvCxnSpPr>
          <p:nvPr/>
        </p:nvCxnSpPr>
        <p:spPr>
          <a:xfrm flipV="1">
            <a:off x="2868930" y="3004784"/>
            <a:ext cx="1132460" cy="2628272"/>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161" name="Rounded Rectangle 91">
            <a:extLst>
              <a:ext uri="{FF2B5EF4-FFF2-40B4-BE49-F238E27FC236}">
                <a16:creationId xmlns:a16="http://schemas.microsoft.com/office/drawing/2014/main" id="{5BE27912-B640-47A1-8443-F4F664AB5B13}"/>
              </a:ext>
            </a:extLst>
          </p:cNvPr>
          <p:cNvSpPr/>
          <p:nvPr/>
        </p:nvSpPr>
        <p:spPr>
          <a:xfrm>
            <a:off x="3986816" y="3393556"/>
            <a:ext cx="1365583" cy="391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Exo 3</a:t>
            </a:r>
          </a:p>
        </p:txBody>
      </p:sp>
      <p:cxnSp>
        <p:nvCxnSpPr>
          <p:cNvPr id="162" name="Elbow Connector 175">
            <a:extLst>
              <a:ext uri="{FF2B5EF4-FFF2-40B4-BE49-F238E27FC236}">
                <a16:creationId xmlns:a16="http://schemas.microsoft.com/office/drawing/2014/main" id="{5E2483FC-5BDC-4867-A892-FE31A866AF56}"/>
              </a:ext>
            </a:extLst>
          </p:cNvPr>
          <p:cNvCxnSpPr>
            <a:cxnSpLocks/>
            <a:stCxn id="13" idx="3"/>
            <a:endCxn id="161" idx="1"/>
          </p:cNvCxnSpPr>
          <p:nvPr/>
        </p:nvCxnSpPr>
        <p:spPr>
          <a:xfrm>
            <a:off x="2253857" y="2568033"/>
            <a:ext cx="1732959" cy="1021261"/>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65" name="Elbow Connector 175">
            <a:extLst>
              <a:ext uri="{FF2B5EF4-FFF2-40B4-BE49-F238E27FC236}">
                <a16:creationId xmlns:a16="http://schemas.microsoft.com/office/drawing/2014/main" id="{B1AB4E8E-8DB9-40C7-817D-D2C536E10C10}"/>
              </a:ext>
            </a:extLst>
          </p:cNvPr>
          <p:cNvCxnSpPr>
            <a:cxnSpLocks/>
            <a:stCxn id="20" idx="3"/>
            <a:endCxn id="161" idx="1"/>
          </p:cNvCxnSpPr>
          <p:nvPr/>
        </p:nvCxnSpPr>
        <p:spPr>
          <a:xfrm>
            <a:off x="2868930" y="3359210"/>
            <a:ext cx="1117886" cy="230084"/>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68" name="Elbow Connector 175">
            <a:extLst>
              <a:ext uri="{FF2B5EF4-FFF2-40B4-BE49-F238E27FC236}">
                <a16:creationId xmlns:a16="http://schemas.microsoft.com/office/drawing/2014/main" id="{8FC04424-DC89-4753-A7DD-7A52A1A58C56}"/>
              </a:ext>
            </a:extLst>
          </p:cNvPr>
          <p:cNvCxnSpPr>
            <a:cxnSpLocks/>
            <a:stCxn id="7" idx="3"/>
            <a:endCxn id="161" idx="1"/>
          </p:cNvCxnSpPr>
          <p:nvPr/>
        </p:nvCxnSpPr>
        <p:spPr>
          <a:xfrm flipV="1">
            <a:off x="2868930" y="3589294"/>
            <a:ext cx="1117886" cy="148890"/>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71" name="Elbow Connector 175">
            <a:extLst>
              <a:ext uri="{FF2B5EF4-FFF2-40B4-BE49-F238E27FC236}">
                <a16:creationId xmlns:a16="http://schemas.microsoft.com/office/drawing/2014/main" id="{43152743-38B1-414A-8D94-ECBFE655830D}"/>
              </a:ext>
            </a:extLst>
          </p:cNvPr>
          <p:cNvCxnSpPr>
            <a:cxnSpLocks/>
            <a:stCxn id="12" idx="3"/>
            <a:endCxn id="161" idx="1"/>
          </p:cNvCxnSpPr>
          <p:nvPr/>
        </p:nvCxnSpPr>
        <p:spPr>
          <a:xfrm flipV="1">
            <a:off x="2868930" y="3589294"/>
            <a:ext cx="1117886" cy="906838"/>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74" name="Elbow Connector 175">
            <a:extLst>
              <a:ext uri="{FF2B5EF4-FFF2-40B4-BE49-F238E27FC236}">
                <a16:creationId xmlns:a16="http://schemas.microsoft.com/office/drawing/2014/main" id="{093B71FE-B286-4C73-AAF8-1AE78AAEA295}"/>
              </a:ext>
            </a:extLst>
          </p:cNvPr>
          <p:cNvCxnSpPr>
            <a:cxnSpLocks/>
            <a:stCxn id="25" idx="3"/>
            <a:endCxn id="161" idx="1"/>
          </p:cNvCxnSpPr>
          <p:nvPr/>
        </p:nvCxnSpPr>
        <p:spPr>
          <a:xfrm flipV="1">
            <a:off x="2868930" y="3589294"/>
            <a:ext cx="1117886" cy="2043762"/>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sp>
        <p:nvSpPr>
          <p:cNvPr id="177" name="Rounded Rectangle 91">
            <a:extLst>
              <a:ext uri="{FF2B5EF4-FFF2-40B4-BE49-F238E27FC236}">
                <a16:creationId xmlns:a16="http://schemas.microsoft.com/office/drawing/2014/main" id="{EEC0763F-259F-42C7-BD10-E16570A83C8D}"/>
              </a:ext>
            </a:extLst>
          </p:cNvPr>
          <p:cNvSpPr/>
          <p:nvPr/>
        </p:nvSpPr>
        <p:spPr>
          <a:xfrm>
            <a:off x="3973608" y="4001737"/>
            <a:ext cx="1365583" cy="3914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b" anchorCtr="0"/>
          <a:lstStyle/>
          <a:p>
            <a:pPr algn="ctr"/>
            <a:r>
              <a:rPr lang="en-GB" dirty="0"/>
              <a:t>Exo 4</a:t>
            </a:r>
          </a:p>
        </p:txBody>
      </p:sp>
      <p:cxnSp>
        <p:nvCxnSpPr>
          <p:cNvPr id="178" name="Elbow Connector 175">
            <a:extLst>
              <a:ext uri="{FF2B5EF4-FFF2-40B4-BE49-F238E27FC236}">
                <a16:creationId xmlns:a16="http://schemas.microsoft.com/office/drawing/2014/main" id="{0E9935E8-B28E-4F12-8E27-2F886911E372}"/>
              </a:ext>
            </a:extLst>
          </p:cNvPr>
          <p:cNvCxnSpPr>
            <a:cxnSpLocks/>
            <a:stCxn id="124" idx="1"/>
            <a:endCxn id="177" idx="3"/>
          </p:cNvCxnSpPr>
          <p:nvPr/>
        </p:nvCxnSpPr>
        <p:spPr>
          <a:xfrm rot="10800000" flipV="1">
            <a:off x="5339191" y="2568033"/>
            <a:ext cx="838724" cy="1629442"/>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81" name="Elbow Connector 175">
            <a:extLst>
              <a:ext uri="{FF2B5EF4-FFF2-40B4-BE49-F238E27FC236}">
                <a16:creationId xmlns:a16="http://schemas.microsoft.com/office/drawing/2014/main" id="{7CE388EE-45C3-4534-9E7A-7B2C2EBD5B91}"/>
              </a:ext>
            </a:extLst>
          </p:cNvPr>
          <p:cNvCxnSpPr>
            <a:cxnSpLocks/>
            <a:stCxn id="121" idx="1"/>
            <a:endCxn id="177" idx="3"/>
          </p:cNvCxnSpPr>
          <p:nvPr/>
        </p:nvCxnSpPr>
        <p:spPr>
          <a:xfrm rot="10800000" flipV="1">
            <a:off x="5339192" y="2980235"/>
            <a:ext cx="1272525" cy="1217239"/>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84" name="Elbow Connector 175">
            <a:extLst>
              <a:ext uri="{FF2B5EF4-FFF2-40B4-BE49-F238E27FC236}">
                <a16:creationId xmlns:a16="http://schemas.microsoft.com/office/drawing/2014/main" id="{A5216919-AA22-49E1-9D46-60F9A3DB83AF}"/>
              </a:ext>
            </a:extLst>
          </p:cNvPr>
          <p:cNvCxnSpPr>
            <a:cxnSpLocks/>
            <a:stCxn id="120" idx="1"/>
            <a:endCxn id="177" idx="3"/>
          </p:cNvCxnSpPr>
          <p:nvPr/>
        </p:nvCxnSpPr>
        <p:spPr>
          <a:xfrm rot="10800000" flipV="1">
            <a:off x="5339192" y="3738183"/>
            <a:ext cx="1272525" cy="459291"/>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87" name="Elbow Connector 175">
            <a:extLst>
              <a:ext uri="{FF2B5EF4-FFF2-40B4-BE49-F238E27FC236}">
                <a16:creationId xmlns:a16="http://schemas.microsoft.com/office/drawing/2014/main" id="{42654916-8588-4763-B4A0-326ADEFDB761}"/>
              </a:ext>
            </a:extLst>
          </p:cNvPr>
          <p:cNvCxnSpPr>
            <a:cxnSpLocks/>
            <a:stCxn id="123" idx="1"/>
            <a:endCxn id="177" idx="3"/>
          </p:cNvCxnSpPr>
          <p:nvPr/>
        </p:nvCxnSpPr>
        <p:spPr>
          <a:xfrm rot="10800000">
            <a:off x="5339192" y="4197476"/>
            <a:ext cx="1272525" cy="298657"/>
          </a:xfrm>
          <a:prstGeom prst="bentConnector3">
            <a:avLst>
              <a:gd name="adj1" fmla="val 50000"/>
            </a:avLst>
          </a:prstGeom>
          <a:ln w="63500">
            <a:solidFill>
              <a:srgbClr val="FFC000"/>
            </a:solidFill>
            <a:tailEnd type="diamond"/>
          </a:ln>
        </p:spPr>
        <p:style>
          <a:lnRef idx="1">
            <a:schemeClr val="accent1"/>
          </a:lnRef>
          <a:fillRef idx="0">
            <a:schemeClr val="accent1"/>
          </a:fillRef>
          <a:effectRef idx="0">
            <a:schemeClr val="accent1"/>
          </a:effectRef>
          <a:fontRef idx="minor">
            <a:schemeClr val="tx1"/>
          </a:fontRef>
        </p:style>
      </p:cxnSp>
      <p:cxnSp>
        <p:nvCxnSpPr>
          <p:cNvPr id="190" name="Elbow Connector 175">
            <a:extLst>
              <a:ext uri="{FF2B5EF4-FFF2-40B4-BE49-F238E27FC236}">
                <a16:creationId xmlns:a16="http://schemas.microsoft.com/office/drawing/2014/main" id="{33543939-4AED-4193-8CDC-3C7B7C02143A}"/>
              </a:ext>
            </a:extLst>
          </p:cNvPr>
          <p:cNvCxnSpPr>
            <a:cxnSpLocks/>
            <a:stCxn id="11" idx="3"/>
            <a:endCxn id="177" idx="1"/>
          </p:cNvCxnSpPr>
          <p:nvPr/>
        </p:nvCxnSpPr>
        <p:spPr>
          <a:xfrm flipV="1">
            <a:off x="2868930" y="4197475"/>
            <a:ext cx="1104678" cy="1056605"/>
          </a:xfrm>
          <a:prstGeom prst="bentConnector3">
            <a:avLst>
              <a:gd name="adj1" fmla="val 50000"/>
            </a:avLst>
          </a:prstGeom>
          <a:ln w="63500">
            <a:solidFill>
              <a:srgbClr val="FF0000"/>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615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subTnLst>
                                    <p:set>
                                      <p:cBhvr override="childStyle">
                                        <p:cTn dur="1" fill="hold" display="0" masterRel="nextClick" afterEffect="1"/>
                                        <p:tgtEl>
                                          <p:spTgt spid="129"/>
                                        </p:tgtEl>
                                        <p:attrNameLst>
                                          <p:attrName>style.visibility</p:attrName>
                                        </p:attrNameLst>
                                      </p:cBhvr>
                                      <p:to>
                                        <p:strVal val="hidden"/>
                                      </p:to>
                                    </p:set>
                                  </p:subTnLst>
                                </p:cTn>
                              </p:par>
                              <p:par>
                                <p:cTn id="8" presetID="16" presetClass="entr" presetSubtype="21"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barn(inVertical)">
                                      <p:cBhvr>
                                        <p:cTn id="10" dur="500"/>
                                        <p:tgtEl>
                                          <p:spTgt spid="130"/>
                                        </p:tgtEl>
                                      </p:cBhvr>
                                    </p:animEffect>
                                  </p:childTnLst>
                                  <p:subTnLst>
                                    <p:set>
                                      <p:cBhvr override="childStyle">
                                        <p:cTn dur="1" fill="hold" display="0" masterRel="nextClick" afterEffect="1"/>
                                        <p:tgtEl>
                                          <p:spTgt spid="130"/>
                                        </p:tgtEl>
                                        <p:attrNameLst>
                                          <p:attrName>style.visibility</p:attrName>
                                        </p:attrNameLst>
                                      </p:cBhvr>
                                      <p:to>
                                        <p:strVal val="hidden"/>
                                      </p:to>
                                    </p:set>
                                  </p:subTnLst>
                                </p:cTn>
                              </p:par>
                              <p:par>
                                <p:cTn id="11" presetID="16" presetClass="entr" presetSubtype="21"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barn(inVertical)">
                                      <p:cBhvr>
                                        <p:cTn id="13" dur="500"/>
                                        <p:tgtEl>
                                          <p:spTgt spid="133"/>
                                        </p:tgtEl>
                                      </p:cBhvr>
                                    </p:animEffect>
                                  </p:childTnLst>
                                  <p:subTnLst>
                                    <p:set>
                                      <p:cBhvr override="childStyle">
                                        <p:cTn dur="1" fill="hold" display="0" masterRel="nextClick" afterEffect="1"/>
                                        <p:tgtEl>
                                          <p:spTgt spid="133"/>
                                        </p:tgtEl>
                                        <p:attrNameLst>
                                          <p:attrName>style.visibility</p:attrName>
                                        </p:attrNameLst>
                                      </p:cBhvr>
                                      <p:to>
                                        <p:strVal val="hidden"/>
                                      </p:to>
                                    </p:set>
                                  </p:subTnLst>
                                </p:cTn>
                              </p:par>
                              <p:par>
                                <p:cTn id="14" presetID="16" presetClass="entr" presetSubtype="21"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barn(inVertical)">
                                      <p:cBhvr>
                                        <p:cTn id="16" dur="500"/>
                                        <p:tgtEl>
                                          <p:spTgt spid="136"/>
                                        </p:tgtEl>
                                      </p:cBhvr>
                                    </p:animEffect>
                                  </p:childTnLst>
                                  <p:subTnLst>
                                    <p:set>
                                      <p:cBhvr override="childStyle">
                                        <p:cTn dur="1" fill="hold" display="0" masterRel="nextClick" afterEffect="1"/>
                                        <p:tgtEl>
                                          <p:spTgt spid="136"/>
                                        </p:tgtEl>
                                        <p:attrNameLst>
                                          <p:attrName>style.visibility</p:attrName>
                                        </p:attrNameLst>
                                      </p:cBhvr>
                                      <p:to>
                                        <p:strVal val="hidden"/>
                                      </p:to>
                                    </p:set>
                                  </p:subTnLst>
                                </p:cTn>
                              </p:par>
                              <p:par>
                                <p:cTn id="17" presetID="16" presetClass="entr" presetSubtype="21"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barn(inVertical)">
                                      <p:cBhvr>
                                        <p:cTn id="19" dur="500"/>
                                        <p:tgtEl>
                                          <p:spTgt spid="139"/>
                                        </p:tgtEl>
                                      </p:cBhvr>
                                    </p:animEffect>
                                  </p:childTnLst>
                                  <p:subTnLst>
                                    <p:set>
                                      <p:cBhvr override="childStyle">
                                        <p:cTn dur="1" fill="hold" display="0" masterRel="nextClick" afterEffect="1"/>
                                        <p:tgtEl>
                                          <p:spTgt spid="139"/>
                                        </p:tgtEl>
                                        <p:attrNameLst>
                                          <p:attrName>style.visibility</p:attrName>
                                        </p:attrNameLst>
                                      </p:cBhvr>
                                      <p:to>
                                        <p:strVal val="hidden"/>
                                      </p:to>
                                    </p:set>
                                  </p:subTnLst>
                                </p:cTn>
                              </p:par>
                              <p:par>
                                <p:cTn id="20" presetID="16" presetClass="entr" presetSubtype="21" fill="hold"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barn(inVertical)">
                                      <p:cBhvr>
                                        <p:cTn id="22" dur="500"/>
                                        <p:tgtEl>
                                          <p:spTgt spid="142"/>
                                        </p:tgtEl>
                                      </p:cBhvr>
                                    </p:animEffect>
                                  </p:childTnLst>
                                  <p:subTnLst>
                                    <p:set>
                                      <p:cBhvr override="childStyle">
                                        <p:cTn dur="1" fill="hold" display="0" masterRel="nextClick" afterEffect="1"/>
                                        <p:tgtEl>
                                          <p:spTgt spid="14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barn(inVertical)">
                                      <p:cBhvr>
                                        <p:cTn id="27" dur="500"/>
                                        <p:tgtEl>
                                          <p:spTgt spid="145"/>
                                        </p:tgtEl>
                                      </p:cBhvr>
                                    </p:animEffect>
                                  </p:childTnLst>
                                  <p:subTnLst>
                                    <p:set>
                                      <p:cBhvr override="childStyle">
                                        <p:cTn dur="1" fill="hold" display="0" masterRel="nextClick" afterEffect="1"/>
                                        <p:tgtEl>
                                          <p:spTgt spid="145"/>
                                        </p:tgtEl>
                                        <p:attrNameLst>
                                          <p:attrName>style.visibility</p:attrName>
                                        </p:attrNameLst>
                                      </p:cBhvr>
                                      <p:to>
                                        <p:strVal val="hidden"/>
                                      </p:to>
                                    </p:set>
                                  </p:subTnLst>
                                </p:cTn>
                              </p:par>
                              <p:par>
                                <p:cTn id="28" presetID="16" presetClass="entr" presetSubtype="21" fill="hold" nodeType="with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barn(inVertical)">
                                      <p:cBhvr>
                                        <p:cTn id="30" dur="500"/>
                                        <p:tgtEl>
                                          <p:spTgt spid="146"/>
                                        </p:tgtEl>
                                      </p:cBhvr>
                                    </p:animEffect>
                                  </p:childTnLst>
                                  <p:subTnLst>
                                    <p:set>
                                      <p:cBhvr override="childStyle">
                                        <p:cTn dur="1" fill="hold" display="0" masterRel="nextClick" afterEffect="1"/>
                                        <p:tgtEl>
                                          <p:spTgt spid="146"/>
                                        </p:tgtEl>
                                        <p:attrNameLst>
                                          <p:attrName>style.visibility</p:attrName>
                                        </p:attrNameLst>
                                      </p:cBhvr>
                                      <p:to>
                                        <p:strVal val="hidden"/>
                                      </p:to>
                                    </p:set>
                                  </p:subTnLst>
                                </p:cTn>
                              </p:par>
                              <p:par>
                                <p:cTn id="31" presetID="16" presetClass="entr" presetSubtype="21" fill="hold" nodeType="withEffect">
                                  <p:stCondLst>
                                    <p:cond delay="0"/>
                                  </p:stCondLst>
                                  <p:childTnLst>
                                    <p:set>
                                      <p:cBhvr>
                                        <p:cTn id="32" dur="1" fill="hold">
                                          <p:stCondLst>
                                            <p:cond delay="0"/>
                                          </p:stCondLst>
                                        </p:cTn>
                                        <p:tgtEl>
                                          <p:spTgt spid="149"/>
                                        </p:tgtEl>
                                        <p:attrNameLst>
                                          <p:attrName>style.visibility</p:attrName>
                                        </p:attrNameLst>
                                      </p:cBhvr>
                                      <p:to>
                                        <p:strVal val="visible"/>
                                      </p:to>
                                    </p:set>
                                    <p:animEffect transition="in" filter="barn(inVertical)">
                                      <p:cBhvr>
                                        <p:cTn id="33" dur="500"/>
                                        <p:tgtEl>
                                          <p:spTgt spid="149"/>
                                        </p:tgtEl>
                                      </p:cBhvr>
                                    </p:animEffect>
                                  </p:childTnLst>
                                  <p:subTnLst>
                                    <p:set>
                                      <p:cBhvr override="childStyle">
                                        <p:cTn dur="1" fill="hold" display="0" masterRel="nextClick" afterEffect="1"/>
                                        <p:tgtEl>
                                          <p:spTgt spid="149"/>
                                        </p:tgtEl>
                                        <p:attrNameLst>
                                          <p:attrName>style.visibility</p:attrName>
                                        </p:attrNameLst>
                                      </p:cBhvr>
                                      <p:to>
                                        <p:strVal val="hidden"/>
                                      </p:to>
                                    </p:set>
                                  </p:subTnLst>
                                </p:cTn>
                              </p:par>
                              <p:par>
                                <p:cTn id="34" presetID="16" presetClass="entr" presetSubtype="21"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barn(inVertical)">
                                      <p:cBhvr>
                                        <p:cTn id="36" dur="500"/>
                                        <p:tgtEl>
                                          <p:spTgt spid="152"/>
                                        </p:tgtEl>
                                      </p:cBhvr>
                                    </p:animEffect>
                                  </p:childTnLst>
                                  <p:subTnLst>
                                    <p:set>
                                      <p:cBhvr override="childStyle">
                                        <p:cTn dur="1" fill="hold" display="0" masterRel="nextClick" afterEffect="1"/>
                                        <p:tgtEl>
                                          <p:spTgt spid="152"/>
                                        </p:tgtEl>
                                        <p:attrNameLst>
                                          <p:attrName>style.visibility</p:attrName>
                                        </p:attrNameLst>
                                      </p:cBhvr>
                                      <p:to>
                                        <p:strVal val="hidden"/>
                                      </p:to>
                                    </p:set>
                                  </p:subTnLst>
                                </p:cTn>
                              </p:par>
                              <p:par>
                                <p:cTn id="37" presetID="16" presetClass="entr" presetSubtype="21" fill="hold"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barn(inVertical)">
                                      <p:cBhvr>
                                        <p:cTn id="39" dur="500"/>
                                        <p:tgtEl>
                                          <p:spTgt spid="155"/>
                                        </p:tgtEl>
                                      </p:cBhvr>
                                    </p:animEffect>
                                  </p:childTnLst>
                                  <p:subTnLst>
                                    <p:set>
                                      <p:cBhvr override="childStyle">
                                        <p:cTn dur="1" fill="hold" display="0" masterRel="nextClick" afterEffect="1"/>
                                        <p:tgtEl>
                                          <p:spTgt spid="155"/>
                                        </p:tgtEl>
                                        <p:attrNameLst>
                                          <p:attrName>style.visibility</p:attrName>
                                        </p:attrNameLst>
                                      </p:cBhvr>
                                      <p:to>
                                        <p:strVal val="hidden"/>
                                      </p:to>
                                    </p:set>
                                  </p:subTnLst>
                                </p:cTn>
                              </p:par>
                              <p:par>
                                <p:cTn id="40" presetID="16" presetClass="entr" presetSubtype="21"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barn(inVertical)">
                                      <p:cBhvr>
                                        <p:cTn id="42" dur="500"/>
                                        <p:tgtEl>
                                          <p:spTgt spid="158"/>
                                        </p:tgtEl>
                                      </p:cBhvr>
                                    </p:animEffect>
                                  </p:childTnLst>
                                  <p:subTnLst>
                                    <p:set>
                                      <p:cBhvr override="childStyle">
                                        <p:cTn dur="1" fill="hold" display="0" masterRel="nextClick" afterEffect="1"/>
                                        <p:tgtEl>
                                          <p:spTgt spid="15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1"/>
                                        </p:tgtEl>
                                        <p:attrNameLst>
                                          <p:attrName>style.visibility</p:attrName>
                                        </p:attrNameLst>
                                      </p:cBhvr>
                                      <p:to>
                                        <p:strVal val="visible"/>
                                      </p:to>
                                    </p:set>
                                    <p:animEffect transition="in" filter="barn(inVertical)">
                                      <p:cBhvr>
                                        <p:cTn id="47" dur="500"/>
                                        <p:tgtEl>
                                          <p:spTgt spid="161"/>
                                        </p:tgtEl>
                                      </p:cBhvr>
                                    </p:animEffect>
                                  </p:childTnLst>
                                  <p:subTnLst>
                                    <p:set>
                                      <p:cBhvr override="childStyle">
                                        <p:cTn dur="1" fill="hold" display="0" masterRel="nextClick" afterEffect="1"/>
                                        <p:tgtEl>
                                          <p:spTgt spid="161"/>
                                        </p:tgtEl>
                                        <p:attrNameLst>
                                          <p:attrName>style.visibility</p:attrName>
                                        </p:attrNameLst>
                                      </p:cBhvr>
                                      <p:to>
                                        <p:strVal val="hidden"/>
                                      </p:to>
                                    </p:set>
                                  </p:subTnLst>
                                </p:cTn>
                              </p:par>
                              <p:par>
                                <p:cTn id="48" presetID="16" presetClass="entr" presetSubtype="21" fill="hold" nodeType="withEffect">
                                  <p:stCondLst>
                                    <p:cond delay="0"/>
                                  </p:stCondLst>
                                  <p:childTnLst>
                                    <p:set>
                                      <p:cBhvr>
                                        <p:cTn id="49" dur="1" fill="hold">
                                          <p:stCondLst>
                                            <p:cond delay="0"/>
                                          </p:stCondLst>
                                        </p:cTn>
                                        <p:tgtEl>
                                          <p:spTgt spid="162"/>
                                        </p:tgtEl>
                                        <p:attrNameLst>
                                          <p:attrName>style.visibility</p:attrName>
                                        </p:attrNameLst>
                                      </p:cBhvr>
                                      <p:to>
                                        <p:strVal val="visible"/>
                                      </p:to>
                                    </p:set>
                                    <p:animEffect transition="in" filter="barn(inVertical)">
                                      <p:cBhvr>
                                        <p:cTn id="50" dur="500"/>
                                        <p:tgtEl>
                                          <p:spTgt spid="162"/>
                                        </p:tgtEl>
                                      </p:cBhvr>
                                    </p:animEffect>
                                  </p:childTnLst>
                                  <p:subTnLst>
                                    <p:set>
                                      <p:cBhvr override="childStyle">
                                        <p:cTn dur="1" fill="hold" display="0" masterRel="nextClick" afterEffect="1"/>
                                        <p:tgtEl>
                                          <p:spTgt spid="162"/>
                                        </p:tgtEl>
                                        <p:attrNameLst>
                                          <p:attrName>style.visibility</p:attrName>
                                        </p:attrNameLst>
                                      </p:cBhvr>
                                      <p:to>
                                        <p:strVal val="hidden"/>
                                      </p:to>
                                    </p:set>
                                  </p:subTnLst>
                                </p:cTn>
                              </p:par>
                              <p:par>
                                <p:cTn id="51" presetID="16" presetClass="entr" presetSubtype="21" fill="hold" nodeType="with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barn(inVertical)">
                                      <p:cBhvr>
                                        <p:cTn id="53" dur="500"/>
                                        <p:tgtEl>
                                          <p:spTgt spid="165"/>
                                        </p:tgtEl>
                                      </p:cBhvr>
                                    </p:animEffect>
                                  </p:childTnLst>
                                  <p:subTnLst>
                                    <p:set>
                                      <p:cBhvr override="childStyle">
                                        <p:cTn dur="1" fill="hold" display="0" masterRel="nextClick" afterEffect="1"/>
                                        <p:tgtEl>
                                          <p:spTgt spid="165"/>
                                        </p:tgtEl>
                                        <p:attrNameLst>
                                          <p:attrName>style.visibility</p:attrName>
                                        </p:attrNameLst>
                                      </p:cBhvr>
                                      <p:to>
                                        <p:strVal val="hidden"/>
                                      </p:to>
                                    </p:set>
                                  </p:subTnLst>
                                </p:cTn>
                              </p:par>
                              <p:par>
                                <p:cTn id="54" presetID="16" presetClass="entr" presetSubtype="21" fill="hold" nodeType="withEffect">
                                  <p:stCondLst>
                                    <p:cond delay="0"/>
                                  </p:stCondLst>
                                  <p:childTnLst>
                                    <p:set>
                                      <p:cBhvr>
                                        <p:cTn id="55" dur="1" fill="hold">
                                          <p:stCondLst>
                                            <p:cond delay="0"/>
                                          </p:stCondLst>
                                        </p:cTn>
                                        <p:tgtEl>
                                          <p:spTgt spid="168"/>
                                        </p:tgtEl>
                                        <p:attrNameLst>
                                          <p:attrName>style.visibility</p:attrName>
                                        </p:attrNameLst>
                                      </p:cBhvr>
                                      <p:to>
                                        <p:strVal val="visible"/>
                                      </p:to>
                                    </p:set>
                                    <p:animEffect transition="in" filter="barn(inVertical)">
                                      <p:cBhvr>
                                        <p:cTn id="56" dur="500"/>
                                        <p:tgtEl>
                                          <p:spTgt spid="168"/>
                                        </p:tgtEl>
                                      </p:cBhvr>
                                    </p:animEffect>
                                  </p:childTnLst>
                                  <p:subTnLst>
                                    <p:set>
                                      <p:cBhvr override="childStyle">
                                        <p:cTn dur="1" fill="hold" display="0" masterRel="nextClick" afterEffect="1"/>
                                        <p:tgtEl>
                                          <p:spTgt spid="168"/>
                                        </p:tgtEl>
                                        <p:attrNameLst>
                                          <p:attrName>style.visibility</p:attrName>
                                        </p:attrNameLst>
                                      </p:cBhvr>
                                      <p:to>
                                        <p:strVal val="hidden"/>
                                      </p:to>
                                    </p:set>
                                  </p:subTnLst>
                                </p:cTn>
                              </p:par>
                              <p:par>
                                <p:cTn id="57" presetID="16" presetClass="entr" presetSubtype="21" fill="hold" nodeType="withEffect">
                                  <p:stCondLst>
                                    <p:cond delay="0"/>
                                  </p:stCondLst>
                                  <p:childTnLst>
                                    <p:set>
                                      <p:cBhvr>
                                        <p:cTn id="58" dur="1" fill="hold">
                                          <p:stCondLst>
                                            <p:cond delay="0"/>
                                          </p:stCondLst>
                                        </p:cTn>
                                        <p:tgtEl>
                                          <p:spTgt spid="171"/>
                                        </p:tgtEl>
                                        <p:attrNameLst>
                                          <p:attrName>style.visibility</p:attrName>
                                        </p:attrNameLst>
                                      </p:cBhvr>
                                      <p:to>
                                        <p:strVal val="visible"/>
                                      </p:to>
                                    </p:set>
                                    <p:animEffect transition="in" filter="barn(inVertical)">
                                      <p:cBhvr>
                                        <p:cTn id="59" dur="500"/>
                                        <p:tgtEl>
                                          <p:spTgt spid="171"/>
                                        </p:tgtEl>
                                      </p:cBhvr>
                                    </p:animEffect>
                                  </p:childTnLst>
                                  <p:subTnLst>
                                    <p:set>
                                      <p:cBhvr override="childStyle">
                                        <p:cTn dur="1" fill="hold" display="0" masterRel="nextClick" afterEffect="1"/>
                                        <p:tgtEl>
                                          <p:spTgt spid="171"/>
                                        </p:tgtEl>
                                        <p:attrNameLst>
                                          <p:attrName>style.visibility</p:attrName>
                                        </p:attrNameLst>
                                      </p:cBhvr>
                                      <p:to>
                                        <p:strVal val="hidden"/>
                                      </p:to>
                                    </p:set>
                                  </p:subTnLst>
                                </p:cTn>
                              </p:par>
                              <p:par>
                                <p:cTn id="60" presetID="16" presetClass="entr" presetSubtype="21" fill="hold" nodeType="withEffect">
                                  <p:stCondLst>
                                    <p:cond delay="0"/>
                                  </p:stCondLst>
                                  <p:childTnLst>
                                    <p:set>
                                      <p:cBhvr>
                                        <p:cTn id="61" dur="1" fill="hold">
                                          <p:stCondLst>
                                            <p:cond delay="0"/>
                                          </p:stCondLst>
                                        </p:cTn>
                                        <p:tgtEl>
                                          <p:spTgt spid="174"/>
                                        </p:tgtEl>
                                        <p:attrNameLst>
                                          <p:attrName>style.visibility</p:attrName>
                                        </p:attrNameLst>
                                      </p:cBhvr>
                                      <p:to>
                                        <p:strVal val="visible"/>
                                      </p:to>
                                    </p:set>
                                    <p:animEffect transition="in" filter="barn(inVertical)">
                                      <p:cBhvr>
                                        <p:cTn id="62" dur="500"/>
                                        <p:tgtEl>
                                          <p:spTgt spid="174"/>
                                        </p:tgtEl>
                                      </p:cBhvr>
                                    </p:animEffect>
                                  </p:childTnLst>
                                  <p:subTnLst>
                                    <p:set>
                                      <p:cBhvr override="childStyle">
                                        <p:cTn dur="1" fill="hold" display="0" masterRel="nextClick" afterEffect="1"/>
                                        <p:tgtEl>
                                          <p:spTgt spid="17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7"/>
                                        </p:tgtEl>
                                        <p:attrNameLst>
                                          <p:attrName>style.visibility</p:attrName>
                                        </p:attrNameLst>
                                      </p:cBhvr>
                                      <p:to>
                                        <p:strVal val="visible"/>
                                      </p:to>
                                    </p:set>
                                    <p:animEffect transition="in" filter="barn(inVertical)">
                                      <p:cBhvr>
                                        <p:cTn id="67" dur="500"/>
                                        <p:tgtEl>
                                          <p:spTgt spid="177"/>
                                        </p:tgtEl>
                                      </p:cBhvr>
                                    </p:animEffect>
                                  </p:childTnLst>
                                  <p:subTnLst>
                                    <p:set>
                                      <p:cBhvr override="childStyle">
                                        <p:cTn dur="1" fill="hold" display="0" masterRel="nextClick" afterEffect="1"/>
                                        <p:tgtEl>
                                          <p:spTgt spid="177"/>
                                        </p:tgtEl>
                                        <p:attrNameLst>
                                          <p:attrName>style.visibility</p:attrName>
                                        </p:attrNameLst>
                                      </p:cBhvr>
                                      <p:to>
                                        <p:strVal val="hidden"/>
                                      </p:to>
                                    </p:set>
                                  </p:subTnLst>
                                </p:cTn>
                              </p:par>
                              <p:par>
                                <p:cTn id="68" presetID="16" presetClass="entr" presetSubtype="21" fill="hold" nodeType="withEffect">
                                  <p:stCondLst>
                                    <p:cond delay="0"/>
                                  </p:stCondLst>
                                  <p:childTnLst>
                                    <p:set>
                                      <p:cBhvr>
                                        <p:cTn id="69" dur="1" fill="hold">
                                          <p:stCondLst>
                                            <p:cond delay="0"/>
                                          </p:stCondLst>
                                        </p:cTn>
                                        <p:tgtEl>
                                          <p:spTgt spid="178"/>
                                        </p:tgtEl>
                                        <p:attrNameLst>
                                          <p:attrName>style.visibility</p:attrName>
                                        </p:attrNameLst>
                                      </p:cBhvr>
                                      <p:to>
                                        <p:strVal val="visible"/>
                                      </p:to>
                                    </p:set>
                                    <p:animEffect transition="in" filter="barn(inVertical)">
                                      <p:cBhvr>
                                        <p:cTn id="70" dur="500"/>
                                        <p:tgtEl>
                                          <p:spTgt spid="178"/>
                                        </p:tgtEl>
                                      </p:cBhvr>
                                    </p:animEffect>
                                  </p:childTnLst>
                                  <p:subTnLst>
                                    <p:set>
                                      <p:cBhvr override="childStyle">
                                        <p:cTn dur="1" fill="hold" display="0" masterRel="nextClick" afterEffect="1"/>
                                        <p:tgtEl>
                                          <p:spTgt spid="178"/>
                                        </p:tgtEl>
                                        <p:attrNameLst>
                                          <p:attrName>style.visibility</p:attrName>
                                        </p:attrNameLst>
                                      </p:cBhvr>
                                      <p:to>
                                        <p:strVal val="hidden"/>
                                      </p:to>
                                    </p:set>
                                  </p:subTnLst>
                                </p:cTn>
                              </p:par>
                              <p:par>
                                <p:cTn id="71" presetID="16" presetClass="entr" presetSubtype="21" fill="hold" nodeType="with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barn(inVertical)">
                                      <p:cBhvr>
                                        <p:cTn id="73" dur="500"/>
                                        <p:tgtEl>
                                          <p:spTgt spid="181"/>
                                        </p:tgtEl>
                                      </p:cBhvr>
                                    </p:animEffect>
                                  </p:childTnLst>
                                  <p:subTnLst>
                                    <p:set>
                                      <p:cBhvr override="childStyle">
                                        <p:cTn dur="1" fill="hold" display="0" masterRel="nextClick" afterEffect="1"/>
                                        <p:tgtEl>
                                          <p:spTgt spid="181"/>
                                        </p:tgtEl>
                                        <p:attrNameLst>
                                          <p:attrName>style.visibility</p:attrName>
                                        </p:attrNameLst>
                                      </p:cBhvr>
                                      <p:to>
                                        <p:strVal val="hidden"/>
                                      </p:to>
                                    </p:set>
                                  </p:subTnLst>
                                </p:cTn>
                              </p:par>
                              <p:par>
                                <p:cTn id="74" presetID="16" presetClass="entr" presetSubtype="21" fill="hold" nodeType="withEffect">
                                  <p:stCondLst>
                                    <p:cond delay="0"/>
                                  </p:stCondLst>
                                  <p:childTnLst>
                                    <p:set>
                                      <p:cBhvr>
                                        <p:cTn id="75" dur="1" fill="hold">
                                          <p:stCondLst>
                                            <p:cond delay="0"/>
                                          </p:stCondLst>
                                        </p:cTn>
                                        <p:tgtEl>
                                          <p:spTgt spid="184"/>
                                        </p:tgtEl>
                                        <p:attrNameLst>
                                          <p:attrName>style.visibility</p:attrName>
                                        </p:attrNameLst>
                                      </p:cBhvr>
                                      <p:to>
                                        <p:strVal val="visible"/>
                                      </p:to>
                                    </p:set>
                                    <p:animEffect transition="in" filter="barn(inVertical)">
                                      <p:cBhvr>
                                        <p:cTn id="76" dur="500"/>
                                        <p:tgtEl>
                                          <p:spTgt spid="184"/>
                                        </p:tgtEl>
                                      </p:cBhvr>
                                    </p:animEffect>
                                  </p:childTnLst>
                                  <p:subTnLst>
                                    <p:set>
                                      <p:cBhvr override="childStyle">
                                        <p:cTn dur="1" fill="hold" display="0" masterRel="nextClick" afterEffect="1"/>
                                        <p:tgtEl>
                                          <p:spTgt spid="184"/>
                                        </p:tgtEl>
                                        <p:attrNameLst>
                                          <p:attrName>style.visibility</p:attrName>
                                        </p:attrNameLst>
                                      </p:cBhvr>
                                      <p:to>
                                        <p:strVal val="hidden"/>
                                      </p:to>
                                    </p:set>
                                  </p:subTnLst>
                                </p:cTn>
                              </p:par>
                              <p:par>
                                <p:cTn id="77" presetID="16" presetClass="entr" presetSubtype="21" fill="hold" nodeType="withEffect">
                                  <p:stCondLst>
                                    <p:cond delay="0"/>
                                  </p:stCondLst>
                                  <p:childTnLst>
                                    <p:set>
                                      <p:cBhvr>
                                        <p:cTn id="78" dur="1" fill="hold">
                                          <p:stCondLst>
                                            <p:cond delay="0"/>
                                          </p:stCondLst>
                                        </p:cTn>
                                        <p:tgtEl>
                                          <p:spTgt spid="187"/>
                                        </p:tgtEl>
                                        <p:attrNameLst>
                                          <p:attrName>style.visibility</p:attrName>
                                        </p:attrNameLst>
                                      </p:cBhvr>
                                      <p:to>
                                        <p:strVal val="visible"/>
                                      </p:to>
                                    </p:set>
                                    <p:animEffect transition="in" filter="barn(inVertical)">
                                      <p:cBhvr>
                                        <p:cTn id="79" dur="500"/>
                                        <p:tgtEl>
                                          <p:spTgt spid="187"/>
                                        </p:tgtEl>
                                      </p:cBhvr>
                                    </p:animEffect>
                                  </p:childTnLst>
                                  <p:subTnLst>
                                    <p:set>
                                      <p:cBhvr override="childStyle">
                                        <p:cTn dur="1" fill="hold" display="0" masterRel="nextClick" afterEffect="1"/>
                                        <p:tgtEl>
                                          <p:spTgt spid="187"/>
                                        </p:tgtEl>
                                        <p:attrNameLst>
                                          <p:attrName>style.visibility</p:attrName>
                                        </p:attrNameLst>
                                      </p:cBhvr>
                                      <p:to>
                                        <p:strVal val="hidden"/>
                                      </p:to>
                                    </p:set>
                                  </p:subTnLst>
                                </p:cTn>
                              </p:par>
                              <p:par>
                                <p:cTn id="80" presetID="16" presetClass="entr" presetSubtype="21" fill="hold" nodeType="withEffect">
                                  <p:stCondLst>
                                    <p:cond delay="0"/>
                                  </p:stCondLst>
                                  <p:childTnLst>
                                    <p:set>
                                      <p:cBhvr>
                                        <p:cTn id="81" dur="1" fill="hold">
                                          <p:stCondLst>
                                            <p:cond delay="0"/>
                                          </p:stCondLst>
                                        </p:cTn>
                                        <p:tgtEl>
                                          <p:spTgt spid="190"/>
                                        </p:tgtEl>
                                        <p:attrNameLst>
                                          <p:attrName>style.visibility</p:attrName>
                                        </p:attrNameLst>
                                      </p:cBhvr>
                                      <p:to>
                                        <p:strVal val="visible"/>
                                      </p:to>
                                    </p:set>
                                    <p:animEffect transition="in" filter="barn(inVertical)">
                                      <p:cBhvr>
                                        <p:cTn id="82" dur="500"/>
                                        <p:tgtEl>
                                          <p:spTgt spid="190"/>
                                        </p:tgtEl>
                                      </p:cBhvr>
                                    </p:animEffect>
                                  </p:childTnLst>
                                  <p:subTnLst>
                                    <p:set>
                                      <p:cBhvr override="childStyle">
                                        <p:cTn dur="1" fill="hold" display="0" masterRel="nextClick" afterEffect="1"/>
                                        <p:tgtEl>
                                          <p:spTgt spid="19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45" grpId="0" animBg="1"/>
      <p:bldP spid="161" grpId="0" animBg="1"/>
      <p:bldP spid="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Exercise</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14</a:t>
            </a:fld>
            <a:endParaRPr lang="en-GB" altLang="en-US"/>
          </a:p>
        </p:txBody>
      </p:sp>
      <p:pic>
        <p:nvPicPr>
          <p:cNvPr id="14" name="Espace réservé du contenu 13" descr="Une image contenant capture d’écran&#10;&#10;Description générée automatiquement">
            <a:extLst>
              <a:ext uri="{FF2B5EF4-FFF2-40B4-BE49-F238E27FC236}">
                <a16:creationId xmlns:a16="http://schemas.microsoft.com/office/drawing/2014/main" id="{1CD45540-3755-4898-B6EA-412D1EA7E4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1046" y="1614488"/>
            <a:ext cx="3881907" cy="4503737"/>
          </a:xfrm>
        </p:spPr>
      </p:pic>
      <p:sp>
        <p:nvSpPr>
          <p:cNvPr id="16" name="Rectangle 15">
            <a:extLst>
              <a:ext uri="{FF2B5EF4-FFF2-40B4-BE49-F238E27FC236}">
                <a16:creationId xmlns:a16="http://schemas.microsoft.com/office/drawing/2014/main" id="{5CC576B0-4F42-430B-9A80-C492A9D67741}"/>
              </a:ext>
            </a:extLst>
          </p:cNvPr>
          <p:cNvSpPr/>
          <p:nvPr/>
        </p:nvSpPr>
        <p:spPr>
          <a:xfrm>
            <a:off x="2631046" y="1977390"/>
            <a:ext cx="3881908" cy="324822"/>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1B3F199-D4DD-45D1-958B-B2F21F0201F7}"/>
              </a:ext>
            </a:extLst>
          </p:cNvPr>
          <p:cNvSpPr/>
          <p:nvPr/>
        </p:nvSpPr>
        <p:spPr>
          <a:xfrm>
            <a:off x="3508375" y="2397127"/>
            <a:ext cx="3004578" cy="324822"/>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06E77B-CECF-48C1-AEE1-082F4387B48A}"/>
              </a:ext>
            </a:extLst>
          </p:cNvPr>
          <p:cNvSpPr/>
          <p:nvPr/>
        </p:nvSpPr>
        <p:spPr>
          <a:xfrm>
            <a:off x="3512185" y="2720976"/>
            <a:ext cx="3004578" cy="1656713"/>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F06E77B-CECF-48C1-AEE1-082F4387B48A}"/>
              </a:ext>
            </a:extLst>
          </p:cNvPr>
          <p:cNvSpPr/>
          <p:nvPr/>
        </p:nvSpPr>
        <p:spPr>
          <a:xfrm>
            <a:off x="3508375" y="4381341"/>
            <a:ext cx="3004578" cy="454027"/>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77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15</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2624414"/>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57089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dataflow</a:t>
            </a:r>
          </a:p>
        </p:txBody>
      </p:sp>
      <p:sp>
        <p:nvSpPr>
          <p:cNvPr id="3" name="Content Placeholder 2"/>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16</a:t>
            </a:fld>
            <a:endParaRPr lang="en-GB" altLang="en-US"/>
          </a:p>
        </p:txBody>
      </p:sp>
      <p:sp>
        <p:nvSpPr>
          <p:cNvPr id="6" name="Oval 29">
            <a:extLst>
              <a:ext uri="{FF2B5EF4-FFF2-40B4-BE49-F238E27FC236}">
                <a16:creationId xmlns:a16="http://schemas.microsoft.com/office/drawing/2014/main" id="{2260CAA3-09CB-47AB-9DA1-39A81CEAB1C6}"/>
              </a:ext>
            </a:extLst>
          </p:cNvPr>
          <p:cNvSpPr/>
          <p:nvPr/>
        </p:nvSpPr>
        <p:spPr>
          <a:xfrm>
            <a:off x="2543175" y="1596044"/>
            <a:ext cx="4397952" cy="4177145"/>
          </a:xfrm>
          <a:prstGeom prst="ellipse">
            <a:avLst/>
          </a:prstGeom>
          <a:noFill/>
          <a:ln w="127000">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17">
            <a:extLst>
              <a:ext uri="{FF2B5EF4-FFF2-40B4-BE49-F238E27FC236}">
                <a16:creationId xmlns:a16="http://schemas.microsoft.com/office/drawing/2014/main" id="{21C6346F-A71F-40CD-A449-990F8E8544B7}"/>
              </a:ext>
            </a:extLst>
          </p:cNvPr>
          <p:cNvGrpSpPr/>
          <p:nvPr/>
        </p:nvGrpSpPr>
        <p:grpSpPr>
          <a:xfrm>
            <a:off x="5916536" y="2657699"/>
            <a:ext cx="1866304" cy="933152"/>
            <a:chOff x="3759238" y="1196235"/>
            <a:chExt cx="1866304" cy="933152"/>
          </a:xfrm>
          <a:solidFill>
            <a:srgbClr val="CCFFCC"/>
          </a:solidFill>
        </p:grpSpPr>
        <p:sp>
          <p:nvSpPr>
            <p:cNvPr id="8" name="Rounded Rectangle 18">
              <a:extLst>
                <a:ext uri="{FF2B5EF4-FFF2-40B4-BE49-F238E27FC236}">
                  <a16:creationId xmlns:a16="http://schemas.microsoft.com/office/drawing/2014/main" id="{070CA1C9-A5D3-401E-81C8-5C63D184F1DA}"/>
                </a:ext>
              </a:extLst>
            </p:cNvPr>
            <p:cNvSpPr/>
            <p:nvPr/>
          </p:nvSpPr>
          <p:spPr>
            <a:xfrm>
              <a:off x="3759238" y="1196235"/>
              <a:ext cx="1866304" cy="933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CD40221F-3EC2-4CCD-A46C-5EA9379E2E9C}"/>
                </a:ext>
              </a:extLst>
            </p:cNvPr>
            <p:cNvSpPr txBox="1"/>
            <p:nvPr/>
          </p:nvSpPr>
          <p:spPr>
            <a:xfrm>
              <a:off x="3804791" y="1241788"/>
              <a:ext cx="1775198" cy="842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3366"/>
                  </a:solidFill>
                </a:rPr>
                <a:t>Delivery</a:t>
              </a:r>
            </a:p>
          </p:txBody>
        </p:sp>
      </p:grpSp>
      <p:grpSp>
        <p:nvGrpSpPr>
          <p:cNvPr id="10" name="Group 20">
            <a:extLst>
              <a:ext uri="{FF2B5EF4-FFF2-40B4-BE49-F238E27FC236}">
                <a16:creationId xmlns:a16="http://schemas.microsoft.com/office/drawing/2014/main" id="{5F937666-E25C-47DD-BC31-88EB973A57BF}"/>
              </a:ext>
            </a:extLst>
          </p:cNvPr>
          <p:cNvGrpSpPr/>
          <p:nvPr/>
        </p:nvGrpSpPr>
        <p:grpSpPr>
          <a:xfrm>
            <a:off x="5472903" y="4606749"/>
            <a:ext cx="1866304" cy="933152"/>
            <a:chOff x="3131137" y="3129332"/>
            <a:chExt cx="1866304" cy="933152"/>
          </a:xfrm>
          <a:solidFill>
            <a:srgbClr val="FF7C80"/>
          </a:solidFill>
        </p:grpSpPr>
        <p:sp>
          <p:nvSpPr>
            <p:cNvPr id="11" name="Rounded Rectangle 21">
              <a:extLst>
                <a:ext uri="{FF2B5EF4-FFF2-40B4-BE49-F238E27FC236}">
                  <a16:creationId xmlns:a16="http://schemas.microsoft.com/office/drawing/2014/main" id="{EA50C1EA-28BA-4E3D-82D1-370F11B6EC26}"/>
                </a:ext>
              </a:extLst>
            </p:cNvPr>
            <p:cNvSpPr/>
            <p:nvPr/>
          </p:nvSpPr>
          <p:spPr>
            <a:xfrm>
              <a:off x="3131137" y="3129332"/>
              <a:ext cx="1866304" cy="933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CCC73086-7CD5-428B-8CE3-CB87CB1C5479}"/>
                </a:ext>
              </a:extLst>
            </p:cNvPr>
            <p:cNvSpPr txBox="1"/>
            <p:nvPr/>
          </p:nvSpPr>
          <p:spPr>
            <a:xfrm>
              <a:off x="3176690" y="3174885"/>
              <a:ext cx="1775198" cy="842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3366"/>
                  </a:solidFill>
                </a:rPr>
                <a:t>Installation</a:t>
              </a:r>
            </a:p>
          </p:txBody>
        </p:sp>
      </p:grpSp>
      <p:grpSp>
        <p:nvGrpSpPr>
          <p:cNvPr id="13" name="Group 23">
            <a:extLst>
              <a:ext uri="{FF2B5EF4-FFF2-40B4-BE49-F238E27FC236}">
                <a16:creationId xmlns:a16="http://schemas.microsoft.com/office/drawing/2014/main" id="{74CD52B7-4EE1-4F8F-A909-B60C6B374004}"/>
              </a:ext>
            </a:extLst>
          </p:cNvPr>
          <p:cNvGrpSpPr/>
          <p:nvPr/>
        </p:nvGrpSpPr>
        <p:grpSpPr>
          <a:xfrm>
            <a:off x="2411676" y="4652302"/>
            <a:ext cx="1866304" cy="933152"/>
            <a:chOff x="1098558" y="3129332"/>
            <a:chExt cx="1866304" cy="933152"/>
          </a:xfrm>
          <a:solidFill>
            <a:srgbClr val="FF7C80"/>
          </a:solidFill>
        </p:grpSpPr>
        <p:sp>
          <p:nvSpPr>
            <p:cNvPr id="14" name="Rounded Rectangle 24">
              <a:extLst>
                <a:ext uri="{FF2B5EF4-FFF2-40B4-BE49-F238E27FC236}">
                  <a16:creationId xmlns:a16="http://schemas.microsoft.com/office/drawing/2014/main" id="{9A92E823-9087-46E7-82B0-8D26FAB70469}"/>
                </a:ext>
              </a:extLst>
            </p:cNvPr>
            <p:cNvSpPr/>
            <p:nvPr/>
          </p:nvSpPr>
          <p:spPr>
            <a:xfrm>
              <a:off x="1098558" y="3129332"/>
              <a:ext cx="1866304" cy="933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D8367400-D0E5-4BBE-9853-1C79E67D5A51}"/>
                </a:ext>
              </a:extLst>
            </p:cNvPr>
            <p:cNvSpPr txBox="1"/>
            <p:nvPr/>
          </p:nvSpPr>
          <p:spPr>
            <a:xfrm>
              <a:off x="1144111" y="3174885"/>
              <a:ext cx="1775198" cy="842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3366"/>
                  </a:solidFill>
                </a:rPr>
                <a:t>Runtime</a:t>
              </a:r>
            </a:p>
          </p:txBody>
        </p:sp>
      </p:grpSp>
      <p:grpSp>
        <p:nvGrpSpPr>
          <p:cNvPr id="16" name="Group 26">
            <a:extLst>
              <a:ext uri="{FF2B5EF4-FFF2-40B4-BE49-F238E27FC236}">
                <a16:creationId xmlns:a16="http://schemas.microsoft.com/office/drawing/2014/main" id="{D4133E6D-3337-47A5-BF7D-11F0B1D956AF}"/>
              </a:ext>
            </a:extLst>
          </p:cNvPr>
          <p:cNvGrpSpPr/>
          <p:nvPr/>
        </p:nvGrpSpPr>
        <p:grpSpPr>
          <a:xfrm>
            <a:off x="1651102" y="2657597"/>
            <a:ext cx="1866304" cy="933152"/>
            <a:chOff x="470456" y="1196235"/>
            <a:chExt cx="1866304" cy="933152"/>
          </a:xfrm>
          <a:solidFill>
            <a:srgbClr val="FF7C80"/>
          </a:solidFill>
        </p:grpSpPr>
        <p:sp>
          <p:nvSpPr>
            <p:cNvPr id="17" name="Rounded Rectangle 27">
              <a:extLst>
                <a:ext uri="{FF2B5EF4-FFF2-40B4-BE49-F238E27FC236}">
                  <a16:creationId xmlns:a16="http://schemas.microsoft.com/office/drawing/2014/main" id="{C99A4858-8407-4EC7-AF23-9184629E3382}"/>
                </a:ext>
              </a:extLst>
            </p:cNvPr>
            <p:cNvSpPr/>
            <p:nvPr/>
          </p:nvSpPr>
          <p:spPr>
            <a:xfrm>
              <a:off x="470456" y="1196235"/>
              <a:ext cx="1866304" cy="933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B2848E15-2979-4F2A-A813-E40F22984161}"/>
                </a:ext>
              </a:extLst>
            </p:cNvPr>
            <p:cNvSpPr txBox="1"/>
            <p:nvPr/>
          </p:nvSpPr>
          <p:spPr>
            <a:xfrm>
              <a:off x="516009" y="1241788"/>
              <a:ext cx="1775198" cy="842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3366"/>
                  </a:solidFill>
                </a:rPr>
                <a:t>Analysis</a:t>
              </a:r>
            </a:p>
          </p:txBody>
        </p:sp>
      </p:grpSp>
      <p:cxnSp>
        <p:nvCxnSpPr>
          <p:cNvPr id="19" name="Straight Arrow Connector 31">
            <a:extLst>
              <a:ext uri="{FF2B5EF4-FFF2-40B4-BE49-F238E27FC236}">
                <a16:creationId xmlns:a16="http://schemas.microsoft.com/office/drawing/2014/main" id="{A825944A-9B55-4355-B631-EDDBB1CD98EA}"/>
              </a:ext>
            </a:extLst>
          </p:cNvPr>
          <p:cNvCxnSpPr/>
          <p:nvPr/>
        </p:nvCxnSpPr>
        <p:spPr>
          <a:xfrm flipV="1">
            <a:off x="3366656" y="1724668"/>
            <a:ext cx="510019" cy="320262"/>
          </a:xfrm>
          <a:prstGeom prst="straightConnector1">
            <a:avLst/>
          </a:prstGeom>
          <a:ln w="161925">
            <a:solidFill>
              <a:srgbClr val="CCFFCC"/>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4">
            <a:extLst>
              <a:ext uri="{FF2B5EF4-FFF2-40B4-BE49-F238E27FC236}">
                <a16:creationId xmlns:a16="http://schemas.microsoft.com/office/drawing/2014/main" id="{6E875E9E-8693-4FF3-93B6-42E4CFBD3EE8}"/>
              </a:ext>
            </a:extLst>
          </p:cNvPr>
          <p:cNvGrpSpPr/>
          <p:nvPr/>
        </p:nvGrpSpPr>
        <p:grpSpPr>
          <a:xfrm>
            <a:off x="3762502" y="1254127"/>
            <a:ext cx="1866304" cy="933152"/>
            <a:chOff x="2114847" y="1515"/>
            <a:chExt cx="1866304" cy="933152"/>
          </a:xfrm>
          <a:solidFill>
            <a:srgbClr val="CCFFCC"/>
          </a:solidFill>
        </p:grpSpPr>
        <p:sp>
          <p:nvSpPr>
            <p:cNvPr id="21" name="Rounded Rectangle 15">
              <a:extLst>
                <a:ext uri="{FF2B5EF4-FFF2-40B4-BE49-F238E27FC236}">
                  <a16:creationId xmlns:a16="http://schemas.microsoft.com/office/drawing/2014/main" id="{D6A6BF3D-DE20-47FA-8DBA-3E42ED4DE1B3}"/>
                </a:ext>
              </a:extLst>
            </p:cNvPr>
            <p:cNvSpPr/>
            <p:nvPr/>
          </p:nvSpPr>
          <p:spPr>
            <a:xfrm>
              <a:off x="2114847" y="1515"/>
              <a:ext cx="1866304" cy="93315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D1C4E5FD-82EC-4CD4-90D1-691A6CEC9E61}"/>
                </a:ext>
              </a:extLst>
            </p:cNvPr>
            <p:cNvSpPr txBox="1"/>
            <p:nvPr/>
          </p:nvSpPr>
          <p:spPr>
            <a:xfrm>
              <a:off x="2160400" y="47068"/>
              <a:ext cx="1775198" cy="8420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003366"/>
                  </a:solidFill>
                </a:rPr>
                <a:t>Preparation</a:t>
              </a:r>
            </a:p>
          </p:txBody>
        </p:sp>
      </p:grpSp>
      <p:grpSp>
        <p:nvGrpSpPr>
          <p:cNvPr id="24" name="Group 5">
            <a:extLst>
              <a:ext uri="{FF2B5EF4-FFF2-40B4-BE49-F238E27FC236}">
                <a16:creationId xmlns:a16="http://schemas.microsoft.com/office/drawing/2014/main" id="{31C844B9-EB31-44B0-850F-7E1CD8CFC9E9}"/>
              </a:ext>
            </a:extLst>
          </p:cNvPr>
          <p:cNvGrpSpPr>
            <a:grpSpLocks/>
          </p:cNvGrpSpPr>
          <p:nvPr/>
        </p:nvGrpSpPr>
        <p:grpSpPr bwMode="auto">
          <a:xfrm>
            <a:off x="4813695" y="1375841"/>
            <a:ext cx="1723183" cy="1772359"/>
            <a:chOff x="0" y="796"/>
            <a:chExt cx="1887" cy="1851"/>
          </a:xfrm>
        </p:grpSpPr>
        <p:sp>
          <p:nvSpPr>
            <p:cNvPr id="25" name="AutoShape 6">
              <a:extLst>
                <a:ext uri="{FF2B5EF4-FFF2-40B4-BE49-F238E27FC236}">
                  <a16:creationId xmlns:a16="http://schemas.microsoft.com/office/drawing/2014/main" id="{CE21A47B-17F5-4263-BD63-C99EB3D0F51D}"/>
                </a:ext>
              </a:extLst>
            </p:cNvPr>
            <p:cNvSpPr>
              <a:spLocks noChangeArrowheads="1"/>
            </p:cNvSpPr>
            <p:nvPr/>
          </p:nvSpPr>
          <p:spPr bwMode="auto">
            <a:xfrm rot="-2488553">
              <a:off x="1232" y="796"/>
              <a:ext cx="655" cy="1131"/>
            </a:xfrm>
            <a:prstGeom prst="curvedLeftArrow">
              <a:avLst>
                <a:gd name="adj1" fmla="val 34534"/>
                <a:gd name="adj2" fmla="val 69069"/>
                <a:gd name="adj3" fmla="val 33333"/>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3300"/>
                </a:buClr>
                <a:buSzPct val="68000"/>
                <a:buFont typeface="Monotype Sorts" pitchFamily="2" charset="2"/>
                <a:buChar char="l"/>
                <a:defRPr sz="2400">
                  <a:solidFill>
                    <a:schemeClr val="tx1"/>
                  </a:solidFill>
                  <a:latin typeface="Helvetica" panose="020B0604020202020204" pitchFamily="34" charset="0"/>
                </a:defRPr>
              </a:lvl1pPr>
              <a:lvl2pPr marL="742950" indent="-285750">
                <a:spcBef>
                  <a:spcPct val="20000"/>
                </a:spcBef>
                <a:buClr>
                  <a:schemeClr val="accent2"/>
                </a:buClr>
                <a:buSzPct val="68000"/>
                <a:buFont typeface="Wingdings" panose="05000000000000000000" pitchFamily="2" charset="2"/>
                <a:buChar char="u"/>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a:solidFill>
                    <a:schemeClr val="tx1"/>
                  </a:solidFill>
                  <a:latin typeface="Helvetica" panose="020B0604020202020204" pitchFamily="34" charset="0"/>
                </a:defRPr>
              </a:lvl4pPr>
              <a:lvl5pPr marL="2057400" indent="-228600">
                <a:spcBef>
                  <a:spcPct val="20000"/>
                </a:spcBef>
                <a:buSzPct val="100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Times New Roman" panose="02020603050405020304" pitchFamily="18" charset="0"/>
              </a:endParaRPr>
            </a:p>
          </p:txBody>
        </p:sp>
        <p:sp>
          <p:nvSpPr>
            <p:cNvPr id="26" name="AutoShape 7">
              <a:extLst>
                <a:ext uri="{FF2B5EF4-FFF2-40B4-BE49-F238E27FC236}">
                  <a16:creationId xmlns:a16="http://schemas.microsoft.com/office/drawing/2014/main" id="{D42DF777-064F-4AEC-B835-D2060B44EBE7}"/>
                </a:ext>
              </a:extLst>
            </p:cNvPr>
            <p:cNvSpPr>
              <a:spLocks noChangeArrowheads="1"/>
            </p:cNvSpPr>
            <p:nvPr/>
          </p:nvSpPr>
          <p:spPr bwMode="auto">
            <a:xfrm rot="7652696">
              <a:off x="240" y="1687"/>
              <a:ext cx="720" cy="1200"/>
            </a:xfrm>
            <a:prstGeom prst="curvedLeftArrow">
              <a:avLst>
                <a:gd name="adj1" fmla="val 33333"/>
                <a:gd name="adj2" fmla="val 66667"/>
                <a:gd name="adj3" fmla="val 33333"/>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3300"/>
                </a:buClr>
                <a:buSzPct val="68000"/>
                <a:buFont typeface="Monotype Sorts" pitchFamily="2" charset="2"/>
                <a:buChar char="l"/>
                <a:defRPr sz="2400">
                  <a:solidFill>
                    <a:schemeClr val="tx1"/>
                  </a:solidFill>
                  <a:latin typeface="Helvetica" panose="020B0604020202020204" pitchFamily="34" charset="0"/>
                </a:defRPr>
              </a:lvl1pPr>
              <a:lvl2pPr marL="742950" indent="-285750">
                <a:spcBef>
                  <a:spcPct val="20000"/>
                </a:spcBef>
                <a:buClr>
                  <a:schemeClr val="accent2"/>
                </a:buClr>
                <a:buSzPct val="68000"/>
                <a:buFont typeface="Wingdings" panose="05000000000000000000" pitchFamily="2" charset="2"/>
                <a:buChar char="u"/>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a:solidFill>
                    <a:schemeClr val="tx1"/>
                  </a:solidFill>
                  <a:latin typeface="Helvetica" panose="020B0604020202020204" pitchFamily="34" charset="0"/>
                </a:defRPr>
              </a:lvl4pPr>
              <a:lvl5pPr marL="2057400" indent="-228600">
                <a:spcBef>
                  <a:spcPct val="20000"/>
                </a:spcBef>
                <a:buSzPct val="100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Times New Roman" panose="02020603050405020304" pitchFamily="18" charset="0"/>
              </a:endParaRPr>
            </a:p>
          </p:txBody>
        </p:sp>
      </p:grpSp>
    </p:spTree>
    <p:extLst>
      <p:ext uri="{BB962C8B-B14F-4D97-AF65-F5344CB8AC3E}">
        <p14:creationId xmlns:p14="http://schemas.microsoft.com/office/powerpoint/2010/main" val="2716819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2">
            <a:extLst>
              <a:ext uri="{FF2B5EF4-FFF2-40B4-BE49-F238E27FC236}">
                <a16:creationId xmlns:a16="http://schemas.microsoft.com/office/drawing/2014/main" id="{CFCEED74-6B49-4B7C-8885-997BC3FE229A}"/>
              </a:ext>
            </a:extLst>
          </p:cNvPr>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457200" y="1254126"/>
            <a:ext cx="8229600" cy="5312201"/>
          </a:xfrm>
          <a:prstGeom prst="rect">
            <a:avLst/>
          </a:prstGeom>
          <a:ln>
            <a:solidFill>
              <a:srgbClr val="00B050"/>
            </a:solidFill>
          </a:ln>
        </p:spPr>
      </p:pic>
      <p:sp>
        <p:nvSpPr>
          <p:cNvPr id="2" name="Title 1"/>
          <p:cNvSpPr>
            <a:spLocks noGrp="1"/>
          </p:cNvSpPr>
          <p:nvPr>
            <p:ph type="title"/>
          </p:nvPr>
        </p:nvSpPr>
        <p:spPr/>
        <p:txBody>
          <a:bodyPr/>
          <a:lstStyle/>
          <a:p>
            <a:r>
              <a:rPr lang="en-GB" dirty="0"/>
              <a:t>IPAS System dataflow</a:t>
            </a:r>
          </a:p>
        </p:txBody>
      </p:sp>
      <p:sp>
        <p:nvSpPr>
          <p:cNvPr id="3" name="Content Placeholder 2"/>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17</a:t>
            </a:fld>
            <a:endParaRPr lang="en-GB" altLang="en-US"/>
          </a:p>
        </p:txBody>
      </p:sp>
      <p:sp>
        <p:nvSpPr>
          <p:cNvPr id="7" name="L-Shape 5">
            <a:extLst>
              <a:ext uri="{FF2B5EF4-FFF2-40B4-BE49-F238E27FC236}">
                <a16:creationId xmlns:a16="http://schemas.microsoft.com/office/drawing/2014/main" id="{BDBF7B0E-FC3F-41E3-9571-46F35944C286}"/>
              </a:ext>
            </a:extLst>
          </p:cNvPr>
          <p:cNvSpPr/>
          <p:nvPr/>
        </p:nvSpPr>
        <p:spPr>
          <a:xfrm rot="16200000">
            <a:off x="2960370" y="-1062991"/>
            <a:ext cx="3108959" cy="7901940"/>
          </a:xfrm>
          <a:prstGeom prst="corner">
            <a:avLst>
              <a:gd name="adj1" fmla="val 139249"/>
              <a:gd name="adj2" fmla="val 30536"/>
            </a:avLst>
          </a:prstGeom>
          <a:solidFill>
            <a:schemeClr val="accent1">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8" name="Content Placeholder 2">
            <a:extLst>
              <a:ext uri="{FF2B5EF4-FFF2-40B4-BE49-F238E27FC236}">
                <a16:creationId xmlns:a16="http://schemas.microsoft.com/office/drawing/2014/main" id="{B3F0C16D-44FB-4257-BF62-18E2EE3B739A}"/>
              </a:ext>
            </a:extLst>
          </p:cNvPr>
          <p:cNvSpPr txBox="1">
            <a:spLocks/>
          </p:cNvSpPr>
          <p:nvPr/>
        </p:nvSpPr>
        <p:spPr bwMode="auto">
          <a:xfrm>
            <a:off x="4698704" y="2988424"/>
            <a:ext cx="1852100" cy="66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rot lat="0" lon="0" rev="0"/>
              </a:camera>
              <a:lightRig rig="threePt" dir="t"/>
            </a:scene3d>
            <a:sp3d/>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lvl="1"/>
            <a:endParaRPr lang="en-US" kern="0"/>
          </a:p>
          <a:p>
            <a:pPr marL="0" indent="0">
              <a:buFont typeface="Arial" panose="020B0604020202020204" pitchFamily="34" charset="0"/>
              <a:buNone/>
            </a:pPr>
            <a:r>
              <a:rPr lang="en-US" kern="0">
                <a:solidFill>
                  <a:srgbClr val="FF0000"/>
                </a:solidFill>
              </a:rPr>
              <a:t>Delivery area</a:t>
            </a:r>
            <a:endParaRPr lang="en-US" kern="0" dirty="0">
              <a:solidFill>
                <a:srgbClr val="FF0000"/>
              </a:solidFill>
            </a:endParaRPr>
          </a:p>
        </p:txBody>
      </p:sp>
      <p:sp>
        <p:nvSpPr>
          <p:cNvPr id="9" name="Rectangle 8">
            <a:extLst>
              <a:ext uri="{FF2B5EF4-FFF2-40B4-BE49-F238E27FC236}">
                <a16:creationId xmlns:a16="http://schemas.microsoft.com/office/drawing/2014/main" id="{16832359-1037-4154-9171-4F04289D43CC}"/>
              </a:ext>
            </a:extLst>
          </p:cNvPr>
          <p:cNvSpPr/>
          <p:nvPr/>
        </p:nvSpPr>
        <p:spPr>
          <a:xfrm>
            <a:off x="563879" y="1336813"/>
            <a:ext cx="3383280" cy="2083399"/>
          </a:xfrm>
          <a:prstGeom prst="rect">
            <a:avLst/>
          </a:prstGeom>
          <a:solidFill>
            <a:srgbClr val="3399CC">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Preparation area</a:t>
            </a:r>
          </a:p>
        </p:txBody>
      </p:sp>
      <p:sp>
        <p:nvSpPr>
          <p:cNvPr id="10" name="Rectangle 9">
            <a:extLst>
              <a:ext uri="{FF2B5EF4-FFF2-40B4-BE49-F238E27FC236}">
                <a16:creationId xmlns:a16="http://schemas.microsoft.com/office/drawing/2014/main" id="{7B83BF12-B830-4E3C-AB4D-4F4776D6C548}"/>
              </a:ext>
            </a:extLst>
          </p:cNvPr>
          <p:cNvSpPr/>
          <p:nvPr/>
        </p:nvSpPr>
        <p:spPr>
          <a:xfrm>
            <a:off x="4137660" y="5707379"/>
            <a:ext cx="4328160" cy="782321"/>
          </a:xfrm>
          <a:prstGeom prst="rect">
            <a:avLst/>
          </a:prstGeom>
          <a:solidFill>
            <a:srgbClr val="3399CC">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Runtime area</a:t>
            </a:r>
          </a:p>
        </p:txBody>
      </p:sp>
      <p:sp>
        <p:nvSpPr>
          <p:cNvPr id="11" name="Rectangle 10">
            <a:extLst>
              <a:ext uri="{FF2B5EF4-FFF2-40B4-BE49-F238E27FC236}">
                <a16:creationId xmlns:a16="http://schemas.microsoft.com/office/drawing/2014/main" id="{5D0B1EB0-5F94-4843-9501-078CD2C7CFFC}"/>
              </a:ext>
            </a:extLst>
          </p:cNvPr>
          <p:cNvSpPr/>
          <p:nvPr/>
        </p:nvSpPr>
        <p:spPr>
          <a:xfrm>
            <a:off x="563880" y="4522044"/>
            <a:ext cx="3383280" cy="1967870"/>
          </a:xfrm>
          <a:prstGeom prst="rect">
            <a:avLst/>
          </a:prstGeom>
          <a:solidFill>
            <a:srgbClr val="3399CC">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Analysis area</a:t>
            </a:r>
          </a:p>
        </p:txBody>
      </p:sp>
      <p:sp>
        <p:nvSpPr>
          <p:cNvPr id="12" name="Rectangle 11">
            <a:extLst>
              <a:ext uri="{FF2B5EF4-FFF2-40B4-BE49-F238E27FC236}">
                <a16:creationId xmlns:a16="http://schemas.microsoft.com/office/drawing/2014/main" id="{4573DDE1-740B-4340-AF3F-38AEEE563B44}"/>
              </a:ext>
            </a:extLst>
          </p:cNvPr>
          <p:cNvSpPr/>
          <p:nvPr/>
        </p:nvSpPr>
        <p:spPr>
          <a:xfrm>
            <a:off x="4137660" y="4521831"/>
            <a:ext cx="4328160" cy="1108921"/>
          </a:xfrm>
          <a:prstGeom prst="rect">
            <a:avLst/>
          </a:prstGeom>
          <a:solidFill>
            <a:srgbClr val="3399CC">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Installation area</a:t>
            </a:r>
          </a:p>
        </p:txBody>
      </p:sp>
      <p:cxnSp>
        <p:nvCxnSpPr>
          <p:cNvPr id="13" name="Straight Arrow Connector 6">
            <a:extLst>
              <a:ext uri="{FF2B5EF4-FFF2-40B4-BE49-F238E27FC236}">
                <a16:creationId xmlns:a16="http://schemas.microsoft.com/office/drawing/2014/main" id="{8374C28F-CB47-4314-A89A-6ED49268E67F}"/>
              </a:ext>
            </a:extLst>
          </p:cNvPr>
          <p:cNvCxnSpPr/>
          <p:nvPr/>
        </p:nvCxnSpPr>
        <p:spPr>
          <a:xfrm flipV="1">
            <a:off x="3436620" y="2773680"/>
            <a:ext cx="1192530" cy="1524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5">
            <a:extLst>
              <a:ext uri="{FF2B5EF4-FFF2-40B4-BE49-F238E27FC236}">
                <a16:creationId xmlns:a16="http://schemas.microsoft.com/office/drawing/2014/main" id="{1104FDBC-5A69-44A1-90C4-1A23EDF7E4D6}"/>
              </a:ext>
            </a:extLst>
          </p:cNvPr>
          <p:cNvCxnSpPr/>
          <p:nvPr/>
        </p:nvCxnSpPr>
        <p:spPr>
          <a:xfrm flipH="1">
            <a:off x="1596046" y="3057700"/>
            <a:ext cx="10910" cy="984912"/>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7">
            <a:extLst>
              <a:ext uri="{FF2B5EF4-FFF2-40B4-BE49-F238E27FC236}">
                <a16:creationId xmlns:a16="http://schemas.microsoft.com/office/drawing/2014/main" id="{228F8CC7-FB84-4223-87FC-6DA16376354C}"/>
              </a:ext>
            </a:extLst>
          </p:cNvPr>
          <p:cNvCxnSpPr/>
          <p:nvPr/>
        </p:nvCxnSpPr>
        <p:spPr>
          <a:xfrm flipH="1">
            <a:off x="3399907" y="2224056"/>
            <a:ext cx="1172093" cy="4156"/>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21">
            <a:extLst>
              <a:ext uri="{FF2B5EF4-FFF2-40B4-BE49-F238E27FC236}">
                <a16:creationId xmlns:a16="http://schemas.microsoft.com/office/drawing/2014/main" id="{EDFBE1D5-8A07-4E47-B6E5-E6DA7826F478}"/>
              </a:ext>
            </a:extLst>
          </p:cNvPr>
          <p:cNvCxnSpPr>
            <a:cxnSpLocks/>
          </p:cNvCxnSpPr>
          <p:nvPr/>
        </p:nvCxnSpPr>
        <p:spPr>
          <a:xfrm>
            <a:off x="5457822" y="3806190"/>
            <a:ext cx="806857" cy="99663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a16="http://schemas.microsoft.com/office/drawing/2014/main" id="{22EE5CED-9E75-4310-8187-219153687170}"/>
              </a:ext>
            </a:extLst>
          </p:cNvPr>
          <p:cNvCxnSpPr>
            <a:cxnSpLocks/>
          </p:cNvCxnSpPr>
          <p:nvPr/>
        </p:nvCxnSpPr>
        <p:spPr>
          <a:xfrm>
            <a:off x="6264679" y="5356488"/>
            <a:ext cx="8310" cy="64426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8">
            <a:extLst>
              <a:ext uri="{FF2B5EF4-FFF2-40B4-BE49-F238E27FC236}">
                <a16:creationId xmlns:a16="http://schemas.microsoft.com/office/drawing/2014/main" id="{18BAF149-1194-4295-A5F9-EF0CD0073484}"/>
              </a:ext>
            </a:extLst>
          </p:cNvPr>
          <p:cNvCxnSpPr>
            <a:cxnSpLocks/>
          </p:cNvCxnSpPr>
          <p:nvPr/>
        </p:nvCxnSpPr>
        <p:spPr>
          <a:xfrm flipH="1" flipV="1">
            <a:off x="2991369" y="5521187"/>
            <a:ext cx="1259551" cy="31604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4">
            <a:extLst>
              <a:ext uri="{FF2B5EF4-FFF2-40B4-BE49-F238E27FC236}">
                <a16:creationId xmlns:a16="http://schemas.microsoft.com/office/drawing/2014/main" id="{02102EFA-70FC-47CB-8A43-F13FB6D5CCFE}"/>
              </a:ext>
            </a:extLst>
          </p:cNvPr>
          <p:cNvCxnSpPr>
            <a:cxnSpLocks/>
          </p:cNvCxnSpPr>
          <p:nvPr/>
        </p:nvCxnSpPr>
        <p:spPr>
          <a:xfrm flipH="1" flipV="1">
            <a:off x="2991369" y="3032762"/>
            <a:ext cx="24423" cy="1968445"/>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8">
            <a:extLst>
              <a:ext uri="{FF2B5EF4-FFF2-40B4-BE49-F238E27FC236}">
                <a16:creationId xmlns:a16="http://schemas.microsoft.com/office/drawing/2014/main" id="{EF9D1423-4454-465A-A0C4-7F07F92DDEEB}"/>
              </a:ext>
            </a:extLst>
          </p:cNvPr>
          <p:cNvCxnSpPr>
            <a:cxnSpLocks/>
          </p:cNvCxnSpPr>
          <p:nvPr/>
        </p:nvCxnSpPr>
        <p:spPr>
          <a:xfrm>
            <a:off x="1596046" y="4181741"/>
            <a:ext cx="280900" cy="106177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879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18</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2944924"/>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04134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Supervision</a:t>
            </a:r>
          </a:p>
        </p:txBody>
      </p:sp>
      <p:pic>
        <p:nvPicPr>
          <p:cNvPr id="7" name="Espace réservé du contenu 6" descr="Une image contenant capture d’écran&#10;&#10;Description générée automatiquement">
            <a:extLst>
              <a:ext uri="{FF2B5EF4-FFF2-40B4-BE49-F238E27FC236}">
                <a16:creationId xmlns:a16="http://schemas.microsoft.com/office/drawing/2014/main" id="{478AFA62-E22E-4577-9AE4-04E4ED359B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2726" y="1614488"/>
            <a:ext cx="3881907" cy="4503737"/>
          </a:xfrm>
        </p:spPr>
      </p:pic>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19</a:t>
            </a:fld>
            <a:endParaRPr lang="en-GB" altLang="en-US"/>
          </a:p>
        </p:txBody>
      </p:sp>
      <p:sp>
        <p:nvSpPr>
          <p:cNvPr id="8" name="Content Placeholder 2">
            <a:extLst>
              <a:ext uri="{FF2B5EF4-FFF2-40B4-BE49-F238E27FC236}">
                <a16:creationId xmlns:a16="http://schemas.microsoft.com/office/drawing/2014/main" id="{E3EDE812-0D18-4B86-91AE-00BA7C790C76}"/>
              </a:ext>
            </a:extLst>
          </p:cNvPr>
          <p:cNvSpPr txBox="1">
            <a:spLocks/>
          </p:cNvSpPr>
          <p:nvPr/>
        </p:nvSpPr>
        <p:spPr bwMode="auto">
          <a:xfrm>
            <a:off x="457200" y="1614488"/>
            <a:ext cx="363474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r>
              <a:rPr lang="en-GB" kern="0" dirty="0"/>
              <a:t>Simulation selection</a:t>
            </a:r>
          </a:p>
          <a:p>
            <a:r>
              <a:rPr lang="en-GB" kern="0" dirty="0"/>
              <a:t>Exercise selection</a:t>
            </a:r>
          </a:p>
          <a:p>
            <a:r>
              <a:rPr lang="en-GB" kern="0" dirty="0"/>
              <a:t>Working context</a:t>
            </a:r>
          </a:p>
          <a:p>
            <a:r>
              <a:rPr lang="en-GB" kern="0" dirty="0"/>
              <a:t>Edition of domain</a:t>
            </a:r>
          </a:p>
          <a:p>
            <a:r>
              <a:rPr lang="en-GB" kern="0" dirty="0"/>
              <a:t>Menu bar</a:t>
            </a:r>
          </a:p>
          <a:p>
            <a:r>
              <a:rPr lang="en-GB" kern="0" dirty="0"/>
              <a:t>IPAS functions</a:t>
            </a:r>
          </a:p>
        </p:txBody>
      </p:sp>
      <p:cxnSp>
        <p:nvCxnSpPr>
          <p:cNvPr id="9" name="Straight Arrow Connector 34">
            <a:extLst>
              <a:ext uri="{FF2B5EF4-FFF2-40B4-BE49-F238E27FC236}">
                <a16:creationId xmlns:a16="http://schemas.microsoft.com/office/drawing/2014/main" id="{69E2D5D0-70CD-48C5-A9B9-57405A635028}"/>
              </a:ext>
            </a:extLst>
          </p:cNvPr>
          <p:cNvCxnSpPr>
            <a:cxnSpLocks/>
          </p:cNvCxnSpPr>
          <p:nvPr/>
        </p:nvCxnSpPr>
        <p:spPr>
          <a:xfrm flipV="1">
            <a:off x="2991369" y="2007552"/>
            <a:ext cx="1752081" cy="10596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34">
            <a:extLst>
              <a:ext uri="{FF2B5EF4-FFF2-40B4-BE49-F238E27FC236}">
                <a16:creationId xmlns:a16="http://schemas.microsoft.com/office/drawing/2014/main" id="{D1129D14-830B-4308-89CA-58FDA43E949C}"/>
              </a:ext>
            </a:extLst>
          </p:cNvPr>
          <p:cNvCxnSpPr>
            <a:cxnSpLocks/>
          </p:cNvCxnSpPr>
          <p:nvPr/>
        </p:nvCxnSpPr>
        <p:spPr>
          <a:xfrm>
            <a:off x="2991369" y="2125980"/>
            <a:ext cx="2613140" cy="4572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4">
            <a:extLst>
              <a:ext uri="{FF2B5EF4-FFF2-40B4-BE49-F238E27FC236}">
                <a16:creationId xmlns:a16="http://schemas.microsoft.com/office/drawing/2014/main" id="{B71EED5B-C8AA-4A1D-8203-36745240EAAA}"/>
              </a:ext>
            </a:extLst>
          </p:cNvPr>
          <p:cNvCxnSpPr>
            <a:cxnSpLocks/>
          </p:cNvCxnSpPr>
          <p:nvPr/>
        </p:nvCxnSpPr>
        <p:spPr>
          <a:xfrm>
            <a:off x="2991369" y="2411730"/>
            <a:ext cx="2613141" cy="4572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41A52EF-D3F0-42E7-902F-63EFB0470B3C}"/>
              </a:ext>
            </a:extLst>
          </p:cNvPr>
          <p:cNvSpPr/>
          <p:nvPr/>
        </p:nvSpPr>
        <p:spPr>
          <a:xfrm>
            <a:off x="5604510" y="2411731"/>
            <a:ext cx="2920123" cy="195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0" name="Straight Arrow Connector 34">
            <a:extLst>
              <a:ext uri="{FF2B5EF4-FFF2-40B4-BE49-F238E27FC236}">
                <a16:creationId xmlns:a16="http://schemas.microsoft.com/office/drawing/2014/main" id="{3B2737A3-F894-4CA2-BD0C-F70D7A1D9E0B}"/>
              </a:ext>
            </a:extLst>
          </p:cNvPr>
          <p:cNvCxnSpPr>
            <a:cxnSpLocks/>
          </p:cNvCxnSpPr>
          <p:nvPr/>
        </p:nvCxnSpPr>
        <p:spPr>
          <a:xfrm>
            <a:off x="2991369" y="2751455"/>
            <a:ext cx="4986771" cy="11747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34">
            <a:extLst>
              <a:ext uri="{FF2B5EF4-FFF2-40B4-BE49-F238E27FC236}">
                <a16:creationId xmlns:a16="http://schemas.microsoft.com/office/drawing/2014/main" id="{B4B9CFE9-A3B2-4C3A-B8A2-13530626BF86}"/>
              </a:ext>
            </a:extLst>
          </p:cNvPr>
          <p:cNvCxnSpPr>
            <a:cxnSpLocks/>
          </p:cNvCxnSpPr>
          <p:nvPr/>
        </p:nvCxnSpPr>
        <p:spPr>
          <a:xfrm>
            <a:off x="2991369" y="2751455"/>
            <a:ext cx="4986771" cy="47783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34">
            <a:extLst>
              <a:ext uri="{FF2B5EF4-FFF2-40B4-BE49-F238E27FC236}">
                <a16:creationId xmlns:a16="http://schemas.microsoft.com/office/drawing/2014/main" id="{ABE912B9-9715-4D02-A7A3-01371E428958}"/>
              </a:ext>
            </a:extLst>
          </p:cNvPr>
          <p:cNvCxnSpPr>
            <a:cxnSpLocks/>
          </p:cNvCxnSpPr>
          <p:nvPr/>
        </p:nvCxnSpPr>
        <p:spPr>
          <a:xfrm>
            <a:off x="2991369" y="2751455"/>
            <a:ext cx="4986771" cy="76358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4">
            <a:extLst>
              <a:ext uri="{FF2B5EF4-FFF2-40B4-BE49-F238E27FC236}">
                <a16:creationId xmlns:a16="http://schemas.microsoft.com/office/drawing/2014/main" id="{F07EE207-2FB2-48AD-9B7F-6DF68C770122}"/>
              </a:ext>
            </a:extLst>
          </p:cNvPr>
          <p:cNvCxnSpPr>
            <a:cxnSpLocks/>
          </p:cNvCxnSpPr>
          <p:nvPr/>
        </p:nvCxnSpPr>
        <p:spPr>
          <a:xfrm>
            <a:off x="2991369" y="2751455"/>
            <a:ext cx="4986771" cy="110331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4">
            <a:extLst>
              <a:ext uri="{FF2B5EF4-FFF2-40B4-BE49-F238E27FC236}">
                <a16:creationId xmlns:a16="http://schemas.microsoft.com/office/drawing/2014/main" id="{664773F9-F6F2-4D82-8C46-6E6CA4C28072}"/>
              </a:ext>
            </a:extLst>
          </p:cNvPr>
          <p:cNvCxnSpPr>
            <a:cxnSpLocks/>
          </p:cNvCxnSpPr>
          <p:nvPr/>
        </p:nvCxnSpPr>
        <p:spPr>
          <a:xfrm>
            <a:off x="2991369" y="2751455"/>
            <a:ext cx="4986771" cy="138906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4">
            <a:extLst>
              <a:ext uri="{FF2B5EF4-FFF2-40B4-BE49-F238E27FC236}">
                <a16:creationId xmlns:a16="http://schemas.microsoft.com/office/drawing/2014/main" id="{D6A9E974-5443-461A-83F5-09755613FA31}"/>
              </a:ext>
            </a:extLst>
          </p:cNvPr>
          <p:cNvCxnSpPr>
            <a:cxnSpLocks/>
          </p:cNvCxnSpPr>
          <p:nvPr/>
        </p:nvCxnSpPr>
        <p:spPr>
          <a:xfrm>
            <a:off x="2991368" y="1765619"/>
            <a:ext cx="3432291" cy="35433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4">
            <a:extLst>
              <a:ext uri="{FF2B5EF4-FFF2-40B4-BE49-F238E27FC236}">
                <a16:creationId xmlns:a16="http://schemas.microsoft.com/office/drawing/2014/main" id="{915A42B8-51FB-479F-BAAA-581A47C607F6}"/>
              </a:ext>
            </a:extLst>
          </p:cNvPr>
          <p:cNvCxnSpPr>
            <a:cxnSpLocks/>
          </p:cNvCxnSpPr>
          <p:nvPr/>
        </p:nvCxnSpPr>
        <p:spPr>
          <a:xfrm>
            <a:off x="2991369" y="3397566"/>
            <a:ext cx="1651357" cy="33417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FB6047D-31E0-4047-B170-4FF0C59D20EF}"/>
              </a:ext>
            </a:extLst>
          </p:cNvPr>
          <p:cNvSpPr/>
          <p:nvPr/>
        </p:nvSpPr>
        <p:spPr>
          <a:xfrm>
            <a:off x="4642727" y="2278379"/>
            <a:ext cx="961784" cy="38398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extLst>
      <p:ext uri="{BB962C8B-B14F-4D97-AF65-F5344CB8AC3E}">
        <p14:creationId xmlns:p14="http://schemas.microsoft.com/office/powerpoint/2010/main" val="392077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additive="base">
                                        <p:cTn id="4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55" presetID="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par>
                                <p:cTn id="59" presetID="2" presetClass="entr" presetSubtype="4"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 calcmode="lin" valueType="num">
                                      <p:cBhvr additive="base">
                                        <p:cTn id="6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 calcmode="lin" valueType="num">
                                      <p:cBhvr additive="base">
                                        <p:cTn id="7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par>
                                <p:cTn id="83" presetID="2" presetClass="entr" presetSubtype="4"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ppt_x"/>
                                          </p:val>
                                        </p:tav>
                                        <p:tav tm="100000">
                                          <p:val>
                                            <p:strVal val="#ppt_x"/>
                                          </p:val>
                                        </p:tav>
                                      </p:tavLst>
                                    </p:anim>
                                    <p:anim calcmode="lin" valueType="num">
                                      <p:cBhvr additive="base">
                                        <p:cTn id="86" dur="500" fill="hold"/>
                                        <p:tgtEl>
                                          <p:spTgt spid="4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smtClean="0"/>
              <a:t>ESCAPE Training </a:t>
            </a:r>
            <a:r>
              <a:rPr lang="en-GB" altLang="en-US" dirty="0"/>
              <a:t>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1955106"/>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9227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Reference data</a:t>
            </a:r>
          </a:p>
        </p:txBody>
      </p:sp>
      <p:pic>
        <p:nvPicPr>
          <p:cNvPr id="21" name="Espace réservé du contenu 20" descr="Une image contenant capture d’écran&#10;&#10;Description générée automatiquement">
            <a:extLst>
              <a:ext uri="{FF2B5EF4-FFF2-40B4-BE49-F238E27FC236}">
                <a16:creationId xmlns:a16="http://schemas.microsoft.com/office/drawing/2014/main" id="{B6AE5D8F-E138-4E1C-BC26-E5BE121AFB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9001" y="1140979"/>
            <a:ext cx="6838949" cy="5333176"/>
          </a:xfrm>
        </p:spPr>
      </p:pic>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20</a:t>
            </a:fld>
            <a:endParaRPr lang="en-GB" altLang="en-US"/>
          </a:p>
        </p:txBody>
      </p:sp>
      <p:cxnSp>
        <p:nvCxnSpPr>
          <p:cNvPr id="10" name="Straight Arrow Connector 34">
            <a:extLst>
              <a:ext uri="{FF2B5EF4-FFF2-40B4-BE49-F238E27FC236}">
                <a16:creationId xmlns:a16="http://schemas.microsoft.com/office/drawing/2014/main" id="{E53BAEB2-A5B9-43BD-A405-789C0BBCCC15}"/>
              </a:ext>
            </a:extLst>
          </p:cNvPr>
          <p:cNvCxnSpPr>
            <a:cxnSpLocks/>
          </p:cNvCxnSpPr>
          <p:nvPr/>
        </p:nvCxnSpPr>
        <p:spPr>
          <a:xfrm flipV="1">
            <a:off x="3474720" y="3028950"/>
            <a:ext cx="3510279" cy="48006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descr="Une image contenant capture d’écran&#10;&#10;Description générée automatiquement">
            <a:extLst>
              <a:ext uri="{FF2B5EF4-FFF2-40B4-BE49-F238E27FC236}">
                <a16:creationId xmlns:a16="http://schemas.microsoft.com/office/drawing/2014/main" id="{F3F88F76-00B2-43C3-A09B-D1DB4E22F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07" y="2828242"/>
            <a:ext cx="3588068" cy="1958650"/>
          </a:xfrm>
          <a:prstGeom prst="rect">
            <a:avLst/>
          </a:prstGeom>
        </p:spPr>
      </p:pic>
    </p:spTree>
    <p:extLst>
      <p:ext uri="{BB962C8B-B14F-4D97-AF65-F5344CB8AC3E}">
        <p14:creationId xmlns:p14="http://schemas.microsoft.com/office/powerpoint/2010/main" val="12058277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Administration</a:t>
            </a:r>
          </a:p>
        </p:txBody>
      </p:sp>
      <p:sp>
        <p:nvSpPr>
          <p:cNvPr id="3" name="Content Placeholder 2"/>
          <p:cNvSpPr>
            <a:spLocks noGrp="1"/>
          </p:cNvSpPr>
          <p:nvPr>
            <p:ph idx="1"/>
          </p:nvPr>
        </p:nvSpPr>
        <p:spPr>
          <a:xfrm>
            <a:off x="457200" y="1614488"/>
            <a:ext cx="3280410" cy="4503737"/>
          </a:xfrm>
        </p:spPr>
        <p:txBody>
          <a:bodyPr/>
          <a:lstStyle/>
          <a:p>
            <a:pPr marL="0" indent="0">
              <a:buNone/>
            </a:pPr>
            <a:r>
              <a:rPr lang="en-GB" dirty="0"/>
              <a:t>For users with “admin” rights:</a:t>
            </a:r>
          </a:p>
          <a:p>
            <a:r>
              <a:rPr lang="en-GB" dirty="0"/>
              <a:t>Maintenance and diagnosis</a:t>
            </a:r>
          </a:p>
          <a:p>
            <a:r>
              <a:rPr lang="en-GB" dirty="0"/>
              <a:t>Schema backup and load</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21</a:t>
            </a:fld>
            <a:endParaRPr lang="en-GB" altLang="en-US"/>
          </a:p>
        </p:txBody>
      </p:sp>
      <p:pic>
        <p:nvPicPr>
          <p:cNvPr id="7" name="Image 6" descr="Une image contenant capture d’écran&#10;&#10;Description générée automatiquement">
            <a:extLst>
              <a:ext uri="{FF2B5EF4-FFF2-40B4-BE49-F238E27FC236}">
                <a16:creationId xmlns:a16="http://schemas.microsoft.com/office/drawing/2014/main" id="{8541A0D1-82B7-491A-B2E7-513A4B87B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675" y="1313053"/>
            <a:ext cx="5033596" cy="5200272"/>
          </a:xfrm>
          <a:prstGeom prst="rect">
            <a:avLst/>
          </a:prstGeom>
        </p:spPr>
      </p:pic>
    </p:spTree>
    <p:extLst>
      <p:ext uri="{BB962C8B-B14F-4D97-AF65-F5344CB8AC3E}">
        <p14:creationId xmlns:p14="http://schemas.microsoft.com/office/powerpoint/2010/main" val="307358281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Parameters</a:t>
            </a:r>
          </a:p>
        </p:txBody>
      </p:sp>
      <p:sp>
        <p:nvSpPr>
          <p:cNvPr id="4" name="Footer Placeholder 3"/>
          <p:cNvSpPr>
            <a:spLocks noGrp="1"/>
          </p:cNvSpPr>
          <p:nvPr>
            <p:ph type="ftr" sz="quarter" idx="10"/>
          </p:nvPr>
        </p:nvSpPr>
        <p:spPr/>
        <p:txBody>
          <a:bodyPr/>
          <a:lstStyle/>
          <a:p>
            <a:r>
              <a:rPr lang="en-GB" altLang="en-US" dirty="0"/>
              <a:t>ESCAPE Training IPAS </a:t>
            </a:r>
            <a:r>
              <a:rPr lang="en-GB" altLang="en-US" dirty="0" smtClean="0"/>
              <a:t>System</a:t>
            </a:r>
            <a:endParaRPr lang="en-GB" altLang="en-US" dirty="0"/>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22</a:t>
            </a:fld>
            <a:endParaRPr lang="en-GB" altLang="en-US"/>
          </a:p>
        </p:txBody>
      </p:sp>
      <p:sp>
        <p:nvSpPr>
          <p:cNvPr id="7" name="Espace réservé du contenu 6">
            <a:extLst>
              <a:ext uri="{FF2B5EF4-FFF2-40B4-BE49-F238E27FC236}">
                <a16:creationId xmlns:a16="http://schemas.microsoft.com/office/drawing/2014/main" id="{99DF322B-5405-4141-8740-9B13B6A30237}"/>
              </a:ext>
            </a:extLst>
          </p:cNvPr>
          <p:cNvSpPr>
            <a:spLocks noGrp="1"/>
          </p:cNvSpPr>
          <p:nvPr>
            <p:ph idx="1"/>
          </p:nvPr>
        </p:nvSpPr>
        <p:spPr/>
        <p:txBody>
          <a:bodyPr/>
          <a:lstStyle/>
          <a:p>
            <a:endParaRPr lang="fr-FR" dirty="0"/>
          </a:p>
          <a:p>
            <a:endParaRPr lang="fr-FR" dirty="0"/>
          </a:p>
          <a:p>
            <a:endParaRPr lang="fr-FR" dirty="0"/>
          </a:p>
          <a:p>
            <a:endParaRPr lang="fr-FR" dirty="0"/>
          </a:p>
          <a:p>
            <a:endParaRPr lang="fr-FR" dirty="0"/>
          </a:p>
          <a:p>
            <a:endParaRPr lang="fr-FR" dirty="0"/>
          </a:p>
          <a:p>
            <a:pPr marL="0" indent="0">
              <a:buNone/>
            </a:pPr>
            <a:r>
              <a:rPr lang="fr-FR" dirty="0" err="1"/>
              <a:t>Parameters</a:t>
            </a:r>
            <a:r>
              <a:rPr lang="fr-FR" dirty="0"/>
              <a:t> -&gt; Options</a:t>
            </a:r>
          </a:p>
          <a:p>
            <a:r>
              <a:rPr lang="fr-FR" dirty="0"/>
              <a:t>Default IPAS system files and directories</a:t>
            </a:r>
          </a:p>
          <a:p>
            <a:pPr marL="0" indent="0">
              <a:buNone/>
            </a:pPr>
            <a:endParaRPr lang="fr-FR" dirty="0"/>
          </a:p>
          <a:p>
            <a:pPr marL="0" indent="0">
              <a:buNone/>
            </a:pPr>
            <a:r>
              <a:rPr lang="fr-FR" dirty="0" err="1"/>
              <a:t>Parameters</a:t>
            </a:r>
            <a:r>
              <a:rPr lang="fr-FR" dirty="0"/>
              <a:t> -&gt; Windows configuration</a:t>
            </a:r>
          </a:p>
          <a:p>
            <a:r>
              <a:rPr lang="en-US" dirty="0"/>
              <a:t>User Preferences file</a:t>
            </a:r>
          </a:p>
          <a:p>
            <a:r>
              <a:rPr lang="en-US" dirty="0"/>
              <a:t>Window sizing</a:t>
            </a:r>
          </a:p>
          <a:p>
            <a:r>
              <a:rPr lang="en-US" dirty="0"/>
              <a:t>Window </a:t>
            </a:r>
            <a:r>
              <a:rPr lang="en-US" dirty="0" err="1"/>
              <a:t>organisation</a:t>
            </a:r>
            <a:endParaRPr lang="en-US" dirty="0"/>
          </a:p>
          <a:p>
            <a:r>
              <a:rPr lang="en-US" dirty="0" err="1"/>
              <a:t>Colour</a:t>
            </a:r>
            <a:r>
              <a:rPr lang="en-US" dirty="0"/>
              <a:t> selection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a:p>
            <a:endParaRPr lang="fr-FR" dirty="0"/>
          </a:p>
        </p:txBody>
      </p:sp>
      <p:pic>
        <p:nvPicPr>
          <p:cNvPr id="12" name="Image 11" descr="Une image contenant capture d’écran&#10;&#10;Description générée automatiquement">
            <a:extLst>
              <a:ext uri="{FF2B5EF4-FFF2-40B4-BE49-F238E27FC236}">
                <a16:creationId xmlns:a16="http://schemas.microsoft.com/office/drawing/2014/main" id="{E1CA3521-77E5-4204-9FC1-7F160C212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0" y="1614488"/>
            <a:ext cx="6115050" cy="1971675"/>
          </a:xfrm>
          <a:prstGeom prst="rect">
            <a:avLst/>
          </a:prstGeom>
        </p:spPr>
      </p:pic>
      <p:pic>
        <p:nvPicPr>
          <p:cNvPr id="13" name="Picture 6" descr="File:Ambox warning pn.svg - Wikipedia">
            <a:extLst>
              <a:ext uri="{FF2B5EF4-FFF2-40B4-BE49-F238E27FC236}">
                <a16:creationId xmlns:a16="http://schemas.microsoft.com/office/drawing/2014/main" id="{E0033111-D152-4394-B4EA-0252108019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4443" y="1859280"/>
            <a:ext cx="3615113" cy="3139440"/>
          </a:xfrm>
          <a:prstGeom prst="rect">
            <a:avLst/>
          </a:prstGeom>
        </p:spPr>
      </p:pic>
    </p:spTree>
    <p:extLst>
      <p:ext uri="{BB962C8B-B14F-4D97-AF65-F5344CB8AC3E}">
        <p14:creationId xmlns:p14="http://schemas.microsoft.com/office/powerpoint/2010/main" val="3869954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 calcmode="lin" valueType="num">
                                      <p:cBhvr additive="base">
                                        <p:cTn id="1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anim calcmode="lin" valueType="num">
                                      <p:cBhvr additive="base">
                                        <p:cTn id="2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anim calcmode="lin" valueType="num">
                                      <p:cBhvr additive="base">
                                        <p:cTn id="25"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anim calcmode="lin" valueType="num">
                                      <p:cBhvr additive="base">
                                        <p:cTn id="2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 calcmode="lin" valueType="num">
                                      <p:cBhvr additive="base">
                                        <p:cTn id="33"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t>
            </a:r>
            <a:r>
              <a:rPr lang="en-GB" dirty="0" smtClean="0"/>
              <a:t>LIVE </a:t>
            </a:r>
            <a:endParaRPr lang="en-GB" dirty="0"/>
          </a:p>
        </p:txBody>
      </p:sp>
      <p:sp>
        <p:nvSpPr>
          <p:cNvPr id="3" name="Content Placeholder 2"/>
          <p:cNvSpPr>
            <a:spLocks noGrp="1"/>
          </p:cNvSpPr>
          <p:nvPr>
            <p:ph idx="1"/>
          </p:nvPr>
        </p:nvSpPr>
        <p:spPr>
          <a:xfrm>
            <a:off x="457200" y="1614488"/>
            <a:ext cx="5915320" cy="4503508"/>
          </a:xfrm>
        </p:spPr>
        <p:txBody>
          <a:bodyPr/>
          <a:lstStyle/>
          <a:p>
            <a:pPr marL="0" indent="0">
              <a:buNone/>
            </a:pPr>
            <a:r>
              <a:rPr lang="en-GB" dirty="0" smtClean="0"/>
              <a:t>It is time to make a break and go for a live demo!</a:t>
            </a:r>
          </a:p>
          <a:p>
            <a:r>
              <a:rPr lang="en-GB" dirty="0" smtClean="0"/>
              <a:t>Starting IPAS</a:t>
            </a:r>
          </a:p>
          <a:p>
            <a:r>
              <a:rPr lang="en-GB" dirty="0" smtClean="0"/>
              <a:t>Selecting a simulation</a:t>
            </a:r>
          </a:p>
          <a:p>
            <a:r>
              <a:rPr lang="en-GB" dirty="0" smtClean="0"/>
              <a:t>Selecting an exercise</a:t>
            </a:r>
          </a:p>
          <a:p>
            <a:r>
              <a:rPr lang="en-GB" dirty="0" smtClean="0"/>
              <a:t>Reviewing the data (domains)</a:t>
            </a:r>
          </a:p>
          <a:p>
            <a:r>
              <a:rPr lang="en-GB" dirty="0" smtClean="0"/>
              <a:t>Reviewing the reference</a:t>
            </a:r>
          </a:p>
          <a:p>
            <a:r>
              <a:rPr lang="en-GB" dirty="0" smtClean="0"/>
              <a:t>Administrating (saving the database)</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23</a:t>
            </a:fld>
            <a:endParaRPr lang="en-GB" altLang="en-US"/>
          </a:p>
        </p:txBody>
      </p:sp>
      <p:pic>
        <p:nvPicPr>
          <p:cNvPr id="1026" name="Picture 2" descr="Pause café Photo stock libre - Public Domain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8777288"/>
            <a:ext cx="3600000" cy="4698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11074" y="1614488"/>
            <a:ext cx="2381250" cy="3105150"/>
          </a:xfrm>
          <a:prstGeom prst="rect">
            <a:avLst/>
          </a:prstGeom>
        </p:spPr>
      </p:pic>
    </p:spTree>
    <p:extLst>
      <p:ext uri="{BB962C8B-B14F-4D97-AF65-F5344CB8AC3E}">
        <p14:creationId xmlns:p14="http://schemas.microsoft.com/office/powerpoint/2010/main" val="34364971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24</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3284283"/>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40922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Data input</a:t>
            </a:r>
          </a:p>
        </p:txBody>
      </p:sp>
      <p:sp>
        <p:nvSpPr>
          <p:cNvPr id="3" name="Content Placeholder 2"/>
          <p:cNvSpPr>
            <a:spLocks noGrp="1"/>
          </p:cNvSpPr>
          <p:nvPr>
            <p:ph idx="1"/>
          </p:nvPr>
        </p:nvSpPr>
        <p:spPr/>
        <p:txBody>
          <a:bodyPr/>
          <a:lstStyle/>
          <a:p>
            <a:pPr marL="0" indent="0">
              <a:buNone/>
            </a:pPr>
            <a:r>
              <a:rPr lang="en-US" dirty="0"/>
              <a:t>The DATA INPUT (NEDI) sub-component allows the users to access simulation’s data through dedicated screens:</a:t>
            </a:r>
          </a:p>
          <a:p>
            <a:r>
              <a:rPr lang="en-US" dirty="0"/>
              <a:t>display </a:t>
            </a:r>
          </a:p>
          <a:p>
            <a:r>
              <a:rPr lang="en-US" dirty="0"/>
              <a:t>create </a:t>
            </a:r>
          </a:p>
          <a:p>
            <a:r>
              <a:rPr lang="en-US" dirty="0"/>
              <a:t>update</a:t>
            </a:r>
          </a:p>
          <a:p>
            <a:r>
              <a:rPr lang="en-US" dirty="0"/>
              <a:t>delete </a:t>
            </a:r>
          </a:p>
          <a:p>
            <a:r>
              <a:rPr lang="en-US" dirty="0"/>
              <a:t>query</a:t>
            </a:r>
          </a:p>
          <a:p>
            <a:pPr marL="0" indent="0">
              <a:buNone/>
            </a:pPr>
            <a:endParaRPr lang="en-US" dirty="0"/>
          </a:p>
          <a:p>
            <a:pPr marL="0" indent="0">
              <a:buNone/>
            </a:pPr>
            <a:r>
              <a:rPr lang="en-US" dirty="0"/>
              <a:t>Views on data depend on the working context: </a:t>
            </a:r>
          </a:p>
          <a:p>
            <a:r>
              <a:rPr lang="en-US" dirty="0"/>
              <a:t>airspace domain is the only mandatory domain.</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25</a:t>
            </a:fld>
            <a:endParaRPr lang="en-GB" altLang="en-US"/>
          </a:p>
        </p:txBody>
      </p:sp>
    </p:spTree>
    <p:extLst>
      <p:ext uri="{BB962C8B-B14F-4D97-AF65-F5344CB8AC3E}">
        <p14:creationId xmlns:p14="http://schemas.microsoft.com/office/powerpoint/2010/main" val="2693674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Data input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26</a:t>
            </a:fld>
            <a:endParaRPr lang="en-GB" altLang="en-US"/>
          </a:p>
        </p:txBody>
      </p:sp>
      <p:pic>
        <p:nvPicPr>
          <p:cNvPr id="11" name="Image 10" descr="Une image contenant capture d’écran&#10;&#10;Description générée automatiquement">
            <a:extLst>
              <a:ext uri="{FF2B5EF4-FFF2-40B4-BE49-F238E27FC236}">
                <a16:creationId xmlns:a16="http://schemas.microsoft.com/office/drawing/2014/main" id="{6E935B6E-FDA5-4565-A1EF-9046DAD11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14489"/>
            <a:ext cx="5600700" cy="4367027"/>
          </a:xfrm>
          <a:prstGeom prst="rect">
            <a:avLst/>
          </a:prstGeom>
        </p:spPr>
      </p:pic>
      <p:pic>
        <p:nvPicPr>
          <p:cNvPr id="13" name="Image 12" descr="Une image contenant capture d’écran&#10;&#10;Description générée automatiquement">
            <a:extLst>
              <a:ext uri="{FF2B5EF4-FFF2-40B4-BE49-F238E27FC236}">
                <a16:creationId xmlns:a16="http://schemas.microsoft.com/office/drawing/2014/main" id="{D5B17D7F-27F4-4A6C-A90E-828189F99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530" y="2882634"/>
            <a:ext cx="6962676" cy="3303945"/>
          </a:xfrm>
          <a:prstGeom prst="rect">
            <a:avLst/>
          </a:prstGeom>
        </p:spPr>
      </p:pic>
      <p:sp>
        <p:nvSpPr>
          <p:cNvPr id="14" name="Rectangle 13">
            <a:extLst>
              <a:ext uri="{FF2B5EF4-FFF2-40B4-BE49-F238E27FC236}">
                <a16:creationId xmlns:a16="http://schemas.microsoft.com/office/drawing/2014/main" id="{FF880AC4-4BDC-4976-9E06-635B481B46C8}"/>
              </a:ext>
            </a:extLst>
          </p:cNvPr>
          <p:cNvSpPr/>
          <p:nvPr/>
        </p:nvSpPr>
        <p:spPr>
          <a:xfrm>
            <a:off x="457200" y="1885950"/>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34">
            <a:extLst>
              <a:ext uri="{FF2B5EF4-FFF2-40B4-BE49-F238E27FC236}">
                <a16:creationId xmlns:a16="http://schemas.microsoft.com/office/drawing/2014/main" id="{80F67988-9E5D-4801-BE38-1E74A9DCA2F6}"/>
              </a:ext>
            </a:extLst>
          </p:cNvPr>
          <p:cNvCxnSpPr>
            <a:cxnSpLocks/>
          </p:cNvCxnSpPr>
          <p:nvPr/>
        </p:nvCxnSpPr>
        <p:spPr>
          <a:xfrm>
            <a:off x="902970" y="2274570"/>
            <a:ext cx="1051560" cy="60806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contenu 17">
            <a:extLst>
              <a:ext uri="{FF2B5EF4-FFF2-40B4-BE49-F238E27FC236}">
                <a16:creationId xmlns:a16="http://schemas.microsoft.com/office/drawing/2014/main" id="{E14EEEAF-01A6-4C5F-85BB-8BC32AA0816F}"/>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90756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Data input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27</a:t>
            </a:fld>
            <a:endParaRPr lang="en-GB" altLang="en-US"/>
          </a:p>
        </p:txBody>
      </p:sp>
      <p:pic>
        <p:nvPicPr>
          <p:cNvPr id="11" name="Image 10" descr="Une image contenant capture d’écran&#10;&#10;Description générée automatiquement">
            <a:extLst>
              <a:ext uri="{FF2B5EF4-FFF2-40B4-BE49-F238E27FC236}">
                <a16:creationId xmlns:a16="http://schemas.microsoft.com/office/drawing/2014/main" id="{6E935B6E-FDA5-4565-A1EF-9046DAD11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14489"/>
            <a:ext cx="5600700" cy="4367027"/>
          </a:xfrm>
          <a:prstGeom prst="rect">
            <a:avLst/>
          </a:prstGeom>
        </p:spPr>
      </p:pic>
      <p:sp>
        <p:nvSpPr>
          <p:cNvPr id="14" name="Rectangle 13">
            <a:extLst>
              <a:ext uri="{FF2B5EF4-FFF2-40B4-BE49-F238E27FC236}">
                <a16:creationId xmlns:a16="http://schemas.microsoft.com/office/drawing/2014/main" id="{FF880AC4-4BDC-4976-9E06-635B481B46C8}"/>
              </a:ext>
            </a:extLst>
          </p:cNvPr>
          <p:cNvSpPr/>
          <p:nvPr/>
        </p:nvSpPr>
        <p:spPr>
          <a:xfrm>
            <a:off x="571500" y="2526030"/>
            <a:ext cx="528066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space réservé du contenu 17">
            <a:extLst>
              <a:ext uri="{FF2B5EF4-FFF2-40B4-BE49-F238E27FC236}">
                <a16:creationId xmlns:a16="http://schemas.microsoft.com/office/drawing/2014/main" id="{E14EEEAF-01A6-4C5F-85BB-8BC32AA0816F}"/>
              </a:ext>
            </a:extLst>
          </p:cNvPr>
          <p:cNvSpPr>
            <a:spLocks noGrp="1"/>
          </p:cNvSpPr>
          <p:nvPr>
            <p:ph idx="1"/>
          </p:nvPr>
        </p:nvSpPr>
        <p:spPr>
          <a:xfrm>
            <a:off x="6057900" y="1614488"/>
            <a:ext cx="2628900" cy="4503737"/>
          </a:xfrm>
        </p:spPr>
        <p:txBody>
          <a:bodyPr/>
          <a:lstStyle/>
          <a:p>
            <a:r>
              <a:rPr lang="fr-FR" dirty="0"/>
              <a:t>Edit the data</a:t>
            </a:r>
          </a:p>
          <a:p>
            <a:r>
              <a:rPr lang="fr-FR" dirty="0"/>
              <a:t>Duplicate the data</a:t>
            </a:r>
          </a:p>
          <a:p>
            <a:r>
              <a:rPr lang="fr-FR" dirty="0" err="1"/>
              <a:t>Add</a:t>
            </a:r>
            <a:r>
              <a:rPr lang="fr-FR" dirty="0"/>
              <a:t> new data</a:t>
            </a:r>
          </a:p>
          <a:p>
            <a:r>
              <a:rPr lang="fr-FR" dirty="0" err="1"/>
              <a:t>Delete</a:t>
            </a:r>
            <a:r>
              <a:rPr lang="fr-FR" dirty="0"/>
              <a:t> data</a:t>
            </a:r>
          </a:p>
          <a:p>
            <a:r>
              <a:rPr lang="fr-FR" dirty="0"/>
              <a:t>Check data usage</a:t>
            </a:r>
          </a:p>
          <a:p>
            <a:r>
              <a:rPr lang="fr-FR" dirty="0"/>
              <a:t>Sort the data</a:t>
            </a:r>
          </a:p>
          <a:p>
            <a:r>
              <a:rPr lang="fr-FR" dirty="0" err="1"/>
              <a:t>Search</a:t>
            </a:r>
            <a:r>
              <a:rPr lang="fr-FR" dirty="0"/>
              <a:t> data</a:t>
            </a:r>
          </a:p>
          <a:p>
            <a:r>
              <a:rPr lang="fr-FR" dirty="0" err="1"/>
              <a:t>Validate</a:t>
            </a:r>
            <a:r>
              <a:rPr lang="fr-FR" dirty="0"/>
              <a:t> change</a:t>
            </a:r>
          </a:p>
          <a:p>
            <a:r>
              <a:rPr lang="fr-FR" dirty="0"/>
              <a:t>Cancel change</a:t>
            </a:r>
          </a:p>
        </p:txBody>
      </p:sp>
      <p:sp>
        <p:nvSpPr>
          <p:cNvPr id="10" name="Rectangle 9">
            <a:extLst>
              <a:ext uri="{FF2B5EF4-FFF2-40B4-BE49-F238E27FC236}">
                <a16:creationId xmlns:a16="http://schemas.microsoft.com/office/drawing/2014/main" id="{E261C891-FD46-4FA2-A47C-34AD2A0007CC}"/>
              </a:ext>
            </a:extLst>
          </p:cNvPr>
          <p:cNvSpPr/>
          <p:nvPr/>
        </p:nvSpPr>
        <p:spPr>
          <a:xfrm>
            <a:off x="457200" y="5566638"/>
            <a:ext cx="560070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CEB677-0CBB-42EB-A16C-60B8E1EC9E76}"/>
              </a:ext>
            </a:extLst>
          </p:cNvPr>
          <p:cNvSpPr/>
          <p:nvPr/>
        </p:nvSpPr>
        <p:spPr>
          <a:xfrm>
            <a:off x="3034665" y="1875950"/>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A14BB77-D5D1-41EF-86F7-D16BF0CE83BE}"/>
              </a:ext>
            </a:extLst>
          </p:cNvPr>
          <p:cNvSpPr/>
          <p:nvPr/>
        </p:nvSpPr>
        <p:spPr>
          <a:xfrm>
            <a:off x="3463290" y="1872552"/>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7603ED3-95DD-4CD2-92FC-80D301230A53}"/>
              </a:ext>
            </a:extLst>
          </p:cNvPr>
          <p:cNvSpPr/>
          <p:nvPr/>
        </p:nvSpPr>
        <p:spPr>
          <a:xfrm>
            <a:off x="457200" y="1872552"/>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E3D3ACF-018F-4544-9F6B-2D7894482854}"/>
              </a:ext>
            </a:extLst>
          </p:cNvPr>
          <p:cNvSpPr/>
          <p:nvPr/>
        </p:nvSpPr>
        <p:spPr>
          <a:xfrm>
            <a:off x="887730" y="1872552"/>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DD21CCD-C873-4EC5-A60A-AF0666B7F7CB}"/>
              </a:ext>
            </a:extLst>
          </p:cNvPr>
          <p:cNvSpPr/>
          <p:nvPr/>
        </p:nvSpPr>
        <p:spPr>
          <a:xfrm>
            <a:off x="1310640" y="1872552"/>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1515074-1E8C-4071-A387-E077E2F44540}"/>
              </a:ext>
            </a:extLst>
          </p:cNvPr>
          <p:cNvSpPr/>
          <p:nvPr/>
        </p:nvSpPr>
        <p:spPr>
          <a:xfrm>
            <a:off x="1712595" y="1872552"/>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9D12B63-6DA2-4BD5-BFAB-31E13AF3738C}"/>
              </a:ext>
            </a:extLst>
          </p:cNvPr>
          <p:cNvSpPr/>
          <p:nvPr/>
        </p:nvSpPr>
        <p:spPr>
          <a:xfrm>
            <a:off x="2131695" y="1869565"/>
            <a:ext cx="445770" cy="38862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5467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 calcmode="lin" valueType="num">
                                      <p:cBhvr additive="base">
                                        <p:cTn id="1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 calcmode="lin" valueType="num">
                                      <p:cBhvr additive="base">
                                        <p:cTn id="2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3" end="3"/>
                                            </p:txEl>
                                          </p:spTgt>
                                        </p:tgtEl>
                                        <p:attrNameLst>
                                          <p:attrName>style.visibility</p:attrName>
                                        </p:attrNameLst>
                                      </p:cBhvr>
                                      <p:to>
                                        <p:strVal val="visible"/>
                                      </p:to>
                                    </p:set>
                                    <p:anim calcmode="lin" valueType="num">
                                      <p:cBhvr additive="base">
                                        <p:cTn id="37"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 calcmode="lin" valueType="num">
                                      <p:cBhvr additive="base">
                                        <p:cTn id="47"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 calcmode="lin" valueType="num">
                                      <p:cBhvr additive="base">
                                        <p:cTn id="5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
                                            <p:txEl>
                                              <p:pRg st="6" end="6"/>
                                            </p:txEl>
                                          </p:spTgt>
                                        </p:tgtEl>
                                        <p:attrNameLst>
                                          <p:attrName>style.visibility</p:attrName>
                                        </p:attrNameLst>
                                      </p:cBhvr>
                                      <p:to>
                                        <p:strVal val="visible"/>
                                      </p:to>
                                    </p:set>
                                    <p:anim calcmode="lin" valueType="num">
                                      <p:cBhvr additive="base">
                                        <p:cTn id="67"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8">
                                            <p:txEl>
                                              <p:pRg st="7" end="7"/>
                                            </p:txEl>
                                          </p:spTgt>
                                        </p:tgtEl>
                                        <p:attrNameLst>
                                          <p:attrName>style.visibility</p:attrName>
                                        </p:attrNameLst>
                                      </p:cBhvr>
                                      <p:to>
                                        <p:strVal val="visible"/>
                                      </p:to>
                                    </p:set>
                                    <p:anim calcmode="lin" valueType="num">
                                      <p:cBhvr additive="base">
                                        <p:cTn id="77"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8">
                                            <p:txEl>
                                              <p:pRg st="7" end="7"/>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8">
                                            <p:txEl>
                                              <p:pRg st="8" end="8"/>
                                            </p:txEl>
                                          </p:spTgt>
                                        </p:tgtEl>
                                        <p:attrNameLst>
                                          <p:attrName>style.visibility</p:attrName>
                                        </p:attrNameLst>
                                      </p:cBhvr>
                                      <p:to>
                                        <p:strVal val="visible"/>
                                      </p:to>
                                    </p:set>
                                    <p:anim calcmode="lin" valueType="num">
                                      <p:cBhvr additive="base">
                                        <p:cTn id="87"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8">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6" grpId="0" animBg="1"/>
      <p:bldP spid="17" grpId="0" animBg="1"/>
      <p:bldP spid="12" grpId="0" animBg="1"/>
      <p:bldP spid="13" grpId="0" animBg="1"/>
      <p:bldP spid="15"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Data input</a:t>
            </a:r>
          </a:p>
        </p:txBody>
      </p:sp>
      <p:sp>
        <p:nvSpPr>
          <p:cNvPr id="3" name="Content Placeholder 2"/>
          <p:cNvSpPr>
            <a:spLocks noGrp="1"/>
          </p:cNvSpPr>
          <p:nvPr>
            <p:ph idx="1"/>
          </p:nvPr>
        </p:nvSpPr>
        <p:spPr/>
        <p:txBody>
          <a:bodyPr/>
          <a:lstStyle/>
          <a:p>
            <a:pPr marL="0" indent="0">
              <a:lnSpc>
                <a:spcPct val="80000"/>
              </a:lnSpc>
              <a:buNone/>
            </a:pPr>
            <a:r>
              <a:rPr lang="en-GB" altLang="en-US" sz="2000" dirty="0"/>
              <a:t>Checks applied on data</a:t>
            </a:r>
          </a:p>
          <a:p>
            <a:pPr lvl="1">
              <a:lnSpc>
                <a:spcPct val="80000"/>
              </a:lnSpc>
            </a:pPr>
            <a:endParaRPr lang="en-GB" altLang="en-US" sz="1400" dirty="0"/>
          </a:p>
          <a:p>
            <a:pPr>
              <a:lnSpc>
                <a:spcPct val="80000"/>
              </a:lnSpc>
            </a:pPr>
            <a:r>
              <a:rPr lang="en-GB" altLang="en-US" sz="1600" dirty="0"/>
              <a:t>Checks </a:t>
            </a:r>
            <a:r>
              <a:rPr lang="en-GB" altLang="en-US" sz="1600" u="sng" dirty="0"/>
              <a:t>at field level</a:t>
            </a:r>
            <a:r>
              <a:rPr lang="en-GB" altLang="en-US" sz="1600" dirty="0"/>
              <a:t>: the check is performed </a:t>
            </a:r>
            <a:r>
              <a:rPr lang="en-GB" altLang="en-US" sz="1600" u="sng" dirty="0"/>
              <a:t>when you leave the field</a:t>
            </a:r>
            <a:r>
              <a:rPr lang="en-GB" altLang="en-US" sz="1600" dirty="0"/>
              <a:t> </a:t>
            </a:r>
          </a:p>
          <a:p>
            <a:pPr lvl="1">
              <a:lnSpc>
                <a:spcPct val="80000"/>
              </a:lnSpc>
            </a:pPr>
            <a:r>
              <a:rPr lang="en-GB" altLang="en-US" dirty="0"/>
              <a:t>Input format not respected</a:t>
            </a:r>
          </a:p>
          <a:p>
            <a:pPr>
              <a:lnSpc>
                <a:spcPct val="80000"/>
              </a:lnSpc>
            </a:pPr>
            <a:endParaRPr lang="en-GB" altLang="en-US" sz="1400" dirty="0"/>
          </a:p>
          <a:p>
            <a:pPr>
              <a:lnSpc>
                <a:spcPct val="80000"/>
              </a:lnSpc>
            </a:pPr>
            <a:r>
              <a:rPr lang="en-GB" altLang="en-US" sz="1600" dirty="0"/>
              <a:t>Checks </a:t>
            </a:r>
            <a:r>
              <a:rPr lang="en-GB" altLang="en-US" sz="1600" u="sng" dirty="0"/>
              <a:t>at row level</a:t>
            </a:r>
            <a:r>
              <a:rPr lang="en-GB" altLang="en-US" sz="1600" dirty="0"/>
              <a:t>: the check is performed </a:t>
            </a:r>
            <a:r>
              <a:rPr lang="en-GB" altLang="en-US" sz="1600" u="sng" dirty="0"/>
              <a:t>when you leave the record</a:t>
            </a:r>
            <a:r>
              <a:rPr lang="en-GB" altLang="en-US" sz="1600" dirty="0"/>
              <a:t> </a:t>
            </a:r>
          </a:p>
          <a:p>
            <a:pPr lvl="1">
              <a:lnSpc>
                <a:spcPct val="80000"/>
              </a:lnSpc>
            </a:pPr>
            <a:r>
              <a:rPr lang="en-GB" altLang="en-US" dirty="0"/>
              <a:t>Field conditionally mandatory (fields range and bearing when the point is of type R/B).</a:t>
            </a:r>
          </a:p>
          <a:p>
            <a:pPr lvl="1">
              <a:lnSpc>
                <a:spcPct val="80000"/>
              </a:lnSpc>
            </a:pPr>
            <a:r>
              <a:rPr lang="en-GB" altLang="en-US" dirty="0"/>
              <a:t>Referential data integrity (deletion of a point not allowed if used)</a:t>
            </a:r>
          </a:p>
          <a:p>
            <a:pPr>
              <a:lnSpc>
                <a:spcPct val="80000"/>
              </a:lnSpc>
            </a:pPr>
            <a:endParaRPr lang="en-GB" altLang="en-US" sz="1400" dirty="0"/>
          </a:p>
          <a:p>
            <a:pPr>
              <a:lnSpc>
                <a:spcPct val="80000"/>
              </a:lnSpc>
            </a:pPr>
            <a:r>
              <a:rPr lang="en-GB" altLang="en-US" sz="1600" dirty="0"/>
              <a:t>Checks</a:t>
            </a:r>
            <a:r>
              <a:rPr lang="en-GB" altLang="en-US" sz="1600" u="sng" dirty="0"/>
              <a:t> at multi-row level</a:t>
            </a:r>
            <a:r>
              <a:rPr lang="en-GB" altLang="en-US" sz="1600" dirty="0"/>
              <a:t>: the check is performed </a:t>
            </a:r>
            <a:r>
              <a:rPr lang="en-GB" altLang="en-US" sz="1600" u="sng" dirty="0"/>
              <a:t>when you commit</a:t>
            </a:r>
            <a:r>
              <a:rPr lang="en-GB" altLang="en-US" sz="1600" dirty="0"/>
              <a:t>. </a:t>
            </a:r>
          </a:p>
          <a:p>
            <a:pPr lvl="1">
              <a:lnSpc>
                <a:spcPct val="80000"/>
              </a:lnSpc>
            </a:pPr>
            <a:r>
              <a:rPr lang="en-GB" altLang="en-US" dirty="0"/>
              <a:t>e.g. checks business rules on several rows (at most 10 airports by sector).</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28</a:t>
            </a:fld>
            <a:endParaRPr lang="en-GB" altLang="en-US"/>
          </a:p>
        </p:txBody>
      </p:sp>
    </p:spTree>
    <p:extLst>
      <p:ext uri="{BB962C8B-B14F-4D97-AF65-F5344CB8AC3E}">
        <p14:creationId xmlns:p14="http://schemas.microsoft.com/office/powerpoint/2010/main" val="473714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t>
            </a:r>
            <a:r>
              <a:rPr lang="en-GB" dirty="0" smtClean="0"/>
              <a:t>LIVE </a:t>
            </a:r>
            <a:endParaRPr lang="en-GB" dirty="0"/>
          </a:p>
        </p:txBody>
      </p:sp>
      <p:sp>
        <p:nvSpPr>
          <p:cNvPr id="3" name="Content Placeholder 2"/>
          <p:cNvSpPr>
            <a:spLocks noGrp="1"/>
          </p:cNvSpPr>
          <p:nvPr>
            <p:ph idx="1"/>
          </p:nvPr>
        </p:nvSpPr>
        <p:spPr>
          <a:xfrm>
            <a:off x="457200" y="1614488"/>
            <a:ext cx="5915320" cy="4503508"/>
          </a:xfrm>
        </p:spPr>
        <p:txBody>
          <a:bodyPr/>
          <a:lstStyle/>
          <a:p>
            <a:pPr marL="0" indent="0">
              <a:buNone/>
            </a:pPr>
            <a:r>
              <a:rPr lang="en-GB" dirty="0" smtClean="0"/>
              <a:t>It is time to make a break and go for a live demo!</a:t>
            </a:r>
          </a:p>
          <a:p>
            <a:r>
              <a:rPr lang="en-GB" dirty="0" smtClean="0"/>
              <a:t>Managing the data (edit, duplicate, delete, commit, rollback, query)</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29</a:t>
            </a:fld>
            <a:endParaRPr lang="en-GB" altLang="en-US"/>
          </a:p>
        </p:txBody>
      </p:sp>
      <p:pic>
        <p:nvPicPr>
          <p:cNvPr id="1026" name="Picture 2" descr="Pause café Photo stock libre - Public Domain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8777288"/>
            <a:ext cx="3600000" cy="4698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11074" y="1614488"/>
            <a:ext cx="2381250" cy="3105150"/>
          </a:xfrm>
          <a:prstGeom prst="rect">
            <a:avLst/>
          </a:prstGeom>
        </p:spPr>
      </p:pic>
    </p:spTree>
    <p:extLst>
      <p:ext uri="{BB962C8B-B14F-4D97-AF65-F5344CB8AC3E}">
        <p14:creationId xmlns:p14="http://schemas.microsoft.com/office/powerpoint/2010/main" val="42111510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21BA5DE4-C603-4769-BBAB-05BF1CDD98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71688"/>
            <a:ext cx="8229600" cy="378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ESCAPE System overview</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a:t>
            </a:fld>
            <a:endParaRPr lang="en-GB" altLang="en-US"/>
          </a:p>
        </p:txBody>
      </p:sp>
      <p:sp>
        <p:nvSpPr>
          <p:cNvPr id="9" name="Rectangle 8">
            <a:extLst>
              <a:ext uri="{FF2B5EF4-FFF2-40B4-BE49-F238E27FC236}">
                <a16:creationId xmlns:a16="http://schemas.microsoft.com/office/drawing/2014/main" id="{8ACFB27D-16AF-4D02-B7AA-2A45628D5F47}"/>
              </a:ext>
            </a:extLst>
          </p:cNvPr>
          <p:cNvSpPr/>
          <p:nvPr/>
        </p:nvSpPr>
        <p:spPr>
          <a:xfrm>
            <a:off x="6363093" y="2065355"/>
            <a:ext cx="2403835" cy="2600913"/>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70DE4C1-7714-42B4-B363-4CE359873EF0}"/>
              </a:ext>
            </a:extLst>
          </p:cNvPr>
          <p:cNvSpPr/>
          <p:nvPr/>
        </p:nvSpPr>
        <p:spPr>
          <a:xfrm>
            <a:off x="6363093" y="4666268"/>
            <a:ext cx="2403835" cy="1188423"/>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C87812C-AF2D-4D9E-A247-A2615B6D3ED7}"/>
              </a:ext>
            </a:extLst>
          </p:cNvPr>
          <p:cNvSpPr/>
          <p:nvPr/>
        </p:nvSpPr>
        <p:spPr>
          <a:xfrm>
            <a:off x="4930219" y="2065354"/>
            <a:ext cx="1432874" cy="2600913"/>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291215-07D3-473E-A4AE-ECE64F800EDA}"/>
              </a:ext>
            </a:extLst>
          </p:cNvPr>
          <p:cNvSpPr/>
          <p:nvPr/>
        </p:nvSpPr>
        <p:spPr>
          <a:xfrm>
            <a:off x="377072" y="1737361"/>
            <a:ext cx="5986021" cy="3051810"/>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8574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Data Set</a:t>
            </a:r>
          </a:p>
        </p:txBody>
      </p:sp>
      <p:sp>
        <p:nvSpPr>
          <p:cNvPr id="3" name="Content Placeholder 2"/>
          <p:cNvSpPr>
            <a:spLocks noGrp="1"/>
          </p:cNvSpPr>
          <p:nvPr>
            <p:ph idx="1"/>
          </p:nvPr>
        </p:nvSpPr>
        <p:spPr/>
        <p:txBody>
          <a:bodyPr/>
          <a:lstStyle/>
          <a:p>
            <a:pPr marL="0" indent="0">
              <a:buNone/>
            </a:pPr>
            <a:r>
              <a:rPr lang="en-US" altLang="en-US" dirty="0"/>
              <a:t>To create and suppress data domains and exercises</a:t>
            </a:r>
          </a:p>
          <a:p>
            <a:pPr lvl="1"/>
            <a:r>
              <a:rPr lang="en-US" altLang="en-US" dirty="0"/>
              <a:t>new domains and exercises</a:t>
            </a:r>
          </a:p>
          <a:p>
            <a:pPr lvl="1"/>
            <a:r>
              <a:rPr lang="en-US" altLang="en-US" dirty="0"/>
              <a:t>duplication of domains or exercises</a:t>
            </a:r>
          </a:p>
          <a:p>
            <a:pPr lvl="1"/>
            <a:r>
              <a:rPr lang="en-US" altLang="en-US" dirty="0"/>
              <a:t>deletion of domains or exercises</a:t>
            </a:r>
          </a:p>
          <a:p>
            <a:pPr lvl="1"/>
            <a:r>
              <a:rPr lang="en-US" altLang="en-US" dirty="0"/>
              <a:t>renaming of domains and exercises</a:t>
            </a:r>
          </a:p>
          <a:p>
            <a:pPr marL="0" indent="0">
              <a:buNone/>
            </a:pPr>
            <a:r>
              <a:rPr lang="en-US" altLang="en-US" dirty="0"/>
              <a:t>To consult contents of a simulation</a:t>
            </a:r>
          </a:p>
          <a:p>
            <a:pPr lvl="1"/>
            <a:r>
              <a:rPr lang="en-US" altLang="en-US" dirty="0"/>
              <a:t>list of exercises</a:t>
            </a:r>
          </a:p>
          <a:p>
            <a:pPr lvl="1"/>
            <a:r>
              <a:rPr lang="en-US" altLang="en-US" dirty="0"/>
              <a:t>list of domains</a:t>
            </a:r>
          </a:p>
          <a:p>
            <a:pPr lvl="1"/>
            <a:r>
              <a:rPr lang="en-US" altLang="en-US" dirty="0"/>
              <a:t>list of domains used by IPAS users and exercises</a:t>
            </a:r>
          </a:p>
          <a:p>
            <a:pPr marL="0" indent="0">
              <a:buNone/>
            </a:pPr>
            <a:r>
              <a:rPr lang="en-US" altLang="en-US" dirty="0"/>
              <a:t>To modify the user working context</a:t>
            </a:r>
          </a:p>
          <a:p>
            <a:pPr lvl="1"/>
            <a:r>
              <a:rPr lang="en-GB" altLang="en-US" dirty="0"/>
              <a:t>change exercise in user context</a:t>
            </a:r>
          </a:p>
          <a:p>
            <a:pPr lvl="1"/>
            <a:r>
              <a:rPr lang="en-GB" altLang="en-US" dirty="0"/>
              <a:t>change domains in user context</a:t>
            </a: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30</a:t>
            </a:fld>
            <a:endParaRPr lang="en-GB" altLang="en-US"/>
          </a:p>
        </p:txBody>
      </p:sp>
    </p:spTree>
    <p:extLst>
      <p:ext uri="{BB962C8B-B14F-4D97-AF65-F5344CB8AC3E}">
        <p14:creationId xmlns:p14="http://schemas.microsoft.com/office/powerpoint/2010/main" val="3333216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descr="Une image contenant capture d’écran&#10;&#10;Description générée automatiquement">
            <a:extLst>
              <a:ext uri="{FF2B5EF4-FFF2-40B4-BE49-F238E27FC236}">
                <a16:creationId xmlns:a16="http://schemas.microsoft.com/office/drawing/2014/main" id="{B0ADDB1F-5199-4FA7-93BD-BECA7B83B4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8524" y="1614488"/>
            <a:ext cx="5257801" cy="4502690"/>
          </a:xfrm>
        </p:spPr>
      </p:pic>
      <p:sp>
        <p:nvSpPr>
          <p:cNvPr id="8" name="Content Placeholder 2">
            <a:extLst>
              <a:ext uri="{FF2B5EF4-FFF2-40B4-BE49-F238E27FC236}">
                <a16:creationId xmlns:a16="http://schemas.microsoft.com/office/drawing/2014/main" id="{E3EDE812-0D18-4B86-91AE-00BA7C790C76}"/>
              </a:ext>
            </a:extLst>
          </p:cNvPr>
          <p:cNvSpPr txBox="1">
            <a:spLocks/>
          </p:cNvSpPr>
          <p:nvPr/>
        </p:nvSpPr>
        <p:spPr bwMode="auto">
          <a:xfrm>
            <a:off x="457200" y="1614488"/>
            <a:ext cx="363474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r>
              <a:rPr lang="en-GB" kern="0" dirty="0"/>
              <a:t>Items to display</a:t>
            </a:r>
          </a:p>
          <a:p>
            <a:r>
              <a:rPr lang="en-GB" kern="0" dirty="0"/>
              <a:t>Item content</a:t>
            </a:r>
          </a:p>
          <a:p>
            <a:r>
              <a:rPr lang="en-GB" kern="0" dirty="0"/>
              <a:t>History window</a:t>
            </a:r>
          </a:p>
        </p:txBody>
      </p:sp>
      <p:sp>
        <p:nvSpPr>
          <p:cNvPr id="2" name="Title 1"/>
          <p:cNvSpPr>
            <a:spLocks noGrp="1"/>
          </p:cNvSpPr>
          <p:nvPr>
            <p:ph type="title"/>
          </p:nvPr>
        </p:nvSpPr>
        <p:spPr/>
        <p:txBody>
          <a:bodyPr/>
          <a:lstStyle/>
          <a:p>
            <a:r>
              <a:rPr lang="en-GB" dirty="0"/>
              <a:t>IPAS System – Data Set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31</a:t>
            </a:fld>
            <a:endParaRPr lang="en-GB" altLang="en-US"/>
          </a:p>
        </p:txBody>
      </p:sp>
      <p:sp>
        <p:nvSpPr>
          <p:cNvPr id="18" name="Rectangle 17">
            <a:extLst>
              <a:ext uri="{FF2B5EF4-FFF2-40B4-BE49-F238E27FC236}">
                <a16:creationId xmlns:a16="http://schemas.microsoft.com/office/drawing/2014/main" id="{141A52EF-D3F0-42E7-902F-63EFB0470B3C}"/>
              </a:ext>
            </a:extLst>
          </p:cNvPr>
          <p:cNvSpPr/>
          <p:nvPr/>
        </p:nvSpPr>
        <p:spPr>
          <a:xfrm>
            <a:off x="4629150" y="1962150"/>
            <a:ext cx="3581400" cy="238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7" name="Straight Arrow Connector 34">
            <a:extLst>
              <a:ext uri="{FF2B5EF4-FFF2-40B4-BE49-F238E27FC236}">
                <a16:creationId xmlns:a16="http://schemas.microsoft.com/office/drawing/2014/main" id="{D6A9E974-5443-461A-83F5-09755613FA31}"/>
              </a:ext>
            </a:extLst>
          </p:cNvPr>
          <p:cNvCxnSpPr>
            <a:cxnSpLocks/>
          </p:cNvCxnSpPr>
          <p:nvPr/>
        </p:nvCxnSpPr>
        <p:spPr>
          <a:xfrm>
            <a:off x="2714625" y="1800226"/>
            <a:ext cx="1914525" cy="16192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7A03788-92D3-4DFB-A216-E22FE593AE67}"/>
              </a:ext>
            </a:extLst>
          </p:cNvPr>
          <p:cNvSpPr/>
          <p:nvPr/>
        </p:nvSpPr>
        <p:spPr>
          <a:xfrm>
            <a:off x="3438524" y="2745853"/>
            <a:ext cx="4981576" cy="12451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6" name="Straight Arrow Connector 34">
            <a:extLst>
              <a:ext uri="{FF2B5EF4-FFF2-40B4-BE49-F238E27FC236}">
                <a16:creationId xmlns:a16="http://schemas.microsoft.com/office/drawing/2014/main" id="{02B48541-F7CB-42AD-8E24-4F3CFB8EB4DA}"/>
              </a:ext>
            </a:extLst>
          </p:cNvPr>
          <p:cNvCxnSpPr>
            <a:cxnSpLocks/>
          </p:cNvCxnSpPr>
          <p:nvPr/>
        </p:nvCxnSpPr>
        <p:spPr>
          <a:xfrm>
            <a:off x="2714626" y="2124075"/>
            <a:ext cx="723898" cy="62177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725AC29-54F8-4748-8529-13970F92A9F5}"/>
              </a:ext>
            </a:extLst>
          </p:cNvPr>
          <p:cNvSpPr/>
          <p:nvPr/>
        </p:nvSpPr>
        <p:spPr>
          <a:xfrm>
            <a:off x="3438524" y="4886325"/>
            <a:ext cx="4981576" cy="1038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3" name="Straight Arrow Connector 34">
            <a:extLst>
              <a:ext uri="{FF2B5EF4-FFF2-40B4-BE49-F238E27FC236}">
                <a16:creationId xmlns:a16="http://schemas.microsoft.com/office/drawing/2014/main" id="{C8605627-F3B2-41FC-AEA1-688C4DA3F127}"/>
              </a:ext>
            </a:extLst>
          </p:cNvPr>
          <p:cNvCxnSpPr>
            <a:cxnSpLocks/>
          </p:cNvCxnSpPr>
          <p:nvPr/>
        </p:nvCxnSpPr>
        <p:spPr>
          <a:xfrm>
            <a:off x="2714625" y="2505075"/>
            <a:ext cx="723899" cy="23812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724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 calcmode="lin" valueType="num">
                                      <p:cBhvr additive="base">
                                        <p:cTn id="3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Export</a:t>
            </a:r>
          </a:p>
        </p:txBody>
      </p:sp>
      <p:sp>
        <p:nvSpPr>
          <p:cNvPr id="3" name="Content Placeholder 2"/>
          <p:cNvSpPr>
            <a:spLocks noGrp="1"/>
          </p:cNvSpPr>
          <p:nvPr>
            <p:ph idx="1"/>
          </p:nvPr>
        </p:nvSpPr>
        <p:spPr/>
        <p:txBody>
          <a:bodyPr/>
          <a:lstStyle/>
          <a:p>
            <a:pPr marL="0" indent="0">
              <a:buNone/>
            </a:pPr>
            <a:r>
              <a:rPr lang="en-GB" dirty="0"/>
              <a:t>The following data can be exported from IPAS:</a:t>
            </a:r>
          </a:p>
          <a:p>
            <a:r>
              <a:rPr lang="en-GB" dirty="0"/>
              <a:t>Airports, Runways,</a:t>
            </a:r>
          </a:p>
          <a:p>
            <a:r>
              <a:rPr lang="en-GB" dirty="0"/>
              <a:t>Navigation points, Outline points</a:t>
            </a:r>
          </a:p>
          <a:p>
            <a:r>
              <a:rPr lang="en-GB" dirty="0"/>
              <a:t>SIDs, STARs, Airways</a:t>
            </a:r>
          </a:p>
          <a:p>
            <a:r>
              <a:rPr lang="en-GB" dirty="0"/>
              <a:t>Sectors and/or Volumes</a:t>
            </a:r>
          </a:p>
          <a:p>
            <a:r>
              <a:rPr lang="en-GB" dirty="0"/>
              <a:t>Non controlled area and/or Volumes</a:t>
            </a:r>
          </a:p>
          <a:p>
            <a:r>
              <a:rPr lang="en-GB" dirty="0"/>
              <a:t>Skip sector rules</a:t>
            </a:r>
          </a:p>
          <a:p>
            <a:r>
              <a:rPr lang="en-GB" dirty="0"/>
              <a:t>Flights with paths, flights, paths</a:t>
            </a:r>
          </a:p>
          <a:p>
            <a:r>
              <a:rPr lang="en-GB" dirty="0"/>
              <a:t>Constraints</a:t>
            </a:r>
          </a:p>
          <a:p>
            <a:r>
              <a:rPr lang="en-GB" dirty="0"/>
              <a:t>Holds</a:t>
            </a:r>
          </a:p>
          <a:p>
            <a:r>
              <a:rPr lang="en-GB" dirty="0"/>
              <a:t>Reference data: world airports, world navigation points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32</a:t>
            </a:fld>
            <a:endParaRPr lang="en-GB" altLang="en-US"/>
          </a:p>
        </p:txBody>
      </p:sp>
    </p:spTree>
    <p:extLst>
      <p:ext uri="{BB962C8B-B14F-4D97-AF65-F5344CB8AC3E}">
        <p14:creationId xmlns:p14="http://schemas.microsoft.com/office/powerpoint/2010/main" val="40931798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apture d’écran, moniteur&#10;&#10;Description générée automatiquement">
            <a:extLst>
              <a:ext uri="{FF2B5EF4-FFF2-40B4-BE49-F238E27FC236}">
                <a16:creationId xmlns:a16="http://schemas.microsoft.com/office/drawing/2014/main" id="{E3E65721-555A-40DE-8792-C91696B41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807" y="1616741"/>
            <a:ext cx="3926517" cy="4500437"/>
          </a:xfrm>
          <a:prstGeom prst="rect">
            <a:avLst/>
          </a:prstGeom>
        </p:spPr>
      </p:pic>
      <p:sp>
        <p:nvSpPr>
          <p:cNvPr id="8" name="Content Placeholder 2">
            <a:extLst>
              <a:ext uri="{FF2B5EF4-FFF2-40B4-BE49-F238E27FC236}">
                <a16:creationId xmlns:a16="http://schemas.microsoft.com/office/drawing/2014/main" id="{E3EDE812-0D18-4B86-91AE-00BA7C790C76}"/>
              </a:ext>
            </a:extLst>
          </p:cNvPr>
          <p:cNvSpPr txBox="1">
            <a:spLocks/>
          </p:cNvSpPr>
          <p:nvPr/>
        </p:nvSpPr>
        <p:spPr bwMode="auto">
          <a:xfrm>
            <a:off x="457200" y="1614488"/>
            <a:ext cx="363474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r>
              <a:rPr lang="en-GB" kern="0" dirty="0"/>
              <a:t>Domain(s) involved in export</a:t>
            </a:r>
          </a:p>
          <a:p>
            <a:r>
              <a:rPr lang="en-GB" kern="0" dirty="0"/>
              <a:t>Name of the exported file</a:t>
            </a:r>
          </a:p>
          <a:p>
            <a:pPr lvl="1"/>
            <a:r>
              <a:rPr lang="en-GB" kern="0" dirty="0"/>
              <a:t>Computer name is optional: empty means local computer</a:t>
            </a:r>
          </a:p>
          <a:p>
            <a:r>
              <a:rPr lang="en-GB" kern="0" dirty="0"/>
              <a:t>Fields separator</a:t>
            </a:r>
          </a:p>
        </p:txBody>
      </p:sp>
      <p:sp>
        <p:nvSpPr>
          <p:cNvPr id="2" name="Title 1"/>
          <p:cNvSpPr>
            <a:spLocks noGrp="1"/>
          </p:cNvSpPr>
          <p:nvPr>
            <p:ph type="title"/>
          </p:nvPr>
        </p:nvSpPr>
        <p:spPr/>
        <p:txBody>
          <a:bodyPr/>
          <a:lstStyle/>
          <a:p>
            <a:r>
              <a:rPr lang="en-GB" dirty="0"/>
              <a:t>IPAS System – Export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33</a:t>
            </a:fld>
            <a:endParaRPr lang="en-GB" altLang="en-US"/>
          </a:p>
        </p:txBody>
      </p:sp>
      <p:sp>
        <p:nvSpPr>
          <p:cNvPr id="18" name="Rectangle 17">
            <a:extLst>
              <a:ext uri="{FF2B5EF4-FFF2-40B4-BE49-F238E27FC236}">
                <a16:creationId xmlns:a16="http://schemas.microsoft.com/office/drawing/2014/main" id="{141A52EF-D3F0-42E7-902F-63EFB0470B3C}"/>
              </a:ext>
            </a:extLst>
          </p:cNvPr>
          <p:cNvSpPr/>
          <p:nvPr/>
        </p:nvSpPr>
        <p:spPr>
          <a:xfrm>
            <a:off x="4769806" y="2037830"/>
            <a:ext cx="3916993" cy="572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7" name="Straight Arrow Connector 34">
            <a:extLst>
              <a:ext uri="{FF2B5EF4-FFF2-40B4-BE49-F238E27FC236}">
                <a16:creationId xmlns:a16="http://schemas.microsoft.com/office/drawing/2014/main" id="{D6A9E974-5443-461A-83F5-09755613FA31}"/>
              </a:ext>
            </a:extLst>
          </p:cNvPr>
          <p:cNvCxnSpPr>
            <a:cxnSpLocks/>
            <a:endCxn id="18" idx="1"/>
          </p:cNvCxnSpPr>
          <p:nvPr/>
        </p:nvCxnSpPr>
        <p:spPr>
          <a:xfrm>
            <a:off x="3781425" y="1857373"/>
            <a:ext cx="988381" cy="46646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7A03788-92D3-4DFB-A216-E22FE593AE67}"/>
              </a:ext>
            </a:extLst>
          </p:cNvPr>
          <p:cNvSpPr/>
          <p:nvPr/>
        </p:nvSpPr>
        <p:spPr>
          <a:xfrm>
            <a:off x="4769805" y="2847456"/>
            <a:ext cx="3916993" cy="787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6" name="Straight Arrow Connector 34">
            <a:extLst>
              <a:ext uri="{FF2B5EF4-FFF2-40B4-BE49-F238E27FC236}">
                <a16:creationId xmlns:a16="http://schemas.microsoft.com/office/drawing/2014/main" id="{02B48541-F7CB-42AD-8E24-4F3CFB8EB4DA}"/>
              </a:ext>
            </a:extLst>
          </p:cNvPr>
          <p:cNvCxnSpPr>
            <a:cxnSpLocks/>
            <a:endCxn id="25" idx="1"/>
          </p:cNvCxnSpPr>
          <p:nvPr/>
        </p:nvCxnSpPr>
        <p:spPr>
          <a:xfrm>
            <a:off x="3438524" y="2218287"/>
            <a:ext cx="1331281" cy="102313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725AC29-54F8-4748-8529-13970F92A9F5}"/>
              </a:ext>
            </a:extLst>
          </p:cNvPr>
          <p:cNvSpPr/>
          <p:nvPr/>
        </p:nvSpPr>
        <p:spPr>
          <a:xfrm>
            <a:off x="4769804" y="3934088"/>
            <a:ext cx="3916993" cy="330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3" name="Straight Arrow Connector 34">
            <a:extLst>
              <a:ext uri="{FF2B5EF4-FFF2-40B4-BE49-F238E27FC236}">
                <a16:creationId xmlns:a16="http://schemas.microsoft.com/office/drawing/2014/main" id="{C8605627-F3B2-41FC-AEA1-688C4DA3F127}"/>
              </a:ext>
            </a:extLst>
          </p:cNvPr>
          <p:cNvCxnSpPr>
            <a:cxnSpLocks/>
            <a:endCxn id="32" idx="1"/>
          </p:cNvCxnSpPr>
          <p:nvPr/>
        </p:nvCxnSpPr>
        <p:spPr>
          <a:xfrm>
            <a:off x="2543175" y="3030941"/>
            <a:ext cx="2226629" cy="106837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296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additive="base">
                                        <p:cTn id="2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additive="base">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Import</a:t>
            </a:r>
          </a:p>
        </p:txBody>
      </p:sp>
      <p:sp>
        <p:nvSpPr>
          <p:cNvPr id="3" name="Content Placeholder 2"/>
          <p:cNvSpPr>
            <a:spLocks noGrp="1"/>
          </p:cNvSpPr>
          <p:nvPr>
            <p:ph idx="1"/>
          </p:nvPr>
        </p:nvSpPr>
        <p:spPr/>
        <p:txBody>
          <a:bodyPr/>
          <a:lstStyle/>
          <a:p>
            <a:pPr marL="0" indent="0">
              <a:buNone/>
            </a:pPr>
            <a:r>
              <a:rPr lang="en-GB" dirty="0"/>
              <a:t>The following data can be imported to IPAS:</a:t>
            </a:r>
          </a:p>
          <a:p>
            <a:r>
              <a:rPr lang="en-GB" dirty="0"/>
              <a:t>Airports, Runways,</a:t>
            </a:r>
          </a:p>
          <a:p>
            <a:r>
              <a:rPr lang="en-GB" dirty="0"/>
              <a:t>Navigation points, Outline points</a:t>
            </a:r>
          </a:p>
          <a:p>
            <a:r>
              <a:rPr lang="en-GB" dirty="0"/>
              <a:t>SIDs, STARs, Airways</a:t>
            </a:r>
          </a:p>
          <a:p>
            <a:r>
              <a:rPr lang="en-GB" dirty="0"/>
              <a:t>Sectors and/or Volumes</a:t>
            </a:r>
          </a:p>
          <a:p>
            <a:r>
              <a:rPr lang="en-GB" dirty="0"/>
              <a:t>Non controlled area and/or Volumes</a:t>
            </a:r>
          </a:p>
          <a:p>
            <a:r>
              <a:rPr lang="en-GB" dirty="0"/>
              <a:t>Skip sector rules</a:t>
            </a:r>
          </a:p>
          <a:p>
            <a:r>
              <a:rPr lang="en-GB" dirty="0"/>
              <a:t>Flights with paths, flights, paths</a:t>
            </a:r>
          </a:p>
          <a:p>
            <a:r>
              <a:rPr lang="en-GB" dirty="0"/>
              <a:t>Constraints</a:t>
            </a:r>
          </a:p>
          <a:p>
            <a:r>
              <a:rPr lang="en-GB" dirty="0"/>
              <a:t>Holds</a:t>
            </a:r>
          </a:p>
          <a:p>
            <a:r>
              <a:rPr lang="en-GB" dirty="0"/>
              <a:t>Reference data: world airports, world navigation points, airlines</a:t>
            </a:r>
          </a:p>
          <a:p>
            <a:r>
              <a:rPr lang="en-GB" dirty="0"/>
              <a:t>BADA</a:t>
            </a:r>
          </a:p>
          <a:p>
            <a:r>
              <a:rPr lang="en-GB" dirty="0" err="1"/>
              <a:t>Meteo</a:t>
            </a:r>
            <a:r>
              <a:rPr lang="en-GB" dirty="0"/>
              <a:t> (MM5 format)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34</a:t>
            </a:fld>
            <a:endParaRPr lang="en-GB" altLang="en-US"/>
          </a:p>
        </p:txBody>
      </p:sp>
    </p:spTree>
    <p:extLst>
      <p:ext uri="{BB962C8B-B14F-4D97-AF65-F5344CB8AC3E}">
        <p14:creationId xmlns:p14="http://schemas.microsoft.com/office/powerpoint/2010/main" val="23058514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Import</a:t>
            </a:r>
          </a:p>
        </p:txBody>
      </p:sp>
      <p:sp>
        <p:nvSpPr>
          <p:cNvPr id="3" name="Content Placeholder 2"/>
          <p:cNvSpPr>
            <a:spLocks noGrp="1"/>
          </p:cNvSpPr>
          <p:nvPr>
            <p:ph idx="1"/>
          </p:nvPr>
        </p:nvSpPr>
        <p:spPr/>
        <p:txBody>
          <a:bodyPr/>
          <a:lstStyle/>
          <a:p>
            <a:pPr marL="0" indent="0">
              <a:buNone/>
            </a:pPr>
            <a:r>
              <a:rPr lang="en-GB" altLang="en-US" dirty="0"/>
              <a:t>Check performed during import:</a:t>
            </a:r>
          </a:p>
          <a:p>
            <a:r>
              <a:rPr lang="en-GB" altLang="en-US" dirty="0"/>
              <a:t>Values between a minimum and a maximum</a:t>
            </a:r>
          </a:p>
          <a:p>
            <a:r>
              <a:rPr lang="en-GB" altLang="en-US" dirty="0"/>
              <a:t>Length of the value for strings</a:t>
            </a:r>
          </a:p>
          <a:p>
            <a:r>
              <a:rPr lang="en-GB" altLang="en-US" dirty="0"/>
              <a:t>Field is mandatory</a:t>
            </a:r>
          </a:p>
          <a:p>
            <a:r>
              <a:rPr lang="en-GB" altLang="en-US" dirty="0"/>
              <a:t>Value among a set of values</a:t>
            </a:r>
          </a:p>
          <a:p>
            <a:r>
              <a:rPr lang="en-GB" altLang="en-US" dirty="0"/>
              <a:t>Existence of referenced entity,</a:t>
            </a:r>
          </a:p>
          <a:p>
            <a:r>
              <a:rPr lang="en-GB" altLang="en-US" dirty="0"/>
              <a:t>Same checking than with data input facility </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35</a:t>
            </a:fld>
            <a:endParaRPr lang="en-GB" altLang="en-US"/>
          </a:p>
        </p:txBody>
      </p:sp>
    </p:spTree>
    <p:extLst>
      <p:ext uri="{BB962C8B-B14F-4D97-AF65-F5344CB8AC3E}">
        <p14:creationId xmlns:p14="http://schemas.microsoft.com/office/powerpoint/2010/main" val="2575746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10;&#10;Description générée automatiquement">
            <a:extLst>
              <a:ext uri="{FF2B5EF4-FFF2-40B4-BE49-F238E27FC236}">
                <a16:creationId xmlns:a16="http://schemas.microsoft.com/office/drawing/2014/main" id="{E2387B7A-E6FA-4464-B20E-85A410350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279" y="1614488"/>
            <a:ext cx="3926518" cy="4496405"/>
          </a:xfrm>
          <a:prstGeom prst="rect">
            <a:avLst/>
          </a:prstGeom>
        </p:spPr>
      </p:pic>
      <p:sp>
        <p:nvSpPr>
          <p:cNvPr id="8" name="Content Placeholder 2">
            <a:extLst>
              <a:ext uri="{FF2B5EF4-FFF2-40B4-BE49-F238E27FC236}">
                <a16:creationId xmlns:a16="http://schemas.microsoft.com/office/drawing/2014/main" id="{E3EDE812-0D18-4B86-91AE-00BA7C790C76}"/>
              </a:ext>
            </a:extLst>
          </p:cNvPr>
          <p:cNvSpPr txBox="1">
            <a:spLocks/>
          </p:cNvSpPr>
          <p:nvPr/>
        </p:nvSpPr>
        <p:spPr bwMode="auto">
          <a:xfrm>
            <a:off x="457200" y="1614488"/>
            <a:ext cx="363474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r>
              <a:rPr lang="en-GB" kern="0" dirty="0"/>
              <a:t>Name of the imported file</a:t>
            </a:r>
          </a:p>
          <a:p>
            <a:pPr lvl="1"/>
            <a:r>
              <a:rPr lang="en-GB" kern="0" dirty="0"/>
              <a:t>Computer name is optional: empty means local computer </a:t>
            </a:r>
          </a:p>
          <a:p>
            <a:r>
              <a:rPr lang="en-GB" kern="0" dirty="0"/>
              <a:t>Domain(s) involved in import</a:t>
            </a:r>
          </a:p>
          <a:p>
            <a:r>
              <a:rPr lang="en-GB" kern="0" dirty="0"/>
              <a:t>Import criteria</a:t>
            </a:r>
          </a:p>
          <a:p>
            <a:pPr lvl="1"/>
            <a:r>
              <a:rPr lang="en-GB" kern="0" dirty="0"/>
              <a:t>Flight paths can be merged at airspace level or at traffic level (duplication)</a:t>
            </a:r>
          </a:p>
          <a:p>
            <a:r>
              <a:rPr lang="en-GB" kern="0" dirty="0"/>
              <a:t>History window</a:t>
            </a:r>
          </a:p>
        </p:txBody>
      </p:sp>
      <p:sp>
        <p:nvSpPr>
          <p:cNvPr id="2" name="Title 1"/>
          <p:cNvSpPr>
            <a:spLocks noGrp="1"/>
          </p:cNvSpPr>
          <p:nvPr>
            <p:ph type="title"/>
          </p:nvPr>
        </p:nvSpPr>
        <p:spPr/>
        <p:txBody>
          <a:bodyPr/>
          <a:lstStyle/>
          <a:p>
            <a:r>
              <a:rPr lang="en-GB" dirty="0"/>
              <a:t>IPAS System – Import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36</a:t>
            </a:fld>
            <a:endParaRPr lang="en-GB" altLang="en-US"/>
          </a:p>
        </p:txBody>
      </p:sp>
      <p:sp>
        <p:nvSpPr>
          <p:cNvPr id="18" name="Rectangle 17">
            <a:extLst>
              <a:ext uri="{FF2B5EF4-FFF2-40B4-BE49-F238E27FC236}">
                <a16:creationId xmlns:a16="http://schemas.microsoft.com/office/drawing/2014/main" id="{141A52EF-D3F0-42E7-902F-63EFB0470B3C}"/>
              </a:ext>
            </a:extLst>
          </p:cNvPr>
          <p:cNvSpPr/>
          <p:nvPr/>
        </p:nvSpPr>
        <p:spPr>
          <a:xfrm>
            <a:off x="4769806" y="2087742"/>
            <a:ext cx="3916993" cy="777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7" name="Straight Arrow Connector 34">
            <a:extLst>
              <a:ext uri="{FF2B5EF4-FFF2-40B4-BE49-F238E27FC236}">
                <a16:creationId xmlns:a16="http://schemas.microsoft.com/office/drawing/2014/main" id="{D6A9E974-5443-461A-83F5-09755613FA31}"/>
              </a:ext>
            </a:extLst>
          </p:cNvPr>
          <p:cNvCxnSpPr>
            <a:cxnSpLocks/>
            <a:endCxn id="18" idx="1"/>
          </p:cNvCxnSpPr>
          <p:nvPr/>
        </p:nvCxnSpPr>
        <p:spPr>
          <a:xfrm>
            <a:off x="3781425" y="1857373"/>
            <a:ext cx="988381" cy="61935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7A03788-92D3-4DFB-A216-E22FE593AE67}"/>
              </a:ext>
            </a:extLst>
          </p:cNvPr>
          <p:cNvSpPr/>
          <p:nvPr/>
        </p:nvSpPr>
        <p:spPr>
          <a:xfrm>
            <a:off x="4769805" y="2847456"/>
            <a:ext cx="3916993" cy="787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6" name="Straight Arrow Connector 34">
            <a:extLst>
              <a:ext uri="{FF2B5EF4-FFF2-40B4-BE49-F238E27FC236}">
                <a16:creationId xmlns:a16="http://schemas.microsoft.com/office/drawing/2014/main" id="{02B48541-F7CB-42AD-8E24-4F3CFB8EB4DA}"/>
              </a:ext>
            </a:extLst>
          </p:cNvPr>
          <p:cNvCxnSpPr>
            <a:cxnSpLocks/>
            <a:endCxn id="25" idx="1"/>
          </p:cNvCxnSpPr>
          <p:nvPr/>
        </p:nvCxnSpPr>
        <p:spPr>
          <a:xfrm>
            <a:off x="3857625" y="2719612"/>
            <a:ext cx="912180" cy="52180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725AC29-54F8-4748-8529-13970F92A9F5}"/>
              </a:ext>
            </a:extLst>
          </p:cNvPr>
          <p:cNvSpPr/>
          <p:nvPr/>
        </p:nvSpPr>
        <p:spPr>
          <a:xfrm>
            <a:off x="4769804" y="3601778"/>
            <a:ext cx="3916993" cy="1446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3" name="Straight Arrow Connector 34">
            <a:extLst>
              <a:ext uri="{FF2B5EF4-FFF2-40B4-BE49-F238E27FC236}">
                <a16:creationId xmlns:a16="http://schemas.microsoft.com/office/drawing/2014/main" id="{C8605627-F3B2-41FC-AEA1-688C4DA3F127}"/>
              </a:ext>
            </a:extLst>
          </p:cNvPr>
          <p:cNvCxnSpPr>
            <a:cxnSpLocks/>
          </p:cNvCxnSpPr>
          <p:nvPr/>
        </p:nvCxnSpPr>
        <p:spPr>
          <a:xfrm>
            <a:off x="3857625" y="3693226"/>
            <a:ext cx="902654" cy="63898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5D8854D-5EA7-4CD5-AF04-800008249DA9}"/>
              </a:ext>
            </a:extLst>
          </p:cNvPr>
          <p:cNvSpPr/>
          <p:nvPr/>
        </p:nvSpPr>
        <p:spPr>
          <a:xfrm>
            <a:off x="4769804" y="5048250"/>
            <a:ext cx="3916993" cy="693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1" name="Straight Arrow Connector 34">
            <a:extLst>
              <a:ext uri="{FF2B5EF4-FFF2-40B4-BE49-F238E27FC236}">
                <a16:creationId xmlns:a16="http://schemas.microsoft.com/office/drawing/2014/main" id="{61AEE7ED-74FB-4E0F-81B7-2C5A68455541}"/>
              </a:ext>
            </a:extLst>
          </p:cNvPr>
          <p:cNvCxnSpPr>
            <a:cxnSpLocks/>
            <a:endCxn id="20" idx="1"/>
          </p:cNvCxnSpPr>
          <p:nvPr/>
        </p:nvCxnSpPr>
        <p:spPr>
          <a:xfrm>
            <a:off x="2466975" y="4102670"/>
            <a:ext cx="2302829" cy="129218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59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 calcmode="lin" valueType="num">
                                      <p:cBhvr additive="base">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 calcmode="lin" valueType="num">
                                      <p:cBhvr additive="base">
                                        <p:cTn id="5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32"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Import</a:t>
            </a:r>
          </a:p>
        </p:txBody>
      </p:sp>
      <p:sp>
        <p:nvSpPr>
          <p:cNvPr id="3" name="Content Placeholder 2"/>
          <p:cNvSpPr>
            <a:spLocks noGrp="1"/>
          </p:cNvSpPr>
          <p:nvPr>
            <p:ph idx="1"/>
          </p:nvPr>
        </p:nvSpPr>
        <p:spPr>
          <a:xfrm>
            <a:off x="4105274" y="1614489"/>
            <a:ext cx="4581525" cy="1814512"/>
          </a:xfrm>
        </p:spPr>
        <p:txBody>
          <a:bodyPr/>
          <a:lstStyle/>
          <a:p>
            <a:r>
              <a:rPr lang="en-GB" dirty="0"/>
              <a:t>When importing, some columns may be omitted in the csv file</a:t>
            </a:r>
          </a:p>
          <a:p>
            <a:r>
              <a:rPr lang="en-GB" dirty="0"/>
              <a:t>In this case, default values are used</a:t>
            </a:r>
          </a:p>
          <a:p>
            <a:r>
              <a:rPr lang="en-GB" dirty="0"/>
              <a:t>These values can be customized</a:t>
            </a:r>
          </a:p>
          <a:p>
            <a:r>
              <a:rPr lang="en-GB" dirty="0"/>
              <a:t>Default values for Navigation Points: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37</a:t>
            </a:fld>
            <a:endParaRPr lang="en-GB" altLang="en-US"/>
          </a:p>
        </p:txBody>
      </p:sp>
      <p:pic>
        <p:nvPicPr>
          <p:cNvPr id="6" name="Picture 14">
            <a:extLst>
              <a:ext uri="{FF2B5EF4-FFF2-40B4-BE49-F238E27FC236}">
                <a16:creationId xmlns:a16="http://schemas.microsoft.com/office/drawing/2014/main" id="{A61E38FD-FC80-4604-9135-5D69A6BDE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4488"/>
            <a:ext cx="3513137"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5">
            <a:extLst>
              <a:ext uri="{FF2B5EF4-FFF2-40B4-BE49-F238E27FC236}">
                <a16:creationId xmlns:a16="http://schemas.microsoft.com/office/drawing/2014/main" id="{E79CE1BB-E315-4248-936A-E7DC20250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325" y="4602163"/>
            <a:ext cx="149701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6">
            <a:extLst>
              <a:ext uri="{FF2B5EF4-FFF2-40B4-BE49-F238E27FC236}">
                <a16:creationId xmlns:a16="http://schemas.microsoft.com/office/drawing/2014/main" id="{EAB8C75F-36A6-490A-9499-AAD7A3199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567113"/>
            <a:ext cx="339407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509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Import</a:t>
            </a:r>
          </a:p>
        </p:txBody>
      </p:sp>
      <p:sp>
        <p:nvSpPr>
          <p:cNvPr id="3" name="Content Placeholder 2"/>
          <p:cNvSpPr>
            <a:spLocks noGrp="1"/>
          </p:cNvSpPr>
          <p:nvPr>
            <p:ph idx="1"/>
          </p:nvPr>
        </p:nvSpPr>
        <p:spPr>
          <a:xfrm>
            <a:off x="457200" y="1614488"/>
            <a:ext cx="4676775" cy="4515293"/>
          </a:xfrm>
        </p:spPr>
        <p:txBody>
          <a:bodyPr/>
          <a:lstStyle/>
          <a:p>
            <a:pPr marL="0" indent="0">
              <a:buNone/>
            </a:pPr>
            <a:r>
              <a:rPr lang="en-GB" dirty="0"/>
              <a:t>After import, a report window is displayed:</a:t>
            </a:r>
          </a:p>
          <a:p>
            <a:r>
              <a:rPr lang="en-GB" dirty="0"/>
              <a:t>Data imported</a:t>
            </a:r>
          </a:p>
          <a:p>
            <a:r>
              <a:rPr lang="en-GB" dirty="0"/>
              <a:t>Data rejected</a:t>
            </a:r>
          </a:p>
          <a:p>
            <a:r>
              <a:rPr lang="en-GB" dirty="0"/>
              <a:t>Explanation (logs)</a:t>
            </a:r>
          </a:p>
          <a:p>
            <a:r>
              <a:rPr lang="en-GB" dirty="0"/>
              <a:t>Close to continue (next slide)</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38</a:t>
            </a:fld>
            <a:endParaRPr lang="en-GB" altLang="en-US"/>
          </a:p>
        </p:txBody>
      </p:sp>
      <p:pic>
        <p:nvPicPr>
          <p:cNvPr id="7" name="Picture 12">
            <a:extLst>
              <a:ext uri="{FF2B5EF4-FFF2-40B4-BE49-F238E27FC236}">
                <a16:creationId xmlns:a16="http://schemas.microsoft.com/office/drawing/2014/main" id="{7B88BC8B-26DC-4446-9C38-756BCB3CD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33975" y="1612902"/>
            <a:ext cx="3573463" cy="45168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9" name="Rectangle 8">
            <a:extLst>
              <a:ext uri="{FF2B5EF4-FFF2-40B4-BE49-F238E27FC236}">
                <a16:creationId xmlns:a16="http://schemas.microsoft.com/office/drawing/2014/main" id="{90CBAE70-ACCB-4556-8721-F20F9CA69D8A}"/>
              </a:ext>
            </a:extLst>
          </p:cNvPr>
          <p:cNvSpPr/>
          <p:nvPr/>
        </p:nvSpPr>
        <p:spPr>
          <a:xfrm>
            <a:off x="5133975" y="2830691"/>
            <a:ext cx="3552824" cy="684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0" name="Straight Arrow Connector 34">
            <a:extLst>
              <a:ext uri="{FF2B5EF4-FFF2-40B4-BE49-F238E27FC236}">
                <a16:creationId xmlns:a16="http://schemas.microsoft.com/office/drawing/2014/main" id="{BDC9BF45-AEC9-41D7-AF7B-8A10169DF01B}"/>
              </a:ext>
            </a:extLst>
          </p:cNvPr>
          <p:cNvCxnSpPr>
            <a:cxnSpLocks/>
            <a:endCxn id="9" idx="1"/>
          </p:cNvCxnSpPr>
          <p:nvPr/>
        </p:nvCxnSpPr>
        <p:spPr>
          <a:xfrm>
            <a:off x="2981325" y="2124870"/>
            <a:ext cx="2152650" cy="104783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6133A49-E9A4-4610-9CF0-B12DEF0D1887}"/>
              </a:ext>
            </a:extLst>
          </p:cNvPr>
          <p:cNvSpPr/>
          <p:nvPr/>
        </p:nvSpPr>
        <p:spPr>
          <a:xfrm>
            <a:off x="5133975" y="3523724"/>
            <a:ext cx="3552824" cy="12072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6" name="Straight Arrow Connector 34">
            <a:extLst>
              <a:ext uri="{FF2B5EF4-FFF2-40B4-BE49-F238E27FC236}">
                <a16:creationId xmlns:a16="http://schemas.microsoft.com/office/drawing/2014/main" id="{7967E9BA-B80F-44BF-8456-482FF81640E7}"/>
              </a:ext>
            </a:extLst>
          </p:cNvPr>
          <p:cNvCxnSpPr>
            <a:cxnSpLocks/>
            <a:endCxn id="15" idx="1"/>
          </p:cNvCxnSpPr>
          <p:nvPr/>
        </p:nvCxnSpPr>
        <p:spPr>
          <a:xfrm>
            <a:off x="2981325" y="2470330"/>
            <a:ext cx="2152650" cy="165699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F37FE30-6F3D-4F4D-A95D-AA2DFE156F8C}"/>
              </a:ext>
            </a:extLst>
          </p:cNvPr>
          <p:cNvSpPr/>
          <p:nvPr/>
        </p:nvSpPr>
        <p:spPr>
          <a:xfrm>
            <a:off x="5133975" y="4735691"/>
            <a:ext cx="3552824" cy="874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0" name="Straight Arrow Connector 34">
            <a:extLst>
              <a:ext uri="{FF2B5EF4-FFF2-40B4-BE49-F238E27FC236}">
                <a16:creationId xmlns:a16="http://schemas.microsoft.com/office/drawing/2014/main" id="{C99730AF-BB53-466C-A0A7-F024FDB4BF38}"/>
              </a:ext>
            </a:extLst>
          </p:cNvPr>
          <p:cNvCxnSpPr>
            <a:cxnSpLocks/>
            <a:endCxn id="19" idx="1"/>
          </p:cNvCxnSpPr>
          <p:nvPr/>
        </p:nvCxnSpPr>
        <p:spPr>
          <a:xfrm>
            <a:off x="2981325" y="2821691"/>
            <a:ext cx="2152650" cy="235126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BD9030B-8552-4E1F-9233-7CEA8C7451DE}"/>
              </a:ext>
            </a:extLst>
          </p:cNvPr>
          <p:cNvSpPr/>
          <p:nvPr/>
        </p:nvSpPr>
        <p:spPr>
          <a:xfrm>
            <a:off x="5133975" y="5754866"/>
            <a:ext cx="876300" cy="383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3" name="Straight Arrow Connector 34">
            <a:extLst>
              <a:ext uri="{FF2B5EF4-FFF2-40B4-BE49-F238E27FC236}">
                <a16:creationId xmlns:a16="http://schemas.microsoft.com/office/drawing/2014/main" id="{9BEE5143-973B-4A32-BCF1-EA4038C0E27C}"/>
              </a:ext>
            </a:extLst>
          </p:cNvPr>
          <p:cNvCxnSpPr>
            <a:cxnSpLocks/>
            <a:endCxn id="22" idx="1"/>
          </p:cNvCxnSpPr>
          <p:nvPr/>
        </p:nvCxnSpPr>
        <p:spPr>
          <a:xfrm>
            <a:off x="3848100" y="3181708"/>
            <a:ext cx="1285875" cy="276511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530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Import</a:t>
            </a:r>
          </a:p>
        </p:txBody>
      </p:sp>
      <p:sp>
        <p:nvSpPr>
          <p:cNvPr id="3" name="Content Placeholder 2"/>
          <p:cNvSpPr>
            <a:spLocks noGrp="1"/>
          </p:cNvSpPr>
          <p:nvPr>
            <p:ph idx="1"/>
          </p:nvPr>
        </p:nvSpPr>
        <p:spPr>
          <a:xfrm>
            <a:off x="457200" y="1614488"/>
            <a:ext cx="4255538" cy="4503737"/>
          </a:xfrm>
        </p:spPr>
        <p:txBody>
          <a:bodyPr/>
          <a:lstStyle/>
          <a:p>
            <a:pPr marL="0" indent="0">
              <a:buNone/>
            </a:pPr>
            <a:r>
              <a:rPr lang="en-GB" dirty="0"/>
              <a:t>Final step of import is the validation step:</a:t>
            </a:r>
          </a:p>
          <a:p>
            <a:r>
              <a:rPr lang="en-GB" dirty="0"/>
              <a:t>Status of import:</a:t>
            </a:r>
          </a:p>
          <a:p>
            <a:pPr lvl="1"/>
            <a:r>
              <a:rPr lang="en-GB" dirty="0"/>
              <a:t>SUCCESSFUL</a:t>
            </a:r>
          </a:p>
          <a:p>
            <a:pPr lvl="1"/>
            <a:r>
              <a:rPr lang="en-GB" dirty="0"/>
              <a:t>Or partly SUCCESSFUL</a:t>
            </a:r>
          </a:p>
          <a:p>
            <a:r>
              <a:rPr lang="en-GB" dirty="0"/>
              <a:t>Validation or Cancel of the import</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39</a:t>
            </a:fld>
            <a:endParaRPr lang="en-GB" altLang="en-US"/>
          </a:p>
        </p:txBody>
      </p:sp>
      <p:pic>
        <p:nvPicPr>
          <p:cNvPr id="6" name="Picture 14">
            <a:extLst>
              <a:ext uri="{FF2B5EF4-FFF2-40B4-BE49-F238E27FC236}">
                <a16:creationId xmlns:a16="http://schemas.microsoft.com/office/drawing/2014/main" id="{392B319B-C5DF-4E4C-AD00-CAADAB0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12738" y="1614488"/>
            <a:ext cx="3974062" cy="4503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7" name="Rectangle 6">
            <a:extLst>
              <a:ext uri="{FF2B5EF4-FFF2-40B4-BE49-F238E27FC236}">
                <a16:creationId xmlns:a16="http://schemas.microsoft.com/office/drawing/2014/main" id="{1A3CF2E9-99E9-467B-9F4D-165727567299}"/>
              </a:ext>
            </a:extLst>
          </p:cNvPr>
          <p:cNvSpPr/>
          <p:nvPr/>
        </p:nvSpPr>
        <p:spPr>
          <a:xfrm>
            <a:off x="4712737" y="5059541"/>
            <a:ext cx="3974061" cy="684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8" name="Straight Arrow Connector 34">
            <a:extLst>
              <a:ext uri="{FF2B5EF4-FFF2-40B4-BE49-F238E27FC236}">
                <a16:creationId xmlns:a16="http://schemas.microsoft.com/office/drawing/2014/main" id="{C6265B7C-400E-4D43-ADAE-1EEFB428FB14}"/>
              </a:ext>
            </a:extLst>
          </p:cNvPr>
          <p:cNvCxnSpPr>
            <a:cxnSpLocks/>
            <a:endCxn id="7" idx="1"/>
          </p:cNvCxnSpPr>
          <p:nvPr/>
        </p:nvCxnSpPr>
        <p:spPr>
          <a:xfrm>
            <a:off x="3343275" y="3068639"/>
            <a:ext cx="1369462" cy="233291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33BB2C-9CF8-4784-9770-64EFE36D613D}"/>
              </a:ext>
            </a:extLst>
          </p:cNvPr>
          <p:cNvSpPr/>
          <p:nvPr/>
        </p:nvSpPr>
        <p:spPr>
          <a:xfrm>
            <a:off x="6219825" y="5754866"/>
            <a:ext cx="1895474" cy="363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2" name="Straight Arrow Connector 34">
            <a:extLst>
              <a:ext uri="{FF2B5EF4-FFF2-40B4-BE49-F238E27FC236}">
                <a16:creationId xmlns:a16="http://schemas.microsoft.com/office/drawing/2014/main" id="{3E403C39-CC65-4F8D-BD72-D12A017BF1FA}"/>
              </a:ext>
            </a:extLst>
          </p:cNvPr>
          <p:cNvCxnSpPr>
            <a:cxnSpLocks/>
            <a:endCxn id="11" idx="1"/>
          </p:cNvCxnSpPr>
          <p:nvPr/>
        </p:nvCxnSpPr>
        <p:spPr>
          <a:xfrm>
            <a:off x="4238625" y="3429000"/>
            <a:ext cx="1981200" cy="250754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925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process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a:t>
            </a:fld>
            <a:endParaRPr lang="en-GB" altLang="en-US"/>
          </a:p>
        </p:txBody>
      </p:sp>
      <p:sp>
        <p:nvSpPr>
          <p:cNvPr id="7" name="Oval 4">
            <a:extLst>
              <a:ext uri="{FF2B5EF4-FFF2-40B4-BE49-F238E27FC236}">
                <a16:creationId xmlns:a16="http://schemas.microsoft.com/office/drawing/2014/main" id="{5DA8A5F0-AD92-4953-95AA-3EA785F1331A}"/>
              </a:ext>
            </a:extLst>
          </p:cNvPr>
          <p:cNvSpPr>
            <a:spLocks noChangeArrowheads="1"/>
          </p:cNvSpPr>
          <p:nvPr/>
        </p:nvSpPr>
        <p:spPr bwMode="auto">
          <a:xfrm>
            <a:off x="5584508" y="2893695"/>
            <a:ext cx="1576387" cy="2078038"/>
          </a:xfrm>
          <a:prstGeom prst="ellipse">
            <a:avLst/>
          </a:prstGeom>
          <a:gradFill rotWithShape="0">
            <a:gsLst>
              <a:gs pos="0">
                <a:srgbClr val="99FF33"/>
              </a:gs>
              <a:gs pos="50000">
                <a:srgbClr val="99FF33">
                  <a:gamma/>
                  <a:shade val="46275"/>
                  <a:invGamma/>
                </a:srgbClr>
              </a:gs>
              <a:gs pos="100000">
                <a:srgbClr val="99FF33"/>
              </a:gs>
            </a:gsLst>
            <a:lin ang="2700000" scaled="1"/>
          </a:gradFill>
          <a:ln w="9525">
            <a:round/>
            <a:headEnd/>
            <a:tailEnd/>
          </a:ln>
          <a:effectLst/>
          <a:scene3d>
            <a:camera prst="legacyObliqueFront"/>
            <a:lightRig rig="legacyFlat3" dir="b"/>
          </a:scene3d>
          <a:sp3d extrusionH="430200" prstMaterial="legacyMatte">
            <a:bevelT w="13500" h="13500" prst="angle"/>
            <a:bevelB w="13500" h="13500" prst="angle"/>
            <a:extrusionClr>
              <a:srgbClr val="99FF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defRPr/>
            </a:pPr>
            <a:r>
              <a:rPr lang="en-GB" altLang="en-US" dirty="0">
                <a:effectLst>
                  <a:outerShdw blurRad="38100" dist="38100" dir="2700000" algn="tl">
                    <a:srgbClr val="FFFFFF"/>
                  </a:outerShdw>
                </a:effectLst>
              </a:rPr>
              <a:t>Simulation</a:t>
            </a:r>
            <a:endParaRPr lang="en-GB" altLang="en-US" dirty="0"/>
          </a:p>
        </p:txBody>
      </p:sp>
      <p:grpSp>
        <p:nvGrpSpPr>
          <p:cNvPr id="8" name="Group 5">
            <a:extLst>
              <a:ext uri="{FF2B5EF4-FFF2-40B4-BE49-F238E27FC236}">
                <a16:creationId xmlns:a16="http://schemas.microsoft.com/office/drawing/2014/main" id="{31C844B9-EB31-44B0-850F-7E1CD8CFC9E9}"/>
              </a:ext>
            </a:extLst>
          </p:cNvPr>
          <p:cNvGrpSpPr>
            <a:grpSpLocks/>
          </p:cNvGrpSpPr>
          <p:nvPr/>
        </p:nvGrpSpPr>
        <p:grpSpPr bwMode="auto">
          <a:xfrm rot="-2405405">
            <a:off x="153988" y="2435225"/>
            <a:ext cx="2997200" cy="3078163"/>
            <a:chOff x="0" y="796"/>
            <a:chExt cx="1887" cy="1851"/>
          </a:xfrm>
        </p:grpSpPr>
        <p:sp>
          <p:nvSpPr>
            <p:cNvPr id="9" name="AutoShape 6">
              <a:extLst>
                <a:ext uri="{FF2B5EF4-FFF2-40B4-BE49-F238E27FC236}">
                  <a16:creationId xmlns:a16="http://schemas.microsoft.com/office/drawing/2014/main" id="{CE21A47B-17F5-4263-BD63-C99EB3D0F51D}"/>
                </a:ext>
              </a:extLst>
            </p:cNvPr>
            <p:cNvSpPr>
              <a:spLocks noChangeArrowheads="1"/>
            </p:cNvSpPr>
            <p:nvPr/>
          </p:nvSpPr>
          <p:spPr bwMode="auto">
            <a:xfrm rot="-2488553">
              <a:off x="1232" y="796"/>
              <a:ext cx="655" cy="1131"/>
            </a:xfrm>
            <a:prstGeom prst="curvedLeftArrow">
              <a:avLst>
                <a:gd name="adj1" fmla="val 34534"/>
                <a:gd name="adj2" fmla="val 69069"/>
                <a:gd name="adj3" fmla="val 33333"/>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3300"/>
                </a:buClr>
                <a:buSzPct val="68000"/>
                <a:buFont typeface="Monotype Sorts" pitchFamily="2" charset="2"/>
                <a:buChar char="l"/>
                <a:defRPr sz="2400">
                  <a:solidFill>
                    <a:schemeClr val="tx1"/>
                  </a:solidFill>
                  <a:latin typeface="Helvetica" panose="020B0604020202020204" pitchFamily="34" charset="0"/>
                </a:defRPr>
              </a:lvl1pPr>
              <a:lvl2pPr marL="742950" indent="-285750">
                <a:spcBef>
                  <a:spcPct val="20000"/>
                </a:spcBef>
                <a:buClr>
                  <a:schemeClr val="accent2"/>
                </a:buClr>
                <a:buSzPct val="68000"/>
                <a:buFont typeface="Wingdings" panose="05000000000000000000" pitchFamily="2" charset="2"/>
                <a:buChar char="u"/>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a:solidFill>
                    <a:schemeClr val="tx1"/>
                  </a:solidFill>
                  <a:latin typeface="Helvetica" panose="020B0604020202020204" pitchFamily="34" charset="0"/>
                </a:defRPr>
              </a:lvl4pPr>
              <a:lvl5pPr marL="2057400" indent="-228600">
                <a:spcBef>
                  <a:spcPct val="20000"/>
                </a:spcBef>
                <a:buSzPct val="100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Times New Roman" panose="02020603050405020304" pitchFamily="18" charset="0"/>
              </a:endParaRPr>
            </a:p>
          </p:txBody>
        </p:sp>
        <p:sp>
          <p:nvSpPr>
            <p:cNvPr id="10" name="AutoShape 7">
              <a:extLst>
                <a:ext uri="{FF2B5EF4-FFF2-40B4-BE49-F238E27FC236}">
                  <a16:creationId xmlns:a16="http://schemas.microsoft.com/office/drawing/2014/main" id="{D42DF777-064F-4AEC-B835-D2060B44EBE7}"/>
                </a:ext>
              </a:extLst>
            </p:cNvPr>
            <p:cNvSpPr>
              <a:spLocks noChangeArrowheads="1"/>
            </p:cNvSpPr>
            <p:nvPr/>
          </p:nvSpPr>
          <p:spPr bwMode="auto">
            <a:xfrm rot="7652696">
              <a:off x="240" y="1687"/>
              <a:ext cx="720" cy="1200"/>
            </a:xfrm>
            <a:prstGeom prst="curvedLeftArrow">
              <a:avLst>
                <a:gd name="adj1" fmla="val 33333"/>
                <a:gd name="adj2" fmla="val 66667"/>
                <a:gd name="adj3" fmla="val 33333"/>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3300"/>
                </a:buClr>
                <a:buSzPct val="68000"/>
                <a:buFont typeface="Monotype Sorts" pitchFamily="2" charset="2"/>
                <a:buChar char="l"/>
                <a:defRPr sz="2400">
                  <a:solidFill>
                    <a:schemeClr val="tx1"/>
                  </a:solidFill>
                  <a:latin typeface="Helvetica" panose="020B0604020202020204" pitchFamily="34" charset="0"/>
                </a:defRPr>
              </a:lvl1pPr>
              <a:lvl2pPr marL="742950" indent="-285750">
                <a:spcBef>
                  <a:spcPct val="20000"/>
                </a:spcBef>
                <a:buClr>
                  <a:schemeClr val="accent2"/>
                </a:buClr>
                <a:buSzPct val="68000"/>
                <a:buFont typeface="Wingdings" panose="05000000000000000000" pitchFamily="2" charset="2"/>
                <a:buChar char="u"/>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a:solidFill>
                    <a:schemeClr val="tx1"/>
                  </a:solidFill>
                  <a:latin typeface="Helvetica" panose="020B0604020202020204" pitchFamily="34" charset="0"/>
                </a:defRPr>
              </a:lvl4pPr>
              <a:lvl5pPr marL="2057400" indent="-228600">
                <a:spcBef>
                  <a:spcPct val="20000"/>
                </a:spcBef>
                <a:buSzPct val="100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Times New Roman" panose="02020603050405020304" pitchFamily="18" charset="0"/>
              </a:endParaRPr>
            </a:p>
          </p:txBody>
        </p:sp>
      </p:grpSp>
      <p:sp>
        <p:nvSpPr>
          <p:cNvPr id="11" name="AutoShape 8">
            <a:extLst>
              <a:ext uri="{FF2B5EF4-FFF2-40B4-BE49-F238E27FC236}">
                <a16:creationId xmlns:a16="http://schemas.microsoft.com/office/drawing/2014/main" id="{9E4F2617-E567-4F4F-B65A-7ED6522E58AA}"/>
              </a:ext>
            </a:extLst>
          </p:cNvPr>
          <p:cNvSpPr>
            <a:spLocks noChangeArrowheads="1"/>
          </p:cNvSpPr>
          <p:nvPr/>
        </p:nvSpPr>
        <p:spPr bwMode="auto">
          <a:xfrm>
            <a:off x="3779520" y="3429000"/>
            <a:ext cx="1577975" cy="1003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altLang="en-US" dirty="0">
                <a:effectLst>
                  <a:outerShdw blurRad="38100" dist="38100" dir="2700000" algn="tl">
                    <a:srgbClr val="FFFFFF"/>
                  </a:outerShdw>
                </a:effectLst>
              </a:rPr>
              <a:t>Pre analysis</a:t>
            </a:r>
            <a:endParaRPr lang="en-GB" altLang="en-US" dirty="0"/>
          </a:p>
        </p:txBody>
      </p:sp>
      <p:sp>
        <p:nvSpPr>
          <p:cNvPr id="12" name="AutoShape 9">
            <a:extLst>
              <a:ext uri="{FF2B5EF4-FFF2-40B4-BE49-F238E27FC236}">
                <a16:creationId xmlns:a16="http://schemas.microsoft.com/office/drawing/2014/main" id="{9467CFE4-E644-4B0B-A1D3-002E2BD75960}"/>
              </a:ext>
            </a:extLst>
          </p:cNvPr>
          <p:cNvSpPr>
            <a:spLocks noChangeArrowheads="1"/>
          </p:cNvSpPr>
          <p:nvPr/>
        </p:nvSpPr>
        <p:spPr bwMode="auto">
          <a:xfrm>
            <a:off x="7342188" y="3429000"/>
            <a:ext cx="1574800" cy="1003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altLang="en-US" dirty="0">
                <a:effectLst>
                  <a:outerShdw blurRad="38100" dist="38100" dir="2700000" algn="tl">
                    <a:srgbClr val="FFFFFF"/>
                  </a:outerShdw>
                </a:effectLst>
              </a:rPr>
              <a:t>Post analysis</a:t>
            </a:r>
            <a:endParaRPr lang="en-GB" altLang="en-US" dirty="0"/>
          </a:p>
        </p:txBody>
      </p:sp>
      <p:sp>
        <p:nvSpPr>
          <p:cNvPr id="13" name="AutoShape 10">
            <a:extLst>
              <a:ext uri="{FF2B5EF4-FFF2-40B4-BE49-F238E27FC236}">
                <a16:creationId xmlns:a16="http://schemas.microsoft.com/office/drawing/2014/main" id="{30079207-0CAF-4183-93B7-1E79D099E922}"/>
              </a:ext>
            </a:extLst>
          </p:cNvPr>
          <p:cNvSpPr>
            <a:spLocks noChangeArrowheads="1"/>
          </p:cNvSpPr>
          <p:nvPr/>
        </p:nvSpPr>
        <p:spPr bwMode="auto">
          <a:xfrm>
            <a:off x="336550" y="3429000"/>
            <a:ext cx="1576388" cy="1003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altLang="en-US" dirty="0">
                <a:effectLst>
                  <a:outerShdw blurRad="38100" dist="38100" dir="2700000" algn="tl">
                    <a:srgbClr val="FFFFFF"/>
                  </a:outerShdw>
                </a:effectLst>
              </a:rPr>
              <a:t>Preparation</a:t>
            </a:r>
            <a:endParaRPr lang="en-GB" altLang="en-US" dirty="0"/>
          </a:p>
        </p:txBody>
      </p:sp>
      <p:sp>
        <p:nvSpPr>
          <p:cNvPr id="14" name="AutoShape 11">
            <a:extLst>
              <a:ext uri="{FF2B5EF4-FFF2-40B4-BE49-F238E27FC236}">
                <a16:creationId xmlns:a16="http://schemas.microsoft.com/office/drawing/2014/main" id="{E70C1185-E639-4C9F-99A5-0E40A011F280}"/>
              </a:ext>
            </a:extLst>
          </p:cNvPr>
          <p:cNvSpPr>
            <a:spLocks noChangeArrowheads="1"/>
          </p:cNvSpPr>
          <p:nvPr/>
        </p:nvSpPr>
        <p:spPr bwMode="auto">
          <a:xfrm>
            <a:off x="2059623" y="3429000"/>
            <a:ext cx="1577975" cy="1003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altLang="en-US" dirty="0">
                <a:effectLst>
                  <a:outerShdw blurRad="38100" dist="38100" dir="2700000" algn="tl">
                    <a:srgbClr val="FFFFFF"/>
                  </a:outerShdw>
                </a:effectLst>
              </a:rPr>
              <a:t>Validation</a:t>
            </a:r>
            <a:endParaRPr lang="en-GB" altLang="en-US" dirty="0"/>
          </a:p>
        </p:txBody>
      </p:sp>
      <p:grpSp>
        <p:nvGrpSpPr>
          <p:cNvPr id="15" name="Group 2">
            <a:extLst>
              <a:ext uri="{FF2B5EF4-FFF2-40B4-BE49-F238E27FC236}">
                <a16:creationId xmlns:a16="http://schemas.microsoft.com/office/drawing/2014/main" id="{439E0240-8911-457E-A38E-C073B103885F}"/>
              </a:ext>
            </a:extLst>
          </p:cNvPr>
          <p:cNvGrpSpPr>
            <a:grpSpLocks/>
          </p:cNvGrpSpPr>
          <p:nvPr/>
        </p:nvGrpSpPr>
        <p:grpSpPr bwMode="auto">
          <a:xfrm>
            <a:off x="217170" y="1458913"/>
            <a:ext cx="5208905" cy="4849812"/>
            <a:chOff x="200472" y="1459632"/>
            <a:chExt cx="5795516" cy="4849688"/>
          </a:xfrm>
        </p:grpSpPr>
        <p:sp>
          <p:nvSpPr>
            <p:cNvPr id="16" name="Rounded Rectangle 1">
              <a:extLst>
                <a:ext uri="{FF2B5EF4-FFF2-40B4-BE49-F238E27FC236}">
                  <a16:creationId xmlns:a16="http://schemas.microsoft.com/office/drawing/2014/main" id="{8FD45AE6-1142-4C47-B4BE-9246BB1FBB41}"/>
                </a:ext>
              </a:extLst>
            </p:cNvPr>
            <p:cNvSpPr>
              <a:spLocks noChangeArrowheads="1"/>
            </p:cNvSpPr>
            <p:nvPr/>
          </p:nvSpPr>
          <p:spPr bwMode="auto">
            <a:xfrm>
              <a:off x="200472" y="1916832"/>
              <a:ext cx="5795516" cy="4392488"/>
            </a:xfrm>
            <a:prstGeom prst="roundRect">
              <a:avLst>
                <a:gd name="adj" fmla="val 16667"/>
              </a:avLst>
            </a:prstGeom>
            <a:noFill/>
            <a:ln w="38100" algn="ctr">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FF3300"/>
                </a:buClr>
                <a:buSzPct val="68000"/>
                <a:buFont typeface="Monotype Sorts" pitchFamily="2" charset="2"/>
                <a:buChar char="l"/>
                <a:defRPr sz="2400">
                  <a:solidFill>
                    <a:schemeClr val="tx1"/>
                  </a:solidFill>
                  <a:latin typeface="Helvetica" panose="020B0604020202020204" pitchFamily="34" charset="0"/>
                </a:defRPr>
              </a:lvl1pPr>
              <a:lvl2pPr marL="742950" indent="-285750">
                <a:spcBef>
                  <a:spcPct val="20000"/>
                </a:spcBef>
                <a:buClr>
                  <a:schemeClr val="accent2"/>
                </a:buClr>
                <a:buSzPct val="68000"/>
                <a:buFont typeface="Wingdings" panose="05000000000000000000" pitchFamily="2" charset="2"/>
                <a:buChar char="u"/>
                <a:defRPr sz="2000">
                  <a:solidFill>
                    <a:schemeClr val="tx1"/>
                  </a:solidFill>
                  <a:latin typeface="Helvetica" panose="020B0604020202020204" pitchFamily="34" charset="0"/>
                </a:defRPr>
              </a:lvl2pPr>
              <a:lvl3pPr marL="1143000" indent="-228600">
                <a:spcBef>
                  <a:spcPct val="20000"/>
                </a:spcBef>
                <a:buSzPct val="100000"/>
                <a:buChar char="•"/>
                <a:defRPr sz="2000">
                  <a:solidFill>
                    <a:schemeClr val="tx1"/>
                  </a:solidFill>
                  <a:latin typeface="Helvetica" panose="020B0604020202020204" pitchFamily="34" charset="0"/>
                </a:defRPr>
              </a:lvl3pPr>
              <a:lvl4pPr marL="1600200" indent="-228600">
                <a:spcBef>
                  <a:spcPct val="20000"/>
                </a:spcBef>
                <a:buSzPct val="100000"/>
                <a:buChar char="–"/>
                <a:defRPr>
                  <a:solidFill>
                    <a:schemeClr val="tx1"/>
                  </a:solidFill>
                  <a:latin typeface="Helvetica" panose="020B0604020202020204" pitchFamily="34" charset="0"/>
                </a:defRPr>
              </a:lvl4pPr>
              <a:lvl5pPr marL="2057400" indent="-228600">
                <a:spcBef>
                  <a:spcPct val="20000"/>
                </a:spcBef>
                <a:buSzPct val="100000"/>
                <a:buChar char="»"/>
                <a:defRPr sz="1600">
                  <a:solidFill>
                    <a:schemeClr val="tx1"/>
                  </a:solidFill>
                  <a:latin typeface="Helvetica" panose="020B0604020202020204" pitchFamily="34" charset="0"/>
                </a:defRPr>
              </a:lvl5pPr>
              <a:lvl6pPr marL="25146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6pPr>
              <a:lvl7pPr marL="29718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7pPr>
              <a:lvl8pPr marL="34290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8pPr>
              <a:lvl9pPr marL="3886200" indent="-228600" eaLnBrk="0" fontAlgn="base" hangingPunct="0">
                <a:spcBef>
                  <a:spcPct val="20000"/>
                </a:spcBef>
                <a:spcAft>
                  <a:spcPct val="0"/>
                </a:spcAft>
                <a:buSzPct val="100000"/>
                <a:buChar char="»"/>
                <a:defRPr sz="1600">
                  <a:solidFill>
                    <a:schemeClr val="tx1"/>
                  </a:solidFill>
                  <a:latin typeface="Helvetica" panose="020B0604020202020204" pitchFamily="34" charset="0"/>
                </a:defRPr>
              </a:lvl9pPr>
            </a:lstStyle>
            <a:p>
              <a:pPr>
                <a:spcBef>
                  <a:spcPct val="0"/>
                </a:spcBef>
                <a:buClrTx/>
                <a:buSzTx/>
                <a:buFontTx/>
                <a:buNone/>
              </a:pPr>
              <a:endParaRPr lang="en-US" altLang="en-US">
                <a:latin typeface="Times New Roman" panose="02020603050405020304" pitchFamily="18" charset="0"/>
              </a:endParaRPr>
            </a:p>
          </p:txBody>
        </p:sp>
        <p:sp>
          <p:nvSpPr>
            <p:cNvPr id="17" name="Rectangle 58">
              <a:extLst>
                <a:ext uri="{FF2B5EF4-FFF2-40B4-BE49-F238E27FC236}">
                  <a16:creationId xmlns:a16="http://schemas.microsoft.com/office/drawing/2014/main" id="{7DADA898-ED19-4EE4-A5AE-3E037B17D3D4}"/>
                </a:ext>
              </a:extLst>
            </p:cNvPr>
            <p:cNvSpPr>
              <a:spLocks noChangeArrowheads="1"/>
            </p:cNvSpPr>
            <p:nvPr/>
          </p:nvSpPr>
          <p:spPr bwMode="auto">
            <a:xfrm>
              <a:off x="2415766" y="1459632"/>
              <a:ext cx="1176144" cy="457188"/>
            </a:xfrm>
            <a:prstGeom prst="rect">
              <a:avLst/>
            </a:prstGeom>
            <a:noFill/>
            <a:ln w="12700">
              <a:no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altLang="en-US" sz="1800" b="1" dirty="0">
                  <a:solidFill>
                    <a:schemeClr val="accent1">
                      <a:lumMod val="50000"/>
                    </a:schemeClr>
                  </a:solidFill>
                </a:rPr>
                <a:t>Data Preparation Perimeter</a:t>
              </a:r>
            </a:p>
          </p:txBody>
        </p:sp>
      </p:grpSp>
    </p:spTree>
    <p:extLst>
      <p:ext uri="{BB962C8B-B14F-4D97-AF65-F5344CB8AC3E}">
        <p14:creationId xmlns:p14="http://schemas.microsoft.com/office/powerpoint/2010/main" val="1663908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1" grpId="0" animBg="1" autoUpdateAnimBg="0"/>
      <p:bldP spid="12" grpId="0" animBg="1" autoUpdateAnimBg="0"/>
      <p:bldP spid="13" grpId="0" animBg="1" autoUpdateAnimBg="0"/>
      <p:bldP spid="1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ART </a:t>
            </a:r>
            <a:r>
              <a:rPr lang="en-GB" dirty="0" err="1"/>
              <a:t>Visu</a:t>
            </a:r>
            <a:endParaRPr lang="en-GB" dirty="0"/>
          </a:p>
        </p:txBody>
      </p:sp>
      <p:sp>
        <p:nvSpPr>
          <p:cNvPr id="3" name="Content Placeholder 2"/>
          <p:cNvSpPr>
            <a:spLocks noGrp="1"/>
          </p:cNvSpPr>
          <p:nvPr>
            <p:ph idx="1"/>
          </p:nvPr>
        </p:nvSpPr>
        <p:spPr>
          <a:xfrm>
            <a:off x="457200" y="1614488"/>
            <a:ext cx="3096110" cy="4503737"/>
          </a:xfrm>
        </p:spPr>
        <p:txBody>
          <a:bodyPr/>
          <a:lstStyle/>
          <a:p>
            <a:pPr marL="0" indent="0">
              <a:buNone/>
            </a:pPr>
            <a:r>
              <a:rPr lang="en-GB" dirty="0"/>
              <a:t>ART </a:t>
            </a:r>
            <a:r>
              <a:rPr lang="en-GB" dirty="0" err="1"/>
              <a:t>Visu</a:t>
            </a:r>
            <a:r>
              <a:rPr lang="en-GB" dirty="0"/>
              <a:t>:</a:t>
            </a:r>
          </a:p>
          <a:p>
            <a:r>
              <a:rPr lang="en-GB" dirty="0"/>
              <a:t>Menu bar </a:t>
            </a:r>
          </a:p>
          <a:p>
            <a:pPr lvl="1"/>
            <a:r>
              <a:rPr lang="en-GB" dirty="0"/>
              <a:t>Selection of airspace data to display</a:t>
            </a:r>
          </a:p>
          <a:p>
            <a:pPr lvl="1"/>
            <a:r>
              <a:rPr lang="en-GB" dirty="0"/>
              <a:t>Selection of flight path to display</a:t>
            </a:r>
          </a:p>
          <a:p>
            <a:r>
              <a:rPr lang="en-GB" dirty="0"/>
              <a:t>Radar window</a:t>
            </a:r>
          </a:p>
          <a:p>
            <a:r>
              <a:rPr lang="en-GB" dirty="0"/>
              <a:t>Simulation area window</a:t>
            </a:r>
          </a:p>
          <a:p>
            <a:r>
              <a:rPr lang="en-GB" dirty="0"/>
              <a:t>Scale</a:t>
            </a:r>
          </a:p>
          <a:p>
            <a:r>
              <a:rPr lang="en-GB" dirty="0"/>
              <a:t>Related Information</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40</a:t>
            </a:fld>
            <a:endParaRPr lang="en-GB" altLang="en-US"/>
          </a:p>
        </p:txBody>
      </p:sp>
      <p:pic>
        <p:nvPicPr>
          <p:cNvPr id="6" name="Picture 21">
            <a:extLst>
              <a:ext uri="{FF2B5EF4-FFF2-40B4-BE49-F238E27FC236}">
                <a16:creationId xmlns:a16="http://schemas.microsoft.com/office/drawing/2014/main" id="{B53BF8DB-AA71-4BEB-84D2-C4FB6A597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310" y="1614488"/>
            <a:ext cx="513349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ED305888-79A0-464F-B247-EEFB217806A6}"/>
              </a:ext>
            </a:extLst>
          </p:cNvPr>
          <p:cNvSpPr/>
          <p:nvPr/>
        </p:nvSpPr>
        <p:spPr>
          <a:xfrm>
            <a:off x="7725260" y="4067968"/>
            <a:ext cx="961540" cy="288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8" name="Straight Arrow Connector 34">
            <a:extLst>
              <a:ext uri="{FF2B5EF4-FFF2-40B4-BE49-F238E27FC236}">
                <a16:creationId xmlns:a16="http://schemas.microsoft.com/office/drawing/2014/main" id="{27C02244-2BC4-4A89-9531-EE33C3C78F02}"/>
              </a:ext>
            </a:extLst>
          </p:cNvPr>
          <p:cNvCxnSpPr>
            <a:cxnSpLocks/>
            <a:endCxn id="7" idx="1"/>
          </p:cNvCxnSpPr>
          <p:nvPr/>
        </p:nvCxnSpPr>
        <p:spPr>
          <a:xfrm flipV="1">
            <a:off x="2867025" y="4212434"/>
            <a:ext cx="4858235" cy="33218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5B1E43B-B86A-443A-854B-D31EAC606C27}"/>
              </a:ext>
            </a:extLst>
          </p:cNvPr>
          <p:cNvSpPr/>
          <p:nvPr/>
        </p:nvSpPr>
        <p:spPr>
          <a:xfrm>
            <a:off x="3553310" y="1857375"/>
            <a:ext cx="4171950" cy="42608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2" name="Straight Arrow Connector 34">
            <a:extLst>
              <a:ext uri="{FF2B5EF4-FFF2-40B4-BE49-F238E27FC236}">
                <a16:creationId xmlns:a16="http://schemas.microsoft.com/office/drawing/2014/main" id="{FC5D5A81-9ED8-4CE0-98AB-C99B1DB92DBF}"/>
              </a:ext>
            </a:extLst>
          </p:cNvPr>
          <p:cNvCxnSpPr>
            <a:cxnSpLocks/>
            <a:endCxn id="11" idx="1"/>
          </p:cNvCxnSpPr>
          <p:nvPr/>
        </p:nvCxnSpPr>
        <p:spPr>
          <a:xfrm>
            <a:off x="2362200" y="3536954"/>
            <a:ext cx="1191110" cy="45084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9C14879-FDAF-4AAA-87F7-103B22C6BAD4}"/>
              </a:ext>
            </a:extLst>
          </p:cNvPr>
          <p:cNvSpPr/>
          <p:nvPr/>
        </p:nvSpPr>
        <p:spPr>
          <a:xfrm>
            <a:off x="7725260" y="2466188"/>
            <a:ext cx="961540" cy="962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7" name="Straight Arrow Connector 34">
            <a:extLst>
              <a:ext uri="{FF2B5EF4-FFF2-40B4-BE49-F238E27FC236}">
                <a16:creationId xmlns:a16="http://schemas.microsoft.com/office/drawing/2014/main" id="{0CE6F5AB-6670-41B2-9C84-44D0767BEC21}"/>
              </a:ext>
            </a:extLst>
          </p:cNvPr>
          <p:cNvCxnSpPr>
            <a:cxnSpLocks/>
            <a:endCxn id="16" idx="1"/>
          </p:cNvCxnSpPr>
          <p:nvPr/>
        </p:nvCxnSpPr>
        <p:spPr>
          <a:xfrm flipV="1">
            <a:off x="3371850" y="2947594"/>
            <a:ext cx="4353410" cy="9195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6A10D7-88CB-48C7-B615-0944A8D98361}"/>
              </a:ext>
            </a:extLst>
          </p:cNvPr>
          <p:cNvSpPr/>
          <p:nvPr/>
        </p:nvSpPr>
        <p:spPr>
          <a:xfrm>
            <a:off x="3553310" y="5738021"/>
            <a:ext cx="2190265" cy="31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0" name="Straight Arrow Connector 34">
            <a:extLst>
              <a:ext uri="{FF2B5EF4-FFF2-40B4-BE49-F238E27FC236}">
                <a16:creationId xmlns:a16="http://schemas.microsoft.com/office/drawing/2014/main" id="{FB13D428-C414-4ECC-8302-6D17EAAECD68}"/>
              </a:ext>
            </a:extLst>
          </p:cNvPr>
          <p:cNvCxnSpPr>
            <a:cxnSpLocks/>
            <a:endCxn id="19" idx="1"/>
          </p:cNvCxnSpPr>
          <p:nvPr/>
        </p:nvCxnSpPr>
        <p:spPr>
          <a:xfrm>
            <a:off x="1418740" y="4200525"/>
            <a:ext cx="2134570" cy="169704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9528216-11A3-4063-8601-4D29C659D10C}"/>
              </a:ext>
            </a:extLst>
          </p:cNvPr>
          <p:cNvSpPr/>
          <p:nvPr/>
        </p:nvSpPr>
        <p:spPr>
          <a:xfrm>
            <a:off x="7725260" y="2228059"/>
            <a:ext cx="961540" cy="238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3" name="Straight Arrow Connector 34">
            <a:extLst>
              <a:ext uri="{FF2B5EF4-FFF2-40B4-BE49-F238E27FC236}">
                <a16:creationId xmlns:a16="http://schemas.microsoft.com/office/drawing/2014/main" id="{A5154C85-5CEB-48FD-90F1-5791978DAE32}"/>
              </a:ext>
            </a:extLst>
          </p:cNvPr>
          <p:cNvCxnSpPr>
            <a:cxnSpLocks/>
            <a:endCxn id="22" idx="1"/>
          </p:cNvCxnSpPr>
          <p:nvPr/>
        </p:nvCxnSpPr>
        <p:spPr>
          <a:xfrm flipV="1">
            <a:off x="2867025" y="2347124"/>
            <a:ext cx="4858235" cy="220582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DDB89E5-32A0-4333-934E-A1AFC465D558}"/>
              </a:ext>
            </a:extLst>
          </p:cNvPr>
          <p:cNvSpPr/>
          <p:nvPr/>
        </p:nvSpPr>
        <p:spPr>
          <a:xfrm>
            <a:off x="3553310" y="1582344"/>
            <a:ext cx="2190265" cy="31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7" name="Straight Arrow Connector 34">
            <a:extLst>
              <a:ext uri="{FF2B5EF4-FFF2-40B4-BE49-F238E27FC236}">
                <a16:creationId xmlns:a16="http://schemas.microsoft.com/office/drawing/2014/main" id="{B9A9C2A1-D5D9-446F-90CA-347C8D12AEE7}"/>
              </a:ext>
            </a:extLst>
          </p:cNvPr>
          <p:cNvCxnSpPr>
            <a:cxnSpLocks/>
            <a:endCxn id="26" idx="1"/>
          </p:cNvCxnSpPr>
          <p:nvPr/>
        </p:nvCxnSpPr>
        <p:spPr>
          <a:xfrm flipV="1">
            <a:off x="1962150" y="1741888"/>
            <a:ext cx="1591160" cy="40441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159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additive="base">
                                        <p:cTn id="7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81" presetID="2" presetClass="entr" presetSubtype="4"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85" presetID="2" presetClass="entr" presetSubtype="4"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6" grpId="0" animBg="1"/>
      <p:bldP spid="19" grpId="0" animBg="1"/>
      <p:bldP spid="22"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t>
            </a:r>
            <a:r>
              <a:rPr lang="en-GB" dirty="0" smtClean="0"/>
              <a:t>LIVE </a:t>
            </a:r>
            <a:endParaRPr lang="en-GB" dirty="0"/>
          </a:p>
        </p:txBody>
      </p:sp>
      <p:sp>
        <p:nvSpPr>
          <p:cNvPr id="3" name="Content Placeholder 2"/>
          <p:cNvSpPr>
            <a:spLocks noGrp="1"/>
          </p:cNvSpPr>
          <p:nvPr>
            <p:ph idx="1"/>
          </p:nvPr>
        </p:nvSpPr>
        <p:spPr>
          <a:xfrm>
            <a:off x="457200" y="1614488"/>
            <a:ext cx="5915320" cy="4503508"/>
          </a:xfrm>
        </p:spPr>
        <p:txBody>
          <a:bodyPr/>
          <a:lstStyle/>
          <a:p>
            <a:pPr marL="0" indent="0">
              <a:buNone/>
            </a:pPr>
            <a:r>
              <a:rPr lang="en-GB" dirty="0" smtClean="0"/>
              <a:t>It is time to make a break and go for a live demo!</a:t>
            </a:r>
          </a:p>
          <a:p>
            <a:r>
              <a:rPr lang="en-GB" dirty="0" smtClean="0"/>
              <a:t>Dataset</a:t>
            </a:r>
          </a:p>
          <a:p>
            <a:r>
              <a:rPr lang="en-GB" dirty="0" smtClean="0"/>
              <a:t>Import / Export</a:t>
            </a:r>
          </a:p>
          <a:p>
            <a:r>
              <a:rPr lang="en-GB" dirty="0" smtClean="0"/>
              <a:t>ART </a:t>
            </a:r>
            <a:r>
              <a:rPr lang="en-GB" dirty="0" err="1" smtClean="0"/>
              <a:t>Visu</a:t>
            </a:r>
            <a:endParaRPr lang="en-GB" dirty="0" smtClean="0"/>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41</a:t>
            </a:fld>
            <a:endParaRPr lang="en-GB" altLang="en-US"/>
          </a:p>
        </p:txBody>
      </p:sp>
      <p:pic>
        <p:nvPicPr>
          <p:cNvPr id="1026" name="Picture 2" descr="Pause café Photo stock libre - Public Domain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8777288"/>
            <a:ext cx="3600000" cy="4698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11074" y="1614488"/>
            <a:ext cx="2381250" cy="3105150"/>
          </a:xfrm>
          <a:prstGeom prst="rect">
            <a:avLst/>
          </a:prstGeom>
        </p:spPr>
      </p:pic>
    </p:spTree>
    <p:extLst>
      <p:ext uri="{BB962C8B-B14F-4D97-AF65-F5344CB8AC3E}">
        <p14:creationId xmlns:p14="http://schemas.microsoft.com/office/powerpoint/2010/main" val="228823623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Check and Deliver</a:t>
            </a:r>
          </a:p>
        </p:txBody>
      </p:sp>
      <p:sp>
        <p:nvSpPr>
          <p:cNvPr id="3" name="Content Placeholder 2"/>
          <p:cNvSpPr>
            <a:spLocks noGrp="1"/>
          </p:cNvSpPr>
          <p:nvPr>
            <p:ph idx="1"/>
          </p:nvPr>
        </p:nvSpPr>
        <p:spPr/>
        <p:txBody>
          <a:bodyPr/>
          <a:lstStyle/>
          <a:p>
            <a:pPr marL="0" indent="0">
              <a:buNone/>
            </a:pPr>
            <a:r>
              <a:rPr lang="en-GB" dirty="0"/>
              <a:t>Final step before validating the environment:</a:t>
            </a:r>
          </a:p>
          <a:p>
            <a:r>
              <a:rPr lang="en-US" dirty="0"/>
              <a:t>The </a:t>
            </a:r>
            <a:r>
              <a:rPr lang="en-US" b="1" dirty="0"/>
              <a:t>CHECK</a:t>
            </a:r>
            <a:r>
              <a:rPr lang="en-US" dirty="0"/>
              <a:t> function allows checking the validity of data</a:t>
            </a:r>
          </a:p>
          <a:p>
            <a:pPr lvl="1"/>
            <a:r>
              <a:rPr lang="en-US" dirty="0"/>
              <a:t>These checking comes in complement with the one done during edition</a:t>
            </a:r>
          </a:p>
          <a:p>
            <a:pPr lvl="1"/>
            <a:r>
              <a:rPr lang="en-US" dirty="0"/>
              <a:t>These checking can also provide information on how data will be interpreted</a:t>
            </a:r>
          </a:p>
          <a:p>
            <a:r>
              <a:rPr lang="en-US" dirty="0"/>
              <a:t>The </a:t>
            </a:r>
            <a:r>
              <a:rPr lang="en-US" b="1" dirty="0"/>
              <a:t>DELIVER </a:t>
            </a:r>
            <a:r>
              <a:rPr lang="en-US" dirty="0"/>
              <a:t>generates the files that will be used by </a:t>
            </a:r>
            <a:r>
              <a:rPr lang="en-US" b="1" dirty="0"/>
              <a:t>ESCAPE</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42</a:t>
            </a:fld>
            <a:endParaRPr lang="en-GB" altLang="en-US"/>
          </a:p>
        </p:txBody>
      </p:sp>
    </p:spTree>
    <p:extLst>
      <p:ext uri="{BB962C8B-B14F-4D97-AF65-F5344CB8AC3E}">
        <p14:creationId xmlns:p14="http://schemas.microsoft.com/office/powerpoint/2010/main" val="261354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Check</a:t>
            </a:r>
          </a:p>
        </p:txBody>
      </p:sp>
      <p:sp>
        <p:nvSpPr>
          <p:cNvPr id="3" name="Content Placeholder 2"/>
          <p:cNvSpPr>
            <a:spLocks noGrp="1"/>
          </p:cNvSpPr>
          <p:nvPr>
            <p:ph idx="1"/>
          </p:nvPr>
        </p:nvSpPr>
        <p:spPr>
          <a:xfrm>
            <a:off x="457200" y="1614488"/>
            <a:ext cx="3944678" cy="4505573"/>
          </a:xfrm>
          <a:ln>
            <a:noFill/>
          </a:ln>
        </p:spPr>
        <p:txBody>
          <a:bodyPr/>
          <a:lstStyle/>
          <a:p>
            <a:pPr marL="0" indent="0">
              <a:buNone/>
            </a:pPr>
            <a:r>
              <a:rPr lang="en-GB" dirty="0"/>
              <a:t>This presentation will focus on:</a:t>
            </a:r>
          </a:p>
          <a:p>
            <a:r>
              <a:rPr lang="en-GB" dirty="0"/>
              <a:t>Check Menu</a:t>
            </a:r>
          </a:p>
          <a:p>
            <a:r>
              <a:rPr lang="en-GB" dirty="0"/>
              <a:t>Deliver Menu</a:t>
            </a:r>
          </a:p>
          <a:p>
            <a:r>
              <a:rPr lang="en-GB" dirty="0"/>
              <a:t>Current Context</a:t>
            </a:r>
          </a:p>
          <a:p>
            <a:r>
              <a:rPr lang="en-GB" dirty="0"/>
              <a:t>History Window</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43</a:t>
            </a:fld>
            <a:endParaRPr lang="en-GB" altLang="en-US"/>
          </a:p>
        </p:txBody>
      </p:sp>
      <p:pic>
        <p:nvPicPr>
          <p:cNvPr id="7" name="Image 6" descr="Une image contenant capture d’écran, moniteur, portable&#10;&#10;Description générée automatiquement">
            <a:extLst>
              <a:ext uri="{FF2B5EF4-FFF2-40B4-BE49-F238E27FC236}">
                <a16:creationId xmlns:a16="http://schemas.microsoft.com/office/drawing/2014/main" id="{9C469682-988B-4C17-8940-8228458FE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878" y="1614488"/>
            <a:ext cx="4284921" cy="4505573"/>
          </a:xfrm>
          <a:prstGeom prst="rect">
            <a:avLst/>
          </a:prstGeom>
        </p:spPr>
      </p:pic>
      <p:sp>
        <p:nvSpPr>
          <p:cNvPr id="9" name="Rectangle 8">
            <a:extLst>
              <a:ext uri="{FF2B5EF4-FFF2-40B4-BE49-F238E27FC236}">
                <a16:creationId xmlns:a16="http://schemas.microsoft.com/office/drawing/2014/main" id="{753F4A03-57A5-4C5E-84F1-C25B12F89B1B}"/>
              </a:ext>
            </a:extLst>
          </p:cNvPr>
          <p:cNvSpPr/>
          <p:nvPr/>
        </p:nvSpPr>
        <p:spPr>
          <a:xfrm>
            <a:off x="4893014" y="1794994"/>
            <a:ext cx="391368" cy="31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0" name="Straight Arrow Connector 34">
            <a:extLst>
              <a:ext uri="{FF2B5EF4-FFF2-40B4-BE49-F238E27FC236}">
                <a16:creationId xmlns:a16="http://schemas.microsoft.com/office/drawing/2014/main" id="{3860593B-6FB7-402F-B688-5BB9788CB02D}"/>
              </a:ext>
            </a:extLst>
          </p:cNvPr>
          <p:cNvCxnSpPr>
            <a:cxnSpLocks/>
            <a:endCxn id="9" idx="1"/>
          </p:cNvCxnSpPr>
          <p:nvPr/>
        </p:nvCxnSpPr>
        <p:spPr>
          <a:xfrm flipV="1">
            <a:off x="2392326" y="1954538"/>
            <a:ext cx="2500688" cy="15954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C83607C-0397-4CE8-A74F-CB7C138C3AC1}"/>
              </a:ext>
            </a:extLst>
          </p:cNvPr>
          <p:cNvSpPr/>
          <p:nvPr/>
        </p:nvSpPr>
        <p:spPr>
          <a:xfrm>
            <a:off x="5284382" y="1794994"/>
            <a:ext cx="391368" cy="319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5" name="Straight Arrow Connector 34">
            <a:extLst>
              <a:ext uri="{FF2B5EF4-FFF2-40B4-BE49-F238E27FC236}">
                <a16:creationId xmlns:a16="http://schemas.microsoft.com/office/drawing/2014/main" id="{BB65A53B-BB11-4438-96E5-CDB9CA816DBE}"/>
              </a:ext>
            </a:extLst>
          </p:cNvPr>
          <p:cNvCxnSpPr>
            <a:cxnSpLocks/>
            <a:endCxn id="14" idx="1"/>
          </p:cNvCxnSpPr>
          <p:nvPr/>
        </p:nvCxnSpPr>
        <p:spPr>
          <a:xfrm flipV="1">
            <a:off x="2392326" y="1954538"/>
            <a:ext cx="2892056" cy="51990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65203B6-3C52-4F00-9AAF-600187923B5A}"/>
              </a:ext>
            </a:extLst>
          </p:cNvPr>
          <p:cNvSpPr/>
          <p:nvPr/>
        </p:nvSpPr>
        <p:spPr>
          <a:xfrm>
            <a:off x="4401878" y="2114081"/>
            <a:ext cx="3402420" cy="1947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9" name="Straight Arrow Connector 34">
            <a:extLst>
              <a:ext uri="{FF2B5EF4-FFF2-40B4-BE49-F238E27FC236}">
                <a16:creationId xmlns:a16="http://schemas.microsoft.com/office/drawing/2014/main" id="{FACDB5DC-2719-4ADF-AD3A-9645B654599C}"/>
              </a:ext>
            </a:extLst>
          </p:cNvPr>
          <p:cNvCxnSpPr>
            <a:cxnSpLocks/>
            <a:endCxn id="18" idx="1"/>
          </p:cNvCxnSpPr>
          <p:nvPr/>
        </p:nvCxnSpPr>
        <p:spPr>
          <a:xfrm>
            <a:off x="2488019" y="2814492"/>
            <a:ext cx="1913859" cy="27336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2C25277-49CB-4BE4-A36B-66EB88EF2DB1}"/>
              </a:ext>
            </a:extLst>
          </p:cNvPr>
          <p:cNvSpPr/>
          <p:nvPr/>
        </p:nvSpPr>
        <p:spPr>
          <a:xfrm>
            <a:off x="4401877" y="4221179"/>
            <a:ext cx="4284921" cy="172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2" name="Straight Arrow Connector 34">
            <a:extLst>
              <a:ext uri="{FF2B5EF4-FFF2-40B4-BE49-F238E27FC236}">
                <a16:creationId xmlns:a16="http://schemas.microsoft.com/office/drawing/2014/main" id="{49056E74-6C82-413D-B5DC-F02082682F02}"/>
              </a:ext>
            </a:extLst>
          </p:cNvPr>
          <p:cNvCxnSpPr>
            <a:cxnSpLocks/>
            <a:endCxn id="21" idx="1"/>
          </p:cNvCxnSpPr>
          <p:nvPr/>
        </p:nvCxnSpPr>
        <p:spPr>
          <a:xfrm>
            <a:off x="2488019" y="3087859"/>
            <a:ext cx="1913858" cy="199354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548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2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Check</a:t>
            </a:r>
          </a:p>
        </p:txBody>
      </p:sp>
      <p:sp>
        <p:nvSpPr>
          <p:cNvPr id="3" name="Content Placeholder 2"/>
          <p:cNvSpPr>
            <a:spLocks noGrp="1"/>
          </p:cNvSpPr>
          <p:nvPr>
            <p:ph idx="1"/>
          </p:nvPr>
        </p:nvSpPr>
        <p:spPr>
          <a:ln>
            <a:noFill/>
          </a:ln>
        </p:spPr>
        <p:txBody>
          <a:bodyPr/>
          <a:lstStyle/>
          <a:p>
            <a:pPr marL="0" indent="0">
              <a:buNone/>
            </a:pPr>
            <a:r>
              <a:rPr lang="en-GB" dirty="0"/>
              <a:t>Check report:</a:t>
            </a:r>
          </a:p>
          <a:p>
            <a:r>
              <a:rPr lang="en-GB" dirty="0"/>
              <a:t>Errors </a:t>
            </a:r>
          </a:p>
          <a:p>
            <a:r>
              <a:rPr lang="en-GB" dirty="0"/>
              <a:t>Warnings: prefixed by the Warning keyword</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44</a:t>
            </a:fld>
            <a:endParaRPr lang="en-GB" altLang="en-US"/>
          </a:p>
        </p:txBody>
      </p:sp>
      <p:pic>
        <p:nvPicPr>
          <p:cNvPr id="7" name="Image 6" descr="Une image contenant capture d’écran&#10;&#10;Description générée automatiquement">
            <a:extLst>
              <a:ext uri="{FF2B5EF4-FFF2-40B4-BE49-F238E27FC236}">
                <a16:creationId xmlns:a16="http://schemas.microsoft.com/office/drawing/2014/main" id="{3BD9DCC3-0797-425E-9718-CC3AAB79D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2325"/>
            <a:ext cx="8229600" cy="3560964"/>
          </a:xfrm>
          <a:prstGeom prst="rect">
            <a:avLst/>
          </a:prstGeom>
        </p:spPr>
      </p:pic>
    </p:spTree>
    <p:extLst>
      <p:ext uri="{BB962C8B-B14F-4D97-AF65-F5344CB8AC3E}">
        <p14:creationId xmlns:p14="http://schemas.microsoft.com/office/powerpoint/2010/main" val="203984900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Check</a:t>
            </a:r>
          </a:p>
        </p:txBody>
      </p:sp>
      <p:sp>
        <p:nvSpPr>
          <p:cNvPr id="3" name="Content Placeholder 2"/>
          <p:cNvSpPr>
            <a:spLocks noGrp="1"/>
          </p:cNvSpPr>
          <p:nvPr>
            <p:ph idx="1"/>
          </p:nvPr>
        </p:nvSpPr>
        <p:spPr>
          <a:ln>
            <a:noFill/>
          </a:ln>
        </p:spPr>
        <p:txBody>
          <a:bodyPr/>
          <a:lstStyle/>
          <a:p>
            <a:pPr marL="0" indent="0">
              <a:buNone/>
            </a:pPr>
            <a:r>
              <a:rPr lang="en-GB" dirty="0"/>
              <a:t>Validation rules can be activated or not</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45</a:t>
            </a:fld>
            <a:endParaRPr lang="en-GB" altLang="en-US"/>
          </a:p>
        </p:txBody>
      </p:sp>
      <p:pic>
        <p:nvPicPr>
          <p:cNvPr id="7" name="Image 6" descr="Une image contenant capture d’écran, moniteur, écran, portable&#10;&#10;Description générée automatiquement">
            <a:extLst>
              <a:ext uri="{FF2B5EF4-FFF2-40B4-BE49-F238E27FC236}">
                <a16:creationId xmlns:a16="http://schemas.microsoft.com/office/drawing/2014/main" id="{EBC69826-C7B6-47AE-8CA2-E5901282F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75" y="1614488"/>
            <a:ext cx="2867025" cy="3648075"/>
          </a:xfrm>
          <a:prstGeom prst="rect">
            <a:avLst/>
          </a:prstGeom>
        </p:spPr>
      </p:pic>
    </p:spTree>
    <p:extLst>
      <p:ext uri="{BB962C8B-B14F-4D97-AF65-F5344CB8AC3E}">
        <p14:creationId xmlns:p14="http://schemas.microsoft.com/office/powerpoint/2010/main" val="13381889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Check</a:t>
            </a:r>
          </a:p>
        </p:txBody>
      </p:sp>
      <p:sp>
        <p:nvSpPr>
          <p:cNvPr id="3" name="Content Placeholder 2"/>
          <p:cNvSpPr>
            <a:spLocks noGrp="1"/>
          </p:cNvSpPr>
          <p:nvPr>
            <p:ph idx="1"/>
          </p:nvPr>
        </p:nvSpPr>
        <p:spPr>
          <a:ln>
            <a:noFill/>
          </a:ln>
        </p:spPr>
        <p:txBody>
          <a:bodyPr/>
          <a:lstStyle/>
          <a:p>
            <a:pPr marL="0" indent="0">
              <a:buNone/>
            </a:pPr>
            <a:r>
              <a:rPr lang="en-GB" dirty="0"/>
              <a:t>Deliver report:</a:t>
            </a:r>
          </a:p>
          <a:p>
            <a:r>
              <a:rPr lang="en-GB" dirty="0"/>
              <a:t>In case of problem, do not hesitate to check messages in IPAS launching terminal</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46</a:t>
            </a:fld>
            <a:endParaRPr lang="en-GB" altLang="en-US"/>
          </a:p>
        </p:txBody>
      </p:sp>
      <p:pic>
        <p:nvPicPr>
          <p:cNvPr id="8" name="Image 7" descr="Une image contenant capture d’écran&#10;&#10;Description générée automatiquement">
            <a:extLst>
              <a:ext uri="{FF2B5EF4-FFF2-40B4-BE49-F238E27FC236}">
                <a16:creationId xmlns:a16="http://schemas.microsoft.com/office/drawing/2014/main" id="{083C5F6C-D3C3-41C9-8D08-026B0AFDB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94346"/>
            <a:ext cx="8244751" cy="3566411"/>
          </a:xfrm>
          <a:prstGeom prst="rect">
            <a:avLst/>
          </a:prstGeom>
        </p:spPr>
      </p:pic>
    </p:spTree>
    <p:extLst>
      <p:ext uri="{BB962C8B-B14F-4D97-AF65-F5344CB8AC3E}">
        <p14:creationId xmlns:p14="http://schemas.microsoft.com/office/powerpoint/2010/main" val="272673336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t>
            </a:r>
            <a:r>
              <a:rPr lang="en-GB" dirty="0" smtClean="0"/>
              <a:t>LIVE </a:t>
            </a:r>
            <a:endParaRPr lang="en-GB" dirty="0"/>
          </a:p>
        </p:txBody>
      </p:sp>
      <p:sp>
        <p:nvSpPr>
          <p:cNvPr id="3" name="Content Placeholder 2"/>
          <p:cNvSpPr>
            <a:spLocks noGrp="1"/>
          </p:cNvSpPr>
          <p:nvPr>
            <p:ph idx="1"/>
          </p:nvPr>
        </p:nvSpPr>
        <p:spPr>
          <a:xfrm>
            <a:off x="457200" y="1614488"/>
            <a:ext cx="5915320" cy="4503508"/>
          </a:xfrm>
        </p:spPr>
        <p:txBody>
          <a:bodyPr/>
          <a:lstStyle/>
          <a:p>
            <a:pPr marL="0" indent="0">
              <a:buNone/>
            </a:pPr>
            <a:r>
              <a:rPr lang="en-GB" dirty="0" smtClean="0"/>
              <a:t>It is time to make a break and go for a live demo!</a:t>
            </a:r>
          </a:p>
          <a:p>
            <a:r>
              <a:rPr lang="en-GB" dirty="0" smtClean="0"/>
              <a:t>Check and Deliver</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47</a:t>
            </a:fld>
            <a:endParaRPr lang="en-GB" altLang="en-US"/>
          </a:p>
        </p:txBody>
      </p:sp>
      <p:pic>
        <p:nvPicPr>
          <p:cNvPr id="1026" name="Picture 2" descr="Pause café Photo stock libre - Public Domain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8777288"/>
            <a:ext cx="3600000" cy="4698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11074" y="1614488"/>
            <a:ext cx="2381250" cy="3105150"/>
          </a:xfrm>
          <a:prstGeom prst="rect">
            <a:avLst/>
          </a:prstGeom>
        </p:spPr>
      </p:pic>
    </p:spTree>
    <p:extLst>
      <p:ext uri="{BB962C8B-B14F-4D97-AF65-F5344CB8AC3E}">
        <p14:creationId xmlns:p14="http://schemas.microsoft.com/office/powerpoint/2010/main" val="50743721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48</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3614224"/>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745143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PVT</a:t>
            </a:r>
          </a:p>
        </p:txBody>
      </p:sp>
      <p:sp>
        <p:nvSpPr>
          <p:cNvPr id="3" name="Content Placeholder 2"/>
          <p:cNvSpPr>
            <a:spLocks noGrp="1"/>
          </p:cNvSpPr>
          <p:nvPr>
            <p:ph idx="1"/>
          </p:nvPr>
        </p:nvSpPr>
        <p:spPr/>
        <p:txBody>
          <a:bodyPr/>
          <a:lstStyle/>
          <a:p>
            <a:pPr marL="0" indent="0">
              <a:buNone/>
            </a:pPr>
            <a:r>
              <a:rPr lang="en-GB" altLang="en-US" dirty="0"/>
              <a:t>The Profile Validation Tool (PVT) </a:t>
            </a:r>
          </a:p>
          <a:p>
            <a:pPr marL="0" indent="0">
              <a:buNone/>
            </a:pPr>
            <a:endParaRPr lang="en-GB" altLang="en-US" dirty="0"/>
          </a:p>
          <a:p>
            <a:pPr marL="0" indent="0">
              <a:buNone/>
            </a:pPr>
            <a:r>
              <a:rPr lang="en-GB" altLang="en-US" dirty="0"/>
              <a:t>To run the PVT, the exercise shall have been checked and delivered.</a:t>
            </a:r>
          </a:p>
          <a:p>
            <a:pPr marL="0" indent="0">
              <a:buNone/>
            </a:pPr>
            <a:endParaRPr lang="en-GB" altLang="en-US" dirty="0"/>
          </a:p>
          <a:p>
            <a:pPr marL="0" indent="0">
              <a:buNone/>
            </a:pPr>
            <a:r>
              <a:rPr lang="en-GB" altLang="en-US" dirty="0"/>
              <a:t>Based on the flight plans defined in IPAS:</a:t>
            </a:r>
          </a:p>
          <a:p>
            <a:r>
              <a:rPr lang="en-GB" altLang="en-US" dirty="0"/>
              <a:t>Allows individual flight profile validation</a:t>
            </a:r>
          </a:p>
          <a:p>
            <a:pPr lvl="1"/>
            <a:r>
              <a:rPr lang="en-GB" altLang="en-US" dirty="0"/>
              <a:t>The profile itself in vertical and horizontal view</a:t>
            </a:r>
          </a:p>
          <a:p>
            <a:pPr lvl="1"/>
            <a:r>
              <a:rPr lang="en-GB" altLang="en-US" dirty="0"/>
              <a:t>Application of the constraints</a:t>
            </a:r>
          </a:p>
          <a:p>
            <a:r>
              <a:rPr lang="en-GB" altLang="en-US" dirty="0"/>
              <a:t>The resulting sector sequence</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49</a:t>
            </a:fld>
            <a:endParaRPr lang="en-GB" altLang="en-US"/>
          </a:p>
        </p:txBody>
      </p:sp>
    </p:spTree>
    <p:extLst>
      <p:ext uri="{BB962C8B-B14F-4D97-AF65-F5344CB8AC3E}">
        <p14:creationId xmlns:p14="http://schemas.microsoft.com/office/powerpoint/2010/main" val="2230138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overview</a:t>
            </a:r>
          </a:p>
        </p:txBody>
      </p:sp>
      <p:sp>
        <p:nvSpPr>
          <p:cNvPr id="3" name="Content Placeholder 2"/>
          <p:cNvSpPr>
            <a:spLocks noGrp="1"/>
          </p:cNvSpPr>
          <p:nvPr>
            <p:ph idx="1"/>
          </p:nvPr>
        </p:nvSpPr>
        <p:spPr/>
        <p:txBody>
          <a:bodyPr/>
          <a:lstStyle/>
          <a:p>
            <a:pPr marL="0" indent="0">
              <a:buNone/>
            </a:pPr>
            <a:r>
              <a:rPr lang="en-GB" b="1" dirty="0"/>
              <a:t>IPAS</a:t>
            </a:r>
            <a:r>
              <a:rPr lang="en-GB" dirty="0"/>
              <a:t> is the </a:t>
            </a:r>
            <a:r>
              <a:rPr lang="en-GB" b="1" dirty="0"/>
              <a:t>I</a:t>
            </a:r>
            <a:r>
              <a:rPr lang="en-GB" dirty="0"/>
              <a:t>ntegrated data</a:t>
            </a:r>
            <a:r>
              <a:rPr lang="en-GB" b="1" dirty="0"/>
              <a:t> P</a:t>
            </a:r>
            <a:r>
              <a:rPr lang="en-GB" dirty="0"/>
              <a:t>reparation and </a:t>
            </a:r>
            <a:r>
              <a:rPr lang="en-GB" b="1" dirty="0"/>
              <a:t>A</a:t>
            </a:r>
            <a:r>
              <a:rPr lang="en-GB" dirty="0"/>
              <a:t>nalysis </a:t>
            </a:r>
            <a:r>
              <a:rPr lang="en-GB" b="1" dirty="0"/>
              <a:t>S</a:t>
            </a:r>
            <a:r>
              <a:rPr lang="en-GB" dirty="0"/>
              <a:t>ystem</a:t>
            </a:r>
            <a:r>
              <a:rPr lang="en-GB" dirty="0" smtClean="0"/>
              <a:t>.</a:t>
            </a:r>
          </a:p>
          <a:p>
            <a:pPr marL="0" indent="0">
              <a:buNone/>
            </a:pPr>
            <a:endParaRPr lang="en-GB" dirty="0"/>
          </a:p>
          <a:p>
            <a:pPr marL="0" indent="0">
              <a:buNone/>
            </a:pPr>
            <a:r>
              <a:rPr lang="en-US" dirty="0" smtClean="0"/>
              <a:t>Main </a:t>
            </a:r>
            <a:r>
              <a:rPr lang="en-US" dirty="0"/>
              <a:t>features:</a:t>
            </a:r>
          </a:p>
          <a:p>
            <a:r>
              <a:rPr lang="en-US" dirty="0"/>
              <a:t>Input, modify, and delete all data via tabular screens,</a:t>
            </a:r>
          </a:p>
          <a:p>
            <a:r>
              <a:rPr lang="en-US" dirty="0"/>
              <a:t>Display geographical data with graphical display facilities,</a:t>
            </a:r>
          </a:p>
          <a:p>
            <a:r>
              <a:rPr lang="en-US" dirty="0"/>
              <a:t>Exchange data with external sources (organism, clients, systems),</a:t>
            </a:r>
          </a:p>
          <a:p>
            <a:r>
              <a:rPr lang="en-US" dirty="0"/>
              <a:t>Validate data from an operational point of view: realistic traffic, sector load expected,</a:t>
            </a:r>
          </a:p>
          <a:p>
            <a:r>
              <a:rPr lang="en-US" dirty="0"/>
              <a:t>Check data managed by the system</a:t>
            </a:r>
          </a:p>
          <a:p>
            <a:r>
              <a:rPr lang="en-US" dirty="0"/>
              <a:t>Produce exercises in the format required by the target simulator,</a:t>
            </a:r>
          </a:p>
          <a:p>
            <a:r>
              <a:rPr lang="en-US" dirty="0"/>
              <a:t>Foresee what should be the analysis results of the simulation run (pre simulation mode),</a:t>
            </a:r>
          </a:p>
          <a:p>
            <a:r>
              <a:rPr lang="en-US" dirty="0"/>
              <a:t>Analyze the results of the simulation run (post simulation mode).</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a:t>
            </a:fld>
            <a:endParaRPr lang="en-GB" altLang="en-US"/>
          </a:p>
        </p:txBody>
      </p:sp>
    </p:spTree>
    <p:extLst>
      <p:ext uri="{BB962C8B-B14F-4D97-AF65-F5344CB8AC3E}">
        <p14:creationId xmlns:p14="http://schemas.microsoft.com/office/powerpoint/2010/main" val="1455807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PVT</a:t>
            </a:r>
          </a:p>
        </p:txBody>
      </p:sp>
      <p:sp>
        <p:nvSpPr>
          <p:cNvPr id="3" name="Content Placeholder 2"/>
          <p:cNvSpPr>
            <a:spLocks noGrp="1"/>
          </p:cNvSpPr>
          <p:nvPr>
            <p:ph idx="1"/>
          </p:nvPr>
        </p:nvSpPr>
        <p:spPr>
          <a:xfrm>
            <a:off x="457200" y="1614488"/>
            <a:ext cx="3076098" cy="3967605"/>
          </a:xfrm>
          <a:ln>
            <a:noFill/>
          </a:ln>
        </p:spPr>
        <p:txBody>
          <a:bodyPr/>
          <a:lstStyle/>
          <a:p>
            <a:r>
              <a:rPr lang="en-GB" dirty="0"/>
              <a:t>Menu bar</a:t>
            </a:r>
          </a:p>
          <a:p>
            <a:r>
              <a:rPr lang="en-GB" dirty="0"/>
              <a:t>Selected flight</a:t>
            </a:r>
          </a:p>
          <a:p>
            <a:r>
              <a:rPr lang="en-GB" dirty="0"/>
              <a:t>Vertical profile</a:t>
            </a:r>
          </a:p>
          <a:p>
            <a:r>
              <a:rPr lang="en-GB" dirty="0"/>
              <a:t>Flight </a:t>
            </a:r>
            <a:r>
              <a:rPr lang="en-GB" dirty="0" err="1"/>
              <a:t>characterics</a:t>
            </a:r>
            <a:endParaRPr lang="en-GB" dirty="0"/>
          </a:p>
          <a:p>
            <a:r>
              <a:rPr lang="en-GB" dirty="0" err="1"/>
              <a:t>Keypoint</a:t>
            </a:r>
            <a:r>
              <a:rPr lang="en-GB" dirty="0"/>
              <a:t> list</a:t>
            </a:r>
          </a:p>
          <a:p>
            <a:r>
              <a:rPr lang="en-GB" dirty="0"/>
              <a:t>Navigation in profiles list</a:t>
            </a:r>
          </a:p>
          <a:p>
            <a:r>
              <a:rPr lang="en-GB" dirty="0"/>
              <a:t>Individual flight selection</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50</a:t>
            </a:fld>
            <a:endParaRPr lang="en-GB" altLang="en-US"/>
          </a:p>
        </p:txBody>
      </p:sp>
      <p:pic>
        <p:nvPicPr>
          <p:cNvPr id="6" name="Picture 4" descr="pvt">
            <a:extLst>
              <a:ext uri="{FF2B5EF4-FFF2-40B4-BE49-F238E27FC236}">
                <a16:creationId xmlns:a16="http://schemas.microsoft.com/office/drawing/2014/main" id="{80B63C9D-C2CC-48F5-AB55-2655F7CC2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298" y="1614489"/>
            <a:ext cx="5153501" cy="362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70F8491-41AD-488D-A343-7087FF0E340C}"/>
              </a:ext>
            </a:extLst>
          </p:cNvPr>
          <p:cNvSpPr/>
          <p:nvPr/>
        </p:nvSpPr>
        <p:spPr>
          <a:xfrm>
            <a:off x="7219507" y="2009038"/>
            <a:ext cx="1467292" cy="15635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8" name="Straight Arrow Connector 34">
            <a:extLst>
              <a:ext uri="{FF2B5EF4-FFF2-40B4-BE49-F238E27FC236}">
                <a16:creationId xmlns:a16="http://schemas.microsoft.com/office/drawing/2014/main" id="{301FB2DA-D9D4-4E3D-8E66-F537120C4CD3}"/>
              </a:ext>
            </a:extLst>
          </p:cNvPr>
          <p:cNvCxnSpPr>
            <a:cxnSpLocks/>
            <a:endCxn id="7" idx="1"/>
          </p:cNvCxnSpPr>
          <p:nvPr/>
        </p:nvCxnSpPr>
        <p:spPr>
          <a:xfrm flipV="1">
            <a:off x="2392326" y="2790789"/>
            <a:ext cx="4827181" cy="37354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02F2F51-B62B-430C-83FB-A36E42747566}"/>
              </a:ext>
            </a:extLst>
          </p:cNvPr>
          <p:cNvSpPr/>
          <p:nvPr/>
        </p:nvSpPr>
        <p:spPr>
          <a:xfrm>
            <a:off x="3533298" y="3978460"/>
            <a:ext cx="581502" cy="242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3" name="Straight Arrow Connector 34">
            <a:extLst>
              <a:ext uri="{FF2B5EF4-FFF2-40B4-BE49-F238E27FC236}">
                <a16:creationId xmlns:a16="http://schemas.microsoft.com/office/drawing/2014/main" id="{8C25BECE-16E5-4C9B-A88F-DEA4A131EEB7}"/>
              </a:ext>
            </a:extLst>
          </p:cNvPr>
          <p:cNvCxnSpPr>
            <a:cxnSpLocks/>
            <a:endCxn id="12" idx="1"/>
          </p:cNvCxnSpPr>
          <p:nvPr/>
        </p:nvCxnSpPr>
        <p:spPr>
          <a:xfrm>
            <a:off x="2392326" y="2143003"/>
            <a:ext cx="1140972" cy="195679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E62AF90-9B5D-464A-B61D-3617A4E96989}"/>
              </a:ext>
            </a:extLst>
          </p:cNvPr>
          <p:cNvSpPr/>
          <p:nvPr/>
        </p:nvSpPr>
        <p:spPr>
          <a:xfrm>
            <a:off x="3533298" y="1996428"/>
            <a:ext cx="3686209" cy="1956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6" name="Straight Arrow Connector 34">
            <a:extLst>
              <a:ext uri="{FF2B5EF4-FFF2-40B4-BE49-F238E27FC236}">
                <a16:creationId xmlns:a16="http://schemas.microsoft.com/office/drawing/2014/main" id="{C05D84B2-42CF-4A15-A7FF-D971668BFEDC}"/>
              </a:ext>
            </a:extLst>
          </p:cNvPr>
          <p:cNvCxnSpPr>
            <a:cxnSpLocks/>
            <a:endCxn id="15" idx="1"/>
          </p:cNvCxnSpPr>
          <p:nvPr/>
        </p:nvCxnSpPr>
        <p:spPr>
          <a:xfrm>
            <a:off x="2392326" y="2496160"/>
            <a:ext cx="1140972" cy="47866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65CB541-AD69-424A-B22D-8EBAB31E9A26}"/>
              </a:ext>
            </a:extLst>
          </p:cNvPr>
          <p:cNvSpPr/>
          <p:nvPr/>
        </p:nvSpPr>
        <p:spPr>
          <a:xfrm>
            <a:off x="7219507" y="3572539"/>
            <a:ext cx="1467292" cy="287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19" name="Straight Arrow Connector 34">
            <a:extLst>
              <a:ext uri="{FF2B5EF4-FFF2-40B4-BE49-F238E27FC236}">
                <a16:creationId xmlns:a16="http://schemas.microsoft.com/office/drawing/2014/main" id="{B67979BE-99A7-4D52-8808-A17340E31FAF}"/>
              </a:ext>
            </a:extLst>
          </p:cNvPr>
          <p:cNvCxnSpPr>
            <a:cxnSpLocks/>
            <a:endCxn id="18" idx="1"/>
          </p:cNvCxnSpPr>
          <p:nvPr/>
        </p:nvCxnSpPr>
        <p:spPr>
          <a:xfrm>
            <a:off x="2700670" y="2817628"/>
            <a:ext cx="4518837" cy="89845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A9D7347-2652-4A1F-AEC1-890D95E86556}"/>
              </a:ext>
            </a:extLst>
          </p:cNvPr>
          <p:cNvSpPr/>
          <p:nvPr/>
        </p:nvSpPr>
        <p:spPr>
          <a:xfrm>
            <a:off x="3533298" y="1654687"/>
            <a:ext cx="1635385" cy="352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2" name="Straight Arrow Connector 34">
            <a:extLst>
              <a:ext uri="{FF2B5EF4-FFF2-40B4-BE49-F238E27FC236}">
                <a16:creationId xmlns:a16="http://schemas.microsoft.com/office/drawing/2014/main" id="{CEF0ABD0-F52B-4314-8BE1-BACACD9E87E9}"/>
              </a:ext>
            </a:extLst>
          </p:cNvPr>
          <p:cNvCxnSpPr>
            <a:cxnSpLocks/>
            <a:endCxn id="21" idx="1"/>
          </p:cNvCxnSpPr>
          <p:nvPr/>
        </p:nvCxnSpPr>
        <p:spPr>
          <a:xfrm flipV="1">
            <a:off x="2286000" y="1830860"/>
            <a:ext cx="1247298" cy="527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F2346E5-6640-46AC-A582-42E8C6595D52}"/>
              </a:ext>
            </a:extLst>
          </p:cNvPr>
          <p:cNvSpPr/>
          <p:nvPr/>
        </p:nvSpPr>
        <p:spPr>
          <a:xfrm>
            <a:off x="3533298" y="3923456"/>
            <a:ext cx="3686209" cy="1320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28" name="Straight Arrow Connector 34">
            <a:extLst>
              <a:ext uri="{FF2B5EF4-FFF2-40B4-BE49-F238E27FC236}">
                <a16:creationId xmlns:a16="http://schemas.microsoft.com/office/drawing/2014/main" id="{58AA1062-8DA1-48ED-9769-1748A1D04F84}"/>
              </a:ext>
            </a:extLst>
          </p:cNvPr>
          <p:cNvCxnSpPr>
            <a:cxnSpLocks/>
            <a:endCxn id="27" idx="1"/>
          </p:cNvCxnSpPr>
          <p:nvPr/>
        </p:nvCxnSpPr>
        <p:spPr>
          <a:xfrm>
            <a:off x="3009014" y="3919243"/>
            <a:ext cx="524284" cy="66424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476BF14-A10F-4820-86ED-EFDA303F39E2}"/>
              </a:ext>
            </a:extLst>
          </p:cNvPr>
          <p:cNvSpPr/>
          <p:nvPr/>
        </p:nvSpPr>
        <p:spPr>
          <a:xfrm>
            <a:off x="7219507" y="4327449"/>
            <a:ext cx="1467292" cy="9160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33" name="Straight Arrow Connector 34">
            <a:extLst>
              <a:ext uri="{FF2B5EF4-FFF2-40B4-BE49-F238E27FC236}">
                <a16:creationId xmlns:a16="http://schemas.microsoft.com/office/drawing/2014/main" id="{08230DB4-10B0-4EB5-A7F1-7F64D4A64204}"/>
              </a:ext>
            </a:extLst>
          </p:cNvPr>
          <p:cNvCxnSpPr>
            <a:cxnSpLocks/>
            <a:endCxn id="32" idx="1"/>
          </p:cNvCxnSpPr>
          <p:nvPr/>
        </p:nvCxnSpPr>
        <p:spPr>
          <a:xfrm>
            <a:off x="3329940" y="3458961"/>
            <a:ext cx="3889567" cy="132651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783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additive="base">
                                        <p:cTn id="6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69" presetID="2" presetClass="entr" presetSubtype="4"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 calcmode="lin" valueType="num">
                                      <p:cBhvr additive="base">
                                        <p:cTn id="7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3"/>
                                        </p:tgtEl>
                                        <p:attrNameLst>
                                          <p:attrName>style.visibility</p:attrName>
                                        </p:attrNameLst>
                                      </p:cBhvr>
                                      <p:to>
                                        <p:strVal val="hidden"/>
                                      </p:to>
                                    </p:set>
                                  </p:subTnLst>
                                </p:cTn>
                              </p:par>
                              <p:par>
                                <p:cTn id="83" presetID="2" presetClass="entr" presetSubtype="4"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 calcmode="lin" valueType="num">
                                      <p:cBhvr additive="base">
                                        <p:cTn id="9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18" grpId="0" animBg="1"/>
      <p:bldP spid="21" grpId="0" animBg="1"/>
      <p:bldP spid="27" grpId="0" animBg="1"/>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PVT</a:t>
            </a:r>
          </a:p>
        </p:txBody>
      </p:sp>
      <p:sp>
        <p:nvSpPr>
          <p:cNvPr id="3" name="Content Placeholder 2"/>
          <p:cNvSpPr>
            <a:spLocks noGrp="1"/>
          </p:cNvSpPr>
          <p:nvPr>
            <p:ph idx="1"/>
          </p:nvPr>
        </p:nvSpPr>
        <p:spPr>
          <a:xfrm>
            <a:off x="457200" y="1614488"/>
            <a:ext cx="3846576" cy="4503737"/>
          </a:xfrm>
          <a:ln>
            <a:solidFill>
              <a:srgbClr val="FF0000"/>
            </a:solidFill>
          </a:ln>
        </p:spPr>
        <p:txBody>
          <a:bodyPr/>
          <a:lstStyle/>
          <a:p>
            <a:r>
              <a:rPr lang="en-GB" dirty="0"/>
              <a:t>Menu bar</a:t>
            </a:r>
          </a:p>
          <a:p>
            <a:r>
              <a:rPr lang="en-GB" dirty="0"/>
              <a:t>Lateral profile of the selected flight</a:t>
            </a:r>
          </a:p>
          <a:p>
            <a:r>
              <a:rPr lang="en-GB" dirty="0"/>
              <a:t>Additional airspace elements display</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51</a:t>
            </a:fld>
            <a:endParaRPr lang="en-GB" altLang="en-US"/>
          </a:p>
        </p:txBody>
      </p:sp>
      <p:pic>
        <p:nvPicPr>
          <p:cNvPr id="6" name="Picture 18">
            <a:extLst>
              <a:ext uri="{FF2B5EF4-FFF2-40B4-BE49-F238E27FC236}">
                <a16:creationId xmlns:a16="http://schemas.microsoft.com/office/drawing/2014/main" id="{8C71F2C8-C30A-46F0-B015-C2667D082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76" y="1614489"/>
            <a:ext cx="4383024" cy="4528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1F0FC1B-CD07-4EDF-B713-213F45FB9E88}"/>
              </a:ext>
            </a:extLst>
          </p:cNvPr>
          <p:cNvSpPr/>
          <p:nvPr/>
        </p:nvSpPr>
        <p:spPr>
          <a:xfrm>
            <a:off x="4303776" y="1683860"/>
            <a:ext cx="1635385" cy="352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cxnSp>
        <p:nvCxnSpPr>
          <p:cNvPr id="8" name="Straight Arrow Connector 34">
            <a:extLst>
              <a:ext uri="{FF2B5EF4-FFF2-40B4-BE49-F238E27FC236}">
                <a16:creationId xmlns:a16="http://schemas.microsoft.com/office/drawing/2014/main" id="{1C657230-3F1F-4C78-B4F7-8C200CDD1952}"/>
              </a:ext>
            </a:extLst>
          </p:cNvPr>
          <p:cNvCxnSpPr>
            <a:cxnSpLocks/>
            <a:endCxn id="7" idx="1"/>
          </p:cNvCxnSpPr>
          <p:nvPr/>
        </p:nvCxnSpPr>
        <p:spPr>
          <a:xfrm>
            <a:off x="3381153" y="1775637"/>
            <a:ext cx="922623" cy="8439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4">
            <a:extLst>
              <a:ext uri="{FF2B5EF4-FFF2-40B4-BE49-F238E27FC236}">
                <a16:creationId xmlns:a16="http://schemas.microsoft.com/office/drawing/2014/main" id="{79138A04-6209-4046-96DA-EC7BA44E97CD}"/>
              </a:ext>
            </a:extLst>
          </p:cNvPr>
          <p:cNvCxnSpPr>
            <a:cxnSpLocks/>
          </p:cNvCxnSpPr>
          <p:nvPr/>
        </p:nvCxnSpPr>
        <p:spPr>
          <a:xfrm>
            <a:off x="3593805" y="2314061"/>
            <a:ext cx="3859618" cy="102456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34">
            <a:extLst>
              <a:ext uri="{FF2B5EF4-FFF2-40B4-BE49-F238E27FC236}">
                <a16:creationId xmlns:a16="http://schemas.microsoft.com/office/drawing/2014/main" id="{67557FFF-9694-4140-928B-473A069F8AB8}"/>
              </a:ext>
            </a:extLst>
          </p:cNvPr>
          <p:cNvCxnSpPr>
            <a:cxnSpLocks/>
          </p:cNvCxnSpPr>
          <p:nvPr/>
        </p:nvCxnSpPr>
        <p:spPr>
          <a:xfrm>
            <a:off x="3381153" y="2925872"/>
            <a:ext cx="2424224" cy="246483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34">
            <a:extLst>
              <a:ext uri="{FF2B5EF4-FFF2-40B4-BE49-F238E27FC236}">
                <a16:creationId xmlns:a16="http://schemas.microsoft.com/office/drawing/2014/main" id="{994C6357-77D2-487E-8709-7E77B199056D}"/>
              </a:ext>
            </a:extLst>
          </p:cNvPr>
          <p:cNvCxnSpPr>
            <a:cxnSpLocks/>
          </p:cNvCxnSpPr>
          <p:nvPr/>
        </p:nvCxnSpPr>
        <p:spPr>
          <a:xfrm flipV="1">
            <a:off x="3381153" y="1941216"/>
            <a:ext cx="1845246" cy="98465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062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ART Analysis</a:t>
            </a:r>
          </a:p>
        </p:txBody>
      </p:sp>
      <p:sp>
        <p:nvSpPr>
          <p:cNvPr id="3" name="Content Placeholder 2"/>
          <p:cNvSpPr>
            <a:spLocks noGrp="1"/>
          </p:cNvSpPr>
          <p:nvPr>
            <p:ph idx="1"/>
          </p:nvPr>
        </p:nvSpPr>
        <p:spPr/>
        <p:txBody>
          <a:bodyPr/>
          <a:lstStyle/>
          <a:p>
            <a:pPr marL="0" indent="0">
              <a:buNone/>
            </a:pPr>
            <a:r>
              <a:rPr lang="en-GB" dirty="0"/>
              <a:t>The Analysis and Replay Tool.</a:t>
            </a:r>
          </a:p>
          <a:p>
            <a:pPr marL="0" indent="0">
              <a:buNone/>
            </a:pPr>
            <a:endParaRPr lang="en-GB" dirty="0"/>
          </a:p>
          <a:p>
            <a:pPr marL="0" indent="0">
              <a:buNone/>
            </a:pPr>
            <a:r>
              <a:rPr lang="en-GB" altLang="en-US" dirty="0"/>
              <a:t>To run the ART Analysis, the exercise shall have been checked, delivered and the PVT Batch shall have been performed</a:t>
            </a:r>
          </a:p>
          <a:p>
            <a:pPr marL="0" indent="0">
              <a:buNone/>
            </a:pPr>
            <a:endParaRPr lang="en-GB" dirty="0"/>
          </a:p>
          <a:p>
            <a:pPr marL="0" indent="0">
              <a:buNone/>
            </a:pPr>
            <a:r>
              <a:rPr lang="en-GB" dirty="0"/>
              <a:t>ART Analysis is used to a</a:t>
            </a:r>
            <a:r>
              <a:rPr lang="en-GB" altLang="en-US" dirty="0"/>
              <a:t>nalyse or to modify all or part of the data managed by the IPAS system</a:t>
            </a:r>
          </a:p>
          <a:p>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52</a:t>
            </a:fld>
            <a:endParaRPr lang="en-GB" altLang="en-US"/>
          </a:p>
        </p:txBody>
      </p:sp>
    </p:spTree>
    <p:extLst>
      <p:ext uri="{BB962C8B-B14F-4D97-AF65-F5344CB8AC3E}">
        <p14:creationId xmlns:p14="http://schemas.microsoft.com/office/powerpoint/2010/main" val="3915992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ART Analysis</a:t>
            </a:r>
          </a:p>
        </p:txBody>
      </p:sp>
      <p:sp>
        <p:nvSpPr>
          <p:cNvPr id="3" name="Content Placeholder 2"/>
          <p:cNvSpPr>
            <a:spLocks noGrp="1"/>
          </p:cNvSpPr>
          <p:nvPr>
            <p:ph idx="1"/>
          </p:nvPr>
        </p:nvSpPr>
        <p:spPr/>
        <p:txBody>
          <a:bodyPr/>
          <a:lstStyle/>
          <a:p>
            <a:pPr marL="0" indent="0">
              <a:buNone/>
            </a:pPr>
            <a:r>
              <a:rPr lang="en-GB" altLang="en-US" dirty="0"/>
              <a:t>Based on ground predicted profiles, p</a:t>
            </a:r>
            <a:r>
              <a:rPr lang="en-GB" dirty="0"/>
              <a:t>ossible analysis are:</a:t>
            </a:r>
          </a:p>
          <a:p>
            <a:r>
              <a:rPr lang="en-GB" altLang="en-US" dirty="0"/>
              <a:t>“Pseudo” real-time tracks visualisation</a:t>
            </a:r>
          </a:p>
          <a:p>
            <a:r>
              <a:rPr lang="en-GB" altLang="en-US" dirty="0"/>
              <a:t>Display of Traffic behaviour</a:t>
            </a:r>
          </a:p>
          <a:p>
            <a:r>
              <a:rPr lang="en-GB" altLang="en-US" dirty="0"/>
              <a:t>Display of flight profile (vertical and horizontal plans)</a:t>
            </a:r>
          </a:p>
          <a:p>
            <a:r>
              <a:rPr lang="en-GB" altLang="en-US" dirty="0"/>
              <a:t>Conflicts evaluation</a:t>
            </a:r>
          </a:p>
          <a:p>
            <a:r>
              <a:rPr lang="en-GB" altLang="en-US" dirty="0"/>
              <a:t>Traffic flow density evaluation</a:t>
            </a:r>
          </a:p>
          <a:p>
            <a:r>
              <a:rPr lang="en-GB" altLang="en-US" dirty="0"/>
              <a:t>Flight schedule modification</a:t>
            </a:r>
          </a:p>
          <a:p>
            <a:r>
              <a:rPr lang="en-GB" altLang="en-US" dirty="0"/>
              <a:t>Query data on flights</a:t>
            </a:r>
          </a:p>
          <a:p>
            <a:r>
              <a:rPr lang="en-GB" altLang="en-US" dirty="0"/>
              <a:t>Increase/decrease of the traffic</a:t>
            </a:r>
          </a:p>
          <a:p>
            <a:endParaRPr lang="en-GB" dirty="0"/>
          </a:p>
          <a:p>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53</a:t>
            </a:fld>
            <a:endParaRPr lang="en-GB" altLang="en-US"/>
          </a:p>
        </p:txBody>
      </p:sp>
    </p:spTree>
    <p:extLst>
      <p:ext uri="{BB962C8B-B14F-4D97-AF65-F5344CB8AC3E}">
        <p14:creationId xmlns:p14="http://schemas.microsoft.com/office/powerpoint/2010/main" val="3594572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ART Analysis</a:t>
            </a:r>
          </a:p>
        </p:txBody>
      </p:sp>
      <p:sp>
        <p:nvSpPr>
          <p:cNvPr id="3" name="Content Placeholder 2"/>
          <p:cNvSpPr>
            <a:spLocks noGrp="1"/>
          </p:cNvSpPr>
          <p:nvPr>
            <p:ph idx="1"/>
          </p:nvPr>
        </p:nvSpPr>
        <p:spPr>
          <a:ln>
            <a:solidFill>
              <a:srgbClr val="FF0000"/>
            </a:solidFill>
          </a:ln>
        </p:spPr>
        <p:txBody>
          <a:bodyPr/>
          <a:lstStyle/>
          <a:p>
            <a:r>
              <a:rPr lang="en-GB" dirty="0"/>
              <a:t>Radar situation</a:t>
            </a:r>
          </a:p>
          <a:p>
            <a:r>
              <a:rPr lang="en-GB" dirty="0"/>
              <a:t>Sectors load</a:t>
            </a:r>
          </a:p>
          <a:p>
            <a:r>
              <a:rPr lang="en-GB" dirty="0"/>
              <a:t>Global load</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54</a:t>
            </a:fld>
            <a:endParaRPr lang="en-GB" altLang="en-US"/>
          </a:p>
        </p:txBody>
      </p:sp>
      <p:pic>
        <p:nvPicPr>
          <p:cNvPr id="6" name="Picture 4" descr="art_analysis">
            <a:extLst>
              <a:ext uri="{FF2B5EF4-FFF2-40B4-BE49-F238E27FC236}">
                <a16:creationId xmlns:a16="http://schemas.microsoft.com/office/drawing/2014/main" id="{7BE97B43-6ADB-47D1-A341-5C5FDA88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752" y="1614487"/>
            <a:ext cx="5564048" cy="45037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34">
            <a:extLst>
              <a:ext uri="{FF2B5EF4-FFF2-40B4-BE49-F238E27FC236}">
                <a16:creationId xmlns:a16="http://schemas.microsoft.com/office/drawing/2014/main" id="{6A642AF1-46AF-4AFC-904A-6066EF7C7F6D}"/>
              </a:ext>
            </a:extLst>
          </p:cNvPr>
          <p:cNvCxnSpPr>
            <a:cxnSpLocks/>
          </p:cNvCxnSpPr>
          <p:nvPr/>
        </p:nvCxnSpPr>
        <p:spPr>
          <a:xfrm>
            <a:off x="2457450" y="1790700"/>
            <a:ext cx="1746250" cy="15367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34">
            <a:extLst>
              <a:ext uri="{FF2B5EF4-FFF2-40B4-BE49-F238E27FC236}">
                <a16:creationId xmlns:a16="http://schemas.microsoft.com/office/drawing/2014/main" id="{6D4F95D6-3953-4C15-9A2F-8A1762C98A24}"/>
              </a:ext>
            </a:extLst>
          </p:cNvPr>
          <p:cNvCxnSpPr>
            <a:cxnSpLocks/>
          </p:cNvCxnSpPr>
          <p:nvPr/>
        </p:nvCxnSpPr>
        <p:spPr>
          <a:xfrm>
            <a:off x="2114550" y="2133600"/>
            <a:ext cx="4229100" cy="200977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4">
            <a:extLst>
              <a:ext uri="{FF2B5EF4-FFF2-40B4-BE49-F238E27FC236}">
                <a16:creationId xmlns:a16="http://schemas.microsoft.com/office/drawing/2014/main" id="{8637CC9A-6906-4674-B25B-181457A3723D}"/>
              </a:ext>
            </a:extLst>
          </p:cNvPr>
          <p:cNvCxnSpPr>
            <a:cxnSpLocks/>
          </p:cNvCxnSpPr>
          <p:nvPr/>
        </p:nvCxnSpPr>
        <p:spPr>
          <a:xfrm>
            <a:off x="2114550" y="2133600"/>
            <a:ext cx="4229100" cy="250507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34">
            <a:extLst>
              <a:ext uri="{FF2B5EF4-FFF2-40B4-BE49-F238E27FC236}">
                <a16:creationId xmlns:a16="http://schemas.microsoft.com/office/drawing/2014/main" id="{E8931F31-F235-4174-BB37-D1C633014E2E}"/>
              </a:ext>
            </a:extLst>
          </p:cNvPr>
          <p:cNvCxnSpPr>
            <a:cxnSpLocks/>
          </p:cNvCxnSpPr>
          <p:nvPr/>
        </p:nvCxnSpPr>
        <p:spPr>
          <a:xfrm>
            <a:off x="2114550" y="2133600"/>
            <a:ext cx="4229100" cy="301942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4">
            <a:extLst>
              <a:ext uri="{FF2B5EF4-FFF2-40B4-BE49-F238E27FC236}">
                <a16:creationId xmlns:a16="http://schemas.microsoft.com/office/drawing/2014/main" id="{EBCB5545-FF4E-409A-8EBB-7954FBAB49D6}"/>
              </a:ext>
            </a:extLst>
          </p:cNvPr>
          <p:cNvCxnSpPr>
            <a:cxnSpLocks/>
          </p:cNvCxnSpPr>
          <p:nvPr/>
        </p:nvCxnSpPr>
        <p:spPr>
          <a:xfrm>
            <a:off x="2114550" y="2476500"/>
            <a:ext cx="5019675" cy="246697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55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55</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3944159"/>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94646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ART Analysis</a:t>
            </a:r>
          </a:p>
        </p:txBody>
      </p:sp>
      <p:sp>
        <p:nvSpPr>
          <p:cNvPr id="3" name="Content Placeholder 2"/>
          <p:cNvSpPr>
            <a:spLocks noGrp="1"/>
          </p:cNvSpPr>
          <p:nvPr>
            <p:ph idx="1"/>
          </p:nvPr>
        </p:nvSpPr>
        <p:spPr/>
        <p:txBody>
          <a:bodyPr/>
          <a:lstStyle/>
          <a:p>
            <a:pPr marL="0" indent="0">
              <a:buNone/>
            </a:pPr>
            <a:r>
              <a:rPr lang="en-US" altLang="en-US" dirty="0"/>
              <a:t>Data may be analyzed with ART Analysis</a:t>
            </a:r>
          </a:p>
          <a:p>
            <a:r>
              <a:rPr lang="en-US" altLang="en-US" dirty="0"/>
              <a:t>before a simulation using prepared data and profile computed by the target system </a:t>
            </a:r>
          </a:p>
          <a:p>
            <a:r>
              <a:rPr lang="en-US" altLang="en-US" dirty="0"/>
              <a:t>after simulation using the recordings provided by the target system.</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56</a:t>
            </a:fld>
            <a:endParaRPr lang="en-GB" altLang="en-US"/>
          </a:p>
        </p:txBody>
      </p:sp>
    </p:spTree>
    <p:extLst>
      <p:ext uri="{BB962C8B-B14F-4D97-AF65-F5344CB8AC3E}">
        <p14:creationId xmlns:p14="http://schemas.microsoft.com/office/powerpoint/2010/main" val="3484921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Ambox warning pn.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886" y="1"/>
            <a:ext cx="3615113" cy="3139440"/>
          </a:xfrm>
          <a:prstGeom prst="rect">
            <a:avLst/>
          </a:prstGeom>
        </p:spPr>
      </p:pic>
      <p:sp>
        <p:nvSpPr>
          <p:cNvPr id="2" name="Title 1"/>
          <p:cNvSpPr>
            <a:spLocks noGrp="1"/>
          </p:cNvSpPr>
          <p:nvPr>
            <p:ph type="title"/>
          </p:nvPr>
        </p:nvSpPr>
        <p:spPr/>
        <p:txBody>
          <a:bodyPr/>
          <a:lstStyle/>
          <a:p>
            <a:r>
              <a:rPr lang="en-GB" dirty="0"/>
              <a:t>IPAS System – Recommendation</a:t>
            </a:r>
          </a:p>
        </p:txBody>
      </p:sp>
      <p:sp>
        <p:nvSpPr>
          <p:cNvPr id="3" name="Content Placeholder 2"/>
          <p:cNvSpPr>
            <a:spLocks noGrp="1"/>
          </p:cNvSpPr>
          <p:nvPr>
            <p:ph idx="1"/>
          </p:nvPr>
        </p:nvSpPr>
        <p:spPr/>
        <p:txBody>
          <a:bodyPr/>
          <a:lstStyle/>
          <a:p>
            <a:pPr marL="0" indent="0">
              <a:buNone/>
            </a:pPr>
            <a:r>
              <a:rPr lang="en-GB" dirty="0">
                <a:solidFill>
                  <a:srgbClr val="FF0000"/>
                </a:solidFill>
              </a:rPr>
              <a:t>For post analysis, </a:t>
            </a:r>
          </a:p>
          <a:p>
            <a:pPr marL="0" indent="0">
              <a:buNone/>
            </a:pPr>
            <a:r>
              <a:rPr lang="en-GB" dirty="0">
                <a:solidFill>
                  <a:srgbClr val="FF0000"/>
                </a:solidFill>
              </a:rPr>
              <a:t>the STORIA tool should also be used</a:t>
            </a:r>
          </a:p>
          <a:p>
            <a:pPr marL="0" indent="0">
              <a:buNone/>
            </a:pPr>
            <a:endParaRPr lang="en-GB" dirty="0">
              <a:solidFill>
                <a:srgbClr val="FF0000"/>
              </a:solidFill>
            </a:endParaRP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57</a:t>
            </a:fld>
            <a:endParaRPr lang="en-GB" altLang="en-US"/>
          </a:p>
        </p:txBody>
      </p:sp>
    </p:spTree>
    <p:extLst>
      <p:ext uri="{BB962C8B-B14F-4D97-AF65-F5344CB8AC3E}">
        <p14:creationId xmlns:p14="http://schemas.microsoft.com/office/powerpoint/2010/main" val="2175991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 – </a:t>
            </a:r>
            <a:r>
              <a:rPr lang="en-GB" dirty="0" smtClean="0"/>
              <a:t>LIVE </a:t>
            </a:r>
            <a:endParaRPr lang="en-GB" dirty="0"/>
          </a:p>
        </p:txBody>
      </p:sp>
      <p:sp>
        <p:nvSpPr>
          <p:cNvPr id="3" name="Content Placeholder 2"/>
          <p:cNvSpPr>
            <a:spLocks noGrp="1"/>
          </p:cNvSpPr>
          <p:nvPr>
            <p:ph idx="1"/>
          </p:nvPr>
        </p:nvSpPr>
        <p:spPr>
          <a:xfrm>
            <a:off x="457200" y="1614488"/>
            <a:ext cx="5915320" cy="4503508"/>
          </a:xfrm>
        </p:spPr>
        <p:txBody>
          <a:bodyPr/>
          <a:lstStyle/>
          <a:p>
            <a:pPr marL="0" indent="0">
              <a:buNone/>
            </a:pPr>
            <a:r>
              <a:rPr lang="en-GB" dirty="0" smtClean="0"/>
              <a:t>It is time to make a break and go for a live demo!</a:t>
            </a:r>
          </a:p>
          <a:p>
            <a:r>
              <a:rPr lang="en-GB" dirty="0" smtClean="0"/>
              <a:t>Check and Deliver</a:t>
            </a:r>
          </a:p>
          <a:p>
            <a:r>
              <a:rPr lang="en-GB" dirty="0" smtClean="0"/>
              <a:t>PVT Interactive</a:t>
            </a:r>
          </a:p>
          <a:p>
            <a:r>
              <a:rPr lang="en-GB" dirty="0" smtClean="0"/>
              <a:t>PVT Batch</a:t>
            </a:r>
          </a:p>
          <a:p>
            <a:r>
              <a:rPr lang="en-GB" dirty="0"/>
              <a:t>[</a:t>
            </a:r>
            <a:r>
              <a:rPr lang="en-GB" dirty="0" smtClean="0"/>
              <a:t>AIR Preparation]</a:t>
            </a:r>
          </a:p>
          <a:p>
            <a:r>
              <a:rPr lang="en-GB" dirty="0" smtClean="0"/>
              <a:t>ART Analysis</a:t>
            </a:r>
          </a:p>
          <a:p>
            <a:pPr marL="0" indent="0">
              <a:buNone/>
            </a:pPr>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58</a:t>
            </a:fld>
            <a:endParaRPr lang="en-GB" altLang="en-US"/>
          </a:p>
        </p:txBody>
      </p:sp>
      <p:pic>
        <p:nvPicPr>
          <p:cNvPr id="1026" name="Picture 2" descr="Pause café Photo stock libre - Public Domain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8777288"/>
            <a:ext cx="3600000" cy="4698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511074" y="1614488"/>
            <a:ext cx="2381250" cy="3105150"/>
          </a:xfrm>
          <a:prstGeom prst="rect">
            <a:avLst/>
          </a:prstGeom>
        </p:spPr>
      </p:pic>
    </p:spTree>
    <p:extLst>
      <p:ext uri="{BB962C8B-B14F-4D97-AF65-F5344CB8AC3E}">
        <p14:creationId xmlns:p14="http://schemas.microsoft.com/office/powerpoint/2010/main" val="137467620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IPAS System</a:t>
            </a:r>
            <a:endParaRPr lang="en-GB" dirty="0"/>
          </a:p>
        </p:txBody>
      </p:sp>
      <p:sp>
        <p:nvSpPr>
          <p:cNvPr id="5" name="Content Placeholder 4"/>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sz="3200" dirty="0" smtClean="0">
                <a:solidFill>
                  <a:srgbClr val="003366"/>
                </a:solidFill>
              </a:rPr>
              <a:t>Thank you for using ESCAPE</a:t>
            </a:r>
          </a:p>
          <a:p>
            <a:pPr marL="0" indent="0" algn="ctr">
              <a:buNone/>
            </a:pPr>
            <a:endParaRPr lang="en-GB" sz="3200" dirty="0">
              <a:solidFill>
                <a:srgbClr val="003366"/>
              </a:solidFill>
            </a:endParaRPr>
          </a:p>
          <a:p>
            <a:pPr marL="0" indent="0" algn="ctr">
              <a:buNone/>
            </a:pPr>
            <a:r>
              <a:rPr lang="en-GB" sz="3200" smtClean="0">
                <a:solidFill>
                  <a:srgbClr val="003366"/>
                </a:solidFill>
              </a:rPr>
              <a:t>Any questions?</a:t>
            </a:r>
            <a:endParaRPr lang="en-GB" sz="3200" dirty="0">
              <a:solidFill>
                <a:srgbClr val="003366"/>
              </a:solidFill>
            </a:endParaRPr>
          </a:p>
        </p:txBody>
      </p:sp>
      <p:sp>
        <p:nvSpPr>
          <p:cNvPr id="2" name="Footer Placeholder 1"/>
          <p:cNvSpPr>
            <a:spLocks noGrp="1"/>
          </p:cNvSpPr>
          <p:nvPr>
            <p:ph type="ftr" sz="quarter" idx="10"/>
          </p:nvPr>
        </p:nvSpPr>
        <p:spPr/>
        <p:txBody>
          <a:bodyPr/>
          <a:lstStyle/>
          <a:p>
            <a:r>
              <a:rPr lang="en-GB" altLang="en-US"/>
              <a:t>ESCAPE Training IPAS System</a:t>
            </a:r>
            <a:endParaRPr lang="en-GB" altLang="en-US" dirty="0"/>
          </a:p>
        </p:txBody>
      </p:sp>
      <p:sp>
        <p:nvSpPr>
          <p:cNvPr id="3" name="Slide Number Placeholder 2"/>
          <p:cNvSpPr>
            <a:spLocks noGrp="1"/>
          </p:cNvSpPr>
          <p:nvPr>
            <p:ph type="sldNum" sz="quarter" idx="11"/>
          </p:nvPr>
        </p:nvSpPr>
        <p:spPr/>
        <p:txBody>
          <a:bodyPr/>
          <a:lstStyle/>
          <a:p>
            <a:fld id="{BFDCD14E-C948-4238-95C1-5D3928859336}" type="slidenum">
              <a:rPr lang="en-GB" altLang="en-US" smtClean="0"/>
              <a:pPr/>
              <a:t>59</a:t>
            </a:fld>
            <a:endParaRPr lang="en-GB" altLang="en-US"/>
          </a:p>
        </p:txBody>
      </p:sp>
    </p:spTree>
    <p:extLst>
      <p:ext uri="{BB962C8B-B14F-4D97-AF65-F5344CB8AC3E}">
        <p14:creationId xmlns:p14="http://schemas.microsoft.com/office/powerpoint/2010/main" val="1024708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System</a:t>
            </a:r>
          </a:p>
        </p:txBody>
      </p:sp>
      <p:sp>
        <p:nvSpPr>
          <p:cNvPr id="3" name="Content Placeholder 2"/>
          <p:cNvSpPr>
            <a:spLocks noGrp="1"/>
          </p:cNvSpPr>
          <p:nvPr>
            <p:ph idx="1"/>
          </p:nvPr>
        </p:nvSpPr>
        <p:spPr/>
        <p:txBody>
          <a:bodyPr/>
          <a:lstStyle/>
          <a:p>
            <a:pPr marL="0" indent="0">
              <a:buNone/>
            </a:pPr>
            <a:r>
              <a:rPr lang="en-GB" dirty="0"/>
              <a:t>This presentation will focus on:</a:t>
            </a:r>
          </a:p>
          <a:p>
            <a:r>
              <a:rPr lang="en-GB" dirty="0"/>
              <a:t>IPAS Introduction</a:t>
            </a:r>
          </a:p>
          <a:p>
            <a:r>
              <a:rPr lang="en-GB" dirty="0"/>
              <a:t>IPAS data organization</a:t>
            </a:r>
          </a:p>
          <a:p>
            <a:r>
              <a:rPr lang="en-GB" dirty="0"/>
              <a:t>IPAS data flow</a:t>
            </a:r>
          </a:p>
          <a:p>
            <a:r>
              <a:rPr lang="en-GB" dirty="0"/>
              <a:t>Basic IPAS functions</a:t>
            </a:r>
          </a:p>
          <a:p>
            <a:r>
              <a:rPr lang="en-GB" dirty="0"/>
              <a:t>Data preparation with IPAS</a:t>
            </a:r>
          </a:p>
          <a:p>
            <a:r>
              <a:rPr lang="en-GB" dirty="0"/>
              <a:t>Data validation with IPAS</a:t>
            </a:r>
          </a:p>
          <a:p>
            <a:r>
              <a:rPr lang="en-GB" dirty="0"/>
              <a:t>Data analysis with IPAS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6</a:t>
            </a:fld>
            <a:endParaRPr lang="en-GB" altLang="en-US"/>
          </a:p>
        </p:txBody>
      </p:sp>
      <p:sp>
        <p:nvSpPr>
          <p:cNvPr id="6" name="Rectangle 5">
            <a:extLst>
              <a:ext uri="{FF2B5EF4-FFF2-40B4-BE49-F238E27FC236}">
                <a16:creationId xmlns:a16="http://schemas.microsoft.com/office/drawing/2014/main" id="{2F06E77B-CECF-48C1-AEE1-082F4387B48A}"/>
              </a:ext>
            </a:extLst>
          </p:cNvPr>
          <p:cNvSpPr/>
          <p:nvPr/>
        </p:nvSpPr>
        <p:spPr>
          <a:xfrm>
            <a:off x="457199" y="2275619"/>
            <a:ext cx="4105373"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29578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data organization</a:t>
            </a:r>
          </a:p>
        </p:txBody>
      </p:sp>
      <p:sp>
        <p:nvSpPr>
          <p:cNvPr id="3" name="Content Placeholder 2"/>
          <p:cNvSpPr>
            <a:spLocks noGrp="1"/>
          </p:cNvSpPr>
          <p:nvPr>
            <p:ph idx="1"/>
          </p:nvPr>
        </p:nvSpPr>
        <p:spPr/>
        <p:txBody>
          <a:bodyPr/>
          <a:lstStyle/>
          <a:p>
            <a:pPr marL="0" indent="0">
              <a:buNone/>
            </a:pPr>
            <a:r>
              <a:rPr lang="en-US" dirty="0"/>
              <a:t>IPAS data is grouped for a given simulation into:</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GB" dirty="0"/>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7</a:t>
            </a:fld>
            <a:endParaRPr lang="en-GB" altLang="en-US"/>
          </a:p>
        </p:txBody>
      </p:sp>
      <p:sp>
        <p:nvSpPr>
          <p:cNvPr id="6" name="Content Placeholder 2"/>
          <p:cNvSpPr txBox="1">
            <a:spLocks/>
          </p:cNvSpPr>
          <p:nvPr/>
        </p:nvSpPr>
        <p:spPr bwMode="auto">
          <a:xfrm>
            <a:off x="472617" y="2030976"/>
            <a:ext cx="3404058" cy="412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Font typeface="Arial" panose="020B0604020202020204" pitchFamily="34" charset="0"/>
              <a:buNone/>
            </a:pPr>
            <a:r>
              <a:rPr lang="en-GB" kern="0" dirty="0" smtClean="0"/>
              <a:t>Reference data:</a:t>
            </a:r>
          </a:p>
          <a:p>
            <a:r>
              <a:rPr lang="en-US" kern="0" dirty="0" smtClean="0"/>
              <a:t>Aircraft models</a:t>
            </a:r>
          </a:p>
          <a:p>
            <a:r>
              <a:rPr lang="en-US" kern="0" dirty="0" smtClean="0"/>
              <a:t>Real Aircrafts</a:t>
            </a:r>
          </a:p>
          <a:p>
            <a:r>
              <a:rPr lang="en-US" kern="0" dirty="0" smtClean="0"/>
              <a:t>World points</a:t>
            </a:r>
          </a:p>
          <a:p>
            <a:r>
              <a:rPr lang="en-US" kern="0" dirty="0" smtClean="0"/>
              <a:t>World airports</a:t>
            </a:r>
          </a:p>
          <a:p>
            <a:r>
              <a:rPr lang="en-US" kern="0" dirty="0" smtClean="0"/>
              <a:t>Airlines</a:t>
            </a:r>
          </a:p>
          <a:p>
            <a:r>
              <a:rPr lang="en-US" kern="0" dirty="0" smtClean="0"/>
              <a:t>System capacity parameters</a:t>
            </a:r>
          </a:p>
          <a:p>
            <a:r>
              <a:rPr lang="en-US" kern="0" dirty="0" smtClean="0"/>
              <a:t>Dynamic capacity parameters</a:t>
            </a:r>
          </a:p>
          <a:p>
            <a:r>
              <a:rPr lang="en-US" kern="0" dirty="0" smtClean="0"/>
              <a:t>Airports groups</a:t>
            </a:r>
          </a:p>
          <a:p>
            <a:pPr marL="0" indent="0">
              <a:buFont typeface="Arial" panose="020B0604020202020204" pitchFamily="34" charset="0"/>
              <a:buNone/>
            </a:pPr>
            <a:endParaRPr lang="en-GB" kern="0" dirty="0"/>
          </a:p>
        </p:txBody>
      </p:sp>
      <p:sp>
        <p:nvSpPr>
          <p:cNvPr id="7" name="Content Placeholder 2"/>
          <p:cNvSpPr txBox="1">
            <a:spLocks/>
          </p:cNvSpPr>
          <p:nvPr/>
        </p:nvSpPr>
        <p:spPr bwMode="auto">
          <a:xfrm>
            <a:off x="3946685" y="2030976"/>
            <a:ext cx="2312709" cy="382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Font typeface="Arial" panose="020B0604020202020204" pitchFamily="34" charset="0"/>
              <a:buNone/>
            </a:pPr>
            <a:r>
              <a:rPr lang="en-GB" kern="0" dirty="0" smtClean="0"/>
              <a:t>Prepared data:</a:t>
            </a:r>
          </a:p>
          <a:p>
            <a:r>
              <a:rPr lang="en-GB" kern="0" dirty="0" smtClean="0"/>
              <a:t>Airspace</a:t>
            </a:r>
          </a:p>
          <a:p>
            <a:r>
              <a:rPr lang="en-GB" kern="0" dirty="0" smtClean="0"/>
              <a:t>Traffic</a:t>
            </a:r>
          </a:p>
          <a:p>
            <a:r>
              <a:rPr lang="en-GB" kern="0" dirty="0" smtClean="0"/>
              <a:t>Constraint</a:t>
            </a:r>
          </a:p>
          <a:p>
            <a:r>
              <a:rPr lang="en-GB" kern="0" dirty="0" smtClean="0"/>
              <a:t>Architecture</a:t>
            </a:r>
          </a:p>
          <a:p>
            <a:r>
              <a:rPr lang="en-GB" kern="0" dirty="0" err="1" smtClean="0"/>
              <a:t>Meteo</a:t>
            </a:r>
            <a:endParaRPr lang="en-GB" kern="0" dirty="0" smtClean="0"/>
          </a:p>
          <a:p>
            <a:pPr marL="0" indent="0">
              <a:buNone/>
            </a:pPr>
            <a:r>
              <a:rPr lang="en-GB" kern="0" dirty="0" smtClean="0"/>
              <a:t>Named “Domains”</a:t>
            </a:r>
            <a:endParaRPr lang="en-GB" kern="0" dirty="0"/>
          </a:p>
        </p:txBody>
      </p:sp>
      <p:sp>
        <p:nvSpPr>
          <p:cNvPr id="8" name="Content Placeholder 2"/>
          <p:cNvSpPr txBox="1">
            <a:spLocks/>
          </p:cNvSpPr>
          <p:nvPr/>
        </p:nvSpPr>
        <p:spPr bwMode="auto">
          <a:xfrm>
            <a:off x="6865758" y="3730520"/>
            <a:ext cx="1836459" cy="35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None/>
            </a:pPr>
            <a:r>
              <a:rPr lang="en-GB" kern="0" dirty="0" smtClean="0"/>
              <a:t>Exercises</a:t>
            </a:r>
            <a:endParaRPr lang="en-GB" kern="0" dirty="0"/>
          </a:p>
        </p:txBody>
      </p:sp>
      <p:sp>
        <p:nvSpPr>
          <p:cNvPr id="9" name="Rectangle 8">
            <a:extLst>
              <a:ext uri="{FF2B5EF4-FFF2-40B4-BE49-F238E27FC236}">
                <a16:creationId xmlns:a16="http://schemas.microsoft.com/office/drawing/2014/main" id="{2F06E77B-CECF-48C1-AEE1-082F4387B48A}"/>
              </a:ext>
            </a:extLst>
          </p:cNvPr>
          <p:cNvSpPr/>
          <p:nvPr/>
        </p:nvSpPr>
        <p:spPr>
          <a:xfrm>
            <a:off x="386500" y="1996911"/>
            <a:ext cx="3420167" cy="3863147"/>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F06E77B-CECF-48C1-AEE1-082F4387B48A}"/>
              </a:ext>
            </a:extLst>
          </p:cNvPr>
          <p:cNvSpPr/>
          <p:nvPr/>
        </p:nvSpPr>
        <p:spPr>
          <a:xfrm>
            <a:off x="6721310" y="3488316"/>
            <a:ext cx="2035499" cy="876693"/>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34">
            <a:extLst>
              <a:ext uri="{FF2B5EF4-FFF2-40B4-BE49-F238E27FC236}">
                <a16:creationId xmlns:a16="http://schemas.microsoft.com/office/drawing/2014/main" id="{D6A9E974-5443-461A-83F5-09755613FA31}"/>
              </a:ext>
            </a:extLst>
          </p:cNvPr>
          <p:cNvCxnSpPr>
            <a:cxnSpLocks/>
            <a:stCxn id="15" idx="3"/>
            <a:endCxn id="10" idx="1"/>
          </p:cNvCxnSpPr>
          <p:nvPr/>
        </p:nvCxnSpPr>
        <p:spPr>
          <a:xfrm flipV="1">
            <a:off x="6259394" y="3926663"/>
            <a:ext cx="461916" cy="18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F06E77B-CECF-48C1-AEE1-082F4387B48A}"/>
              </a:ext>
            </a:extLst>
          </p:cNvPr>
          <p:cNvSpPr/>
          <p:nvPr/>
        </p:nvSpPr>
        <p:spPr>
          <a:xfrm>
            <a:off x="3806667" y="1996911"/>
            <a:ext cx="2452727" cy="3863147"/>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671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anim calcmode="lin" valueType="num">
                                      <p:cBhvr additive="base">
                                        <p:cTn id="7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6" end="6"/>
                                            </p:txEl>
                                          </p:spTgt>
                                        </p:tgtEl>
                                        <p:attrNameLst>
                                          <p:attrName>style.visibility</p:attrName>
                                        </p:attrNameLst>
                                      </p:cBhvr>
                                      <p:to>
                                        <p:strVal val="visible"/>
                                      </p:to>
                                    </p:set>
                                    <p:anim calcmode="lin" valueType="num">
                                      <p:cBhvr additive="base">
                                        <p:cTn id="8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ppt_x"/>
                                          </p:val>
                                        </p:tav>
                                        <p:tav tm="100000">
                                          <p:val>
                                            <p:strVal val="#ppt_x"/>
                                          </p:val>
                                        </p:tav>
                                      </p:tavLst>
                                    </p:anim>
                                    <p:anim calcmode="lin" valueType="num">
                                      <p:cBhvr additive="base">
                                        <p:cTn id="96" dur="500" fill="hold"/>
                                        <p:tgtEl>
                                          <p:spTgt spid="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fill="hold"/>
                                        <p:tgtEl>
                                          <p:spTgt spid="11"/>
                                        </p:tgtEl>
                                        <p:attrNameLst>
                                          <p:attrName>ppt_x</p:attrName>
                                        </p:attrNameLst>
                                      </p:cBhvr>
                                      <p:tavLst>
                                        <p:tav tm="0">
                                          <p:val>
                                            <p:strVal val="#ppt_x"/>
                                          </p:val>
                                        </p:tav>
                                        <p:tav tm="100000">
                                          <p:val>
                                            <p:strVal val="#ppt_x"/>
                                          </p:val>
                                        </p:tav>
                                      </p:tavLst>
                                    </p:anim>
                                    <p:anim calcmode="lin" valueType="num">
                                      <p:cBhvr additive="base">
                                        <p:cTn id="104" dur="500" fill="hold"/>
                                        <p:tgtEl>
                                          <p:spTgt spid="1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additive="base">
                                        <p:cTn id="107" dur="500" fill="hold"/>
                                        <p:tgtEl>
                                          <p:spTgt spid="15"/>
                                        </p:tgtEl>
                                        <p:attrNameLst>
                                          <p:attrName>ppt_x</p:attrName>
                                        </p:attrNameLst>
                                      </p:cBhvr>
                                      <p:tavLst>
                                        <p:tav tm="0">
                                          <p:val>
                                            <p:strVal val="#ppt_x"/>
                                          </p:val>
                                        </p:tav>
                                        <p:tav tm="100000">
                                          <p:val>
                                            <p:strVal val="#ppt_x"/>
                                          </p:val>
                                        </p:tav>
                                      </p:tavLst>
                                    </p:anim>
                                    <p:anim calcmode="lin" valueType="num">
                                      <p:cBhvr additive="base">
                                        <p:cTn id="10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Domains - Airspace</a:t>
            </a:r>
          </a:p>
        </p:txBody>
      </p:sp>
      <p:sp>
        <p:nvSpPr>
          <p:cNvPr id="3" name="Content Placeholder 2"/>
          <p:cNvSpPr>
            <a:spLocks noGrp="1"/>
          </p:cNvSpPr>
          <p:nvPr>
            <p:ph idx="1"/>
          </p:nvPr>
        </p:nvSpPr>
        <p:spPr/>
        <p:txBody>
          <a:bodyPr/>
          <a:lstStyle/>
          <a:p>
            <a:pPr marL="0" indent="0">
              <a:buNone/>
            </a:pPr>
            <a:r>
              <a:rPr lang="en-US" dirty="0"/>
              <a:t>Airspace domain allows to manage:</a:t>
            </a:r>
          </a:p>
          <a:p>
            <a:r>
              <a:rPr lang="en-US" dirty="0"/>
              <a:t>Airports including Runways,</a:t>
            </a:r>
          </a:p>
          <a:p>
            <a:r>
              <a:rPr lang="en-US" dirty="0"/>
              <a:t>Points of various types: </a:t>
            </a:r>
          </a:p>
          <a:p>
            <a:pPr lvl="1"/>
            <a:r>
              <a:rPr lang="en-US" dirty="0"/>
              <a:t>beacons, </a:t>
            </a:r>
            <a:r>
              <a:rPr lang="en-US" dirty="0" err="1"/>
              <a:t>navaids</a:t>
            </a:r>
            <a:r>
              <a:rPr lang="en-US" dirty="0"/>
              <a:t>, boundary points, </a:t>
            </a:r>
          </a:p>
          <a:p>
            <a:pPr lvl="1"/>
            <a:r>
              <a:rPr lang="en-US" dirty="0"/>
              <a:t>geographical points,</a:t>
            </a:r>
          </a:p>
          <a:p>
            <a:r>
              <a:rPr lang="en-US" dirty="0"/>
              <a:t>Airways, SIDs, STARs including go-around procedures, </a:t>
            </a:r>
          </a:p>
          <a:p>
            <a:r>
              <a:rPr lang="en-US" dirty="0"/>
              <a:t>Holding stacks,</a:t>
            </a:r>
          </a:p>
          <a:p>
            <a:r>
              <a:rPr lang="en-US" dirty="0"/>
              <a:t>ATC </a:t>
            </a:r>
            <a:r>
              <a:rPr lang="en-US" dirty="0" err="1"/>
              <a:t>centres</a:t>
            </a:r>
            <a:r>
              <a:rPr lang="en-US" dirty="0"/>
              <a:t> including available equipment (datalink),</a:t>
            </a:r>
          </a:p>
          <a:p>
            <a:r>
              <a:rPr lang="en-US" dirty="0"/>
              <a:t>Sectors, </a:t>
            </a:r>
          </a:p>
          <a:p>
            <a:r>
              <a:rPr lang="en-US" dirty="0"/>
              <a:t>Non-controlled areas (Military area, geographical area…),</a:t>
            </a:r>
          </a:p>
          <a:p>
            <a:r>
              <a:rPr lang="en-US" dirty="0"/>
              <a:t>Flight paths,</a:t>
            </a:r>
          </a:p>
          <a:p>
            <a:r>
              <a:rPr lang="en-US" dirty="0"/>
              <a:t>Aman fixes points,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8</a:t>
            </a:fld>
            <a:endParaRPr lang="en-GB" altLang="en-US"/>
          </a:p>
        </p:txBody>
      </p:sp>
      <p:sp>
        <p:nvSpPr>
          <p:cNvPr id="7" name="Content Placeholder 2"/>
          <p:cNvSpPr txBox="1">
            <a:spLocks/>
          </p:cNvSpPr>
          <p:nvPr/>
        </p:nvSpPr>
        <p:spPr bwMode="auto">
          <a:xfrm>
            <a:off x="5605805" y="239884"/>
            <a:ext cx="2312709" cy="211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Font typeface="Arial" panose="020B0604020202020204" pitchFamily="34" charset="0"/>
              <a:buNone/>
            </a:pPr>
            <a:r>
              <a:rPr lang="en-GB" kern="0" dirty="0" smtClean="0"/>
              <a:t>Prepared data:</a:t>
            </a:r>
          </a:p>
          <a:p>
            <a:r>
              <a:rPr lang="en-GB" kern="0" dirty="0" smtClean="0"/>
              <a:t>Airspace</a:t>
            </a:r>
          </a:p>
          <a:p>
            <a:r>
              <a:rPr lang="en-GB" kern="0" dirty="0" smtClean="0"/>
              <a:t>Traffic</a:t>
            </a:r>
          </a:p>
          <a:p>
            <a:r>
              <a:rPr lang="en-GB" kern="0" dirty="0" smtClean="0"/>
              <a:t>Constraint</a:t>
            </a:r>
          </a:p>
          <a:p>
            <a:r>
              <a:rPr lang="en-GB" kern="0" dirty="0" smtClean="0"/>
              <a:t>Architecture</a:t>
            </a:r>
          </a:p>
          <a:p>
            <a:r>
              <a:rPr lang="en-GB" kern="0" dirty="0" err="1" smtClean="0"/>
              <a:t>Meteo</a:t>
            </a:r>
            <a:endParaRPr lang="en-GB" kern="0" dirty="0"/>
          </a:p>
        </p:txBody>
      </p:sp>
      <p:sp>
        <p:nvSpPr>
          <p:cNvPr id="8" name="Rectangle 7">
            <a:extLst>
              <a:ext uri="{FF2B5EF4-FFF2-40B4-BE49-F238E27FC236}">
                <a16:creationId xmlns:a16="http://schemas.microsoft.com/office/drawing/2014/main" id="{2F06E77B-CECF-48C1-AEE1-082F4387B48A}"/>
              </a:ext>
            </a:extLst>
          </p:cNvPr>
          <p:cNvSpPr/>
          <p:nvPr/>
        </p:nvSpPr>
        <p:spPr>
          <a:xfrm>
            <a:off x="5605805" y="588220"/>
            <a:ext cx="1743960"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1096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IPAS Domains – Traffic - Constraints</a:t>
            </a:r>
          </a:p>
        </p:txBody>
      </p:sp>
      <p:sp>
        <p:nvSpPr>
          <p:cNvPr id="3" name="Content Placeholder 2"/>
          <p:cNvSpPr>
            <a:spLocks noGrp="1"/>
          </p:cNvSpPr>
          <p:nvPr>
            <p:ph idx="1"/>
          </p:nvPr>
        </p:nvSpPr>
        <p:spPr/>
        <p:txBody>
          <a:bodyPr/>
          <a:lstStyle/>
          <a:p>
            <a:pPr marL="0" indent="0">
              <a:buNone/>
            </a:pPr>
            <a:r>
              <a:rPr lang="en-US" dirty="0"/>
              <a:t>Traffic domain allows to manage:</a:t>
            </a:r>
          </a:p>
          <a:p>
            <a:r>
              <a:rPr lang="en-US" dirty="0"/>
              <a:t>Flights</a:t>
            </a:r>
          </a:p>
          <a:p>
            <a:pPr lvl="1"/>
            <a:r>
              <a:rPr lang="en-US" dirty="0"/>
              <a:t>Including available datalink equipment</a:t>
            </a:r>
          </a:p>
          <a:p>
            <a:endParaRPr lang="en-US" dirty="0"/>
          </a:p>
          <a:p>
            <a:pPr marL="0" indent="0">
              <a:buNone/>
            </a:pPr>
            <a:r>
              <a:rPr lang="en-US" dirty="0"/>
              <a:t>Constraint configuration domain allows to manage :</a:t>
            </a:r>
          </a:p>
          <a:p>
            <a:r>
              <a:rPr lang="en-US" dirty="0"/>
              <a:t>ATC constraints </a:t>
            </a:r>
          </a:p>
          <a:p>
            <a:pPr lvl="1"/>
            <a:r>
              <a:rPr lang="en-US" dirty="0"/>
              <a:t>RFL, </a:t>
            </a:r>
          </a:p>
          <a:p>
            <a:pPr lvl="1"/>
            <a:r>
              <a:rPr lang="en-US" dirty="0"/>
              <a:t>Intermediate level (between SID and ENROUTE…),</a:t>
            </a:r>
          </a:p>
          <a:p>
            <a:r>
              <a:rPr lang="en-US" dirty="0"/>
              <a:t>COP definition (currently not used *)</a:t>
            </a:r>
          </a:p>
          <a:p>
            <a:pPr lvl="1"/>
            <a:r>
              <a:rPr lang="en-US" dirty="0"/>
              <a:t>Green levels, </a:t>
            </a:r>
          </a:p>
          <a:p>
            <a:pPr lvl="1"/>
            <a:r>
              <a:rPr lang="en-US" dirty="0"/>
              <a:t>Applications rules,</a:t>
            </a:r>
          </a:p>
          <a:p>
            <a:pPr lvl="1"/>
            <a:r>
              <a:rPr lang="en-US" dirty="0"/>
              <a:t>Restrictions,</a:t>
            </a:r>
          </a:p>
        </p:txBody>
      </p:sp>
      <p:sp>
        <p:nvSpPr>
          <p:cNvPr id="4" name="Footer Placeholder 3"/>
          <p:cNvSpPr>
            <a:spLocks noGrp="1"/>
          </p:cNvSpPr>
          <p:nvPr>
            <p:ph type="ftr" sz="quarter" idx="10"/>
          </p:nvPr>
        </p:nvSpPr>
        <p:spPr/>
        <p:txBody>
          <a:bodyPr/>
          <a:lstStyle/>
          <a:p>
            <a:r>
              <a:rPr lang="en-GB" altLang="en-US" dirty="0"/>
              <a:t>ESCAPE Training IPAS System</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9</a:t>
            </a:fld>
            <a:endParaRPr lang="en-GB" altLang="en-US"/>
          </a:p>
        </p:txBody>
      </p:sp>
      <p:sp>
        <p:nvSpPr>
          <p:cNvPr id="7" name="Content Placeholder 2"/>
          <p:cNvSpPr txBox="1">
            <a:spLocks/>
          </p:cNvSpPr>
          <p:nvPr/>
        </p:nvSpPr>
        <p:spPr bwMode="auto">
          <a:xfrm>
            <a:off x="5605805" y="239884"/>
            <a:ext cx="2312709" cy="211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3399CC"/>
              </a:buClr>
              <a:buFont typeface="Arial" panose="020B0604020202020204" pitchFamily="34" charset="0"/>
              <a:buChar char="•"/>
              <a:defRPr sz="1800">
                <a:solidFill>
                  <a:schemeClr val="tx1"/>
                </a:solidFill>
                <a:latin typeface="+mn-lt"/>
                <a:ea typeface="+mn-ea"/>
                <a:cs typeface="+mn-cs"/>
              </a:defRPr>
            </a:lvl1pPr>
            <a:lvl2pPr marL="557213" indent="-214313"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2pPr>
            <a:lvl3pPr marL="857250" indent="-17145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3pPr>
            <a:lvl4pPr marL="1200150" indent="-17145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4pPr>
            <a:lvl5pPr marL="1543050" indent="-171450" algn="l" rtl="0" eaLnBrk="1" fontAlgn="base" hangingPunct="1">
              <a:spcBef>
                <a:spcPct val="20000"/>
              </a:spcBef>
              <a:spcAft>
                <a:spcPct val="0"/>
              </a:spcAft>
              <a:buClr>
                <a:srgbClr val="3399CC"/>
              </a:buClr>
              <a:buFont typeface="Arial" panose="020B0604020202020204" pitchFamily="34" charset="0"/>
              <a:buChar char="•"/>
              <a:defRPr sz="1000">
                <a:solidFill>
                  <a:schemeClr val="tx1"/>
                </a:solidFill>
                <a:latin typeface="+mn-lt"/>
              </a:defRPr>
            </a:lvl5pPr>
            <a:lvl6pPr marL="18859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6pPr>
            <a:lvl7pPr marL="22288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7pPr>
            <a:lvl8pPr marL="25717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8pPr>
            <a:lvl9pPr marL="2914650" indent="-171450" algn="l" rtl="0" eaLnBrk="1" fontAlgn="base" hangingPunct="1">
              <a:spcBef>
                <a:spcPct val="20000"/>
              </a:spcBef>
              <a:spcAft>
                <a:spcPct val="0"/>
              </a:spcAft>
              <a:buClr>
                <a:srgbClr val="3399CC"/>
              </a:buClr>
              <a:buFont typeface="Wingdings" pitchFamily="2" charset="2"/>
              <a:buChar char="§"/>
              <a:defRPr sz="900">
                <a:solidFill>
                  <a:schemeClr val="tx1"/>
                </a:solidFill>
                <a:latin typeface="+mn-lt"/>
              </a:defRPr>
            </a:lvl9pPr>
          </a:lstStyle>
          <a:p>
            <a:pPr marL="0" indent="0">
              <a:buNone/>
            </a:pPr>
            <a:r>
              <a:rPr lang="en-GB" kern="0" dirty="0"/>
              <a:t>Prepared </a:t>
            </a:r>
            <a:r>
              <a:rPr lang="en-GB" kern="0" dirty="0" smtClean="0"/>
              <a:t>data:</a:t>
            </a:r>
          </a:p>
          <a:p>
            <a:r>
              <a:rPr lang="en-GB" kern="0" dirty="0" smtClean="0"/>
              <a:t>Airspace</a:t>
            </a:r>
          </a:p>
          <a:p>
            <a:r>
              <a:rPr lang="en-GB" kern="0" dirty="0" smtClean="0"/>
              <a:t>Traffic</a:t>
            </a:r>
          </a:p>
          <a:p>
            <a:r>
              <a:rPr lang="en-GB" kern="0" dirty="0" smtClean="0"/>
              <a:t>Constraint</a:t>
            </a:r>
          </a:p>
          <a:p>
            <a:r>
              <a:rPr lang="en-GB" kern="0" dirty="0" smtClean="0"/>
              <a:t>Architecture</a:t>
            </a:r>
          </a:p>
          <a:p>
            <a:r>
              <a:rPr lang="en-GB" kern="0" dirty="0" err="1" smtClean="0"/>
              <a:t>Meteo</a:t>
            </a:r>
            <a:endParaRPr lang="en-GB" kern="0" dirty="0"/>
          </a:p>
        </p:txBody>
      </p:sp>
      <p:sp>
        <p:nvSpPr>
          <p:cNvPr id="8" name="Rectangle 7">
            <a:extLst>
              <a:ext uri="{FF2B5EF4-FFF2-40B4-BE49-F238E27FC236}">
                <a16:creationId xmlns:a16="http://schemas.microsoft.com/office/drawing/2014/main" id="{2F06E77B-CECF-48C1-AEE1-082F4387B48A}"/>
              </a:ext>
            </a:extLst>
          </p:cNvPr>
          <p:cNvSpPr/>
          <p:nvPr/>
        </p:nvSpPr>
        <p:spPr>
          <a:xfrm>
            <a:off x="5605805" y="918162"/>
            <a:ext cx="1743960"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F06E77B-CECF-48C1-AEE1-082F4387B48A}"/>
              </a:ext>
            </a:extLst>
          </p:cNvPr>
          <p:cNvSpPr/>
          <p:nvPr/>
        </p:nvSpPr>
        <p:spPr>
          <a:xfrm>
            <a:off x="5605805" y="1254127"/>
            <a:ext cx="1743960" cy="338966"/>
          </a:xfrm>
          <a:prstGeom prst="rect">
            <a:avLst/>
          </a:prstGeom>
          <a:noFill/>
          <a:ln w="3175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4377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template-201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4-3 CORPORATE PPT Template.pptx" id="{57B25062-31D4-49CA-9C94-794127FF7048}" vid="{C4542E3F-C340-4EF8-99C6-723E7C735C7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 CORPORATE PPT Template</Template>
  <TotalTime>5655</TotalTime>
  <Words>3772</Words>
  <Application>Microsoft Office PowerPoint</Application>
  <PresentationFormat>On-screen Show (4:3)</PresentationFormat>
  <Paragraphs>755</Paragraphs>
  <Slides>59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Monotype Sorts</vt:lpstr>
      <vt:lpstr>Times New Roman</vt:lpstr>
      <vt:lpstr>Wingdings</vt:lpstr>
      <vt:lpstr>CORPORATE-template-2019</vt:lpstr>
      <vt:lpstr>ESCAPE Light Training – IPAS</vt:lpstr>
      <vt:lpstr>IPAS System</vt:lpstr>
      <vt:lpstr>ESCAPE System overview</vt:lpstr>
      <vt:lpstr>Working process</vt:lpstr>
      <vt:lpstr>IPAS System overview</vt:lpstr>
      <vt:lpstr>IPAS System</vt:lpstr>
      <vt:lpstr>IPAS data organization</vt:lpstr>
      <vt:lpstr>IPAS Domains - Airspace</vt:lpstr>
      <vt:lpstr>IPAS Domains – Traffic - Constraints</vt:lpstr>
      <vt:lpstr>IPAS Domains – Architecture</vt:lpstr>
      <vt:lpstr>IPAS Domains – Meteo</vt:lpstr>
      <vt:lpstr>IPAS Domains hierarchy</vt:lpstr>
      <vt:lpstr>IPAS Exercise</vt:lpstr>
      <vt:lpstr>IPAS Exercise</vt:lpstr>
      <vt:lpstr>IPAS System</vt:lpstr>
      <vt:lpstr>IPAS System dataflow</vt:lpstr>
      <vt:lpstr>IPAS System dataflow</vt:lpstr>
      <vt:lpstr>IPAS System</vt:lpstr>
      <vt:lpstr>IPAS System - Supervision</vt:lpstr>
      <vt:lpstr>IPAS System – Reference data</vt:lpstr>
      <vt:lpstr>IPAS System - Administration</vt:lpstr>
      <vt:lpstr>IPAS System - Parameters</vt:lpstr>
      <vt:lpstr>IPAS System – LIVE </vt:lpstr>
      <vt:lpstr>IPAS System</vt:lpstr>
      <vt:lpstr>IPAS System – Data input</vt:lpstr>
      <vt:lpstr>IPAS System – Data input</vt:lpstr>
      <vt:lpstr>IPAS System – Data input</vt:lpstr>
      <vt:lpstr>IPAS System – Data input</vt:lpstr>
      <vt:lpstr>IPAS System – LIVE </vt:lpstr>
      <vt:lpstr>IPAS System – Data Set</vt:lpstr>
      <vt:lpstr>IPAS System – Data Set</vt:lpstr>
      <vt:lpstr>IPAS System - Export</vt:lpstr>
      <vt:lpstr>IPAS System – Export</vt:lpstr>
      <vt:lpstr>IPAS System - Import</vt:lpstr>
      <vt:lpstr>IPAS System - Import</vt:lpstr>
      <vt:lpstr>IPAS System – Import</vt:lpstr>
      <vt:lpstr>IPAS System - Import</vt:lpstr>
      <vt:lpstr>IPAS System - Import</vt:lpstr>
      <vt:lpstr>IPAS System - Import</vt:lpstr>
      <vt:lpstr>IPAS System – ART Visu</vt:lpstr>
      <vt:lpstr>IPAS System – LIVE </vt:lpstr>
      <vt:lpstr>IPAS System – Check and Deliver</vt:lpstr>
      <vt:lpstr>IPAS System - Check</vt:lpstr>
      <vt:lpstr>IPAS System - Check</vt:lpstr>
      <vt:lpstr>IPAS System - Check</vt:lpstr>
      <vt:lpstr>IPAS System - Check</vt:lpstr>
      <vt:lpstr>IPAS System – LIVE </vt:lpstr>
      <vt:lpstr>IPAS System</vt:lpstr>
      <vt:lpstr>IPAS System - PVT</vt:lpstr>
      <vt:lpstr>IPAS System - PVT</vt:lpstr>
      <vt:lpstr>IPAS System - PVT</vt:lpstr>
      <vt:lpstr>IPAS System – ART Analysis</vt:lpstr>
      <vt:lpstr>IPAS System – ART Analysis</vt:lpstr>
      <vt:lpstr>IPAS System – ART Analysis</vt:lpstr>
      <vt:lpstr>IPAS System</vt:lpstr>
      <vt:lpstr>IPAS System – ART Analysis</vt:lpstr>
      <vt:lpstr>IPAS System – Recommendation</vt:lpstr>
      <vt:lpstr>IPAS System – LIVE </vt:lpstr>
      <vt:lpstr>IPAS System</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EANS Training</dc:title>
  <dc:subject>ESCAPE Controller Working Position system</dc:subject>
  <dc:creator>BOUCHAUDON Philippe (EXT)</dc:creator>
  <cp:lastModifiedBy>BOUCHAUDON Philippe (EXT)</cp:lastModifiedBy>
  <cp:revision>377</cp:revision>
  <dcterms:created xsi:type="dcterms:W3CDTF">2019-09-12T08:35:36Z</dcterms:created>
  <dcterms:modified xsi:type="dcterms:W3CDTF">2020-07-27T12:48:53Z</dcterms:modified>
</cp:coreProperties>
</file>