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6" r:id="rId2"/>
    <p:sldId id="354" r:id="rId3"/>
    <p:sldId id="283" r:id="rId4"/>
    <p:sldId id="315" r:id="rId5"/>
    <p:sldId id="316" r:id="rId6"/>
    <p:sldId id="340" r:id="rId7"/>
    <p:sldId id="341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5" r:id="rId16"/>
    <p:sldId id="350" r:id="rId17"/>
    <p:sldId id="351" r:id="rId18"/>
    <p:sldId id="352" r:id="rId19"/>
    <p:sldId id="353" r:id="rId20"/>
    <p:sldId id="356" r:id="rId21"/>
    <p:sldId id="357" r:id="rId22"/>
    <p:sldId id="358" r:id="rId23"/>
    <p:sldId id="359" r:id="rId24"/>
    <p:sldId id="360" r:id="rId25"/>
    <p:sldId id="361" r:id="rId26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23236F"/>
    <a:srgbClr val="003366"/>
    <a:srgbClr val="3399CC"/>
    <a:srgbClr val="E6E6E6"/>
    <a:srgbClr val="F8F8F8"/>
    <a:srgbClr val="EAEAEA"/>
    <a:srgbClr val="8080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77475" autoAdjust="0"/>
  </p:normalViewPr>
  <p:slideViewPr>
    <p:cSldViewPr snapToGrid="0">
      <p:cViewPr varScale="1">
        <p:scale>
          <a:sx n="103" d="100"/>
          <a:sy n="103" d="100"/>
        </p:scale>
        <p:origin x="1632" y="96"/>
      </p:cViewPr>
      <p:guideLst>
        <p:guide orient="horz" pos="425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286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1F1781-3A95-46D3-AA46-DBA5E5B011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017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441419-AE6F-48B4-864E-F1D5EE0BE1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V1.0</a:t>
            </a:r>
            <a:r>
              <a:rPr lang="en-GB" baseline="0" dirty="0" smtClean="0"/>
              <a:t> 14/10/2019 – Version </a:t>
            </a:r>
            <a:r>
              <a:rPr lang="en-GB" baseline="0" dirty="0" err="1" smtClean="0"/>
              <a:t>initiale</a:t>
            </a:r>
            <a:endParaRPr lang="en-GB" baseline="0" dirty="0" smtClean="0"/>
          </a:p>
          <a:p>
            <a:r>
              <a:rPr lang="en-GB" baseline="0" dirty="0" smtClean="0"/>
              <a:t>V1.1 09/01/2020 – corrections et simplifications des </a:t>
            </a:r>
            <a:r>
              <a:rPr lang="en-GB" baseline="0" dirty="0" smtClean="0"/>
              <a:t>animations</a:t>
            </a:r>
          </a:p>
          <a:p>
            <a:r>
              <a:rPr lang="en-GB" baseline="0" dirty="0" smtClean="0"/>
              <a:t>V1.2 05/10/2020 – ESCAPE Light adaptations</a:t>
            </a:r>
            <a:endParaRPr lang="en-GB" baseline="0" dirty="0" smtClean="0"/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478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228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72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GB" dirty="0" smtClean="0"/>
              <a:t>List of available</a:t>
            </a:r>
            <a:r>
              <a:rPr lang="en-GB" baseline="0" dirty="0" smtClean="0"/>
              <a:t> </a:t>
            </a:r>
            <a:r>
              <a:rPr lang="en-GB" dirty="0" smtClean="0"/>
              <a:t>simulations</a:t>
            </a:r>
            <a:endParaRPr lang="en-GB" baseline="0" dirty="0" smtClean="0"/>
          </a:p>
          <a:p>
            <a:pPr marL="228600" indent="-228600">
              <a:buAutoNum type="arabicParenR"/>
            </a:pPr>
            <a:r>
              <a:rPr lang="en-GB" baseline="0" dirty="0" smtClean="0"/>
              <a:t>List of available exercises (in the selected simulation)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List of the available runs (for the selected exercise)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Run global settings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Run creation / Edition tool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Run related information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Start button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Or Exit button</a:t>
            </a:r>
          </a:p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799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76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36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1650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636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515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057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73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RPORATE 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3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5872232"/>
            <a:ext cx="9144000" cy="1031490"/>
            <a:chOff x="3069712" y="5872232"/>
            <a:chExt cx="9144000" cy="1031490"/>
          </a:xfrm>
        </p:grpSpPr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8840326" y="5872232"/>
              <a:ext cx="3373386" cy="251334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33" h="19790">
                  <a:moveTo>
                    <a:pt x="0" y="18822"/>
                  </a:moveTo>
                  <a:lnTo>
                    <a:pt x="14932" y="19790"/>
                  </a:lnTo>
                  <a:cubicBezTo>
                    <a:pt x="14937" y="16457"/>
                    <a:pt x="14928" y="3333"/>
                    <a:pt x="14933" y="0"/>
                  </a:cubicBezTo>
                  <a:lnTo>
                    <a:pt x="1057" y="9"/>
                  </a:lnTo>
                  <a:cubicBezTo>
                    <a:pt x="870" y="3342"/>
                    <a:pt x="187" y="15489"/>
                    <a:pt x="0" y="188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69712" y="6060562"/>
              <a:ext cx="9133144" cy="843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240030" y="1220046"/>
            <a:ext cx="6843396" cy="2208956"/>
          </a:xfrm>
        </p:spPr>
        <p:txBody>
          <a:bodyPr lIns="432000" anchor="b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40030" y="3429002"/>
            <a:ext cx="6843396" cy="900113"/>
          </a:xfrm>
          <a:noFill/>
        </p:spPr>
        <p:txBody>
          <a:bodyPr lIns="432000" anchor="ctr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dirty="0" smtClean="0"/>
          </a:p>
        </p:txBody>
      </p:sp>
      <p:sp>
        <p:nvSpPr>
          <p:cNvPr id="12" name="Rectangle 11"/>
          <p:cNvSpPr/>
          <p:nvPr userDrawn="1"/>
        </p:nvSpPr>
        <p:spPr>
          <a:xfrm>
            <a:off x="7598944" y="-45721"/>
            <a:ext cx="1309850" cy="14272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05" y="209994"/>
            <a:ext cx="995412" cy="1010051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984561" y="434230"/>
            <a:ext cx="14340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Supporting European </a:t>
            </a:r>
            <a:b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Aviation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278" y="6084774"/>
            <a:ext cx="2664401" cy="6326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CORPORATE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477840"/>
            <a:ext cx="1171575" cy="5640387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40"/>
            <a:ext cx="6019800" cy="564038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298660-F4BC-4BD2-8591-243B8BBDC0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884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RPORA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CD14E-C948-4238-95C1-5D39288593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2487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RPOR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" y="3652522"/>
            <a:ext cx="7020878" cy="1362075"/>
          </a:xfrm>
        </p:spPr>
        <p:txBody>
          <a:bodyPr/>
          <a:lstStyle>
            <a:lvl1pPr algn="l">
              <a:defRPr sz="2800" b="0" cap="all">
                <a:solidFill>
                  <a:srgbClr val="00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7242" y="2003744"/>
            <a:ext cx="7020878" cy="1500187"/>
          </a:xfrm>
        </p:spPr>
        <p:txBody>
          <a:bodyPr anchor="b"/>
          <a:lstStyle>
            <a:lvl1pPr marL="0" indent="0">
              <a:buNone/>
              <a:defRPr sz="1600">
                <a:solidFill>
                  <a:srgbClr val="3399CC"/>
                </a:solidFill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0B330C-B669-4259-97E4-65746F3651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410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RPORAT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656E8D-B8B0-4628-8A79-AE7530179D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555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RPORAT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enter your 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432D7-7D4E-4BD8-89B2-C7242758F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389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RPORA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8804C-8C27-42B2-8170-44828B68CA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624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RPOR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39"/>
            <a:ext cx="6839100" cy="777600"/>
          </a:xfrm>
        </p:spPr>
        <p:txBody>
          <a:bodyPr anchor="t" anchorCtr="0"/>
          <a:lstStyle>
            <a:lvl1pPr algn="l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01526"/>
            <a:ext cx="5111750" cy="43106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01526"/>
            <a:ext cx="3008313" cy="4310654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6E6AFE-AE51-47FD-9E42-0A0B647709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115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RPOR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t" anchorCtr="0"/>
          <a:lstStyle>
            <a:lvl1pPr algn="l">
              <a:defRPr sz="18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60071"/>
            <a:ext cx="5486400" cy="4167505"/>
          </a:xfrm>
        </p:spPr>
        <p:txBody>
          <a:bodyPr/>
          <a:lstStyle>
            <a:lvl1pPr marL="0" indent="0">
              <a:buNone/>
              <a:defRPr sz="15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9C66E7-E0DD-4540-93E6-1AA3176D64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872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ORPORATE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40"/>
            <a:ext cx="7352348" cy="7762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4488"/>
            <a:ext cx="7352348" cy="450373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AFFC8B-E3BE-413C-8A7D-7FE106AD15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494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" y="6330696"/>
            <a:ext cx="9144001" cy="527304"/>
            <a:chOff x="3057020" y="6330696"/>
            <a:chExt cx="9144001" cy="527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3057020" y="6557112"/>
              <a:ext cx="9134979" cy="300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00141" y="6330696"/>
              <a:ext cx="2400880" cy="248907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  <a:gd name="connsiteX0" fmla="*/ 0 w 14953"/>
                <a:gd name="connsiteY0" fmla="*/ 18822 h 19790"/>
                <a:gd name="connsiteX1" fmla="*/ 14953 w 14953"/>
                <a:gd name="connsiteY1" fmla="*/ 19790 h 19790"/>
                <a:gd name="connsiteX2" fmla="*/ 14933 w 14953"/>
                <a:gd name="connsiteY2" fmla="*/ 0 h 19790"/>
                <a:gd name="connsiteX3" fmla="*/ 1057 w 14953"/>
                <a:gd name="connsiteY3" fmla="*/ 9 h 19790"/>
                <a:gd name="connsiteX4" fmla="*/ 0 w 14953"/>
                <a:gd name="connsiteY4" fmla="*/ 18822 h 19790"/>
                <a:gd name="connsiteX0" fmla="*/ 0 w 14933"/>
                <a:gd name="connsiteY0" fmla="*/ 18822 h 19409"/>
                <a:gd name="connsiteX1" fmla="*/ 10584 w 14933"/>
                <a:gd name="connsiteY1" fmla="*/ 19409 h 19409"/>
                <a:gd name="connsiteX2" fmla="*/ 14933 w 14933"/>
                <a:gd name="connsiteY2" fmla="*/ 0 h 19409"/>
                <a:gd name="connsiteX3" fmla="*/ 1057 w 14933"/>
                <a:gd name="connsiteY3" fmla="*/ 9 h 19409"/>
                <a:gd name="connsiteX4" fmla="*/ 0 w 14933"/>
                <a:gd name="connsiteY4" fmla="*/ 18822 h 19409"/>
                <a:gd name="connsiteX0" fmla="*/ 0 w 10628"/>
                <a:gd name="connsiteY0" fmla="*/ 19012 h 19599"/>
                <a:gd name="connsiteX1" fmla="*/ 10584 w 10628"/>
                <a:gd name="connsiteY1" fmla="*/ 19599 h 19599"/>
                <a:gd name="connsiteX2" fmla="*/ 10628 w 10628"/>
                <a:gd name="connsiteY2" fmla="*/ 0 h 19599"/>
                <a:gd name="connsiteX3" fmla="*/ 1057 w 10628"/>
                <a:gd name="connsiteY3" fmla="*/ 199 h 19599"/>
                <a:gd name="connsiteX4" fmla="*/ 0 w 10628"/>
                <a:gd name="connsiteY4" fmla="*/ 19012 h 19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8" h="19599">
                  <a:moveTo>
                    <a:pt x="0" y="19012"/>
                  </a:moveTo>
                  <a:lnTo>
                    <a:pt x="10584" y="19599"/>
                  </a:lnTo>
                  <a:cubicBezTo>
                    <a:pt x="10589" y="16266"/>
                    <a:pt x="10623" y="3333"/>
                    <a:pt x="10628" y="0"/>
                  </a:cubicBezTo>
                  <a:lnTo>
                    <a:pt x="1057" y="199"/>
                  </a:lnTo>
                  <a:cubicBezTo>
                    <a:pt x="870" y="3532"/>
                    <a:pt x="187" y="15679"/>
                    <a:pt x="0" y="1901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40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72252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000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808080"/>
                </a:solidFill>
              </a:defRPr>
            </a:lvl1pPr>
          </a:lstStyle>
          <a:p>
            <a:r>
              <a:rPr lang="en-GB" altLang="en-US" dirty="0" smtClean="0"/>
              <a:t>enter your presentation title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0550" y="6572252"/>
            <a:ext cx="4762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08080"/>
                </a:solidFill>
              </a:defRPr>
            </a:lvl1pPr>
          </a:lstStyle>
          <a:p>
            <a:fld id="{E76F93E7-8A88-4C49-B595-C88A0DA0006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35102" y="8218"/>
            <a:ext cx="953259" cy="1017394"/>
          </a:xfrm>
          <a:prstGeom prst="rect">
            <a:avLst/>
          </a:prstGeom>
          <a:solidFill>
            <a:schemeClr val="bg1"/>
          </a:solidFill>
          <a:ln w="3175" cmpd="sng">
            <a:solidFill>
              <a:srgbClr val="E6E6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519" y="124662"/>
            <a:ext cx="724423" cy="7350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05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9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4212" y="1220046"/>
            <a:ext cx="6399214" cy="2208956"/>
          </a:xfrm>
        </p:spPr>
        <p:txBody>
          <a:bodyPr lIns="0" tIns="0" rIns="0" bIns="0"/>
          <a:lstStyle/>
          <a:p>
            <a:r>
              <a:rPr lang="en-GB" dirty="0" smtClean="0"/>
              <a:t>ESCAPE Light </a:t>
            </a:r>
            <a:r>
              <a:rPr lang="en-GB" dirty="0" smtClean="0"/>
              <a:t>Training – STC</a:t>
            </a:r>
            <a:endParaRPr lang="en-US" altLang="en-US" dirty="0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2" y="3429002"/>
            <a:ext cx="6399214" cy="900113"/>
          </a:xfrm>
        </p:spPr>
        <p:txBody>
          <a:bodyPr lIns="0" tIns="72000" rIns="0" bIns="0" anchor="t" anchorCtr="0"/>
          <a:lstStyle/>
          <a:p>
            <a:r>
              <a:rPr lang="en-GB" dirty="0" smtClean="0"/>
              <a:t>ESCAPE Supervision</a:t>
            </a:r>
            <a:br>
              <a:rPr lang="en-GB" dirty="0" smtClean="0"/>
            </a:br>
            <a:r>
              <a:rPr lang="en-GB" dirty="0" smtClean="0"/>
              <a:t>Creating and  Monitoring a run</a:t>
            </a:r>
            <a:endParaRPr lang="en-GB" dirty="0"/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684212" y="4478655"/>
            <a:ext cx="4424997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25000"/>
              </a:spcBef>
            </a:pPr>
            <a:r>
              <a:rPr lang="en-GB" altLang="en-US" sz="1400" dirty="0" smtClean="0">
                <a:solidFill>
                  <a:schemeClr val="bg1"/>
                </a:solidFill>
              </a:rPr>
              <a:t>Philippe BOUCHAUDON</a:t>
            </a:r>
            <a:endParaRPr lang="en-GB" altLang="en-US" sz="1400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r>
              <a:rPr lang="en-GB" altLang="en-US" sz="1200" dirty="0" smtClean="0">
                <a:solidFill>
                  <a:srgbClr val="3399CC"/>
                </a:solidFill>
              </a:rPr>
              <a:t>ATM Simulator Specialist</a:t>
            </a:r>
            <a:endParaRPr lang="en-GB" altLang="en-US" sz="1200" dirty="0">
              <a:solidFill>
                <a:srgbClr val="3399CC"/>
              </a:solidFill>
            </a:endParaRPr>
          </a:p>
          <a:p>
            <a:pPr>
              <a:spcBef>
                <a:spcPct val="25000"/>
              </a:spcBef>
            </a:pPr>
            <a:r>
              <a:rPr lang="en-GB" altLang="en-US" sz="1200" dirty="0" smtClean="0">
                <a:solidFill>
                  <a:schemeClr val="bg1"/>
                </a:solidFill>
              </a:rPr>
              <a:t>Created: V1.0 14</a:t>
            </a:r>
            <a:r>
              <a:rPr lang="en-GB" altLang="en-US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200" dirty="0" smtClean="0">
                <a:solidFill>
                  <a:schemeClr val="bg1"/>
                </a:solidFill>
              </a:rPr>
              <a:t> of October 2019</a:t>
            </a:r>
          </a:p>
          <a:p>
            <a:pPr>
              <a:spcBef>
                <a:spcPct val="25000"/>
              </a:spcBef>
            </a:pPr>
            <a:r>
              <a:rPr lang="en-GB" altLang="en-US" sz="1200" dirty="0" smtClean="0">
                <a:solidFill>
                  <a:schemeClr val="bg1"/>
                </a:solidFill>
              </a:rPr>
              <a:t>Last modified: </a:t>
            </a:r>
            <a:r>
              <a:rPr lang="en-GB" altLang="en-US" sz="1200" dirty="0" smtClean="0">
                <a:solidFill>
                  <a:schemeClr val="bg1"/>
                </a:solidFill>
              </a:rPr>
              <a:t>V1.2 5</a:t>
            </a:r>
            <a:r>
              <a:rPr lang="en-GB" altLang="en-US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200" dirty="0" smtClean="0">
                <a:solidFill>
                  <a:schemeClr val="bg1"/>
                </a:solidFill>
              </a:rPr>
              <a:t> of October 2020</a:t>
            </a:r>
            <a:endParaRPr lang="en-GB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9332"/>
            <a:ext cx="6555106" cy="4351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creating a run (3)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10</a:t>
            </a:fld>
            <a:endParaRPr lang="en-GB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347" y="1582931"/>
            <a:ext cx="4565778" cy="414731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07105" y="5448299"/>
            <a:ext cx="607695" cy="28194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5388" y="2125979"/>
            <a:ext cx="5359104" cy="352234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974658" y="4931059"/>
            <a:ext cx="1729740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62299" y="5317806"/>
            <a:ext cx="742179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9868" y="2603151"/>
            <a:ext cx="2081212" cy="201931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776022" y="4038001"/>
            <a:ext cx="2055058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093720" y="4365661"/>
            <a:ext cx="655320" cy="25680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8074" y="2737788"/>
            <a:ext cx="3412807" cy="219041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26370" y="3934308"/>
            <a:ext cx="2486649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637780" y="3492216"/>
            <a:ext cx="1675140" cy="2400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223260" y="4602827"/>
            <a:ext cx="681218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0700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3" grpId="0" animBg="1"/>
      <p:bldP spid="15" grpId="0" animBg="1"/>
      <p:bldP spid="16" grpId="0" animBg="1"/>
      <p:bldP spid="11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5141"/>
            <a:ext cx="6547798" cy="4370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deploying run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4702969" y="2141221"/>
            <a:ext cx="1065371" cy="29718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37" y="1735141"/>
            <a:ext cx="6855815" cy="436562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473970" y="4650588"/>
            <a:ext cx="4406889" cy="53101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231844" y="2286000"/>
            <a:ext cx="2000208" cy="4586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231844" y="2737423"/>
            <a:ext cx="2000208" cy="25183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238" y="1761769"/>
            <a:ext cx="6504622" cy="433899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765580" y="5327220"/>
            <a:ext cx="871440" cy="55086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95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starting run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12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54127"/>
            <a:ext cx="6324600" cy="505504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54127"/>
            <a:ext cx="6324600" cy="507013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75" y="2823595"/>
            <a:ext cx="3629025" cy="159283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175000" y="4046213"/>
            <a:ext cx="1219200" cy="37021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47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254127"/>
            <a:ext cx="6324600" cy="5060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running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13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75" y="2823596"/>
            <a:ext cx="3629025" cy="157285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175000" y="4046213"/>
            <a:ext cx="1219200" cy="37021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955800" y="3676002"/>
            <a:ext cx="3606800" cy="37021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219200" y="5888293"/>
            <a:ext cx="4787900" cy="42667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24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254127"/>
            <a:ext cx="6324600" cy="5060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stopping run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14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75" y="2823596"/>
            <a:ext cx="3629025" cy="157285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845050" y="6096000"/>
            <a:ext cx="1047750" cy="24012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1" y="3730819"/>
            <a:ext cx="3733800" cy="1104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695700" y="4421846"/>
            <a:ext cx="749300" cy="32979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4387" y="4102893"/>
            <a:ext cx="2981325" cy="1133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5876" y="4484492"/>
            <a:ext cx="292417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9249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Part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PART 1: Description of the first elements to know to create and start a run</a:t>
            </a:r>
          </a:p>
          <a:p>
            <a:pPr marL="0" indent="0">
              <a:buNone/>
            </a:pPr>
            <a:r>
              <a:rPr lang="en-GB" dirty="0" smtClean="0"/>
              <a:t>PART 2: Additional explanations on INFRA project and run monitoring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5210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INFRA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ESCAPE INFRA Project is composed of:</a:t>
            </a:r>
          </a:p>
          <a:p>
            <a:r>
              <a:rPr lang="en-GB" dirty="0" smtClean="0"/>
              <a:t>The installation tool (</a:t>
            </a:r>
            <a:r>
              <a:rPr lang="en-GB" dirty="0" err="1" smtClean="0"/>
              <a:t>run_escape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ESCAPE supervision</a:t>
            </a:r>
          </a:p>
          <a:p>
            <a:r>
              <a:rPr lang="en-GB" dirty="0" smtClean="0"/>
              <a:t>The ESCAPE middleware (OASIS)</a:t>
            </a:r>
          </a:p>
          <a:p>
            <a:r>
              <a:rPr lang="en-GB" dirty="0" smtClean="0"/>
              <a:t>The Timer Component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2033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OASIS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OASIS </a:t>
            </a:r>
            <a:r>
              <a:rPr lang="en-US" dirty="0" smtClean="0"/>
              <a:t>is:</a:t>
            </a:r>
          </a:p>
          <a:p>
            <a:r>
              <a:rPr lang="en-US" dirty="0" smtClean="0"/>
              <a:t>a </a:t>
            </a:r>
            <a:r>
              <a:rPr lang="en-US" dirty="0"/>
              <a:t>soft, real-time, framework aimed at simulation activities. </a:t>
            </a:r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/>
              <a:t>by the EEC ATC real-time simulator ESCAPE.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framework offers an object-oriented distribution based on CORBA implementations (TAO, </a:t>
            </a:r>
            <a:r>
              <a:rPr lang="en-US" dirty="0" err="1"/>
              <a:t>JavaIDL</a:t>
            </a:r>
            <a:r>
              <a:rPr lang="en-US" dirty="0"/>
              <a:t> &amp; </a:t>
            </a:r>
            <a:r>
              <a:rPr lang="en-US" dirty="0" err="1"/>
              <a:t>ORBexpress</a:t>
            </a:r>
            <a:r>
              <a:rPr lang="en-US" dirty="0"/>
              <a:t>) as well as advanced object services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OASIS aims at providing simulator component developers with a simple standard based framework and a high level abstraction of network distribution. </a:t>
            </a:r>
            <a:endParaRPr lang="en-US" dirty="0" smtClean="0"/>
          </a:p>
          <a:p>
            <a:r>
              <a:rPr lang="en-US" dirty="0" smtClean="0"/>
              <a:t>OASIS </a:t>
            </a:r>
            <a:r>
              <a:rPr lang="en-US" dirty="0"/>
              <a:t>also offers integrators and </a:t>
            </a:r>
            <a:r>
              <a:rPr lang="en-US" dirty="0" err="1"/>
              <a:t>deployers</a:t>
            </a:r>
            <a:r>
              <a:rPr lang="en-US" dirty="0"/>
              <a:t> with advanced recording and diagnostic tools.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57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Components 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Supervision provides the following indications:</a:t>
            </a:r>
          </a:p>
          <a:p>
            <a:r>
              <a:rPr lang="en-GB" dirty="0" smtClean="0"/>
              <a:t>The server running the component</a:t>
            </a:r>
          </a:p>
          <a:p>
            <a:r>
              <a:rPr lang="en-GB" dirty="0" smtClean="0"/>
              <a:t>The state running / frozen of the component</a:t>
            </a:r>
          </a:p>
          <a:p>
            <a:r>
              <a:rPr lang="en-GB" dirty="0" smtClean="0"/>
              <a:t>Successive starting states</a:t>
            </a:r>
          </a:p>
          <a:p>
            <a:pPr lvl="1"/>
            <a:r>
              <a:rPr lang="en-GB" dirty="0" smtClean="0"/>
              <a:t>Created</a:t>
            </a:r>
          </a:p>
          <a:p>
            <a:pPr lvl="1"/>
            <a:r>
              <a:rPr lang="en-GB" dirty="0" smtClean="0"/>
              <a:t>Initialized</a:t>
            </a:r>
          </a:p>
          <a:p>
            <a:pPr lvl="1"/>
            <a:r>
              <a:rPr lang="en-GB" dirty="0" smtClean="0"/>
              <a:t>Connected</a:t>
            </a:r>
          </a:p>
          <a:p>
            <a:pPr lvl="1"/>
            <a:r>
              <a:rPr lang="en-GB" dirty="0" smtClean="0"/>
              <a:t>Synchronized</a:t>
            </a:r>
          </a:p>
          <a:p>
            <a:r>
              <a:rPr lang="en-GB" dirty="0" smtClean="0"/>
              <a:t>Alarms and reports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18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12" y="1614488"/>
            <a:ext cx="2619375" cy="212407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4526280" y="1752600"/>
            <a:ext cx="235458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55771" y="2149477"/>
            <a:ext cx="2423228" cy="3444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55771" y="2493962"/>
            <a:ext cx="2423228" cy="6564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85554" y="3106409"/>
            <a:ext cx="5793445" cy="4509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98766" y="3422486"/>
            <a:ext cx="5878285" cy="1349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20686" y="3557390"/>
            <a:ext cx="5895703" cy="1216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481943" y="3560730"/>
            <a:ext cx="5808618" cy="38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686" y="4567116"/>
            <a:ext cx="6328001" cy="144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2402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Components 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Components fully monitored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Components “partly” monitored</a:t>
            </a:r>
          </a:p>
          <a:p>
            <a:r>
              <a:rPr lang="en-GB" dirty="0" smtClean="0"/>
              <a:t>Controller position are partly monitored</a:t>
            </a:r>
          </a:p>
          <a:p>
            <a:r>
              <a:rPr lang="en-GB" dirty="0" smtClean="0"/>
              <a:t>These components are launched and monitored</a:t>
            </a:r>
            <a:br>
              <a:rPr lang="en-GB" dirty="0" smtClean="0"/>
            </a:br>
            <a:r>
              <a:rPr lang="en-GB" dirty="0"/>
              <a:t>by CWP </a:t>
            </a:r>
            <a:r>
              <a:rPr lang="en-GB" dirty="0" smtClean="0"/>
              <a:t>component which report the state to</a:t>
            </a:r>
            <a:br>
              <a:rPr lang="en-GB" dirty="0" smtClean="0"/>
            </a:br>
            <a:r>
              <a:rPr lang="en-GB" dirty="0" smtClean="0"/>
              <a:t>the supervision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19</a:t>
            </a:fld>
            <a:endParaRPr lang="en-GB" alt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12" y="1614488"/>
            <a:ext cx="2619375" cy="2124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13" y="3955461"/>
            <a:ext cx="2152241" cy="108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9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Part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PART 1: Description of the first elements to know to create and start a run</a:t>
            </a:r>
          </a:p>
          <a:p>
            <a:pPr marL="0" indent="0">
              <a:buNone/>
            </a:pPr>
            <a:r>
              <a:rPr lang="en-GB" dirty="0" smtClean="0"/>
              <a:t>PART 2: Additional explanations on INFRA project and run monitoring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38391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dirty="0" smtClean="0">
                <a:solidFill>
                  <a:srgbClr val="003366"/>
                </a:solidFill>
              </a:rPr>
              <a:t>Thank you for using ESCAPE</a:t>
            </a:r>
          </a:p>
          <a:p>
            <a:pPr marL="0" indent="0" algn="ctr">
              <a:buNone/>
            </a:pPr>
            <a:endParaRPr lang="en-GB" sz="3200" dirty="0">
              <a:solidFill>
                <a:srgbClr val="003366"/>
              </a:solidFill>
            </a:endParaRPr>
          </a:p>
          <a:p>
            <a:pPr marL="0" indent="0" algn="ctr">
              <a:buNone/>
            </a:pPr>
            <a:r>
              <a:rPr lang="en-GB" sz="3200" dirty="0" smtClean="0">
                <a:solidFill>
                  <a:srgbClr val="003366"/>
                </a:solidFill>
              </a:rPr>
              <a:t>Any questions?</a:t>
            </a:r>
            <a:endParaRPr lang="en-GB" sz="3200" dirty="0">
              <a:solidFill>
                <a:srgbClr val="0033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 smtClean="0"/>
              <a:t>EANS Training ESCAPE Supervision</a:t>
            </a:r>
            <a:endParaRPr lang="en-GB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95553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Exercise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Exercise 1 – Creation of a run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Steps (part 1):</a:t>
            </a:r>
          </a:p>
          <a:p>
            <a:r>
              <a:rPr lang="en-GB" dirty="0" smtClean="0"/>
              <a:t>Connection on main server</a:t>
            </a:r>
          </a:p>
          <a:p>
            <a:r>
              <a:rPr lang="en-GB" dirty="0" smtClean="0"/>
              <a:t>Start of Supervision</a:t>
            </a:r>
          </a:p>
          <a:p>
            <a:r>
              <a:rPr lang="en-GB" dirty="0" smtClean="0"/>
              <a:t>Check of the available simulation and exercise</a:t>
            </a:r>
          </a:p>
          <a:p>
            <a:r>
              <a:rPr lang="en-GB" dirty="0" smtClean="0"/>
              <a:t>For Simulation SSS Exercise XXX create a new run:</a:t>
            </a:r>
          </a:p>
          <a:p>
            <a:pPr lvl="1"/>
            <a:r>
              <a:rPr lang="en-GB" dirty="0" smtClean="0"/>
              <a:t>Ground components running on ground server</a:t>
            </a:r>
          </a:p>
          <a:p>
            <a:pPr lvl="1"/>
            <a:r>
              <a:rPr lang="en-GB" dirty="0" smtClean="0"/>
              <a:t>Air components running on ground server</a:t>
            </a:r>
          </a:p>
          <a:p>
            <a:pPr lvl="1"/>
            <a:r>
              <a:rPr lang="en-GB" dirty="0" smtClean="0"/>
              <a:t>PWP allocated:</a:t>
            </a:r>
          </a:p>
          <a:p>
            <a:pPr lvl="2"/>
            <a:r>
              <a:rPr lang="en-GB" dirty="0" smtClean="0"/>
              <a:t>1 -&gt; </a:t>
            </a:r>
          </a:p>
          <a:p>
            <a:pPr lvl="1"/>
            <a:r>
              <a:rPr lang="en-GB" dirty="0" smtClean="0"/>
              <a:t>CWP allocated:</a:t>
            </a:r>
          </a:p>
          <a:p>
            <a:pPr lvl="2"/>
            <a:r>
              <a:rPr lang="en-GB" dirty="0" smtClean="0"/>
              <a:t>1 -&gt;</a:t>
            </a:r>
          </a:p>
          <a:p>
            <a:pPr lvl="1"/>
            <a:r>
              <a:rPr lang="en-GB" dirty="0" smtClean="0"/>
              <a:t>Software </a:t>
            </a:r>
            <a:r>
              <a:rPr lang="en-GB" dirty="0" err="1" smtClean="0"/>
              <a:t>Config</a:t>
            </a:r>
            <a:r>
              <a:rPr lang="en-GB" dirty="0"/>
              <a:t> </a:t>
            </a:r>
            <a:r>
              <a:rPr lang="en-GB" dirty="0" smtClean="0"/>
              <a:t>CCC, ORG GGG, ECHOES_DB BBB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5419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Exercise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Exercise 1 – Creation of a run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Steps (part 2):</a:t>
            </a:r>
          </a:p>
          <a:p>
            <a:r>
              <a:rPr lang="en-GB" dirty="0" smtClean="0"/>
              <a:t>Run deployment</a:t>
            </a:r>
          </a:p>
          <a:p>
            <a:r>
              <a:rPr lang="en-GB" dirty="0" smtClean="0"/>
              <a:t>Run start</a:t>
            </a:r>
          </a:p>
          <a:p>
            <a:r>
              <a:rPr lang="en-GB" dirty="0" smtClean="0"/>
              <a:t>Run unfreeze</a:t>
            </a:r>
          </a:p>
          <a:p>
            <a:r>
              <a:rPr lang="en-GB" dirty="0" smtClean="0"/>
              <a:t>Time monitoring</a:t>
            </a:r>
          </a:p>
          <a:p>
            <a:r>
              <a:rPr lang="en-GB" dirty="0" smtClean="0"/>
              <a:t>Run freeze</a:t>
            </a:r>
          </a:p>
          <a:p>
            <a:r>
              <a:rPr lang="en-GB" dirty="0" smtClean="0"/>
              <a:t>Run stop</a:t>
            </a:r>
          </a:p>
          <a:p>
            <a:r>
              <a:rPr lang="en-GB" dirty="0" smtClean="0"/>
              <a:t>Logs saving</a:t>
            </a:r>
          </a:p>
          <a:p>
            <a:r>
              <a:rPr lang="en-GB" dirty="0" smtClean="0"/>
              <a:t>Recordings saving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89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Exercise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Exercise 2 – Change run layout: swap PWP and CWP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Steps (part 1):</a:t>
            </a:r>
          </a:p>
          <a:p>
            <a:r>
              <a:rPr lang="en-GB" dirty="0" smtClean="0"/>
              <a:t>Change of CWP machine allocation</a:t>
            </a:r>
          </a:p>
          <a:p>
            <a:r>
              <a:rPr lang="en-GB" dirty="0" smtClean="0"/>
              <a:t>Change of PWP machine allocation </a:t>
            </a:r>
          </a:p>
          <a:p>
            <a:r>
              <a:rPr lang="en-GB" dirty="0" smtClean="0"/>
              <a:t>Check of results in runtime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144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Exercise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Exercise 3 – Change of Software Configuration (alternate one shall be available – change of radar rate to 1 second for instance)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Steps (part 1):</a:t>
            </a:r>
          </a:p>
          <a:p>
            <a:r>
              <a:rPr lang="en-GB" dirty="0" smtClean="0"/>
              <a:t>Change of Software configuration</a:t>
            </a:r>
          </a:p>
          <a:p>
            <a:r>
              <a:rPr lang="en-GB" dirty="0" smtClean="0"/>
              <a:t>Check of results in runtime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461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– Exercise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Exercise 4 – Execution of a PWP replay (a replay shall be available) </a:t>
            </a:r>
          </a:p>
          <a:p>
            <a:pPr marL="0" indent="0">
              <a:buNone/>
            </a:pPr>
            <a:r>
              <a:rPr lang="en-GB" dirty="0" smtClean="0"/>
              <a:t>(a PWP configuration displaying replay shall be available)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Steps (part 1):</a:t>
            </a:r>
          </a:p>
          <a:p>
            <a:r>
              <a:rPr lang="en-GB" dirty="0" smtClean="0"/>
              <a:t>Sets of the PWP in replay mode</a:t>
            </a:r>
          </a:p>
          <a:p>
            <a:r>
              <a:rPr lang="en-GB" dirty="0" smtClean="0"/>
              <a:t>Selection of the replay date</a:t>
            </a:r>
          </a:p>
          <a:p>
            <a:r>
              <a:rPr lang="en-GB" dirty="0" smtClean="0"/>
              <a:t>Change of the PWP configuration file in replay mode (or selection of an </a:t>
            </a:r>
            <a:r>
              <a:rPr lang="en-GB" dirty="0" err="1" smtClean="0"/>
              <a:t>ad’hoc</a:t>
            </a:r>
            <a:r>
              <a:rPr lang="en-GB" dirty="0" smtClean="0"/>
              <a:t> </a:t>
            </a:r>
            <a:r>
              <a:rPr lang="en-GB" dirty="0" err="1" smtClean="0"/>
              <a:t>config</a:t>
            </a:r>
            <a:r>
              <a:rPr lang="en-GB" dirty="0" smtClean="0"/>
              <a:t>)</a:t>
            </a:r>
          </a:p>
          <a:p>
            <a:r>
              <a:rPr lang="en-GB" dirty="0" smtClean="0"/>
              <a:t>Check of results in runtime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90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 Requisite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ESCAPE is installed and fully operational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 the next slides, it is considered that:</a:t>
            </a:r>
          </a:p>
          <a:p>
            <a:r>
              <a:rPr lang="en-GB" dirty="0" smtClean="0"/>
              <a:t>Simulation is: </a:t>
            </a:r>
            <a:r>
              <a:rPr lang="en-GB" dirty="0" smtClean="0"/>
              <a:t>UNISCAPE</a:t>
            </a:r>
            <a:endParaRPr lang="en-GB" dirty="0" smtClean="0"/>
          </a:p>
          <a:p>
            <a:r>
              <a:rPr lang="en-GB" dirty="0" smtClean="0"/>
              <a:t>ESCAPE user is: </a:t>
            </a:r>
            <a:r>
              <a:rPr lang="en-GB" dirty="0" err="1" smtClean="0"/>
              <a:t>uniscape</a:t>
            </a:r>
            <a:endParaRPr lang="en-GB" dirty="0" smtClean="0"/>
          </a:p>
          <a:p>
            <a:r>
              <a:rPr lang="en-GB" dirty="0" smtClean="0"/>
              <a:t>Simulation main server is: empgrd01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</a:t>
            </a:r>
            <a:r>
              <a:rPr lang="en-GB" altLang="en-US" dirty="0" smtClean="0"/>
              <a:t>ESCAPE 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83590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Starting ESCAPE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Starting using an alias (if created)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Starting not using an alias (user query)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Starting with user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6" name="Rounded Rectangle 5"/>
          <p:cNvSpPr/>
          <p:nvPr/>
        </p:nvSpPr>
        <p:spPr>
          <a:xfrm>
            <a:off x="633139" y="2972818"/>
            <a:ext cx="7654125" cy="1903982"/>
          </a:xfrm>
          <a:prstGeom prst="roundRect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[runesc@empgrd01 ~]$ /exercises/</a:t>
            </a:r>
            <a:r>
              <a:rPr lang="en-GB" dirty="0" err="1"/>
              <a:t>prepesc</a:t>
            </a:r>
            <a:r>
              <a:rPr lang="en-GB" dirty="0"/>
              <a:t>/escape/runesc2019A/bin/</a:t>
            </a:r>
            <a:r>
              <a:rPr lang="en-GB" dirty="0" err="1"/>
              <a:t>launch_spv</a:t>
            </a:r>
            <a:endParaRPr lang="en-GB" dirty="0"/>
          </a:p>
          <a:p>
            <a:endParaRPr lang="en-GB" dirty="0"/>
          </a:p>
          <a:p>
            <a:r>
              <a:rPr lang="en-GB" dirty="0"/>
              <a:t>Enter Escape Supervision Login please:</a:t>
            </a:r>
          </a:p>
          <a:p>
            <a:r>
              <a:rPr lang="en-GB" dirty="0" err="1" smtClean="0"/>
              <a:t>uniscape</a:t>
            </a:r>
            <a:endParaRPr lang="en-GB" dirty="0"/>
          </a:p>
          <a:p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633140" y="2000025"/>
            <a:ext cx="7654125" cy="529815"/>
          </a:xfrm>
          <a:prstGeom prst="roundRect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[runesc@empgrd01 ~]$ </a:t>
            </a:r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556425" y="5283139"/>
            <a:ext cx="7654125" cy="835086"/>
          </a:xfrm>
          <a:prstGeom prst="roundRect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/exercises/</a:t>
            </a:r>
            <a:r>
              <a:rPr lang="en-GB" dirty="0" err="1"/>
              <a:t>prepesc</a:t>
            </a:r>
            <a:r>
              <a:rPr lang="en-GB" dirty="0"/>
              <a:t>/escape/runesc2019A/bin/</a:t>
            </a:r>
            <a:r>
              <a:rPr lang="en-GB" dirty="0" err="1"/>
              <a:t>launch_spv</a:t>
            </a:r>
            <a:r>
              <a:rPr lang="en-GB" dirty="0"/>
              <a:t> -u </a:t>
            </a:r>
            <a:r>
              <a:rPr lang="en-GB" dirty="0" err="1" smtClean="0"/>
              <a:t>uniscape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0212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2" y="1741336"/>
            <a:ext cx="6559869" cy="43499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main screen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</a:t>
            </a:r>
            <a:r>
              <a:rPr lang="en-GB" altLang="en-US" dirty="0" smtClean="0"/>
              <a:t>Supervision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8" name="Rectangle 7"/>
          <p:cNvSpPr/>
          <p:nvPr/>
        </p:nvSpPr>
        <p:spPr>
          <a:xfrm>
            <a:off x="576263" y="1996440"/>
            <a:ext cx="2105977" cy="226313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682241" y="1996440"/>
            <a:ext cx="2019300" cy="226313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701541" y="1996440"/>
            <a:ext cx="2415540" cy="226313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297680" y="4191001"/>
            <a:ext cx="967740" cy="40386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265420" y="4191001"/>
            <a:ext cx="1303020" cy="40386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68440" y="4191001"/>
            <a:ext cx="563879" cy="40386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004561" y="5323034"/>
            <a:ext cx="830579" cy="52150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682240" y="4594861"/>
            <a:ext cx="4442460" cy="63459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911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0263"/>
            <a:ext cx="6555106" cy="43752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adding new exercise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17" name="Rectangle 16"/>
          <p:cNvSpPr/>
          <p:nvPr/>
        </p:nvSpPr>
        <p:spPr>
          <a:xfrm>
            <a:off x="2889409" y="2667000"/>
            <a:ext cx="1644491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413409" y="2994661"/>
            <a:ext cx="1202531" cy="25907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542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0263"/>
            <a:ext cx="6555106" cy="43752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updating exercise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7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75" y="1754445"/>
            <a:ext cx="6555106" cy="43129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19889" y="2202180"/>
            <a:ext cx="1644491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943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9332"/>
            <a:ext cx="6555106" cy="4351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creating a run (1)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4274820" y="4221480"/>
            <a:ext cx="1013460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1675" y="3036889"/>
            <a:ext cx="3810000" cy="1752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947160" y="3576634"/>
            <a:ext cx="1729740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947160" y="3860639"/>
            <a:ext cx="1729740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16580" y="4440000"/>
            <a:ext cx="664845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629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ESCAPE Supervision creating a run (2)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739332"/>
            <a:ext cx="6555106" cy="435190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5242560" y="4225669"/>
            <a:ext cx="1318260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3738" y="390599"/>
            <a:ext cx="4212275" cy="617708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983737" y="4221100"/>
            <a:ext cx="4212275" cy="16839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983736" y="3898007"/>
            <a:ext cx="4212276" cy="3276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761547" y="311725"/>
            <a:ext cx="1434465" cy="3435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983736" y="5905500"/>
            <a:ext cx="4212276" cy="66218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761546" y="579120"/>
            <a:ext cx="1434466" cy="24231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5502" y="2203027"/>
            <a:ext cx="4445318" cy="155416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115502" y="2646872"/>
            <a:ext cx="2951798" cy="5154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968942" y="2396933"/>
            <a:ext cx="1244918" cy="21824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5502" y="2203624"/>
            <a:ext cx="4445318" cy="154531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543174" y="2824835"/>
            <a:ext cx="3484245" cy="21824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741419" y="3421561"/>
            <a:ext cx="567691" cy="3149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6011" y="2077147"/>
            <a:ext cx="3241358" cy="1827343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376613" y="3607330"/>
            <a:ext cx="620078" cy="3149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401251" y="2577340"/>
            <a:ext cx="1492569" cy="10726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0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3" grpId="0" animBg="1"/>
      <p:bldP spid="21" grpId="0" animBg="1"/>
    </p:bldLst>
  </p:timing>
</p:sld>
</file>

<file path=ppt/theme/theme1.xml><?xml version="1.0" encoding="utf-8"?>
<a:theme xmlns:a="http://schemas.openxmlformats.org/drawingml/2006/main" name="CORPORATE-template-201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4-3 CORPORATE PPT Template.pptx" id="{57B25062-31D4-49CA-9C94-794127FF7048}" vid="{C4542E3F-C340-4EF8-99C6-723E7C735C7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4-3 CORPORATE PPT Template</Template>
  <TotalTime>2190</TotalTime>
  <Words>859</Words>
  <Application>Microsoft Office PowerPoint</Application>
  <PresentationFormat>On-screen Show (4:3)</PresentationFormat>
  <Paragraphs>207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Wingdings</vt:lpstr>
      <vt:lpstr>CORPORATE-template-2019</vt:lpstr>
      <vt:lpstr>ESCAPE Light Training – STC</vt:lpstr>
      <vt:lpstr>ESCAPE Supervision – Part 1</vt:lpstr>
      <vt:lpstr>Pre Requisite</vt:lpstr>
      <vt:lpstr>Starting ESCAPE Supervision</vt:lpstr>
      <vt:lpstr>ESCAPE Supervision main screen</vt:lpstr>
      <vt:lpstr>ESCAPE Supervision adding new exercise</vt:lpstr>
      <vt:lpstr>ESCAPE Supervision updating exercise</vt:lpstr>
      <vt:lpstr>ESCAPE Supervision creating a run (1)</vt:lpstr>
      <vt:lpstr>ESCAPE Supervision creating a run (2)</vt:lpstr>
      <vt:lpstr>ESCAPE Supervision creating a run (3)</vt:lpstr>
      <vt:lpstr>ESCAPE Supervision deploying run</vt:lpstr>
      <vt:lpstr>ESCAPE Supervision starting run</vt:lpstr>
      <vt:lpstr>ESCAPE Supervision running</vt:lpstr>
      <vt:lpstr>ESCAPE Supervision stopping run</vt:lpstr>
      <vt:lpstr>ESCAPE Supervision – Part 2</vt:lpstr>
      <vt:lpstr>ESCAPE INFRA Project</vt:lpstr>
      <vt:lpstr>ESCAPE OASIS Project</vt:lpstr>
      <vt:lpstr>ESCAPE Components monitoring</vt:lpstr>
      <vt:lpstr>ESCAPE Components monitoring</vt:lpstr>
      <vt:lpstr>ESCAPE Supervision</vt:lpstr>
      <vt:lpstr>ESCAPE Supervision – Exercise 1</vt:lpstr>
      <vt:lpstr>ESCAPE Supervision – Exercise 1</vt:lpstr>
      <vt:lpstr>ESCAPE Supervision – Exercise 2</vt:lpstr>
      <vt:lpstr>ESCAPE Supervision – Exercise 3</vt:lpstr>
      <vt:lpstr>ESCAPE Supervision – Exercise 4</vt:lpstr>
    </vt:vector>
  </TitlesOfParts>
  <Company>EUROCONTROL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BOUCHAUDON Philippe (EXT)</dc:creator>
  <cp:lastModifiedBy>BOUCHAUDON Philippe (EXT)</cp:lastModifiedBy>
  <cp:revision>185</cp:revision>
  <dcterms:created xsi:type="dcterms:W3CDTF">2019-09-12T08:35:36Z</dcterms:created>
  <dcterms:modified xsi:type="dcterms:W3CDTF">2020-10-05T08:25:59Z</dcterms:modified>
</cp:coreProperties>
</file>