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6" r:id="rId2"/>
    <p:sldId id="319" r:id="rId3"/>
    <p:sldId id="269" r:id="rId4"/>
    <p:sldId id="282" r:id="rId5"/>
    <p:sldId id="320" r:id="rId6"/>
    <p:sldId id="283" r:id="rId7"/>
    <p:sldId id="295" r:id="rId8"/>
    <p:sldId id="321" r:id="rId9"/>
    <p:sldId id="284" r:id="rId10"/>
    <p:sldId id="285" r:id="rId11"/>
    <p:sldId id="296" r:id="rId12"/>
    <p:sldId id="288" r:id="rId13"/>
    <p:sldId id="322" r:id="rId14"/>
    <p:sldId id="289" r:id="rId15"/>
    <p:sldId id="298" r:id="rId16"/>
    <p:sldId id="299" r:id="rId17"/>
    <p:sldId id="323" r:id="rId18"/>
    <p:sldId id="301" r:id="rId19"/>
    <p:sldId id="300" r:id="rId20"/>
    <p:sldId id="303" r:id="rId21"/>
    <p:sldId id="304" r:id="rId22"/>
    <p:sldId id="324" r:id="rId23"/>
    <p:sldId id="302" r:id="rId24"/>
    <p:sldId id="308" r:id="rId25"/>
    <p:sldId id="306" r:id="rId26"/>
    <p:sldId id="325" r:id="rId27"/>
    <p:sldId id="309" r:id="rId28"/>
    <p:sldId id="311" r:id="rId29"/>
    <p:sldId id="312" r:id="rId30"/>
    <p:sldId id="326" r:id="rId31"/>
    <p:sldId id="313" r:id="rId32"/>
    <p:sldId id="327" r:id="rId33"/>
    <p:sldId id="314" r:id="rId34"/>
    <p:sldId id="316" r:id="rId35"/>
    <p:sldId id="317" r:id="rId36"/>
    <p:sldId id="318" r:id="rId37"/>
    <p:sldId id="328" r:id="rId38"/>
    <p:sldId id="310" r:id="rId39"/>
    <p:sldId id="307" r:id="rId40"/>
    <p:sldId id="329" r:id="rId41"/>
    <p:sldId id="305" r:id="rId42"/>
    <p:sldId id="330" r:id="rId43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99CC"/>
    <a:srgbClr val="E6E6E6"/>
    <a:srgbClr val="F8F8F8"/>
    <a:srgbClr val="EAEAEA"/>
    <a:srgbClr val="808080"/>
    <a:srgbClr val="DDDDDD"/>
    <a:srgbClr val="002A54"/>
    <a:srgbClr val="001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3" autoAdjust="0"/>
    <p:restoredTop sz="87677" autoAdjust="0"/>
  </p:normalViewPr>
  <p:slideViewPr>
    <p:cSldViewPr snapToGrid="0">
      <p:cViewPr varScale="1">
        <p:scale>
          <a:sx n="98" d="100"/>
          <a:sy n="98" d="100"/>
        </p:scale>
        <p:origin x="924" y="96"/>
      </p:cViewPr>
      <p:guideLst>
        <p:guide orient="horz" pos="425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F1781-3A95-46D3-AA46-DBA5E5B011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01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419-AE6F-48B4-864E-F1D5EE0BE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1419-AE6F-48B4-864E-F1D5EE0BE1D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43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1419-AE6F-48B4-864E-F1D5EE0BE1D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327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5872232"/>
            <a:ext cx="9144000" cy="1031490"/>
            <a:chOff x="3069712" y="5872232"/>
            <a:chExt cx="9144000" cy="1031490"/>
          </a:xfrm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8840326" y="5872232"/>
              <a:ext cx="3373386" cy="251334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3" h="19790">
                  <a:moveTo>
                    <a:pt x="0" y="18822"/>
                  </a:moveTo>
                  <a:lnTo>
                    <a:pt x="14932" y="19790"/>
                  </a:lnTo>
                  <a:cubicBezTo>
                    <a:pt x="14937" y="16457"/>
                    <a:pt x="14928" y="3333"/>
                    <a:pt x="14933" y="0"/>
                  </a:cubicBezTo>
                  <a:lnTo>
                    <a:pt x="1057" y="9"/>
                  </a:lnTo>
                  <a:cubicBezTo>
                    <a:pt x="870" y="3342"/>
                    <a:pt x="187" y="15489"/>
                    <a:pt x="0" y="188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69712" y="6060562"/>
              <a:ext cx="9133144" cy="84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40030" y="1220046"/>
            <a:ext cx="6843396" cy="2208956"/>
          </a:xfrm>
        </p:spPr>
        <p:txBody>
          <a:bodyPr lIns="432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40030" y="3429002"/>
            <a:ext cx="6843396" cy="900113"/>
          </a:xfrm>
          <a:noFill/>
        </p:spPr>
        <p:txBody>
          <a:bodyPr lIns="432000" anchor="ctr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7598944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05" y="209994"/>
            <a:ext cx="995412" cy="101005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84561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78" y="6084774"/>
            <a:ext cx="2664401" cy="6326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ORPORATE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477840"/>
            <a:ext cx="1171575" cy="56403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40"/>
            <a:ext cx="6019800" cy="5640387"/>
          </a:xfrm>
          <a:effectLst/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88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48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3652522"/>
            <a:ext cx="7020878" cy="1362075"/>
          </a:xfrm>
        </p:spPr>
        <p:txBody>
          <a:bodyPr/>
          <a:lstStyle>
            <a:lvl1pPr algn="l">
              <a:defRPr sz="2800" b="0" cap="all">
                <a:solidFill>
                  <a:srgbClr val="0033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242" y="2003744"/>
            <a:ext cx="7020878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3399CC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410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488"/>
            <a:ext cx="4038600" cy="4503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4488"/>
            <a:ext cx="4038600" cy="4503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555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89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624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7839"/>
            <a:ext cx="6839100" cy="77760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1526"/>
            <a:ext cx="5111750" cy="43106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01526"/>
            <a:ext cx="3008313" cy="431065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115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RPOR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t" anchorCtr="0"/>
          <a:lstStyle>
            <a:lvl1pPr algn="l">
              <a:defRPr sz="1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60071"/>
            <a:ext cx="5486400" cy="4167505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872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ORPORATE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7840"/>
            <a:ext cx="7352348" cy="7762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4488"/>
            <a:ext cx="7352348" cy="4503737"/>
          </a:xfrm>
          <a:effectLst/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49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6330696"/>
            <a:ext cx="9144001" cy="527304"/>
            <a:chOff x="3057020" y="6330696"/>
            <a:chExt cx="9144001" cy="527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057020" y="6557112"/>
              <a:ext cx="9134979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7840"/>
            <a:ext cx="683895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4488"/>
            <a:ext cx="82296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72252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GB" altLang="en-US" dirty="0" smtClean="0"/>
              <a:t>enter your presentation title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0550" y="6572252"/>
            <a:ext cx="4762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935102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9" y="124662"/>
            <a:ext cx="724423" cy="735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05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9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2" y="1220046"/>
            <a:ext cx="6399214" cy="2208956"/>
          </a:xfrm>
        </p:spPr>
        <p:txBody>
          <a:bodyPr lIns="0" tIns="0" rIns="0" bIns="0"/>
          <a:lstStyle/>
          <a:p>
            <a:r>
              <a:rPr lang="en-GB" dirty="0" smtClean="0"/>
              <a:t>ESCAPE Training – STC and IPAS</a:t>
            </a:r>
            <a:endParaRPr lang="en-US" altLang="en-US" dirty="0"/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4212" y="3429002"/>
            <a:ext cx="6399214" cy="900113"/>
          </a:xfrm>
        </p:spPr>
        <p:txBody>
          <a:bodyPr lIns="0" tIns="72000" rIns="0" bIns="0" anchor="t" anchorCtr="0"/>
          <a:lstStyle/>
          <a:p>
            <a:r>
              <a:rPr lang="en-GB" dirty="0" smtClean="0"/>
              <a:t>ESCAPE Overview</a:t>
            </a:r>
            <a:endParaRPr lang="en-GB" dirty="0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84212" y="4478655"/>
            <a:ext cx="4424997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500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Philippe BOUCHAUDON</a:t>
            </a:r>
            <a:endParaRPr lang="en-GB" altLang="en-US" sz="1400" dirty="0">
              <a:solidFill>
                <a:schemeClr val="bg1"/>
              </a:solidFill>
            </a:endParaRPr>
          </a:p>
          <a:p>
            <a:pPr>
              <a:spcBef>
                <a:spcPct val="25000"/>
              </a:spcBef>
            </a:pPr>
            <a:r>
              <a:rPr lang="en-GB" altLang="en-US" sz="1200" dirty="0" smtClean="0">
                <a:solidFill>
                  <a:srgbClr val="3399CC"/>
                </a:solidFill>
              </a:rPr>
              <a:t>ATM Simulator Specialist</a:t>
            </a:r>
            <a:endParaRPr lang="en-GB" altLang="en-US" sz="1200" dirty="0">
              <a:solidFill>
                <a:srgbClr val="3399CC"/>
              </a:solidFill>
            </a:endParaRPr>
          </a:p>
          <a:p>
            <a:pPr>
              <a:spcBef>
                <a:spcPct val="25000"/>
              </a:spcBef>
            </a:pPr>
            <a:r>
              <a:rPr lang="en-GB" altLang="en-US" sz="1200" dirty="0" smtClean="0">
                <a:solidFill>
                  <a:schemeClr val="bg1"/>
                </a:solidFill>
              </a:rPr>
              <a:t>Created: 12</a:t>
            </a:r>
            <a:r>
              <a:rPr lang="en-GB" alt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GB" altLang="en-US" sz="1200" dirty="0" smtClean="0">
                <a:solidFill>
                  <a:schemeClr val="bg1"/>
                </a:solidFill>
              </a:rPr>
              <a:t> of September 2019</a:t>
            </a:r>
          </a:p>
          <a:p>
            <a:pPr>
              <a:spcBef>
                <a:spcPct val="25000"/>
              </a:spcBef>
            </a:pPr>
            <a:r>
              <a:rPr lang="en-GB" altLang="en-US" sz="1200" dirty="0" smtClean="0">
                <a:solidFill>
                  <a:schemeClr val="bg1"/>
                </a:solidFill>
              </a:rPr>
              <a:t>Last update: V1.1 21</a:t>
            </a:r>
            <a:r>
              <a:rPr lang="en-GB" altLang="en-US" sz="1200" baseline="30000" dirty="0" smtClean="0">
                <a:solidFill>
                  <a:schemeClr val="bg1"/>
                </a:solidFill>
              </a:rPr>
              <a:t>st</a:t>
            </a:r>
            <a:r>
              <a:rPr lang="en-GB" altLang="en-US" sz="1200" dirty="0" smtClean="0">
                <a:solidFill>
                  <a:schemeClr val="bg1"/>
                </a:solidFill>
              </a:rPr>
              <a:t> of January 2020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Controller Working Position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Based on Operational Specifications, ECHOES implements:</a:t>
            </a:r>
            <a:endParaRPr lang="en-GB" dirty="0"/>
          </a:p>
          <a:p>
            <a:pPr lvl="0"/>
            <a:r>
              <a:rPr lang="en-GB" dirty="0"/>
              <a:t>Monitoring </a:t>
            </a:r>
            <a:r>
              <a:rPr lang="en-GB" dirty="0" smtClean="0"/>
              <a:t>Aids</a:t>
            </a:r>
            <a:endParaRPr lang="en-GB" dirty="0"/>
          </a:p>
          <a:p>
            <a:pPr lvl="0"/>
            <a:r>
              <a:rPr lang="en-GB" dirty="0"/>
              <a:t>Safety </a:t>
            </a:r>
            <a:r>
              <a:rPr lang="en-GB" dirty="0" smtClean="0"/>
              <a:t>Nets</a:t>
            </a:r>
            <a:endParaRPr lang="en-GB" dirty="0"/>
          </a:p>
          <a:p>
            <a:pPr lvl="0"/>
            <a:r>
              <a:rPr lang="en-GB" dirty="0" smtClean="0"/>
              <a:t>Data </a:t>
            </a:r>
            <a:r>
              <a:rPr lang="en-GB" dirty="0"/>
              <a:t>exchange and </a:t>
            </a:r>
            <a:r>
              <a:rPr lang="en-GB" dirty="0" smtClean="0"/>
              <a:t>Co-ordination (ground </a:t>
            </a:r>
            <a:r>
              <a:rPr lang="en-GB" dirty="0" err="1" smtClean="0"/>
              <a:t>ground</a:t>
            </a:r>
            <a:r>
              <a:rPr lang="en-GB" dirty="0" smtClean="0"/>
              <a:t> communication)</a:t>
            </a:r>
            <a:endParaRPr lang="en-GB" dirty="0"/>
          </a:p>
          <a:p>
            <a:pPr lvl="0"/>
            <a:r>
              <a:rPr lang="en-GB" dirty="0" smtClean="0"/>
              <a:t>Datalink </a:t>
            </a:r>
            <a:r>
              <a:rPr lang="en-GB" dirty="0"/>
              <a:t>a</a:t>
            </a:r>
            <a:r>
              <a:rPr lang="en-GB" dirty="0" smtClean="0"/>
              <a:t>ir-Ground </a:t>
            </a:r>
            <a:r>
              <a:rPr lang="en-GB" dirty="0"/>
              <a:t>data Communication</a:t>
            </a:r>
          </a:p>
          <a:p>
            <a:pPr lvl="0"/>
            <a:r>
              <a:rPr lang="en-GB" dirty="0"/>
              <a:t>Automatic Dependent </a:t>
            </a:r>
            <a:r>
              <a:rPr lang="en-GB" dirty="0" smtClean="0"/>
              <a:t>Surveillance</a:t>
            </a:r>
            <a:endParaRPr lang="en-GB" dirty="0"/>
          </a:p>
          <a:p>
            <a:pPr lvl="0"/>
            <a:r>
              <a:rPr lang="en-GB" dirty="0"/>
              <a:t>Medium Term </a:t>
            </a:r>
            <a:r>
              <a:rPr lang="en-GB" dirty="0" smtClean="0"/>
              <a:t>Tools</a:t>
            </a:r>
            <a:endParaRPr lang="en-GB" dirty="0"/>
          </a:p>
          <a:p>
            <a:pPr lvl="0"/>
            <a:r>
              <a:rPr lang="en-GB" dirty="0"/>
              <a:t>Trajectory </a:t>
            </a:r>
            <a:r>
              <a:rPr lang="en-GB" dirty="0" smtClean="0"/>
              <a:t>Edition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ECHOES also implements</a:t>
            </a:r>
            <a:r>
              <a:rPr lang="en-GB" dirty="0"/>
              <a:t>:</a:t>
            </a:r>
          </a:p>
          <a:p>
            <a:pPr lvl="0"/>
            <a:r>
              <a:rPr lang="en-GB" dirty="0" smtClean="0"/>
              <a:t>Arrival Management (with external system)</a:t>
            </a:r>
            <a:endParaRPr lang="en-GB" dirty="0"/>
          </a:p>
          <a:p>
            <a:pPr lvl="0"/>
            <a:r>
              <a:rPr lang="en-GB" dirty="0"/>
              <a:t>Airborne Separation Assurance </a:t>
            </a:r>
            <a:r>
              <a:rPr lang="en-GB" dirty="0" smtClean="0"/>
              <a:t>System</a:t>
            </a:r>
            <a:endParaRPr lang="en-GB" dirty="0"/>
          </a:p>
          <a:p>
            <a:pPr lvl="0"/>
            <a:r>
              <a:rPr lang="en-GB" dirty="0"/>
              <a:t>Required Arrival </a:t>
            </a:r>
            <a:r>
              <a:rPr lang="en-GB" dirty="0" smtClean="0"/>
              <a:t>Time</a:t>
            </a:r>
            <a:endParaRPr lang="en-GB" dirty="0"/>
          </a:p>
          <a:p>
            <a:pPr lvl="0"/>
            <a:r>
              <a:rPr lang="en-GB" dirty="0" smtClean="0"/>
              <a:t>Time </a:t>
            </a:r>
            <a:r>
              <a:rPr lang="en-GB" dirty="0"/>
              <a:t>Based Separation</a:t>
            </a:r>
          </a:p>
          <a:p>
            <a:r>
              <a:rPr lang="en-GB" dirty="0"/>
              <a:t>Tactical Controller </a:t>
            </a:r>
            <a:r>
              <a:rPr lang="en-GB" dirty="0" smtClean="0"/>
              <a:t>Tools</a:t>
            </a:r>
          </a:p>
          <a:p>
            <a:r>
              <a:rPr lang="en-GB" sz="1800" dirty="0" smtClean="0">
                <a:ea typeface="+mn-ea"/>
                <a:cs typeface="+mn-cs"/>
              </a:rPr>
              <a:t>…</a:t>
            </a:r>
            <a:endParaRPr lang="en-GB" sz="1800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2706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Controller Working Position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</a:t>
            </a:r>
            <a:r>
              <a:rPr lang="en-GB" altLang="en-US" dirty="0" smtClean="0"/>
              <a:t>Overview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6" name="Oval 5"/>
          <p:cNvSpPr/>
          <p:nvPr/>
        </p:nvSpPr>
        <p:spPr>
          <a:xfrm>
            <a:off x="457200" y="1254127"/>
            <a:ext cx="8229600" cy="5045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/>
              <a:t>      OASIS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454400" y="1254127"/>
            <a:ext cx="5126401" cy="4954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AIR System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 rot="16200000">
            <a:off x="-1639799" y="3593524"/>
            <a:ext cx="4535999" cy="6012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IPAS Files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454400" y="2879531"/>
            <a:ext cx="6703200" cy="33925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/>
              <a:t>CWP System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454401" y="2021852"/>
            <a:ext cx="5126400" cy="585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dirty="0" smtClean="0"/>
              <a:t>GROUND System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1654966" y="3154977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OPSUP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16570" y="1777468"/>
            <a:ext cx="4230" cy="244384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36706" y="2607279"/>
            <a:ext cx="1381" cy="30012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34850" y="3375004"/>
            <a:ext cx="2836447" cy="4567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304200" y="2607279"/>
            <a:ext cx="5334" cy="320616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19426" y="1775001"/>
            <a:ext cx="1708" cy="246851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0" idx="1"/>
          </p:cNvCxnSpPr>
          <p:nvPr/>
        </p:nvCxnSpPr>
        <p:spPr>
          <a:xfrm>
            <a:off x="952493" y="3777062"/>
            <a:ext cx="501908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136544" y="3604161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CWP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876675" y="3379569"/>
            <a:ext cx="0" cy="272254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5044206" y="3399931"/>
            <a:ext cx="1192968" cy="672303"/>
            <a:chOff x="4638190" y="3372369"/>
            <a:chExt cx="1192968" cy="672303"/>
          </a:xfrm>
        </p:grpSpPr>
        <p:sp>
          <p:nvSpPr>
            <p:cNvPr id="42" name="Rounded Rectangle 41"/>
            <p:cNvSpPr/>
            <p:nvPr/>
          </p:nvSpPr>
          <p:spPr>
            <a:xfrm>
              <a:off x="4638190" y="3595488"/>
              <a:ext cx="1192968" cy="449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CWP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5234674" y="3372369"/>
              <a:ext cx="0" cy="272254"/>
            </a:xfrm>
            <a:prstGeom prst="straightConnector1">
              <a:avLst/>
            </a:prstGeom>
            <a:ln w="635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834544" y="4829632"/>
            <a:ext cx="1192968" cy="866513"/>
            <a:chOff x="1834544" y="4829632"/>
            <a:chExt cx="1192968" cy="866513"/>
          </a:xfrm>
        </p:grpSpPr>
        <p:sp>
          <p:nvSpPr>
            <p:cNvPr id="49" name="Rounded Rectangle 48"/>
            <p:cNvSpPr/>
            <p:nvPr/>
          </p:nvSpPr>
          <p:spPr>
            <a:xfrm>
              <a:off x="1834544" y="5246961"/>
              <a:ext cx="1192968" cy="449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ECHOES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834544" y="4829632"/>
              <a:ext cx="1192968" cy="417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EONS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80191" y="4829632"/>
            <a:ext cx="1192968" cy="866513"/>
            <a:chOff x="1834544" y="4829632"/>
            <a:chExt cx="1192968" cy="866513"/>
          </a:xfrm>
        </p:grpSpPr>
        <p:sp>
          <p:nvSpPr>
            <p:cNvPr id="53" name="Rounded Rectangle 52"/>
            <p:cNvSpPr/>
            <p:nvPr/>
          </p:nvSpPr>
          <p:spPr>
            <a:xfrm>
              <a:off x="1834544" y="5246961"/>
              <a:ext cx="1192968" cy="449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ECHOES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834544" y="4829632"/>
              <a:ext cx="1192968" cy="417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EONS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4813" y="4829632"/>
            <a:ext cx="1192968" cy="866513"/>
            <a:chOff x="1834544" y="4829632"/>
            <a:chExt cx="1192968" cy="866513"/>
          </a:xfrm>
        </p:grpSpPr>
        <p:sp>
          <p:nvSpPr>
            <p:cNvPr id="57" name="Rounded Rectangle 56"/>
            <p:cNvSpPr/>
            <p:nvPr/>
          </p:nvSpPr>
          <p:spPr>
            <a:xfrm>
              <a:off x="1834544" y="5246961"/>
              <a:ext cx="1192968" cy="449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ECHOES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834544" y="4829632"/>
              <a:ext cx="1192968" cy="417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EONS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80801" y="4829632"/>
            <a:ext cx="1192968" cy="866513"/>
            <a:chOff x="1834544" y="4829632"/>
            <a:chExt cx="1192968" cy="866513"/>
          </a:xfrm>
        </p:grpSpPr>
        <p:sp>
          <p:nvSpPr>
            <p:cNvPr id="62" name="Rounded Rectangle 61"/>
            <p:cNvSpPr/>
            <p:nvPr/>
          </p:nvSpPr>
          <p:spPr>
            <a:xfrm>
              <a:off x="1834544" y="5246961"/>
              <a:ext cx="1192968" cy="449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ECHOES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834544" y="4829632"/>
              <a:ext cx="1192968" cy="417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EONS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2376000" y="4428110"/>
            <a:ext cx="1500675" cy="8673"/>
          </a:xfrm>
          <a:prstGeom prst="straightConnector1">
            <a:avLst/>
          </a:prstGeom>
          <a:ln w="635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5" idx="0"/>
          </p:cNvCxnSpPr>
          <p:nvPr/>
        </p:nvCxnSpPr>
        <p:spPr>
          <a:xfrm flipV="1">
            <a:off x="3876675" y="4076330"/>
            <a:ext cx="0" cy="753302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409428" y="4452982"/>
            <a:ext cx="1" cy="376650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628862" y="4411534"/>
            <a:ext cx="1500675" cy="8673"/>
          </a:xfrm>
          <a:prstGeom prst="straightConnector1">
            <a:avLst/>
          </a:prstGeom>
          <a:ln w="635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608799" y="4076330"/>
            <a:ext cx="0" cy="753302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100735" y="4428110"/>
            <a:ext cx="1" cy="376650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 Working Position System - ECHOES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Customizations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1614486"/>
            <a:ext cx="47097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247052"/>
              </p:ext>
            </p:extLst>
          </p:nvPr>
        </p:nvGraphicFramePr>
        <p:xfrm>
          <a:off x="457199" y="2629024"/>
          <a:ext cx="3062394" cy="2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Picture" r:id="rId3" imgW="5893350" imgH="4568100" progId="Word.Picture.8">
                  <p:embed/>
                </p:oleObj>
              </mc:Choice>
              <mc:Fallback>
                <p:oleObj name="Picture" r:id="rId3" imgW="5893350" imgH="45681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629024"/>
                        <a:ext cx="3062394" cy="236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94" y="1614486"/>
            <a:ext cx="2492406" cy="23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00" y="1614487"/>
            <a:ext cx="2538000" cy="23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94" y="4030661"/>
            <a:ext cx="2492406" cy="214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00" y="4030661"/>
            <a:ext cx="2538000" cy="214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60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404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ESCAPE AIR system is made up of: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Enhanced Air Traffic Generator (</a:t>
            </a:r>
            <a:r>
              <a:rPr lang="en-US" dirty="0" err="1" smtClean="0"/>
              <a:t>eATG</a:t>
            </a:r>
            <a:r>
              <a:rPr lang="en-US" dirty="0" smtClean="0"/>
              <a:t>) – composed of flights sets (FS)</a:t>
            </a:r>
          </a:p>
          <a:p>
            <a:pPr lvl="1"/>
            <a:r>
              <a:rPr lang="en-US" dirty="0" smtClean="0"/>
              <a:t>Pilot Position </a:t>
            </a:r>
            <a:r>
              <a:rPr lang="en-US" dirty="0"/>
              <a:t>human interfaces allowing to handle the simulated </a:t>
            </a:r>
            <a:r>
              <a:rPr lang="en-US" dirty="0" smtClean="0"/>
              <a:t>aircraft</a:t>
            </a:r>
            <a:r>
              <a:rPr lang="en-US" dirty="0"/>
              <a:t> </a:t>
            </a:r>
            <a:r>
              <a:rPr lang="en-US" dirty="0" smtClean="0"/>
              <a:t>(PWP)</a:t>
            </a:r>
          </a:p>
          <a:p>
            <a:pPr lvl="1"/>
            <a:r>
              <a:rPr lang="en-US" dirty="0" smtClean="0"/>
              <a:t>A supervision ensuring load balancing over pilots and flights sets (EM)</a:t>
            </a:r>
          </a:p>
          <a:p>
            <a:pPr lvl="1"/>
            <a:r>
              <a:rPr lang="en-US" dirty="0" smtClean="0"/>
              <a:t>Datalink communication facility</a:t>
            </a:r>
          </a:p>
          <a:p>
            <a:pPr lvl="1"/>
            <a:r>
              <a:rPr lang="en-US" dirty="0" smtClean="0"/>
              <a:t>ASAS facility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</a:t>
            </a:r>
            <a:r>
              <a:rPr lang="en-GB" altLang="en-US" dirty="0" smtClean="0"/>
              <a:t>Overview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468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System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6" name="Oval 5"/>
          <p:cNvSpPr/>
          <p:nvPr/>
        </p:nvSpPr>
        <p:spPr>
          <a:xfrm>
            <a:off x="457200" y="1254127"/>
            <a:ext cx="8229600" cy="5045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dirty="0" smtClean="0"/>
              <a:t>      OASIS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454400" y="1526379"/>
            <a:ext cx="6458400" cy="30278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/>
              <a:t>AIR System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 rot="16200000">
            <a:off x="-1639799" y="3593524"/>
            <a:ext cx="4535999" cy="6012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IPAS Files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454400" y="5764686"/>
            <a:ext cx="5184000" cy="5074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dirty="0" smtClean="0"/>
              <a:t>CWP System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454401" y="4865852"/>
            <a:ext cx="5126400" cy="585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dirty="0" smtClean="0"/>
              <a:t>GROUND System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1645880" y="3704323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PWP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36706" y="4554199"/>
            <a:ext cx="0" cy="311653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36706" y="5444079"/>
            <a:ext cx="1381" cy="30012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304200" y="5436879"/>
            <a:ext cx="5334" cy="320616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19426" y="4554201"/>
            <a:ext cx="5048" cy="311651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52493" y="3100262"/>
            <a:ext cx="501908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888074" y="1825154"/>
            <a:ext cx="1589514" cy="1625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EATG Manager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33551" y="3186598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PWP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642395" y="2677399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PWP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636734" y="2162056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PWP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504251" y="2157007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Flight Set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504251" y="2674732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Flight Set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504251" y="3195275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Flight Set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04251" y="3713000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Flight Set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174676" y="3873939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ASAS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056208" y="3854663"/>
            <a:ext cx="1192968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Datalink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2993394" y="2432416"/>
            <a:ext cx="76269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Left-Right Arrow 71"/>
          <p:cNvSpPr/>
          <p:nvPr/>
        </p:nvSpPr>
        <p:spPr>
          <a:xfrm>
            <a:off x="5609571" y="2432416"/>
            <a:ext cx="76269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Left-Right Arrow 76"/>
          <p:cNvSpPr/>
          <p:nvPr/>
        </p:nvSpPr>
        <p:spPr>
          <a:xfrm rot="16200000">
            <a:off x="4200749" y="3780467"/>
            <a:ext cx="106283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57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41" grpId="0" animBg="1"/>
      <p:bldP spid="40" grpId="0" animBg="1"/>
      <p:bldP spid="47" grpId="0" animBg="1"/>
      <p:bldP spid="51" grpId="0" animBg="1"/>
      <p:bldP spid="54" grpId="0" animBg="1"/>
      <p:bldP spid="58" grpId="0" animBg="1"/>
      <p:bldP spid="59" grpId="0" animBg="1"/>
      <p:bldP spid="66" grpId="0" animBg="1"/>
      <p:bldP spid="68" grpId="0" animBg="1"/>
      <p:bldP spid="69" grpId="0" animBg="1"/>
      <p:bldP spid="16" grpId="0" animBg="1"/>
      <p:bldP spid="72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System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174567" y="1345568"/>
            <a:ext cx="3532909" cy="3833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57" y="1715484"/>
            <a:ext cx="4956136" cy="30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62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221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INFRA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INFRA System is composed of the following </a:t>
            </a:r>
            <a:r>
              <a:rPr lang="en-US" dirty="0" smtClean="0"/>
              <a:t>elements:</a:t>
            </a:r>
          </a:p>
          <a:p>
            <a:pPr lvl="1"/>
            <a:r>
              <a:rPr lang="en-US" dirty="0" smtClean="0"/>
              <a:t>OASIS </a:t>
            </a:r>
            <a:r>
              <a:rPr lang="en-US" dirty="0"/>
              <a:t>System: middleware </a:t>
            </a:r>
            <a:r>
              <a:rPr lang="en-US" dirty="0" smtClean="0"/>
              <a:t>facilities over CORBA technology</a:t>
            </a:r>
          </a:p>
          <a:p>
            <a:pPr lvl="2"/>
            <a:r>
              <a:rPr lang="en-US" dirty="0" smtClean="0"/>
              <a:t>Ensure all runtime data communication between ESCAPE components</a:t>
            </a:r>
          </a:p>
          <a:p>
            <a:pPr lvl="2"/>
            <a:r>
              <a:rPr lang="en-US" dirty="0" smtClean="0"/>
              <a:t>Ensure logging and monitoring facilities </a:t>
            </a:r>
          </a:p>
          <a:p>
            <a:pPr lvl="1"/>
            <a:r>
              <a:rPr lang="en-US" dirty="0" smtClean="0"/>
              <a:t>ESCAPE Supervision</a:t>
            </a:r>
          </a:p>
          <a:p>
            <a:pPr lvl="2"/>
            <a:r>
              <a:rPr lang="en-US" dirty="0" smtClean="0"/>
              <a:t>Ensure the run creation, components selections and connections</a:t>
            </a:r>
          </a:p>
          <a:p>
            <a:pPr lvl="2"/>
            <a:r>
              <a:rPr lang="en-US" dirty="0" smtClean="0"/>
              <a:t>Linking exercise, Software Configurations, replays together</a:t>
            </a:r>
          </a:p>
          <a:p>
            <a:pPr lvl="2"/>
            <a:r>
              <a:rPr lang="en-US" dirty="0" smtClean="0"/>
              <a:t>Defining the physical deployment of components on platform hosts</a:t>
            </a:r>
          </a:p>
          <a:p>
            <a:pPr lvl="2"/>
            <a:r>
              <a:rPr lang="en-US" dirty="0" smtClean="0"/>
              <a:t>Monitoring the run lifecycle (start, stop, unfreeze, freeze)</a:t>
            </a:r>
          </a:p>
          <a:p>
            <a:pPr lvl="2"/>
            <a:r>
              <a:rPr lang="en-US" dirty="0" smtClean="0"/>
              <a:t>Ensuring logs and recordings saving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ESCAPE Installation: “</a:t>
            </a:r>
            <a:r>
              <a:rPr lang="en-US" dirty="0" err="1" smtClean="0"/>
              <a:t>run_escape</a:t>
            </a:r>
            <a:r>
              <a:rPr lang="en-US" dirty="0" smtClean="0"/>
              <a:t>” tool</a:t>
            </a:r>
          </a:p>
          <a:p>
            <a:pPr lvl="2"/>
            <a:r>
              <a:rPr lang="en-US" dirty="0" smtClean="0"/>
              <a:t>Ensure the ESCAPE installation and binaries deployment over a platform</a:t>
            </a:r>
          </a:p>
          <a:p>
            <a:pPr lvl="2"/>
            <a:r>
              <a:rPr lang="en-US" dirty="0" smtClean="0"/>
              <a:t>Creation of Simulations (runtime side)</a:t>
            </a:r>
          </a:p>
          <a:p>
            <a:pPr lvl="2"/>
            <a:r>
              <a:rPr lang="en-US" dirty="0" smtClean="0"/>
              <a:t>Installation of exercises</a:t>
            </a:r>
          </a:p>
          <a:p>
            <a:pPr lvl="2"/>
            <a:r>
              <a:rPr lang="en-US" dirty="0" smtClean="0"/>
              <a:t>Creation of “ESCAPE users”</a:t>
            </a:r>
          </a:p>
          <a:p>
            <a:pPr lvl="2"/>
            <a:r>
              <a:rPr lang="en-US" dirty="0" smtClean="0"/>
              <a:t>Defining default ESCAPE configurations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385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 System – ESCAPE installation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19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9352"/>
            <a:ext cx="3211103" cy="1684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55" y="1696912"/>
            <a:ext cx="3255508" cy="1511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613" y="2047740"/>
            <a:ext cx="3021123" cy="163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520" y="2449035"/>
            <a:ext cx="2980673" cy="2420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303" y="2956608"/>
            <a:ext cx="3460554" cy="1816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63" y="3355468"/>
            <a:ext cx="3667124" cy="14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61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</a:t>
            </a:r>
          </a:p>
          <a:p>
            <a:r>
              <a:rPr lang="en-GB" dirty="0" smtClean="0"/>
              <a:t>Feature</a:t>
            </a:r>
          </a:p>
          <a:p>
            <a:r>
              <a:rPr lang="en-GB" dirty="0" smtClean="0"/>
              <a:t>Architecture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7675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7840"/>
            <a:ext cx="7003279" cy="776287"/>
          </a:xfrm>
        </p:spPr>
        <p:txBody>
          <a:bodyPr/>
          <a:lstStyle/>
          <a:p>
            <a:r>
              <a:rPr lang="en-GB" dirty="0" smtClean="0"/>
              <a:t>INFRA System – ESCAPE Supervision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20</a:t>
            </a:fld>
            <a:endParaRPr lang="en-GB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741336"/>
            <a:ext cx="6559869" cy="4349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38" y="390599"/>
            <a:ext cx="4212275" cy="61770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61" y="1113319"/>
            <a:ext cx="3241358" cy="1827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861" y="2803486"/>
            <a:ext cx="4445318" cy="15453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745" y="2219375"/>
            <a:ext cx="5359104" cy="35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13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7840"/>
            <a:ext cx="7225469" cy="776287"/>
          </a:xfrm>
        </p:spPr>
        <p:txBody>
          <a:bodyPr/>
          <a:lstStyle/>
          <a:p>
            <a:r>
              <a:rPr lang="en-GB" dirty="0" smtClean="0"/>
              <a:t>INFRA System – ESCAPE OASIS Monitoring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21</a:t>
            </a:fld>
            <a:endParaRPr lang="en-GB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54127"/>
            <a:ext cx="6324600" cy="5060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02" y="3541443"/>
            <a:ext cx="3629025" cy="1572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3730819"/>
            <a:ext cx="3733800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387" y="4102893"/>
            <a:ext cx="2981325" cy="1133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876" y="4484492"/>
            <a:ext cx="2924175" cy="1123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1" y="1288920"/>
            <a:ext cx="2619375" cy="2124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575" y="3476035"/>
            <a:ext cx="6328001" cy="14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82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9695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DATALINK System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Datalink system is a link between the Controller system and the Piloting System. </a:t>
            </a:r>
            <a:r>
              <a:rPr lang="en-GB" dirty="0" smtClean="0"/>
              <a:t> It </a:t>
            </a:r>
            <a:r>
              <a:rPr lang="en-GB" dirty="0"/>
              <a:t>reflects real system allowing silent communication between Controllers and Pilots (with no use of Radio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Main functionalities:</a:t>
            </a:r>
          </a:p>
          <a:p>
            <a:r>
              <a:rPr lang="en-GB" dirty="0" smtClean="0"/>
              <a:t>Connection establishment</a:t>
            </a:r>
          </a:p>
          <a:p>
            <a:r>
              <a:rPr lang="en-GB" dirty="0" smtClean="0"/>
              <a:t>Transfer management</a:t>
            </a:r>
          </a:p>
          <a:p>
            <a:r>
              <a:rPr lang="en-GB" dirty="0" smtClean="0"/>
              <a:t>Clearance and Proposal, Uplink and Downlink</a:t>
            </a:r>
          </a:p>
          <a:p>
            <a:r>
              <a:rPr lang="en-GB" dirty="0" smtClean="0"/>
              <a:t>Surveillance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function is based on three Datalink applications: </a:t>
            </a:r>
          </a:p>
          <a:p>
            <a:r>
              <a:rPr lang="en-GB" b="1" dirty="0"/>
              <a:t>C</a:t>
            </a:r>
            <a:r>
              <a:rPr lang="en-GB" dirty="0"/>
              <a:t>ontext </a:t>
            </a:r>
            <a:r>
              <a:rPr lang="en-GB" b="1" dirty="0"/>
              <a:t>M</a:t>
            </a:r>
            <a:r>
              <a:rPr lang="en-GB" dirty="0"/>
              <a:t>anagement (</a:t>
            </a:r>
            <a:r>
              <a:rPr lang="en-GB" b="1" dirty="0"/>
              <a:t>CM</a:t>
            </a:r>
            <a:r>
              <a:rPr lang="en-GB" dirty="0"/>
              <a:t>) allowing </a:t>
            </a:r>
            <a:r>
              <a:rPr lang="en-GB" b="1" dirty="0" err="1"/>
              <a:t>D</a:t>
            </a:r>
            <a:r>
              <a:rPr lang="en-GB" dirty="0" err="1"/>
              <a:t>ata</a:t>
            </a:r>
            <a:r>
              <a:rPr lang="en-GB" b="1" dirty="0" err="1"/>
              <a:t>L</a:t>
            </a:r>
            <a:r>
              <a:rPr lang="en-GB" dirty="0" err="1"/>
              <a:t>ink</a:t>
            </a:r>
            <a:r>
              <a:rPr lang="en-GB" dirty="0"/>
              <a:t> </a:t>
            </a:r>
            <a:r>
              <a:rPr lang="en-GB" b="1" dirty="0"/>
              <a:t>I</a:t>
            </a:r>
            <a:r>
              <a:rPr lang="en-GB" dirty="0"/>
              <a:t>nitiation </a:t>
            </a:r>
            <a:r>
              <a:rPr lang="en-GB" b="1" dirty="0"/>
              <a:t>C</a:t>
            </a:r>
            <a:r>
              <a:rPr lang="en-GB" dirty="0"/>
              <a:t>apabilities (</a:t>
            </a:r>
            <a:r>
              <a:rPr lang="en-GB" b="1" dirty="0"/>
              <a:t>DLIC</a:t>
            </a:r>
            <a:r>
              <a:rPr lang="en-GB" dirty="0"/>
              <a:t>) services, </a:t>
            </a:r>
          </a:p>
          <a:p>
            <a:r>
              <a:rPr lang="en-GB" b="1" dirty="0"/>
              <a:t>C</a:t>
            </a:r>
            <a:r>
              <a:rPr lang="en-GB" dirty="0"/>
              <a:t>ontroller </a:t>
            </a:r>
            <a:r>
              <a:rPr lang="en-GB" b="1" dirty="0"/>
              <a:t>P</a:t>
            </a:r>
            <a:r>
              <a:rPr lang="en-GB" dirty="0"/>
              <a:t>ilot </a:t>
            </a:r>
            <a:r>
              <a:rPr lang="en-GB" b="1" dirty="0" err="1"/>
              <a:t>D</a:t>
            </a:r>
            <a:r>
              <a:rPr lang="en-GB" dirty="0" err="1"/>
              <a:t>ata</a:t>
            </a:r>
            <a:r>
              <a:rPr lang="en-GB" b="1" dirty="0" err="1"/>
              <a:t>L</a:t>
            </a:r>
            <a:r>
              <a:rPr lang="en-GB" dirty="0" err="1"/>
              <a:t>ink</a:t>
            </a:r>
            <a:r>
              <a:rPr lang="en-GB" dirty="0"/>
              <a:t> </a:t>
            </a:r>
            <a:r>
              <a:rPr lang="en-GB" b="1" dirty="0"/>
              <a:t>C</a:t>
            </a:r>
            <a:r>
              <a:rPr lang="en-GB" dirty="0"/>
              <a:t>ommunications (</a:t>
            </a:r>
            <a:r>
              <a:rPr lang="en-GB" b="1" dirty="0"/>
              <a:t>CPDLC</a:t>
            </a:r>
            <a:r>
              <a:rPr lang="en-GB" dirty="0"/>
              <a:t>) allowing both </a:t>
            </a:r>
            <a:r>
              <a:rPr lang="en-GB" b="1" dirty="0"/>
              <a:t>A</a:t>
            </a:r>
            <a:r>
              <a:rPr lang="en-GB" dirty="0"/>
              <a:t>TC </a:t>
            </a:r>
            <a:r>
              <a:rPr lang="en-GB" b="1" dirty="0"/>
              <a:t>C</a:t>
            </a:r>
            <a:r>
              <a:rPr lang="en-GB" dirty="0"/>
              <a:t>ommunications </a:t>
            </a:r>
            <a:r>
              <a:rPr lang="en-GB" b="1" dirty="0"/>
              <a:t>M</a:t>
            </a:r>
            <a:r>
              <a:rPr lang="en-GB" dirty="0"/>
              <a:t>anagement (</a:t>
            </a:r>
            <a:r>
              <a:rPr lang="en-GB" b="1" dirty="0"/>
              <a:t>ACM</a:t>
            </a:r>
            <a:r>
              <a:rPr lang="en-GB" dirty="0"/>
              <a:t>) and </a:t>
            </a:r>
            <a:r>
              <a:rPr lang="en-GB" b="1" dirty="0"/>
              <a:t>A</a:t>
            </a:r>
            <a:r>
              <a:rPr lang="en-GB" dirty="0"/>
              <a:t>TC </a:t>
            </a:r>
            <a:r>
              <a:rPr lang="en-GB" b="1" dirty="0"/>
              <a:t>Cl</a:t>
            </a:r>
            <a:r>
              <a:rPr lang="en-GB" dirty="0"/>
              <a:t>earance (</a:t>
            </a:r>
            <a:r>
              <a:rPr lang="en-GB" b="1" dirty="0"/>
              <a:t>ACL</a:t>
            </a:r>
            <a:r>
              <a:rPr lang="en-GB" dirty="0"/>
              <a:t>) services </a:t>
            </a:r>
          </a:p>
          <a:p>
            <a:r>
              <a:rPr lang="en-GB" b="1" dirty="0"/>
              <a:t>P</a:t>
            </a:r>
            <a:r>
              <a:rPr lang="en-GB" dirty="0"/>
              <a:t>ilot </a:t>
            </a:r>
            <a:r>
              <a:rPr lang="en-GB" b="1" dirty="0"/>
              <a:t>P</a:t>
            </a:r>
            <a:r>
              <a:rPr lang="en-GB" dirty="0"/>
              <a:t>references </a:t>
            </a:r>
            <a:r>
              <a:rPr lang="en-GB" b="1" dirty="0"/>
              <a:t>D</a:t>
            </a:r>
            <a:r>
              <a:rPr lang="en-GB" dirty="0"/>
              <a:t>ownlink (</a:t>
            </a:r>
            <a:r>
              <a:rPr lang="en-GB" b="1" dirty="0"/>
              <a:t>PPD</a:t>
            </a:r>
            <a:r>
              <a:rPr lang="en-GB" dirty="0"/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195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DATALINK System - Transfers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24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67" y="1716735"/>
            <a:ext cx="5991225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2" y="4039919"/>
            <a:ext cx="5972175" cy="22955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766888"/>
            <a:ext cx="2202467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Intra </a:t>
            </a:r>
            <a:r>
              <a:rPr lang="en-GB" kern="0" dirty="0" err="1" smtClean="0"/>
              <a:t>center</a:t>
            </a:r>
            <a:r>
              <a:rPr lang="en-GB" kern="0" dirty="0" smtClean="0"/>
              <a:t> transfer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r>
              <a:rPr lang="en-GB" kern="0" dirty="0" smtClean="0"/>
              <a:t>Extra </a:t>
            </a:r>
            <a:r>
              <a:rPr lang="en-GB" kern="0" dirty="0" err="1" smtClean="0"/>
              <a:t>center</a:t>
            </a:r>
            <a:r>
              <a:rPr lang="en-GB" kern="0" dirty="0" smtClean="0"/>
              <a:t> transfer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69451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DATALINK System - Principle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57200" y="1254127"/>
            <a:ext cx="8229600" cy="5045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/>
              <a:t>      OASIS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59080" y="1632620"/>
            <a:ext cx="8427720" cy="40802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dirty="0" smtClean="0"/>
              <a:t>Datalink </a:t>
            </a:r>
            <a:br>
              <a:rPr lang="en-GB" dirty="0" smtClean="0"/>
            </a:b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976827" y="2242275"/>
            <a:ext cx="1368000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DLIC AIR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080" y="1060922"/>
            <a:ext cx="8427720" cy="4365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/>
              <a:t>Air System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59080" y="5849426"/>
            <a:ext cx="8427720" cy="4505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/>
              <a:t>Controller System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2683707" y="2242275"/>
            <a:ext cx="1368000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ACL AIR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22420" y="2236789"/>
            <a:ext cx="1368000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ACM AIR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4059" y="3392102"/>
            <a:ext cx="1368000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ADS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37786" y="3392102"/>
            <a:ext cx="4452633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ATN LITE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83706" y="2822350"/>
            <a:ext cx="2806713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CPDLC AIR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83707" y="3961854"/>
            <a:ext cx="2806712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CPDLC GRD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83705" y="4541930"/>
            <a:ext cx="1368000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ACL GRD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22420" y="4552529"/>
            <a:ext cx="1368000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ACM GRD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83705" y="5122281"/>
            <a:ext cx="2806714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CPDLC MUX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6827" y="4544908"/>
            <a:ext cx="1368000" cy="2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DLIC GRD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" y="1769698"/>
            <a:ext cx="1805940" cy="38074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/>
              <a:t>CM Chain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615792" y="1769698"/>
            <a:ext cx="3000147" cy="38074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/>
              <a:t>CPDLC Chain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683852" y="1769698"/>
            <a:ext cx="1700595" cy="38074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/>
              <a:t>ADS Chain</a:t>
            </a:r>
            <a:endParaRPr lang="en-GB" dirty="0"/>
          </a:p>
        </p:txBody>
      </p:sp>
      <p:cxnSp>
        <p:nvCxnSpPr>
          <p:cNvPr id="25" name="Elbow Connector 24"/>
          <p:cNvCxnSpPr>
            <a:stCxn id="10" idx="2"/>
            <a:endCxn id="9" idx="0"/>
          </p:cNvCxnSpPr>
          <p:nvPr/>
        </p:nvCxnSpPr>
        <p:spPr>
          <a:xfrm rot="5400000">
            <a:off x="2694470" y="463804"/>
            <a:ext cx="744829" cy="2812113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2"/>
            <a:endCxn id="15" idx="0"/>
          </p:cNvCxnSpPr>
          <p:nvPr/>
        </p:nvCxnSpPr>
        <p:spPr>
          <a:xfrm rot="16200000" flipH="1">
            <a:off x="2013552" y="2141550"/>
            <a:ext cx="897827" cy="1603276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2"/>
            <a:endCxn id="21" idx="0"/>
          </p:cNvCxnSpPr>
          <p:nvPr/>
        </p:nvCxnSpPr>
        <p:spPr>
          <a:xfrm rot="5400000">
            <a:off x="2012062" y="3292867"/>
            <a:ext cx="900806" cy="1603276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1" idx="2"/>
            <a:endCxn id="11" idx="0"/>
          </p:cNvCxnSpPr>
          <p:nvPr/>
        </p:nvCxnSpPr>
        <p:spPr>
          <a:xfrm rot="16200000" flipH="1">
            <a:off x="2540624" y="3917110"/>
            <a:ext cx="1052518" cy="2812113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2"/>
            <a:endCxn id="12" idx="0"/>
          </p:cNvCxnSpPr>
          <p:nvPr/>
        </p:nvCxnSpPr>
        <p:spPr>
          <a:xfrm rot="5400000">
            <a:off x="3547910" y="1317244"/>
            <a:ext cx="744829" cy="1105233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2"/>
            <a:endCxn id="13" idx="0"/>
          </p:cNvCxnSpPr>
          <p:nvPr/>
        </p:nvCxnSpPr>
        <p:spPr>
          <a:xfrm rot="16200000" flipH="1">
            <a:off x="4270009" y="1700377"/>
            <a:ext cx="739343" cy="333480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2"/>
            <a:endCxn id="16" idx="0"/>
          </p:cNvCxnSpPr>
          <p:nvPr/>
        </p:nvCxnSpPr>
        <p:spPr>
          <a:xfrm rot="5400000">
            <a:off x="4279962" y="2295891"/>
            <a:ext cx="333561" cy="719357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2" idx="2"/>
            <a:endCxn id="16" idx="0"/>
          </p:cNvCxnSpPr>
          <p:nvPr/>
        </p:nvCxnSpPr>
        <p:spPr>
          <a:xfrm rot="16200000" flipH="1">
            <a:off x="3563348" y="2298634"/>
            <a:ext cx="328075" cy="719356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6" idx="2"/>
            <a:endCxn id="15" idx="0"/>
          </p:cNvCxnSpPr>
          <p:nvPr/>
        </p:nvCxnSpPr>
        <p:spPr>
          <a:xfrm rot="5400000">
            <a:off x="3516707" y="2821746"/>
            <a:ext cx="317752" cy="822960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5" idx="2"/>
            <a:endCxn id="17" idx="0"/>
          </p:cNvCxnSpPr>
          <p:nvPr/>
        </p:nvCxnSpPr>
        <p:spPr>
          <a:xfrm rot="16200000" flipH="1">
            <a:off x="3516707" y="3391498"/>
            <a:ext cx="317752" cy="822960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7" idx="2"/>
            <a:endCxn id="18" idx="0"/>
          </p:cNvCxnSpPr>
          <p:nvPr/>
        </p:nvCxnSpPr>
        <p:spPr>
          <a:xfrm rot="5400000">
            <a:off x="3563346" y="4018213"/>
            <a:ext cx="328076" cy="719358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7" idx="2"/>
            <a:endCxn id="19" idx="0"/>
          </p:cNvCxnSpPr>
          <p:nvPr/>
        </p:nvCxnSpPr>
        <p:spPr>
          <a:xfrm rot="16200000" flipH="1">
            <a:off x="4277404" y="4023512"/>
            <a:ext cx="338675" cy="719357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2"/>
            <a:endCxn id="20" idx="0"/>
          </p:cNvCxnSpPr>
          <p:nvPr/>
        </p:nvCxnSpPr>
        <p:spPr>
          <a:xfrm rot="16200000" flipH="1">
            <a:off x="3563208" y="4598426"/>
            <a:ext cx="328351" cy="719357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9" idx="2"/>
            <a:endCxn id="20" idx="0"/>
          </p:cNvCxnSpPr>
          <p:nvPr/>
        </p:nvCxnSpPr>
        <p:spPr>
          <a:xfrm rot="5400000">
            <a:off x="4287865" y="4603726"/>
            <a:ext cx="317752" cy="719358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0" idx="2"/>
            <a:endCxn id="11" idx="0"/>
          </p:cNvCxnSpPr>
          <p:nvPr/>
        </p:nvCxnSpPr>
        <p:spPr>
          <a:xfrm rot="16200000" flipH="1">
            <a:off x="4042429" y="5418914"/>
            <a:ext cx="475145" cy="385878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" idx="2"/>
            <a:endCxn id="14" idx="0"/>
          </p:cNvCxnSpPr>
          <p:nvPr/>
        </p:nvCxnSpPr>
        <p:spPr>
          <a:xfrm rot="16200000" flipH="1">
            <a:off x="4538171" y="1432214"/>
            <a:ext cx="1894656" cy="2025119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4" idx="2"/>
            <a:endCxn id="11" idx="0"/>
          </p:cNvCxnSpPr>
          <p:nvPr/>
        </p:nvCxnSpPr>
        <p:spPr>
          <a:xfrm rot="5400000">
            <a:off x="4382838" y="3734205"/>
            <a:ext cx="2205324" cy="2025119"/>
          </a:xfrm>
          <a:prstGeom prst="bentConnector3">
            <a:avLst>
              <a:gd name="adj1" fmla="val 50000"/>
            </a:avLst>
          </a:prstGeom>
          <a:ln w="508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52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875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 Tools - Safety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STCA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MTCD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480925" y="1520682"/>
            <a:ext cx="1944230" cy="1224239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Conflict Area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27" y="1664331"/>
            <a:ext cx="885825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7956">
            <a:off x="3124066" y="2886425"/>
            <a:ext cx="885825" cy="2667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3547952" y="1797681"/>
            <a:ext cx="2595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77840" y="2117975"/>
            <a:ext cx="1965600" cy="73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01040" y="1858775"/>
            <a:ext cx="187200" cy="446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7955" y="152704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Flight 1 + </a:t>
            </a:r>
            <a:r>
              <a:rPr lang="en-GB" sz="1200" dirty="0" err="1" smtClean="0"/>
              <a:t>lookahead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 rot="20342067">
            <a:off x="4253732" y="255620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Flight 2 + </a:t>
            </a:r>
            <a:r>
              <a:rPr lang="en-GB" sz="1200" dirty="0" err="1" smtClean="0"/>
              <a:t>lookahead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0925" y="1854538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Minimum separation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45639" y="2142286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For each eligible </a:t>
            </a:r>
            <a:br>
              <a:rPr lang="en-GB" sz="1200" dirty="0" smtClean="0"/>
            </a:br>
            <a:r>
              <a:rPr lang="en-GB" sz="1200" dirty="0" smtClean="0"/>
              <a:t>pair of flights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2388640" y="1331217"/>
            <a:ext cx="6660490" cy="2560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dirty="0" smtClean="0">
                <a:solidFill>
                  <a:srgbClr val="333399"/>
                </a:solidFill>
              </a:rPr>
              <a:t>Detection area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9307" y="3938902"/>
            <a:ext cx="6660490" cy="2266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dirty="0" smtClean="0">
                <a:solidFill>
                  <a:srgbClr val="333399"/>
                </a:solidFill>
              </a:rPr>
              <a:t>Detection area</a:t>
            </a:r>
            <a:endParaRPr lang="en-GB" dirty="0">
              <a:solidFill>
                <a:srgbClr val="333399"/>
              </a:solidFill>
            </a:endParaRPr>
          </a:p>
        </p:txBody>
      </p:sp>
      <p:grpSp>
        <p:nvGrpSpPr>
          <p:cNvPr id="21" name="Group 1"/>
          <p:cNvGrpSpPr>
            <a:grpSpLocks noChangeAspect="1"/>
          </p:cNvGrpSpPr>
          <p:nvPr/>
        </p:nvGrpSpPr>
        <p:grpSpPr bwMode="auto">
          <a:xfrm>
            <a:off x="2379308" y="4074372"/>
            <a:ext cx="3530600" cy="1167004"/>
            <a:chOff x="2274" y="6729"/>
            <a:chExt cx="9327" cy="3083"/>
          </a:xfrm>
        </p:grpSpPr>
        <p:sp>
          <p:nvSpPr>
            <p:cNvPr id="22" name="AutoShape 9"/>
            <p:cNvSpPr>
              <a:spLocks noChangeAspect="1" noChangeArrowheads="1" noTextEdit="1"/>
            </p:cNvSpPr>
            <p:nvPr/>
          </p:nvSpPr>
          <p:spPr bwMode="auto">
            <a:xfrm>
              <a:off x="2274" y="6882"/>
              <a:ext cx="9327" cy="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9041"/>
              <a:ext cx="2111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 rot="5400000">
              <a:off x="3014" y="8148"/>
              <a:ext cx="1349" cy="192"/>
            </a:xfrm>
            <a:prstGeom prst="leftRightArrow">
              <a:avLst>
                <a:gd name="adj1" fmla="val 50000"/>
                <a:gd name="adj2" fmla="val 1405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3785" y="7993"/>
              <a:ext cx="2406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Vertical </a:t>
              </a:r>
              <a:r>
                <a:rPr kumimoji="0" lang="fr-FR" altLang="en-US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separation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6530" y="7623"/>
              <a:ext cx="4626" cy="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Horizontal </a:t>
              </a:r>
              <a:r>
                <a:rPr kumimoji="0" lang="fr-FR" altLang="en-US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separation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 rot="21586964" flipV="1">
              <a:off x="5064" y="7019"/>
              <a:ext cx="3350" cy="218"/>
            </a:xfrm>
            <a:prstGeom prst="leftRightArrow">
              <a:avLst>
                <a:gd name="adj1" fmla="val 50000"/>
                <a:gd name="adj2" fmla="val 30733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" y="6729"/>
              <a:ext cx="2111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" y="6729"/>
              <a:ext cx="2110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13"/>
          <p:cNvGrpSpPr>
            <a:grpSpLocks noChangeAspect="1"/>
          </p:cNvGrpSpPr>
          <p:nvPr/>
        </p:nvGrpSpPr>
        <p:grpSpPr bwMode="auto">
          <a:xfrm>
            <a:off x="4088403" y="4798539"/>
            <a:ext cx="4302500" cy="999877"/>
            <a:chOff x="-20" y="-171"/>
            <a:chExt cx="8520" cy="1980"/>
          </a:xfrm>
        </p:grpSpPr>
        <p:sp>
          <p:nvSpPr>
            <p:cNvPr id="31" name="AutoShape 66"/>
            <p:cNvSpPr>
              <a:spLocks noChangeAspect="1" noChangeArrowheads="1" noTextEdit="1"/>
            </p:cNvSpPr>
            <p:nvPr/>
          </p:nvSpPr>
          <p:spPr bwMode="auto">
            <a:xfrm>
              <a:off x="-20" y="-171"/>
              <a:ext cx="8520" cy="1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-20" y="-20"/>
              <a:ext cx="20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1560" y="205"/>
              <a:ext cx="6231" cy="1411"/>
            </a:xfrm>
            <a:custGeom>
              <a:avLst/>
              <a:gdLst>
                <a:gd name="T0" fmla="*/ 6231 w 6231"/>
                <a:gd name="T1" fmla="*/ 987 h 1411"/>
                <a:gd name="T2" fmla="*/ 4817 w 6231"/>
                <a:gd name="T3" fmla="*/ 423 h 1411"/>
                <a:gd name="T4" fmla="*/ 2409 w 6231"/>
                <a:gd name="T5" fmla="*/ 279 h 1411"/>
                <a:gd name="T6" fmla="*/ 0 w 6231"/>
                <a:gd name="T7" fmla="*/ 0 h 1411"/>
                <a:gd name="T8" fmla="*/ 0 w 6231"/>
                <a:gd name="T9" fmla="*/ 423 h 1411"/>
                <a:gd name="T10" fmla="*/ 2409 w 6231"/>
                <a:gd name="T11" fmla="*/ 703 h 1411"/>
                <a:gd name="T12" fmla="*/ 4817 w 6231"/>
                <a:gd name="T13" fmla="*/ 847 h 1411"/>
                <a:gd name="T14" fmla="*/ 6231 w 6231"/>
                <a:gd name="T15" fmla="*/ 1411 h 1411"/>
                <a:gd name="T16" fmla="*/ 6231 w 6231"/>
                <a:gd name="T17" fmla="*/ 987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1" h="1411">
                  <a:moveTo>
                    <a:pt x="6231" y="987"/>
                  </a:moveTo>
                  <a:lnTo>
                    <a:pt x="4817" y="423"/>
                  </a:lnTo>
                  <a:lnTo>
                    <a:pt x="2409" y="279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2409" y="703"/>
                  </a:lnTo>
                  <a:lnTo>
                    <a:pt x="4817" y="847"/>
                  </a:lnTo>
                  <a:lnTo>
                    <a:pt x="6231" y="1411"/>
                  </a:lnTo>
                  <a:lnTo>
                    <a:pt x="6231" y="98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3"/>
            <p:cNvSpPr>
              <a:spLocks/>
            </p:cNvSpPr>
            <p:nvPr/>
          </p:nvSpPr>
          <p:spPr bwMode="auto">
            <a:xfrm>
              <a:off x="990" y="205"/>
              <a:ext cx="6801" cy="1126"/>
            </a:xfrm>
            <a:custGeom>
              <a:avLst/>
              <a:gdLst>
                <a:gd name="T0" fmla="*/ 6801 w 6801"/>
                <a:gd name="T1" fmla="*/ 987 h 1126"/>
                <a:gd name="T2" fmla="*/ 5387 w 6801"/>
                <a:gd name="T3" fmla="*/ 423 h 1126"/>
                <a:gd name="T4" fmla="*/ 2979 w 6801"/>
                <a:gd name="T5" fmla="*/ 279 h 1126"/>
                <a:gd name="T6" fmla="*/ 570 w 6801"/>
                <a:gd name="T7" fmla="*/ 0 h 1126"/>
                <a:gd name="T8" fmla="*/ 0 w 6801"/>
                <a:gd name="T9" fmla="*/ 139 h 1126"/>
                <a:gd name="T10" fmla="*/ 2409 w 6801"/>
                <a:gd name="T11" fmla="*/ 423 h 1126"/>
                <a:gd name="T12" fmla="*/ 4818 w 6801"/>
                <a:gd name="T13" fmla="*/ 563 h 1126"/>
                <a:gd name="T14" fmla="*/ 6237 w 6801"/>
                <a:gd name="T15" fmla="*/ 1126 h 1126"/>
                <a:gd name="T16" fmla="*/ 6801 w 6801"/>
                <a:gd name="T17" fmla="*/ 987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1" h="1126">
                  <a:moveTo>
                    <a:pt x="6801" y="987"/>
                  </a:moveTo>
                  <a:lnTo>
                    <a:pt x="5387" y="423"/>
                  </a:lnTo>
                  <a:lnTo>
                    <a:pt x="2979" y="279"/>
                  </a:lnTo>
                  <a:lnTo>
                    <a:pt x="570" y="0"/>
                  </a:lnTo>
                  <a:lnTo>
                    <a:pt x="0" y="139"/>
                  </a:lnTo>
                  <a:lnTo>
                    <a:pt x="2409" y="423"/>
                  </a:lnTo>
                  <a:lnTo>
                    <a:pt x="4818" y="563"/>
                  </a:lnTo>
                  <a:lnTo>
                    <a:pt x="6237" y="1126"/>
                  </a:lnTo>
                  <a:lnTo>
                    <a:pt x="6801" y="98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2"/>
            <p:cNvSpPr>
              <a:spLocks/>
            </p:cNvSpPr>
            <p:nvPr/>
          </p:nvSpPr>
          <p:spPr bwMode="auto">
            <a:xfrm>
              <a:off x="990" y="344"/>
              <a:ext cx="6237" cy="1416"/>
            </a:xfrm>
            <a:custGeom>
              <a:avLst/>
              <a:gdLst>
                <a:gd name="T0" fmla="*/ 6237 w 6237"/>
                <a:gd name="T1" fmla="*/ 987 h 1416"/>
                <a:gd name="T2" fmla="*/ 4818 w 6237"/>
                <a:gd name="T3" fmla="*/ 424 h 1416"/>
                <a:gd name="T4" fmla="*/ 2409 w 6237"/>
                <a:gd name="T5" fmla="*/ 284 h 1416"/>
                <a:gd name="T6" fmla="*/ 0 w 6237"/>
                <a:gd name="T7" fmla="*/ 0 h 1416"/>
                <a:gd name="T8" fmla="*/ 0 w 6237"/>
                <a:gd name="T9" fmla="*/ 424 h 1416"/>
                <a:gd name="T10" fmla="*/ 2409 w 6237"/>
                <a:gd name="T11" fmla="*/ 708 h 1416"/>
                <a:gd name="T12" fmla="*/ 4818 w 6237"/>
                <a:gd name="T13" fmla="*/ 848 h 1416"/>
                <a:gd name="T14" fmla="*/ 6237 w 6237"/>
                <a:gd name="T15" fmla="*/ 1416 h 1416"/>
                <a:gd name="T16" fmla="*/ 6237 w 6237"/>
                <a:gd name="T17" fmla="*/ 987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7" h="1416">
                  <a:moveTo>
                    <a:pt x="6237" y="987"/>
                  </a:moveTo>
                  <a:lnTo>
                    <a:pt x="4818" y="424"/>
                  </a:lnTo>
                  <a:lnTo>
                    <a:pt x="2409" y="284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2409" y="708"/>
                  </a:lnTo>
                  <a:lnTo>
                    <a:pt x="4818" y="848"/>
                  </a:lnTo>
                  <a:lnTo>
                    <a:pt x="6237" y="1416"/>
                  </a:lnTo>
                  <a:lnTo>
                    <a:pt x="6237" y="98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990" y="628"/>
              <a:ext cx="6801" cy="1132"/>
            </a:xfrm>
            <a:custGeom>
              <a:avLst/>
              <a:gdLst>
                <a:gd name="T0" fmla="*/ 6801 w 6801"/>
                <a:gd name="T1" fmla="*/ 988 h 1132"/>
                <a:gd name="T2" fmla="*/ 5387 w 6801"/>
                <a:gd name="T3" fmla="*/ 424 h 1132"/>
                <a:gd name="T4" fmla="*/ 2979 w 6801"/>
                <a:gd name="T5" fmla="*/ 280 h 1132"/>
                <a:gd name="T6" fmla="*/ 570 w 6801"/>
                <a:gd name="T7" fmla="*/ 0 h 1132"/>
                <a:gd name="T8" fmla="*/ 0 w 6801"/>
                <a:gd name="T9" fmla="*/ 140 h 1132"/>
                <a:gd name="T10" fmla="*/ 2409 w 6801"/>
                <a:gd name="T11" fmla="*/ 424 h 1132"/>
                <a:gd name="T12" fmla="*/ 4818 w 6801"/>
                <a:gd name="T13" fmla="*/ 564 h 1132"/>
                <a:gd name="T14" fmla="*/ 6237 w 6801"/>
                <a:gd name="T15" fmla="*/ 1132 h 1132"/>
                <a:gd name="T16" fmla="*/ 6801 w 6801"/>
                <a:gd name="T17" fmla="*/ 98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1" h="1132">
                  <a:moveTo>
                    <a:pt x="6801" y="988"/>
                  </a:moveTo>
                  <a:lnTo>
                    <a:pt x="5387" y="424"/>
                  </a:lnTo>
                  <a:lnTo>
                    <a:pt x="2979" y="280"/>
                  </a:lnTo>
                  <a:lnTo>
                    <a:pt x="570" y="0"/>
                  </a:lnTo>
                  <a:lnTo>
                    <a:pt x="0" y="140"/>
                  </a:lnTo>
                  <a:lnTo>
                    <a:pt x="2409" y="424"/>
                  </a:lnTo>
                  <a:lnTo>
                    <a:pt x="4818" y="564"/>
                  </a:lnTo>
                  <a:lnTo>
                    <a:pt x="6237" y="1132"/>
                  </a:lnTo>
                  <a:lnTo>
                    <a:pt x="6801" y="98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>
              <a:off x="3544" y="683"/>
              <a:ext cx="140" cy="140"/>
            </a:xfrm>
            <a:custGeom>
              <a:avLst/>
              <a:gdLst>
                <a:gd name="T0" fmla="*/ 0 w 140"/>
                <a:gd name="T1" fmla="*/ 70 h 140"/>
                <a:gd name="T2" fmla="*/ 0 w 140"/>
                <a:gd name="T3" fmla="*/ 70 h 140"/>
                <a:gd name="T4" fmla="*/ 5 w 140"/>
                <a:gd name="T5" fmla="*/ 45 h 140"/>
                <a:gd name="T6" fmla="*/ 20 w 140"/>
                <a:gd name="T7" fmla="*/ 20 h 140"/>
                <a:gd name="T8" fmla="*/ 40 w 140"/>
                <a:gd name="T9" fmla="*/ 5 h 140"/>
                <a:gd name="T10" fmla="*/ 70 w 140"/>
                <a:gd name="T11" fmla="*/ 0 h 140"/>
                <a:gd name="T12" fmla="*/ 70 w 140"/>
                <a:gd name="T13" fmla="*/ 0 h 140"/>
                <a:gd name="T14" fmla="*/ 95 w 140"/>
                <a:gd name="T15" fmla="*/ 5 h 140"/>
                <a:gd name="T16" fmla="*/ 120 w 140"/>
                <a:gd name="T17" fmla="*/ 20 h 140"/>
                <a:gd name="T18" fmla="*/ 135 w 140"/>
                <a:gd name="T19" fmla="*/ 45 h 140"/>
                <a:gd name="T20" fmla="*/ 140 w 140"/>
                <a:gd name="T21" fmla="*/ 70 h 140"/>
                <a:gd name="T22" fmla="*/ 140 w 140"/>
                <a:gd name="T23" fmla="*/ 70 h 140"/>
                <a:gd name="T24" fmla="*/ 135 w 140"/>
                <a:gd name="T25" fmla="*/ 100 h 140"/>
                <a:gd name="T26" fmla="*/ 120 w 140"/>
                <a:gd name="T27" fmla="*/ 120 h 140"/>
                <a:gd name="T28" fmla="*/ 95 w 140"/>
                <a:gd name="T29" fmla="*/ 135 h 140"/>
                <a:gd name="T30" fmla="*/ 70 w 140"/>
                <a:gd name="T31" fmla="*/ 140 h 140"/>
                <a:gd name="T32" fmla="*/ 70 w 140"/>
                <a:gd name="T33" fmla="*/ 140 h 140"/>
                <a:gd name="T34" fmla="*/ 40 w 140"/>
                <a:gd name="T35" fmla="*/ 135 h 140"/>
                <a:gd name="T36" fmla="*/ 20 w 140"/>
                <a:gd name="T37" fmla="*/ 120 h 140"/>
                <a:gd name="T38" fmla="*/ 5 w 140"/>
                <a:gd name="T39" fmla="*/ 100 h 140"/>
                <a:gd name="T40" fmla="*/ 0 w 140"/>
                <a:gd name="T41" fmla="*/ 70 h 140"/>
                <a:gd name="T42" fmla="*/ 0 w 140"/>
                <a:gd name="T43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40">
                  <a:moveTo>
                    <a:pt x="0" y="70"/>
                  </a:moveTo>
                  <a:lnTo>
                    <a:pt x="0" y="70"/>
                  </a:lnTo>
                  <a:lnTo>
                    <a:pt x="5" y="45"/>
                  </a:lnTo>
                  <a:lnTo>
                    <a:pt x="20" y="20"/>
                  </a:lnTo>
                  <a:lnTo>
                    <a:pt x="40" y="5"/>
                  </a:lnTo>
                  <a:lnTo>
                    <a:pt x="70" y="0"/>
                  </a:lnTo>
                  <a:lnTo>
                    <a:pt x="95" y="5"/>
                  </a:lnTo>
                  <a:lnTo>
                    <a:pt x="120" y="20"/>
                  </a:lnTo>
                  <a:lnTo>
                    <a:pt x="135" y="45"/>
                  </a:lnTo>
                  <a:lnTo>
                    <a:pt x="140" y="70"/>
                  </a:lnTo>
                  <a:lnTo>
                    <a:pt x="135" y="100"/>
                  </a:lnTo>
                  <a:lnTo>
                    <a:pt x="120" y="120"/>
                  </a:lnTo>
                  <a:lnTo>
                    <a:pt x="95" y="135"/>
                  </a:lnTo>
                  <a:lnTo>
                    <a:pt x="70" y="140"/>
                  </a:lnTo>
                  <a:lnTo>
                    <a:pt x="40" y="135"/>
                  </a:lnTo>
                  <a:lnTo>
                    <a:pt x="20" y="120"/>
                  </a:lnTo>
                  <a:lnTo>
                    <a:pt x="5" y="10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59"/>
            <p:cNvSpPr>
              <a:spLocks/>
            </p:cNvSpPr>
            <p:nvPr/>
          </p:nvSpPr>
          <p:spPr bwMode="auto">
            <a:xfrm>
              <a:off x="1985" y="484"/>
              <a:ext cx="140" cy="144"/>
            </a:xfrm>
            <a:custGeom>
              <a:avLst/>
              <a:gdLst>
                <a:gd name="T0" fmla="*/ 0 w 140"/>
                <a:gd name="T1" fmla="*/ 75 h 144"/>
                <a:gd name="T2" fmla="*/ 0 w 140"/>
                <a:gd name="T3" fmla="*/ 75 h 144"/>
                <a:gd name="T4" fmla="*/ 5 w 140"/>
                <a:gd name="T5" fmla="*/ 45 h 144"/>
                <a:gd name="T6" fmla="*/ 20 w 140"/>
                <a:gd name="T7" fmla="*/ 25 h 144"/>
                <a:gd name="T8" fmla="*/ 40 w 140"/>
                <a:gd name="T9" fmla="*/ 10 h 144"/>
                <a:gd name="T10" fmla="*/ 70 w 140"/>
                <a:gd name="T11" fmla="*/ 0 h 144"/>
                <a:gd name="T12" fmla="*/ 70 w 140"/>
                <a:gd name="T13" fmla="*/ 0 h 144"/>
                <a:gd name="T14" fmla="*/ 100 w 140"/>
                <a:gd name="T15" fmla="*/ 10 h 144"/>
                <a:gd name="T16" fmla="*/ 120 w 140"/>
                <a:gd name="T17" fmla="*/ 25 h 144"/>
                <a:gd name="T18" fmla="*/ 135 w 140"/>
                <a:gd name="T19" fmla="*/ 45 h 144"/>
                <a:gd name="T20" fmla="*/ 140 w 140"/>
                <a:gd name="T21" fmla="*/ 75 h 144"/>
                <a:gd name="T22" fmla="*/ 140 w 140"/>
                <a:gd name="T23" fmla="*/ 75 h 144"/>
                <a:gd name="T24" fmla="*/ 135 w 140"/>
                <a:gd name="T25" fmla="*/ 100 h 144"/>
                <a:gd name="T26" fmla="*/ 120 w 140"/>
                <a:gd name="T27" fmla="*/ 125 h 144"/>
                <a:gd name="T28" fmla="*/ 100 w 140"/>
                <a:gd name="T29" fmla="*/ 139 h 144"/>
                <a:gd name="T30" fmla="*/ 70 w 140"/>
                <a:gd name="T31" fmla="*/ 144 h 144"/>
                <a:gd name="T32" fmla="*/ 70 w 140"/>
                <a:gd name="T33" fmla="*/ 144 h 144"/>
                <a:gd name="T34" fmla="*/ 40 w 140"/>
                <a:gd name="T35" fmla="*/ 139 h 144"/>
                <a:gd name="T36" fmla="*/ 20 w 140"/>
                <a:gd name="T37" fmla="*/ 125 h 144"/>
                <a:gd name="T38" fmla="*/ 5 w 140"/>
                <a:gd name="T39" fmla="*/ 100 h 144"/>
                <a:gd name="T40" fmla="*/ 0 w 140"/>
                <a:gd name="T41" fmla="*/ 75 h 144"/>
                <a:gd name="T42" fmla="*/ 0 w 140"/>
                <a:gd name="T43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44">
                  <a:moveTo>
                    <a:pt x="0" y="75"/>
                  </a:moveTo>
                  <a:lnTo>
                    <a:pt x="0" y="75"/>
                  </a:lnTo>
                  <a:lnTo>
                    <a:pt x="5" y="45"/>
                  </a:lnTo>
                  <a:lnTo>
                    <a:pt x="20" y="25"/>
                  </a:lnTo>
                  <a:lnTo>
                    <a:pt x="40" y="10"/>
                  </a:lnTo>
                  <a:lnTo>
                    <a:pt x="70" y="0"/>
                  </a:lnTo>
                  <a:lnTo>
                    <a:pt x="100" y="10"/>
                  </a:lnTo>
                  <a:lnTo>
                    <a:pt x="120" y="25"/>
                  </a:lnTo>
                  <a:lnTo>
                    <a:pt x="135" y="45"/>
                  </a:lnTo>
                  <a:lnTo>
                    <a:pt x="140" y="75"/>
                  </a:lnTo>
                  <a:lnTo>
                    <a:pt x="135" y="100"/>
                  </a:lnTo>
                  <a:lnTo>
                    <a:pt x="120" y="125"/>
                  </a:lnTo>
                  <a:lnTo>
                    <a:pt x="100" y="139"/>
                  </a:lnTo>
                  <a:lnTo>
                    <a:pt x="70" y="144"/>
                  </a:lnTo>
                  <a:lnTo>
                    <a:pt x="40" y="139"/>
                  </a:lnTo>
                  <a:lnTo>
                    <a:pt x="20" y="125"/>
                  </a:lnTo>
                  <a:lnTo>
                    <a:pt x="5" y="10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5952" y="853"/>
              <a:ext cx="140" cy="139"/>
            </a:xfrm>
            <a:custGeom>
              <a:avLst/>
              <a:gdLst>
                <a:gd name="T0" fmla="*/ 0 w 140"/>
                <a:gd name="T1" fmla="*/ 70 h 139"/>
                <a:gd name="T2" fmla="*/ 0 w 140"/>
                <a:gd name="T3" fmla="*/ 70 h 139"/>
                <a:gd name="T4" fmla="*/ 5 w 140"/>
                <a:gd name="T5" fmla="*/ 45 h 139"/>
                <a:gd name="T6" fmla="*/ 20 w 140"/>
                <a:gd name="T7" fmla="*/ 20 h 139"/>
                <a:gd name="T8" fmla="*/ 40 w 140"/>
                <a:gd name="T9" fmla="*/ 5 h 139"/>
                <a:gd name="T10" fmla="*/ 70 w 140"/>
                <a:gd name="T11" fmla="*/ 0 h 139"/>
                <a:gd name="T12" fmla="*/ 70 w 140"/>
                <a:gd name="T13" fmla="*/ 0 h 139"/>
                <a:gd name="T14" fmla="*/ 95 w 140"/>
                <a:gd name="T15" fmla="*/ 5 h 139"/>
                <a:gd name="T16" fmla="*/ 120 w 140"/>
                <a:gd name="T17" fmla="*/ 20 h 139"/>
                <a:gd name="T18" fmla="*/ 135 w 140"/>
                <a:gd name="T19" fmla="*/ 45 h 139"/>
                <a:gd name="T20" fmla="*/ 140 w 140"/>
                <a:gd name="T21" fmla="*/ 70 h 139"/>
                <a:gd name="T22" fmla="*/ 140 w 140"/>
                <a:gd name="T23" fmla="*/ 70 h 139"/>
                <a:gd name="T24" fmla="*/ 135 w 140"/>
                <a:gd name="T25" fmla="*/ 100 h 139"/>
                <a:gd name="T26" fmla="*/ 120 w 140"/>
                <a:gd name="T27" fmla="*/ 119 h 139"/>
                <a:gd name="T28" fmla="*/ 95 w 140"/>
                <a:gd name="T29" fmla="*/ 134 h 139"/>
                <a:gd name="T30" fmla="*/ 70 w 140"/>
                <a:gd name="T31" fmla="*/ 139 h 139"/>
                <a:gd name="T32" fmla="*/ 70 w 140"/>
                <a:gd name="T33" fmla="*/ 139 h 139"/>
                <a:gd name="T34" fmla="*/ 40 w 140"/>
                <a:gd name="T35" fmla="*/ 134 h 139"/>
                <a:gd name="T36" fmla="*/ 20 w 140"/>
                <a:gd name="T37" fmla="*/ 119 h 139"/>
                <a:gd name="T38" fmla="*/ 5 w 140"/>
                <a:gd name="T39" fmla="*/ 100 h 139"/>
                <a:gd name="T40" fmla="*/ 0 w 140"/>
                <a:gd name="T41" fmla="*/ 70 h 139"/>
                <a:gd name="T42" fmla="*/ 0 w 140"/>
                <a:gd name="T43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0" y="70"/>
                  </a:moveTo>
                  <a:lnTo>
                    <a:pt x="0" y="70"/>
                  </a:lnTo>
                  <a:lnTo>
                    <a:pt x="5" y="45"/>
                  </a:lnTo>
                  <a:lnTo>
                    <a:pt x="20" y="20"/>
                  </a:lnTo>
                  <a:lnTo>
                    <a:pt x="40" y="5"/>
                  </a:lnTo>
                  <a:lnTo>
                    <a:pt x="70" y="0"/>
                  </a:lnTo>
                  <a:lnTo>
                    <a:pt x="95" y="5"/>
                  </a:lnTo>
                  <a:lnTo>
                    <a:pt x="120" y="20"/>
                  </a:lnTo>
                  <a:lnTo>
                    <a:pt x="135" y="45"/>
                  </a:lnTo>
                  <a:lnTo>
                    <a:pt x="140" y="70"/>
                  </a:lnTo>
                  <a:lnTo>
                    <a:pt x="135" y="100"/>
                  </a:lnTo>
                  <a:lnTo>
                    <a:pt x="120" y="119"/>
                  </a:lnTo>
                  <a:lnTo>
                    <a:pt x="95" y="134"/>
                  </a:lnTo>
                  <a:lnTo>
                    <a:pt x="70" y="139"/>
                  </a:lnTo>
                  <a:lnTo>
                    <a:pt x="40" y="134"/>
                  </a:lnTo>
                  <a:lnTo>
                    <a:pt x="20" y="119"/>
                  </a:lnTo>
                  <a:lnTo>
                    <a:pt x="5" y="10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7227" y="1192"/>
              <a:ext cx="564" cy="568"/>
            </a:xfrm>
            <a:custGeom>
              <a:avLst/>
              <a:gdLst>
                <a:gd name="T0" fmla="*/ 0 w 564"/>
                <a:gd name="T1" fmla="*/ 568 h 568"/>
                <a:gd name="T2" fmla="*/ 0 w 564"/>
                <a:gd name="T3" fmla="*/ 139 h 568"/>
                <a:gd name="T4" fmla="*/ 564 w 564"/>
                <a:gd name="T5" fmla="*/ 0 h 568"/>
                <a:gd name="T6" fmla="*/ 564 w 564"/>
                <a:gd name="T7" fmla="*/ 424 h 568"/>
                <a:gd name="T8" fmla="*/ 0 w 564"/>
                <a:gd name="T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8">
                  <a:moveTo>
                    <a:pt x="0" y="568"/>
                  </a:moveTo>
                  <a:lnTo>
                    <a:pt x="0" y="139"/>
                  </a:lnTo>
                  <a:lnTo>
                    <a:pt x="564" y="0"/>
                  </a:lnTo>
                  <a:lnTo>
                    <a:pt x="564" y="424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286" y="270"/>
              <a:ext cx="175" cy="189"/>
            </a:xfrm>
            <a:custGeom>
              <a:avLst/>
              <a:gdLst>
                <a:gd name="T0" fmla="*/ 165 w 175"/>
                <a:gd name="T1" fmla="*/ 94 h 189"/>
                <a:gd name="T2" fmla="*/ 175 w 175"/>
                <a:gd name="T3" fmla="*/ 0 h 189"/>
                <a:gd name="T4" fmla="*/ 0 w 175"/>
                <a:gd name="T5" fmla="*/ 74 h 189"/>
                <a:gd name="T6" fmla="*/ 150 w 175"/>
                <a:gd name="T7" fmla="*/ 189 h 189"/>
                <a:gd name="T8" fmla="*/ 150 w 175"/>
                <a:gd name="T9" fmla="*/ 189 h 189"/>
                <a:gd name="T10" fmla="*/ 165 w 175"/>
                <a:gd name="T11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89">
                  <a:moveTo>
                    <a:pt x="165" y="94"/>
                  </a:moveTo>
                  <a:lnTo>
                    <a:pt x="175" y="0"/>
                  </a:lnTo>
                  <a:lnTo>
                    <a:pt x="0" y="74"/>
                  </a:lnTo>
                  <a:lnTo>
                    <a:pt x="150" y="189"/>
                  </a:lnTo>
                  <a:lnTo>
                    <a:pt x="165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451" y="364"/>
              <a:ext cx="7625" cy="1396"/>
            </a:xfrm>
            <a:custGeom>
              <a:avLst/>
              <a:gdLst>
                <a:gd name="T0" fmla="*/ 7625 w 7625"/>
                <a:gd name="T1" fmla="*/ 1396 h 1396"/>
                <a:gd name="T2" fmla="*/ 5501 w 7625"/>
                <a:gd name="T3" fmla="*/ 544 h 1396"/>
                <a:gd name="T4" fmla="*/ 3093 w 7625"/>
                <a:gd name="T5" fmla="*/ 404 h 1396"/>
                <a:gd name="T6" fmla="*/ 0 w 7625"/>
                <a:gd name="T7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25" h="1396">
                  <a:moveTo>
                    <a:pt x="7625" y="1396"/>
                  </a:moveTo>
                  <a:lnTo>
                    <a:pt x="5501" y="544"/>
                  </a:lnTo>
                  <a:lnTo>
                    <a:pt x="3093" y="40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990" y="768"/>
              <a:ext cx="6237" cy="992"/>
            </a:xfrm>
            <a:custGeom>
              <a:avLst/>
              <a:gdLst>
                <a:gd name="T0" fmla="*/ 6237 w 6237"/>
                <a:gd name="T1" fmla="*/ 992 h 992"/>
                <a:gd name="T2" fmla="*/ 4818 w 6237"/>
                <a:gd name="T3" fmla="*/ 424 h 992"/>
                <a:gd name="T4" fmla="*/ 2554 w 6237"/>
                <a:gd name="T5" fmla="*/ 284 h 992"/>
                <a:gd name="T6" fmla="*/ 0 w 6237"/>
                <a:gd name="T7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37" h="992">
                  <a:moveTo>
                    <a:pt x="6237" y="992"/>
                  </a:moveTo>
                  <a:lnTo>
                    <a:pt x="4818" y="424"/>
                  </a:lnTo>
                  <a:lnTo>
                    <a:pt x="2554" y="28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 flipV="1">
              <a:off x="990" y="688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52"/>
            <p:cNvSpPr>
              <a:spLocks noChangeShapeType="1"/>
            </p:cNvSpPr>
            <p:nvPr/>
          </p:nvSpPr>
          <p:spPr bwMode="auto">
            <a:xfrm flipV="1">
              <a:off x="990" y="529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 flipV="1">
              <a:off x="990" y="369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 flipV="1">
              <a:off x="1045" y="314"/>
              <a:ext cx="80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1200" y="275"/>
              <a:ext cx="8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V="1">
              <a:off x="1355" y="235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510" y="205"/>
              <a:ext cx="50" cy="30"/>
            </a:xfrm>
            <a:custGeom>
              <a:avLst/>
              <a:gdLst>
                <a:gd name="T0" fmla="*/ 0 w 50"/>
                <a:gd name="T1" fmla="*/ 10 h 30"/>
                <a:gd name="T2" fmla="*/ 50 w 50"/>
                <a:gd name="T3" fmla="*/ 0 h 30"/>
                <a:gd name="T4" fmla="*/ 5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0" y="10"/>
                  </a:moveTo>
                  <a:lnTo>
                    <a:pt x="50" y="0"/>
                  </a:lnTo>
                  <a:lnTo>
                    <a:pt x="5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1560" y="314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1560" y="474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 flipH="1">
              <a:off x="1475" y="628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1320" y="668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42"/>
            <p:cNvSpPr>
              <a:spLocks noChangeShapeType="1"/>
            </p:cNvSpPr>
            <p:nvPr/>
          </p:nvSpPr>
          <p:spPr bwMode="auto">
            <a:xfrm flipH="1">
              <a:off x="1165" y="708"/>
              <a:ext cx="80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H="1">
              <a:off x="1010" y="743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 flipV="1">
              <a:off x="5808" y="1112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V="1">
              <a:off x="5808" y="953"/>
              <a:ext cx="1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38"/>
            <p:cNvSpPr>
              <a:spLocks noChangeShapeType="1"/>
            </p:cNvSpPr>
            <p:nvPr/>
          </p:nvSpPr>
          <p:spPr bwMode="auto">
            <a:xfrm flipV="1">
              <a:off x="5808" y="793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 flipV="1">
              <a:off x="5863" y="738"/>
              <a:ext cx="75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 flipV="1">
              <a:off x="6017" y="698"/>
              <a:ext cx="75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35"/>
            <p:cNvSpPr>
              <a:spLocks noChangeShapeType="1"/>
            </p:cNvSpPr>
            <p:nvPr/>
          </p:nvSpPr>
          <p:spPr bwMode="auto">
            <a:xfrm flipV="1">
              <a:off x="6172" y="658"/>
              <a:ext cx="75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6327" y="628"/>
              <a:ext cx="50" cy="30"/>
            </a:xfrm>
            <a:custGeom>
              <a:avLst/>
              <a:gdLst>
                <a:gd name="T0" fmla="*/ 0 w 50"/>
                <a:gd name="T1" fmla="*/ 10 h 30"/>
                <a:gd name="T2" fmla="*/ 50 w 50"/>
                <a:gd name="T3" fmla="*/ 0 h 30"/>
                <a:gd name="T4" fmla="*/ 5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0" y="10"/>
                  </a:moveTo>
                  <a:lnTo>
                    <a:pt x="50" y="0"/>
                  </a:lnTo>
                  <a:lnTo>
                    <a:pt x="5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>
              <a:off x="6377" y="738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>
              <a:off x="6377" y="898"/>
              <a:ext cx="1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31"/>
            <p:cNvSpPr>
              <a:spLocks noChangeShapeType="1"/>
            </p:cNvSpPr>
            <p:nvPr/>
          </p:nvSpPr>
          <p:spPr bwMode="auto">
            <a:xfrm flipH="1">
              <a:off x="6292" y="1052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H="1">
              <a:off x="6137" y="1092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 flipH="1">
              <a:off x="5982" y="1132"/>
              <a:ext cx="75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 flipH="1">
              <a:off x="5828" y="1167"/>
              <a:ext cx="75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27"/>
            <p:cNvSpPr>
              <a:spLocks noChangeShapeType="1"/>
            </p:cNvSpPr>
            <p:nvPr/>
          </p:nvSpPr>
          <p:spPr bwMode="auto">
            <a:xfrm flipV="1">
              <a:off x="3399" y="972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V="1">
              <a:off x="3399" y="813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 flipV="1">
              <a:off x="3399" y="653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flipV="1">
              <a:off x="3454" y="594"/>
              <a:ext cx="75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 flipV="1">
              <a:off x="3609" y="554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 flipV="1">
              <a:off x="3764" y="519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3919" y="484"/>
              <a:ext cx="50" cy="30"/>
            </a:xfrm>
            <a:custGeom>
              <a:avLst/>
              <a:gdLst>
                <a:gd name="T0" fmla="*/ 0 w 50"/>
                <a:gd name="T1" fmla="*/ 15 h 30"/>
                <a:gd name="T2" fmla="*/ 50 w 50"/>
                <a:gd name="T3" fmla="*/ 0 h 30"/>
                <a:gd name="T4" fmla="*/ 5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0" y="15"/>
                  </a:moveTo>
                  <a:lnTo>
                    <a:pt x="50" y="0"/>
                  </a:lnTo>
                  <a:lnTo>
                    <a:pt x="5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>
              <a:off x="3969" y="594"/>
              <a:ext cx="1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19"/>
            <p:cNvSpPr>
              <a:spLocks noChangeShapeType="1"/>
            </p:cNvSpPr>
            <p:nvPr/>
          </p:nvSpPr>
          <p:spPr bwMode="auto">
            <a:xfrm>
              <a:off x="3969" y="753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H="1">
              <a:off x="3884" y="913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 flipH="1">
              <a:off x="3729" y="948"/>
              <a:ext cx="8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 flipH="1">
              <a:off x="3574" y="987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 flipH="1">
              <a:off x="3419" y="1027"/>
              <a:ext cx="8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691" y="413"/>
              <a:ext cx="7625" cy="1396"/>
            </a:xfrm>
            <a:custGeom>
              <a:avLst/>
              <a:gdLst>
                <a:gd name="T0" fmla="*/ 7625 w 7625"/>
                <a:gd name="T1" fmla="*/ 1396 h 1396"/>
                <a:gd name="T2" fmla="*/ 5501 w 7625"/>
                <a:gd name="T3" fmla="*/ 544 h 1396"/>
                <a:gd name="T4" fmla="*/ 3093 w 7625"/>
                <a:gd name="T5" fmla="*/ 404 h 1396"/>
                <a:gd name="T6" fmla="*/ 0 w 7625"/>
                <a:gd name="T7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25" h="1396">
                  <a:moveTo>
                    <a:pt x="7625" y="1396"/>
                  </a:moveTo>
                  <a:lnTo>
                    <a:pt x="5501" y="544"/>
                  </a:lnTo>
                  <a:lnTo>
                    <a:pt x="3093" y="40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0108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Tools -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28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88"/>
            <a:ext cx="1717325" cy="4503737"/>
          </a:xfrm>
        </p:spPr>
        <p:txBody>
          <a:bodyPr/>
          <a:lstStyle/>
          <a:p>
            <a:r>
              <a:rPr lang="en-GB" dirty="0" smtClean="0"/>
              <a:t>APW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MTAPW</a:t>
            </a:r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>
            <a:off x="5471597" y="1855713"/>
            <a:ext cx="1944230" cy="1224239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Reserved Area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99" y="1999362"/>
            <a:ext cx="885825" cy="266700"/>
          </a:xfrm>
          <a:prstGeom prst="rect">
            <a:avLst/>
          </a:prstGeom>
        </p:spPr>
      </p:pic>
      <p:cxnSp>
        <p:nvCxnSpPr>
          <p:cNvPr id="86" name="Straight Arrow Connector 85"/>
          <p:cNvCxnSpPr>
            <a:stCxn id="85" idx="3"/>
          </p:cNvCxnSpPr>
          <p:nvPr/>
        </p:nvCxnSpPr>
        <p:spPr>
          <a:xfrm>
            <a:off x="3538624" y="2132712"/>
            <a:ext cx="2595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662417" y="1875537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Flight 1 + </a:t>
            </a:r>
            <a:r>
              <a:rPr lang="en-GB" sz="1200" dirty="0" err="1" smtClean="0"/>
              <a:t>lookahead</a:t>
            </a:r>
            <a:endParaRPr lang="en-GB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543511" y="2404561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For each flights</a:t>
            </a:r>
            <a:endParaRPr lang="en-GB" sz="1200" dirty="0"/>
          </a:p>
        </p:txBody>
      </p:sp>
      <p:sp>
        <p:nvSpPr>
          <p:cNvPr id="89" name="Rectangle 88"/>
          <p:cNvSpPr/>
          <p:nvPr/>
        </p:nvSpPr>
        <p:spPr>
          <a:xfrm>
            <a:off x="2379312" y="1666248"/>
            <a:ext cx="6660490" cy="203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672" y="2018412"/>
            <a:ext cx="323850" cy="247650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6551262" y="4555912"/>
            <a:ext cx="1944230" cy="1224239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Reserved Area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99" y="4289212"/>
            <a:ext cx="885825" cy="2667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3662417" y="4165387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Flight 1 P4D + </a:t>
            </a:r>
            <a:r>
              <a:rPr lang="en-GB" sz="1200" dirty="0" err="1" smtClean="0"/>
              <a:t>lookahead</a:t>
            </a:r>
            <a:endParaRPr lang="en-GB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2543511" y="4694411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For each flights</a:t>
            </a:r>
            <a:endParaRPr lang="en-GB" sz="1200" dirty="0"/>
          </a:p>
        </p:txBody>
      </p:sp>
      <p:sp>
        <p:nvSpPr>
          <p:cNvPr id="96" name="Rectangle 95"/>
          <p:cNvSpPr/>
          <p:nvPr/>
        </p:nvSpPr>
        <p:spPr>
          <a:xfrm>
            <a:off x="2379312" y="3956098"/>
            <a:ext cx="6660490" cy="203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37" y="4937315"/>
            <a:ext cx="323850" cy="247650"/>
          </a:xfrm>
          <a:prstGeom prst="rect">
            <a:avLst/>
          </a:prstGeom>
        </p:spPr>
      </p:pic>
      <p:sp>
        <p:nvSpPr>
          <p:cNvPr id="98" name="Freeform 97"/>
          <p:cNvSpPr/>
          <p:nvPr/>
        </p:nvSpPr>
        <p:spPr>
          <a:xfrm>
            <a:off x="3581579" y="4452995"/>
            <a:ext cx="5249333" cy="1430867"/>
          </a:xfrm>
          <a:custGeom>
            <a:avLst/>
            <a:gdLst>
              <a:gd name="connsiteX0" fmla="*/ 0 w 5249333"/>
              <a:gd name="connsiteY0" fmla="*/ 0 h 1430867"/>
              <a:gd name="connsiteX1" fmla="*/ 1049866 w 5249333"/>
              <a:gd name="connsiteY1" fmla="*/ 0 h 1430867"/>
              <a:gd name="connsiteX2" fmla="*/ 1871133 w 5249333"/>
              <a:gd name="connsiteY2" fmla="*/ 618067 h 1430867"/>
              <a:gd name="connsiteX3" fmla="*/ 3801533 w 5249333"/>
              <a:gd name="connsiteY3" fmla="*/ 609600 h 1430867"/>
              <a:gd name="connsiteX4" fmla="*/ 4876800 w 5249333"/>
              <a:gd name="connsiteY4" fmla="*/ 1430867 h 1430867"/>
              <a:gd name="connsiteX5" fmla="*/ 5249333 w 5249333"/>
              <a:gd name="connsiteY5" fmla="*/ 1430867 h 143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9333" h="1430867">
                <a:moveTo>
                  <a:pt x="0" y="0"/>
                </a:moveTo>
                <a:lnTo>
                  <a:pt x="1049866" y="0"/>
                </a:lnTo>
                <a:lnTo>
                  <a:pt x="1871133" y="618067"/>
                </a:lnTo>
                <a:lnTo>
                  <a:pt x="3801533" y="609600"/>
                </a:lnTo>
                <a:lnTo>
                  <a:pt x="4876800" y="1430867"/>
                </a:lnTo>
                <a:lnTo>
                  <a:pt x="5249333" y="143086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87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Tools -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29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88"/>
            <a:ext cx="1717325" cy="4503737"/>
          </a:xfrm>
        </p:spPr>
        <p:txBody>
          <a:bodyPr/>
          <a:lstStyle/>
          <a:p>
            <a:r>
              <a:rPr lang="en-GB" dirty="0" smtClean="0"/>
              <a:t>TCT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LORD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82" y="1793960"/>
            <a:ext cx="885825" cy="266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61" y="2309367"/>
            <a:ext cx="885825" cy="2667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4412862" y="1943186"/>
            <a:ext cx="4360333" cy="956734"/>
          </a:xfrm>
          <a:custGeom>
            <a:avLst/>
            <a:gdLst>
              <a:gd name="connsiteX0" fmla="*/ 0 w 4360333"/>
              <a:gd name="connsiteY0" fmla="*/ 25400 h 956734"/>
              <a:gd name="connsiteX1" fmla="*/ 1524000 w 4360333"/>
              <a:gd name="connsiteY1" fmla="*/ 0 h 956734"/>
              <a:gd name="connsiteX2" fmla="*/ 2971800 w 4360333"/>
              <a:gd name="connsiteY2" fmla="*/ 956734 h 956734"/>
              <a:gd name="connsiteX3" fmla="*/ 4360333 w 4360333"/>
              <a:gd name="connsiteY3" fmla="*/ 939800 h 956734"/>
              <a:gd name="connsiteX4" fmla="*/ 4360333 w 4360333"/>
              <a:gd name="connsiteY4" fmla="*/ 939800 h 956734"/>
              <a:gd name="connsiteX5" fmla="*/ 4360333 w 4360333"/>
              <a:gd name="connsiteY5" fmla="*/ 939800 h 95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0333" h="956734">
                <a:moveTo>
                  <a:pt x="0" y="25400"/>
                </a:moveTo>
                <a:lnTo>
                  <a:pt x="1524000" y="0"/>
                </a:lnTo>
                <a:lnTo>
                  <a:pt x="2971800" y="956734"/>
                </a:lnTo>
                <a:lnTo>
                  <a:pt x="4360333" y="939800"/>
                </a:lnTo>
                <a:lnTo>
                  <a:pt x="4360333" y="939800"/>
                </a:lnTo>
                <a:lnTo>
                  <a:pt x="4360333" y="939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422126" y="1632319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Flight 1 P4D + </a:t>
            </a:r>
            <a:r>
              <a:rPr lang="en-GB" sz="1200" dirty="0" err="1" smtClean="0"/>
              <a:t>lookahead</a:t>
            </a:r>
            <a:endParaRPr lang="en-GB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68307" y="2442717"/>
            <a:ext cx="3141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54477" y="2131850"/>
            <a:ext cx="2140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Flight 2 position + </a:t>
            </a:r>
            <a:r>
              <a:rPr lang="en-GB" sz="1200" dirty="0" err="1" smtClean="0"/>
              <a:t>lookahead</a:t>
            </a:r>
            <a:endParaRPr lang="en-GB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398" y="2309363"/>
            <a:ext cx="323850" cy="2476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304662" y="1545252"/>
            <a:ext cx="6660490" cy="1851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dirty="0" smtClean="0">
                <a:solidFill>
                  <a:srgbClr val="333399"/>
                </a:solidFill>
              </a:rPr>
              <a:t>Detection area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808" y="4216025"/>
            <a:ext cx="7249000" cy="1982998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31" y="3736214"/>
            <a:ext cx="2208255" cy="101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987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ESCAPE simulator is </a:t>
            </a:r>
            <a:r>
              <a:rPr lang="en-GB" dirty="0" smtClean="0"/>
              <a:t>the: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b="1" dirty="0" smtClean="0"/>
              <a:t>A</a:t>
            </a:r>
            <a:r>
              <a:rPr lang="en-GB" dirty="0" smtClean="0"/>
              <a:t>ir </a:t>
            </a:r>
            <a:r>
              <a:rPr lang="en-GB" b="1" dirty="0" smtClean="0"/>
              <a:t>T</a:t>
            </a:r>
            <a:r>
              <a:rPr lang="en-GB" dirty="0" smtClean="0"/>
              <a:t>raffic </a:t>
            </a:r>
            <a:r>
              <a:rPr lang="en-GB" b="1" dirty="0" smtClean="0"/>
              <a:t>C</a:t>
            </a:r>
            <a:r>
              <a:rPr lang="en-GB" dirty="0" smtClean="0"/>
              <a:t>ontrol 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b="1" dirty="0" smtClean="0"/>
              <a:t>R</a:t>
            </a:r>
            <a:r>
              <a:rPr lang="en-GB" dirty="0" smtClean="0"/>
              <a:t>eal </a:t>
            </a:r>
            <a:r>
              <a:rPr lang="en-GB" b="1" dirty="0"/>
              <a:t>T</a:t>
            </a:r>
            <a:r>
              <a:rPr lang="en-GB" dirty="0"/>
              <a:t>ime </a:t>
            </a:r>
            <a:r>
              <a:rPr lang="en-GB" b="1" dirty="0" smtClean="0"/>
              <a:t>S</a:t>
            </a:r>
            <a:r>
              <a:rPr lang="en-GB" dirty="0" smtClean="0"/>
              <a:t>imulation system </a:t>
            </a:r>
          </a:p>
          <a:p>
            <a:pPr marL="0" indent="0">
              <a:buNone/>
            </a:pPr>
            <a:r>
              <a:rPr lang="en-GB" dirty="0" smtClean="0"/>
              <a:t>	provided </a:t>
            </a:r>
            <a:r>
              <a:rPr lang="en-GB" dirty="0"/>
              <a:t>by </a:t>
            </a:r>
            <a:r>
              <a:rPr lang="en-GB" b="1" dirty="0" smtClean="0"/>
              <a:t>EUROCONTROL</a:t>
            </a:r>
            <a:r>
              <a:rPr lang="en-GB" dirty="0"/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ESCAPE simulator emulates:</a:t>
            </a:r>
          </a:p>
          <a:p>
            <a:pPr lvl="1"/>
            <a:r>
              <a:rPr lang="en-GB" dirty="0"/>
              <a:t>a full control room with working positions for the controllers, </a:t>
            </a:r>
          </a:p>
          <a:p>
            <a:pPr lvl="1"/>
            <a:r>
              <a:rPr lang="en-GB" dirty="0"/>
              <a:t>a sophisticated ground system, </a:t>
            </a:r>
          </a:p>
          <a:p>
            <a:pPr lvl="1"/>
            <a:r>
              <a:rPr lang="en-GB" dirty="0"/>
              <a:t>a real time air navigation,</a:t>
            </a:r>
          </a:p>
          <a:p>
            <a:pPr lvl="1"/>
            <a:r>
              <a:rPr lang="en-GB" dirty="0"/>
              <a:t>several off-line tools.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With high flexibility to provide to each client a </a:t>
            </a:r>
            <a:r>
              <a:rPr lang="en-GB" dirty="0"/>
              <a:t>dedicated up-to-date ATM simulation </a:t>
            </a:r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123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3548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31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architecture of ESCAPE allows the development of extensions of the simulator</a:t>
            </a:r>
          </a:p>
          <a:p>
            <a:pPr lvl="0"/>
            <a:r>
              <a:rPr lang="en-GB" dirty="0"/>
              <a:t>Extension components</a:t>
            </a:r>
          </a:p>
          <a:p>
            <a:pPr lvl="1"/>
            <a:r>
              <a:rPr lang="en-GB" dirty="0" err="1"/>
              <a:t>AudioLAN</a:t>
            </a:r>
            <a:endParaRPr lang="en-GB" dirty="0"/>
          </a:p>
          <a:p>
            <a:pPr lvl="1"/>
            <a:r>
              <a:rPr lang="en-GB" dirty="0"/>
              <a:t>ERGO</a:t>
            </a:r>
          </a:p>
          <a:p>
            <a:pPr lvl="1"/>
            <a:r>
              <a:rPr lang="en-GB" dirty="0"/>
              <a:t>Arrival Manager</a:t>
            </a:r>
          </a:p>
          <a:p>
            <a:r>
              <a:rPr lang="en-GB" dirty="0"/>
              <a:t>Interoperability with other simulators</a:t>
            </a:r>
          </a:p>
          <a:p>
            <a:pPr lvl="1"/>
            <a:r>
              <a:rPr lang="en-GB" dirty="0"/>
              <a:t>Single Virtual Sky (</a:t>
            </a:r>
            <a:r>
              <a:rPr lang="en-GB" dirty="0" smtClean="0"/>
              <a:t>SVS using </a:t>
            </a:r>
            <a:r>
              <a:rPr lang="en-GB" dirty="0" err="1" smtClean="0"/>
              <a:t>MäkRTI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ED147 </a:t>
            </a:r>
            <a:r>
              <a:rPr lang="en-GB" dirty="0" smtClean="0"/>
              <a:t>(using Pitch RTI technology)</a:t>
            </a:r>
            <a:endParaRPr lang="en-GB" dirty="0"/>
          </a:p>
          <a:p>
            <a:r>
              <a:rPr lang="en-GB" dirty="0"/>
              <a:t>Shadow mode</a:t>
            </a:r>
          </a:p>
          <a:p>
            <a:pPr lvl="1"/>
            <a:r>
              <a:rPr lang="en-GB" dirty="0"/>
              <a:t>Flight Plans</a:t>
            </a:r>
          </a:p>
          <a:p>
            <a:pPr lvl="1"/>
            <a:r>
              <a:rPr lang="en-GB" dirty="0"/>
              <a:t>Radar </a:t>
            </a:r>
            <a:r>
              <a:rPr lang="en-GB" dirty="0" smtClean="0"/>
              <a:t>Tracks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Your extensions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27" y="3201989"/>
            <a:ext cx="727710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24" y="2068515"/>
            <a:ext cx="2249099" cy="4503737"/>
          </a:xfrm>
          <a:prstGeom prst="rect">
            <a:avLst/>
          </a:prstGeom>
        </p:spPr>
      </p:pic>
      <p:pic>
        <p:nvPicPr>
          <p:cNvPr id="8" name="Picture 2" descr="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99" y="3511870"/>
            <a:ext cx="5634024" cy="30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20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20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STORIA System - Recording and Analysis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STORIA</a:t>
            </a:r>
            <a:r>
              <a:rPr lang="en-GB" dirty="0"/>
              <a:t> is the </a:t>
            </a:r>
            <a:r>
              <a:rPr lang="en-GB" b="1" dirty="0"/>
              <a:t>S</a:t>
            </a:r>
            <a:r>
              <a:rPr lang="en-GB" dirty="0"/>
              <a:t>oftware </a:t>
            </a:r>
            <a:r>
              <a:rPr lang="en-GB" b="1" dirty="0"/>
              <a:t>T</a:t>
            </a:r>
            <a:r>
              <a:rPr lang="en-GB" dirty="0"/>
              <a:t>ool for </a:t>
            </a:r>
            <a:r>
              <a:rPr lang="en-GB" b="1" dirty="0"/>
              <a:t>O</a:t>
            </a:r>
            <a:r>
              <a:rPr lang="en-GB" dirty="0"/>
              <a:t>nline </a:t>
            </a:r>
            <a:r>
              <a:rPr lang="en-GB" b="1" dirty="0"/>
              <a:t>R</a:t>
            </a:r>
            <a:r>
              <a:rPr lang="en-GB" dirty="0"/>
              <a:t>ecording and </a:t>
            </a:r>
            <a:r>
              <a:rPr lang="en-GB" b="1" dirty="0"/>
              <a:t>I</a:t>
            </a:r>
            <a:r>
              <a:rPr lang="en-GB" dirty="0"/>
              <a:t>nteractive </a:t>
            </a:r>
            <a:r>
              <a:rPr lang="en-GB" b="1" dirty="0"/>
              <a:t>A</a:t>
            </a:r>
            <a:r>
              <a:rPr lang="en-GB" dirty="0"/>
              <a:t>nalysis.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composed of:</a:t>
            </a:r>
          </a:p>
          <a:p>
            <a:r>
              <a:rPr lang="en-GB" b="1" dirty="0"/>
              <a:t>S</a:t>
            </a:r>
            <a:r>
              <a:rPr lang="en-GB" dirty="0"/>
              <a:t>TORIA </a:t>
            </a:r>
            <a:r>
              <a:rPr lang="en-GB" b="1" dirty="0"/>
              <a:t>C</a:t>
            </a:r>
            <a:r>
              <a:rPr lang="en-GB" dirty="0"/>
              <a:t>ORBA </a:t>
            </a:r>
            <a:r>
              <a:rPr lang="en-GB" b="1" dirty="0"/>
              <a:t>C</a:t>
            </a:r>
            <a:r>
              <a:rPr lang="en-GB" dirty="0"/>
              <a:t>OMPONENT (</a:t>
            </a:r>
            <a:r>
              <a:rPr lang="en-GB" b="1" dirty="0"/>
              <a:t>SCC</a:t>
            </a:r>
            <a:r>
              <a:rPr lang="en-GB" dirty="0"/>
              <a:t>), responsible for the catching and recording of events occurring during the simulation in XML format, </a:t>
            </a:r>
          </a:p>
          <a:p>
            <a:r>
              <a:rPr lang="en-GB" b="1" dirty="0"/>
              <a:t>S</a:t>
            </a:r>
            <a:r>
              <a:rPr lang="en-GB" dirty="0"/>
              <a:t>TORIA </a:t>
            </a:r>
            <a:r>
              <a:rPr lang="en-GB" b="1" dirty="0"/>
              <a:t>A</a:t>
            </a:r>
            <a:r>
              <a:rPr lang="en-GB" dirty="0"/>
              <a:t>NALYSIS </a:t>
            </a:r>
            <a:r>
              <a:rPr lang="en-GB" b="1" dirty="0"/>
              <a:t>T</a:t>
            </a:r>
            <a:r>
              <a:rPr lang="en-GB" dirty="0"/>
              <a:t>OOL (</a:t>
            </a:r>
            <a:r>
              <a:rPr lang="en-GB" b="1" dirty="0"/>
              <a:t>SAT</a:t>
            </a:r>
            <a:r>
              <a:rPr lang="en-GB" dirty="0"/>
              <a:t>), a java portable replay and analysis software.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STORIA CORBA COMPONENT:</a:t>
            </a:r>
          </a:p>
          <a:p>
            <a:r>
              <a:rPr lang="en-GB" dirty="0"/>
              <a:t>records the simulations events in XML format, </a:t>
            </a:r>
          </a:p>
          <a:p>
            <a:r>
              <a:rPr lang="en-GB" dirty="0"/>
              <a:t>gathers the static data defining the simulation and runtime events.</a:t>
            </a:r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SAT COMPONENT</a:t>
            </a:r>
            <a:r>
              <a:rPr lang="en-GB" dirty="0"/>
              <a:t>:</a:t>
            </a:r>
          </a:p>
          <a:p>
            <a:r>
              <a:rPr lang="en-GB" dirty="0" smtClean="0"/>
              <a:t>Display the XML file with graphical representation</a:t>
            </a:r>
          </a:p>
          <a:p>
            <a:r>
              <a:rPr lang="en-GB" dirty="0" smtClean="0"/>
              <a:t>Enables precise events analysis</a:t>
            </a:r>
          </a:p>
          <a:p>
            <a:r>
              <a:rPr lang="en-GB" dirty="0" smtClean="0"/>
              <a:t>Enables replay of a run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93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STORIA System - Recording and Analysis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34</a:t>
            </a:fld>
            <a:endParaRPr lang="en-GB" alt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" y="1036320"/>
            <a:ext cx="8896483" cy="5418472"/>
          </a:xfrm>
        </p:spPr>
      </p:pic>
    </p:spTree>
    <p:extLst>
      <p:ext uri="{BB962C8B-B14F-4D97-AF65-F5344CB8AC3E}">
        <p14:creationId xmlns:p14="http://schemas.microsoft.com/office/powerpoint/2010/main" val="2158433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STORIA System - Recording and Analysis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35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0" y="1036800"/>
            <a:ext cx="8668799" cy="54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4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STORIA System - Recording and Analysis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36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0" y="1036800"/>
            <a:ext cx="8668800" cy="54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8489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IPAS System – data preparation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38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IPAS is the Integrated data Preparation and Analysis System</a:t>
            </a:r>
          </a:p>
          <a:p>
            <a:pPr marL="0" indent="0">
              <a:buNone/>
            </a:pPr>
            <a:r>
              <a:rPr lang="en-GB" dirty="0" smtClean="0"/>
              <a:t>Main functionalities are:</a:t>
            </a:r>
          </a:p>
          <a:p>
            <a:r>
              <a:rPr lang="en-GB" dirty="0" smtClean="0"/>
              <a:t>The organization in domains (Airspace, Traffic, Constraint, Architecture, </a:t>
            </a:r>
            <a:r>
              <a:rPr lang="en-GB" dirty="0" err="1" smtClean="0"/>
              <a:t>Meteo</a:t>
            </a:r>
            <a:r>
              <a:rPr lang="en-GB" dirty="0" smtClean="0"/>
              <a:t>) including domain management (dataset)</a:t>
            </a:r>
          </a:p>
          <a:p>
            <a:r>
              <a:rPr lang="en-GB" dirty="0" smtClean="0"/>
              <a:t>Tabular editor concept</a:t>
            </a:r>
          </a:p>
          <a:p>
            <a:r>
              <a:rPr lang="en-GB" dirty="0" smtClean="0"/>
              <a:t>Exercise checking and delivery</a:t>
            </a:r>
          </a:p>
          <a:p>
            <a:r>
              <a:rPr lang="en-GB" dirty="0" smtClean="0"/>
              <a:t>Profile analysis</a:t>
            </a:r>
          </a:p>
          <a:p>
            <a:r>
              <a:rPr lang="en-GB" dirty="0" smtClean="0"/>
              <a:t>Traffic analysis (flows, conflicts, load, etc…)</a:t>
            </a:r>
          </a:p>
          <a:p>
            <a:r>
              <a:rPr lang="en-GB" dirty="0" smtClean="0"/>
              <a:t>Link with external tools (AIXM, AIRAC data, MS Excel)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892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IPAS System – data preparation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39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5" y="1328887"/>
            <a:ext cx="38798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792287"/>
            <a:ext cx="6710362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773238"/>
            <a:ext cx="5986463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1160463"/>
            <a:ext cx="46005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493963"/>
            <a:ext cx="4114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073275"/>
            <a:ext cx="52927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v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00200"/>
            <a:ext cx="68262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art_analy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524000"/>
            <a:ext cx="64023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65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Capacities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ESCAPE </a:t>
            </a:r>
            <a:r>
              <a:rPr lang="en-GB" dirty="0"/>
              <a:t>simulator </a:t>
            </a:r>
            <a:r>
              <a:rPr lang="en-GB" dirty="0" smtClean="0"/>
              <a:t>an handle up to:</a:t>
            </a:r>
            <a:endParaRPr lang="en-GB" dirty="0"/>
          </a:p>
          <a:p>
            <a:r>
              <a:rPr lang="en-US" dirty="0" smtClean="0"/>
              <a:t>1000 active aircrafts</a:t>
            </a:r>
          </a:p>
          <a:p>
            <a:r>
              <a:rPr lang="en-US" dirty="0" smtClean="0"/>
              <a:t>2000 flights plans</a:t>
            </a:r>
          </a:p>
          <a:p>
            <a:r>
              <a:rPr lang="en-US" dirty="0" smtClean="0"/>
              <a:t>64 controller working positions</a:t>
            </a:r>
          </a:p>
          <a:p>
            <a:r>
              <a:rPr lang="en-US" dirty="0" smtClean="0"/>
              <a:t>70 pilot positions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9644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Next Generation tools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576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7840"/>
            <a:ext cx="7203989" cy="776287"/>
          </a:xfrm>
        </p:spPr>
        <p:txBody>
          <a:bodyPr/>
          <a:lstStyle/>
          <a:p>
            <a:r>
              <a:rPr lang="en-GB" dirty="0" smtClean="0"/>
              <a:t>ASTRA System – </a:t>
            </a:r>
            <a:r>
              <a:rPr lang="en-GB" dirty="0"/>
              <a:t>n</a:t>
            </a:r>
            <a:r>
              <a:rPr lang="en-GB" dirty="0" smtClean="0"/>
              <a:t>ext generation preparation tool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13" y="1614488"/>
            <a:ext cx="7053373" cy="45037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7061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3366"/>
                </a:solidFill>
              </a:rPr>
              <a:t>Thank you for using ESCAPE</a:t>
            </a:r>
          </a:p>
          <a:p>
            <a:pPr marL="0" indent="0" algn="ctr">
              <a:buNone/>
            </a:pPr>
            <a:endParaRPr lang="en-GB" sz="3200" dirty="0">
              <a:solidFill>
                <a:srgbClr val="003366"/>
              </a:solidFill>
            </a:endParaRPr>
          </a:p>
          <a:p>
            <a:pPr marL="0" indent="0" algn="ctr">
              <a:buNone/>
            </a:pPr>
            <a:r>
              <a:rPr lang="en-GB" sz="3200" smtClean="0">
                <a:solidFill>
                  <a:srgbClr val="003366"/>
                </a:solidFill>
              </a:rPr>
              <a:t>Any questions?</a:t>
            </a:r>
            <a:endParaRPr lang="en-GB" sz="3200" dirty="0">
              <a:solidFill>
                <a:srgbClr val="0033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064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2536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 CORE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GROUND CORE system </a:t>
            </a:r>
            <a:r>
              <a:rPr lang="en-GB" dirty="0"/>
              <a:t>is set of components </a:t>
            </a:r>
            <a:r>
              <a:rPr lang="en-GB" dirty="0" smtClean="0"/>
              <a:t>allowing:</a:t>
            </a:r>
            <a:endParaRPr lang="en-GB" dirty="0"/>
          </a:p>
          <a:p>
            <a:pPr lvl="0"/>
            <a:r>
              <a:rPr lang="en-GB" dirty="0" smtClean="0"/>
              <a:t>flight plans management</a:t>
            </a:r>
            <a:endParaRPr lang="en-GB" dirty="0"/>
          </a:p>
          <a:p>
            <a:r>
              <a:rPr lang="en-GB" dirty="0" smtClean="0"/>
              <a:t>radar tracks processing</a:t>
            </a:r>
            <a:endParaRPr lang="en-GB" dirty="0"/>
          </a:p>
          <a:p>
            <a:pPr lvl="0"/>
            <a:r>
              <a:rPr lang="en-GB" dirty="0" smtClean="0"/>
              <a:t>flights monitoring</a:t>
            </a:r>
          </a:p>
          <a:p>
            <a:pPr lvl="0"/>
            <a:r>
              <a:rPr lang="en-GB" dirty="0" smtClean="0"/>
              <a:t>supplying </a:t>
            </a:r>
            <a:r>
              <a:rPr lang="en-GB" dirty="0" smtClean="0"/>
              <a:t>interface </a:t>
            </a:r>
            <a:r>
              <a:rPr lang="en-GB" dirty="0"/>
              <a:t>with external </a:t>
            </a:r>
            <a:r>
              <a:rPr lang="en-GB" dirty="0" smtClean="0"/>
              <a:t>systems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8359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CORE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6" name="Oval 5"/>
          <p:cNvSpPr/>
          <p:nvPr/>
        </p:nvSpPr>
        <p:spPr>
          <a:xfrm>
            <a:off x="457200" y="1254127"/>
            <a:ext cx="8391600" cy="5045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      OASIS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454400" y="1254127"/>
            <a:ext cx="5284801" cy="4954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AIR System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 rot="16200000">
            <a:off x="-1639799" y="3593524"/>
            <a:ext cx="4535999" cy="6012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IPAS Files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454400" y="5804524"/>
            <a:ext cx="5284801" cy="4954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CWP System / Tools / Safety / Gateways …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454401" y="2021852"/>
            <a:ext cx="5284800" cy="35104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/>
              <a:t>GROUND</a:t>
            </a:r>
            <a:br>
              <a:rPr lang="en-GB" dirty="0" smtClean="0"/>
            </a:b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741738" y="2663814"/>
            <a:ext cx="1269264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RDPS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29937" y="2665255"/>
            <a:ext cx="1269264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FDPS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36334" y="3322284"/>
            <a:ext cx="1456266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Correlation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47934" y="3912621"/>
            <a:ext cx="1456266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Monitoring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47934" y="4547755"/>
            <a:ext cx="1456266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Datasets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45" name="Straight Arrow Connector 44"/>
          <p:cNvCxnSpPr>
            <a:endCxn id="10" idx="1"/>
          </p:cNvCxnSpPr>
          <p:nvPr/>
        </p:nvCxnSpPr>
        <p:spPr>
          <a:xfrm>
            <a:off x="952493" y="3777062"/>
            <a:ext cx="501908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173837" y="3300389"/>
            <a:ext cx="1269264" cy="44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Airspace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1" name="Elbow Connector 10"/>
          <p:cNvCxnSpPr>
            <a:stCxn id="7" idx="2"/>
            <a:endCxn id="12" idx="0"/>
          </p:cNvCxnSpPr>
          <p:nvPr/>
        </p:nvCxnSpPr>
        <p:spPr>
          <a:xfrm rot="5400000">
            <a:off x="2779479" y="1346492"/>
            <a:ext cx="914214" cy="1720431"/>
          </a:xfrm>
          <a:prstGeom prst="bentConnector3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2" idx="2"/>
            <a:endCxn id="9" idx="0"/>
          </p:cNvCxnSpPr>
          <p:nvPr/>
        </p:nvCxnSpPr>
        <p:spPr>
          <a:xfrm rot="16200000" flipH="1">
            <a:off x="1890822" y="3598545"/>
            <a:ext cx="2691526" cy="1720431"/>
          </a:xfrm>
          <a:prstGeom prst="bentConnector3">
            <a:avLst>
              <a:gd name="adj1" fmla="val 85311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" idx="2"/>
            <a:endCxn id="14" idx="1"/>
          </p:cNvCxnSpPr>
          <p:nvPr/>
        </p:nvCxnSpPr>
        <p:spPr>
          <a:xfrm rot="16200000" flipH="1">
            <a:off x="2389413" y="3099955"/>
            <a:ext cx="433878" cy="459964"/>
          </a:xfrm>
          <a:prstGeom prst="bentConnector2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2" idx="2"/>
            <a:endCxn id="15" idx="1"/>
          </p:cNvCxnSpPr>
          <p:nvPr/>
        </p:nvCxnSpPr>
        <p:spPr>
          <a:xfrm rot="16200000" flipH="1">
            <a:off x="2100045" y="3389323"/>
            <a:ext cx="1024215" cy="471564"/>
          </a:xfrm>
          <a:prstGeom prst="bentConnector2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54" idx="0"/>
            <a:endCxn id="13" idx="3"/>
          </p:cNvCxnSpPr>
          <p:nvPr/>
        </p:nvCxnSpPr>
        <p:spPr>
          <a:xfrm rot="16200000" flipV="1">
            <a:off x="5348564" y="2840484"/>
            <a:ext cx="410542" cy="509268"/>
          </a:xfrm>
          <a:prstGeom prst="bentConnector2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3" idx="2"/>
            <a:endCxn id="14" idx="3"/>
          </p:cNvCxnSpPr>
          <p:nvPr/>
        </p:nvCxnSpPr>
        <p:spPr>
          <a:xfrm rot="5400000">
            <a:off x="4262367" y="3144673"/>
            <a:ext cx="432437" cy="371969"/>
          </a:xfrm>
          <a:prstGeom prst="bentConnector2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3" idx="2"/>
            <a:endCxn id="15" idx="3"/>
          </p:cNvCxnSpPr>
          <p:nvPr/>
        </p:nvCxnSpPr>
        <p:spPr>
          <a:xfrm rot="5400000">
            <a:off x="3972998" y="3445642"/>
            <a:ext cx="1022774" cy="360369"/>
          </a:xfrm>
          <a:prstGeom prst="bentConnector2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3" idx="2"/>
            <a:endCxn id="16" idx="3"/>
          </p:cNvCxnSpPr>
          <p:nvPr/>
        </p:nvCxnSpPr>
        <p:spPr>
          <a:xfrm rot="5400000">
            <a:off x="3655431" y="3763209"/>
            <a:ext cx="1657908" cy="360369"/>
          </a:xfrm>
          <a:prstGeom prst="bentConnector2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6" idx="2"/>
            <a:endCxn id="9" idx="0"/>
          </p:cNvCxnSpPr>
          <p:nvPr/>
        </p:nvCxnSpPr>
        <p:spPr>
          <a:xfrm rot="16200000" flipH="1">
            <a:off x="3432642" y="5140364"/>
            <a:ext cx="807585" cy="520734"/>
          </a:xfrm>
          <a:prstGeom prst="bentConnector3">
            <a:avLst>
              <a:gd name="adj1" fmla="val 50000"/>
            </a:avLst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06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Overview - 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an overview of ESCAPE</a:t>
            </a:r>
          </a:p>
          <a:p>
            <a:r>
              <a:rPr lang="en-GB" dirty="0" smtClean="0"/>
              <a:t>Usage / Main features </a:t>
            </a:r>
          </a:p>
          <a:p>
            <a:r>
              <a:rPr lang="en-GB" dirty="0" smtClean="0"/>
              <a:t>Capacities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includes a top level description of the main components:</a:t>
            </a:r>
          </a:p>
          <a:p>
            <a:r>
              <a:rPr lang="en-GB" dirty="0" smtClean="0"/>
              <a:t>Ground CORE system</a:t>
            </a:r>
          </a:p>
          <a:p>
            <a:r>
              <a:rPr lang="en-GB" dirty="0" smtClean="0"/>
              <a:t>Controller Working Position and ECHOES</a:t>
            </a:r>
          </a:p>
          <a:p>
            <a:r>
              <a:rPr lang="en-GB" dirty="0" smtClean="0"/>
              <a:t>AIR System</a:t>
            </a:r>
          </a:p>
          <a:p>
            <a:r>
              <a:rPr lang="en-GB" dirty="0" smtClean="0"/>
              <a:t>INFRA System</a:t>
            </a:r>
          </a:p>
          <a:p>
            <a:r>
              <a:rPr lang="en-GB" dirty="0" smtClean="0"/>
              <a:t>Datalink System</a:t>
            </a:r>
          </a:p>
          <a:p>
            <a:r>
              <a:rPr lang="en-GB" dirty="0" smtClean="0"/>
              <a:t>Ground Tools - Safety</a:t>
            </a:r>
          </a:p>
          <a:p>
            <a:r>
              <a:rPr lang="en-GB" dirty="0"/>
              <a:t>Ground Tools - </a:t>
            </a:r>
            <a:r>
              <a:rPr lang="en-GB" dirty="0" smtClean="0"/>
              <a:t>Extensions / Gateways</a:t>
            </a:r>
          </a:p>
          <a:p>
            <a:r>
              <a:rPr lang="en-GB" dirty="0" smtClean="0"/>
              <a:t>STORIA System - </a:t>
            </a:r>
            <a:r>
              <a:rPr lang="en-GB" dirty="0"/>
              <a:t>Recording and Analysis </a:t>
            </a:r>
            <a:endParaRPr lang="en-GB" dirty="0" smtClean="0"/>
          </a:p>
          <a:p>
            <a:r>
              <a:rPr lang="en-GB" dirty="0" smtClean="0"/>
              <a:t>IPAS System</a:t>
            </a:r>
          </a:p>
          <a:p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EANS Training ESCAPE Overview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444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 Working Position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Controller Working Position (CWP) </a:t>
            </a:r>
            <a:r>
              <a:rPr lang="en-GB" dirty="0"/>
              <a:t>system is set of components </a:t>
            </a:r>
            <a:r>
              <a:rPr lang="en-GB" dirty="0" smtClean="0"/>
              <a:t>allowing</a:t>
            </a:r>
            <a:endParaRPr lang="en-GB" dirty="0"/>
          </a:p>
          <a:p>
            <a:pPr lvl="0"/>
            <a:r>
              <a:rPr lang="en-GB" dirty="0" smtClean="0"/>
              <a:t>connection with ESCAPE system through OASIS middleware</a:t>
            </a:r>
          </a:p>
          <a:p>
            <a:pPr lvl="0"/>
            <a:r>
              <a:rPr lang="en-GB" dirty="0" smtClean="0"/>
              <a:t>based on industry standard ATC HMI builder, ODS toolbox</a:t>
            </a:r>
          </a:p>
          <a:p>
            <a:pPr lvl="1"/>
            <a:r>
              <a:rPr lang="en-GB" dirty="0" smtClean="0"/>
              <a:t>Transformation of ESCAPE data to Conceptual Object</a:t>
            </a:r>
          </a:p>
          <a:p>
            <a:pPr lvl="1"/>
            <a:r>
              <a:rPr lang="en-GB" dirty="0" smtClean="0"/>
              <a:t>Presentation of Conceptual Object as Presentation Object</a:t>
            </a:r>
          </a:p>
          <a:p>
            <a:pPr lvl="1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ECHOES HMI</a:t>
            </a:r>
          </a:p>
          <a:p>
            <a:r>
              <a:rPr lang="en-GB" b="1" dirty="0" smtClean="0"/>
              <a:t>E</a:t>
            </a:r>
            <a:r>
              <a:rPr lang="en-GB" dirty="0" smtClean="0"/>
              <a:t>UROCONTROL </a:t>
            </a:r>
            <a:r>
              <a:rPr lang="en-GB" b="1" dirty="0" smtClean="0"/>
              <a:t>C</a:t>
            </a:r>
            <a:r>
              <a:rPr lang="en-GB" dirty="0" smtClean="0"/>
              <a:t>onsolidation of </a:t>
            </a:r>
            <a:r>
              <a:rPr lang="en-GB" b="1" dirty="0" smtClean="0"/>
              <a:t>H</a:t>
            </a:r>
            <a:r>
              <a:rPr lang="en-GB" dirty="0" smtClean="0"/>
              <a:t>MI for </a:t>
            </a:r>
            <a:r>
              <a:rPr lang="en-GB" b="1" dirty="0" smtClean="0"/>
              <a:t>O</a:t>
            </a:r>
            <a:r>
              <a:rPr lang="en-GB" dirty="0" smtClean="0"/>
              <a:t>perations, </a:t>
            </a:r>
            <a:r>
              <a:rPr lang="en-GB" b="1" dirty="0" smtClean="0"/>
              <a:t>E</a:t>
            </a:r>
            <a:r>
              <a:rPr lang="en-GB" dirty="0" smtClean="0"/>
              <a:t>xperimentations and </a:t>
            </a:r>
            <a:r>
              <a:rPr lang="en-GB" b="1" dirty="0" smtClean="0"/>
              <a:t>S</a:t>
            </a:r>
            <a:r>
              <a:rPr lang="en-GB" dirty="0" smtClean="0"/>
              <a:t>imulations</a:t>
            </a:r>
          </a:p>
          <a:p>
            <a:r>
              <a:rPr lang="en-GB" sz="2000" dirty="0" smtClean="0">
                <a:ea typeface="+mn-ea"/>
                <a:cs typeface="+mn-cs"/>
              </a:rPr>
              <a:t>Highly configurable and flexible HMI software, reducing development cost and risk through harmonisation and re-use</a:t>
            </a:r>
            <a:endParaRPr lang="en-GB" sz="2000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EANS Training ESCAPE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617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-3 CORPORATE PPT Template.pptx" id="{57B25062-31D4-49CA-9C94-794127FF7048}" vid="{C4542E3F-C340-4EF8-99C6-723E7C735C7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 CORPORATE PPT Template</Template>
  <TotalTime>1032</TotalTime>
  <Words>1889</Words>
  <Application>Microsoft Office PowerPoint</Application>
  <PresentationFormat>On-screen Show (4:3)</PresentationFormat>
  <Paragraphs>560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Times New Roman</vt:lpstr>
      <vt:lpstr>Wingdings</vt:lpstr>
      <vt:lpstr>CORPORATE-template-2019</vt:lpstr>
      <vt:lpstr>Picture</vt:lpstr>
      <vt:lpstr>ESCAPE Training – STC and IPAS</vt:lpstr>
      <vt:lpstr>ESCAPE Overview - Summary</vt:lpstr>
      <vt:lpstr>ESCAPE Overview</vt:lpstr>
      <vt:lpstr>ESCAPE Capacities</vt:lpstr>
      <vt:lpstr>ESCAPE Overview - Summary</vt:lpstr>
      <vt:lpstr>GROUND CORE System</vt:lpstr>
      <vt:lpstr>GROUND CORE System</vt:lpstr>
      <vt:lpstr>ESCAPE Overview - Summary</vt:lpstr>
      <vt:lpstr>Controller Working Position System</vt:lpstr>
      <vt:lpstr>Controller Working Position System</vt:lpstr>
      <vt:lpstr>Controller Working Position System</vt:lpstr>
      <vt:lpstr>Controller Working Position System - ECHOES</vt:lpstr>
      <vt:lpstr>ESCAPE Overview - Summary</vt:lpstr>
      <vt:lpstr>AIR System</vt:lpstr>
      <vt:lpstr>AIR System</vt:lpstr>
      <vt:lpstr>AIR System</vt:lpstr>
      <vt:lpstr>ESCAPE Overview - Summary</vt:lpstr>
      <vt:lpstr>INFRA System</vt:lpstr>
      <vt:lpstr>INFRA System – ESCAPE installation</vt:lpstr>
      <vt:lpstr>INFRA System – ESCAPE Supervision</vt:lpstr>
      <vt:lpstr>INFRA System – ESCAPE OASIS Monitoring</vt:lpstr>
      <vt:lpstr>ESCAPE Overview - Summary</vt:lpstr>
      <vt:lpstr>DATALINK System</vt:lpstr>
      <vt:lpstr>DATALINK System - Transfers</vt:lpstr>
      <vt:lpstr>DATALINK System - Principle</vt:lpstr>
      <vt:lpstr>ESCAPE Overview - Summary</vt:lpstr>
      <vt:lpstr>GROUND Tools - Safety</vt:lpstr>
      <vt:lpstr>GROUND Tools - Safety</vt:lpstr>
      <vt:lpstr>GROUND Tools - Safety</vt:lpstr>
      <vt:lpstr>ESCAPE Overview - Summary</vt:lpstr>
      <vt:lpstr>GROUND Tools - Extensions / Gateways</vt:lpstr>
      <vt:lpstr>ESCAPE Overview - Summary</vt:lpstr>
      <vt:lpstr>STORIA System - Recording and Analysis </vt:lpstr>
      <vt:lpstr>STORIA System - Recording and Analysis </vt:lpstr>
      <vt:lpstr>STORIA System - Recording and Analysis </vt:lpstr>
      <vt:lpstr>STORIA System - Recording and Analysis </vt:lpstr>
      <vt:lpstr>ESCAPE Overview - Summary</vt:lpstr>
      <vt:lpstr>IPAS System – data preparation</vt:lpstr>
      <vt:lpstr>IPAS System – data preparation</vt:lpstr>
      <vt:lpstr>ESCAPE Overview - Summary</vt:lpstr>
      <vt:lpstr>ASTRA System – next generation preparation tool</vt:lpstr>
      <vt:lpstr>ESCAPE Overview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BOUCHAUDON Philippe (EXT)</dc:creator>
  <cp:lastModifiedBy>BOUCHAUDON Philippe (EXT)</cp:lastModifiedBy>
  <cp:revision>123</cp:revision>
  <dcterms:created xsi:type="dcterms:W3CDTF">2019-09-12T08:35:36Z</dcterms:created>
  <dcterms:modified xsi:type="dcterms:W3CDTF">2020-02-24T12:52:55Z</dcterms:modified>
</cp:coreProperties>
</file>