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362" r:id="rId3"/>
    <p:sldId id="365" r:id="rId4"/>
    <p:sldId id="352" r:id="rId5"/>
    <p:sldId id="343" r:id="rId6"/>
    <p:sldId id="326" r:id="rId7"/>
    <p:sldId id="347" r:id="rId8"/>
    <p:sldId id="358" r:id="rId9"/>
    <p:sldId id="366" r:id="rId10"/>
    <p:sldId id="368" r:id="rId11"/>
    <p:sldId id="367" r:id="rId12"/>
    <p:sldId id="369" r:id="rId13"/>
    <p:sldId id="355" r:id="rId14"/>
    <p:sldId id="370" r:id="rId15"/>
    <p:sldId id="372" r:id="rId16"/>
    <p:sldId id="357" r:id="rId17"/>
    <p:sldId id="359" r:id="rId18"/>
    <p:sldId id="360" r:id="rId19"/>
    <p:sldId id="361" r:id="rId20"/>
    <p:sldId id="363" r:id="rId21"/>
    <p:sldId id="364" r:id="rId22"/>
    <p:sldId id="371" r:id="rId23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3399CC"/>
    <a:srgbClr val="333399"/>
    <a:srgbClr val="23236F"/>
    <a:srgbClr val="003366"/>
    <a:srgbClr val="E6E6E6"/>
    <a:srgbClr val="F8F8F8"/>
    <a:srgbClr val="EAEAEA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6" y="114"/>
      </p:cViewPr>
      <p:guideLst>
        <p:guide orient="horz" pos="425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8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1F1781-3A95-46D3-AA46-DBA5E5B011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01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419-AE6F-48B4-864E-F1D5EE0BE1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RPORATE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5872232"/>
            <a:ext cx="9144000" cy="1031490"/>
            <a:chOff x="3069712" y="5872232"/>
            <a:chExt cx="9144000" cy="1031490"/>
          </a:xfrm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8840326" y="5872232"/>
              <a:ext cx="3373386" cy="251334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3" h="19790">
                  <a:moveTo>
                    <a:pt x="0" y="18822"/>
                  </a:moveTo>
                  <a:lnTo>
                    <a:pt x="14932" y="19790"/>
                  </a:lnTo>
                  <a:cubicBezTo>
                    <a:pt x="14937" y="16457"/>
                    <a:pt x="14928" y="3333"/>
                    <a:pt x="14933" y="0"/>
                  </a:cubicBezTo>
                  <a:lnTo>
                    <a:pt x="1057" y="9"/>
                  </a:lnTo>
                  <a:cubicBezTo>
                    <a:pt x="870" y="3342"/>
                    <a:pt x="187" y="15489"/>
                    <a:pt x="0" y="188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69712" y="6060562"/>
              <a:ext cx="9133144" cy="84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240030" y="1220046"/>
            <a:ext cx="6843396" cy="2208956"/>
          </a:xfrm>
        </p:spPr>
        <p:txBody>
          <a:bodyPr lIns="43200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40030" y="3429002"/>
            <a:ext cx="6843396" cy="900113"/>
          </a:xfrm>
          <a:noFill/>
        </p:spPr>
        <p:txBody>
          <a:bodyPr lIns="432000" anchor="ctr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598944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05" y="209994"/>
            <a:ext cx="995412" cy="101005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84561" y="434230"/>
            <a:ext cx="1434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Supporting European </a:t>
            </a:r>
            <a:b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Aviation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78" y="6084774"/>
            <a:ext cx="2664401" cy="6326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ORPORATE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477840"/>
            <a:ext cx="1171575" cy="56403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40"/>
            <a:ext cx="6019800" cy="5640387"/>
          </a:xfrm>
          <a:effectLst/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6884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4879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3652522"/>
            <a:ext cx="7020878" cy="1362075"/>
          </a:xfrm>
        </p:spPr>
        <p:txBody>
          <a:bodyPr/>
          <a:lstStyle>
            <a:lvl1pPr algn="l">
              <a:defRPr sz="2800" b="0" cap="all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242" y="2003744"/>
            <a:ext cx="7020878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3399CC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4104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4488"/>
            <a:ext cx="4038600" cy="4503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4488"/>
            <a:ext cx="4038600" cy="4503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5553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891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6249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7839"/>
            <a:ext cx="6839100" cy="77760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01526"/>
            <a:ext cx="5111750" cy="43106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01526"/>
            <a:ext cx="3008313" cy="431065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1155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RPOR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t" anchorCtr="0"/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60071"/>
            <a:ext cx="5486400" cy="4167505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8724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ORPORATE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7840"/>
            <a:ext cx="7352348" cy="7762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4488"/>
            <a:ext cx="7352348" cy="4503737"/>
          </a:xfrm>
          <a:effectLst/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4943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1" y="6330696"/>
            <a:ext cx="9144001" cy="527304"/>
            <a:chOff x="3057020" y="6330696"/>
            <a:chExt cx="9144001" cy="527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057020" y="6557112"/>
              <a:ext cx="9134979" cy="30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7840"/>
            <a:ext cx="683895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4488"/>
            <a:ext cx="82296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72252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0550" y="6572252"/>
            <a:ext cx="4762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fld id="{E76F93E7-8A88-4C49-B595-C88A0DA0006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935102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9" y="124662"/>
            <a:ext cx="724423" cy="735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3366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05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9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2" y="1220046"/>
            <a:ext cx="6399214" cy="2208956"/>
          </a:xfrm>
        </p:spPr>
        <p:txBody>
          <a:bodyPr lIns="0" tIns="0" rIns="0" bIns="0"/>
          <a:lstStyle/>
          <a:p>
            <a:r>
              <a:rPr lang="en-GB" dirty="0"/>
              <a:t>ESCAPE </a:t>
            </a:r>
            <a:r>
              <a:rPr lang="en-GB" dirty="0" smtClean="0"/>
              <a:t>Light Training </a:t>
            </a:r>
            <a:r>
              <a:rPr lang="en-GB" dirty="0"/>
              <a:t>– STC</a:t>
            </a:r>
            <a:endParaRPr lang="en-US" altLang="en-US" dirty="0"/>
          </a:p>
        </p:txBody>
      </p:sp>
      <p:sp>
        <p:nvSpPr>
          <p:cNvPr id="12288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4212" y="3429002"/>
            <a:ext cx="6399214" cy="900113"/>
          </a:xfrm>
        </p:spPr>
        <p:txBody>
          <a:bodyPr lIns="0" tIns="72000" rIns="0" bIns="0" anchor="t" anchorCtr="0"/>
          <a:lstStyle/>
          <a:p>
            <a:r>
              <a:rPr lang="en-GB" dirty="0"/>
              <a:t>ESCAPE </a:t>
            </a:r>
            <a:r>
              <a:rPr lang="en-GB" dirty="0" smtClean="0"/>
              <a:t>Light – Survival kit</a:t>
            </a:r>
            <a:endParaRPr lang="en-GB" dirty="0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84212" y="4478655"/>
            <a:ext cx="4424997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5000"/>
              </a:spcBef>
            </a:pPr>
            <a:r>
              <a:rPr lang="en-GB" altLang="en-US" sz="1400" dirty="0">
                <a:solidFill>
                  <a:schemeClr val="bg1"/>
                </a:solidFill>
              </a:rPr>
              <a:t>Philippe BOUCHAUDON</a:t>
            </a:r>
          </a:p>
          <a:p>
            <a:pPr>
              <a:spcBef>
                <a:spcPct val="25000"/>
              </a:spcBef>
            </a:pPr>
            <a:r>
              <a:rPr lang="en-GB" altLang="en-US" sz="1200" dirty="0">
                <a:solidFill>
                  <a:srgbClr val="3399CC"/>
                </a:solidFill>
              </a:rPr>
              <a:t>ATM Simulator Specialist</a:t>
            </a:r>
          </a:p>
          <a:p>
            <a:pPr>
              <a:spcBef>
                <a:spcPct val="25000"/>
              </a:spcBef>
            </a:pPr>
            <a:r>
              <a:rPr lang="en-GB" altLang="en-US" sz="1200" dirty="0">
                <a:solidFill>
                  <a:schemeClr val="bg1"/>
                </a:solidFill>
              </a:rPr>
              <a:t>Created: </a:t>
            </a:r>
            <a:r>
              <a:rPr lang="en-GB" altLang="en-US" sz="1200" dirty="0" smtClean="0">
                <a:solidFill>
                  <a:schemeClr val="bg1"/>
                </a:solidFill>
              </a:rPr>
              <a:t>21</a:t>
            </a:r>
            <a:r>
              <a:rPr lang="en-GB" altLang="en-US" sz="1200" baseline="30000" dirty="0" smtClean="0">
                <a:solidFill>
                  <a:schemeClr val="bg1"/>
                </a:solidFill>
              </a:rPr>
              <a:t>st</a:t>
            </a:r>
            <a:r>
              <a:rPr lang="en-GB" altLang="en-US" sz="1200" dirty="0" smtClean="0">
                <a:solidFill>
                  <a:schemeClr val="bg1"/>
                </a:solidFill>
              </a:rPr>
              <a:t> </a:t>
            </a:r>
            <a:r>
              <a:rPr lang="en-GB" altLang="en-US" sz="1200" dirty="0">
                <a:solidFill>
                  <a:schemeClr val="bg1"/>
                </a:solidFill>
              </a:rPr>
              <a:t>of </a:t>
            </a:r>
            <a:r>
              <a:rPr lang="en-GB" altLang="en-US" sz="1200" dirty="0" smtClean="0">
                <a:solidFill>
                  <a:schemeClr val="bg1"/>
                </a:solidFill>
              </a:rPr>
              <a:t>July </a:t>
            </a:r>
            <a:r>
              <a:rPr lang="en-GB" altLang="en-US" sz="1200" dirty="0">
                <a:solidFill>
                  <a:schemeClr val="bg1"/>
                </a:solidFill>
              </a:rPr>
              <a:t>2020</a:t>
            </a:r>
          </a:p>
          <a:p>
            <a:pPr>
              <a:spcBef>
                <a:spcPct val="25000"/>
              </a:spcBef>
            </a:pPr>
            <a:r>
              <a:rPr lang="en-GB" altLang="en-US" sz="1200" dirty="0">
                <a:solidFill>
                  <a:schemeClr val="bg1"/>
                </a:solidFill>
              </a:rPr>
              <a:t>Last update</a:t>
            </a:r>
            <a:r>
              <a:rPr lang="en-GB" altLang="en-US" sz="1200" dirty="0" smtClean="0">
                <a:solidFill>
                  <a:schemeClr val="bg1"/>
                </a:solidFill>
              </a:rPr>
              <a:t>: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– Starting </a:t>
            </a:r>
            <a:r>
              <a:rPr lang="en-GB" dirty="0" smtClean="0"/>
              <a:t>ESCAPE runtime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1614488"/>
            <a:ext cx="2874559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kern="0" dirty="0" smtClean="0"/>
              <a:t>Remove </a:t>
            </a:r>
            <a:r>
              <a:rPr lang="en-GB" kern="0" dirty="0" err="1" smtClean="0"/>
              <a:t>ScreenSaver</a:t>
            </a:r>
            <a:r>
              <a:rPr lang="en-GB" kern="0" dirty="0" smtClean="0"/>
              <a:t>:</a:t>
            </a:r>
          </a:p>
          <a:p>
            <a:r>
              <a:rPr lang="en-GB" kern="0" dirty="0" smtClean="0"/>
              <a:t>Click on the screen and maintain button</a:t>
            </a:r>
          </a:p>
          <a:p>
            <a:r>
              <a:rPr lang="en-GB" kern="0" dirty="0" smtClean="0"/>
              <a:t>Move the mouse upwards</a:t>
            </a:r>
          </a:p>
          <a:p>
            <a:r>
              <a:rPr lang="en-GB" kern="0" dirty="0" smtClean="0"/>
              <a:t>Release the mouse button</a:t>
            </a:r>
            <a:endParaRPr lang="en-GB" kern="0" dirty="0" smtClean="0"/>
          </a:p>
          <a:p>
            <a:endParaRPr lang="en-GB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38" y="1614488"/>
            <a:ext cx="5220859" cy="44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8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– Starting </a:t>
            </a:r>
            <a:r>
              <a:rPr lang="en-GB" dirty="0" smtClean="0"/>
              <a:t>ESCAPE runtime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1614488"/>
            <a:ext cx="2874559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kern="0" dirty="0" smtClean="0"/>
              <a:t>To </a:t>
            </a:r>
            <a:r>
              <a:rPr lang="en-GB" kern="0" dirty="0" smtClean="0"/>
              <a:t>start </a:t>
            </a:r>
            <a:r>
              <a:rPr lang="en-GB" kern="0" dirty="0" smtClean="0"/>
              <a:t>ESCAPE:</a:t>
            </a:r>
            <a:endParaRPr lang="en-GB" kern="0" dirty="0" smtClean="0"/>
          </a:p>
          <a:p>
            <a:r>
              <a:rPr lang="en-GB" kern="0" dirty="0" smtClean="0"/>
              <a:t>Log using IPAS account (</a:t>
            </a:r>
            <a:r>
              <a:rPr lang="en-GB" kern="0" dirty="0" err="1" smtClean="0"/>
              <a:t>ope</a:t>
            </a:r>
            <a:r>
              <a:rPr lang="en-GB" kern="0" dirty="0" smtClean="0"/>
              <a:t>)</a:t>
            </a:r>
          </a:p>
          <a:p>
            <a:r>
              <a:rPr lang="en-GB" kern="0" dirty="0" smtClean="0"/>
              <a:t>Be aware of the keyboard used</a:t>
            </a:r>
          </a:p>
        </p:txBody>
      </p:sp>
      <p:pic>
        <p:nvPicPr>
          <p:cNvPr id="9" name="Picture 8" descr="File:Ambox warning pn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579945"/>
            <a:ext cx="677431" cy="588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39" y="1614488"/>
            <a:ext cx="5220859" cy="4503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87" y="3393871"/>
            <a:ext cx="3458603" cy="29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06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– </a:t>
            </a:r>
            <a:r>
              <a:rPr lang="en-GB" dirty="0" smtClean="0"/>
              <a:t>Enabling second display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1614488"/>
            <a:ext cx="2874559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kern="0" dirty="0" smtClean="0"/>
              <a:t>On emppilfeed01</a:t>
            </a:r>
            <a:r>
              <a:rPr lang="en-GB" kern="0" dirty="0" smtClean="0"/>
              <a:t>:</a:t>
            </a:r>
          </a:p>
          <a:p>
            <a:r>
              <a:rPr lang="en-GB" kern="0" dirty="0" smtClean="0"/>
              <a:t>Second Virtual screen may have to be enabled</a:t>
            </a:r>
          </a:p>
          <a:p>
            <a:r>
              <a:rPr lang="en-GB" kern="0" dirty="0" smtClean="0"/>
              <a:t>Optimal resolutions:</a:t>
            </a:r>
          </a:p>
          <a:p>
            <a:pPr lvl="1"/>
            <a:r>
              <a:rPr lang="en-GB" kern="0" dirty="0" smtClean="0"/>
              <a:t>Virtual Screen 1: </a:t>
            </a:r>
            <a:br>
              <a:rPr lang="en-GB" kern="0" dirty="0" smtClean="0"/>
            </a:br>
            <a:r>
              <a:rPr lang="en-GB" kern="0" dirty="0" smtClean="0"/>
              <a:t>1680x1050</a:t>
            </a:r>
          </a:p>
          <a:p>
            <a:pPr lvl="1"/>
            <a:r>
              <a:rPr lang="en-GB" kern="0" dirty="0" smtClean="0"/>
              <a:t>Virtual Screen 2:</a:t>
            </a:r>
            <a:br>
              <a:rPr lang="en-GB" kern="0" dirty="0" smtClean="0"/>
            </a:br>
            <a:r>
              <a:rPr lang="en-GB" kern="0" dirty="0" smtClean="0"/>
              <a:t>1920x1080 (Full HD)</a:t>
            </a:r>
          </a:p>
          <a:p>
            <a:pPr marL="0" indent="0">
              <a:buNone/>
            </a:pPr>
            <a:endParaRPr lang="en-GB" kern="0" dirty="0"/>
          </a:p>
          <a:p>
            <a:pPr marL="0" indent="0">
              <a:buNone/>
            </a:pPr>
            <a:r>
              <a:rPr lang="en-GB" kern="0" dirty="0" smtClean="0"/>
              <a:t>On empcwp01:</a:t>
            </a:r>
          </a:p>
          <a:p>
            <a:r>
              <a:rPr lang="en-GB" kern="0" dirty="0"/>
              <a:t>Optimal resolutions:</a:t>
            </a:r>
          </a:p>
          <a:p>
            <a:pPr lvl="1"/>
            <a:r>
              <a:rPr lang="en-GB" kern="0" dirty="0" smtClean="0"/>
              <a:t>Virtual Screen:</a:t>
            </a:r>
            <a:r>
              <a:rPr lang="en-GB" kern="0" dirty="0"/>
              <a:t/>
            </a:r>
            <a:br>
              <a:rPr lang="en-GB" kern="0" dirty="0"/>
            </a:br>
            <a:r>
              <a:rPr lang="en-GB" kern="0" dirty="0"/>
              <a:t>1920x1080 (Full HD)</a:t>
            </a:r>
          </a:p>
          <a:p>
            <a:pPr marL="0" indent="0">
              <a:buNone/>
            </a:pPr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465938" y="1614488"/>
            <a:ext cx="5220859" cy="42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770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Display resolution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614488"/>
            <a:ext cx="371075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dirty="0" smtClean="0"/>
              <a:t>On all machines</a:t>
            </a:r>
          </a:p>
          <a:p>
            <a:pPr marL="0" indent="0">
              <a:buNone/>
            </a:pPr>
            <a:r>
              <a:rPr lang="fr-FR" dirty="0" smtClean="0"/>
              <a:t>To know the display </a:t>
            </a:r>
            <a:r>
              <a:rPr lang="fr-FR" dirty="0" err="1" smtClean="0"/>
              <a:t>resolution</a:t>
            </a:r>
            <a:r>
              <a:rPr lang="fr-FR" dirty="0" smtClean="0"/>
              <a:t> type </a:t>
            </a:r>
            <a:r>
              <a:rPr lang="fr-FR" dirty="0"/>
              <a:t>the </a:t>
            </a:r>
            <a:r>
              <a:rPr lang="fr-FR" dirty="0" smtClean="0"/>
              <a:t>command:</a:t>
            </a:r>
            <a:endParaRPr lang="en-GB" dirty="0"/>
          </a:p>
          <a:p>
            <a:r>
              <a:rPr lang="en-GB" dirty="0" err="1" smtClean="0">
                <a:solidFill>
                  <a:srgbClr val="0070C0"/>
                </a:solidFill>
              </a:rPr>
              <a:t>xrandr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199" y="3948489"/>
            <a:ext cx="8124825" cy="190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The resolution followed by a “*” is the current one.</a:t>
            </a:r>
            <a:endParaRPr lang="en-GB" dirty="0"/>
          </a:p>
        </p:txBody>
      </p:sp>
      <p:pic>
        <p:nvPicPr>
          <p:cNvPr id="10" name="Imag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4167950" y="1614488"/>
            <a:ext cx="4414074" cy="22375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4251075" y="1972778"/>
            <a:ext cx="1710525" cy="24482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52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98" y="1614486"/>
            <a:ext cx="5518801" cy="4740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– Starting </a:t>
            </a:r>
            <a:r>
              <a:rPr lang="en-GB" dirty="0" smtClean="0"/>
              <a:t>ESCAPE runtime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14489"/>
            <a:ext cx="2710800" cy="45037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Once logged:</a:t>
            </a:r>
          </a:p>
          <a:p>
            <a:r>
              <a:rPr lang="en-GB" dirty="0" smtClean="0"/>
              <a:t>Right Click on the background to open a terminal</a:t>
            </a:r>
          </a:p>
          <a:p>
            <a:r>
              <a:rPr lang="en-GB" dirty="0" smtClean="0"/>
              <a:t>Type </a:t>
            </a:r>
            <a:r>
              <a:rPr lang="en-GB" dirty="0" smtClean="0"/>
              <a:t>“l” </a:t>
            </a:r>
            <a:r>
              <a:rPr lang="en-GB" dirty="0" smtClean="0"/>
              <a:t>and </a:t>
            </a:r>
            <a:r>
              <a:rPr lang="en-GB" dirty="0" smtClean="0"/>
              <a:t>return</a:t>
            </a:r>
          </a:p>
          <a:p>
            <a:r>
              <a:rPr lang="en-GB" dirty="0" smtClean="0"/>
              <a:t>Select </a:t>
            </a:r>
          </a:p>
          <a:p>
            <a:pPr lvl="1"/>
            <a:r>
              <a:rPr lang="en-GB" dirty="0" smtClean="0"/>
              <a:t>UNISCAPE</a:t>
            </a:r>
          </a:p>
          <a:p>
            <a:pPr lvl="1"/>
            <a:r>
              <a:rPr lang="en-GB" dirty="0" smtClean="0"/>
              <a:t>UNI1SECTOR</a:t>
            </a:r>
          </a:p>
          <a:p>
            <a:pPr lvl="1"/>
            <a:r>
              <a:rPr lang="en-GB" dirty="0" smtClean="0"/>
              <a:t>Run_UNI1</a:t>
            </a:r>
          </a:p>
          <a:p>
            <a:r>
              <a:rPr lang="en-GB" dirty="0" smtClean="0"/>
              <a:t>Click on Start button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3876675" y="5435979"/>
            <a:ext cx="1825725" cy="20162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24" y="3317832"/>
            <a:ext cx="3793500" cy="2609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40" y="2609938"/>
            <a:ext cx="4924260" cy="33406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7457625" y="5196898"/>
            <a:ext cx="752925" cy="63716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94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– Survival kit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3366"/>
                </a:solidFill>
              </a:rPr>
              <a:t>Troubleshooting</a:t>
            </a:r>
            <a:endParaRPr lang="en-GB" sz="3200" dirty="0" smtClean="0">
              <a:solidFill>
                <a:srgbClr val="003366"/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0033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7534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ODS License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1614488"/>
            <a:ext cx="812482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 smtClean="0"/>
              <a:t>ODS Licenses delivered during training sessions expired on the 30</a:t>
            </a:r>
            <a:r>
              <a:rPr lang="en-GB" baseline="30000" dirty="0" smtClean="0"/>
              <a:t>th</a:t>
            </a:r>
            <a:r>
              <a:rPr lang="en-GB" dirty="0" smtClean="0"/>
              <a:t> of June 2022.</a:t>
            </a:r>
          </a:p>
          <a:p>
            <a:r>
              <a:rPr lang="en-GB" dirty="0" smtClean="0"/>
              <a:t>The file “license.dat” </a:t>
            </a:r>
          </a:p>
          <a:p>
            <a:r>
              <a:rPr lang="en-GB" dirty="0" smtClean="0"/>
              <a:t>located in “</a:t>
            </a:r>
            <a:r>
              <a:rPr lang="en-US" dirty="0" smtClean="0"/>
              <a:t>/opt/licenses/</a:t>
            </a:r>
            <a:r>
              <a:rPr lang="en-US" dirty="0" err="1" smtClean="0"/>
              <a:t>ods_toolbox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Shall be replaced by a valid one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This shall be done on all hosts (CWP, PWP, IPAS and GRD)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File:Ambox warning pn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3415440"/>
            <a:ext cx="677431" cy="5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98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ORACLE user expiry 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1614488"/>
            <a:ext cx="812482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The Oracle user created to host the IPAS data has an expiry date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Approximately </a:t>
            </a:r>
            <a:r>
              <a:rPr lang="en-US" dirty="0"/>
              <a:t>6 months from end of </a:t>
            </a:r>
            <a:r>
              <a:rPr lang="en-US" dirty="0" smtClean="0"/>
              <a:t>May 2020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Thus </a:t>
            </a:r>
            <a:r>
              <a:rPr lang="en-US" dirty="0"/>
              <a:t>during </a:t>
            </a:r>
            <a:r>
              <a:rPr lang="en-US" dirty="0" smtClean="0"/>
              <a:t>November </a:t>
            </a:r>
            <a:r>
              <a:rPr lang="en-US" dirty="0"/>
              <a:t>many accounts may </a:t>
            </a:r>
            <a:r>
              <a:rPr lang="en-US" dirty="0" smtClean="0"/>
              <a:t>expire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9" name="Picture 8" descr="File:Ambox warning pn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50" y="2077440"/>
            <a:ext cx="677431" cy="5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32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1614488"/>
            <a:ext cx="812482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 smtClean="0"/>
              <a:t>Diagnosis</a:t>
            </a:r>
          </a:p>
          <a:p>
            <a:pPr lvl="0"/>
            <a:r>
              <a:rPr lang="en-US" dirty="0"/>
              <a:t>Log on </a:t>
            </a:r>
            <a:r>
              <a:rPr lang="en-US" dirty="0" err="1"/>
              <a:t>ipas</a:t>
            </a:r>
            <a:r>
              <a:rPr lang="en-US" dirty="0"/>
              <a:t> machine and open a terminal</a:t>
            </a:r>
            <a:endParaRPr lang="en-GB" dirty="0"/>
          </a:p>
          <a:p>
            <a:pPr lvl="0"/>
            <a:r>
              <a:rPr lang="en-US" dirty="0"/>
              <a:t>Change to root account (root password required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err="1" smtClean="0">
                <a:solidFill>
                  <a:srgbClr val="0070C0"/>
                </a:solidFill>
              </a:rPr>
              <a:t>su</a:t>
            </a:r>
            <a:r>
              <a:rPr lang="en-US" dirty="0" smtClean="0">
                <a:solidFill>
                  <a:srgbClr val="0070C0"/>
                </a:solidFill>
              </a:rPr>
              <a:t> –</a:t>
            </a:r>
            <a:endParaRPr lang="en-GB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From root account, change to oracle account (no password required</a:t>
            </a:r>
            <a:r>
              <a:rPr lang="en-US" dirty="0" smtClean="0"/>
              <a:t>)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u </a:t>
            </a:r>
            <a:r>
              <a:rPr lang="en-US" dirty="0">
                <a:solidFill>
                  <a:srgbClr val="0070C0"/>
                </a:solidFill>
              </a:rPr>
              <a:t>– </a:t>
            </a:r>
            <a:r>
              <a:rPr lang="en-US" dirty="0" smtClean="0">
                <a:solidFill>
                  <a:srgbClr val="0070C0"/>
                </a:solidFill>
              </a:rPr>
              <a:t>oracle</a:t>
            </a:r>
            <a:endParaRPr lang="en-GB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When connected to Oracle account, enter </a:t>
            </a:r>
            <a:r>
              <a:rPr lang="en-US" dirty="0" err="1"/>
              <a:t>sqlplus</a:t>
            </a:r>
            <a:r>
              <a:rPr lang="en-US" dirty="0"/>
              <a:t> command </a:t>
            </a:r>
            <a:r>
              <a:rPr lang="en-US" dirty="0" smtClean="0"/>
              <a:t>environment</a:t>
            </a:r>
            <a:br>
              <a:rPr lang="en-US" dirty="0" smtClean="0"/>
            </a:br>
            <a:r>
              <a:rPr lang="en-US" dirty="0" err="1" smtClean="0">
                <a:solidFill>
                  <a:srgbClr val="0070C0"/>
                </a:solidFill>
              </a:rPr>
              <a:t>sqlplus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nolog</a:t>
            </a:r>
            <a:endParaRPr lang="en-GB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Connect as database admin (no password </a:t>
            </a:r>
            <a:r>
              <a:rPr lang="en-US" dirty="0" smtClean="0"/>
              <a:t>required)</a:t>
            </a:r>
            <a:r>
              <a:rPr lang="en-GB" dirty="0"/>
              <a:t/>
            </a:r>
            <a:br>
              <a:rPr lang="en-GB" dirty="0"/>
            </a:br>
            <a:r>
              <a:rPr lang="en-US" dirty="0" smtClean="0">
                <a:solidFill>
                  <a:srgbClr val="0070C0"/>
                </a:solidFill>
              </a:rPr>
              <a:t>connect </a:t>
            </a:r>
            <a:r>
              <a:rPr lang="en-US" dirty="0">
                <a:solidFill>
                  <a:srgbClr val="0070C0"/>
                </a:solidFill>
              </a:rPr>
              <a:t>/ as SYSDBA</a:t>
            </a:r>
            <a:endParaRPr lang="en-GB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Check status of the </a:t>
            </a:r>
            <a:r>
              <a:rPr lang="en-US" dirty="0" smtClean="0"/>
              <a:t>account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SELECT </a:t>
            </a:r>
            <a:r>
              <a:rPr lang="en-US" dirty="0">
                <a:solidFill>
                  <a:srgbClr val="0070C0"/>
                </a:solidFill>
              </a:rPr>
              <a:t>username, </a:t>
            </a:r>
            <a:r>
              <a:rPr lang="en-US" dirty="0" err="1">
                <a:solidFill>
                  <a:srgbClr val="0070C0"/>
                </a:solidFill>
              </a:rPr>
              <a:t>account_status</a:t>
            </a:r>
            <a:r>
              <a:rPr lang="en-US" dirty="0">
                <a:solidFill>
                  <a:srgbClr val="0070C0"/>
                </a:solidFill>
              </a:rPr>
              <a:t> FROM </a:t>
            </a:r>
            <a:r>
              <a:rPr lang="en-US" dirty="0" err="1">
                <a:solidFill>
                  <a:srgbClr val="0070C0"/>
                </a:solidFill>
              </a:rPr>
              <a:t>dba_users</a:t>
            </a:r>
            <a:r>
              <a:rPr lang="en-US" dirty="0">
                <a:solidFill>
                  <a:srgbClr val="0070C0"/>
                </a:solidFill>
              </a:rPr>
              <a:t>;</a:t>
            </a:r>
            <a:endParaRPr lang="en-GB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Check </a:t>
            </a:r>
            <a:r>
              <a:rPr lang="en-US" dirty="0" err="1" smtClean="0"/>
              <a:t>expiry_date</a:t>
            </a:r>
            <a:r>
              <a:rPr lang="en-US" dirty="0" smtClean="0"/>
              <a:t> </a:t>
            </a:r>
            <a:r>
              <a:rPr lang="en-US" dirty="0"/>
              <a:t>of the account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SELECT username, </a:t>
            </a:r>
            <a:r>
              <a:rPr lang="en-US" dirty="0" err="1" smtClean="0">
                <a:solidFill>
                  <a:srgbClr val="0070C0"/>
                </a:solidFill>
              </a:rPr>
              <a:t>expiry_date</a:t>
            </a:r>
            <a:r>
              <a:rPr lang="en-US" dirty="0" smtClean="0">
                <a:solidFill>
                  <a:srgbClr val="0070C0"/>
                </a:solidFill>
              </a:rPr>
              <a:t> FROM </a:t>
            </a:r>
            <a:r>
              <a:rPr lang="en-US" dirty="0" err="1">
                <a:solidFill>
                  <a:srgbClr val="0070C0"/>
                </a:solidFill>
              </a:rPr>
              <a:t>dba_users</a:t>
            </a:r>
            <a:r>
              <a:rPr lang="en-US" dirty="0">
                <a:solidFill>
                  <a:srgbClr val="0070C0"/>
                </a:solidFill>
              </a:rPr>
              <a:t>;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ORACLE user expiry 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18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12587"/>
            <a:ext cx="6838950" cy="3552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62" y="2012587"/>
            <a:ext cx="68484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76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ORACLE user expiry 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1614488"/>
            <a:ext cx="812482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 smtClean="0"/>
              <a:t>Correction (in continuity with previous slide)</a:t>
            </a:r>
          </a:p>
          <a:p>
            <a:pPr lvl="0"/>
            <a:r>
              <a:rPr lang="en-US" dirty="0" smtClean="0"/>
              <a:t>Rewrite the password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0070C0"/>
                </a:solidFill>
              </a:rPr>
              <a:t>ALTER </a:t>
            </a:r>
            <a:r>
              <a:rPr lang="fr-FR" dirty="0">
                <a:solidFill>
                  <a:srgbClr val="0070C0"/>
                </a:solidFill>
              </a:rPr>
              <a:t>USER UNISCAPE IDENTIFIED BY ipas0;</a:t>
            </a:r>
            <a:endParaRPr lang="en-GB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Unlock </a:t>
            </a:r>
            <a:r>
              <a:rPr lang="en-US" dirty="0" smtClean="0"/>
              <a:t>account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ALTER </a:t>
            </a:r>
            <a:r>
              <a:rPr lang="en-US" dirty="0">
                <a:solidFill>
                  <a:srgbClr val="0070C0"/>
                </a:solidFill>
              </a:rPr>
              <a:t>USER UNISCAPE ACCOUNT UNLOCK;</a:t>
            </a:r>
            <a:endParaRPr lang="en-GB" dirty="0">
              <a:solidFill>
                <a:srgbClr val="0070C0"/>
              </a:solidFill>
            </a:endParaRPr>
          </a:p>
          <a:p>
            <a:pPr lvl="0"/>
            <a:r>
              <a:rPr lang="en-US" dirty="0" err="1"/>
              <a:t>Unlimit</a:t>
            </a:r>
            <a:r>
              <a:rPr lang="en-US" dirty="0"/>
              <a:t> password life </a:t>
            </a:r>
            <a:r>
              <a:rPr lang="en-US" dirty="0" smtClean="0"/>
              <a:t>time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ALTER </a:t>
            </a:r>
            <a:r>
              <a:rPr lang="en-US" dirty="0">
                <a:solidFill>
                  <a:srgbClr val="0070C0"/>
                </a:solidFill>
              </a:rPr>
              <a:t>PROFILE DEFAULT LIMIT PASSWORD_LIFE_TIME UNLIMITED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r>
              <a:rPr lang="en-US" dirty="0" smtClean="0"/>
              <a:t>From this step, it is possible to restart the diagnosis</a:t>
            </a:r>
            <a:br>
              <a:rPr lang="en-US" dirty="0" smtClean="0"/>
            </a:br>
            <a:r>
              <a:rPr lang="en-US" dirty="0">
                <a:solidFill>
                  <a:srgbClr val="0070C0"/>
                </a:solidFill>
              </a:rPr>
              <a:t>SELECT username, </a:t>
            </a:r>
            <a:r>
              <a:rPr lang="en-US" dirty="0" err="1">
                <a:solidFill>
                  <a:srgbClr val="0070C0"/>
                </a:solidFill>
              </a:rPr>
              <a:t>account_status</a:t>
            </a:r>
            <a:r>
              <a:rPr lang="en-US" dirty="0">
                <a:solidFill>
                  <a:srgbClr val="0070C0"/>
                </a:solidFill>
              </a:rPr>
              <a:t> FROM </a:t>
            </a:r>
            <a:r>
              <a:rPr lang="en-US" dirty="0" err="1">
                <a:solidFill>
                  <a:srgbClr val="0070C0"/>
                </a:solidFill>
              </a:rPr>
              <a:t>dba_users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SELECT username, </a:t>
            </a:r>
            <a:r>
              <a:rPr lang="en-US" dirty="0" err="1">
                <a:solidFill>
                  <a:srgbClr val="0070C0"/>
                </a:solidFill>
              </a:rPr>
              <a:t>expiry_date</a:t>
            </a:r>
            <a:r>
              <a:rPr lang="en-US" dirty="0">
                <a:solidFill>
                  <a:srgbClr val="0070C0"/>
                </a:solidFill>
              </a:rPr>
              <a:t> FROM </a:t>
            </a:r>
            <a:r>
              <a:rPr lang="en-US" dirty="0" err="1">
                <a:solidFill>
                  <a:srgbClr val="0070C0"/>
                </a:solidFill>
              </a:rPr>
              <a:t>dba_users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r>
              <a:rPr lang="en-US" dirty="0" smtClean="0"/>
              <a:t>Exit SQL Plus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exit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>
              <a:solidFill>
                <a:srgbClr val="0070C0"/>
              </a:solidFill>
            </a:endParaRPr>
          </a:p>
          <a:p>
            <a:pPr lvl="0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065600"/>
            <a:ext cx="4740178" cy="52796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2227875" y="1788992"/>
            <a:ext cx="3244125" cy="3062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2227875" y="4576592"/>
            <a:ext cx="3244125" cy="3062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29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Survival KIT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</a:t>
            </a:r>
            <a:r>
              <a:rPr lang="en-GB" altLang="en-US" dirty="0" smtClean="0"/>
              <a:t>Training - </a:t>
            </a:r>
            <a:r>
              <a:rPr lang="en-GB" altLang="en-US" dirty="0"/>
              <a:t>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1614488"/>
            <a:ext cx="812482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This document is a “Survival KIT” gathering many: </a:t>
            </a:r>
          </a:p>
          <a:p>
            <a:r>
              <a:rPr lang="en-US" dirty="0" smtClean="0"/>
              <a:t>How to use: basic instruction</a:t>
            </a:r>
          </a:p>
          <a:p>
            <a:r>
              <a:rPr lang="en-US" dirty="0" smtClean="0"/>
              <a:t>FAQs</a:t>
            </a:r>
            <a:endParaRPr lang="en-US" dirty="0" smtClean="0"/>
          </a:p>
          <a:p>
            <a:r>
              <a:rPr lang="en-US" dirty="0" smtClean="0"/>
              <a:t>Troubleshooting </a:t>
            </a:r>
          </a:p>
          <a:p>
            <a:r>
              <a:rPr lang="en-US" dirty="0" smtClean="0"/>
              <a:t>recurrent questions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It will provide some indications / entry points, but it is not fully detailed.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Audience is supposed to be familiar with:</a:t>
            </a:r>
          </a:p>
          <a:p>
            <a:r>
              <a:rPr lang="en-US" dirty="0" smtClean="0"/>
              <a:t>ESCAPE / ESCAPE Light</a:t>
            </a:r>
          </a:p>
          <a:p>
            <a:r>
              <a:rPr lang="en-US" dirty="0" smtClean="0"/>
              <a:t>Linux (RHEL/CentOS 6.8 or 7.7) </a:t>
            </a:r>
          </a:p>
          <a:p>
            <a:r>
              <a:rPr lang="en-US" dirty="0" smtClean="0"/>
              <a:t>SQL Plus</a:t>
            </a:r>
          </a:p>
          <a:p>
            <a:r>
              <a:rPr lang="en-US" dirty="0" smtClean="0"/>
              <a:t>GNOME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7" name="Picture 6" descr="File:Ambox warning pn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00" y="477840"/>
            <a:ext cx="677431" cy="5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57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Token server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233" y="1614488"/>
            <a:ext cx="812482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Symptom is: any runs can start</a:t>
            </a:r>
            <a:r>
              <a:rPr lang="en-US" dirty="0" smtClean="0"/>
              <a:t>. Problem can be due to “not cleaned” tokens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Analysis:</a:t>
            </a:r>
            <a:r>
              <a:rPr lang="en-GB" dirty="0" smtClean="0"/>
              <a:t> on ground machine (empgrd01)</a:t>
            </a:r>
            <a:endParaRPr lang="en-GB" dirty="0"/>
          </a:p>
          <a:p>
            <a:pPr marL="300038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cd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smtClean="0">
                <a:solidFill>
                  <a:srgbClr val="0070C0"/>
                </a:solidFill>
              </a:rPr>
              <a:t>home/</a:t>
            </a:r>
            <a:r>
              <a:rPr lang="en-US" dirty="0" err="1" smtClean="0">
                <a:solidFill>
                  <a:srgbClr val="0070C0"/>
                </a:solidFill>
              </a:rPr>
              <a:t>runesc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token_server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ls </a:t>
            </a:r>
            <a:r>
              <a:rPr lang="en-US" dirty="0">
                <a:solidFill>
                  <a:srgbClr val="0070C0"/>
                </a:solidFill>
              </a:rPr>
              <a:t>-l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directory shall contain only the </a:t>
            </a:r>
            <a:r>
              <a:rPr lang="en-US" dirty="0" smtClean="0">
                <a:solidFill>
                  <a:srgbClr val="0070C0"/>
                </a:solidFill>
              </a:rPr>
              <a:t>“config.txt”</a:t>
            </a:r>
            <a:r>
              <a:rPr lang="en-US" dirty="0" smtClean="0"/>
              <a:t> </a:t>
            </a:r>
            <a:r>
              <a:rPr lang="en-US" dirty="0"/>
              <a:t>file </a:t>
            </a:r>
            <a:r>
              <a:rPr lang="en-US" u="sng" dirty="0"/>
              <a:t>if no simulations are running</a:t>
            </a:r>
            <a:r>
              <a:rPr lang="en-US" dirty="0" smtClean="0"/>
              <a:t>.</a:t>
            </a:r>
          </a:p>
          <a:p>
            <a:pPr marL="300038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en-US" dirty="0" err="1">
                <a:solidFill>
                  <a:srgbClr val="0070C0"/>
                </a:solidFill>
              </a:rPr>
              <a:t>rw</a:t>
            </a:r>
            <a:r>
              <a:rPr lang="en-US" dirty="0">
                <a:solidFill>
                  <a:srgbClr val="0070C0"/>
                </a:solidFill>
              </a:rPr>
              <a:t>-r--r-- 1 </a:t>
            </a:r>
            <a:r>
              <a:rPr lang="en-US" dirty="0" err="1">
                <a:solidFill>
                  <a:srgbClr val="0070C0"/>
                </a:solidFill>
              </a:rPr>
              <a:t>runesc</a:t>
            </a:r>
            <a:r>
              <a:rPr lang="en-US" dirty="0">
                <a:solidFill>
                  <a:srgbClr val="0070C0"/>
                </a:solidFill>
              </a:rPr>
              <a:t> simulation 109 May 12 15:42 </a:t>
            </a:r>
            <a:r>
              <a:rPr lang="en-US" dirty="0" smtClean="0">
                <a:solidFill>
                  <a:srgbClr val="0070C0"/>
                </a:solidFill>
              </a:rPr>
              <a:t>config.txt</a:t>
            </a:r>
          </a:p>
          <a:p>
            <a:pPr marL="3000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rw</a:t>
            </a:r>
            <a:r>
              <a:rPr lang="en-US" dirty="0" smtClean="0">
                <a:solidFill>
                  <a:srgbClr val="FF0000"/>
                </a:solidFill>
              </a:rPr>
              <a:t>-r-</a:t>
            </a:r>
            <a:r>
              <a:rPr lang="en-US" dirty="0">
                <a:solidFill>
                  <a:srgbClr val="FF0000"/>
                </a:solidFill>
              </a:rPr>
              <a:t>-r-- 1 </a:t>
            </a:r>
            <a:r>
              <a:rPr lang="en-US" dirty="0" err="1">
                <a:solidFill>
                  <a:srgbClr val="FF0000"/>
                </a:solidFill>
              </a:rPr>
              <a:t>runesc</a:t>
            </a:r>
            <a:r>
              <a:rPr lang="en-US" dirty="0">
                <a:solidFill>
                  <a:srgbClr val="FF0000"/>
                </a:solidFill>
              </a:rPr>
              <a:t> simulation  18 Apr 23 11:09 </a:t>
            </a:r>
            <a:r>
              <a:rPr lang="en-US" dirty="0" smtClean="0">
                <a:solidFill>
                  <a:srgbClr val="FF0000"/>
                </a:solidFill>
              </a:rPr>
              <a:t>token_1</a:t>
            </a:r>
          </a:p>
          <a:p>
            <a:pPr marL="3000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rw</a:t>
            </a:r>
            <a:r>
              <a:rPr lang="en-US" dirty="0" smtClean="0">
                <a:solidFill>
                  <a:srgbClr val="FF0000"/>
                </a:solidFill>
              </a:rPr>
              <a:t>-r-</a:t>
            </a:r>
            <a:r>
              <a:rPr lang="en-US" dirty="0">
                <a:solidFill>
                  <a:srgbClr val="FF0000"/>
                </a:solidFill>
              </a:rPr>
              <a:t>-r-- 1 </a:t>
            </a:r>
            <a:r>
              <a:rPr lang="en-US" dirty="0" err="1">
                <a:solidFill>
                  <a:srgbClr val="FF0000"/>
                </a:solidFill>
              </a:rPr>
              <a:t>runesc</a:t>
            </a:r>
            <a:r>
              <a:rPr lang="en-US" dirty="0">
                <a:solidFill>
                  <a:srgbClr val="FF0000"/>
                </a:solidFill>
              </a:rPr>
              <a:t> simulation  22 May 26 10:32 </a:t>
            </a:r>
            <a:r>
              <a:rPr lang="en-US" dirty="0" smtClean="0">
                <a:solidFill>
                  <a:srgbClr val="FF0000"/>
                </a:solidFill>
              </a:rPr>
              <a:t>token_2</a:t>
            </a:r>
          </a:p>
        </p:txBody>
      </p:sp>
      <p:pic>
        <p:nvPicPr>
          <p:cNvPr id="9" name="Picture 8" descr="File:Ambox warning pn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61" y="4274318"/>
            <a:ext cx="677431" cy="5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Token server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233" y="1614488"/>
            <a:ext cx="812482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Symptom is: any runs can start</a:t>
            </a:r>
            <a:r>
              <a:rPr lang="en-US" dirty="0" smtClean="0"/>
              <a:t>. Problem can be due to “not cleaned” tokens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Corrections - 1:</a:t>
            </a:r>
            <a:endParaRPr lang="en-GB" u="sng" dirty="0"/>
          </a:p>
          <a:p>
            <a:pPr marL="0" indent="0">
              <a:buNone/>
            </a:pPr>
            <a:r>
              <a:rPr lang="en-US" dirty="0"/>
              <a:t>Cleaning can be done with the removal of all </a:t>
            </a:r>
            <a:r>
              <a:rPr lang="en-US" dirty="0">
                <a:solidFill>
                  <a:srgbClr val="0070C0"/>
                </a:solidFill>
              </a:rPr>
              <a:t>“token_*”</a:t>
            </a:r>
            <a:r>
              <a:rPr lang="en-US" dirty="0"/>
              <a:t> files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GB" u="sng" dirty="0" smtClean="0"/>
              <a:t>Corrections - 2:</a:t>
            </a:r>
            <a:endParaRPr lang="en-GB" u="sng" dirty="0"/>
          </a:p>
          <a:p>
            <a:pPr marL="0" indent="0">
              <a:buNone/>
            </a:pPr>
            <a:r>
              <a:rPr lang="en-US" dirty="0" smtClean="0"/>
              <a:t>After cleaning the tokens, it may be also necessary to start the run with a “Light Deployment &amp; Start</a:t>
            </a:r>
            <a:r>
              <a:rPr lang="en-US" smtClean="0"/>
              <a:t>” option.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To avoid the problem:</a:t>
            </a:r>
          </a:p>
          <a:p>
            <a:pPr marL="0" indent="0">
              <a:buNone/>
            </a:pPr>
            <a:r>
              <a:rPr lang="en-US" dirty="0" smtClean="0"/>
              <a:t>Do not forget to stop ESCAPE before shutting down virtual machines !</a:t>
            </a:r>
          </a:p>
        </p:txBody>
      </p:sp>
    </p:spTree>
    <p:extLst>
      <p:ext uri="{BB962C8B-B14F-4D97-AF65-F5344CB8AC3E}">
        <p14:creationId xmlns:p14="http://schemas.microsoft.com/office/powerpoint/2010/main" val="1873770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– Survival kit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3366"/>
                </a:solidFill>
              </a:rPr>
              <a:t>Thank you for using ESCAPE</a:t>
            </a:r>
          </a:p>
          <a:p>
            <a:pPr marL="0" indent="0" algn="ctr">
              <a:buNone/>
            </a:pPr>
            <a:endParaRPr lang="en-GB" sz="3200" dirty="0">
              <a:solidFill>
                <a:srgbClr val="003366"/>
              </a:solidFill>
            </a:endParaRP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3366"/>
                </a:solidFill>
              </a:rPr>
              <a:t>Any questions?</a:t>
            </a:r>
            <a:endParaRPr lang="en-GB" sz="3200" dirty="0">
              <a:solidFill>
                <a:srgbClr val="0033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2154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– Survival kit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3366"/>
                </a:solidFill>
              </a:rPr>
              <a:t>How to use</a:t>
            </a:r>
            <a:endParaRPr lang="en-GB" sz="3200" dirty="0" smtClean="0">
              <a:solidFill>
                <a:srgbClr val="003366"/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0033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73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Starting IPAS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488"/>
            <a:ext cx="2451600" cy="45037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order to start IPAS:</a:t>
            </a:r>
          </a:p>
          <a:p>
            <a:r>
              <a:rPr lang="en-GB" dirty="0" smtClean="0"/>
              <a:t>Start </a:t>
            </a:r>
            <a:r>
              <a:rPr lang="en-GB" dirty="0" err="1" smtClean="0"/>
              <a:t>VirtualBox</a:t>
            </a:r>
            <a:endParaRPr lang="en-GB" dirty="0" smtClean="0"/>
          </a:p>
          <a:p>
            <a:r>
              <a:rPr lang="en-GB" dirty="0" smtClean="0"/>
              <a:t>Start empgrd01</a:t>
            </a:r>
          </a:p>
          <a:p>
            <a:r>
              <a:rPr lang="en-GB" dirty="0" smtClean="0"/>
              <a:t>Start empipas01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7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08800" y="1614488"/>
            <a:ext cx="5760720" cy="3097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2908800" y="2688992"/>
            <a:ext cx="3297600" cy="4790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2908800" y="3593161"/>
            <a:ext cx="3297600" cy="4790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7617600" y="2002727"/>
            <a:ext cx="592950" cy="45967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77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– Starting IPAS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6" name="Imag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58" y="1614488"/>
            <a:ext cx="5355041" cy="4503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1614488"/>
            <a:ext cx="2874559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kern="0" dirty="0" smtClean="0"/>
              <a:t>In order to start IPAS:</a:t>
            </a:r>
          </a:p>
          <a:p>
            <a:r>
              <a:rPr lang="en-GB" kern="0" dirty="0" smtClean="0"/>
              <a:t>Log using IPAS account (</a:t>
            </a:r>
            <a:r>
              <a:rPr lang="en-GB" kern="0" dirty="0" err="1" smtClean="0"/>
              <a:t>ope</a:t>
            </a:r>
            <a:r>
              <a:rPr lang="en-GB" kern="0" dirty="0" smtClean="0"/>
              <a:t>)</a:t>
            </a:r>
          </a:p>
          <a:p>
            <a:r>
              <a:rPr lang="en-GB" kern="0" dirty="0" smtClean="0"/>
              <a:t>Be aware of the keyboard used</a:t>
            </a:r>
          </a:p>
        </p:txBody>
      </p:sp>
      <p:pic>
        <p:nvPicPr>
          <p:cNvPr id="9" name="Picture 8" descr="File:Ambox warning pn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579945"/>
            <a:ext cx="677431" cy="588295"/>
          </a:xfrm>
          <a:prstGeom prst="rect">
            <a:avLst/>
          </a:prstGeom>
        </p:spPr>
      </p:pic>
      <p:pic>
        <p:nvPicPr>
          <p:cNvPr id="10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81087" y="3392489"/>
            <a:ext cx="29241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42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0" y="1614486"/>
            <a:ext cx="5518800" cy="45037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– Starting IPAS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14489"/>
            <a:ext cx="2710800" cy="45037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Once logged:</a:t>
            </a:r>
          </a:p>
          <a:p>
            <a:r>
              <a:rPr lang="en-GB" dirty="0" smtClean="0"/>
              <a:t>Right Click on the background to open a terminal</a:t>
            </a:r>
          </a:p>
          <a:p>
            <a:r>
              <a:rPr lang="en-GB" dirty="0" smtClean="0"/>
              <a:t>Type “</a:t>
            </a:r>
            <a:r>
              <a:rPr lang="en-GB" dirty="0" err="1" smtClean="0"/>
              <a:t>ipas</a:t>
            </a:r>
            <a:r>
              <a:rPr lang="en-GB" dirty="0" smtClean="0"/>
              <a:t>” and return</a:t>
            </a:r>
            <a:endParaRPr lang="en-GB" dirty="0"/>
          </a:p>
        </p:txBody>
      </p:sp>
      <p:pic>
        <p:nvPicPr>
          <p:cNvPr id="11" name="Imag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4157337" y="1896502"/>
            <a:ext cx="3540125" cy="43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41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4946400" y="1614488"/>
            <a:ext cx="3740400" cy="3634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</a:t>
            </a:r>
            <a:r>
              <a:rPr lang="en-GB" dirty="0" smtClean="0"/>
              <a:t>– IPAS in read only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488"/>
            <a:ext cx="4546800" cy="45252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IPAS background is “blue”: IPAS is in read-only</a:t>
            </a:r>
            <a:endParaRPr lang="en-GB" dirty="0"/>
          </a:p>
          <a:p>
            <a:r>
              <a:rPr lang="en-GB" dirty="0"/>
              <a:t>Open a terminal (right click in background</a:t>
            </a:r>
            <a:r>
              <a:rPr lang="en-GB" dirty="0" smtClean="0"/>
              <a:t>)</a:t>
            </a:r>
          </a:p>
          <a:p>
            <a:r>
              <a:rPr lang="en-GB" dirty="0" smtClean="0"/>
              <a:t>Type the following commands: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cd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cd IPAS/ACE2016A/IPAS/</a:t>
            </a:r>
            <a:r>
              <a:rPr lang="fr-FR" dirty="0" err="1" smtClean="0">
                <a:solidFill>
                  <a:srgbClr val="0070C0"/>
                </a:solidFill>
              </a:rPr>
              <a:t>tmp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gedit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ipas_fic_user_nesu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Change the « Y » </a:t>
            </a:r>
            <a:r>
              <a:rPr lang="fr-FR" dirty="0" err="1" smtClean="0"/>
              <a:t>with</a:t>
            </a:r>
            <a:r>
              <a:rPr lang="fr-FR" dirty="0" smtClean="0"/>
              <a:t> a « N »</a:t>
            </a:r>
          </a:p>
          <a:p>
            <a:r>
              <a:rPr lang="fr-FR" dirty="0" smtClean="0"/>
              <a:t>Save the file</a:t>
            </a:r>
          </a:p>
          <a:p>
            <a:r>
              <a:rPr lang="fr-FR" dirty="0" smtClean="0"/>
              <a:t>Restart IPAS (</a:t>
            </a:r>
            <a:r>
              <a:rPr lang="fr-FR" dirty="0" err="1" smtClean="0"/>
              <a:t>grey</a:t>
            </a:r>
            <a:r>
              <a:rPr lang="fr-FR" dirty="0" smtClean="0"/>
              <a:t> background)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8" name="Picture 7" descr="File:Ambox warning pn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00" y="477840"/>
            <a:ext cx="677431" cy="588295"/>
          </a:xfrm>
          <a:prstGeom prst="rect">
            <a:avLst/>
          </a:prstGeom>
        </p:spPr>
      </p:pic>
      <p:pic>
        <p:nvPicPr>
          <p:cNvPr id="10" name="Imag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4696460" y="2436767"/>
            <a:ext cx="3752215" cy="3028315"/>
          </a:xfrm>
          <a:prstGeom prst="rect">
            <a:avLst/>
          </a:prstGeom>
        </p:spPr>
      </p:pic>
      <p:pic>
        <p:nvPicPr>
          <p:cNvPr id="11" name="Imag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59" y="2446570"/>
            <a:ext cx="3752215" cy="303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58" y="2446570"/>
            <a:ext cx="3840480" cy="311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4908549" y="1607131"/>
            <a:ext cx="3540125" cy="43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56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5146675" y="1614488"/>
            <a:ext cx="3540125" cy="4303395"/>
          </a:xfrm>
          <a:prstGeom prst="rect">
            <a:avLst/>
          </a:prstGeom>
        </p:spPr>
      </p:pic>
      <p:pic>
        <p:nvPicPr>
          <p:cNvPr id="14" name="Image 3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614488"/>
            <a:ext cx="4086225" cy="43033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Light </a:t>
            </a:r>
            <a:r>
              <a:rPr lang="en-GB" dirty="0" smtClean="0"/>
              <a:t>– Simulation backup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49" y="1564088"/>
            <a:ext cx="3966302" cy="45252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Start IPAS and </a:t>
            </a:r>
            <a:r>
              <a:rPr lang="en-GB" dirty="0" smtClean="0">
                <a:solidFill>
                  <a:srgbClr val="FF0000"/>
                </a:solidFill>
              </a:rPr>
              <a:t>BEFORE selecting a simulation: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select “Administration” menu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“Maintenance”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“Save simulation (in </a:t>
            </a:r>
            <a:r>
              <a:rPr lang="en-US" dirty="0" err="1"/>
              <a:t>dmp</a:t>
            </a:r>
            <a:r>
              <a:rPr lang="en-US" dirty="0"/>
              <a:t> file</a:t>
            </a:r>
            <a:r>
              <a:rPr lang="en-US" dirty="0" smtClean="0"/>
              <a:t>)”</a:t>
            </a:r>
          </a:p>
          <a:p>
            <a:r>
              <a:rPr lang="en-US" dirty="0" smtClean="0"/>
              <a:t>Select </a:t>
            </a:r>
            <a:r>
              <a:rPr lang="en-US" dirty="0"/>
              <a:t>the simulation and add a relevant </a:t>
            </a:r>
            <a:r>
              <a:rPr lang="en-US" dirty="0" smtClean="0"/>
              <a:t>description</a:t>
            </a:r>
          </a:p>
          <a:p>
            <a:r>
              <a:rPr lang="en-US" dirty="0" smtClean="0"/>
              <a:t>Click on OK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backup is located </a:t>
            </a:r>
            <a:r>
              <a:rPr lang="en-US" dirty="0" smtClean="0"/>
              <a:t>in:</a:t>
            </a:r>
            <a:endParaRPr lang="en-GB" dirty="0"/>
          </a:p>
          <a:p>
            <a:r>
              <a:rPr lang="en-US" sz="1400" dirty="0" smtClean="0"/>
              <a:t>/home/</a:t>
            </a:r>
            <a:r>
              <a:rPr lang="en-US" sz="1400" dirty="0" err="1" smtClean="0"/>
              <a:t>ope</a:t>
            </a:r>
            <a:r>
              <a:rPr lang="en-US" sz="1400" dirty="0" smtClean="0"/>
              <a:t>/SAVED_SIMUL/UNISCAPE</a:t>
            </a:r>
          </a:p>
          <a:p>
            <a:r>
              <a:rPr lang="en-US" dirty="0" smtClean="0"/>
              <a:t>The directory shall have been previously created</a:t>
            </a:r>
            <a:endParaRPr lang="en-GB" dirty="0"/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8" name="Picture 7" descr="File:Ambox warning p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" y="1614488"/>
            <a:ext cx="677431" cy="588295"/>
          </a:xfrm>
          <a:prstGeom prst="rect">
            <a:avLst/>
          </a:prstGeom>
        </p:spPr>
      </p:pic>
      <p:pic>
        <p:nvPicPr>
          <p:cNvPr id="15" name="Image 33"/>
          <p:cNvPicPr/>
          <p:nvPr/>
        </p:nvPicPr>
        <p:blipFill>
          <a:blip r:embed="rId5"/>
          <a:stretch>
            <a:fillRect/>
          </a:stretch>
        </p:blipFill>
        <p:spPr>
          <a:xfrm>
            <a:off x="4935492" y="2976562"/>
            <a:ext cx="3650615" cy="1579245"/>
          </a:xfrm>
          <a:prstGeom prst="rect">
            <a:avLst/>
          </a:prstGeom>
        </p:spPr>
      </p:pic>
      <p:pic>
        <p:nvPicPr>
          <p:cNvPr id="16" name="Picture 15" descr="File:Ambox warning p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" y="5329588"/>
            <a:ext cx="677431" cy="5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78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ESCAPE </a:t>
            </a:r>
            <a:r>
              <a:rPr lang="en-GB" dirty="0" smtClean="0"/>
              <a:t>Light – Starting </a:t>
            </a:r>
            <a:r>
              <a:rPr lang="en-GB" dirty="0" smtClean="0"/>
              <a:t>ESCAPE runtime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488"/>
            <a:ext cx="2451600" cy="45037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 smtClean="0"/>
              <a:t>start </a:t>
            </a:r>
            <a:r>
              <a:rPr lang="en-GB" dirty="0" smtClean="0"/>
              <a:t>ESCAPE:</a:t>
            </a:r>
            <a:endParaRPr lang="en-GB" dirty="0" smtClean="0"/>
          </a:p>
          <a:p>
            <a:r>
              <a:rPr lang="en-GB" dirty="0" smtClean="0"/>
              <a:t>Start </a:t>
            </a:r>
            <a:r>
              <a:rPr lang="en-GB" dirty="0" err="1" smtClean="0"/>
              <a:t>VirtualBox</a:t>
            </a:r>
            <a:endParaRPr lang="en-GB" dirty="0" smtClean="0"/>
          </a:p>
          <a:p>
            <a:r>
              <a:rPr lang="en-GB" dirty="0" smtClean="0"/>
              <a:t>Start empgrd01</a:t>
            </a:r>
          </a:p>
          <a:p>
            <a:r>
              <a:rPr lang="en-GB" dirty="0" smtClean="0"/>
              <a:t>Start </a:t>
            </a:r>
            <a:r>
              <a:rPr lang="en-GB" dirty="0" smtClean="0"/>
              <a:t>emppilfeed01</a:t>
            </a:r>
          </a:p>
          <a:p>
            <a:r>
              <a:rPr lang="en-GB" dirty="0" smtClean="0"/>
              <a:t>Start empcwp01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ESCAPE Light Training - Survival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7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08800" y="1614488"/>
            <a:ext cx="5760720" cy="3097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2908800" y="2688992"/>
            <a:ext cx="3297600" cy="4790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2908800" y="3153961"/>
            <a:ext cx="3297600" cy="4790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7617600" y="2002727"/>
            <a:ext cx="592950" cy="45967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0AC74-CBF2-4232-82F9-0DA0C5590F3D}"/>
              </a:ext>
            </a:extLst>
          </p:cNvPr>
          <p:cNvSpPr/>
          <p:nvPr/>
        </p:nvSpPr>
        <p:spPr>
          <a:xfrm>
            <a:off x="2910000" y="4040761"/>
            <a:ext cx="3297600" cy="4790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60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4-3 CORPORATE PPT Template.pptx" id="{57B25062-31D4-49CA-9C94-794127FF7048}" vid="{C4542E3F-C340-4EF8-99C6-723E7C735C7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 CORPORATE PPT Template</Template>
  <TotalTime>2329</TotalTime>
  <Words>1069</Words>
  <Application>Microsoft Office PowerPoint</Application>
  <PresentationFormat>On-screen Show (4:3)</PresentationFormat>
  <Paragraphs>203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</vt:lpstr>
      <vt:lpstr>CORPORATE-template-2019</vt:lpstr>
      <vt:lpstr>ESCAPE Light Training – STC</vt:lpstr>
      <vt:lpstr>ESCAPE Light – Survival KIT</vt:lpstr>
      <vt:lpstr>ESCAPE Light – Survival kit</vt:lpstr>
      <vt:lpstr>ESCAPE Light – Starting IPAS</vt:lpstr>
      <vt:lpstr>ESCAPE Light – Starting IPAS</vt:lpstr>
      <vt:lpstr>ESCAPE Light – Starting IPAS</vt:lpstr>
      <vt:lpstr>ESCAPE Light – IPAS in read only</vt:lpstr>
      <vt:lpstr>ESCAPE Light – Simulation backup</vt:lpstr>
      <vt:lpstr>ESCAPE Light – Starting ESCAPE runtime</vt:lpstr>
      <vt:lpstr>ESCAPE Light – Starting ESCAPE runtime</vt:lpstr>
      <vt:lpstr>ESCAPE Light – Starting ESCAPE runtime</vt:lpstr>
      <vt:lpstr>ESCAPE Light – Enabling second display</vt:lpstr>
      <vt:lpstr>ESCAPE Light – Display resolution</vt:lpstr>
      <vt:lpstr>ESCAPE Light – Starting ESCAPE runtime</vt:lpstr>
      <vt:lpstr>ESCAPE Light – Survival kit</vt:lpstr>
      <vt:lpstr>ESCAPE Light – ODS License</vt:lpstr>
      <vt:lpstr>ESCAPE Light – ORACLE user expiry date</vt:lpstr>
      <vt:lpstr>ESCAPE Light – ORACLE user expiry date</vt:lpstr>
      <vt:lpstr>ESCAPE Light – ORACLE user expiry date</vt:lpstr>
      <vt:lpstr>ESCAPE Light – Token server</vt:lpstr>
      <vt:lpstr>ESCAPE Light – Token server</vt:lpstr>
      <vt:lpstr>ESCAPE Light – Survival kit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BOUCHAUDON Philippe (EXT)</dc:creator>
  <cp:lastModifiedBy>BOUCHAUDON Philippe (EXT)</cp:lastModifiedBy>
  <cp:revision>225</cp:revision>
  <dcterms:created xsi:type="dcterms:W3CDTF">2019-09-12T08:35:36Z</dcterms:created>
  <dcterms:modified xsi:type="dcterms:W3CDTF">2020-10-05T08:20:34Z</dcterms:modified>
</cp:coreProperties>
</file>