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6" r:id="rId1"/>
  </p:sldMasterIdLst>
  <p:notesMasterIdLst>
    <p:notesMasterId r:id="rId9"/>
  </p:notesMasterIdLst>
  <p:handoutMasterIdLst>
    <p:handoutMasterId r:id="rId10"/>
  </p:handoutMasterIdLst>
  <p:sldIdLst>
    <p:sldId id="571" r:id="rId2"/>
    <p:sldId id="575" r:id="rId3"/>
    <p:sldId id="602" r:id="rId4"/>
    <p:sldId id="580" r:id="rId5"/>
    <p:sldId id="600" r:id="rId6"/>
    <p:sldId id="582" r:id="rId7"/>
    <p:sldId id="601" r:id="rId8"/>
  </p:sldIdLst>
  <p:sldSz cx="9144000" cy="6858000" type="screen4x3"/>
  <p:notesSz cx="7010400" cy="9296400"/>
  <p:defaultTextStyle>
    <a:defPPr>
      <a:defRPr lang="en-US"/>
    </a:defPPr>
    <a:lvl1pPr algn="ctr" rtl="0" eaLnBrk="0" fontAlgn="base" hangingPunct="0">
      <a:spcBef>
        <a:spcPct val="0"/>
      </a:spcBef>
      <a:spcAft>
        <a:spcPct val="0"/>
      </a:spcAft>
      <a:defRPr b="1" kern="1200">
        <a:solidFill>
          <a:schemeClr val="tx1"/>
        </a:solidFill>
        <a:latin typeface="Verdana" pitchFamily="34" charset="0"/>
        <a:ea typeface="+mn-ea"/>
        <a:cs typeface="+mn-cs"/>
      </a:defRPr>
    </a:lvl1pPr>
    <a:lvl2pPr marL="457200" algn="ctr" rtl="0" eaLnBrk="0" fontAlgn="base" hangingPunct="0">
      <a:spcBef>
        <a:spcPct val="0"/>
      </a:spcBef>
      <a:spcAft>
        <a:spcPct val="0"/>
      </a:spcAft>
      <a:defRPr b="1" kern="1200">
        <a:solidFill>
          <a:schemeClr val="tx1"/>
        </a:solidFill>
        <a:latin typeface="Verdana" pitchFamily="34" charset="0"/>
        <a:ea typeface="+mn-ea"/>
        <a:cs typeface="+mn-cs"/>
      </a:defRPr>
    </a:lvl2pPr>
    <a:lvl3pPr marL="914400" algn="ctr" rtl="0" eaLnBrk="0" fontAlgn="base" hangingPunct="0">
      <a:spcBef>
        <a:spcPct val="0"/>
      </a:spcBef>
      <a:spcAft>
        <a:spcPct val="0"/>
      </a:spcAft>
      <a:defRPr b="1" kern="1200">
        <a:solidFill>
          <a:schemeClr val="tx1"/>
        </a:solidFill>
        <a:latin typeface="Verdana" pitchFamily="34" charset="0"/>
        <a:ea typeface="+mn-ea"/>
        <a:cs typeface="+mn-cs"/>
      </a:defRPr>
    </a:lvl3pPr>
    <a:lvl4pPr marL="1371600" algn="ctr" rtl="0" eaLnBrk="0" fontAlgn="base" hangingPunct="0">
      <a:spcBef>
        <a:spcPct val="0"/>
      </a:spcBef>
      <a:spcAft>
        <a:spcPct val="0"/>
      </a:spcAft>
      <a:defRPr b="1" kern="1200">
        <a:solidFill>
          <a:schemeClr val="tx1"/>
        </a:solidFill>
        <a:latin typeface="Verdana" pitchFamily="34" charset="0"/>
        <a:ea typeface="+mn-ea"/>
        <a:cs typeface="+mn-cs"/>
      </a:defRPr>
    </a:lvl4pPr>
    <a:lvl5pPr marL="1828800" algn="ctr" rtl="0" eaLnBrk="0" fontAlgn="base" hangingPunct="0">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D2B"/>
    <a:srgbClr val="50B638"/>
    <a:srgbClr val="69CA52"/>
    <a:srgbClr val="ADE2A1"/>
    <a:srgbClr val="D5D69C"/>
    <a:srgbClr val="5F5F5F"/>
    <a:srgbClr val="80808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7739" autoAdjust="0"/>
    <p:restoredTop sz="76687" autoAdjust="0"/>
  </p:normalViewPr>
  <p:slideViewPr>
    <p:cSldViewPr snapToGrid="0">
      <p:cViewPr varScale="1">
        <p:scale>
          <a:sx n="91" d="100"/>
          <a:sy n="91" d="100"/>
        </p:scale>
        <p:origin x="-197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306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80A7044-706F-4A9A-86E2-DE7D2FC82BBF}" type="datetimeFigureOut">
              <a:rPr lang="en-US" smtClean="0"/>
              <a:pPr/>
              <a:t>6/29/2015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195EDD9-8DC8-4439-8201-D66C477C64B3}" type="slidenum">
              <a:rPr lang="en-US" smtClean="0"/>
              <a:pPr/>
              <a:t>‹#›</a:t>
            </a:fld>
            <a:endParaRPr lang="en-US" dirty="0"/>
          </a:p>
        </p:txBody>
      </p:sp>
    </p:spTree>
    <p:extLst>
      <p:ext uri="{BB962C8B-B14F-4D97-AF65-F5344CB8AC3E}">
        <p14:creationId xmlns:p14="http://schemas.microsoft.com/office/powerpoint/2010/main" val="2763072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238125"/>
            <a:ext cx="3038475" cy="347663"/>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bodyPr>
          <a:lstStyle>
            <a:lvl1pPr algn="l" eaLnBrk="1" hangingPunct="1">
              <a:defRPr sz="1200">
                <a:solidFill>
                  <a:srgbClr val="336699"/>
                </a:solidFill>
              </a:defRPr>
            </a:lvl1pPr>
          </a:lstStyle>
          <a:p>
            <a:pPr>
              <a:defRPr/>
            </a:pPr>
            <a:r>
              <a:rPr lang="en-US" dirty="0"/>
              <a:t>Module 0: Introduction</a:t>
            </a:r>
          </a:p>
        </p:txBody>
      </p:sp>
      <p:sp>
        <p:nvSpPr>
          <p:cNvPr id="5123" name="Rectangle 3"/>
          <p:cNvSpPr>
            <a:spLocks noGrp="1" noChangeArrowheads="1"/>
          </p:cNvSpPr>
          <p:nvPr>
            <p:ph type="dt" idx="1"/>
          </p:nvPr>
        </p:nvSpPr>
        <p:spPr bwMode="auto">
          <a:xfrm>
            <a:off x="0" y="0"/>
            <a:ext cx="3038475" cy="22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vl1pPr>
          </a:lstStyle>
          <a:p>
            <a:pPr>
              <a:defRPr/>
            </a:pPr>
            <a:r>
              <a:rPr lang="en-US" dirty="0" smtClean="0"/>
              <a:t>Course 10775A</a:t>
            </a:r>
            <a:endParaRPr lang="en-US" dirty="0"/>
          </a:p>
        </p:txBody>
      </p:sp>
      <p:sp>
        <p:nvSpPr>
          <p:cNvPr id="17412" name="Rectangle 4"/>
          <p:cNvSpPr>
            <a:spLocks noGrp="1" noRot="1" noChangeAspect="1" noChangeArrowheads="1" noTextEdit="1"/>
          </p:cNvSpPr>
          <p:nvPr>
            <p:ph type="sldImg" idx="2"/>
          </p:nvPr>
        </p:nvSpPr>
        <p:spPr bwMode="auto">
          <a:xfrm>
            <a:off x="4367213" y="76200"/>
            <a:ext cx="2528887" cy="18970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314325" y="795338"/>
            <a:ext cx="6286500" cy="823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fld id="{0895D15A-90DC-4AE3-808E-A32FCF9ED0E6}" type="slidenum">
              <a:rPr lang="en-US"/>
              <a:pPr/>
              <a:t>‹#›</a:t>
            </a:fld>
            <a:endParaRPr lang="en-US" dirty="0"/>
          </a:p>
        </p:txBody>
      </p:sp>
    </p:spTree>
    <p:extLst>
      <p:ext uri="{BB962C8B-B14F-4D97-AF65-F5344CB8AC3E}">
        <p14:creationId xmlns:p14="http://schemas.microsoft.com/office/powerpoint/2010/main" val="2368651584"/>
      </p:ext>
    </p:extLst>
  </p:cSld>
  <p:clrMap bg1="lt1" tx1="dk1" bg2="lt2" tx2="dk2" accent1="accent1" accent2="accent2" accent3="accent3" accent4="accent4" accent5="accent5" accent6="accent6" hlink="hlink" folHlink="folHlink"/>
  <p:hf ftr="0"/>
  <p:notesStyle>
    <a:lvl1pPr algn="l" rtl="0" eaLnBrk="0" fontAlgn="base" hangingPunct="0">
      <a:spcBef>
        <a:spcPct val="0"/>
      </a:spcBef>
      <a:spcAft>
        <a:spcPct val="60000"/>
      </a:spcAft>
      <a:defRPr sz="1000" kern="1200">
        <a:solidFill>
          <a:schemeClr val="tx1"/>
        </a:solidFill>
        <a:latin typeface="Verdana" pitchFamily="34" charset="0"/>
        <a:ea typeface="+mn-ea"/>
        <a:cs typeface="+mn-cs"/>
      </a:defRPr>
    </a:lvl1pPr>
    <a:lvl2pPr marL="342900" indent="-114300" algn="l" rtl="0" eaLnBrk="0" fontAlgn="base" hangingPunct="0">
      <a:spcBef>
        <a:spcPct val="0"/>
      </a:spcBef>
      <a:spcAft>
        <a:spcPct val="60000"/>
      </a:spcAft>
      <a:buClr>
        <a:srgbClr val="336699"/>
      </a:buClr>
      <a:buChar char="•"/>
      <a:defRPr sz="1000" kern="1200">
        <a:solidFill>
          <a:schemeClr val="tx1"/>
        </a:solidFill>
        <a:latin typeface="Verdana" pitchFamily="34" charset="0"/>
        <a:ea typeface="+mn-ea"/>
        <a:cs typeface="+mn-cs"/>
      </a:defRPr>
    </a:lvl2pPr>
    <a:lvl3pPr marL="914400" algn="l" rtl="0" eaLnBrk="0" fontAlgn="base" hangingPunct="0">
      <a:spcBef>
        <a:spcPct val="0"/>
      </a:spcBef>
      <a:spcAft>
        <a:spcPct val="60000"/>
      </a:spcAft>
      <a:defRPr sz="1000" kern="1200">
        <a:solidFill>
          <a:schemeClr val="tx1"/>
        </a:solidFill>
        <a:latin typeface="Verdana" pitchFamily="34" charset="0"/>
        <a:ea typeface="+mn-ea"/>
        <a:cs typeface="+mn-cs"/>
      </a:defRPr>
    </a:lvl3pPr>
    <a:lvl4pPr marL="1371600" algn="l" rtl="0" eaLnBrk="0" fontAlgn="base" hangingPunct="0">
      <a:spcBef>
        <a:spcPct val="0"/>
      </a:spcBef>
      <a:spcAft>
        <a:spcPct val="60000"/>
      </a:spcAft>
      <a:defRPr sz="1000" kern="1200">
        <a:solidFill>
          <a:schemeClr val="tx1"/>
        </a:solidFill>
        <a:latin typeface="Verdana" pitchFamily="34" charset="0"/>
        <a:ea typeface="+mn-ea"/>
        <a:cs typeface="+mn-cs"/>
      </a:defRPr>
    </a:lvl4pPr>
    <a:lvl5pPr marL="1828800" algn="l" rtl="0" eaLnBrk="0" fontAlgn="base" hangingPunct="0">
      <a:spcBef>
        <a:spcPct val="0"/>
      </a:spcBef>
      <a:spcAft>
        <a:spcPct val="60000"/>
      </a:spcAft>
      <a:defRPr sz="10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icrosoft.com/learning/companionmoc"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
        <p:nvSpPr>
          <p:cNvPr id="184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BFC6CC61-876F-4FA5-8128-0D38C2F1B715}" type="slidenum">
              <a:rPr lang="en-US" b="0"/>
              <a:pPr/>
              <a:t>1</a:t>
            </a:fld>
            <a:endParaRPr lang="en-US" b="0" dirty="0"/>
          </a:p>
        </p:txBody>
      </p:sp>
      <p:sp>
        <p:nvSpPr>
          <p:cNvPr id="18437" name="Rectangle 2"/>
          <p:cNvSpPr>
            <a:spLocks noGrp="1" noRot="1" noChangeAspect="1" noChangeArrowheads="1" noTextEdit="1"/>
          </p:cNvSpPr>
          <p:nvPr>
            <p:ph type="sldImg"/>
          </p:nvPr>
        </p:nvSpPr>
        <p:spPr>
          <a:ln/>
        </p:spPr>
      </p:sp>
      <p:sp>
        <p:nvSpPr>
          <p:cNvPr id="18438" name="Rectangle 4"/>
          <p:cNvSpPr>
            <a:spLocks noChangeArrowheads="1"/>
          </p:cNvSpPr>
          <p:nvPr/>
        </p:nvSpPr>
        <p:spPr bwMode="auto">
          <a:xfrm>
            <a:off x="295275" y="2366963"/>
            <a:ext cx="6118225" cy="511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82880" rIns="182880"/>
          <a:lstStyle/>
          <a:p>
            <a:pPr algn="l" eaLnBrk="1" hangingPunct="1"/>
            <a:r>
              <a:rPr lang="en-US" sz="1000" b="0" dirty="0">
                <a:latin typeface="Arial" charset="0"/>
              </a:rPr>
              <a:t>This introduction module provides students with an overview of the course content materials and logistics for Course </a:t>
            </a:r>
            <a:r>
              <a:rPr lang="en-US" sz="1000" b="0" dirty="0" smtClean="0">
                <a:latin typeface="Arial" charset="0"/>
              </a:rPr>
              <a:t>10775A, </a:t>
            </a:r>
            <a:r>
              <a:rPr lang="en-US" sz="1000" b="0" dirty="0">
                <a:latin typeface="Arial" charset="0"/>
              </a:rPr>
              <a:t>Administering </a:t>
            </a:r>
            <a:r>
              <a:rPr lang="en-US" sz="1000" b="0" dirty="0" smtClean="0">
                <a:latin typeface="Arial" charset="0"/>
              </a:rPr>
              <a:t>Microsoft </a:t>
            </a:r>
            <a:r>
              <a:rPr lang="en-US" sz="1000" b="0" dirty="0">
                <a:latin typeface="Arial" charset="0"/>
              </a:rPr>
              <a:t>SQL </a:t>
            </a:r>
            <a:r>
              <a:rPr lang="en-US" sz="1000" b="0" dirty="0" smtClean="0">
                <a:latin typeface="Arial" charset="0"/>
              </a:rPr>
              <a:t>Server </a:t>
            </a:r>
            <a:r>
              <a:rPr lang="en-US" sz="1000" b="0" dirty="0">
                <a:latin typeface="Arial" charset="0"/>
              </a:rPr>
              <a:t>2012 Databases</a:t>
            </a:r>
            <a:r>
              <a:rPr lang="en-US" sz="1000" b="0" i="1" dirty="0" smtClean="0">
                <a:latin typeface="Arial" charset="0"/>
              </a:rPr>
              <a:t>.</a:t>
            </a:r>
            <a:endParaRPr lang="en-US" sz="1000" b="0" i="1" dirty="0">
              <a:latin typeface="Arial" charset="0"/>
            </a:endParaRPr>
          </a:p>
          <a:p>
            <a:pPr algn="l" eaLnBrk="1" hangingPunct="1"/>
            <a:endParaRPr lang="en-US" sz="1000" b="0" dirty="0">
              <a:latin typeface="Arial" charset="0"/>
            </a:endParaRPr>
          </a:p>
          <a:p>
            <a:pPr algn="l"/>
            <a:r>
              <a:rPr lang="en-US" sz="1000" dirty="0">
                <a:latin typeface="Arial" charset="0"/>
              </a:rPr>
              <a:t>Required materials</a:t>
            </a:r>
          </a:p>
          <a:p>
            <a:pPr algn="l"/>
            <a:r>
              <a:rPr lang="en-US" sz="1000" b="0" dirty="0">
                <a:latin typeface="Arial" charset="0"/>
              </a:rPr>
              <a:t>To teach this course, you need the following materials:</a:t>
            </a:r>
          </a:p>
          <a:p>
            <a:pPr algn="l">
              <a:buFontTx/>
              <a:buChar char="•"/>
            </a:pPr>
            <a:r>
              <a:rPr lang="en-US" sz="1000" b="0" dirty="0">
                <a:latin typeface="Arial" charset="0"/>
              </a:rPr>
              <a:t>  Course Handbook</a:t>
            </a:r>
          </a:p>
          <a:p>
            <a:pPr algn="l">
              <a:buFontTx/>
              <a:buChar char="•"/>
            </a:pPr>
            <a:r>
              <a:rPr lang="en-US" sz="1000" b="0" dirty="0">
                <a:latin typeface="Arial" charset="0"/>
              </a:rPr>
              <a:t>  Course Companion C</a:t>
            </a:r>
          </a:p>
          <a:p>
            <a:pPr algn="l">
              <a:buFontTx/>
              <a:buChar char="•"/>
            </a:pPr>
            <a:r>
              <a:rPr lang="en-US" sz="1000" b="0" dirty="0">
                <a:latin typeface="Arial" charset="0"/>
              </a:rPr>
              <a:t>  Trainer materials including:</a:t>
            </a:r>
          </a:p>
          <a:p>
            <a:pPr lvl="1" algn="l">
              <a:buFontTx/>
              <a:buChar char="•"/>
            </a:pPr>
            <a:r>
              <a:rPr lang="en-US" sz="1000" b="0" dirty="0">
                <a:latin typeface="Arial" charset="0"/>
              </a:rPr>
              <a:t>  Trainer Preparation Guide</a:t>
            </a:r>
          </a:p>
          <a:p>
            <a:pPr lvl="1" algn="l">
              <a:buFontTx/>
              <a:buChar char="•"/>
            </a:pPr>
            <a:r>
              <a:rPr lang="en-US" sz="1000" b="0" dirty="0">
                <a:latin typeface="Arial" charset="0"/>
              </a:rPr>
              <a:t>  Microsoft Office </a:t>
            </a:r>
            <a:r>
              <a:rPr lang="en-US" sz="1000" b="0" dirty="0" smtClean="0">
                <a:latin typeface="Arial" charset="0"/>
              </a:rPr>
              <a:t>PowerPoint </a:t>
            </a:r>
            <a:r>
              <a:rPr lang="en-US" sz="1000" b="0" dirty="0">
                <a:latin typeface="Arial" charset="0"/>
              </a:rPr>
              <a:t>files for this course</a:t>
            </a:r>
          </a:p>
          <a:p>
            <a:pPr lvl="1" algn="l">
              <a:buFontTx/>
              <a:buChar char="•"/>
            </a:pPr>
            <a:r>
              <a:rPr lang="en-US" sz="1000" b="0" dirty="0" smtClean="0">
                <a:latin typeface="Arial" charset="0"/>
              </a:rPr>
              <a:t>  Virtual </a:t>
            </a:r>
            <a:r>
              <a:rPr lang="en-US" sz="1000" b="0" dirty="0">
                <a:latin typeface="Arial" charset="0"/>
              </a:rPr>
              <a:t>machines for the course</a:t>
            </a:r>
          </a:p>
          <a:p>
            <a:pPr lvl="1" algn="l">
              <a:buFontTx/>
              <a:buChar char="•"/>
            </a:pPr>
            <a:r>
              <a:rPr lang="en-US" sz="1000" b="0" dirty="0">
                <a:latin typeface="Arial" charset="0"/>
              </a:rPr>
              <a:t>  Latest error logs for the </a:t>
            </a:r>
            <a:r>
              <a:rPr lang="en-US" sz="1000" b="0" dirty="0" smtClean="0">
                <a:latin typeface="Arial" charset="0"/>
              </a:rPr>
              <a:t>course</a:t>
            </a:r>
          </a:p>
          <a:p>
            <a:pPr lvl="1" algn="l"/>
            <a:endParaRPr lang="en-US" sz="1000" b="0" dirty="0" smtClean="0">
              <a:latin typeface="Arial" charset="0"/>
            </a:endParaRPr>
          </a:p>
          <a:p>
            <a:pPr lvl="1" algn="l">
              <a:buFontTx/>
              <a:buChar char="•"/>
            </a:pPr>
            <a:endParaRPr lang="en-US" sz="1000" b="0" dirty="0">
              <a:latin typeface="Arial" charset="0"/>
            </a:endParaRPr>
          </a:p>
          <a:p>
            <a:pPr lvl="1" algn="l"/>
            <a:endParaRPr lang="en-US" sz="1000" b="0" dirty="0">
              <a:latin typeface="Arial" charset="0"/>
            </a:endParaRPr>
          </a:p>
          <a:p>
            <a:pPr algn="l"/>
            <a:r>
              <a:rPr lang="en-US" sz="1000" dirty="0">
                <a:latin typeface="Arial" charset="0"/>
              </a:rPr>
              <a:t>Important</a:t>
            </a:r>
            <a:r>
              <a:rPr lang="en-US" sz="1000" b="0" dirty="0">
                <a:latin typeface="Arial" charset="0"/>
              </a:rPr>
              <a:t> It is recommended that you use PowerPoint </a:t>
            </a:r>
            <a:r>
              <a:rPr lang="en-US" sz="1000" b="0" dirty="0" smtClean="0">
                <a:latin typeface="Arial" charset="0"/>
              </a:rPr>
              <a:t>2007 </a:t>
            </a:r>
            <a:r>
              <a:rPr lang="en-US" sz="1000" b="0" dirty="0">
                <a:latin typeface="Arial" charset="0"/>
              </a:rPr>
              <a:t>or a later version to display the slides for this course. If you use PowerPoint Viewer or an earlier version of PowerPoint, all the features of the slides might not be displayed correctly.</a:t>
            </a:r>
          </a:p>
          <a:p>
            <a:pPr algn="l"/>
            <a:endParaRPr lang="en-US" sz="1000" b="0" dirty="0">
              <a:latin typeface="Arial" charset="0"/>
            </a:endParaRPr>
          </a:p>
          <a:p>
            <a:pPr algn="l"/>
            <a:endParaRPr lang="en-US" sz="1000" dirty="0">
              <a:latin typeface="Arial" charset="0"/>
            </a:endParaRPr>
          </a:p>
          <a:p>
            <a:pPr algn="l"/>
            <a:r>
              <a:rPr lang="en-US" sz="1000" dirty="0">
                <a:latin typeface="Arial" charset="0"/>
              </a:rPr>
              <a:t>Preparation tasks</a:t>
            </a:r>
          </a:p>
          <a:p>
            <a:pPr algn="l"/>
            <a:r>
              <a:rPr lang="en-US" sz="1000" b="0" dirty="0">
                <a:latin typeface="Arial" charset="0"/>
              </a:rPr>
              <a:t>To prepare for this course, you must follow and complete the tasks outlined in the Trainer Preparation Guide.</a:t>
            </a:r>
          </a:p>
          <a:p>
            <a:pPr algn="l"/>
            <a:endParaRPr lang="en-US" sz="1000" b="0" dirty="0">
              <a:latin typeface="Arial" charset="0"/>
            </a:endParaRPr>
          </a:p>
          <a:p>
            <a:pPr algn="l"/>
            <a:endParaRPr lang="en-US" sz="1000" b="0" dirty="0">
              <a:latin typeface="Arial" charset="0"/>
            </a:endParaRPr>
          </a:p>
        </p:txBody>
      </p:sp>
      <p:sp>
        <p:nvSpPr>
          <p:cNvPr id="774149" name="Line 5"/>
          <p:cNvSpPr>
            <a:spLocks noChangeShapeType="1"/>
          </p:cNvSpPr>
          <p:nvPr/>
        </p:nvSpPr>
        <p:spPr bwMode="auto">
          <a:xfrm flipV="1">
            <a:off x="495300" y="4592638"/>
            <a:ext cx="5610225" cy="9525"/>
          </a:xfrm>
          <a:prstGeom prst="line">
            <a:avLst/>
          </a:prstGeom>
          <a:noFill/>
          <a:ln w="9525">
            <a:solidFill>
              <a:schemeClr val="tx1"/>
            </a:solidFill>
            <a:round/>
            <a:headEnd/>
            <a:tailEnd/>
          </a:ln>
          <a:effectLst>
            <a:outerShdw dist="35921" dir="2700000" algn="ctr" rotWithShape="0">
              <a:srgbClr val="AFAFAF"/>
            </a:outerShdw>
          </a:effectLst>
        </p:spPr>
        <p:txBody>
          <a:bodyPr lIns="182880" rIns="182880" anchor="ctr"/>
          <a:lstStyle/>
          <a:p>
            <a:pPr>
              <a:defRPr/>
            </a:pPr>
            <a:endParaRPr lang="en-US" dirty="0"/>
          </a:p>
        </p:txBody>
      </p:sp>
      <p:sp>
        <p:nvSpPr>
          <p:cNvPr id="774150" name="Line 6"/>
          <p:cNvSpPr>
            <a:spLocks noChangeShapeType="1"/>
          </p:cNvSpPr>
          <p:nvPr/>
        </p:nvSpPr>
        <p:spPr bwMode="auto">
          <a:xfrm flipV="1">
            <a:off x="495300" y="5192713"/>
            <a:ext cx="5629275" cy="9525"/>
          </a:xfrm>
          <a:prstGeom prst="line">
            <a:avLst/>
          </a:prstGeom>
          <a:noFill/>
          <a:ln w="9525">
            <a:solidFill>
              <a:schemeClr val="tx1"/>
            </a:solidFill>
            <a:round/>
            <a:headEnd/>
            <a:tailEnd/>
          </a:ln>
          <a:effectLst>
            <a:outerShdw dist="35921" dir="2700000" algn="ctr" rotWithShape="0">
              <a:srgbClr val="AFAFAF"/>
            </a:outerShdw>
          </a:effectLst>
        </p:spPr>
        <p:txBody>
          <a:bodyPr lIns="182880" rIns="182880" anchor="ctr"/>
          <a:lstStyle/>
          <a:p>
            <a:pPr>
              <a:defRPr/>
            </a:pPr>
            <a:endParaRPr lang="en-US" dirty="0"/>
          </a:p>
        </p:txBody>
      </p:sp>
      <p:sp>
        <p:nvSpPr>
          <p:cNvPr id="18441" name="Rectangle 7"/>
          <p:cNvSpPr>
            <a:spLocks noChangeArrowheads="1"/>
          </p:cNvSpPr>
          <p:nvPr/>
        </p:nvSpPr>
        <p:spPr bwMode="auto">
          <a:xfrm>
            <a:off x="200025" y="1262063"/>
            <a:ext cx="28606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82880" rIns="182880"/>
          <a:lstStyle/>
          <a:p>
            <a:pPr algn="l" eaLnBrk="1" hangingPunct="1">
              <a:lnSpc>
                <a:spcPct val="80000"/>
              </a:lnSpc>
              <a:spcAft>
                <a:spcPct val="60000"/>
              </a:spcAft>
            </a:pPr>
            <a:r>
              <a:rPr lang="en-US" sz="1000" dirty="0">
                <a:latin typeface="Arial" charset="0"/>
              </a:rPr>
              <a:t>Presentation: </a:t>
            </a:r>
            <a:r>
              <a:rPr lang="en-US" sz="1000" dirty="0">
                <a:solidFill>
                  <a:srgbClr val="FF0000"/>
                </a:solidFill>
                <a:latin typeface="Arial" charset="0"/>
              </a:rPr>
              <a:t>20 </a:t>
            </a:r>
            <a:r>
              <a:rPr lang="en-US" sz="1000" dirty="0">
                <a:latin typeface="Arial" charset="0"/>
              </a:rPr>
              <a:t>minutes</a:t>
            </a:r>
          </a:p>
        </p:txBody>
      </p:sp>
      <p:sp>
        <p:nvSpPr>
          <p:cNvPr id="2" name="Notes Placeholder 1"/>
          <p:cNvSpPr>
            <a:spLocks noGrp="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2A7A3530-1D9C-491F-84BC-92EF411026DE}" type="slidenum">
              <a:rPr lang="en-US" b="0"/>
              <a:pPr/>
              <a:t>2</a:t>
            </a:fld>
            <a:endParaRPr lang="en-US" b="0" dirty="0"/>
          </a:p>
        </p:txBody>
      </p:sp>
      <p:sp>
        <p:nvSpPr>
          <p:cNvPr id="23557" name="Rectangle 2"/>
          <p:cNvSpPr>
            <a:spLocks noGrp="1" noRot="1" noChangeAspect="1" noChangeArrowheads="1" noTextEdit="1"/>
          </p:cNvSpPr>
          <p:nvPr>
            <p:ph type="sldImg"/>
          </p:nvPr>
        </p:nvSpPr>
        <p:spPr>
          <a:ln/>
        </p:spPr>
      </p:sp>
      <p:sp>
        <p:nvSpPr>
          <p:cNvPr id="23558" name="Rectangle 4"/>
          <p:cNvSpPr>
            <a:spLocks noChangeArrowheads="1"/>
          </p:cNvSpPr>
          <p:nvPr/>
        </p:nvSpPr>
        <p:spPr bwMode="auto">
          <a:xfrm>
            <a:off x="495300" y="2309813"/>
            <a:ext cx="5861050" cy="511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82880" rIns="182880"/>
          <a:lstStyle/>
          <a:p>
            <a:pPr algn="l"/>
            <a:r>
              <a:rPr lang="en-US" sz="1000" b="0" dirty="0">
                <a:latin typeface="Arial" charset="0"/>
              </a:rPr>
              <a:t>Explain the Microsoft Learning program and present the list of additional recommended courses.</a:t>
            </a:r>
          </a:p>
          <a:p>
            <a:pPr algn="l"/>
            <a:endParaRPr lang="en-US" sz="1000" b="0" dirty="0">
              <a:latin typeface="Arial" charset="0"/>
            </a:endParaRPr>
          </a:p>
          <a:p>
            <a:pPr algn="l"/>
            <a:r>
              <a:rPr lang="en-US" sz="1000" b="0" dirty="0">
                <a:latin typeface="Arial" charset="0"/>
              </a:rPr>
              <a:t>Refer students to the Microsoft Learning Web page at</a:t>
            </a:r>
          </a:p>
          <a:p>
            <a:pPr algn="l"/>
            <a:r>
              <a:rPr lang="en-US" sz="1000" b="0" dirty="0">
                <a:latin typeface="Arial" charset="0"/>
              </a:rPr>
              <a:t>http://www.microsoft.com/learning/ for information about curriculum paths</a:t>
            </a:r>
          </a:p>
          <a:p>
            <a:pPr algn="l"/>
            <a:endParaRPr lang="en-US" sz="1000" b="0" dirty="0">
              <a:latin typeface="Arial" charset="0"/>
            </a:endParaRPr>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
        <p:nvSpPr>
          <p:cNvPr id="2" name="Notes Placeholder 1"/>
          <p:cNvSpPr>
            <a:spLocks noGrp="1"/>
          </p:cNvSpPr>
          <p:nvPr>
            <p:ph type="body" idx="1"/>
          </p:nvPr>
        </p:nvSpPr>
        <p:spPr/>
        <p:txBody>
          <a:bodyPr/>
          <a:lstStyle/>
          <a:p>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p:txBody>
          <a:bodyPr/>
          <a:lstStyle/>
          <a:p>
            <a:pPr>
              <a:defRPr/>
            </a:pPr>
            <a:r>
              <a:rPr lang="en-US" dirty="0" smtClean="0"/>
              <a:t>Module 0: Introduction</a:t>
            </a:r>
          </a:p>
        </p:txBody>
      </p:sp>
      <p:sp>
        <p:nvSpPr>
          <p:cNvPr id="26627" name="Rectangle 3"/>
          <p:cNvSpPr>
            <a:spLocks noGrp="1" noChangeArrowheads="1"/>
          </p:cNvSpPr>
          <p:nvPr>
            <p:ph type="dt" sz="quarter" idx="1"/>
          </p:nvPr>
        </p:nvSpPr>
        <p:spPr/>
        <p:txBody>
          <a:bodyPr/>
          <a:lstStyle/>
          <a:p>
            <a:pPr>
              <a:defRPr/>
            </a:pPr>
            <a:r>
              <a:rPr lang="en-US" dirty="0" smtClean="0"/>
              <a:t>Course 10775A</a:t>
            </a:r>
          </a:p>
        </p:txBody>
      </p:sp>
      <p:sp>
        <p:nvSpPr>
          <p:cNvPr id="26628" name="Slide Image Placeholder 1"/>
          <p:cNvSpPr>
            <a:spLocks noGrp="1" noRot="1" noChangeAspect="1" noTextEdit="1"/>
          </p:cNvSpPr>
          <p:nvPr>
            <p:ph type="sldImg"/>
          </p:nvPr>
        </p:nvSpPr>
        <p:spPr>
          <a:ln/>
        </p:spPr>
      </p:sp>
      <p:sp>
        <p:nvSpPr>
          <p:cNvPr id="26629" name="Slide Number Placeholder 5"/>
          <p:cNvSpPr>
            <a:spLocks noGrp="1"/>
          </p:cNvSpPr>
          <p:nvPr>
            <p:ph type="sldNum" sz="quarter" idx="5"/>
          </p:nvPr>
        </p:nvSpPr>
        <p:spPr/>
        <p:txBody>
          <a:bodyPr/>
          <a:lstStyle/>
          <a:p>
            <a:pPr>
              <a:defRPr/>
            </a:pPr>
            <a:fld id="{C9A29CF3-628A-4C2B-9452-DF203904E615}" type="slidenum">
              <a:rPr lang="en-US" smtClean="0"/>
              <a:pPr>
                <a:defRPr/>
              </a:pPr>
              <a:t>3</a:t>
            </a:fld>
            <a:endParaRPr lang="en-US" dirty="0" smtClean="0"/>
          </a:p>
        </p:txBody>
      </p:sp>
      <p:sp>
        <p:nvSpPr>
          <p:cNvPr id="26631" name="Notes Placeholder 7"/>
          <p:cNvSpPr>
            <a:spLocks noGrp="1"/>
          </p:cNvSpPr>
          <p:nvPr/>
        </p:nvSpPr>
        <p:spPr bwMode="auto">
          <a:xfrm>
            <a:off x="314325" y="795338"/>
            <a:ext cx="6286500" cy="823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spcAft>
                <a:spcPct val="60000"/>
              </a:spcAft>
            </a:pPr>
            <a:endParaRPr lang="en-US" sz="1000" b="0" dirty="0"/>
          </a:p>
        </p:txBody>
      </p:sp>
      <p:sp>
        <p:nvSpPr>
          <p:cNvPr id="9" name="Notes Placeholder 8"/>
          <p:cNvSpPr>
            <a:spLocks noGrp="1"/>
          </p:cNvSpPr>
          <p:nvPr>
            <p:ph type="body" idx="1"/>
          </p:nvPr>
        </p:nvSpPr>
        <p:spPr>
          <a:xfrm>
            <a:off x="314325" y="2122097"/>
            <a:ext cx="6286500" cy="6906015"/>
          </a:xfrm>
        </p:spPr>
        <p:txBody>
          <a:bodyPr>
            <a:normAutofit lnSpcReduction="10000"/>
          </a:bodyPr>
          <a:lstStyle/>
          <a:p>
            <a:r>
              <a:rPr lang="en-US" sz="1000" b="0" dirty="0" smtClean="0">
                <a:latin typeface="Verdana" pitchFamily="34" charset="0"/>
              </a:rPr>
              <a:t>Tell Students that the two critical course components are the Course Handbook and the Course Companion Content. </a:t>
            </a:r>
          </a:p>
          <a:p>
            <a:r>
              <a:rPr lang="en-US" sz="1000" b="0" dirty="0" smtClean="0">
                <a:latin typeface="Verdana" pitchFamily="34" charset="0"/>
              </a:rPr>
              <a:t>Mention that the Course Handbook is primary resource for in-class learning and they can use the Course Companion Content for additional reference outside the class.</a:t>
            </a:r>
          </a:p>
          <a:p>
            <a:r>
              <a:rPr lang="en-US" sz="1000" b="0" i="1" u="sng" dirty="0" smtClean="0">
                <a:latin typeface="Verdana" pitchFamily="34" charset="0"/>
              </a:rPr>
              <a:t>Additional Information on the Course Handbook :</a:t>
            </a:r>
            <a:endParaRPr lang="en-US" sz="1000" b="0" dirty="0" smtClean="0">
              <a:latin typeface="Verdana" pitchFamily="34" charset="0"/>
            </a:endParaRPr>
          </a:p>
          <a:p>
            <a:r>
              <a:rPr lang="en-US" sz="1000" b="0" dirty="0" smtClean="0">
                <a:latin typeface="Verdana" pitchFamily="34" charset="0"/>
              </a:rPr>
              <a:t>Course Handbook –The handbook enhances the learning experience through: </a:t>
            </a:r>
          </a:p>
          <a:p>
            <a:pPr lvl="1">
              <a:buFontTx/>
              <a:buChar char="•"/>
            </a:pPr>
            <a:r>
              <a:rPr lang="en-US" sz="1000" dirty="0" smtClean="0">
                <a:latin typeface="Verdana" pitchFamily="34" charset="0"/>
              </a:rPr>
              <a:t>Lessons:</a:t>
            </a:r>
            <a:r>
              <a:rPr lang="en-US" sz="1000" b="0" dirty="0" smtClean="0">
                <a:latin typeface="Verdana" pitchFamily="34" charset="0"/>
              </a:rPr>
              <a:t> Include various types of topics based on the content type to be taught: Lecture, Demonstration, Multimedia, and Discussion. Guide you through the learning objectives and provide the key points that are critical to the success of the in-class learning experience.  </a:t>
            </a:r>
          </a:p>
          <a:p>
            <a:pPr lvl="1">
              <a:buFontTx/>
              <a:buChar char="•"/>
            </a:pPr>
            <a:r>
              <a:rPr lang="en-US" sz="1000" dirty="0" smtClean="0">
                <a:latin typeface="Verdana" pitchFamily="34" charset="0"/>
              </a:rPr>
              <a:t>Labs:</a:t>
            </a:r>
            <a:r>
              <a:rPr lang="en-US" sz="1000" b="0" dirty="0" smtClean="0">
                <a:latin typeface="Verdana" pitchFamily="34" charset="0"/>
              </a:rPr>
              <a:t> Provide a platform for students to apply the knowledge and skills learned in the module. The labs provide a real-world experience with scenario-driven exercises, tasks, and high-level steps. </a:t>
            </a:r>
          </a:p>
          <a:p>
            <a:pPr lvl="1">
              <a:buFontTx/>
              <a:buChar char="•"/>
            </a:pPr>
            <a:r>
              <a:rPr lang="en-US" sz="1000" dirty="0" smtClean="0">
                <a:latin typeface="Verdana" pitchFamily="34" charset="0"/>
              </a:rPr>
              <a:t>Module Reviews and Takeaways:</a:t>
            </a:r>
            <a:r>
              <a:rPr lang="en-US" sz="1000" b="0" dirty="0" smtClean="0">
                <a:latin typeface="Verdana" pitchFamily="34" charset="0"/>
              </a:rPr>
              <a:t> Provide improved on-the-job reference material that includes only the most effective and up-to-date troubleshooting tips and best practice recommendations our industry has to offer. This information helps students to recall and synthesize troubleshooting tips for the common issues as a way to boost knowledge/skills retention.</a:t>
            </a:r>
          </a:p>
          <a:p>
            <a:pPr lvl="1">
              <a:buFontTx/>
              <a:buChar char="•"/>
            </a:pPr>
            <a:r>
              <a:rPr lang="en-US" sz="1000" dirty="0" smtClean="0">
                <a:latin typeface="Verdana" pitchFamily="34" charset="0"/>
              </a:rPr>
              <a:t>Lab Answer Keys:</a:t>
            </a:r>
            <a:r>
              <a:rPr lang="en-US" sz="1000" b="0" dirty="0" smtClean="0">
                <a:latin typeface="Verdana" pitchFamily="34" charset="0"/>
              </a:rPr>
              <a:t> Provide step-by-step lab solution guidance at your finger tips when it’s needed. These are included in the appendix of the handbook.</a:t>
            </a:r>
          </a:p>
          <a:p>
            <a:pPr lvl="1">
              <a:buNone/>
            </a:pPr>
            <a:endParaRPr lang="en-US" sz="1000" b="0" dirty="0" smtClean="0">
              <a:latin typeface="Verdana" pitchFamily="34" charset="0"/>
            </a:endParaRPr>
          </a:p>
          <a:p>
            <a:r>
              <a:rPr lang="en-US" sz="1000" b="0" i="1" u="sng" dirty="0" smtClean="0">
                <a:latin typeface="Verdana" pitchFamily="34" charset="0"/>
              </a:rPr>
              <a:t>Additional Information on the Course Companion Content:</a:t>
            </a:r>
            <a:endParaRPr lang="en-US" sz="1000" b="0" dirty="0" smtClean="0">
              <a:latin typeface="Verdana" pitchFamily="34" charset="0"/>
            </a:endParaRPr>
          </a:p>
          <a:p>
            <a:r>
              <a:rPr lang="en-US" sz="1000" dirty="0" smtClean="0">
                <a:latin typeface="Verdana" pitchFamily="34" charset="0"/>
              </a:rPr>
              <a:t>Course Companion Content on the </a:t>
            </a:r>
            <a:r>
              <a:rPr lang="en-US" sz="1000" u="sng" dirty="0" smtClean="0">
                <a:latin typeface="Verdana" pitchFamily="34" charset="0"/>
                <a:hlinkClick r:id="rId3"/>
              </a:rPr>
              <a:t>http://www.microsoft.com/learning/companionmoc</a:t>
            </a:r>
            <a:r>
              <a:rPr lang="en-US" sz="1000" u="sng" dirty="0" smtClean="0">
                <a:latin typeface="Verdana" pitchFamily="34" charset="0"/>
              </a:rPr>
              <a:t> </a:t>
            </a:r>
            <a:r>
              <a:rPr lang="en-US" sz="1000" dirty="0" smtClean="0">
                <a:latin typeface="Verdana" pitchFamily="34" charset="0"/>
              </a:rPr>
              <a:t>Site</a:t>
            </a:r>
            <a:r>
              <a:rPr lang="en-US" sz="1000" b="0" dirty="0" smtClean="0">
                <a:latin typeface="Verdana" pitchFamily="34" charset="0"/>
              </a:rPr>
              <a:t>. Searchable, easy-to-navigate digital content with integrated premium on-line resources designed to supplement the Course Handbook.</a:t>
            </a:r>
          </a:p>
          <a:p>
            <a:pPr lvl="1"/>
            <a:r>
              <a:rPr lang="en-US" sz="1000" dirty="0" smtClean="0">
                <a:latin typeface="Verdana" pitchFamily="34" charset="0"/>
              </a:rPr>
              <a:t>Modules</a:t>
            </a:r>
            <a:r>
              <a:rPr lang="en-US" sz="1000" b="0" dirty="0" smtClean="0">
                <a:latin typeface="Verdana" pitchFamily="34" charset="0"/>
              </a:rPr>
              <a:t>: Include companion content, such as questions and answers, detailed demo steps and additional reading links, for each lesson. Additionally, they include Lab Review questions and answers and Module Reviews and Takeaways sections, which contain the review questions and answers, best practices, common issues and troubleshooting tips with answers, and real-world issues and scenarios with answers. </a:t>
            </a:r>
          </a:p>
          <a:p>
            <a:pPr lvl="1"/>
            <a:r>
              <a:rPr lang="en-US" sz="1000" b="0" dirty="0" smtClean="0">
                <a:latin typeface="Verdana" pitchFamily="34" charset="0"/>
              </a:rPr>
              <a:t> </a:t>
            </a:r>
            <a:r>
              <a:rPr lang="en-US" sz="1000" dirty="0" smtClean="0">
                <a:latin typeface="Verdana" pitchFamily="34" charset="0"/>
              </a:rPr>
              <a:t>Resources</a:t>
            </a:r>
            <a:r>
              <a:rPr lang="en-US" sz="1000" b="0" dirty="0" smtClean="0">
                <a:latin typeface="Verdana" pitchFamily="34" charset="0"/>
              </a:rPr>
              <a:t>: Include well-categorized additional resources that give you immediate access to the most up-to-date premium content on TechNet, MSDN, Microsoft Press </a:t>
            </a:r>
          </a:p>
          <a:p>
            <a:pPr lvl="1"/>
            <a:r>
              <a:rPr lang="en-US" sz="1000" dirty="0" smtClean="0">
                <a:latin typeface="Verdana" pitchFamily="34" charset="0"/>
              </a:rPr>
              <a:t>Student Course Files on the </a:t>
            </a:r>
            <a:r>
              <a:rPr lang="en-US" sz="1000" u="sng" dirty="0" smtClean="0">
                <a:latin typeface="Verdana" pitchFamily="34" charset="0"/>
                <a:hlinkClick r:id="rId3"/>
              </a:rPr>
              <a:t>http://www.microsoft.com/learning/companionmoc</a:t>
            </a:r>
            <a:r>
              <a:rPr lang="en-US" sz="1000" u="sng" dirty="0" smtClean="0">
                <a:latin typeface="Verdana" pitchFamily="34" charset="0"/>
              </a:rPr>
              <a:t> </a:t>
            </a:r>
            <a:r>
              <a:rPr lang="en-US" sz="1000" dirty="0" smtClean="0">
                <a:latin typeface="Verdana" pitchFamily="34" charset="0"/>
              </a:rPr>
              <a:t>Site </a:t>
            </a:r>
            <a:r>
              <a:rPr lang="en-US" sz="1000" b="0" dirty="0" smtClean="0">
                <a:latin typeface="Verdana" pitchFamily="34" charset="0"/>
              </a:rPr>
              <a:t>: Include the Allfiles.exe , a self-extracting executable file that contains all the files required for the labs and demonstrations.</a:t>
            </a:r>
          </a:p>
          <a:p>
            <a:pPr lvl="1"/>
            <a:r>
              <a:rPr lang="en-AU" dirty="0" smtClean="0">
                <a:latin typeface="Verdana" pitchFamily="34" charset="0"/>
              </a:rPr>
              <a:t>Note the Born to Learn Wiki is being created at the following location: http://go.microsoft.com/fwlink/?LinkID=237236 (you will need your MCT credentials to access this site)</a:t>
            </a:r>
            <a:endParaRPr lang="en-US" dirty="0">
              <a:latin typeface="Verdan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1A964060-26BE-43CB-8C18-AAFBB7EBFF65}" type="slidenum">
              <a:rPr lang="en-US" b="0"/>
              <a:pPr/>
              <a:t>4</a:t>
            </a:fld>
            <a:endParaRPr lang="en-US" b="0" dirty="0"/>
          </a:p>
        </p:txBody>
      </p:sp>
      <p:sp>
        <p:nvSpPr>
          <p:cNvPr id="26629" name="Rectangle 2"/>
          <p:cNvSpPr>
            <a:spLocks noGrp="1" noRot="1" noChangeAspect="1" noChangeArrowheads="1" noTextEdit="1"/>
          </p:cNvSpPr>
          <p:nvPr>
            <p:ph type="sldImg"/>
          </p:nvPr>
        </p:nvSpPr>
        <p:spPr>
          <a:ln/>
        </p:spPr>
      </p:sp>
      <p:sp>
        <p:nvSpPr>
          <p:cNvPr id="26630" name="Rectangle 4"/>
          <p:cNvSpPr>
            <a:spLocks noGrp="1" noChangeArrowheads="1"/>
          </p:cNvSpPr>
          <p:nvPr>
            <p:ph type="body" idx="1"/>
          </p:nvPr>
        </p:nvSpPr>
        <p:spPr>
          <a:xfrm>
            <a:off x="361950" y="2090738"/>
            <a:ext cx="6286500" cy="702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1A964060-26BE-43CB-8C18-AAFBB7EBFF65}" type="slidenum">
              <a:rPr lang="en-US" b="0"/>
              <a:pPr/>
              <a:t>5</a:t>
            </a:fld>
            <a:endParaRPr lang="en-US" b="0" dirty="0"/>
          </a:p>
        </p:txBody>
      </p:sp>
      <p:sp>
        <p:nvSpPr>
          <p:cNvPr id="26629" name="Rectangle 2"/>
          <p:cNvSpPr>
            <a:spLocks noGrp="1" noRot="1" noChangeAspect="1" noChangeArrowheads="1" noTextEdit="1"/>
          </p:cNvSpPr>
          <p:nvPr>
            <p:ph type="sldImg"/>
          </p:nvPr>
        </p:nvSpPr>
        <p:spPr>
          <a:ln/>
        </p:spPr>
      </p:sp>
      <p:sp>
        <p:nvSpPr>
          <p:cNvPr id="26630" name="Rectangle 4"/>
          <p:cNvSpPr>
            <a:spLocks noGrp="1" noChangeArrowheads="1"/>
          </p:cNvSpPr>
          <p:nvPr>
            <p:ph type="body" idx="1"/>
          </p:nvPr>
        </p:nvSpPr>
        <p:spPr>
          <a:xfrm>
            <a:off x="361950" y="2090738"/>
            <a:ext cx="6286500" cy="702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fld id="{878C4B53-BB5D-4B4A-B58A-E2AA77C0272F}" type="slidenum">
              <a:rPr lang="en-US" b="0"/>
              <a:pPr/>
              <a:t>6</a:t>
            </a:fld>
            <a:endParaRPr lang="en-US" b="0" dirty="0"/>
          </a:p>
        </p:txBody>
      </p:sp>
      <p:sp>
        <p:nvSpPr>
          <p:cNvPr id="28677" name="Rectangle 2"/>
          <p:cNvSpPr>
            <a:spLocks noGrp="1" noRot="1" noChangeAspect="1" noChangeArrowheads="1" noTextEdit="1"/>
          </p:cNvSpPr>
          <p:nvPr>
            <p:ph type="sldImg"/>
          </p:nvPr>
        </p:nvSpPr>
        <p:spPr>
          <a:ln/>
        </p:spPr>
      </p:sp>
      <p:sp>
        <p:nvSpPr>
          <p:cNvPr id="28678" name="Rectangle 4"/>
          <p:cNvSpPr>
            <a:spLocks noGrp="1" noChangeArrowheads="1"/>
          </p:cNvSpPr>
          <p:nvPr>
            <p:ph type="body" idx="1"/>
          </p:nvPr>
        </p:nvSpPr>
        <p:spPr>
          <a:xfrm>
            <a:off x="361950" y="2195513"/>
            <a:ext cx="6286500" cy="5165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7"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8"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pPr algn="r"/>
            <a:fld id="{049E3306-0E9A-42E7-925C-6B44F781B7C3}" type="slidenum">
              <a:rPr lang="en-US" sz="1200" b="0"/>
              <a:pPr algn="r"/>
              <a:t>7</a:t>
            </a:fld>
            <a:endParaRPr lang="en-US" sz="1200" b="0" dirty="0"/>
          </a:p>
        </p:txBody>
      </p:sp>
      <p:sp>
        <p:nvSpPr>
          <p:cNvPr id="29701"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pPr algn="r"/>
            <a:fld id="{3FF7A9DE-3E66-44D3-9D18-7A67E0553B06}" type="slidenum">
              <a:rPr lang="en-US" sz="1200" b="0"/>
              <a:pPr algn="r"/>
              <a:t>7</a:t>
            </a:fld>
            <a:endParaRPr lang="en-US" sz="1200" b="0" dirty="0"/>
          </a:p>
        </p:txBody>
      </p:sp>
      <p:sp>
        <p:nvSpPr>
          <p:cNvPr id="29702" name="Rectangle 2"/>
          <p:cNvSpPr>
            <a:spLocks noGrp="1" noRot="1" noChangeAspect="1" noChangeArrowheads="1" noTextEdit="1"/>
          </p:cNvSpPr>
          <p:nvPr>
            <p:ph type="sldImg"/>
          </p:nvPr>
        </p:nvSpPr>
        <p:spPr>
          <a:xfrm>
            <a:off x="4378325" y="100013"/>
            <a:ext cx="2543175" cy="1906587"/>
          </a:xfrm>
          <a:ln/>
        </p:spPr>
      </p:sp>
      <p:sp>
        <p:nvSpPr>
          <p:cNvPr id="29703" name="Rectangle 3"/>
          <p:cNvSpPr>
            <a:spLocks noGrp="1" noChangeArrowheads="1"/>
          </p:cNvSpPr>
          <p:nvPr>
            <p:ph type="body" idx="1"/>
          </p:nvPr>
        </p:nvSpPr>
        <p:spPr>
          <a:xfrm>
            <a:off x="492125" y="2843213"/>
            <a:ext cx="5818188" cy="575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9" name="Rectangle 2"/>
          <p:cNvSpPr>
            <a:spLocks noGrp="1" noChangeArrowheads="1"/>
          </p:cNvSpPr>
          <p:nvPr>
            <p:ph type="hdr" sz="quarter"/>
          </p:nvPr>
        </p:nvSpPr>
        <p:spPr>
          <a:xfrm>
            <a:off x="0" y="238125"/>
            <a:ext cx="3038475" cy="34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solidFill>
                  <a:srgbClr val="336699"/>
                </a:solidFill>
              </a:rPr>
              <a:t>Module 0: Introduction</a:t>
            </a:r>
          </a:p>
        </p:txBody>
      </p:sp>
      <p:sp>
        <p:nvSpPr>
          <p:cNvPr id="10" name="Rectangle 3"/>
          <p:cNvSpPr>
            <a:spLocks noGrp="1" noChangeArrowheads="1"/>
          </p:cNvSpPr>
          <p:nvPr>
            <p:ph type="dt" sz="quarter" idx="1"/>
          </p:nvPr>
        </p:nvSpPr>
        <p:spPr>
          <a:xfrm>
            <a:off x="0" y="0"/>
            <a:ext cx="3038475"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Verdana" pitchFamily="34" charset="0"/>
              </a:defRPr>
            </a:lvl1pPr>
            <a:lvl2pPr marL="742950" indent="-285750">
              <a:defRPr b="1">
                <a:solidFill>
                  <a:schemeClr val="tx1"/>
                </a:solidFill>
                <a:latin typeface="Verdana" pitchFamily="34" charset="0"/>
              </a:defRPr>
            </a:lvl2pPr>
            <a:lvl3pPr marL="1143000" indent="-228600">
              <a:defRPr b="1">
                <a:solidFill>
                  <a:schemeClr val="tx1"/>
                </a:solidFill>
                <a:latin typeface="Verdana" pitchFamily="34" charset="0"/>
              </a:defRPr>
            </a:lvl3pPr>
            <a:lvl4pPr marL="1600200" indent="-228600">
              <a:defRPr b="1">
                <a:solidFill>
                  <a:schemeClr val="tx1"/>
                </a:solidFill>
                <a:latin typeface="Verdana" pitchFamily="34" charset="0"/>
              </a:defRPr>
            </a:lvl4pPr>
            <a:lvl5pPr marL="2057400" indent="-228600">
              <a:defRPr b="1">
                <a:solidFill>
                  <a:schemeClr val="tx1"/>
                </a:solidFill>
                <a:latin typeface="Verdana" pitchFamily="34" charset="0"/>
              </a:defRPr>
            </a:lvl5pPr>
            <a:lvl6pPr marL="2514600" indent="-228600" algn="ctr" eaLnBrk="0" fontAlgn="base" hangingPunct="0">
              <a:spcBef>
                <a:spcPct val="0"/>
              </a:spcBef>
              <a:spcAft>
                <a:spcPct val="0"/>
              </a:spcAft>
              <a:defRPr b="1">
                <a:solidFill>
                  <a:schemeClr val="tx1"/>
                </a:solidFill>
                <a:latin typeface="Verdana" pitchFamily="34" charset="0"/>
              </a:defRPr>
            </a:lvl6pPr>
            <a:lvl7pPr marL="2971800" indent="-228600" algn="ctr" eaLnBrk="0" fontAlgn="base" hangingPunct="0">
              <a:spcBef>
                <a:spcPct val="0"/>
              </a:spcBef>
              <a:spcAft>
                <a:spcPct val="0"/>
              </a:spcAft>
              <a:defRPr b="1">
                <a:solidFill>
                  <a:schemeClr val="tx1"/>
                </a:solidFill>
                <a:latin typeface="Verdana" pitchFamily="34" charset="0"/>
              </a:defRPr>
            </a:lvl7pPr>
            <a:lvl8pPr marL="3429000" indent="-228600" algn="ctr" eaLnBrk="0" fontAlgn="base" hangingPunct="0">
              <a:spcBef>
                <a:spcPct val="0"/>
              </a:spcBef>
              <a:spcAft>
                <a:spcPct val="0"/>
              </a:spcAft>
              <a:defRPr b="1">
                <a:solidFill>
                  <a:schemeClr val="tx1"/>
                </a:solidFill>
                <a:latin typeface="Verdana" pitchFamily="34" charset="0"/>
              </a:defRPr>
            </a:lvl8pPr>
            <a:lvl9pPr marL="3886200" indent="-228600" algn="ctr" eaLnBrk="0" fontAlgn="base" hangingPunct="0">
              <a:spcBef>
                <a:spcPct val="0"/>
              </a:spcBef>
              <a:spcAft>
                <a:spcPct val="0"/>
              </a:spcAft>
              <a:defRPr b="1">
                <a:solidFill>
                  <a:schemeClr val="tx1"/>
                </a:solidFill>
                <a:latin typeface="Verdana" pitchFamily="34" charset="0"/>
              </a:defRPr>
            </a:lvl9pPr>
          </a:lstStyle>
          <a:p>
            <a:r>
              <a:rPr lang="en-US" dirty="0" smtClean="0"/>
              <a:t>Course 10775A</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_slide_160dp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extLst>
      <p:ext uri="{BB962C8B-B14F-4D97-AF65-F5344CB8AC3E}">
        <p14:creationId xmlns:p14="http://schemas.microsoft.com/office/powerpoint/2010/main" val="381021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263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9314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8788" y="992188"/>
            <a:ext cx="7751762" cy="4386262"/>
          </a:xfrm>
        </p:spPr>
        <p:txBody>
          <a:bodyPr/>
          <a:lstStyle/>
          <a:p>
            <a:pPr lvl="0"/>
            <a:endParaRPr lang="en-US" noProof="0" dirty="0" smtClean="0"/>
          </a:p>
        </p:txBody>
      </p:sp>
    </p:spTree>
    <p:extLst>
      <p:ext uri="{BB962C8B-B14F-4D97-AF65-F5344CB8AC3E}">
        <p14:creationId xmlns:p14="http://schemas.microsoft.com/office/powerpoint/2010/main" val="413279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0383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4579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3794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679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375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7308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1908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1375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slide2-coverstyle_160dpi.jp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slide2-coverstyle_160dpi"/>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6550025"/>
            <a:ext cx="914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endParaRPr lang="en-US" dirty="0"/>
          </a:p>
        </p:txBody>
      </p:sp>
      <p:sp>
        <p:nvSpPr>
          <p:cNvPr id="1029" name="Rectangle 4"/>
          <p:cNvSpPr>
            <a:spLocks noGrp="1" noChangeArrowheads="1"/>
          </p:cNvSpPr>
          <p:nvPr>
            <p:ph type="title"/>
          </p:nvPr>
        </p:nvSpPr>
        <p:spPr bwMode="auto">
          <a:xfrm>
            <a:off x="460375" y="0"/>
            <a:ext cx="7773988"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b" anchorCtr="0" compatLnSpc="1">
            <a:prstTxWarp prst="textNoShape">
              <a:avLst/>
            </a:prstTxWarp>
          </a:bodyPr>
          <a:lstStyle/>
          <a:p>
            <a:pPr lvl="0"/>
            <a:r>
              <a:rPr lang="en-US" smtClean="0"/>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46"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timing>
    <p:tnLst>
      <p:par>
        <p:cTn id="1" dur="indefinite" restart="never" nodeType="tmRoot"/>
      </p:par>
    </p:tnLst>
  </p:timing>
  <p:txStyles>
    <p:titleStyle>
      <a:lvl1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eaLnBrk="0" fontAlgn="base" hangingPunct="0">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eaLnBrk="0" fontAlgn="base" hangingPunct="0">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eaLnBrk="0" fontAlgn="base" hangingPunct="0">
        <a:lnSpc>
          <a:spcPct val="90000"/>
        </a:lnSpc>
        <a:spcBef>
          <a:spcPct val="70000"/>
        </a:spcBef>
        <a:spcAft>
          <a:spcPct val="0"/>
        </a:spcAft>
        <a:buClr>
          <a:schemeClr val="hlink"/>
        </a:buClr>
        <a:buSzPct val="80000"/>
        <a:buFont typeface="Wingdings" pitchFamily="2" charset="2"/>
        <a:buChar char="§"/>
        <a:defRPr sz="2800">
          <a:solidFill>
            <a:schemeClr val="tx1"/>
          </a:solidFill>
          <a:latin typeface="+mn-lt"/>
        </a:defRPr>
      </a:lvl2pPr>
      <a:lvl3pPr marL="854075" indent="-173038" algn="l" rtl="0" eaLnBrk="0" fontAlgn="base" hangingPunct="0">
        <a:lnSpc>
          <a:spcPct val="90000"/>
        </a:lnSpc>
        <a:spcBef>
          <a:spcPct val="70000"/>
        </a:spcBef>
        <a:spcAft>
          <a:spcPct val="0"/>
        </a:spcAft>
        <a:buClr>
          <a:schemeClr val="bg2"/>
        </a:buClr>
        <a:buSzPct val="80000"/>
        <a:buChar char="•"/>
        <a:defRPr sz="2400">
          <a:solidFill>
            <a:schemeClr val="tx1"/>
          </a:solidFill>
          <a:latin typeface="+mn-lt"/>
        </a:defRPr>
      </a:lvl3pPr>
      <a:lvl4pPr marL="1254125" indent="-165100" algn="l" rtl="0" eaLnBrk="0" fontAlgn="base" hangingPunct="0">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eaLnBrk="0" fontAlgn="base" hangingPunct="0">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icrosoft.com/learn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www.microsoft.com/learn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0" y="1841500"/>
            <a:ext cx="7527925" cy="366713"/>
          </a:xfrm>
          <a:ln/>
          <a:extLst>
            <a:ext uri="{91240B29-F687-4F45-9708-019B960494DF}">
              <a14:hiddenLine xmlns:a14="http://schemas.microsoft.com/office/drawing/2010/main" w="9525" algn="ctr">
                <a:solidFill>
                  <a:srgbClr val="000000"/>
                </a:solidFill>
                <a:miter lim="800000"/>
                <a:headEnd/>
                <a:tailEnd/>
              </a14:hiddenLine>
            </a:ext>
          </a:extLst>
        </p:spPr>
        <p:txBody>
          <a:bodyPr/>
          <a:lstStyle/>
          <a:p>
            <a:pPr eaLnBrk="1" hangingPunct="1"/>
            <a:r>
              <a:rPr lang="en-US" sz="2800" dirty="0" smtClean="0"/>
              <a:t>Course 10775</a:t>
            </a:r>
          </a:p>
        </p:txBody>
      </p:sp>
      <p:sp>
        <p:nvSpPr>
          <p:cNvPr id="3075" name="Rectangle 5"/>
          <p:cNvSpPr>
            <a:spLocks noGrp="1" noChangeArrowheads="1"/>
          </p:cNvSpPr>
          <p:nvPr>
            <p:ph type="subTitle" idx="1"/>
          </p:nvPr>
        </p:nvSpPr>
        <p:spPr/>
        <p:txBody>
          <a:bodyPr/>
          <a:lstStyle/>
          <a:p>
            <a:pPr eaLnBrk="1" hangingPunct="1"/>
            <a:r>
              <a:rPr lang="en-US" dirty="0"/>
              <a:t>Administering Microsoft® SQL Server® 2012 Databases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smtClean="0"/>
              <a:t>Microsoft Learning</a:t>
            </a:r>
          </a:p>
        </p:txBody>
      </p:sp>
      <p:sp>
        <p:nvSpPr>
          <p:cNvPr id="9219" name="Rectangle 3"/>
          <p:cNvSpPr>
            <a:spLocks noChangeArrowheads="1"/>
          </p:cNvSpPr>
          <p:nvPr/>
        </p:nvSpPr>
        <p:spPr bwMode="auto">
          <a:xfrm>
            <a:off x="368300" y="6169025"/>
            <a:ext cx="3538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l"/>
            <a:r>
              <a:rPr lang="en-US" sz="1600" b="0" dirty="0">
                <a:latin typeface="Segoe Semibold" pitchFamily="34" charset="0"/>
                <a:hlinkClick r:id="rId3"/>
              </a:rPr>
              <a:t>http://www.microsoft.com/learning/</a:t>
            </a:r>
            <a:endParaRPr lang="en-US" sz="1600" b="0" dirty="0">
              <a:latin typeface="Segoe Semibold" pitchFamily="34" charset="0"/>
            </a:endParaRPr>
          </a:p>
        </p:txBody>
      </p:sp>
      <p:pic>
        <p:nvPicPr>
          <p:cNvPr id="9220" name="Picture 19" descr="ms_Learning_b-lar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1613" y="6186488"/>
            <a:ext cx="20939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6"/>
          <p:cNvSpPr>
            <a:spLocks noChangeArrowheads="1"/>
          </p:cNvSpPr>
          <p:nvPr/>
        </p:nvSpPr>
        <p:spPr bwMode="auto">
          <a:xfrm>
            <a:off x="501650" y="1463675"/>
            <a:ext cx="6692900" cy="906463"/>
          </a:xfrm>
          <a:prstGeom prst="roundRect">
            <a:avLst>
              <a:gd name="adj" fmla="val 16667"/>
            </a:avLst>
          </a:prstGeom>
          <a:gradFill rotWithShape="1">
            <a:gsLst>
              <a:gs pos="0">
                <a:srgbClr val="E4CD9A"/>
              </a:gs>
              <a:gs pos="100000">
                <a:srgbClr val="F2E7CE"/>
              </a:gs>
            </a:gsLst>
            <a:lin ang="2700000" scaled="1"/>
          </a:gradFill>
          <a:ln w="9525" algn="ctr">
            <a:noFill/>
            <a:round/>
            <a:headEnd/>
            <a:tailEnd/>
          </a:ln>
          <a:effectLst>
            <a:outerShdw dist="35921" dir="2700000" algn="ctr" rotWithShape="0">
              <a:srgbClr val="5F5F5F">
                <a:alpha val="50000"/>
              </a:srgbClr>
            </a:outerShdw>
          </a:effectLst>
        </p:spPr>
        <p:txBody>
          <a:bodyPr anchor="ctr"/>
          <a:lstStyle/>
          <a:p>
            <a:pPr algn="l">
              <a:spcAft>
                <a:spcPct val="60000"/>
              </a:spcAft>
              <a:defRPr/>
            </a:pPr>
            <a:r>
              <a:rPr lang="en-US" sz="2000" b="0" dirty="0"/>
              <a:t>Course 10774A: Querying </a:t>
            </a:r>
            <a:r>
              <a:rPr lang="en-US" sz="2000" b="0" dirty="0" smtClean="0"/>
              <a:t>Microsoft </a:t>
            </a:r>
            <a:br>
              <a:rPr lang="en-US" sz="2000" b="0" dirty="0" smtClean="0"/>
            </a:br>
            <a:r>
              <a:rPr lang="en-US" sz="2000" b="0" dirty="0" smtClean="0"/>
              <a:t>SQL Server </a:t>
            </a:r>
            <a:r>
              <a:rPr lang="en-US" sz="2000" b="0" dirty="0"/>
              <a:t>2012</a:t>
            </a:r>
          </a:p>
        </p:txBody>
      </p:sp>
      <p:sp>
        <p:nvSpPr>
          <p:cNvPr id="10" name="AutoShape 15"/>
          <p:cNvSpPr>
            <a:spLocks noChangeArrowheads="1"/>
          </p:cNvSpPr>
          <p:nvPr/>
        </p:nvSpPr>
        <p:spPr bwMode="auto">
          <a:xfrm>
            <a:off x="1181100" y="2547938"/>
            <a:ext cx="6692900" cy="906462"/>
          </a:xfrm>
          <a:prstGeom prst="roundRect">
            <a:avLst>
              <a:gd name="adj" fmla="val 16667"/>
            </a:avLst>
          </a:prstGeom>
          <a:gradFill rotWithShape="1">
            <a:gsLst>
              <a:gs pos="0">
                <a:srgbClr val="E4CD9A"/>
              </a:gs>
              <a:gs pos="100000">
                <a:srgbClr val="F2E7CE"/>
              </a:gs>
            </a:gsLst>
            <a:lin ang="2700000" scaled="1"/>
          </a:gradFill>
          <a:ln w="9525" algn="ctr">
            <a:noFill/>
            <a:round/>
            <a:headEnd/>
            <a:tailEnd/>
          </a:ln>
          <a:effectLst>
            <a:outerShdw dist="35921" dir="2700000" algn="ctr" rotWithShape="0">
              <a:srgbClr val="5F5F5F">
                <a:alpha val="50000"/>
              </a:srgbClr>
            </a:outerShdw>
          </a:effectLst>
        </p:spPr>
        <p:txBody>
          <a:bodyPr anchor="ctr"/>
          <a:lstStyle/>
          <a:p>
            <a:pPr algn="l">
              <a:lnSpc>
                <a:spcPct val="90000"/>
              </a:lnSpc>
              <a:spcBef>
                <a:spcPct val="40000"/>
              </a:spcBef>
              <a:defRPr/>
            </a:pPr>
            <a:r>
              <a:rPr lang="en-US" sz="2000" b="0" dirty="0"/>
              <a:t>Course </a:t>
            </a:r>
            <a:r>
              <a:rPr lang="en-US" sz="2000" b="0" dirty="0" smtClean="0"/>
              <a:t>10775A: </a:t>
            </a:r>
            <a:r>
              <a:rPr lang="en-US" sz="2000" b="0" dirty="0"/>
              <a:t>Administering Microsoft SQL Server 2012 Databases</a:t>
            </a:r>
          </a:p>
        </p:txBody>
      </p:sp>
      <p:sp>
        <p:nvSpPr>
          <p:cNvPr id="11" name="AutoShape 15"/>
          <p:cNvSpPr>
            <a:spLocks noChangeArrowheads="1"/>
          </p:cNvSpPr>
          <p:nvPr/>
        </p:nvSpPr>
        <p:spPr bwMode="auto">
          <a:xfrm>
            <a:off x="1874838" y="3627438"/>
            <a:ext cx="6692900" cy="906462"/>
          </a:xfrm>
          <a:prstGeom prst="roundRect">
            <a:avLst>
              <a:gd name="adj" fmla="val 16667"/>
            </a:avLst>
          </a:prstGeom>
          <a:gradFill rotWithShape="1">
            <a:gsLst>
              <a:gs pos="0">
                <a:srgbClr val="E4CD9A"/>
              </a:gs>
              <a:gs pos="100000">
                <a:srgbClr val="F2E7CE"/>
              </a:gs>
            </a:gsLst>
            <a:lin ang="2700000" scaled="1"/>
          </a:gradFill>
          <a:ln w="9525" algn="ctr">
            <a:noFill/>
            <a:round/>
            <a:headEnd/>
            <a:tailEnd/>
          </a:ln>
          <a:effectLst>
            <a:outerShdw dist="35921" dir="2700000" algn="ctr" rotWithShape="0">
              <a:srgbClr val="5F5F5F">
                <a:alpha val="50000"/>
              </a:srgbClr>
            </a:outerShdw>
          </a:effectLst>
        </p:spPr>
        <p:txBody>
          <a:bodyPr anchor="ctr"/>
          <a:lstStyle/>
          <a:p>
            <a:pPr algn="l">
              <a:lnSpc>
                <a:spcPct val="90000"/>
              </a:lnSpc>
              <a:spcBef>
                <a:spcPct val="40000"/>
              </a:spcBef>
              <a:defRPr/>
            </a:pPr>
            <a:r>
              <a:rPr lang="en-US" sz="2000" b="0" dirty="0"/>
              <a:t>Course 10776A: </a:t>
            </a:r>
            <a:r>
              <a:rPr lang="en-AU" sz="2000" b="0" dirty="0"/>
              <a:t>Developing </a:t>
            </a:r>
            <a:r>
              <a:rPr lang="en-AU" sz="2000" b="0" dirty="0" smtClean="0"/>
              <a:t>Microsoft </a:t>
            </a:r>
            <a:r>
              <a:rPr lang="en-AU" sz="2000" b="0" dirty="0"/>
              <a:t>SQL </a:t>
            </a:r>
            <a:r>
              <a:rPr lang="en-AU" sz="2000" b="0" dirty="0" smtClean="0"/>
              <a:t>Server </a:t>
            </a:r>
            <a:r>
              <a:rPr lang="en-AU" sz="2000" b="0" dirty="0"/>
              <a:t>2012 Databases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38"/>
          <p:cNvGrpSpPr>
            <a:grpSpLocks/>
          </p:cNvGrpSpPr>
          <p:nvPr/>
        </p:nvGrpSpPr>
        <p:grpSpPr bwMode="auto">
          <a:xfrm>
            <a:off x="4627561" y="995363"/>
            <a:ext cx="4244974" cy="5024437"/>
            <a:chOff x="4627332" y="995339"/>
            <a:chExt cx="4244521" cy="5024210"/>
          </a:xfrm>
        </p:grpSpPr>
        <p:sp>
          <p:nvSpPr>
            <p:cNvPr id="51" name="AutoShape 6"/>
            <p:cNvSpPr>
              <a:spLocks noChangeArrowheads="1"/>
            </p:cNvSpPr>
            <p:nvPr/>
          </p:nvSpPr>
          <p:spPr bwMode="auto">
            <a:xfrm>
              <a:off x="4627332" y="995339"/>
              <a:ext cx="4244521" cy="5024210"/>
            </a:xfrm>
            <a:prstGeom prst="roundRect">
              <a:avLst>
                <a:gd name="adj" fmla="val 16667"/>
              </a:avLst>
            </a:prstGeom>
            <a:ln>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2000" b="0" dirty="0">
                <a:solidFill>
                  <a:srgbClr val="000000"/>
                </a:solidFill>
              </a:endParaRPr>
            </a:p>
          </p:txBody>
        </p:sp>
        <p:grpSp>
          <p:nvGrpSpPr>
            <p:cNvPr id="6161" name="Group 36"/>
            <p:cNvGrpSpPr>
              <a:grpSpLocks/>
            </p:cNvGrpSpPr>
            <p:nvPr/>
          </p:nvGrpSpPr>
          <p:grpSpPr bwMode="auto">
            <a:xfrm>
              <a:off x="4628919" y="1003276"/>
              <a:ext cx="4242934" cy="663071"/>
              <a:chOff x="4628919" y="5415787"/>
              <a:chExt cx="4242934" cy="663071"/>
            </a:xfrm>
          </p:grpSpPr>
          <p:sp>
            <p:nvSpPr>
              <p:cNvPr id="53" name="Rectangle 52"/>
              <p:cNvSpPr/>
              <p:nvPr/>
            </p:nvSpPr>
            <p:spPr bwMode="auto">
              <a:xfrm>
                <a:off x="4628919" y="5415787"/>
                <a:ext cx="4242934" cy="627035"/>
              </a:xfrm>
              <a:prstGeom prst="rect">
                <a:avLst/>
              </a:prstGeom>
              <a:solidFill>
                <a:schemeClr val="accent2">
                  <a:lumMod val="75000"/>
                </a:schemeClr>
              </a:solidFill>
              <a:ln>
                <a:solidFill>
                  <a:schemeClr val="accent2">
                    <a:lumMod val="75000"/>
                  </a:schemeClr>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wrap="none" anchor="ctr"/>
              <a:lstStyle/>
              <a:p>
                <a:pPr algn="ctr" eaLnBrk="0" hangingPunct="0">
                  <a:defRPr/>
                </a:pPr>
                <a:endParaRPr lang="en-US" dirty="0">
                  <a:solidFill>
                    <a:schemeClr val="tx1"/>
                  </a:solidFill>
                </a:endParaRPr>
              </a:p>
            </p:txBody>
          </p:sp>
          <p:sp>
            <p:nvSpPr>
              <p:cNvPr id="6163" name="TextBox 32"/>
              <p:cNvSpPr txBox="1">
                <a:spLocks noChangeArrowheads="1"/>
              </p:cNvSpPr>
              <p:nvPr/>
            </p:nvSpPr>
            <p:spPr bwMode="auto">
              <a:xfrm>
                <a:off x="4724161" y="5432556"/>
                <a:ext cx="4061979" cy="646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Verdana" pitchFamily="34" charset="0"/>
                    <a:cs typeface="Arial" charset="0"/>
                  </a:defRPr>
                </a:lvl1pPr>
                <a:lvl2pPr marL="742950" indent="-285750" eaLnBrk="0" hangingPunct="0">
                  <a:defRPr b="1">
                    <a:solidFill>
                      <a:schemeClr val="tx1"/>
                    </a:solidFill>
                    <a:latin typeface="Verdana" pitchFamily="34" charset="0"/>
                    <a:cs typeface="Arial" charset="0"/>
                  </a:defRPr>
                </a:lvl2pPr>
                <a:lvl3pPr marL="1143000" indent="-228600" eaLnBrk="0" hangingPunct="0">
                  <a:defRPr b="1">
                    <a:solidFill>
                      <a:schemeClr val="tx1"/>
                    </a:solidFill>
                    <a:latin typeface="Verdana" pitchFamily="34" charset="0"/>
                    <a:cs typeface="Arial" charset="0"/>
                  </a:defRPr>
                </a:lvl3pPr>
                <a:lvl4pPr marL="1600200" indent="-228600" eaLnBrk="0" hangingPunct="0">
                  <a:defRPr b="1">
                    <a:solidFill>
                      <a:schemeClr val="tx1"/>
                    </a:solidFill>
                    <a:latin typeface="Verdana" pitchFamily="34" charset="0"/>
                    <a:cs typeface="Arial" charset="0"/>
                  </a:defRPr>
                </a:lvl4pPr>
                <a:lvl5pPr marL="2057400" indent="-228600" eaLnBrk="0" hangingPunct="0">
                  <a:defRPr b="1">
                    <a:solidFill>
                      <a:schemeClr val="tx1"/>
                    </a:solidFill>
                    <a:latin typeface="Verdana" pitchFamily="34" charset="0"/>
                    <a:cs typeface="Arial" charset="0"/>
                  </a:defRPr>
                </a:lvl5pPr>
                <a:lvl6pPr marL="2514600" indent="-228600" eaLnBrk="0" fontAlgn="base" hangingPunct="0">
                  <a:spcBef>
                    <a:spcPct val="0"/>
                  </a:spcBef>
                  <a:spcAft>
                    <a:spcPct val="0"/>
                  </a:spcAft>
                  <a:defRPr b="1">
                    <a:solidFill>
                      <a:schemeClr val="tx1"/>
                    </a:solidFill>
                    <a:latin typeface="Verdana" pitchFamily="34" charset="0"/>
                    <a:cs typeface="Arial" charset="0"/>
                  </a:defRPr>
                </a:lvl6pPr>
                <a:lvl7pPr marL="2971800" indent="-228600" eaLnBrk="0" fontAlgn="base" hangingPunct="0">
                  <a:spcBef>
                    <a:spcPct val="0"/>
                  </a:spcBef>
                  <a:spcAft>
                    <a:spcPct val="0"/>
                  </a:spcAft>
                  <a:defRPr b="1">
                    <a:solidFill>
                      <a:schemeClr val="tx1"/>
                    </a:solidFill>
                    <a:latin typeface="Verdana" pitchFamily="34" charset="0"/>
                    <a:cs typeface="Arial" charset="0"/>
                  </a:defRPr>
                </a:lvl7pPr>
                <a:lvl8pPr marL="3429000" indent="-228600" eaLnBrk="0" fontAlgn="base" hangingPunct="0">
                  <a:spcBef>
                    <a:spcPct val="0"/>
                  </a:spcBef>
                  <a:spcAft>
                    <a:spcPct val="0"/>
                  </a:spcAft>
                  <a:defRPr b="1">
                    <a:solidFill>
                      <a:schemeClr val="tx1"/>
                    </a:solidFill>
                    <a:latin typeface="Verdana" pitchFamily="34" charset="0"/>
                    <a:cs typeface="Arial" charset="0"/>
                  </a:defRPr>
                </a:lvl8pPr>
                <a:lvl9pPr marL="3886200" indent="-228600" eaLnBrk="0" fontAlgn="base" hangingPunct="0">
                  <a:spcBef>
                    <a:spcPct val="0"/>
                  </a:spcBef>
                  <a:spcAft>
                    <a:spcPct val="0"/>
                  </a:spcAft>
                  <a:defRPr b="1">
                    <a:solidFill>
                      <a:schemeClr val="tx1"/>
                    </a:solidFill>
                    <a:latin typeface="Verdana" pitchFamily="34" charset="0"/>
                    <a:cs typeface="Arial" charset="0"/>
                  </a:defRPr>
                </a:lvl9pPr>
              </a:lstStyle>
              <a:p>
                <a:pPr algn="ctr"/>
                <a:r>
                  <a:rPr lang="en-US" sz="1200" dirty="0">
                    <a:solidFill>
                      <a:schemeClr val="bg1"/>
                    </a:solidFill>
                  </a:rPr>
                  <a:t>Course Companion </a:t>
                </a:r>
                <a:r>
                  <a:rPr lang="en-US" sz="1200" dirty="0" smtClean="0">
                    <a:solidFill>
                      <a:schemeClr val="bg1"/>
                    </a:solidFill>
                  </a:rPr>
                  <a:t>Content on the </a:t>
                </a:r>
                <a:r>
                  <a:rPr lang="en-US" sz="1200" u="sng" dirty="0" smtClean="0">
                    <a:solidFill>
                      <a:schemeClr val="bg1"/>
                    </a:solidFill>
                  </a:rPr>
                  <a:t>http://www.microsoft.com/learning/companionmoc</a:t>
                </a:r>
                <a:r>
                  <a:rPr lang="en-US" sz="1200" dirty="0" smtClean="0">
                    <a:solidFill>
                      <a:schemeClr val="bg1"/>
                    </a:solidFill>
                  </a:rPr>
                  <a:t> Site</a:t>
                </a:r>
                <a:endParaRPr lang="en-US" sz="1200" dirty="0">
                  <a:solidFill>
                    <a:schemeClr val="bg1"/>
                  </a:solidFill>
                </a:endParaRPr>
              </a:p>
            </p:txBody>
          </p:sp>
        </p:grpSp>
      </p:grpSp>
      <p:grpSp>
        <p:nvGrpSpPr>
          <p:cNvPr id="6147" name="Group 37"/>
          <p:cNvGrpSpPr>
            <a:grpSpLocks/>
          </p:cNvGrpSpPr>
          <p:nvPr/>
        </p:nvGrpSpPr>
        <p:grpSpPr bwMode="auto">
          <a:xfrm>
            <a:off x="273050" y="995363"/>
            <a:ext cx="4246563" cy="5024437"/>
            <a:chOff x="273049" y="995589"/>
            <a:chExt cx="4245795" cy="5024210"/>
          </a:xfrm>
        </p:grpSpPr>
        <p:sp>
          <p:nvSpPr>
            <p:cNvPr id="56" name="AutoShape 6"/>
            <p:cNvSpPr>
              <a:spLocks noChangeArrowheads="1"/>
            </p:cNvSpPr>
            <p:nvPr/>
          </p:nvSpPr>
          <p:spPr bwMode="auto">
            <a:xfrm>
              <a:off x="273049" y="995589"/>
              <a:ext cx="4244207" cy="5024210"/>
            </a:xfrm>
            <a:prstGeom prst="roundRect">
              <a:avLst>
                <a:gd name="adj" fmla="val 16667"/>
              </a:avLst>
            </a:prstGeom>
            <a:ln>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2000" b="0" dirty="0">
                <a:solidFill>
                  <a:srgbClr val="000000"/>
                </a:solidFill>
              </a:endParaRPr>
            </a:p>
          </p:txBody>
        </p:sp>
        <p:sp>
          <p:nvSpPr>
            <p:cNvPr id="57" name="Rectangle 56"/>
            <p:cNvSpPr/>
            <p:nvPr/>
          </p:nvSpPr>
          <p:spPr bwMode="auto">
            <a:xfrm>
              <a:off x="276223" y="998764"/>
              <a:ext cx="4242621" cy="628622"/>
            </a:xfrm>
            <a:prstGeom prst="rect">
              <a:avLst/>
            </a:prstGeom>
            <a:solidFill>
              <a:schemeClr val="accent2">
                <a:lumMod val="75000"/>
              </a:schemeClr>
            </a:solidFill>
            <a:ln>
              <a:solidFill>
                <a:schemeClr val="accent2">
                  <a:lumMod val="75000"/>
                </a:schemeClr>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wrap="none" anchor="ctr"/>
            <a:lstStyle/>
            <a:p>
              <a:pPr algn="ctr" eaLnBrk="0" hangingPunct="0">
                <a:defRPr/>
              </a:pPr>
              <a:endParaRPr lang="en-US" dirty="0">
                <a:solidFill>
                  <a:schemeClr val="tx1"/>
                </a:solidFill>
              </a:endParaRPr>
            </a:p>
          </p:txBody>
        </p:sp>
      </p:grpSp>
      <p:sp>
        <p:nvSpPr>
          <p:cNvPr id="6148" name="Rectangle 2"/>
          <p:cNvSpPr>
            <a:spLocks noGrp="1" noChangeArrowheads="1"/>
          </p:cNvSpPr>
          <p:nvPr>
            <p:ph type="title"/>
          </p:nvPr>
        </p:nvSpPr>
        <p:spPr/>
        <p:txBody>
          <a:bodyPr/>
          <a:lstStyle/>
          <a:p>
            <a:pPr eaLnBrk="1" hangingPunct="1"/>
            <a:r>
              <a:rPr lang="en-US" dirty="0" smtClean="0"/>
              <a:t>Course Material</a:t>
            </a:r>
          </a:p>
        </p:txBody>
      </p:sp>
      <p:sp>
        <p:nvSpPr>
          <p:cNvPr id="6149" name="Rectangle 3"/>
          <p:cNvSpPr>
            <a:spLocks noChangeArrowheads="1"/>
          </p:cNvSpPr>
          <p:nvPr/>
        </p:nvSpPr>
        <p:spPr bwMode="auto">
          <a:xfrm>
            <a:off x="368300" y="6169025"/>
            <a:ext cx="3538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r>
              <a:rPr lang="en-US" sz="1600" b="0" dirty="0">
                <a:latin typeface="Segoe Semibold" pitchFamily="34" charset="0"/>
                <a:hlinkClick r:id="rId3"/>
              </a:rPr>
              <a:t>http://www.microsoft.com/learning/</a:t>
            </a:r>
            <a:endParaRPr lang="en-US" sz="1600" b="0" dirty="0">
              <a:latin typeface="Segoe Semibold" pitchFamily="34" charset="0"/>
            </a:endParaRPr>
          </a:p>
        </p:txBody>
      </p:sp>
      <p:pic>
        <p:nvPicPr>
          <p:cNvPr id="6150" name="Picture 19" descr="ms_Learning_b-lar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1613" y="6186488"/>
            <a:ext cx="20939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AutoShape 15"/>
          <p:cNvSpPr>
            <a:spLocks noChangeArrowheads="1"/>
          </p:cNvSpPr>
          <p:nvPr/>
        </p:nvSpPr>
        <p:spPr bwMode="auto">
          <a:xfrm>
            <a:off x="418640" y="3216928"/>
            <a:ext cx="3927112" cy="1079653"/>
          </a:xfrm>
          <a:prstGeom prst="roundRect">
            <a:avLst>
              <a:gd name="adj" fmla="val 16667"/>
            </a:avLst>
          </a:prstGeom>
          <a:ln w="19050">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ts val="1660"/>
              </a:lnSpc>
              <a:spcBef>
                <a:spcPts val="0"/>
              </a:spcBef>
              <a:defRPr/>
            </a:pPr>
            <a:r>
              <a:rPr lang="en-US" sz="1400" dirty="0" smtClean="0">
                <a:solidFill>
                  <a:srgbClr val="000000"/>
                </a:solidFill>
              </a:rPr>
              <a:t>Module Content</a:t>
            </a:r>
          </a:p>
          <a:p>
            <a:pPr algn="ctr" eaLnBrk="0" hangingPunct="0">
              <a:lnSpc>
                <a:spcPts val="1660"/>
              </a:lnSpc>
              <a:spcBef>
                <a:spcPts val="0"/>
              </a:spcBef>
              <a:defRPr/>
            </a:pPr>
            <a:r>
              <a:rPr lang="en-US" sz="1400" dirty="0" smtClean="0">
                <a:solidFill>
                  <a:srgbClr val="000000"/>
                </a:solidFill>
              </a:rPr>
              <a:t>Labs</a:t>
            </a:r>
          </a:p>
          <a:p>
            <a:pPr algn="ctr" eaLnBrk="0" hangingPunct="0">
              <a:lnSpc>
                <a:spcPts val="1660"/>
              </a:lnSpc>
              <a:spcBef>
                <a:spcPts val="0"/>
              </a:spcBef>
              <a:defRPr/>
            </a:pPr>
            <a:r>
              <a:rPr lang="en-US" sz="1400" dirty="0" smtClean="0">
                <a:solidFill>
                  <a:srgbClr val="000000"/>
                </a:solidFill>
              </a:rPr>
              <a:t>Module </a:t>
            </a:r>
            <a:r>
              <a:rPr lang="en-US" sz="1400" dirty="0">
                <a:solidFill>
                  <a:srgbClr val="000000"/>
                </a:solidFill>
              </a:rPr>
              <a:t>Reviews and </a:t>
            </a:r>
            <a:r>
              <a:rPr lang="en-US" sz="1400" dirty="0" smtClean="0">
                <a:solidFill>
                  <a:srgbClr val="000000"/>
                </a:solidFill>
              </a:rPr>
              <a:t>Takeaways</a:t>
            </a:r>
          </a:p>
          <a:p>
            <a:pPr algn="ctr" eaLnBrk="0" hangingPunct="0">
              <a:lnSpc>
                <a:spcPts val="1660"/>
              </a:lnSpc>
              <a:spcBef>
                <a:spcPts val="0"/>
              </a:spcBef>
              <a:defRPr/>
            </a:pPr>
            <a:r>
              <a:rPr lang="en-US" sz="1400" dirty="0" smtClean="0">
                <a:solidFill>
                  <a:srgbClr val="000000"/>
                </a:solidFill>
              </a:rPr>
              <a:t>Lab Answer Keys</a:t>
            </a: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p:txBody>
      </p:sp>
      <p:sp>
        <p:nvSpPr>
          <p:cNvPr id="6154" name="Rectangle 3"/>
          <p:cNvSpPr>
            <a:spLocks noChangeArrowheads="1"/>
          </p:cNvSpPr>
          <p:nvPr/>
        </p:nvSpPr>
        <p:spPr bwMode="auto">
          <a:xfrm>
            <a:off x="371475" y="1782763"/>
            <a:ext cx="4062413" cy="110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hangingPunct="0">
              <a:lnSpc>
                <a:spcPct val="90000"/>
              </a:lnSpc>
              <a:spcBef>
                <a:spcPct val="70000"/>
              </a:spcBef>
              <a:buClr>
                <a:schemeClr val="hlink"/>
              </a:buClr>
              <a:buSzPct val="90000"/>
            </a:pPr>
            <a:r>
              <a:rPr lang="en-US" sz="1500" b="0" dirty="0"/>
              <a:t>A succinct </a:t>
            </a:r>
            <a:r>
              <a:rPr lang="en-US" sz="1500" dirty="0"/>
              <a:t>classroom learning guide </a:t>
            </a:r>
            <a:r>
              <a:rPr lang="en-US" sz="1500" b="0" dirty="0"/>
              <a:t>that provides </a:t>
            </a:r>
            <a:r>
              <a:rPr lang="en-US" sz="1500" dirty="0"/>
              <a:t>critical technical information </a:t>
            </a:r>
            <a:r>
              <a:rPr lang="en-US" sz="1500" b="0" dirty="0"/>
              <a:t>to optimize your </a:t>
            </a:r>
            <a:br>
              <a:rPr lang="en-US" sz="1500" b="0" dirty="0"/>
            </a:br>
            <a:r>
              <a:rPr lang="en-US" sz="1500" dirty="0"/>
              <a:t>in-class learning experience</a:t>
            </a:r>
            <a:r>
              <a:rPr lang="en-US" sz="1500" b="0" dirty="0"/>
              <a:t>.</a:t>
            </a:r>
          </a:p>
        </p:txBody>
      </p:sp>
      <p:sp>
        <p:nvSpPr>
          <p:cNvPr id="6156" name="Rectangle 3"/>
          <p:cNvSpPr>
            <a:spLocks noChangeArrowheads="1"/>
          </p:cNvSpPr>
          <p:nvPr/>
        </p:nvSpPr>
        <p:spPr bwMode="auto">
          <a:xfrm>
            <a:off x="4724400" y="1765300"/>
            <a:ext cx="4062413"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hangingPunct="0">
              <a:lnSpc>
                <a:spcPct val="90000"/>
              </a:lnSpc>
              <a:spcBef>
                <a:spcPct val="70000"/>
              </a:spcBef>
              <a:buClr>
                <a:schemeClr val="hlink"/>
              </a:buClr>
              <a:buSzPct val="90000"/>
            </a:pPr>
            <a:r>
              <a:rPr lang="en-US" sz="1500" dirty="0"/>
              <a:t>Searchable</a:t>
            </a:r>
            <a:r>
              <a:rPr lang="en-US" sz="1500" b="0" dirty="0"/>
              <a:t>, easy-to-navigate </a:t>
            </a:r>
            <a:r>
              <a:rPr lang="en-US" sz="1500" dirty="0"/>
              <a:t>digital content</a:t>
            </a:r>
            <a:r>
              <a:rPr lang="en-US" sz="1500" b="0" dirty="0"/>
              <a:t> with integrated premium</a:t>
            </a:r>
            <a:br>
              <a:rPr lang="en-US" sz="1500" b="0" dirty="0"/>
            </a:br>
            <a:r>
              <a:rPr lang="en-US" sz="1500" dirty="0"/>
              <a:t>on-line resources </a:t>
            </a:r>
            <a:r>
              <a:rPr lang="en-US" sz="1500" b="0" dirty="0"/>
              <a:t>designed to supplement the Course </a:t>
            </a:r>
            <a:r>
              <a:rPr lang="en-US" sz="1500" b="0" dirty="0" smtClean="0"/>
              <a:t>Handbook. </a:t>
            </a:r>
          </a:p>
          <a:p>
            <a:pPr algn="ctr" eaLnBrk="0" hangingPunct="0">
              <a:lnSpc>
                <a:spcPct val="90000"/>
              </a:lnSpc>
              <a:spcBef>
                <a:spcPct val="70000"/>
              </a:spcBef>
              <a:buClr>
                <a:schemeClr val="hlink"/>
              </a:buClr>
              <a:buSzPct val="90000"/>
            </a:pPr>
            <a:r>
              <a:rPr lang="en-US" sz="1500" dirty="0" smtClean="0"/>
              <a:t>Student Course </a:t>
            </a:r>
            <a:r>
              <a:rPr lang="en-US" sz="1500" b="0" dirty="0" smtClean="0"/>
              <a:t>files required for the labs and demonstrations.</a:t>
            </a:r>
          </a:p>
        </p:txBody>
      </p:sp>
      <p:sp>
        <p:nvSpPr>
          <p:cNvPr id="6157" name="TextBox 31"/>
          <p:cNvSpPr txBox="1">
            <a:spLocks noChangeArrowheads="1"/>
          </p:cNvSpPr>
          <p:nvPr/>
        </p:nvSpPr>
        <p:spPr bwMode="auto">
          <a:xfrm>
            <a:off x="1462426" y="1143000"/>
            <a:ext cx="170270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cs typeface="Arial" charset="0"/>
              </a:defRPr>
            </a:lvl1pPr>
            <a:lvl2pPr marL="742950" indent="-285750" eaLnBrk="0" hangingPunct="0">
              <a:defRPr b="1">
                <a:solidFill>
                  <a:schemeClr val="tx1"/>
                </a:solidFill>
                <a:latin typeface="Verdana" pitchFamily="34" charset="0"/>
                <a:cs typeface="Arial" charset="0"/>
              </a:defRPr>
            </a:lvl2pPr>
            <a:lvl3pPr marL="1143000" indent="-228600" eaLnBrk="0" hangingPunct="0">
              <a:defRPr b="1">
                <a:solidFill>
                  <a:schemeClr val="tx1"/>
                </a:solidFill>
                <a:latin typeface="Verdana" pitchFamily="34" charset="0"/>
                <a:cs typeface="Arial" charset="0"/>
              </a:defRPr>
            </a:lvl3pPr>
            <a:lvl4pPr marL="1600200" indent="-228600" eaLnBrk="0" hangingPunct="0">
              <a:defRPr b="1">
                <a:solidFill>
                  <a:schemeClr val="tx1"/>
                </a:solidFill>
                <a:latin typeface="Verdana" pitchFamily="34" charset="0"/>
                <a:cs typeface="Arial" charset="0"/>
              </a:defRPr>
            </a:lvl4pPr>
            <a:lvl5pPr marL="2057400" indent="-228600" eaLnBrk="0" hangingPunct="0">
              <a:defRPr b="1">
                <a:solidFill>
                  <a:schemeClr val="tx1"/>
                </a:solidFill>
                <a:latin typeface="Verdana" pitchFamily="34" charset="0"/>
                <a:cs typeface="Arial" charset="0"/>
              </a:defRPr>
            </a:lvl5pPr>
            <a:lvl6pPr marL="2514600" indent="-228600" eaLnBrk="0" fontAlgn="base" hangingPunct="0">
              <a:spcBef>
                <a:spcPct val="0"/>
              </a:spcBef>
              <a:spcAft>
                <a:spcPct val="0"/>
              </a:spcAft>
              <a:defRPr b="1">
                <a:solidFill>
                  <a:schemeClr val="tx1"/>
                </a:solidFill>
                <a:latin typeface="Verdana" pitchFamily="34" charset="0"/>
                <a:cs typeface="Arial" charset="0"/>
              </a:defRPr>
            </a:lvl6pPr>
            <a:lvl7pPr marL="2971800" indent="-228600" eaLnBrk="0" fontAlgn="base" hangingPunct="0">
              <a:spcBef>
                <a:spcPct val="0"/>
              </a:spcBef>
              <a:spcAft>
                <a:spcPct val="0"/>
              </a:spcAft>
              <a:defRPr b="1">
                <a:solidFill>
                  <a:schemeClr val="tx1"/>
                </a:solidFill>
                <a:latin typeface="Verdana" pitchFamily="34" charset="0"/>
                <a:cs typeface="Arial" charset="0"/>
              </a:defRPr>
            </a:lvl7pPr>
            <a:lvl8pPr marL="3429000" indent="-228600" eaLnBrk="0" fontAlgn="base" hangingPunct="0">
              <a:spcBef>
                <a:spcPct val="0"/>
              </a:spcBef>
              <a:spcAft>
                <a:spcPct val="0"/>
              </a:spcAft>
              <a:defRPr b="1">
                <a:solidFill>
                  <a:schemeClr val="tx1"/>
                </a:solidFill>
                <a:latin typeface="Verdana" pitchFamily="34" charset="0"/>
                <a:cs typeface="Arial" charset="0"/>
              </a:defRPr>
            </a:lvl8pPr>
            <a:lvl9pPr marL="3886200" indent="-228600" eaLnBrk="0" fontAlgn="base" hangingPunct="0">
              <a:spcBef>
                <a:spcPct val="0"/>
              </a:spcBef>
              <a:spcAft>
                <a:spcPct val="0"/>
              </a:spcAft>
              <a:defRPr b="1">
                <a:solidFill>
                  <a:schemeClr val="tx1"/>
                </a:solidFill>
                <a:latin typeface="Verdana" pitchFamily="34" charset="0"/>
                <a:cs typeface="Arial" charset="0"/>
              </a:defRPr>
            </a:lvl9pPr>
          </a:lstStyle>
          <a:p>
            <a:pPr algn="ctr"/>
            <a:r>
              <a:rPr lang="en-US" sz="1200" dirty="0">
                <a:solidFill>
                  <a:schemeClr val="bg1"/>
                </a:solidFill>
              </a:rPr>
              <a:t>Course Handbook</a:t>
            </a:r>
          </a:p>
        </p:txBody>
      </p:sp>
      <p:pic>
        <p:nvPicPr>
          <p:cNvPr id="19" name="Picture 18" descr="10337A.jpg"/>
          <p:cNvPicPr>
            <a:picLocks noChangeAspect="1"/>
          </p:cNvPicPr>
          <p:nvPr/>
        </p:nvPicPr>
        <p:blipFill>
          <a:blip r:embed="rId5" cstate="print"/>
          <a:stretch>
            <a:fillRect/>
          </a:stretch>
        </p:blipFill>
        <p:spPr>
          <a:xfrm>
            <a:off x="500641" y="4171352"/>
            <a:ext cx="1493412" cy="1933968"/>
          </a:xfrm>
          <a:prstGeom prst="rect">
            <a:avLst/>
          </a:prstGeom>
          <a:effectLst>
            <a:outerShdw blurRad="50800" dist="38100" dir="2700000" algn="tl" rotWithShape="0">
              <a:prstClr val="black">
                <a:alpha val="40000"/>
              </a:prstClr>
            </a:outerShdw>
          </a:effectLst>
        </p:spPr>
      </p:pic>
      <p:sp>
        <p:nvSpPr>
          <p:cNvPr id="21" name="AutoShape 15"/>
          <p:cNvSpPr>
            <a:spLocks noChangeArrowheads="1"/>
          </p:cNvSpPr>
          <p:nvPr/>
        </p:nvSpPr>
        <p:spPr bwMode="auto">
          <a:xfrm>
            <a:off x="4786492" y="3248139"/>
            <a:ext cx="3927112" cy="1002535"/>
          </a:xfrm>
          <a:prstGeom prst="roundRect">
            <a:avLst>
              <a:gd name="adj" fmla="val 16667"/>
            </a:avLst>
          </a:prstGeom>
          <a:ln w="19050">
            <a:solidFill>
              <a:schemeClr val="accent2">
                <a:lumMod val="75000"/>
              </a:schemeClr>
            </a:solidFill>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ts val="1660"/>
              </a:lnSpc>
              <a:spcBef>
                <a:spcPts val="0"/>
              </a:spcBef>
              <a:defRPr/>
            </a:pPr>
            <a:r>
              <a:rPr lang="en-US" sz="1400" dirty="0" smtClean="0">
                <a:solidFill>
                  <a:srgbClr val="000000"/>
                </a:solidFill>
              </a:rPr>
              <a:t>Supplemental Course Content</a:t>
            </a:r>
          </a:p>
          <a:p>
            <a:pPr algn="ctr" eaLnBrk="0" hangingPunct="0">
              <a:lnSpc>
                <a:spcPts val="1660"/>
              </a:lnSpc>
              <a:spcBef>
                <a:spcPts val="0"/>
              </a:spcBef>
              <a:defRPr/>
            </a:pPr>
            <a:r>
              <a:rPr lang="en-US" sz="1400" dirty="0" smtClean="0">
                <a:solidFill>
                  <a:srgbClr val="000000"/>
                </a:solidFill>
              </a:rPr>
              <a:t>Student Course Files</a:t>
            </a: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a:p>
            <a:pPr algn="ctr" eaLnBrk="0" hangingPunct="0">
              <a:lnSpc>
                <a:spcPct val="90000"/>
              </a:lnSpc>
              <a:spcBef>
                <a:spcPct val="40000"/>
              </a:spcBef>
              <a:defRPr/>
            </a:pPr>
            <a:endParaRPr lang="en-US" sz="1400" dirty="0">
              <a:solidFill>
                <a:srgbClr val="000000"/>
              </a:solidFill>
            </a:endParaRPr>
          </a:p>
        </p:txBody>
      </p:sp>
      <p:pic>
        <p:nvPicPr>
          <p:cNvPr id="20" name="Picture 19" descr="onlineIcon.png"/>
          <p:cNvPicPr>
            <a:picLocks noChangeAspect="1"/>
          </p:cNvPicPr>
          <p:nvPr/>
        </p:nvPicPr>
        <p:blipFill>
          <a:blip r:embed="rId6" cstate="print"/>
          <a:stretch>
            <a:fillRect/>
          </a:stretch>
        </p:blipFill>
        <p:spPr>
          <a:xfrm>
            <a:off x="7686004" y="4039601"/>
            <a:ext cx="973254" cy="86860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12047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Course Outline – Modules 1 - 10</a:t>
            </a:r>
          </a:p>
        </p:txBody>
      </p:sp>
      <p:sp>
        <p:nvSpPr>
          <p:cNvPr id="12291" name="Rectangle 3"/>
          <p:cNvSpPr>
            <a:spLocks noGrp="1" noChangeArrowheads="1"/>
          </p:cNvSpPr>
          <p:nvPr>
            <p:ph type="body" idx="1"/>
          </p:nvPr>
        </p:nvSpPr>
        <p:spPr/>
        <p:txBody>
          <a:bodyPr/>
          <a:lstStyle/>
          <a:p>
            <a:pPr eaLnBrk="1" hangingPunct="1"/>
            <a:r>
              <a:rPr lang="en-US" dirty="0" smtClean="0"/>
              <a:t>Module 1: </a:t>
            </a:r>
            <a:r>
              <a:rPr lang="en-AU" dirty="0" smtClean="0"/>
              <a:t>Introduction to SQL Server 2012 and Its Toolset </a:t>
            </a:r>
          </a:p>
          <a:p>
            <a:pPr eaLnBrk="1" hangingPunct="1"/>
            <a:endParaRPr lang="en-US" dirty="0" smtClean="0"/>
          </a:p>
          <a:p>
            <a:pPr eaLnBrk="1" hangingPunct="1"/>
            <a:r>
              <a:rPr lang="en-US" dirty="0" smtClean="0"/>
              <a:t>Module 2: Preparing Systems for SQL Server 2012</a:t>
            </a:r>
          </a:p>
          <a:p>
            <a:pPr eaLnBrk="1" hangingPunct="1"/>
            <a:r>
              <a:rPr lang="en-US" dirty="0" smtClean="0"/>
              <a:t>Module 3: </a:t>
            </a:r>
            <a:r>
              <a:rPr lang="en-AU" dirty="0" smtClean="0"/>
              <a:t>Installing and Configuring SQL Server 2012</a:t>
            </a:r>
            <a:endParaRPr lang="en-US" dirty="0" smtClean="0"/>
          </a:p>
          <a:p>
            <a:pPr eaLnBrk="1" hangingPunct="1"/>
            <a:r>
              <a:rPr lang="en-US" dirty="0" smtClean="0"/>
              <a:t>Module 4: Working with Databases</a:t>
            </a:r>
          </a:p>
          <a:p>
            <a:pPr eaLnBrk="1" hangingPunct="1"/>
            <a:r>
              <a:rPr lang="en-US" dirty="0" smtClean="0"/>
              <a:t>Module 5: </a:t>
            </a:r>
            <a:r>
              <a:rPr lang="en-AU" dirty="0" smtClean="0"/>
              <a:t>Understanding SQL Server 2012 Recovery Models</a:t>
            </a:r>
            <a:endParaRPr lang="en-US" dirty="0" smtClean="0"/>
          </a:p>
          <a:p>
            <a:pPr eaLnBrk="1" hangingPunct="1"/>
            <a:r>
              <a:rPr lang="en-US" dirty="0" smtClean="0"/>
              <a:t>Module 6: </a:t>
            </a:r>
            <a:r>
              <a:rPr lang="en-AU" dirty="0" smtClean="0"/>
              <a:t>Backup of SQL Server 2012 Databases</a:t>
            </a:r>
            <a:endParaRPr lang="en-US" dirty="0" smtClean="0"/>
          </a:p>
          <a:p>
            <a:pPr eaLnBrk="1" hangingPunct="1"/>
            <a:r>
              <a:rPr lang="en-US" dirty="0" smtClean="0"/>
              <a:t>Module 7: </a:t>
            </a:r>
            <a:r>
              <a:rPr lang="en-AU" dirty="0" smtClean="0"/>
              <a:t>Restoring SQL Server 2012 Databases</a:t>
            </a:r>
            <a:endParaRPr lang="en-US" dirty="0" smtClean="0"/>
          </a:p>
          <a:p>
            <a:pPr eaLnBrk="1" hangingPunct="1"/>
            <a:r>
              <a:rPr lang="en-US" dirty="0" smtClean="0"/>
              <a:t>Module 8: </a:t>
            </a:r>
            <a:r>
              <a:rPr lang="en-AU" dirty="0" smtClean="0"/>
              <a:t>Importing and Exporting Data</a:t>
            </a:r>
            <a:endParaRPr lang="en-US" dirty="0" smtClean="0"/>
          </a:p>
          <a:p>
            <a:pPr eaLnBrk="1" hangingPunct="1"/>
            <a:r>
              <a:rPr lang="en-US" dirty="0" smtClean="0"/>
              <a:t>Module 9: </a:t>
            </a:r>
            <a:r>
              <a:rPr lang="en-AU" dirty="0"/>
              <a:t>Authenticating and Authorizing Users</a:t>
            </a:r>
            <a:endParaRPr lang="en-US" dirty="0" smtClean="0"/>
          </a:p>
          <a:p>
            <a:pPr eaLnBrk="1" hangingPunct="1"/>
            <a:r>
              <a:rPr lang="en-US" dirty="0" smtClean="0"/>
              <a:t>Module 10: </a:t>
            </a:r>
            <a:r>
              <a:rPr lang="en-AU" dirty="0"/>
              <a:t>Assigning Server and Database Roles</a:t>
            </a:r>
            <a:endParaRPr lang="en-AU" dirty="0" smtClean="0"/>
          </a:p>
          <a:p>
            <a:pPr marL="0" indent="0" eaLnBrk="1" hangingPunct="1">
              <a:buNone/>
            </a:pPr>
            <a:endParaRPr lang="en-US" dirty="0" smtClean="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590" y="1268829"/>
            <a:ext cx="1745672" cy="5380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7791" y="4964529"/>
            <a:ext cx="1745672" cy="53805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Course Outline – Modules 11 - 20</a:t>
            </a:r>
          </a:p>
        </p:txBody>
      </p:sp>
      <p:sp>
        <p:nvSpPr>
          <p:cNvPr id="12291" name="Rectangle 3"/>
          <p:cNvSpPr>
            <a:spLocks noGrp="1" noChangeArrowheads="1"/>
          </p:cNvSpPr>
          <p:nvPr>
            <p:ph type="body" idx="1"/>
          </p:nvPr>
        </p:nvSpPr>
        <p:spPr>
          <a:xfrm>
            <a:off x="458787" y="992188"/>
            <a:ext cx="8423955" cy="4386262"/>
          </a:xfrm>
        </p:spPr>
        <p:txBody>
          <a:bodyPr/>
          <a:lstStyle/>
          <a:p>
            <a:pPr eaLnBrk="1" hangingPunct="1"/>
            <a:r>
              <a:rPr lang="en-US" dirty="0" smtClean="0"/>
              <a:t>Module 11: </a:t>
            </a:r>
            <a:r>
              <a:rPr lang="en-AU" dirty="0"/>
              <a:t>Authorizing Users to Access Resources</a:t>
            </a:r>
            <a:endParaRPr lang="en-US" dirty="0" smtClean="0"/>
          </a:p>
          <a:p>
            <a:pPr eaLnBrk="1" hangingPunct="1"/>
            <a:r>
              <a:rPr lang="en-US" dirty="0" smtClean="0"/>
              <a:t>Module 12: </a:t>
            </a:r>
            <a:r>
              <a:rPr lang="de-DE" dirty="0"/>
              <a:t>Auditing SQL Server </a:t>
            </a:r>
            <a:r>
              <a:rPr lang="de-DE" dirty="0" smtClean="0"/>
              <a:t>2012 Environments</a:t>
            </a:r>
            <a:endParaRPr lang="en-US" dirty="0" smtClean="0"/>
          </a:p>
          <a:p>
            <a:pPr eaLnBrk="1" hangingPunct="1"/>
            <a:r>
              <a:rPr lang="en-US" dirty="0" smtClean="0"/>
              <a:t>Module 13: </a:t>
            </a:r>
            <a:r>
              <a:rPr lang="en-AU" dirty="0"/>
              <a:t>Automating SQL Server </a:t>
            </a:r>
            <a:r>
              <a:rPr lang="en-AU" dirty="0" smtClean="0"/>
              <a:t>2012 </a:t>
            </a:r>
            <a:r>
              <a:rPr lang="en-AU" dirty="0"/>
              <a:t>Management</a:t>
            </a:r>
            <a:endParaRPr lang="en-US" dirty="0" smtClean="0"/>
          </a:p>
          <a:p>
            <a:pPr eaLnBrk="1" hangingPunct="1"/>
            <a:r>
              <a:rPr lang="en-US" dirty="0" smtClean="0"/>
              <a:t>Module 14: </a:t>
            </a:r>
            <a:r>
              <a:rPr lang="en-AU" dirty="0"/>
              <a:t>Configuring Security for SQL Server </a:t>
            </a:r>
            <a:r>
              <a:rPr lang="en-AU" dirty="0" smtClean="0"/>
              <a:t>Agent</a:t>
            </a:r>
            <a:endParaRPr lang="en-US" dirty="0" smtClean="0"/>
          </a:p>
          <a:p>
            <a:pPr eaLnBrk="1" hangingPunct="1"/>
            <a:r>
              <a:rPr lang="en-US" dirty="0" smtClean="0"/>
              <a:t>Module 15: </a:t>
            </a:r>
            <a:r>
              <a:rPr lang="en-AU" dirty="0"/>
              <a:t>Monitoring SQL Server </a:t>
            </a:r>
            <a:r>
              <a:rPr lang="en-AU" dirty="0" smtClean="0"/>
              <a:t>2012 </a:t>
            </a:r>
            <a:r>
              <a:rPr lang="en-AU" dirty="0"/>
              <a:t>with Alerts and Notifications</a:t>
            </a:r>
            <a:endParaRPr lang="en-US" dirty="0" smtClean="0"/>
          </a:p>
          <a:p>
            <a:pPr eaLnBrk="1" hangingPunct="1"/>
            <a:r>
              <a:rPr lang="en-US" dirty="0" smtClean="0"/>
              <a:t>Module 16: Performing </a:t>
            </a:r>
            <a:r>
              <a:rPr lang="en-AU" dirty="0" smtClean="0"/>
              <a:t>Ongoing </a:t>
            </a:r>
            <a:r>
              <a:rPr lang="en-AU" dirty="0"/>
              <a:t>Database Maintenance</a:t>
            </a:r>
            <a:endParaRPr lang="en-US" dirty="0" smtClean="0"/>
          </a:p>
          <a:p>
            <a:pPr eaLnBrk="1" hangingPunct="1"/>
            <a:r>
              <a:rPr lang="en-US" dirty="0" smtClean="0"/>
              <a:t>Module 17: </a:t>
            </a:r>
            <a:r>
              <a:rPr lang="en-AU" dirty="0"/>
              <a:t>Tracing Access to SQL Server </a:t>
            </a:r>
            <a:r>
              <a:rPr lang="en-AU" dirty="0" smtClean="0"/>
              <a:t>2012</a:t>
            </a:r>
            <a:endParaRPr lang="en-US" dirty="0" smtClean="0"/>
          </a:p>
          <a:p>
            <a:pPr eaLnBrk="1" hangingPunct="1"/>
            <a:r>
              <a:rPr lang="en-US" dirty="0" smtClean="0"/>
              <a:t>Module 18: </a:t>
            </a:r>
            <a:r>
              <a:rPr lang="en-AU" dirty="0"/>
              <a:t>Monitoring SQL Server </a:t>
            </a:r>
            <a:r>
              <a:rPr lang="en-AU" dirty="0" smtClean="0"/>
              <a:t>2012</a:t>
            </a:r>
            <a:endParaRPr lang="en-US" dirty="0" smtClean="0"/>
          </a:p>
          <a:p>
            <a:pPr eaLnBrk="1" hangingPunct="1"/>
            <a:r>
              <a:rPr lang="en-US" dirty="0" smtClean="0"/>
              <a:t>Module 19: </a:t>
            </a:r>
            <a:r>
              <a:rPr lang="en-AU" dirty="0"/>
              <a:t>Managing Multiple </a:t>
            </a:r>
            <a:r>
              <a:rPr lang="en-AU" dirty="0" smtClean="0"/>
              <a:t>Servers </a:t>
            </a:r>
            <a:endParaRPr lang="en-AU" dirty="0"/>
          </a:p>
          <a:p>
            <a:pPr eaLnBrk="1" hangingPunct="1"/>
            <a:r>
              <a:rPr lang="en-US" dirty="0" smtClean="0"/>
              <a:t>Module 20: </a:t>
            </a:r>
            <a:r>
              <a:rPr lang="en-AU" dirty="0"/>
              <a:t>Troubleshooting Common SQL Server </a:t>
            </a:r>
            <a:r>
              <a:rPr lang="en-AU" dirty="0" smtClean="0"/>
              <a:t>2012 </a:t>
            </a:r>
            <a:r>
              <a:rPr lang="en-AU" dirty="0"/>
              <a:t>Administrative Issues</a:t>
            </a:r>
            <a:endParaRPr lang="en-US" dirty="0" smtClean="0"/>
          </a:p>
        </p:txBody>
      </p:sp>
    </p:spTree>
    <p:extLst>
      <p:ext uri="{BB962C8B-B14F-4D97-AF65-F5344CB8AC3E}">
        <p14:creationId xmlns:p14="http://schemas.microsoft.com/office/powerpoint/2010/main" val="961977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t>Virtual Machine Environment</a:t>
            </a:r>
          </a:p>
        </p:txBody>
      </p:sp>
      <p:graphicFrame>
        <p:nvGraphicFramePr>
          <p:cNvPr id="11282" name="Group 18"/>
          <p:cNvGraphicFramePr>
            <a:graphicFrameLocks noGrp="1"/>
          </p:cNvGraphicFramePr>
          <p:nvPr>
            <p:ph idx="1"/>
            <p:extLst>
              <p:ext uri="{D42A27DB-BD31-4B8C-83A1-F6EECF244321}">
                <p14:modId xmlns:p14="http://schemas.microsoft.com/office/powerpoint/2010/main" val="478481484"/>
              </p:ext>
            </p:extLst>
          </p:nvPr>
        </p:nvGraphicFramePr>
        <p:xfrm>
          <a:off x="458788" y="1006475"/>
          <a:ext cx="7751762" cy="896938"/>
        </p:xfrm>
        <a:graphic>
          <a:graphicData uri="http://schemas.openxmlformats.org/drawingml/2006/table">
            <a:tbl>
              <a:tblPr/>
              <a:tblGrid>
                <a:gridCol w="2743200"/>
                <a:gridCol w="5008562"/>
              </a:tblGrid>
              <a:tr h="425450">
                <a:tc>
                  <a:txBody>
                    <a:bodyPr/>
                    <a:lstStyle/>
                    <a:p>
                      <a:pPr marL="0" marR="0" lvl="0" indent="0" algn="ctr" defTabSz="914400" rtl="0" eaLnBrk="1" fontAlgn="base" latinLnBrk="0" hangingPunct="1">
                        <a:lnSpc>
                          <a:spcPct val="90000"/>
                        </a:lnSpc>
                        <a:spcBef>
                          <a:spcPct val="0"/>
                        </a:spcBef>
                        <a:spcAft>
                          <a:spcPct val="0"/>
                        </a:spcAft>
                        <a:buClr>
                          <a:schemeClr val="hlink"/>
                        </a:buClr>
                        <a:buSzPct val="90000"/>
                        <a:buFontTx/>
                        <a:buNone/>
                        <a:tabLst/>
                      </a:pPr>
                      <a:r>
                        <a:rPr kumimoji="0" lang="en-US" sz="2000" b="1" i="0" u="none" strike="noStrike" cap="none" normalizeH="0" baseline="0" dirty="0" smtClean="0">
                          <a:ln>
                            <a:noFill/>
                          </a:ln>
                          <a:solidFill>
                            <a:schemeClr val="tx1"/>
                          </a:solidFill>
                          <a:effectLst/>
                          <a:latin typeface="Verdana" pitchFamily="34" charset="0"/>
                        </a:rPr>
                        <a:t>Virtual machine</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rgbClr val="BBCDE3"/>
                    </a:solidFill>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Verdana" pitchFamily="34" charset="0"/>
                        </a:rPr>
                        <a:t>Used as:</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rgbClr val="BBCDE3"/>
                    </a:solidFill>
                  </a:tcPr>
                </a:tc>
              </a:tr>
              <a:tr h="439738">
                <a:tc>
                  <a:txBody>
                    <a:bodyPr/>
                    <a:lstStyle/>
                    <a:p>
                      <a:pPr marL="0" marR="0" lvl="0" indent="0" algn="l" defTabSz="914400" rtl="0" eaLnBrk="1" fontAlgn="base" latinLnBrk="0" hangingPunct="1">
                        <a:lnSpc>
                          <a:spcPct val="90000"/>
                        </a:lnSpc>
                        <a:spcBef>
                          <a:spcPct val="70000"/>
                        </a:spcBef>
                        <a:spcAft>
                          <a:spcPct val="0"/>
                        </a:spcAft>
                        <a:buClr>
                          <a:schemeClr val="hlink"/>
                        </a:buClr>
                        <a:buSzPct val="90000"/>
                        <a:buFontTx/>
                        <a:buNone/>
                        <a:tabLst/>
                      </a:pPr>
                      <a:r>
                        <a:rPr kumimoji="0" lang="en-US" sz="1800" b="0" i="0" u="none" strike="noStrike" cap="none" normalizeH="0" baseline="0" dirty="0" smtClean="0">
                          <a:ln>
                            <a:noFill/>
                          </a:ln>
                          <a:solidFill>
                            <a:schemeClr val="tx1"/>
                          </a:solidFill>
                          <a:effectLst/>
                          <a:latin typeface="Verdana" pitchFamily="34" charset="0"/>
                        </a:rPr>
                        <a:t>10775A-MIA-SQL1</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gradFill rotWithShape="0">
                      <a:gsLst>
                        <a:gs pos="0">
                          <a:srgbClr val="EEEFD7"/>
                        </a:gs>
                        <a:gs pos="100000">
                          <a:srgbClr val="D5D69C"/>
                        </a:gs>
                      </a:gsLst>
                      <a:lin ang="0" scaled="1"/>
                    </a:gradFill>
                  </a:tcPr>
                </a:tc>
                <a:tc>
                  <a:txBody>
                    <a:bodyPr/>
                    <a:lstStyle/>
                    <a:p>
                      <a:pPr marL="177800" marR="0" lvl="0" indent="-177800" algn="l" defTabSz="914400" rtl="0" eaLnBrk="1" fontAlgn="base" latinLnBrk="0" hangingPunct="1">
                        <a:lnSpc>
                          <a:spcPct val="90000"/>
                        </a:lnSpc>
                        <a:spcBef>
                          <a:spcPct val="0"/>
                        </a:spcBef>
                        <a:spcAft>
                          <a:spcPct val="0"/>
                        </a:spcAft>
                        <a:buClr>
                          <a:schemeClr val="accent2"/>
                        </a:buClr>
                        <a:buSzPct val="90000"/>
                        <a:buFontTx/>
                        <a:buBlip>
                          <a:blip r:embed="rId3"/>
                        </a:buBlip>
                        <a:tabLst/>
                      </a:pPr>
                      <a:r>
                        <a:rPr kumimoji="0" lang="en-US" sz="1800" b="0" i="0" u="none" strike="noStrike" cap="none" normalizeH="0" baseline="0" dirty="0" smtClean="0">
                          <a:ln>
                            <a:noFill/>
                          </a:ln>
                          <a:solidFill>
                            <a:schemeClr val="tx1"/>
                          </a:solidFill>
                          <a:effectLst/>
                          <a:latin typeface="Verdana" pitchFamily="34" charset="0"/>
                        </a:rPr>
                        <a:t>Virtual machine for Modules 01 - 20</a:t>
                      </a:r>
                    </a:p>
                  </a:txBody>
                  <a:tcPr marT="91440" marB="91440" anchor="ctr" horzOverflow="overflow">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AutoShape 6"/>
          <p:cNvSpPr>
            <a:spLocks noChangeArrowheads="1"/>
          </p:cNvSpPr>
          <p:nvPr/>
        </p:nvSpPr>
        <p:spPr bwMode="auto">
          <a:xfrm>
            <a:off x="1183821" y="3176361"/>
            <a:ext cx="6692900" cy="1511753"/>
          </a:xfrm>
          <a:prstGeom prst="roundRect">
            <a:avLst>
              <a:gd name="adj" fmla="val 16667"/>
            </a:avLst>
          </a:prstGeom>
          <a:gradFill rotWithShape="1">
            <a:gsLst>
              <a:gs pos="0">
                <a:srgbClr val="E4CD9A"/>
              </a:gs>
              <a:gs pos="100000">
                <a:srgbClr val="F2E7CE"/>
              </a:gs>
            </a:gsLst>
            <a:lin ang="2700000" scaled="1"/>
          </a:gradFill>
          <a:ln w="9525" algn="ctr">
            <a:noFill/>
            <a:round/>
            <a:headEnd/>
            <a:tailEnd/>
          </a:ln>
          <a:effectLst>
            <a:outerShdw dist="35921" dir="2700000" algn="ctr" rotWithShape="0">
              <a:srgbClr val="5F5F5F">
                <a:alpha val="50000"/>
              </a:srgbClr>
            </a:outerShdw>
          </a:effectLst>
        </p:spPr>
        <p:txBody>
          <a:bodyPr anchor="ctr"/>
          <a:lstStyle/>
          <a:p>
            <a:pPr algn="l">
              <a:lnSpc>
                <a:spcPct val="90000"/>
              </a:lnSpc>
              <a:spcBef>
                <a:spcPct val="40000"/>
              </a:spcBef>
              <a:defRPr/>
            </a:pPr>
            <a:r>
              <a:rPr lang="en-US" sz="2000" b="0" dirty="0" smtClean="0"/>
              <a:t>Note: Before the lab in each module, you must revert the virtual machines as per the instructions in D:\10775A_Labs\Revert.txt</a:t>
            </a:r>
            <a:endParaRPr lang="en-US" sz="20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5"/>
          <p:cNvSpPr>
            <a:spLocks noGrp="1" noChangeArrowheads="1"/>
          </p:cNvSpPr>
          <p:nvPr>
            <p:ph type="title" idx="4294967295"/>
          </p:nvPr>
        </p:nvSpPr>
        <p:spPr/>
        <p:txBody>
          <a:bodyPr/>
          <a:lstStyle/>
          <a:p>
            <a:pPr eaLnBrk="1" hangingPunct="1"/>
            <a:r>
              <a:rPr lang="en-US" dirty="0" smtClean="0"/>
              <a:t>Demonstration: Using Microsoft Hyper-V Server</a:t>
            </a:r>
          </a:p>
        </p:txBody>
      </p:sp>
      <p:sp>
        <p:nvSpPr>
          <p:cNvPr id="15363" name="Rectangle 26"/>
          <p:cNvSpPr>
            <a:spLocks noChangeArrowheads="1"/>
          </p:cNvSpPr>
          <p:nvPr/>
        </p:nvSpPr>
        <p:spPr bwMode="auto">
          <a:xfrm>
            <a:off x="458788" y="992188"/>
            <a:ext cx="7751762"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175" indent="-3175" algn="l">
              <a:lnSpc>
                <a:spcPct val="90000"/>
              </a:lnSpc>
              <a:spcBef>
                <a:spcPct val="70000"/>
              </a:spcBef>
              <a:buClr>
                <a:schemeClr val="hlink"/>
              </a:buClr>
              <a:buSzPct val="90000"/>
            </a:pPr>
            <a:r>
              <a:rPr lang="en-US" sz="2000" b="0" dirty="0"/>
              <a:t>Help the students to familiarize with the </a:t>
            </a:r>
            <a:r>
              <a:rPr lang="en-US" sz="2000" b="0" dirty="0" smtClean="0"/>
              <a:t>Hyper-V </a:t>
            </a:r>
            <a:r>
              <a:rPr lang="en-US" sz="2000" b="0" dirty="0"/>
              <a:t>Server environment in which they will work to complete the course’s </a:t>
            </a:r>
            <a:r>
              <a:rPr lang="en-US" sz="2000" b="0" dirty="0" smtClean="0"/>
              <a:t>labs.</a:t>
            </a:r>
            <a:endParaRPr lang="en-US" sz="2000" b="0" dirty="0"/>
          </a:p>
          <a:p>
            <a:pPr marL="3175" indent="-3175" algn="l">
              <a:lnSpc>
                <a:spcPct val="90000"/>
              </a:lnSpc>
              <a:spcBef>
                <a:spcPct val="70000"/>
              </a:spcBef>
              <a:buClr>
                <a:schemeClr val="hlink"/>
              </a:buClr>
              <a:buSzPct val="90000"/>
            </a:pPr>
            <a:r>
              <a:rPr lang="en-US" sz="2000" b="0" dirty="0"/>
              <a:t>In this demonstration, you will learn how to:</a:t>
            </a:r>
          </a:p>
        </p:txBody>
      </p:sp>
      <p:sp>
        <p:nvSpPr>
          <p:cNvPr id="15364" name="Rectangle 4"/>
          <p:cNvSpPr>
            <a:spLocks noChangeArrowheads="1"/>
          </p:cNvSpPr>
          <p:nvPr/>
        </p:nvSpPr>
        <p:spPr bwMode="auto">
          <a:xfrm>
            <a:off x="514350" y="2709863"/>
            <a:ext cx="788035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lstStyle/>
          <a:p>
            <a:pPr marL="457200" indent="-457200" algn="l">
              <a:lnSpc>
                <a:spcPct val="90000"/>
              </a:lnSpc>
              <a:spcBef>
                <a:spcPct val="70000"/>
              </a:spcBef>
              <a:buSzPct val="90000"/>
              <a:buFont typeface="Verdana" pitchFamily="34" charset="0"/>
              <a:buAutoNum type="arabicPeriod"/>
            </a:pPr>
            <a:r>
              <a:rPr lang="en-US" sz="2000" b="0" dirty="0"/>
              <a:t>Connect to </a:t>
            </a:r>
            <a:r>
              <a:rPr lang="en-US" sz="2000" b="0" dirty="0" smtClean="0"/>
              <a:t>Hyper-V Manager.</a:t>
            </a:r>
            <a:endParaRPr lang="en-US" sz="2000" b="0" dirty="0"/>
          </a:p>
          <a:p>
            <a:pPr marL="457200" indent="-457200" algn="l">
              <a:lnSpc>
                <a:spcPct val="90000"/>
              </a:lnSpc>
              <a:spcBef>
                <a:spcPct val="70000"/>
              </a:spcBef>
              <a:buSzPct val="90000"/>
              <a:buFont typeface="Verdana" pitchFamily="34" charset="0"/>
              <a:buAutoNum type="arabicPeriod"/>
            </a:pPr>
            <a:r>
              <a:rPr lang="en-US" sz="2000" b="0" dirty="0" smtClean="0"/>
              <a:t>Connect </a:t>
            </a:r>
            <a:r>
              <a:rPr lang="en-US" sz="2000" b="0" dirty="0"/>
              <a:t>to a virtual machine using the Virtual Machine Remote Control Client.</a:t>
            </a:r>
          </a:p>
          <a:p>
            <a:pPr marL="457200" indent="-457200" algn="l">
              <a:lnSpc>
                <a:spcPct val="90000"/>
              </a:lnSpc>
              <a:spcBef>
                <a:spcPct val="70000"/>
              </a:spcBef>
              <a:buSzPct val="90000"/>
              <a:buFont typeface="Verdana" pitchFamily="34" charset="0"/>
              <a:buAutoNum type="arabicPeriod"/>
            </a:pPr>
            <a:r>
              <a:rPr lang="en-US" sz="2000" b="0" dirty="0" smtClean="0"/>
              <a:t>Revert the </a:t>
            </a:r>
            <a:r>
              <a:rPr lang="en-US" sz="2000" b="0" dirty="0"/>
              <a:t>virtual </a:t>
            </a:r>
            <a:r>
              <a:rPr lang="en-US" sz="2000" b="0" dirty="0" smtClean="0"/>
              <a:t>machines.</a:t>
            </a:r>
          </a:p>
          <a:p>
            <a:pPr algn="l">
              <a:lnSpc>
                <a:spcPct val="90000"/>
              </a:lnSpc>
              <a:spcBef>
                <a:spcPct val="70000"/>
              </a:spcBef>
              <a:buSzPct val="90000"/>
            </a:pPr>
            <a:endParaRPr lang="en-AU" sz="2000" b="0" dirty="0"/>
          </a:p>
          <a:p>
            <a:pPr marL="457200" indent="-457200" algn="l">
              <a:lnSpc>
                <a:spcPct val="90000"/>
              </a:lnSpc>
              <a:spcBef>
                <a:spcPct val="70000"/>
              </a:spcBef>
              <a:buClr>
                <a:schemeClr val="hlink"/>
              </a:buClr>
              <a:buSzPct val="90000"/>
              <a:buFontTx/>
              <a:buChar char="•"/>
            </a:pPr>
            <a:endParaRPr lang="en-US" sz="2000" b="0" dirty="0"/>
          </a:p>
        </p:txBody>
      </p:sp>
    </p:spTree>
    <p:extLst>
      <p:ext uri="{BB962C8B-B14F-4D97-AF65-F5344CB8AC3E}">
        <p14:creationId xmlns:p14="http://schemas.microsoft.com/office/powerpoint/2010/main" val="3985171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Master_Templat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rgbClr val="F3F4E2"/>
            </a:gs>
          </a:gsLst>
          <a:lin ang="5400000" scaled="1"/>
        </a:gradFill>
        <a:ln w="9525" cap="flat" cmpd="sng" algn="ctr">
          <a:solidFill>
            <a:schemeClr val="bg2"/>
          </a:solidFill>
          <a:prstDash val="solid"/>
          <a:round/>
          <a:headEnd type="none" w="med" len="med"/>
          <a:tailEnd type="none" w="med" len="med"/>
        </a:ln>
        <a:effectLst>
          <a:outerShdw dist="53882" dir="2700000" algn="ctr" rotWithShape="0">
            <a:srgbClr val="919191">
              <a:alpha val="50000"/>
            </a:srgbClr>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chemeClr val="accent1"/>
            </a:gs>
            <a:gs pos="100000">
              <a:srgbClr val="F3F4E2"/>
            </a:gs>
          </a:gsLst>
          <a:lin ang="5400000" scaled="1"/>
        </a:gradFill>
        <a:ln w="9525" cap="flat" cmpd="sng" algn="ctr">
          <a:solidFill>
            <a:schemeClr val="bg2"/>
          </a:solidFill>
          <a:prstDash val="solid"/>
          <a:round/>
          <a:headEnd type="none" w="med" len="med"/>
          <a:tailEnd type="none" w="med" len="med"/>
        </a:ln>
        <a:effectLst>
          <a:outerShdw dist="53882" dir="2700000" algn="ctr" rotWithShape="0">
            <a:srgbClr val="919191">
              <a:alpha val="50000"/>
            </a:srgbClr>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1012</Words>
  <Application>Microsoft Office PowerPoint</Application>
  <PresentationFormat>Pokaz na ekranie (4:3)</PresentationFormat>
  <Paragraphs>122</Paragraphs>
  <Slides>7</Slides>
  <Notes>7</Notes>
  <HiddenSlides>0</HiddenSlides>
  <MMClips>0</MMClips>
  <ScaleCrop>false</ScaleCrop>
  <HeadingPairs>
    <vt:vector size="4" baseType="variant">
      <vt:variant>
        <vt:lpstr>Motyw</vt:lpstr>
      </vt:variant>
      <vt:variant>
        <vt:i4>1</vt:i4>
      </vt:variant>
      <vt:variant>
        <vt:lpstr>Tytuły slajdów</vt:lpstr>
      </vt:variant>
      <vt:variant>
        <vt:i4>7</vt:i4>
      </vt:variant>
    </vt:vector>
  </HeadingPairs>
  <TitlesOfParts>
    <vt:vector size="8" baseType="lpstr">
      <vt:lpstr>2_Master_Template</vt:lpstr>
      <vt:lpstr>Course 10775</vt:lpstr>
      <vt:lpstr>Microsoft Learning</vt:lpstr>
      <vt:lpstr>Course Material</vt:lpstr>
      <vt:lpstr>Course Outline – Modules 1 - 10</vt:lpstr>
      <vt:lpstr>Course Outline – Modules 11 - 20</vt:lpstr>
      <vt:lpstr>Virtual Machine Environment</vt:lpstr>
      <vt:lpstr>Demonstration: Using Microsoft Hyper-V Server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2012-04-25T18:01:30Z</dcterms:created>
  <dcterms:modified xsi:type="dcterms:W3CDTF">2015-06-29T16:42:33Z</dcterms:modified>
</cp:coreProperties>
</file>