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7"/>
  </p:notesMasterIdLst>
  <p:handoutMasterIdLst>
    <p:handoutMasterId r:id="rId78"/>
  </p:handoutMasterIdLst>
  <p:sldIdLst>
    <p:sldId id="642" r:id="rId2"/>
    <p:sldId id="643" r:id="rId3"/>
    <p:sldId id="746" r:id="rId4"/>
    <p:sldId id="748" r:id="rId5"/>
    <p:sldId id="747" r:id="rId6"/>
    <p:sldId id="749" r:id="rId7"/>
    <p:sldId id="701" r:id="rId8"/>
    <p:sldId id="702" r:id="rId9"/>
    <p:sldId id="692" r:id="rId10"/>
    <p:sldId id="730" r:id="rId11"/>
    <p:sldId id="695" r:id="rId12"/>
    <p:sldId id="731" r:id="rId13"/>
    <p:sldId id="694" r:id="rId14"/>
    <p:sldId id="693" r:id="rId15"/>
    <p:sldId id="691" r:id="rId16"/>
    <p:sldId id="721" r:id="rId17"/>
    <p:sldId id="696" r:id="rId18"/>
    <p:sldId id="697" r:id="rId19"/>
    <p:sldId id="402" r:id="rId20"/>
    <p:sldId id="699" r:id="rId21"/>
    <p:sldId id="671" r:id="rId22"/>
    <p:sldId id="777" r:id="rId23"/>
    <p:sldId id="750" r:id="rId24"/>
    <p:sldId id="778" r:id="rId25"/>
    <p:sldId id="753" r:id="rId26"/>
    <p:sldId id="736" r:id="rId27"/>
    <p:sldId id="752" r:id="rId28"/>
    <p:sldId id="779" r:id="rId29"/>
    <p:sldId id="754" r:id="rId30"/>
    <p:sldId id="780" r:id="rId31"/>
    <p:sldId id="751" r:id="rId32"/>
    <p:sldId id="781" r:id="rId33"/>
    <p:sldId id="755" r:id="rId34"/>
    <p:sldId id="782" r:id="rId35"/>
    <p:sldId id="756" r:id="rId36"/>
    <p:sldId id="783" r:id="rId37"/>
    <p:sldId id="757" r:id="rId38"/>
    <p:sldId id="784" r:id="rId39"/>
    <p:sldId id="758" r:id="rId40"/>
    <p:sldId id="785" r:id="rId41"/>
    <p:sldId id="759" r:id="rId42"/>
    <p:sldId id="786" r:id="rId43"/>
    <p:sldId id="760" r:id="rId44"/>
    <p:sldId id="787" r:id="rId45"/>
    <p:sldId id="761" r:id="rId46"/>
    <p:sldId id="788" r:id="rId47"/>
    <p:sldId id="762" r:id="rId48"/>
    <p:sldId id="789" r:id="rId49"/>
    <p:sldId id="763" r:id="rId50"/>
    <p:sldId id="790" r:id="rId51"/>
    <p:sldId id="764" r:id="rId52"/>
    <p:sldId id="791" r:id="rId53"/>
    <p:sldId id="765" r:id="rId54"/>
    <p:sldId id="792" r:id="rId55"/>
    <p:sldId id="766" r:id="rId56"/>
    <p:sldId id="793" r:id="rId57"/>
    <p:sldId id="767" r:id="rId58"/>
    <p:sldId id="794" r:id="rId59"/>
    <p:sldId id="769" r:id="rId60"/>
    <p:sldId id="795" r:id="rId61"/>
    <p:sldId id="771" r:id="rId62"/>
    <p:sldId id="796" r:id="rId63"/>
    <p:sldId id="768" r:id="rId64"/>
    <p:sldId id="797" r:id="rId65"/>
    <p:sldId id="772" r:id="rId66"/>
    <p:sldId id="798" r:id="rId67"/>
    <p:sldId id="770" r:id="rId68"/>
    <p:sldId id="799" r:id="rId69"/>
    <p:sldId id="773" r:id="rId70"/>
    <p:sldId id="800" r:id="rId71"/>
    <p:sldId id="774" r:id="rId72"/>
    <p:sldId id="801" r:id="rId73"/>
    <p:sldId id="775" r:id="rId74"/>
    <p:sldId id="802" r:id="rId75"/>
    <p:sldId id="776" r:id="rId76"/>
  </p:sldIdLst>
  <p:sldSz cx="12192000" cy="6858000"/>
  <p:notesSz cx="7099300" cy="102346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EE4F08"/>
    <a:srgbClr val="FF3300"/>
    <a:srgbClr val="FC8888"/>
    <a:srgbClr val="FF6D6D"/>
    <a:srgbClr val="FD9483"/>
    <a:srgbClr val="FC7F6A"/>
    <a:srgbClr val="B73F50"/>
    <a:srgbClr val="A50021"/>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30" autoAdjust="0"/>
    <p:restoredTop sz="95501" autoAdjust="0"/>
  </p:normalViewPr>
  <p:slideViewPr>
    <p:cSldViewPr snapToGrid="0">
      <p:cViewPr varScale="1">
        <p:scale>
          <a:sx n="69" d="100"/>
          <a:sy n="69" d="100"/>
        </p:scale>
        <p:origin x="858"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3076363" cy="513508"/>
          </a:xfrm>
          <a:prstGeom prst="rect">
            <a:avLst/>
          </a:prstGeom>
        </p:spPr>
        <p:txBody>
          <a:bodyPr vert="horz" lIns="99040" tIns="49521" rIns="99040" bIns="49521" rtlCol="0"/>
          <a:lstStyle>
            <a:lvl1pPr algn="l">
              <a:defRPr sz="1300"/>
            </a:lvl1pPr>
          </a:lstStyle>
          <a:p>
            <a:endParaRPr lang="pl-PL"/>
          </a:p>
        </p:txBody>
      </p:sp>
      <p:sp>
        <p:nvSpPr>
          <p:cNvPr id="3" name="Symbol zastępczy daty 2"/>
          <p:cNvSpPr>
            <a:spLocks noGrp="1"/>
          </p:cNvSpPr>
          <p:nvPr>
            <p:ph type="dt" sz="quarter" idx="1"/>
          </p:nvPr>
        </p:nvSpPr>
        <p:spPr>
          <a:xfrm>
            <a:off x="4021295" y="0"/>
            <a:ext cx="3076363" cy="513508"/>
          </a:xfrm>
          <a:prstGeom prst="rect">
            <a:avLst/>
          </a:prstGeom>
        </p:spPr>
        <p:txBody>
          <a:bodyPr vert="horz" lIns="99040" tIns="49521" rIns="99040" bIns="49521" rtlCol="0"/>
          <a:lstStyle>
            <a:lvl1pPr algn="r">
              <a:defRPr sz="1300"/>
            </a:lvl1pPr>
          </a:lstStyle>
          <a:p>
            <a:fld id="{73F2E8E6-2E8A-41CB-9B17-E1A8786C7C19}" type="datetimeFigureOut">
              <a:rPr lang="pl-PL" smtClean="0"/>
              <a:t>2024-06-05</a:t>
            </a:fld>
            <a:endParaRPr lang="pl-PL"/>
          </a:p>
        </p:txBody>
      </p:sp>
      <p:sp>
        <p:nvSpPr>
          <p:cNvPr id="4" name="Symbol zastępczy stopki 3"/>
          <p:cNvSpPr>
            <a:spLocks noGrp="1"/>
          </p:cNvSpPr>
          <p:nvPr>
            <p:ph type="ftr" sz="quarter" idx="2"/>
          </p:nvPr>
        </p:nvSpPr>
        <p:spPr>
          <a:xfrm>
            <a:off x="1" y="9721107"/>
            <a:ext cx="3076363" cy="513507"/>
          </a:xfrm>
          <a:prstGeom prst="rect">
            <a:avLst/>
          </a:prstGeom>
        </p:spPr>
        <p:txBody>
          <a:bodyPr vert="horz" lIns="99040" tIns="49521" rIns="99040" bIns="49521" rtlCol="0" anchor="b"/>
          <a:lstStyle>
            <a:lvl1pPr algn="l">
              <a:defRPr sz="1300"/>
            </a:lvl1pPr>
          </a:lstStyle>
          <a:p>
            <a:endParaRPr lang="pl-PL"/>
          </a:p>
        </p:txBody>
      </p:sp>
      <p:sp>
        <p:nvSpPr>
          <p:cNvPr id="5" name="Symbol zastępczy numeru slajdu 4"/>
          <p:cNvSpPr>
            <a:spLocks noGrp="1"/>
          </p:cNvSpPr>
          <p:nvPr>
            <p:ph type="sldNum" sz="quarter" idx="3"/>
          </p:nvPr>
        </p:nvSpPr>
        <p:spPr>
          <a:xfrm>
            <a:off x="4021295" y="9721107"/>
            <a:ext cx="3076363" cy="513507"/>
          </a:xfrm>
          <a:prstGeom prst="rect">
            <a:avLst/>
          </a:prstGeom>
        </p:spPr>
        <p:txBody>
          <a:bodyPr vert="horz" lIns="99040" tIns="49521" rIns="99040" bIns="49521" rtlCol="0" anchor="b"/>
          <a:lstStyle>
            <a:lvl1pPr algn="r">
              <a:defRPr sz="1300"/>
            </a:lvl1pPr>
          </a:lstStyle>
          <a:p>
            <a:fld id="{8F917FAF-5947-4FCF-A41F-789557DE86E2}" type="slidenum">
              <a:rPr lang="pl-PL" smtClean="0"/>
              <a:t>‹#›</a:t>
            </a:fld>
            <a:endParaRPr lang="pl-PL"/>
          </a:p>
        </p:txBody>
      </p:sp>
    </p:spTree>
    <p:extLst>
      <p:ext uri="{BB962C8B-B14F-4D97-AF65-F5344CB8AC3E}">
        <p14:creationId xmlns:p14="http://schemas.microsoft.com/office/powerpoint/2010/main" val="3172260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3076363" cy="513508"/>
          </a:xfrm>
          <a:prstGeom prst="rect">
            <a:avLst/>
          </a:prstGeom>
        </p:spPr>
        <p:txBody>
          <a:bodyPr vert="horz" lIns="99040" tIns="49521" rIns="99040" bIns="49521" rtlCol="0"/>
          <a:lstStyle>
            <a:lvl1pPr algn="l">
              <a:defRPr sz="1300"/>
            </a:lvl1pPr>
          </a:lstStyle>
          <a:p>
            <a:endParaRPr lang="pl-PL"/>
          </a:p>
        </p:txBody>
      </p:sp>
      <p:sp>
        <p:nvSpPr>
          <p:cNvPr id="3" name="Symbol zastępczy daty 2"/>
          <p:cNvSpPr>
            <a:spLocks noGrp="1"/>
          </p:cNvSpPr>
          <p:nvPr>
            <p:ph type="dt" idx="1"/>
          </p:nvPr>
        </p:nvSpPr>
        <p:spPr>
          <a:xfrm>
            <a:off x="4021295" y="0"/>
            <a:ext cx="3076363" cy="513508"/>
          </a:xfrm>
          <a:prstGeom prst="rect">
            <a:avLst/>
          </a:prstGeom>
        </p:spPr>
        <p:txBody>
          <a:bodyPr vert="horz" lIns="99040" tIns="49521" rIns="99040" bIns="49521" rtlCol="0"/>
          <a:lstStyle>
            <a:lvl1pPr algn="r">
              <a:defRPr sz="1300"/>
            </a:lvl1pPr>
          </a:lstStyle>
          <a:p>
            <a:fld id="{63F7DE88-8E5B-415D-87DB-C321B0ECDD61}" type="datetimeFigureOut">
              <a:rPr lang="pl-PL" smtClean="0"/>
              <a:t>2024-06-05</a:t>
            </a:fld>
            <a:endParaRPr lang="pl-PL"/>
          </a:p>
        </p:txBody>
      </p:sp>
      <p:sp>
        <p:nvSpPr>
          <p:cNvPr id="4" name="Symbol zastępczy obrazu slajdu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0" tIns="49521" rIns="99040" bIns="49521" rtlCol="0" anchor="ctr"/>
          <a:lstStyle/>
          <a:p>
            <a:endParaRPr lang="pl-PL"/>
          </a:p>
        </p:txBody>
      </p:sp>
      <p:sp>
        <p:nvSpPr>
          <p:cNvPr id="5" name="Symbol zastępczy notatek 4"/>
          <p:cNvSpPr>
            <a:spLocks noGrp="1"/>
          </p:cNvSpPr>
          <p:nvPr>
            <p:ph type="body" sz="quarter" idx="3"/>
          </p:nvPr>
        </p:nvSpPr>
        <p:spPr>
          <a:xfrm>
            <a:off x="709931" y="4925408"/>
            <a:ext cx="5679440" cy="4029879"/>
          </a:xfrm>
          <a:prstGeom prst="rect">
            <a:avLst/>
          </a:prstGeom>
        </p:spPr>
        <p:txBody>
          <a:bodyPr vert="horz" lIns="99040" tIns="49521" rIns="99040" bIns="49521"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1" y="9721107"/>
            <a:ext cx="3076363" cy="513507"/>
          </a:xfrm>
          <a:prstGeom prst="rect">
            <a:avLst/>
          </a:prstGeom>
        </p:spPr>
        <p:txBody>
          <a:bodyPr vert="horz" lIns="99040" tIns="49521" rIns="99040" bIns="49521" rtlCol="0" anchor="b"/>
          <a:lstStyle>
            <a:lvl1pPr algn="l">
              <a:defRPr sz="1300"/>
            </a:lvl1pPr>
          </a:lstStyle>
          <a:p>
            <a:endParaRPr lang="pl-PL"/>
          </a:p>
        </p:txBody>
      </p:sp>
      <p:sp>
        <p:nvSpPr>
          <p:cNvPr id="7" name="Symbol zastępczy numeru slajdu 6"/>
          <p:cNvSpPr>
            <a:spLocks noGrp="1"/>
          </p:cNvSpPr>
          <p:nvPr>
            <p:ph type="sldNum" sz="quarter" idx="5"/>
          </p:nvPr>
        </p:nvSpPr>
        <p:spPr>
          <a:xfrm>
            <a:off x="4021295" y="9721107"/>
            <a:ext cx="3076363" cy="513507"/>
          </a:xfrm>
          <a:prstGeom prst="rect">
            <a:avLst/>
          </a:prstGeom>
        </p:spPr>
        <p:txBody>
          <a:bodyPr vert="horz" lIns="99040" tIns="49521" rIns="99040" bIns="49521" rtlCol="0" anchor="b"/>
          <a:lstStyle>
            <a:lvl1pPr algn="r">
              <a:defRPr sz="1300"/>
            </a:lvl1pPr>
          </a:lstStyle>
          <a:p>
            <a:fld id="{BC39E705-3483-46ED-9DD0-EF287F2D3E32}" type="slidenum">
              <a:rPr lang="pl-PL" smtClean="0"/>
              <a:t>‹#›</a:t>
            </a:fld>
            <a:endParaRPr lang="pl-PL"/>
          </a:p>
        </p:txBody>
      </p:sp>
    </p:spTree>
    <p:extLst>
      <p:ext uri="{BB962C8B-B14F-4D97-AF65-F5344CB8AC3E}">
        <p14:creationId xmlns:p14="http://schemas.microsoft.com/office/powerpoint/2010/main" val="3536206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1</a:t>
            </a:fld>
            <a:endParaRPr lang="pl-PL"/>
          </a:p>
        </p:txBody>
      </p:sp>
    </p:spTree>
    <p:extLst>
      <p:ext uri="{BB962C8B-B14F-4D97-AF65-F5344CB8AC3E}">
        <p14:creationId xmlns:p14="http://schemas.microsoft.com/office/powerpoint/2010/main" val="423797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BC39E705-3483-46ED-9DD0-EF287F2D3E32}" type="slidenum">
              <a:rPr lang="pl-PL" smtClean="0"/>
              <a:t>2</a:t>
            </a:fld>
            <a:endParaRPr lang="pl-PL"/>
          </a:p>
        </p:txBody>
      </p:sp>
    </p:spTree>
    <p:extLst>
      <p:ext uri="{BB962C8B-B14F-4D97-AF65-F5344CB8AC3E}">
        <p14:creationId xmlns:p14="http://schemas.microsoft.com/office/powerpoint/2010/main" val="2281962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39F6BE63-E370-439C-AC82-5C36ACF8B674}" type="datetime1">
              <a:rPr lang="pl-PL" smtClean="0"/>
              <a:t>2024-06-05</a:t>
            </a:fld>
            <a:endParaRPr lang="pl-PL"/>
          </a:p>
        </p:txBody>
      </p:sp>
      <p:sp>
        <p:nvSpPr>
          <p:cNvPr id="5" name="Symbol zastępczy stopki 4"/>
          <p:cNvSpPr>
            <a:spLocks noGrp="1"/>
          </p:cNvSpPr>
          <p:nvPr>
            <p:ph type="ftr" sz="quarter" idx="11"/>
          </p:nvPr>
        </p:nvSpPr>
        <p:spPr/>
        <p:txBody>
          <a:bodyPr/>
          <a:lstStyle/>
          <a:p>
            <a:r>
              <a:rPr lang="pl-PL"/>
              <a:t>Eksploracja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428566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ADCE71B-AF87-4A3F-8C65-8BA8EF90CE12}" type="datetime1">
              <a:rPr lang="pl-PL" smtClean="0"/>
              <a:t>2024-06-05</a:t>
            </a:fld>
            <a:endParaRPr lang="pl-PL"/>
          </a:p>
        </p:txBody>
      </p:sp>
      <p:sp>
        <p:nvSpPr>
          <p:cNvPr id="5" name="Symbol zastępczy stopki 4"/>
          <p:cNvSpPr>
            <a:spLocks noGrp="1"/>
          </p:cNvSpPr>
          <p:nvPr>
            <p:ph type="ftr" sz="quarter" idx="11"/>
          </p:nvPr>
        </p:nvSpPr>
        <p:spPr/>
        <p:txBody>
          <a:bodyPr/>
          <a:lstStyle/>
          <a:p>
            <a:r>
              <a:rPr lang="pl-PL"/>
              <a:t>Eksploracja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63513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069FC7EA-2FAF-4953-9079-4B0F3C73E912}" type="datetime1">
              <a:rPr lang="pl-PL" smtClean="0"/>
              <a:t>2024-06-05</a:t>
            </a:fld>
            <a:endParaRPr lang="pl-PL"/>
          </a:p>
        </p:txBody>
      </p:sp>
      <p:sp>
        <p:nvSpPr>
          <p:cNvPr id="5" name="Symbol zastępczy stopki 4"/>
          <p:cNvSpPr>
            <a:spLocks noGrp="1"/>
          </p:cNvSpPr>
          <p:nvPr>
            <p:ph type="ftr" sz="quarter" idx="11"/>
          </p:nvPr>
        </p:nvSpPr>
        <p:spPr/>
        <p:txBody>
          <a:bodyPr/>
          <a:lstStyle/>
          <a:p>
            <a:r>
              <a:rPr lang="pl-PL"/>
              <a:t>Eksploracja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90992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31793E5-82F3-4F66-8A5C-716A06CDF87F}" type="datetime1">
              <a:rPr lang="pl-PL" smtClean="0"/>
              <a:t>2024-06-05</a:t>
            </a:fld>
            <a:endParaRPr lang="pl-PL"/>
          </a:p>
        </p:txBody>
      </p:sp>
      <p:sp>
        <p:nvSpPr>
          <p:cNvPr id="5" name="Symbol zastępczy stopki 4"/>
          <p:cNvSpPr>
            <a:spLocks noGrp="1"/>
          </p:cNvSpPr>
          <p:nvPr>
            <p:ph type="ftr" sz="quarter" idx="11"/>
          </p:nvPr>
        </p:nvSpPr>
        <p:spPr/>
        <p:txBody>
          <a:bodyPr/>
          <a:lstStyle/>
          <a:p>
            <a:r>
              <a:rPr lang="pl-PL"/>
              <a:t>Eksploracja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459675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414C12CD-B4B2-4A1B-9958-67D63E33C010}" type="datetime1">
              <a:rPr lang="pl-PL" smtClean="0"/>
              <a:t>2024-06-05</a:t>
            </a:fld>
            <a:endParaRPr lang="pl-PL"/>
          </a:p>
        </p:txBody>
      </p:sp>
      <p:sp>
        <p:nvSpPr>
          <p:cNvPr id="5" name="Symbol zastępczy stopki 4"/>
          <p:cNvSpPr>
            <a:spLocks noGrp="1"/>
          </p:cNvSpPr>
          <p:nvPr>
            <p:ph type="ftr" sz="quarter" idx="11"/>
          </p:nvPr>
        </p:nvSpPr>
        <p:spPr/>
        <p:txBody>
          <a:bodyPr/>
          <a:lstStyle/>
          <a:p>
            <a:r>
              <a:rPr lang="pl-PL"/>
              <a:t>Eksploracja danych</a:t>
            </a:r>
            <a:endParaRPr lang="pl-PL" dirty="0"/>
          </a:p>
        </p:txBody>
      </p:sp>
      <p:sp>
        <p:nvSpPr>
          <p:cNvPr id="6" name="Symbol zastępczy numeru slajdu 5"/>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75703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2C59AA4-9475-43AA-B22A-D9F0EEB85E19}" type="datetime1">
              <a:rPr lang="pl-PL" smtClean="0"/>
              <a:t>2024-06-05</a:t>
            </a:fld>
            <a:endParaRPr lang="pl-PL"/>
          </a:p>
        </p:txBody>
      </p:sp>
      <p:sp>
        <p:nvSpPr>
          <p:cNvPr id="6" name="Symbol zastępczy stopki 5"/>
          <p:cNvSpPr>
            <a:spLocks noGrp="1"/>
          </p:cNvSpPr>
          <p:nvPr>
            <p:ph type="ftr" sz="quarter" idx="11"/>
          </p:nvPr>
        </p:nvSpPr>
        <p:spPr/>
        <p:txBody>
          <a:bodyPr/>
          <a:lstStyle/>
          <a:p>
            <a:r>
              <a:rPr lang="pl-PL"/>
              <a:t>Eksploracja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42657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F97254F-5629-4FF0-98A7-88DC05E2DD53}" type="datetime1">
              <a:rPr lang="pl-PL" smtClean="0"/>
              <a:t>2024-06-05</a:t>
            </a:fld>
            <a:endParaRPr lang="pl-PL"/>
          </a:p>
        </p:txBody>
      </p:sp>
      <p:sp>
        <p:nvSpPr>
          <p:cNvPr id="8" name="Symbol zastępczy stopki 7"/>
          <p:cNvSpPr>
            <a:spLocks noGrp="1"/>
          </p:cNvSpPr>
          <p:nvPr>
            <p:ph type="ftr" sz="quarter" idx="11"/>
          </p:nvPr>
        </p:nvSpPr>
        <p:spPr/>
        <p:txBody>
          <a:bodyPr/>
          <a:lstStyle/>
          <a:p>
            <a:r>
              <a:rPr lang="pl-PL"/>
              <a:t>Eksploracja danych</a:t>
            </a:r>
            <a:endParaRPr lang="pl-PL" dirty="0"/>
          </a:p>
        </p:txBody>
      </p:sp>
      <p:sp>
        <p:nvSpPr>
          <p:cNvPr id="9" name="Symbol zastępczy numeru slajdu 8"/>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610242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ECDD1EB8-5EFD-4932-BC87-1984903D42F9}" type="datetime1">
              <a:rPr lang="pl-PL" smtClean="0"/>
              <a:t>2024-06-05</a:t>
            </a:fld>
            <a:endParaRPr lang="pl-PL"/>
          </a:p>
        </p:txBody>
      </p:sp>
      <p:sp>
        <p:nvSpPr>
          <p:cNvPr id="4" name="Symbol zastępczy stopki 3"/>
          <p:cNvSpPr>
            <a:spLocks noGrp="1"/>
          </p:cNvSpPr>
          <p:nvPr>
            <p:ph type="ftr" sz="quarter" idx="11"/>
          </p:nvPr>
        </p:nvSpPr>
        <p:spPr/>
        <p:txBody>
          <a:bodyPr/>
          <a:lstStyle/>
          <a:p>
            <a:r>
              <a:rPr lang="pl-PL"/>
              <a:t>Eksploracja danych</a:t>
            </a:r>
            <a:endParaRPr lang="pl-PL" dirty="0"/>
          </a:p>
        </p:txBody>
      </p:sp>
      <p:sp>
        <p:nvSpPr>
          <p:cNvPr id="5" name="Symbol zastępczy numeru slajdu 4"/>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76463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EFADA60-CDEA-401B-8043-93795E1FB0C0}" type="datetime1">
              <a:rPr lang="pl-PL" smtClean="0"/>
              <a:t>2024-06-05</a:t>
            </a:fld>
            <a:endParaRPr lang="pl-PL"/>
          </a:p>
        </p:txBody>
      </p:sp>
      <p:sp>
        <p:nvSpPr>
          <p:cNvPr id="3" name="Symbol zastępczy stopki 2"/>
          <p:cNvSpPr>
            <a:spLocks noGrp="1"/>
          </p:cNvSpPr>
          <p:nvPr>
            <p:ph type="ftr" sz="quarter" idx="11"/>
          </p:nvPr>
        </p:nvSpPr>
        <p:spPr/>
        <p:txBody>
          <a:bodyPr/>
          <a:lstStyle/>
          <a:p>
            <a:r>
              <a:rPr lang="pl-PL"/>
              <a:t>Eksploracja danych</a:t>
            </a:r>
            <a:endParaRPr lang="pl-PL" dirty="0"/>
          </a:p>
        </p:txBody>
      </p:sp>
      <p:sp>
        <p:nvSpPr>
          <p:cNvPr id="4" name="Symbol zastępczy numeru slajdu 3"/>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323833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32C1F66-DB6A-443D-B6EE-C77EF1E2838A}" type="datetime1">
              <a:rPr lang="pl-PL" smtClean="0"/>
              <a:t>2024-06-05</a:t>
            </a:fld>
            <a:endParaRPr lang="pl-PL"/>
          </a:p>
        </p:txBody>
      </p:sp>
      <p:sp>
        <p:nvSpPr>
          <p:cNvPr id="6" name="Symbol zastępczy stopki 5"/>
          <p:cNvSpPr>
            <a:spLocks noGrp="1"/>
          </p:cNvSpPr>
          <p:nvPr>
            <p:ph type="ftr" sz="quarter" idx="11"/>
          </p:nvPr>
        </p:nvSpPr>
        <p:spPr/>
        <p:txBody>
          <a:bodyPr/>
          <a:lstStyle/>
          <a:p>
            <a:r>
              <a:rPr lang="pl-PL"/>
              <a:t>Eksploracja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185012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644AFF8-6FC3-4E9E-9718-C0B8F3F0ABB4}" type="datetime1">
              <a:rPr lang="pl-PL" smtClean="0"/>
              <a:t>2024-06-05</a:t>
            </a:fld>
            <a:endParaRPr lang="pl-PL"/>
          </a:p>
        </p:txBody>
      </p:sp>
      <p:sp>
        <p:nvSpPr>
          <p:cNvPr id="6" name="Symbol zastępczy stopki 5"/>
          <p:cNvSpPr>
            <a:spLocks noGrp="1"/>
          </p:cNvSpPr>
          <p:nvPr>
            <p:ph type="ftr" sz="quarter" idx="11"/>
          </p:nvPr>
        </p:nvSpPr>
        <p:spPr/>
        <p:txBody>
          <a:bodyPr/>
          <a:lstStyle/>
          <a:p>
            <a:r>
              <a:rPr lang="pl-PL"/>
              <a:t>Eksploracja danych</a:t>
            </a:r>
            <a:endParaRPr lang="pl-PL" dirty="0"/>
          </a:p>
        </p:txBody>
      </p:sp>
      <p:sp>
        <p:nvSpPr>
          <p:cNvPr id="7" name="Symbol zastępczy numeru slajdu 6"/>
          <p:cNvSpPr>
            <a:spLocks noGrp="1"/>
          </p:cNvSpPr>
          <p:nvPr>
            <p:ph type="sldNum" sz="quarter" idx="12"/>
          </p:nvPr>
        </p:nvSpPr>
        <p:spPr/>
        <p:txBody>
          <a:bodyPr/>
          <a:lstStyle/>
          <a:p>
            <a:fld id="{26536683-3522-4E6A-9D18-AD5EC80B4420}" type="slidenum">
              <a:rPr lang="pl-PL" smtClean="0"/>
              <a:t>‹#›</a:t>
            </a:fld>
            <a:endParaRPr lang="pl-PL"/>
          </a:p>
        </p:txBody>
      </p:sp>
    </p:spTree>
    <p:extLst>
      <p:ext uri="{BB962C8B-B14F-4D97-AF65-F5344CB8AC3E}">
        <p14:creationId xmlns:p14="http://schemas.microsoft.com/office/powerpoint/2010/main" val="260181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EFE0AB-E82A-4099-A605-3581976D43F6}" type="datetime1">
              <a:rPr lang="pl-PL" smtClean="0"/>
              <a:t>2024-06-05</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Eksploracja danych</a:t>
            </a:r>
            <a:endParaRPr lang="pl-PL" dirty="0"/>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36683-3522-4E6A-9D18-AD5EC80B4420}" type="slidenum">
              <a:rPr lang="pl-PL" smtClean="0"/>
              <a:t>‹#›</a:t>
            </a:fld>
            <a:endParaRPr lang="pl-PL"/>
          </a:p>
        </p:txBody>
      </p:sp>
    </p:spTree>
    <p:extLst>
      <p:ext uri="{BB962C8B-B14F-4D97-AF65-F5344CB8AC3E}">
        <p14:creationId xmlns:p14="http://schemas.microsoft.com/office/powerpoint/2010/main" val="748564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1305606" y="2520648"/>
            <a:ext cx="9231766" cy="861774"/>
          </a:xfrm>
          <a:prstGeom prst="rect">
            <a:avLst/>
          </a:prstGeom>
        </p:spPr>
        <p:txBody>
          <a:bodyPr wrap="square">
            <a:spAutoFit/>
          </a:bodyPr>
          <a:lstStyle/>
          <a:p>
            <a:pPr algn="ctr">
              <a:lnSpc>
                <a:spcPts val="6000"/>
              </a:lnSpc>
            </a:pPr>
            <a:r>
              <a:rPr lang="pl-PL" sz="4800" b="1" dirty="0" err="1"/>
              <a:t>Building</a:t>
            </a:r>
            <a:r>
              <a:rPr lang="pl-PL" sz="4800" b="1" dirty="0"/>
              <a:t> the </a:t>
            </a:r>
            <a:r>
              <a:rPr lang="pl-PL" sz="4800" b="1" dirty="0" err="1"/>
              <a:t>Northwind</a:t>
            </a:r>
            <a:r>
              <a:rPr lang="pl-PL" sz="4800" b="1" dirty="0"/>
              <a:t> BI Solution</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Chapter</a:t>
            </a:r>
            <a:r>
              <a:rPr lang="pl-PL" sz="4000" b="1" dirty="0"/>
              <a:t> </a:t>
            </a:r>
            <a:r>
              <a:rPr lang="pl-PL" sz="4000" b="1" dirty="0" err="1"/>
              <a:t>Name</a:t>
            </a:r>
            <a:endParaRPr lang="pl-PL" sz="4000" b="1" dirty="0"/>
          </a:p>
        </p:txBody>
      </p:sp>
      <p:sp>
        <p:nvSpPr>
          <p:cNvPr id="11" name="Symbol zastępczy daty 10"/>
          <p:cNvSpPr>
            <a:spLocks noGrp="1"/>
          </p:cNvSpPr>
          <p:nvPr>
            <p:ph type="dt" sz="half" idx="10"/>
          </p:nvPr>
        </p:nvSpPr>
        <p:spPr/>
        <p:txBody>
          <a:bodyPr/>
          <a:lstStyle/>
          <a:p>
            <a:fld id="{469F5556-FC5E-44A7-9250-BA80C8A66C40}" type="datetime1">
              <a:rPr lang="pl-PL" smtClean="0"/>
              <a:t>2024-06-05</a:t>
            </a:fld>
            <a:endParaRPr lang="pl-PL"/>
          </a:p>
        </p:txBody>
      </p:sp>
    </p:spTree>
    <p:extLst>
      <p:ext uri="{BB962C8B-B14F-4D97-AF65-F5344CB8AC3E}">
        <p14:creationId xmlns:p14="http://schemas.microsoft.com/office/powerpoint/2010/main" val="16201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Proces konstruowania aplikacji analitycznej   (1/3)</a:t>
            </a:r>
            <a:endParaRPr lang="en-US" sz="4000" b="1" dirty="0"/>
          </a:p>
        </p:txBody>
      </p:sp>
      <p:sp>
        <p:nvSpPr>
          <p:cNvPr id="3" name="Prostokąt 2"/>
          <p:cNvSpPr/>
          <p:nvPr/>
        </p:nvSpPr>
        <p:spPr>
          <a:xfrm>
            <a:off x="15240" y="857250"/>
            <a:ext cx="12176760" cy="6063198"/>
          </a:xfrm>
          <a:prstGeom prst="rect">
            <a:avLst/>
          </a:prstGeom>
        </p:spPr>
        <p:txBody>
          <a:bodyPr wrap="square">
            <a:spAutoFit/>
          </a:bodyPr>
          <a:lstStyle/>
          <a:p>
            <a:pPr marL="342900" indent="-342900">
              <a:spcBef>
                <a:spcPts val="600"/>
              </a:spcBef>
              <a:buFont typeface="Wingdings" panose="05000000000000000000" pitchFamily="2" charset="2"/>
              <a:buChar char="F"/>
            </a:pPr>
            <a:r>
              <a:rPr lang="pl-PL" sz="2200" dirty="0">
                <a:solidFill>
                  <a:srgbClr val="FF0000"/>
                </a:solidFill>
              </a:rPr>
              <a:t>Zanim zaczniemy </a:t>
            </a:r>
            <a:r>
              <a:rPr lang="pl-PL" sz="2200" dirty="0"/>
              <a:t>budować aplikację, dobrze jest sporządzić </a:t>
            </a:r>
            <a:r>
              <a:rPr lang="pl-PL" sz="2200" dirty="0">
                <a:solidFill>
                  <a:srgbClr val="FF0000"/>
                </a:solidFill>
              </a:rPr>
              <a:t>prosty szkic </a:t>
            </a:r>
            <a:r>
              <a:rPr lang="pl-PL" sz="2200" dirty="0"/>
              <a:t>tego, co zamierzamy</a:t>
            </a:r>
            <a:r>
              <a:rPr lang="en-US" sz="2200" dirty="0"/>
              <a:t>. </a:t>
            </a:r>
          </a:p>
          <a:p>
            <a:pPr marL="719138" indent="-360363">
              <a:spcBef>
                <a:spcPts val="600"/>
              </a:spcBef>
              <a:buFont typeface="Arial" panose="020B0604020202020204" pitchFamily="34" charset="0"/>
              <a:buChar char="•"/>
            </a:pPr>
            <a:r>
              <a:rPr lang="pl-PL" sz="1900" dirty="0"/>
              <a:t>Możemy na przykład narysować </a:t>
            </a:r>
            <a:r>
              <a:rPr lang="pl-PL" sz="1900" dirty="0">
                <a:solidFill>
                  <a:srgbClr val="FF0000"/>
                </a:solidFill>
              </a:rPr>
              <a:t>schemat</a:t>
            </a:r>
            <a:r>
              <a:rPr lang="pl-PL" sz="1900" dirty="0"/>
              <a:t> podobny do tego, jaki przedstawiono na jednym z kolejnych slajdów</a:t>
            </a:r>
            <a:r>
              <a:rPr lang="en-US" sz="1900" dirty="0"/>
              <a:t>.</a:t>
            </a:r>
          </a:p>
          <a:p>
            <a:pPr marL="342900" indent="-342900">
              <a:spcBef>
                <a:spcPts val="600"/>
              </a:spcBef>
              <a:buFont typeface="Wingdings" panose="05000000000000000000" pitchFamily="2" charset="2"/>
              <a:buChar char="F"/>
            </a:pPr>
            <a:r>
              <a:rPr lang="pl-PL" sz="2200" dirty="0"/>
              <a:t>Proces planowania zwykle rozpoczyna się od </a:t>
            </a:r>
            <a:r>
              <a:rPr lang="pl-PL" sz="2200" dirty="0">
                <a:solidFill>
                  <a:srgbClr val="FF0000"/>
                </a:solidFill>
              </a:rPr>
              <a:t>wywiadów</a:t>
            </a:r>
            <a:r>
              <a:rPr lang="pl-PL" sz="2200" dirty="0"/>
              <a:t> (rozmów) z klientami oraz sporządzenia dokumentacji ich wymagań</a:t>
            </a:r>
            <a:r>
              <a:rPr lang="en-US" sz="2200" dirty="0"/>
              <a:t>. </a:t>
            </a:r>
          </a:p>
          <a:p>
            <a:pPr marL="342900" indent="-342900">
              <a:spcBef>
                <a:spcPts val="600"/>
              </a:spcBef>
              <a:buFont typeface="Wingdings" panose="05000000000000000000" pitchFamily="2" charset="2"/>
              <a:buChar char="F"/>
            </a:pPr>
            <a:r>
              <a:rPr lang="pl-PL" sz="2200" dirty="0"/>
              <a:t>Następną rzeczą jest </a:t>
            </a:r>
            <a:r>
              <a:rPr lang="pl-PL" sz="2200" dirty="0">
                <a:solidFill>
                  <a:srgbClr val="FF0000"/>
                </a:solidFill>
              </a:rPr>
              <a:t>ustalenie</a:t>
            </a:r>
            <a:r>
              <a:rPr lang="pl-PL" sz="2200" dirty="0"/>
              <a:t>, czy to, o co proszą klienci jest </a:t>
            </a:r>
            <a:r>
              <a:rPr lang="pl-PL" sz="2200" dirty="0">
                <a:solidFill>
                  <a:srgbClr val="FF0000"/>
                </a:solidFill>
              </a:rPr>
              <a:t>w ogóle do zrealizowania</a:t>
            </a:r>
            <a:r>
              <a:rPr lang="en-US" sz="2200" dirty="0"/>
              <a:t>.</a:t>
            </a:r>
          </a:p>
          <a:p>
            <a:pPr marL="719138" indent="-358775">
              <a:spcBef>
                <a:spcPts val="600"/>
              </a:spcBef>
              <a:buFont typeface="Arial" panose="020B0604020202020204" pitchFamily="34" charset="0"/>
              <a:buChar char="•"/>
            </a:pPr>
            <a:r>
              <a:rPr lang="pl-PL" sz="1900" dirty="0"/>
              <a:t>Dobrze byłoby rozpocząć od </a:t>
            </a:r>
            <a:r>
              <a:rPr lang="pl-PL" sz="1900" dirty="0">
                <a:solidFill>
                  <a:srgbClr val="FF0000"/>
                </a:solidFill>
              </a:rPr>
              <a:t>rozejrzenia się za danymi</a:t>
            </a:r>
            <a:r>
              <a:rPr lang="pl-PL" sz="1900" dirty="0"/>
              <a:t>, które miałyby posłużyć do zbudowania aplikacji wymaganej przez klienta. Często zdarza się, że klienci chcieliby, aby konstruowana aplikacja  dostarczała im informacji, których </a:t>
            </a:r>
            <a:r>
              <a:rPr lang="pl-PL" sz="1900" dirty="0">
                <a:solidFill>
                  <a:srgbClr val="FF0000"/>
                </a:solidFill>
              </a:rPr>
              <a:t>nie można uzyskać </a:t>
            </a:r>
            <a:r>
              <a:rPr lang="pl-PL" sz="1900" dirty="0"/>
              <a:t>na podstawie aktualnie dostępnych danych</a:t>
            </a:r>
            <a:r>
              <a:rPr lang="en-US" sz="1900" dirty="0"/>
              <a:t>. </a:t>
            </a:r>
          </a:p>
          <a:p>
            <a:pPr marL="719138" indent="-358775">
              <a:spcBef>
                <a:spcPts val="600"/>
              </a:spcBef>
              <a:buFont typeface="Arial" panose="020B0604020202020204" pitchFamily="34" charset="0"/>
              <a:buChar char="•"/>
            </a:pPr>
            <a:r>
              <a:rPr lang="pl-PL" sz="1900" dirty="0"/>
              <a:t>Jeśli nie możemy dostarczać klientom informacji, których wymagają, wcześniejsze poinformowanie ich o tym zaoszczędzi wszystkim sporo niepotrzebnego wysiłku i umożliwi działania zmierzające do przekonania klientów, aby </a:t>
            </a:r>
            <a:r>
              <a:rPr lang="pl-PL" sz="1900" dirty="0">
                <a:solidFill>
                  <a:srgbClr val="FF0000"/>
                </a:solidFill>
              </a:rPr>
              <a:t>zweryfikowali swoje oczekiwania </a:t>
            </a:r>
            <a:r>
              <a:rPr lang="pl-PL" sz="1900" dirty="0"/>
              <a:t>oraz pomoże uniknąć rozczarowań</a:t>
            </a:r>
            <a:r>
              <a:rPr lang="en-US" sz="1900" dirty="0"/>
              <a:t>.</a:t>
            </a:r>
          </a:p>
          <a:p>
            <a:pPr marL="342900" indent="-342900">
              <a:spcBef>
                <a:spcPts val="600"/>
              </a:spcBef>
              <a:buFont typeface="Wingdings" panose="05000000000000000000" pitchFamily="2" charset="2"/>
              <a:buChar char="F"/>
            </a:pPr>
            <a:r>
              <a:rPr lang="pl-PL" sz="2200" dirty="0"/>
              <a:t>Należy również pamiętać o </a:t>
            </a:r>
            <a:r>
              <a:rPr lang="pl-PL" sz="2200" dirty="0">
                <a:solidFill>
                  <a:srgbClr val="FF0000"/>
                </a:solidFill>
              </a:rPr>
              <a:t>innych, ważnych </a:t>
            </a:r>
            <a:r>
              <a:rPr lang="pl-PL" sz="2200" dirty="0"/>
              <a:t>dla naszego przedsięwzięcia </a:t>
            </a:r>
            <a:r>
              <a:rPr lang="pl-PL" sz="2200" dirty="0">
                <a:solidFill>
                  <a:srgbClr val="FF0000"/>
                </a:solidFill>
              </a:rPr>
              <a:t>kwestiach</a:t>
            </a:r>
            <a:r>
              <a:rPr lang="pl-PL" sz="2200" dirty="0"/>
              <a:t>:</a:t>
            </a:r>
            <a:endParaRPr lang="en-US" sz="2200" dirty="0"/>
          </a:p>
          <a:p>
            <a:pPr marL="719138" indent="-342900">
              <a:spcBef>
                <a:spcPts val="200"/>
              </a:spcBef>
              <a:buFont typeface="Arial" panose="020B0604020202020204" pitchFamily="34" charset="0"/>
              <a:buChar char="•"/>
            </a:pPr>
            <a:r>
              <a:rPr lang="pl-PL" sz="1900" dirty="0"/>
              <a:t>Czy możliwe jest wytworzenie aplikacji przy aktualnej liczebności </a:t>
            </a:r>
            <a:r>
              <a:rPr lang="pl-PL" sz="1900" dirty="0">
                <a:solidFill>
                  <a:srgbClr val="FF0000"/>
                </a:solidFill>
              </a:rPr>
              <a:t>zespołu</a:t>
            </a:r>
            <a:r>
              <a:rPr lang="pl-PL" sz="1900" dirty="0"/>
              <a:t>, którym dysponujemy?</a:t>
            </a:r>
            <a:endParaRPr lang="en-US" sz="1900" dirty="0"/>
          </a:p>
          <a:p>
            <a:pPr marL="719138" indent="-342900">
              <a:spcBef>
                <a:spcPts val="200"/>
              </a:spcBef>
              <a:buFont typeface="Arial" panose="020B0604020202020204" pitchFamily="34" charset="0"/>
              <a:buChar char="•"/>
            </a:pPr>
            <a:r>
              <a:rPr lang="pl-PL" sz="1900" dirty="0"/>
              <a:t>Czy możliwe jest wytworzenie aplikacji </a:t>
            </a:r>
            <a:r>
              <a:rPr lang="pl-PL" sz="1900" dirty="0">
                <a:solidFill>
                  <a:srgbClr val="FF0000"/>
                </a:solidFill>
              </a:rPr>
              <a:t>w czasie</a:t>
            </a:r>
            <a:r>
              <a:rPr lang="pl-PL" sz="1900" dirty="0"/>
              <a:t>, który został na to przeznaczony</a:t>
            </a:r>
            <a:r>
              <a:rPr lang="en-US" sz="1900" dirty="0"/>
              <a:t>?</a:t>
            </a:r>
          </a:p>
          <a:p>
            <a:pPr marL="719138" indent="-342900">
              <a:spcBef>
                <a:spcPts val="200"/>
              </a:spcBef>
              <a:buFont typeface="Arial" panose="020B0604020202020204" pitchFamily="34" charset="0"/>
              <a:buChar char="•"/>
            </a:pPr>
            <a:r>
              <a:rPr lang="pl-PL" sz="1900" dirty="0"/>
              <a:t>Czy możliwe jest wytworzenie aplikacji  w warunkach dostępnej </a:t>
            </a:r>
            <a:r>
              <a:rPr lang="pl-PL" sz="1900" dirty="0">
                <a:solidFill>
                  <a:srgbClr val="FF0000"/>
                </a:solidFill>
              </a:rPr>
              <a:t>infrastruktury</a:t>
            </a:r>
            <a:r>
              <a:rPr lang="pl-PL" sz="1900" dirty="0"/>
              <a:t> i </a:t>
            </a:r>
            <a:r>
              <a:rPr lang="pl-PL" sz="1900" dirty="0">
                <a:solidFill>
                  <a:srgbClr val="FF0000"/>
                </a:solidFill>
              </a:rPr>
              <a:t>oprogramowania</a:t>
            </a:r>
            <a:r>
              <a:rPr lang="pl-PL" sz="1900" dirty="0"/>
              <a:t> oraz istniejącego </a:t>
            </a:r>
            <a:r>
              <a:rPr lang="pl-PL" sz="1900" dirty="0">
                <a:solidFill>
                  <a:srgbClr val="FF0000"/>
                </a:solidFill>
              </a:rPr>
              <a:t>poziomu bezpieczeństwa</a:t>
            </a:r>
            <a:r>
              <a:rPr lang="en-US" sz="1900" dirty="0"/>
              <a:t>?</a:t>
            </a:r>
          </a:p>
          <a:p>
            <a:pPr marL="719138" indent="-342900">
              <a:spcBef>
                <a:spcPts val="200"/>
              </a:spcBef>
              <a:buFont typeface="Arial" panose="020B0604020202020204" pitchFamily="34" charset="0"/>
              <a:buChar char="•"/>
            </a:pPr>
            <a:r>
              <a:rPr lang="pl-PL" sz="1900" dirty="0"/>
              <a:t>Czy możliwe jest wytworzenie aplikacji w ramach dostępnego </a:t>
            </a:r>
            <a:r>
              <a:rPr lang="pl-PL" sz="1900" dirty="0">
                <a:solidFill>
                  <a:srgbClr val="FF0000"/>
                </a:solidFill>
              </a:rPr>
              <a:t>budżetu</a:t>
            </a:r>
            <a:r>
              <a:rPr lang="en-US" sz="1900" dirty="0"/>
              <a:t>?</a:t>
            </a:r>
          </a:p>
        </p:txBody>
      </p:sp>
    </p:spTree>
    <p:extLst>
      <p:ext uri="{BB962C8B-B14F-4D97-AF65-F5344CB8AC3E}">
        <p14:creationId xmlns:p14="http://schemas.microsoft.com/office/powerpoint/2010/main" val="3872129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up)">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up)">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up)">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up)">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up)">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Construction </a:t>
            </a:r>
            <a:r>
              <a:rPr lang="pl-PL" sz="4000" b="1" dirty="0" err="1"/>
              <a:t>Process</a:t>
            </a:r>
            <a:r>
              <a:rPr lang="pl-PL" sz="4000" b="1" dirty="0"/>
              <a:t> </a:t>
            </a:r>
            <a:r>
              <a:rPr lang="en-US" sz="4000" b="1" dirty="0"/>
              <a:t>Outline</a:t>
            </a:r>
            <a:r>
              <a:rPr lang="pl-PL" sz="4000" b="1" dirty="0"/>
              <a:t>    (2/3)</a:t>
            </a:r>
            <a:endParaRPr lang="en-US"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sp>
        <p:nvSpPr>
          <p:cNvPr id="3" name="Prostokąt 2"/>
          <p:cNvSpPr/>
          <p:nvPr/>
        </p:nvSpPr>
        <p:spPr>
          <a:xfrm>
            <a:off x="217714" y="1029171"/>
            <a:ext cx="11756571" cy="5155257"/>
          </a:xfrm>
          <a:prstGeom prst="rect">
            <a:avLst/>
          </a:prstGeom>
        </p:spPr>
        <p:txBody>
          <a:bodyPr wrap="square">
            <a:spAutoFit/>
          </a:bodyPr>
          <a:lstStyle/>
          <a:p>
            <a:pPr marL="342900" indent="-342900">
              <a:spcBef>
                <a:spcPts val="1200"/>
              </a:spcBef>
              <a:buFont typeface="Wingdings" panose="05000000000000000000" pitchFamily="2" charset="2"/>
              <a:buChar char="F"/>
            </a:pPr>
            <a:r>
              <a:rPr lang="en-US" sz="2300" dirty="0"/>
              <a:t>If the answer is </a:t>
            </a:r>
            <a:r>
              <a:rPr lang="en-US" sz="2300" dirty="0">
                <a:solidFill>
                  <a:srgbClr val="FF0000"/>
                </a:solidFill>
              </a:rPr>
              <a:t>no</a:t>
            </a:r>
            <a:r>
              <a:rPr lang="en-US" sz="2300" dirty="0"/>
              <a:t> to any of these questions, then you need to go back to the beginning and </a:t>
            </a:r>
            <a:r>
              <a:rPr lang="en-US" sz="2300" dirty="0">
                <a:solidFill>
                  <a:srgbClr val="FF0000"/>
                </a:solidFill>
              </a:rPr>
              <a:t>redefine the requirements </a:t>
            </a:r>
            <a:r>
              <a:rPr lang="en-US" sz="2300" dirty="0"/>
              <a:t>of the BI solution. </a:t>
            </a:r>
          </a:p>
          <a:p>
            <a:pPr marL="719138" indent="-342900">
              <a:spcBef>
                <a:spcPts val="600"/>
              </a:spcBef>
              <a:buFont typeface="Arial" panose="020B0604020202020204" pitchFamily="34" charset="0"/>
              <a:buChar char="•"/>
            </a:pPr>
            <a:r>
              <a:rPr lang="en-US" sz="2000" dirty="0"/>
              <a:t>The process </a:t>
            </a:r>
            <a:r>
              <a:rPr lang="en-US" sz="2000" dirty="0">
                <a:solidFill>
                  <a:srgbClr val="FF0000"/>
                </a:solidFill>
              </a:rPr>
              <a:t>repeats</a:t>
            </a:r>
            <a:r>
              <a:rPr lang="en-US" sz="2000" dirty="0"/>
              <a:t> until you have created a plan that balances the customer’s needs with the resources at hand. </a:t>
            </a:r>
          </a:p>
          <a:p>
            <a:pPr marL="719138" indent="-342900">
              <a:spcBef>
                <a:spcPts val="600"/>
              </a:spcBef>
              <a:buFont typeface="Arial" panose="020B0604020202020204" pitchFamily="34" charset="0"/>
              <a:buChar char="•"/>
            </a:pPr>
            <a:r>
              <a:rPr lang="en-US" sz="2000" dirty="0"/>
              <a:t>As we have mentioned before, it is best to find out </a:t>
            </a:r>
            <a:r>
              <a:rPr lang="en-US" sz="2000" dirty="0">
                <a:solidFill>
                  <a:srgbClr val="FF0000"/>
                </a:solidFill>
              </a:rPr>
              <a:t>at the beginning </a:t>
            </a:r>
            <a:r>
              <a:rPr lang="en-US" sz="2000" dirty="0"/>
              <a:t>whether time spent on the solution will be worthwhile and affordable for the client.</a:t>
            </a:r>
          </a:p>
          <a:p>
            <a:pPr marL="342900" indent="-342900">
              <a:spcBef>
                <a:spcPts val="1200"/>
              </a:spcBef>
              <a:buFont typeface="Wingdings" panose="05000000000000000000" pitchFamily="2" charset="2"/>
              <a:buChar char="F"/>
            </a:pPr>
            <a:r>
              <a:rPr lang="en-US" sz="2300" dirty="0"/>
              <a:t>Once you have a working plan, you need to </a:t>
            </a:r>
            <a:r>
              <a:rPr lang="en-US" sz="2300" dirty="0">
                <a:solidFill>
                  <a:srgbClr val="FF0000"/>
                </a:solidFill>
              </a:rPr>
              <a:t>document</a:t>
            </a:r>
            <a:r>
              <a:rPr lang="en-US" sz="2300" dirty="0"/>
              <a:t> it. </a:t>
            </a:r>
            <a:endParaRPr lang="pl-PL" sz="2300" dirty="0"/>
          </a:p>
          <a:p>
            <a:pPr marL="719138" indent="-342900">
              <a:spcBef>
                <a:spcPts val="600"/>
              </a:spcBef>
              <a:buFont typeface="Arial" panose="020B0604020202020204" pitchFamily="34" charset="0"/>
              <a:buChar char="•"/>
            </a:pPr>
            <a:r>
              <a:rPr lang="pl-PL" sz="2000" dirty="0"/>
              <a:t>T</a:t>
            </a:r>
            <a:r>
              <a:rPr lang="en-US" sz="2000" dirty="0"/>
              <a:t>he </a:t>
            </a:r>
            <a:r>
              <a:rPr lang="en-US" sz="2000" dirty="0">
                <a:solidFill>
                  <a:srgbClr val="FF0000"/>
                </a:solidFill>
              </a:rPr>
              <a:t>complexity</a:t>
            </a:r>
            <a:r>
              <a:rPr lang="en-US" sz="2000" dirty="0"/>
              <a:t> of the documentation is</a:t>
            </a:r>
            <a:r>
              <a:rPr lang="pl-PL" sz="2000" dirty="0"/>
              <a:t> </a:t>
            </a:r>
            <a:r>
              <a:rPr lang="en-US" sz="2000" dirty="0"/>
              <a:t>determined by how complex the BI solution is projected to be.</a:t>
            </a:r>
            <a:r>
              <a:rPr lang="pl-PL" sz="2000" dirty="0"/>
              <a:t> </a:t>
            </a:r>
            <a:r>
              <a:rPr lang="en-US" sz="2000" dirty="0">
                <a:solidFill>
                  <a:srgbClr val="FF0000"/>
                </a:solidFill>
              </a:rPr>
              <a:t>Common items </a:t>
            </a:r>
            <a:r>
              <a:rPr lang="en-US" sz="2000" dirty="0"/>
              <a:t>will appear in every solution. </a:t>
            </a:r>
            <a:endParaRPr lang="pl-PL" sz="2000" dirty="0"/>
          </a:p>
          <a:p>
            <a:pPr marL="719138" indent="-342900">
              <a:spcBef>
                <a:spcPts val="600"/>
              </a:spcBef>
              <a:buFont typeface="Arial" panose="020B0604020202020204" pitchFamily="34" charset="0"/>
              <a:buChar char="•"/>
            </a:pPr>
            <a:r>
              <a:rPr lang="pl-PL" sz="2000" dirty="0"/>
              <a:t>T</a:t>
            </a:r>
            <a:r>
              <a:rPr lang="en-US" sz="2000" dirty="0"/>
              <a:t>he</a:t>
            </a:r>
            <a:r>
              <a:rPr lang="pl-PL" sz="2000" dirty="0"/>
              <a:t> </a:t>
            </a:r>
            <a:r>
              <a:rPr lang="en-US" sz="2000" dirty="0"/>
              <a:t>amount of documentation may also depend on how much documentation is </a:t>
            </a:r>
            <a:r>
              <a:rPr lang="en-US" sz="2000" dirty="0">
                <a:solidFill>
                  <a:srgbClr val="FF0000"/>
                </a:solidFill>
              </a:rPr>
              <a:t>required by law </a:t>
            </a:r>
            <a:r>
              <a:rPr lang="en-US" sz="2000" dirty="0"/>
              <a:t>or </a:t>
            </a:r>
            <a:r>
              <a:rPr lang="en-US" sz="2000" dirty="0">
                <a:solidFill>
                  <a:srgbClr val="FF0000"/>
                </a:solidFill>
              </a:rPr>
              <a:t>by a company’s</a:t>
            </a:r>
            <a:r>
              <a:rPr lang="pl-PL" sz="2000" dirty="0">
                <a:solidFill>
                  <a:srgbClr val="FF0000"/>
                </a:solidFill>
              </a:rPr>
              <a:t> </a:t>
            </a:r>
            <a:r>
              <a:rPr lang="en-US" sz="2000" dirty="0">
                <a:solidFill>
                  <a:srgbClr val="FF0000"/>
                </a:solidFill>
              </a:rPr>
              <a:t>business practice</a:t>
            </a:r>
            <a:r>
              <a:rPr lang="en-US" sz="2000" dirty="0"/>
              <a:t>.</a:t>
            </a:r>
            <a:r>
              <a:rPr lang="pl-PL" sz="2000" dirty="0"/>
              <a:t> </a:t>
            </a:r>
          </a:p>
          <a:p>
            <a:pPr marL="719138" indent="-342900">
              <a:spcBef>
                <a:spcPts val="600"/>
              </a:spcBef>
              <a:buFont typeface="Arial" panose="020B0604020202020204" pitchFamily="34" charset="0"/>
              <a:buChar char="•"/>
            </a:pPr>
            <a:r>
              <a:rPr lang="en-US" sz="2000" dirty="0"/>
              <a:t>In every case, getting information into those documents is determined by </a:t>
            </a:r>
            <a:r>
              <a:rPr lang="en-US" sz="2000" dirty="0">
                <a:solidFill>
                  <a:srgbClr val="FF0000"/>
                </a:solidFill>
              </a:rPr>
              <a:t>how much you can extract </a:t>
            </a:r>
            <a:r>
              <a:rPr lang="en-US" sz="2000" dirty="0"/>
              <a:t>from</a:t>
            </a:r>
            <a:r>
              <a:rPr lang="pl-PL" sz="2000" dirty="0"/>
              <a:t> </a:t>
            </a:r>
            <a:r>
              <a:rPr lang="en-US" sz="2000" dirty="0"/>
              <a:t>the objects or events on which you are modeling your solution. </a:t>
            </a:r>
            <a:endParaRPr lang="pl-PL" sz="2000" dirty="0"/>
          </a:p>
          <a:p>
            <a:pPr marL="719138" indent="-342900">
              <a:spcBef>
                <a:spcPts val="600"/>
              </a:spcBef>
              <a:buFont typeface="Arial" panose="020B0604020202020204" pitchFamily="34" charset="0"/>
              <a:buChar char="•"/>
            </a:pPr>
            <a:r>
              <a:rPr lang="pl-PL" sz="2000" dirty="0"/>
              <a:t>T</a:t>
            </a:r>
            <a:r>
              <a:rPr lang="en-US" sz="2000" dirty="0" err="1"/>
              <a:t>herefore</a:t>
            </a:r>
            <a:r>
              <a:rPr lang="en-US" sz="2000" dirty="0"/>
              <a:t>, the </a:t>
            </a:r>
            <a:r>
              <a:rPr lang="en-US" sz="2000" dirty="0">
                <a:solidFill>
                  <a:srgbClr val="FF0000"/>
                </a:solidFill>
              </a:rPr>
              <a:t>best place to start </a:t>
            </a:r>
            <a:r>
              <a:rPr lang="en-US" sz="2000" dirty="0"/>
              <a:t>gathering data is</a:t>
            </a:r>
            <a:r>
              <a:rPr lang="pl-PL" sz="2000" dirty="0"/>
              <a:t> </a:t>
            </a:r>
            <a:r>
              <a:rPr lang="en-US" sz="2000" dirty="0"/>
              <a:t>through an </a:t>
            </a:r>
            <a:r>
              <a:rPr lang="en-US" sz="2000" dirty="0">
                <a:solidFill>
                  <a:srgbClr val="FF0000"/>
                </a:solidFill>
              </a:rPr>
              <a:t>interview process</a:t>
            </a:r>
            <a:r>
              <a:rPr lang="en-US" sz="2000" dirty="0"/>
              <a:t>.</a:t>
            </a:r>
          </a:p>
        </p:txBody>
      </p:sp>
    </p:spTree>
    <p:extLst>
      <p:ext uri="{BB962C8B-B14F-4D97-AF65-F5344CB8AC3E}">
        <p14:creationId xmlns:p14="http://schemas.microsoft.com/office/powerpoint/2010/main" val="268400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Proces konstruowania aplikacji analitycznej   (2/3)</a:t>
            </a:r>
            <a:endParaRPr lang="en-US"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sp>
        <p:nvSpPr>
          <p:cNvPr id="3" name="Prostokąt 2"/>
          <p:cNvSpPr/>
          <p:nvPr/>
        </p:nvSpPr>
        <p:spPr>
          <a:xfrm>
            <a:off x="217714" y="1029171"/>
            <a:ext cx="11756571" cy="5232202"/>
          </a:xfrm>
          <a:prstGeom prst="rect">
            <a:avLst/>
          </a:prstGeom>
        </p:spPr>
        <p:txBody>
          <a:bodyPr wrap="square">
            <a:spAutoFit/>
          </a:bodyPr>
          <a:lstStyle/>
          <a:p>
            <a:pPr marL="342900" indent="-342900">
              <a:spcBef>
                <a:spcPts val="1200"/>
              </a:spcBef>
              <a:buFont typeface="Wingdings" panose="05000000000000000000" pitchFamily="2" charset="2"/>
              <a:buChar char="F"/>
            </a:pPr>
            <a:r>
              <a:rPr lang="pl-PL" sz="2300" dirty="0"/>
              <a:t>Jeśli odpowiedź na którekolwiek z właśnie postawionych pytań brzmiałaby </a:t>
            </a:r>
            <a:r>
              <a:rPr lang="pl-PL" sz="2300" dirty="0">
                <a:solidFill>
                  <a:srgbClr val="FF0000"/>
                </a:solidFill>
              </a:rPr>
              <a:t>nie</a:t>
            </a:r>
            <a:r>
              <a:rPr lang="pl-PL" sz="2300" dirty="0"/>
              <a:t>, powinniśmy  wrócić do początku i </a:t>
            </a:r>
            <a:r>
              <a:rPr lang="pl-PL" sz="2300" dirty="0">
                <a:solidFill>
                  <a:srgbClr val="FF0000"/>
                </a:solidFill>
              </a:rPr>
              <a:t>ponownie zdefiniować wymagania </a:t>
            </a:r>
            <a:r>
              <a:rPr lang="pl-PL" sz="2300" dirty="0"/>
              <a:t>dla aplikacji BI</a:t>
            </a:r>
            <a:r>
              <a:rPr lang="en-US" sz="2300" dirty="0"/>
              <a:t>. </a:t>
            </a:r>
          </a:p>
          <a:p>
            <a:pPr marL="719138" indent="-342900">
              <a:spcBef>
                <a:spcPts val="600"/>
              </a:spcBef>
              <a:buFont typeface="Arial" panose="020B0604020202020204" pitchFamily="34" charset="0"/>
              <a:buChar char="•"/>
            </a:pPr>
            <a:r>
              <a:rPr lang="pl-PL" sz="2000" dirty="0"/>
              <a:t>Proces taki </a:t>
            </a:r>
            <a:r>
              <a:rPr lang="pl-PL" sz="2000" dirty="0">
                <a:solidFill>
                  <a:srgbClr val="FF0000"/>
                </a:solidFill>
              </a:rPr>
              <a:t>powtarza się </a:t>
            </a:r>
            <a:r>
              <a:rPr lang="pl-PL" sz="2000" dirty="0"/>
              <a:t>aż do momentu, kiedy uda się opracować plan równoważący potrzeby użytkownika oraz dostępne zasoby</a:t>
            </a:r>
            <a:r>
              <a:rPr lang="en-US" sz="2000" dirty="0"/>
              <a:t>. </a:t>
            </a:r>
          </a:p>
          <a:p>
            <a:pPr marL="719138" indent="-342900">
              <a:spcBef>
                <a:spcPts val="600"/>
              </a:spcBef>
              <a:buFont typeface="Arial" panose="020B0604020202020204" pitchFamily="34" charset="0"/>
              <a:buChar char="•"/>
            </a:pPr>
            <a:r>
              <a:rPr lang="pl-PL" sz="2000" dirty="0"/>
              <a:t>Jak wcześniej wspomniano, najlepiej jest, kiedy </a:t>
            </a:r>
            <a:r>
              <a:rPr lang="pl-PL" sz="2000" dirty="0">
                <a:solidFill>
                  <a:srgbClr val="FF0000"/>
                </a:solidFill>
              </a:rPr>
              <a:t>na początku </a:t>
            </a:r>
            <a:r>
              <a:rPr lang="pl-PL" sz="2000" dirty="0"/>
              <a:t>uda się ustalić czy czas poświęcony na aplikację okaże się dla klienta pożyteczną i będącą w jego zasięgu inwestycją</a:t>
            </a:r>
            <a:r>
              <a:rPr lang="en-US" sz="2000" dirty="0"/>
              <a:t>.</a:t>
            </a:r>
          </a:p>
          <a:p>
            <a:pPr marL="342900" indent="-342900">
              <a:spcBef>
                <a:spcPts val="1800"/>
              </a:spcBef>
              <a:buFont typeface="Wingdings" panose="05000000000000000000" pitchFamily="2" charset="2"/>
              <a:buChar char="F"/>
            </a:pPr>
            <a:r>
              <a:rPr lang="pl-PL" sz="2300" dirty="0"/>
              <a:t>Z chwilą, gdy powstanie właściwy plan, należy go </a:t>
            </a:r>
            <a:r>
              <a:rPr lang="pl-PL" sz="2300" dirty="0">
                <a:solidFill>
                  <a:srgbClr val="FF0000"/>
                </a:solidFill>
              </a:rPr>
              <a:t>udokumentować</a:t>
            </a:r>
            <a:r>
              <a:rPr lang="en-US" sz="2300" dirty="0"/>
              <a:t>. </a:t>
            </a:r>
            <a:endParaRPr lang="pl-PL" sz="2300" dirty="0"/>
          </a:p>
          <a:p>
            <a:pPr marL="719138" indent="-342900">
              <a:spcBef>
                <a:spcPts val="600"/>
              </a:spcBef>
              <a:buFont typeface="Arial" panose="020B0604020202020204" pitchFamily="34" charset="0"/>
              <a:buChar char="•"/>
            </a:pPr>
            <a:r>
              <a:rPr lang="pl-PL" sz="2000" dirty="0"/>
              <a:t>Objętość dokumentacji zależy od przewidywanego </a:t>
            </a:r>
            <a:r>
              <a:rPr lang="pl-PL" sz="2000" dirty="0">
                <a:solidFill>
                  <a:srgbClr val="FF0000"/>
                </a:solidFill>
              </a:rPr>
              <a:t>stopnia złożoności </a:t>
            </a:r>
            <a:r>
              <a:rPr lang="pl-PL" sz="2000" dirty="0"/>
              <a:t>przyszłej aplikacji BI. </a:t>
            </a:r>
            <a:r>
              <a:rPr lang="pl-PL" sz="2000" dirty="0">
                <a:solidFill>
                  <a:srgbClr val="FF0000"/>
                </a:solidFill>
              </a:rPr>
              <a:t>Typowe elementy</a:t>
            </a:r>
            <a:r>
              <a:rPr lang="pl-PL" sz="2000" dirty="0"/>
              <a:t> pojawią się w każdym przypadku</a:t>
            </a:r>
            <a:r>
              <a:rPr lang="en-US" sz="2000" dirty="0"/>
              <a:t>. </a:t>
            </a:r>
            <a:endParaRPr lang="pl-PL" sz="2000" dirty="0"/>
          </a:p>
          <a:p>
            <a:pPr marL="719138" indent="-342900">
              <a:spcBef>
                <a:spcPts val="600"/>
              </a:spcBef>
              <a:buFont typeface="Arial" panose="020B0604020202020204" pitchFamily="34" charset="0"/>
              <a:buChar char="•"/>
            </a:pPr>
            <a:r>
              <a:rPr lang="pl-PL" sz="2000" dirty="0"/>
              <a:t>Ilość dokumentacji może zależeć także od </a:t>
            </a:r>
            <a:r>
              <a:rPr lang="pl-PL" sz="2000" dirty="0">
                <a:solidFill>
                  <a:srgbClr val="FF0000"/>
                </a:solidFill>
              </a:rPr>
              <a:t>przepisów prawa </a:t>
            </a:r>
            <a:r>
              <a:rPr lang="pl-PL" sz="2000" dirty="0"/>
              <a:t>bądź też od </a:t>
            </a:r>
            <a:r>
              <a:rPr lang="pl-PL" sz="2000" dirty="0">
                <a:solidFill>
                  <a:srgbClr val="FF0000"/>
                </a:solidFill>
              </a:rPr>
              <a:t>praktyk przyjętych w danym przedsiębiorstwie</a:t>
            </a:r>
            <a:r>
              <a:rPr lang="en-US" sz="2000" dirty="0"/>
              <a:t>.</a:t>
            </a:r>
            <a:r>
              <a:rPr lang="pl-PL" sz="2000" dirty="0"/>
              <a:t> </a:t>
            </a:r>
          </a:p>
          <a:p>
            <a:pPr marL="719138" indent="-342900">
              <a:spcBef>
                <a:spcPts val="600"/>
              </a:spcBef>
              <a:buFont typeface="Arial" panose="020B0604020202020204" pitchFamily="34" charset="0"/>
              <a:buChar char="•"/>
            </a:pPr>
            <a:r>
              <a:rPr lang="pl-PL" sz="2000" dirty="0"/>
              <a:t>Tak, czy inaczej, pozyskiwanie informacji, która ma trafić do tych dokumentów jest uzależnione od tego, </a:t>
            </a:r>
            <a:r>
              <a:rPr lang="pl-PL" sz="2000" dirty="0">
                <a:solidFill>
                  <a:srgbClr val="FF0000"/>
                </a:solidFill>
              </a:rPr>
              <a:t>jak dużo można wydobyć </a:t>
            </a:r>
            <a:r>
              <a:rPr lang="pl-PL" sz="2000" dirty="0"/>
              <a:t>z obiektów lub zdarzeń, które wykorzystujemy modelując nasze rozwiązanie</a:t>
            </a:r>
            <a:r>
              <a:rPr lang="en-US" sz="2000" dirty="0"/>
              <a:t>. </a:t>
            </a:r>
            <a:endParaRPr lang="pl-PL" sz="2000" dirty="0"/>
          </a:p>
          <a:p>
            <a:pPr marL="719138" indent="-342900">
              <a:spcBef>
                <a:spcPts val="600"/>
              </a:spcBef>
              <a:buFont typeface="Arial" panose="020B0604020202020204" pitchFamily="34" charset="0"/>
              <a:buChar char="•"/>
            </a:pPr>
            <a:r>
              <a:rPr lang="pl-PL" sz="2000" dirty="0"/>
              <a:t>Stąd </a:t>
            </a:r>
            <a:r>
              <a:rPr lang="pl-PL" sz="2000" dirty="0">
                <a:solidFill>
                  <a:srgbClr val="FF0000"/>
                </a:solidFill>
              </a:rPr>
              <a:t>najlepszym punktem wyjścia </a:t>
            </a:r>
            <a:r>
              <a:rPr lang="pl-PL" sz="2000" dirty="0"/>
              <a:t>do gromadzenia danych jest przeprowadzenie </a:t>
            </a:r>
            <a:r>
              <a:rPr lang="pl-PL" sz="2000" dirty="0">
                <a:solidFill>
                  <a:srgbClr val="FF0000"/>
                </a:solidFill>
              </a:rPr>
              <a:t>wywiadów</a:t>
            </a:r>
            <a:r>
              <a:rPr lang="en-US" sz="2000" dirty="0"/>
              <a:t>.</a:t>
            </a:r>
          </a:p>
        </p:txBody>
      </p:sp>
    </p:spTree>
    <p:extLst>
      <p:ext uri="{BB962C8B-B14F-4D97-AF65-F5344CB8AC3E}">
        <p14:creationId xmlns:p14="http://schemas.microsoft.com/office/powerpoint/2010/main" val="44954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Construction </a:t>
            </a:r>
            <a:r>
              <a:rPr lang="pl-PL" sz="4000" b="1" dirty="0" err="1"/>
              <a:t>Process</a:t>
            </a:r>
            <a:r>
              <a:rPr lang="pl-PL" sz="4000" b="1" dirty="0"/>
              <a:t> </a:t>
            </a:r>
            <a:r>
              <a:rPr lang="en-US" sz="4000" b="1" dirty="0"/>
              <a:t>Outline</a:t>
            </a:r>
            <a:r>
              <a:rPr lang="pl-PL" sz="4000" b="1" dirty="0"/>
              <a:t>    (3/3)</a:t>
            </a:r>
            <a:endParaRPr lang="en-US" sz="4000" b="1" dirty="0"/>
          </a:p>
        </p:txBody>
      </p:sp>
      <p:sp>
        <p:nvSpPr>
          <p:cNvPr id="5" name="Schemat blokowy: terminator 4"/>
          <p:cNvSpPr/>
          <p:nvPr/>
        </p:nvSpPr>
        <p:spPr>
          <a:xfrm>
            <a:off x="1377456" y="945473"/>
            <a:ext cx="1740845" cy="295565"/>
          </a:xfrm>
          <a:prstGeom prst="flowChartTerminator">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Start a Solution</a:t>
            </a:r>
          </a:p>
        </p:txBody>
      </p:sp>
      <p:grpSp>
        <p:nvGrpSpPr>
          <p:cNvPr id="140" name="Grupa 139"/>
          <p:cNvGrpSpPr/>
          <p:nvPr/>
        </p:nvGrpSpPr>
        <p:grpSpPr>
          <a:xfrm>
            <a:off x="1305356" y="1241037"/>
            <a:ext cx="1885047" cy="817293"/>
            <a:chOff x="1305356" y="1241037"/>
            <a:chExt cx="1885047" cy="817293"/>
          </a:xfrm>
        </p:grpSpPr>
        <p:sp>
          <p:nvSpPr>
            <p:cNvPr id="7" name="Schemat blokowy: dane 6"/>
            <p:cNvSpPr/>
            <p:nvPr/>
          </p:nvSpPr>
          <p:spPr>
            <a:xfrm>
              <a:off x="1305356" y="1600205"/>
              <a:ext cx="1885047"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err="1">
                  <a:solidFill>
                    <a:schemeClr val="tx1"/>
                  </a:solidFill>
                </a:rPr>
                <a:t>Interviews</a:t>
              </a:r>
              <a:endParaRPr lang="pl-PL" sz="1700" dirty="0">
                <a:solidFill>
                  <a:schemeClr val="tx1"/>
                </a:solidFill>
              </a:endParaRPr>
            </a:p>
          </p:txBody>
        </p:sp>
        <p:cxnSp>
          <p:nvCxnSpPr>
            <p:cNvPr id="33" name="Łącznik łamany 32"/>
            <p:cNvCxnSpPr>
              <a:stCxn id="5" idx="2"/>
              <a:endCxn id="7" idx="1"/>
            </p:cNvCxnSpPr>
            <p:nvPr/>
          </p:nvCxnSpPr>
          <p:spPr>
            <a:xfrm rot="16200000" flipH="1">
              <a:off x="2068296" y="1420620"/>
              <a:ext cx="359167" cy="1"/>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1" name="Grupa 140"/>
          <p:cNvGrpSpPr/>
          <p:nvPr/>
        </p:nvGrpSpPr>
        <p:grpSpPr>
          <a:xfrm>
            <a:off x="3001898" y="1510132"/>
            <a:ext cx="2762938" cy="638270"/>
            <a:chOff x="3001898" y="1510132"/>
            <a:chExt cx="2762938" cy="638270"/>
          </a:xfrm>
        </p:grpSpPr>
        <p:sp>
          <p:nvSpPr>
            <p:cNvPr id="13" name="Schemat blokowy: dokument 12"/>
            <p:cNvSpPr/>
            <p:nvPr/>
          </p:nvSpPr>
          <p:spPr>
            <a:xfrm>
              <a:off x="4169930" y="1510132"/>
              <a:ext cx="1594906" cy="638270"/>
            </a:xfrm>
            <a:prstGeom prst="flowChartDocumen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err="1">
                  <a:solidFill>
                    <a:schemeClr val="tx1"/>
                  </a:solidFill>
                </a:rPr>
                <a:t>Document</a:t>
              </a:r>
              <a:r>
                <a:rPr lang="pl-PL" sz="1700" dirty="0">
                  <a:solidFill>
                    <a:schemeClr val="tx1"/>
                  </a:solidFill>
                </a:rPr>
                <a:t> </a:t>
              </a:r>
              <a:r>
                <a:rPr lang="pl-PL" sz="1700" dirty="0" err="1">
                  <a:solidFill>
                    <a:schemeClr val="tx1"/>
                  </a:solidFill>
                </a:rPr>
                <a:t>Requirements</a:t>
              </a:r>
              <a:endParaRPr lang="pl-PL" sz="1700" dirty="0">
                <a:solidFill>
                  <a:schemeClr val="tx1"/>
                </a:solidFill>
              </a:endParaRPr>
            </a:p>
          </p:txBody>
        </p:sp>
        <p:cxnSp>
          <p:nvCxnSpPr>
            <p:cNvPr id="40" name="Łącznik łamany 39"/>
            <p:cNvCxnSpPr>
              <a:stCxn id="7" idx="5"/>
              <a:endCxn id="13" idx="1"/>
            </p:cNvCxnSpPr>
            <p:nvPr/>
          </p:nvCxnSpPr>
          <p:spPr>
            <a:xfrm flipV="1">
              <a:off x="3001898" y="1829267"/>
              <a:ext cx="1168032" cy="1"/>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2" name="Grupa 141"/>
          <p:cNvGrpSpPr/>
          <p:nvPr/>
        </p:nvGrpSpPr>
        <p:grpSpPr>
          <a:xfrm>
            <a:off x="5764836" y="1600205"/>
            <a:ext cx="2906621" cy="458125"/>
            <a:chOff x="5764837" y="1600205"/>
            <a:chExt cx="2906620" cy="458125"/>
          </a:xfrm>
        </p:grpSpPr>
        <p:sp>
          <p:nvSpPr>
            <p:cNvPr id="18" name="Schemat blokowy: dane 17"/>
            <p:cNvSpPr/>
            <p:nvPr/>
          </p:nvSpPr>
          <p:spPr>
            <a:xfrm>
              <a:off x="6635258" y="1600205"/>
              <a:ext cx="2036199"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err="1">
                  <a:solidFill>
                    <a:schemeClr val="tx1"/>
                  </a:solidFill>
                </a:rPr>
                <a:t>Locate</a:t>
              </a:r>
              <a:r>
                <a:rPr lang="pl-PL" sz="1700" dirty="0">
                  <a:solidFill>
                    <a:schemeClr val="tx1"/>
                  </a:solidFill>
                </a:rPr>
                <a:t> Data</a:t>
              </a:r>
            </a:p>
          </p:txBody>
        </p:sp>
        <p:cxnSp>
          <p:nvCxnSpPr>
            <p:cNvPr id="42" name="Łącznik łamany 41"/>
            <p:cNvCxnSpPr>
              <a:stCxn id="13" idx="3"/>
              <a:endCxn id="18" idx="2"/>
            </p:cNvCxnSpPr>
            <p:nvPr/>
          </p:nvCxnSpPr>
          <p:spPr>
            <a:xfrm>
              <a:off x="5764836" y="1829267"/>
              <a:ext cx="1074042" cy="1"/>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3" name="Grupa 142"/>
          <p:cNvGrpSpPr/>
          <p:nvPr/>
        </p:nvGrpSpPr>
        <p:grpSpPr>
          <a:xfrm>
            <a:off x="3873473" y="2058330"/>
            <a:ext cx="3664657" cy="856991"/>
            <a:chOff x="3873473" y="2058330"/>
            <a:chExt cx="3664657" cy="856991"/>
          </a:xfrm>
        </p:grpSpPr>
        <p:sp>
          <p:nvSpPr>
            <p:cNvPr id="17" name="Romb 16"/>
            <p:cNvSpPr/>
            <p:nvPr/>
          </p:nvSpPr>
          <p:spPr>
            <a:xfrm>
              <a:off x="3873473" y="2313315"/>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Can</a:t>
              </a:r>
              <a:r>
                <a:rPr lang="pl-PL" sz="1500" dirty="0">
                  <a:solidFill>
                    <a:schemeClr val="tx1"/>
                  </a:solidFill>
                </a:rPr>
                <a:t> </a:t>
              </a:r>
              <a:r>
                <a:rPr lang="pl-PL" sz="1500" dirty="0" err="1">
                  <a:solidFill>
                    <a:schemeClr val="tx1"/>
                  </a:solidFill>
                </a:rPr>
                <a:t>it</a:t>
              </a:r>
              <a:r>
                <a:rPr lang="pl-PL" sz="1500" dirty="0">
                  <a:solidFill>
                    <a:schemeClr val="tx1"/>
                  </a:solidFill>
                </a:rPr>
                <a:t> be </a:t>
              </a:r>
              <a:r>
                <a:rPr lang="pl-PL" sz="1500" dirty="0" err="1">
                  <a:solidFill>
                    <a:schemeClr val="tx1"/>
                  </a:solidFill>
                </a:rPr>
                <a:t>done</a:t>
              </a:r>
              <a:r>
                <a:rPr lang="pl-PL" sz="1500" dirty="0">
                  <a:solidFill>
                    <a:schemeClr val="tx1"/>
                  </a:solidFill>
                </a:rPr>
                <a:t>?</a:t>
              </a:r>
            </a:p>
          </p:txBody>
        </p:sp>
        <p:cxnSp>
          <p:nvCxnSpPr>
            <p:cNvPr id="43" name="Łącznik łamany 42"/>
            <p:cNvCxnSpPr>
              <a:endCxn id="17" idx="3"/>
            </p:cNvCxnSpPr>
            <p:nvPr/>
          </p:nvCxnSpPr>
          <p:spPr>
            <a:xfrm rot="10800000" flipV="1">
              <a:off x="5847239" y="2058330"/>
              <a:ext cx="1690891" cy="555988"/>
            </a:xfrm>
            <a:prstGeom prst="bentConnector3">
              <a:avLst>
                <a:gd name="adj1" fmla="val 8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Grupa 18"/>
          <p:cNvGrpSpPr/>
          <p:nvPr/>
        </p:nvGrpSpPr>
        <p:grpSpPr>
          <a:xfrm>
            <a:off x="4085256" y="4950136"/>
            <a:ext cx="4605855" cy="458125"/>
            <a:chOff x="4085256" y="4950136"/>
            <a:chExt cx="4605855" cy="458125"/>
          </a:xfrm>
        </p:grpSpPr>
        <p:sp>
          <p:nvSpPr>
            <p:cNvPr id="27" name="Schemat blokowy: dane 26"/>
            <p:cNvSpPr/>
            <p:nvPr/>
          </p:nvSpPr>
          <p:spPr>
            <a:xfrm>
              <a:off x="6654912" y="4950136"/>
              <a:ext cx="2036199"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err="1">
                  <a:solidFill>
                    <a:schemeClr val="tx1"/>
                  </a:solidFill>
                </a:rPr>
                <a:t>Estimate</a:t>
              </a:r>
              <a:r>
                <a:rPr lang="pl-PL" sz="1700" dirty="0">
                  <a:solidFill>
                    <a:schemeClr val="tx1"/>
                  </a:solidFill>
                </a:rPr>
                <a:t> the </a:t>
              </a:r>
              <a:r>
                <a:rPr lang="pl-PL" sz="1700" dirty="0" err="1">
                  <a:solidFill>
                    <a:schemeClr val="tx1"/>
                  </a:solidFill>
                </a:rPr>
                <a:t>Cost</a:t>
              </a:r>
              <a:endParaRPr lang="pl-PL" sz="1700" dirty="0">
                <a:solidFill>
                  <a:schemeClr val="tx1"/>
                </a:solidFill>
              </a:endParaRPr>
            </a:p>
          </p:txBody>
        </p:sp>
        <p:cxnSp>
          <p:nvCxnSpPr>
            <p:cNvPr id="50" name="Łącznik łamany 49"/>
            <p:cNvCxnSpPr>
              <a:stCxn id="25" idx="5"/>
              <a:endCxn id="27" idx="2"/>
            </p:cNvCxnSpPr>
            <p:nvPr/>
          </p:nvCxnSpPr>
          <p:spPr>
            <a:xfrm>
              <a:off x="4085256" y="5176602"/>
              <a:ext cx="2773276" cy="2597"/>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3" name="Grupa 152"/>
          <p:cNvGrpSpPr/>
          <p:nvPr/>
        </p:nvGrpSpPr>
        <p:grpSpPr>
          <a:xfrm>
            <a:off x="2919741" y="3169766"/>
            <a:ext cx="3154047" cy="458125"/>
            <a:chOff x="2919741" y="3169766"/>
            <a:chExt cx="3154047" cy="458125"/>
          </a:xfrm>
        </p:grpSpPr>
        <p:sp>
          <p:nvSpPr>
            <p:cNvPr id="31" name="Schemat blokowy: dane 30"/>
            <p:cNvSpPr/>
            <p:nvPr/>
          </p:nvSpPr>
          <p:spPr>
            <a:xfrm>
              <a:off x="3743183" y="3169766"/>
              <a:ext cx="2330605"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Define</a:t>
              </a:r>
              <a:r>
                <a:rPr lang="pl-PL" sz="1500" dirty="0">
                  <a:solidFill>
                    <a:schemeClr val="tx1"/>
                  </a:solidFill>
                </a:rPr>
                <a:t> the Team </a:t>
              </a:r>
              <a:r>
                <a:rPr lang="pl-PL" sz="1500" dirty="0" err="1">
                  <a:solidFill>
                    <a:schemeClr val="tx1"/>
                  </a:solidFill>
                </a:rPr>
                <a:t>Members</a:t>
              </a:r>
              <a:endParaRPr lang="pl-PL" sz="1500" dirty="0">
                <a:solidFill>
                  <a:schemeClr val="tx1"/>
                </a:solidFill>
              </a:endParaRPr>
            </a:p>
          </p:txBody>
        </p:sp>
        <p:cxnSp>
          <p:nvCxnSpPr>
            <p:cNvPr id="56" name="Łącznik łamany 55"/>
            <p:cNvCxnSpPr>
              <a:stCxn id="20" idx="5"/>
              <a:endCxn id="31" idx="2"/>
            </p:cNvCxnSpPr>
            <p:nvPr/>
          </p:nvCxnSpPr>
          <p:spPr>
            <a:xfrm flipV="1">
              <a:off x="2919741" y="3398829"/>
              <a:ext cx="1056503" cy="539"/>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upa 11"/>
          <p:cNvGrpSpPr/>
          <p:nvPr/>
        </p:nvGrpSpPr>
        <p:grpSpPr>
          <a:xfrm>
            <a:off x="5830183" y="3170304"/>
            <a:ext cx="2841275" cy="458125"/>
            <a:chOff x="5830183" y="3170304"/>
            <a:chExt cx="2841275" cy="458125"/>
          </a:xfrm>
        </p:grpSpPr>
        <p:sp>
          <p:nvSpPr>
            <p:cNvPr id="22" name="Schemat blokowy: dane 21"/>
            <p:cNvSpPr/>
            <p:nvPr/>
          </p:nvSpPr>
          <p:spPr>
            <a:xfrm>
              <a:off x="6404800" y="3170304"/>
              <a:ext cx="2266658"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Define</a:t>
              </a:r>
              <a:r>
                <a:rPr lang="pl-PL" sz="1500" dirty="0">
                  <a:solidFill>
                    <a:schemeClr val="tx1"/>
                  </a:solidFill>
                </a:rPr>
                <a:t> The Team Schedule</a:t>
              </a:r>
            </a:p>
          </p:txBody>
        </p:sp>
        <p:cxnSp>
          <p:nvCxnSpPr>
            <p:cNvPr id="61" name="Łącznik łamany 60"/>
            <p:cNvCxnSpPr/>
            <p:nvPr/>
          </p:nvCxnSpPr>
          <p:spPr>
            <a:xfrm>
              <a:off x="5830183" y="3398829"/>
              <a:ext cx="824729" cy="538"/>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upa 13"/>
          <p:cNvGrpSpPr/>
          <p:nvPr/>
        </p:nvGrpSpPr>
        <p:grpSpPr>
          <a:xfrm>
            <a:off x="3873473" y="3627891"/>
            <a:ext cx="3597478" cy="857530"/>
            <a:chOff x="3873473" y="3627891"/>
            <a:chExt cx="3597478" cy="857530"/>
          </a:xfrm>
        </p:grpSpPr>
        <p:sp>
          <p:nvSpPr>
            <p:cNvPr id="24" name="Romb 23"/>
            <p:cNvSpPr/>
            <p:nvPr/>
          </p:nvSpPr>
          <p:spPr>
            <a:xfrm>
              <a:off x="3873473" y="3883415"/>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Can</a:t>
              </a:r>
              <a:r>
                <a:rPr lang="pl-PL" sz="1500" dirty="0">
                  <a:solidFill>
                    <a:schemeClr val="tx1"/>
                  </a:solidFill>
                </a:rPr>
                <a:t> </a:t>
              </a:r>
              <a:r>
                <a:rPr lang="pl-PL" sz="1500" dirty="0" err="1">
                  <a:solidFill>
                    <a:schemeClr val="tx1"/>
                  </a:solidFill>
                </a:rPr>
                <a:t>it</a:t>
              </a:r>
              <a:r>
                <a:rPr lang="pl-PL" sz="1500" dirty="0">
                  <a:solidFill>
                    <a:schemeClr val="tx1"/>
                  </a:solidFill>
                </a:rPr>
                <a:t> be </a:t>
              </a:r>
              <a:r>
                <a:rPr lang="pl-PL" sz="1500" dirty="0" err="1">
                  <a:solidFill>
                    <a:schemeClr val="tx1"/>
                  </a:solidFill>
                </a:rPr>
                <a:t>done</a:t>
              </a:r>
              <a:r>
                <a:rPr lang="pl-PL" sz="1500" dirty="0">
                  <a:solidFill>
                    <a:schemeClr val="tx1"/>
                  </a:solidFill>
                </a:rPr>
                <a:t>?</a:t>
              </a:r>
            </a:p>
          </p:txBody>
        </p:sp>
        <p:cxnSp>
          <p:nvCxnSpPr>
            <p:cNvPr id="63" name="Łącznik łamany 62"/>
            <p:cNvCxnSpPr/>
            <p:nvPr/>
          </p:nvCxnSpPr>
          <p:spPr>
            <a:xfrm rot="10800000" flipV="1">
              <a:off x="5820498" y="3627891"/>
              <a:ext cx="1650453" cy="556526"/>
            </a:xfrm>
            <a:prstGeom prst="bentConnector3">
              <a:avLst>
                <a:gd name="adj1" fmla="val 27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3" name="Grupa 22"/>
          <p:cNvGrpSpPr/>
          <p:nvPr/>
        </p:nvGrpSpPr>
        <p:grpSpPr>
          <a:xfrm>
            <a:off x="3873473" y="5409778"/>
            <a:ext cx="3762351" cy="654459"/>
            <a:chOff x="3873473" y="5409778"/>
            <a:chExt cx="3762351" cy="654459"/>
          </a:xfrm>
        </p:grpSpPr>
        <p:sp>
          <p:nvSpPr>
            <p:cNvPr id="28" name="Romb 27"/>
            <p:cNvSpPr/>
            <p:nvPr/>
          </p:nvSpPr>
          <p:spPr>
            <a:xfrm>
              <a:off x="3873473" y="5462231"/>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Can</a:t>
              </a:r>
              <a:r>
                <a:rPr lang="pl-PL" sz="1500" dirty="0">
                  <a:solidFill>
                    <a:schemeClr val="tx1"/>
                  </a:solidFill>
                </a:rPr>
                <a:t> </a:t>
              </a:r>
              <a:r>
                <a:rPr lang="pl-PL" sz="1500" dirty="0" err="1">
                  <a:solidFill>
                    <a:schemeClr val="tx1"/>
                  </a:solidFill>
                </a:rPr>
                <a:t>it</a:t>
              </a:r>
              <a:r>
                <a:rPr lang="pl-PL" sz="1500" dirty="0">
                  <a:solidFill>
                    <a:schemeClr val="tx1"/>
                  </a:solidFill>
                </a:rPr>
                <a:t> be </a:t>
              </a:r>
              <a:r>
                <a:rPr lang="pl-PL" sz="1500" dirty="0" err="1">
                  <a:solidFill>
                    <a:schemeClr val="tx1"/>
                  </a:solidFill>
                </a:rPr>
                <a:t>done</a:t>
              </a:r>
              <a:r>
                <a:rPr lang="pl-PL" sz="1500" dirty="0">
                  <a:solidFill>
                    <a:schemeClr val="tx1"/>
                  </a:solidFill>
                </a:rPr>
                <a:t>?</a:t>
              </a:r>
            </a:p>
          </p:txBody>
        </p:sp>
        <p:cxnSp>
          <p:nvCxnSpPr>
            <p:cNvPr id="77" name="Łącznik łamany 76"/>
            <p:cNvCxnSpPr>
              <a:endCxn id="28" idx="3"/>
            </p:cNvCxnSpPr>
            <p:nvPr/>
          </p:nvCxnSpPr>
          <p:spPr>
            <a:xfrm rot="10800000" flipV="1">
              <a:off x="5847238" y="5409778"/>
              <a:ext cx="1788586" cy="353455"/>
            </a:xfrm>
            <a:prstGeom prst="bentConnector3">
              <a:avLst>
                <a:gd name="adj1" fmla="val 187"/>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5" name="Grupa 34"/>
          <p:cNvGrpSpPr/>
          <p:nvPr/>
        </p:nvGrpSpPr>
        <p:grpSpPr>
          <a:xfrm>
            <a:off x="9306978" y="3170304"/>
            <a:ext cx="1973766" cy="2320020"/>
            <a:chOff x="9306978" y="3170304"/>
            <a:chExt cx="1973766" cy="2320020"/>
          </a:xfrm>
        </p:grpSpPr>
        <p:sp>
          <p:nvSpPr>
            <p:cNvPr id="30" name="Schemat blokowy: terminator 29"/>
            <p:cNvSpPr/>
            <p:nvPr/>
          </p:nvSpPr>
          <p:spPr>
            <a:xfrm>
              <a:off x="9306978" y="3170304"/>
              <a:ext cx="1973766" cy="458124"/>
            </a:xfrm>
            <a:prstGeom prst="flowChartTerminator">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solidFill>
                    <a:schemeClr val="tx1"/>
                  </a:solidFill>
                </a:rPr>
                <a:t>Implementation</a:t>
              </a:r>
              <a:endParaRPr lang="pl-PL" dirty="0">
                <a:solidFill>
                  <a:schemeClr val="tx1"/>
                </a:solidFill>
              </a:endParaRPr>
            </a:p>
          </p:txBody>
        </p:sp>
        <p:cxnSp>
          <p:nvCxnSpPr>
            <p:cNvPr id="102" name="Łącznik prosty ze strzałką 101"/>
            <p:cNvCxnSpPr>
              <a:endCxn id="30" idx="2"/>
            </p:cNvCxnSpPr>
            <p:nvPr/>
          </p:nvCxnSpPr>
          <p:spPr>
            <a:xfrm flipV="1">
              <a:off x="10293861" y="3628428"/>
              <a:ext cx="0" cy="186189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5" name="Łącznik łamany 104"/>
          <p:cNvCxnSpPr>
            <a:stCxn id="30" idx="0"/>
            <a:endCxn id="5" idx="3"/>
          </p:cNvCxnSpPr>
          <p:nvPr/>
        </p:nvCxnSpPr>
        <p:spPr>
          <a:xfrm rot="16200000" flipV="1">
            <a:off x="5667557" y="-1456000"/>
            <a:ext cx="2077048" cy="7175560"/>
          </a:xfrm>
          <a:prstGeom prst="bentConnector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2" name="Grupa 71"/>
          <p:cNvGrpSpPr/>
          <p:nvPr/>
        </p:nvGrpSpPr>
        <p:grpSpPr>
          <a:xfrm>
            <a:off x="759635" y="4424204"/>
            <a:ext cx="4541613" cy="972334"/>
            <a:chOff x="759635" y="4424204"/>
            <a:chExt cx="4541613" cy="972334"/>
          </a:xfrm>
        </p:grpSpPr>
        <p:grpSp>
          <p:nvGrpSpPr>
            <p:cNvPr id="16" name="Grupa 15"/>
            <p:cNvGrpSpPr/>
            <p:nvPr/>
          </p:nvGrpSpPr>
          <p:grpSpPr>
            <a:xfrm>
              <a:off x="759635" y="4485420"/>
              <a:ext cx="4100722" cy="911118"/>
              <a:chOff x="759635" y="4485420"/>
              <a:chExt cx="4100722" cy="911118"/>
            </a:xfrm>
          </p:grpSpPr>
          <p:sp>
            <p:nvSpPr>
              <p:cNvPr id="25" name="Schemat blokowy: dane 24"/>
              <p:cNvSpPr/>
              <p:nvPr/>
            </p:nvSpPr>
            <p:spPr>
              <a:xfrm>
                <a:off x="759635" y="4956665"/>
                <a:ext cx="3695134" cy="439873"/>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Define</a:t>
                </a:r>
                <a:r>
                  <a:rPr lang="pl-PL" sz="1500" dirty="0">
                    <a:solidFill>
                      <a:schemeClr val="tx1"/>
                    </a:solidFill>
                  </a:rPr>
                  <a:t> the IT, Security and </a:t>
                </a:r>
                <a:r>
                  <a:rPr lang="pl-PL" sz="1500" dirty="0" err="1">
                    <a:solidFill>
                      <a:schemeClr val="tx1"/>
                    </a:solidFill>
                  </a:rPr>
                  <a:t>Licensing</a:t>
                </a:r>
                <a:r>
                  <a:rPr lang="pl-PL" sz="1500" dirty="0">
                    <a:solidFill>
                      <a:schemeClr val="tx1"/>
                    </a:solidFill>
                  </a:rPr>
                  <a:t> </a:t>
                </a:r>
                <a:r>
                  <a:rPr lang="pl-PL" sz="1500" dirty="0" err="1">
                    <a:solidFill>
                      <a:schemeClr val="tx1"/>
                    </a:solidFill>
                  </a:rPr>
                  <a:t>Requirements</a:t>
                </a:r>
                <a:endParaRPr lang="pl-PL" sz="1500" dirty="0">
                  <a:solidFill>
                    <a:schemeClr val="tx1"/>
                  </a:solidFill>
                </a:endParaRPr>
              </a:p>
            </p:txBody>
          </p:sp>
          <p:cxnSp>
            <p:nvCxnSpPr>
              <p:cNvPr id="66" name="Łącznik łamany 65"/>
              <p:cNvCxnSpPr>
                <a:stCxn id="24" idx="2"/>
                <a:endCxn id="25" idx="2"/>
              </p:cNvCxnSpPr>
              <p:nvPr/>
            </p:nvCxnSpPr>
            <p:spPr>
              <a:xfrm rot="5400000">
                <a:off x="2649162" y="2965407"/>
                <a:ext cx="691181" cy="3731208"/>
              </a:xfrm>
              <a:prstGeom prst="bentConnector4">
                <a:avLst>
                  <a:gd name="adj1" fmla="val 34090"/>
                  <a:gd name="adj2" fmla="val 10891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7" name="pole tekstowe 46"/>
            <p:cNvSpPr txBox="1"/>
            <p:nvPr/>
          </p:nvSpPr>
          <p:spPr>
            <a:xfrm>
              <a:off x="4843366" y="4424204"/>
              <a:ext cx="457882" cy="338554"/>
            </a:xfrm>
            <a:prstGeom prst="rect">
              <a:avLst/>
            </a:prstGeom>
            <a:noFill/>
            <a:ln w="3175">
              <a:noFill/>
            </a:ln>
          </p:spPr>
          <p:txBody>
            <a:bodyPr wrap="none" rtlCol="0">
              <a:spAutoFit/>
            </a:bodyPr>
            <a:lstStyle/>
            <a:p>
              <a:r>
                <a:rPr lang="pl-PL" sz="1600" dirty="0" err="1"/>
                <a:t>yes</a:t>
              </a:r>
              <a:endParaRPr lang="pl-PL" sz="1600" dirty="0"/>
            </a:p>
          </p:txBody>
        </p:sp>
      </p:grpSp>
      <p:grpSp>
        <p:nvGrpSpPr>
          <p:cNvPr id="73" name="Grupa 72"/>
          <p:cNvGrpSpPr/>
          <p:nvPr/>
        </p:nvGrpSpPr>
        <p:grpSpPr>
          <a:xfrm>
            <a:off x="4848466" y="5490324"/>
            <a:ext cx="6432278" cy="907205"/>
            <a:chOff x="4848466" y="5490324"/>
            <a:chExt cx="6432278" cy="907205"/>
          </a:xfrm>
        </p:grpSpPr>
        <p:grpSp>
          <p:nvGrpSpPr>
            <p:cNvPr id="34" name="Grupa 33"/>
            <p:cNvGrpSpPr/>
            <p:nvPr/>
          </p:nvGrpSpPr>
          <p:grpSpPr>
            <a:xfrm>
              <a:off x="4860355" y="5490324"/>
              <a:ext cx="6420389" cy="865872"/>
              <a:chOff x="4860355" y="5490324"/>
              <a:chExt cx="6420389" cy="865872"/>
            </a:xfrm>
          </p:grpSpPr>
          <p:sp>
            <p:nvSpPr>
              <p:cNvPr id="29" name="Schemat blokowy: wiele dokumentów 28"/>
              <p:cNvSpPr/>
              <p:nvPr/>
            </p:nvSpPr>
            <p:spPr>
              <a:xfrm>
                <a:off x="9306978" y="5490324"/>
                <a:ext cx="1973766" cy="865872"/>
              </a:xfrm>
              <a:prstGeom prst="flowChartMultidocumen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err="1">
                    <a:solidFill>
                      <a:schemeClr val="tx1"/>
                    </a:solidFill>
                  </a:rPr>
                  <a:t>Document</a:t>
                </a:r>
                <a:r>
                  <a:rPr lang="pl-PL" sz="1700" dirty="0">
                    <a:solidFill>
                      <a:schemeClr val="tx1"/>
                    </a:solidFill>
                  </a:rPr>
                  <a:t> Solution Plan</a:t>
                </a:r>
              </a:p>
            </p:txBody>
          </p:sp>
          <p:cxnSp>
            <p:nvCxnSpPr>
              <p:cNvPr id="81" name="Łącznik łamany 80"/>
              <p:cNvCxnSpPr>
                <a:endCxn id="29" idx="2"/>
              </p:cNvCxnSpPr>
              <p:nvPr/>
            </p:nvCxnSpPr>
            <p:spPr>
              <a:xfrm>
                <a:off x="4860355" y="6060090"/>
                <a:ext cx="5296256" cy="263315"/>
              </a:xfrm>
              <a:prstGeom prst="bentConnector4">
                <a:avLst>
                  <a:gd name="adj1" fmla="val 144"/>
                  <a:gd name="adj2" fmla="val 186816"/>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8" name="pole tekstowe 47"/>
            <p:cNvSpPr txBox="1"/>
            <p:nvPr/>
          </p:nvSpPr>
          <p:spPr>
            <a:xfrm>
              <a:off x="4848466" y="6058975"/>
              <a:ext cx="457882" cy="338554"/>
            </a:xfrm>
            <a:prstGeom prst="rect">
              <a:avLst/>
            </a:prstGeom>
            <a:noFill/>
            <a:ln w="3175">
              <a:noFill/>
            </a:ln>
          </p:spPr>
          <p:txBody>
            <a:bodyPr wrap="none" rtlCol="0">
              <a:spAutoFit/>
            </a:bodyPr>
            <a:lstStyle/>
            <a:p>
              <a:r>
                <a:rPr lang="pl-PL" sz="1600" dirty="0" err="1"/>
                <a:t>yes</a:t>
              </a:r>
              <a:endParaRPr lang="pl-PL" sz="1600" dirty="0"/>
            </a:p>
          </p:txBody>
        </p:sp>
      </p:grpSp>
      <p:grpSp>
        <p:nvGrpSpPr>
          <p:cNvPr id="71" name="Grupa 70"/>
          <p:cNvGrpSpPr/>
          <p:nvPr/>
        </p:nvGrpSpPr>
        <p:grpSpPr>
          <a:xfrm>
            <a:off x="1223199" y="2820585"/>
            <a:ext cx="4100065" cy="807845"/>
            <a:chOff x="1223199" y="2820585"/>
            <a:chExt cx="4100065" cy="807845"/>
          </a:xfrm>
        </p:grpSpPr>
        <p:grpSp>
          <p:nvGrpSpPr>
            <p:cNvPr id="152" name="Grupa 151"/>
            <p:cNvGrpSpPr/>
            <p:nvPr/>
          </p:nvGrpSpPr>
          <p:grpSpPr>
            <a:xfrm>
              <a:off x="1223199" y="2914780"/>
              <a:ext cx="3637156" cy="713650"/>
              <a:chOff x="1223199" y="2914780"/>
              <a:chExt cx="3637156" cy="713650"/>
            </a:xfrm>
          </p:grpSpPr>
          <p:sp>
            <p:nvSpPr>
              <p:cNvPr id="20" name="Schemat blokowy: dane 19"/>
              <p:cNvSpPr/>
              <p:nvPr/>
            </p:nvSpPr>
            <p:spPr>
              <a:xfrm>
                <a:off x="1223199" y="3170305"/>
                <a:ext cx="1885047"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err="1">
                    <a:solidFill>
                      <a:schemeClr val="tx1"/>
                    </a:solidFill>
                  </a:rPr>
                  <a:t>Define</a:t>
                </a:r>
                <a:r>
                  <a:rPr lang="pl-PL" sz="1500" dirty="0">
                    <a:solidFill>
                      <a:schemeClr val="tx1"/>
                    </a:solidFill>
                  </a:rPr>
                  <a:t> the Team </a:t>
                </a:r>
                <a:r>
                  <a:rPr lang="pl-PL" sz="1500" dirty="0" err="1">
                    <a:solidFill>
                      <a:schemeClr val="tx1"/>
                    </a:solidFill>
                  </a:rPr>
                  <a:t>Roles</a:t>
                </a:r>
                <a:endParaRPr lang="pl-PL" sz="1500" dirty="0">
                  <a:solidFill>
                    <a:schemeClr val="tx1"/>
                  </a:solidFill>
                </a:endParaRPr>
              </a:p>
            </p:txBody>
          </p:sp>
          <p:cxnSp>
            <p:nvCxnSpPr>
              <p:cNvPr id="74" name="Łącznik łamany 73"/>
              <p:cNvCxnSpPr/>
              <p:nvPr/>
            </p:nvCxnSpPr>
            <p:spPr>
              <a:xfrm rot="5400000">
                <a:off x="2894005" y="1432478"/>
                <a:ext cx="484047" cy="3448652"/>
              </a:xfrm>
              <a:prstGeom prst="bentConnector4">
                <a:avLst>
                  <a:gd name="adj1" fmla="val 26339"/>
                  <a:gd name="adj2" fmla="val 10662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9" name="pole tekstowe 48"/>
            <p:cNvSpPr txBox="1"/>
            <p:nvPr/>
          </p:nvSpPr>
          <p:spPr>
            <a:xfrm>
              <a:off x="4865382" y="2820585"/>
              <a:ext cx="457882" cy="338554"/>
            </a:xfrm>
            <a:prstGeom prst="rect">
              <a:avLst/>
            </a:prstGeom>
            <a:noFill/>
            <a:ln w="3175">
              <a:noFill/>
            </a:ln>
          </p:spPr>
          <p:txBody>
            <a:bodyPr wrap="none" rtlCol="0">
              <a:spAutoFit/>
            </a:bodyPr>
            <a:lstStyle/>
            <a:p>
              <a:r>
                <a:rPr lang="pl-PL" sz="1600" dirty="0" err="1"/>
                <a:t>yes</a:t>
              </a:r>
              <a:endParaRPr lang="pl-PL" sz="1600" dirty="0"/>
            </a:p>
          </p:txBody>
        </p:sp>
      </p:grpSp>
      <p:grpSp>
        <p:nvGrpSpPr>
          <p:cNvPr id="69" name="Grupa 68"/>
          <p:cNvGrpSpPr/>
          <p:nvPr/>
        </p:nvGrpSpPr>
        <p:grpSpPr>
          <a:xfrm>
            <a:off x="1493861" y="1829268"/>
            <a:ext cx="2389667" cy="837088"/>
            <a:chOff x="2097142" y="1829268"/>
            <a:chExt cx="1786387" cy="837088"/>
          </a:xfrm>
        </p:grpSpPr>
        <p:cxnSp>
          <p:nvCxnSpPr>
            <p:cNvPr id="144" name="Łącznik łamany 143"/>
            <p:cNvCxnSpPr>
              <a:endCxn id="7" idx="2"/>
            </p:cNvCxnSpPr>
            <p:nvPr/>
          </p:nvCxnSpPr>
          <p:spPr>
            <a:xfrm rot="10800000">
              <a:off x="2097142" y="1829268"/>
              <a:ext cx="1776334" cy="795938"/>
            </a:xfrm>
            <a:prstGeom prst="bentConnector3">
              <a:avLst>
                <a:gd name="adj1" fmla="val 143665"/>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pole tekstowe 66"/>
            <p:cNvSpPr txBox="1"/>
            <p:nvPr/>
          </p:nvSpPr>
          <p:spPr>
            <a:xfrm>
              <a:off x="3482457" y="2327802"/>
              <a:ext cx="401072" cy="338554"/>
            </a:xfrm>
            <a:prstGeom prst="rect">
              <a:avLst/>
            </a:prstGeom>
            <a:noFill/>
            <a:ln w="3175">
              <a:noFill/>
            </a:ln>
          </p:spPr>
          <p:txBody>
            <a:bodyPr wrap="none" rtlCol="0">
              <a:spAutoFit/>
            </a:bodyPr>
            <a:lstStyle/>
            <a:p>
              <a:r>
                <a:rPr lang="pl-PL" sz="1600" dirty="0"/>
                <a:t>no</a:t>
              </a:r>
            </a:p>
          </p:txBody>
        </p:sp>
      </p:grpSp>
      <p:grpSp>
        <p:nvGrpSpPr>
          <p:cNvPr id="75" name="Grupa 74"/>
          <p:cNvGrpSpPr/>
          <p:nvPr/>
        </p:nvGrpSpPr>
        <p:grpSpPr>
          <a:xfrm>
            <a:off x="455828" y="2630687"/>
            <a:ext cx="3439773" cy="1604083"/>
            <a:chOff x="455828" y="2630687"/>
            <a:chExt cx="3439773" cy="1604083"/>
          </a:xfrm>
        </p:grpSpPr>
        <p:sp>
          <p:nvSpPr>
            <p:cNvPr id="45" name="pole tekstowe 44"/>
            <p:cNvSpPr txBox="1"/>
            <p:nvPr/>
          </p:nvSpPr>
          <p:spPr>
            <a:xfrm>
              <a:off x="3467374" y="3896216"/>
              <a:ext cx="401072" cy="338554"/>
            </a:xfrm>
            <a:prstGeom prst="rect">
              <a:avLst/>
            </a:prstGeom>
            <a:noFill/>
            <a:ln w="3175">
              <a:noFill/>
            </a:ln>
          </p:spPr>
          <p:txBody>
            <a:bodyPr wrap="none" rtlCol="0">
              <a:spAutoFit/>
            </a:bodyPr>
            <a:lstStyle/>
            <a:p>
              <a:r>
                <a:rPr lang="pl-PL" sz="1600" dirty="0"/>
                <a:t>no</a:t>
              </a:r>
            </a:p>
          </p:txBody>
        </p:sp>
        <p:cxnSp>
          <p:nvCxnSpPr>
            <p:cNvPr id="68" name="Łącznik łamany 67"/>
            <p:cNvCxnSpPr/>
            <p:nvPr/>
          </p:nvCxnSpPr>
          <p:spPr>
            <a:xfrm rot="10800000">
              <a:off x="455828" y="2630687"/>
              <a:ext cx="3439773" cy="1561400"/>
            </a:xfrm>
            <a:prstGeom prst="bentConnector3">
              <a:avLst>
                <a:gd name="adj1" fmla="val 9998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6" name="Grupa 75"/>
          <p:cNvGrpSpPr/>
          <p:nvPr/>
        </p:nvGrpSpPr>
        <p:grpSpPr>
          <a:xfrm>
            <a:off x="455826" y="4203105"/>
            <a:ext cx="3439773" cy="1597680"/>
            <a:chOff x="455826" y="4203105"/>
            <a:chExt cx="3439773" cy="1597680"/>
          </a:xfrm>
        </p:grpSpPr>
        <p:sp>
          <p:nvSpPr>
            <p:cNvPr id="46" name="pole tekstowe 45"/>
            <p:cNvSpPr txBox="1"/>
            <p:nvPr/>
          </p:nvSpPr>
          <p:spPr>
            <a:xfrm>
              <a:off x="3461154" y="5462231"/>
              <a:ext cx="401072" cy="338554"/>
            </a:xfrm>
            <a:prstGeom prst="rect">
              <a:avLst/>
            </a:prstGeom>
            <a:noFill/>
            <a:ln w="3175">
              <a:noFill/>
            </a:ln>
          </p:spPr>
          <p:txBody>
            <a:bodyPr wrap="none" rtlCol="0">
              <a:spAutoFit/>
            </a:bodyPr>
            <a:lstStyle/>
            <a:p>
              <a:r>
                <a:rPr lang="pl-PL" sz="1600" dirty="0"/>
                <a:t>no</a:t>
              </a:r>
            </a:p>
          </p:txBody>
        </p:sp>
        <p:cxnSp>
          <p:nvCxnSpPr>
            <p:cNvPr id="82" name="Łącznik łamany 81"/>
            <p:cNvCxnSpPr/>
            <p:nvPr/>
          </p:nvCxnSpPr>
          <p:spPr>
            <a:xfrm rot="10800000">
              <a:off x="455826" y="4203105"/>
              <a:ext cx="3439773" cy="1561400"/>
            </a:xfrm>
            <a:prstGeom prst="bentConnector3">
              <a:avLst>
                <a:gd name="adj1" fmla="val 9998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1127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40"/>
                                        </p:tgtEl>
                                        <p:attrNameLst>
                                          <p:attrName>style.visibility</p:attrName>
                                        </p:attrNameLst>
                                      </p:cBhvr>
                                      <p:to>
                                        <p:strVal val="visible"/>
                                      </p:to>
                                    </p:set>
                                    <p:animEffect transition="in" filter="wipe(up)">
                                      <p:cBhvr>
                                        <p:cTn id="12" dur="500"/>
                                        <p:tgtEl>
                                          <p:spTgt spid="1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1"/>
                                        </p:tgtEl>
                                        <p:attrNameLst>
                                          <p:attrName>style.visibility</p:attrName>
                                        </p:attrNameLst>
                                      </p:cBhvr>
                                      <p:to>
                                        <p:strVal val="visible"/>
                                      </p:to>
                                    </p:set>
                                    <p:animEffect transition="in" filter="wipe(left)">
                                      <p:cBhvr>
                                        <p:cTn id="17" dur="500"/>
                                        <p:tgtEl>
                                          <p:spTgt spid="1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2"/>
                                        </p:tgtEl>
                                        <p:attrNameLst>
                                          <p:attrName>style.visibility</p:attrName>
                                        </p:attrNameLst>
                                      </p:cBhvr>
                                      <p:to>
                                        <p:strVal val="visible"/>
                                      </p:to>
                                    </p:set>
                                    <p:animEffect transition="in" filter="wipe(left)">
                                      <p:cBhvr>
                                        <p:cTn id="22" dur="500"/>
                                        <p:tgtEl>
                                          <p:spTgt spid="1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43"/>
                                        </p:tgtEl>
                                        <p:attrNameLst>
                                          <p:attrName>style.visibility</p:attrName>
                                        </p:attrNameLst>
                                      </p:cBhvr>
                                      <p:to>
                                        <p:strVal val="visible"/>
                                      </p:to>
                                    </p:set>
                                    <p:animEffect transition="in" filter="wipe(right)">
                                      <p:cBhvr>
                                        <p:cTn id="27" dur="500"/>
                                        <p:tgtEl>
                                          <p:spTgt spid="1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wipe(down)">
                                      <p:cBhvr>
                                        <p:cTn id="32" dur="500"/>
                                        <p:tgtEl>
                                          <p:spTgt spid="6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wipe(up)">
                                      <p:cBhvr>
                                        <p:cTn id="37" dur="500"/>
                                        <p:tgtEl>
                                          <p:spTgt spid="7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53"/>
                                        </p:tgtEl>
                                        <p:attrNameLst>
                                          <p:attrName>style.visibility</p:attrName>
                                        </p:attrNameLst>
                                      </p:cBhvr>
                                      <p:to>
                                        <p:strVal val="visible"/>
                                      </p:to>
                                    </p:set>
                                    <p:animEffect transition="in" filter="wipe(left)">
                                      <p:cBhvr>
                                        <p:cTn id="42" dur="500"/>
                                        <p:tgtEl>
                                          <p:spTgt spid="15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righ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nodeType="click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wipe(right)">
                                      <p:cBhvr>
                                        <p:cTn id="57" dur="500"/>
                                        <p:tgtEl>
                                          <p:spTgt spid="7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72"/>
                                        </p:tgtEl>
                                        <p:attrNameLst>
                                          <p:attrName>style.visibility</p:attrName>
                                        </p:attrNameLst>
                                      </p:cBhvr>
                                      <p:to>
                                        <p:strVal val="visible"/>
                                      </p:to>
                                    </p:set>
                                    <p:animEffect transition="in" filter="wipe(up)">
                                      <p:cBhvr>
                                        <p:cTn id="62" dur="500"/>
                                        <p:tgtEl>
                                          <p:spTgt spid="7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left)">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right)">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76"/>
                                        </p:tgtEl>
                                        <p:attrNameLst>
                                          <p:attrName>style.visibility</p:attrName>
                                        </p:attrNameLst>
                                      </p:cBhvr>
                                      <p:to>
                                        <p:strVal val="visible"/>
                                      </p:to>
                                    </p:set>
                                    <p:animEffect transition="in" filter="wipe(right)">
                                      <p:cBhvr>
                                        <p:cTn id="77" dur="500"/>
                                        <p:tgtEl>
                                          <p:spTgt spid="7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left)">
                                      <p:cBhvr>
                                        <p:cTn id="82" dur="500"/>
                                        <p:tgtEl>
                                          <p:spTgt spid="7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wipe(down)">
                                      <p:cBhvr>
                                        <p:cTn id="87" dur="500"/>
                                        <p:tgtEl>
                                          <p:spTgt spid="3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nodeType="clickEffect">
                                  <p:stCondLst>
                                    <p:cond delay="0"/>
                                  </p:stCondLst>
                                  <p:childTnLst>
                                    <p:set>
                                      <p:cBhvr>
                                        <p:cTn id="91" dur="1" fill="hold">
                                          <p:stCondLst>
                                            <p:cond delay="0"/>
                                          </p:stCondLst>
                                        </p:cTn>
                                        <p:tgtEl>
                                          <p:spTgt spid="105"/>
                                        </p:tgtEl>
                                        <p:attrNameLst>
                                          <p:attrName>style.visibility</p:attrName>
                                        </p:attrNameLst>
                                      </p:cBhvr>
                                      <p:to>
                                        <p:strVal val="visible"/>
                                      </p:to>
                                    </p:set>
                                    <p:animEffect transition="in" filter="wipe(right)">
                                      <p:cBhvr>
                                        <p:cTn id="92"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a:ln>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Proces konstruowania aplikacji analitycznej   (3/3)</a:t>
            </a:r>
            <a:endParaRPr lang="en-US" sz="4000" b="1" dirty="0"/>
          </a:p>
        </p:txBody>
      </p:sp>
      <p:sp>
        <p:nvSpPr>
          <p:cNvPr id="5" name="Schemat blokowy: terminator 4"/>
          <p:cNvSpPr/>
          <p:nvPr/>
        </p:nvSpPr>
        <p:spPr>
          <a:xfrm>
            <a:off x="1377456" y="945473"/>
            <a:ext cx="1740845" cy="295565"/>
          </a:xfrm>
          <a:prstGeom prst="flowChartTerminator">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Rozpocznij</a:t>
            </a:r>
          </a:p>
        </p:txBody>
      </p:sp>
      <p:grpSp>
        <p:nvGrpSpPr>
          <p:cNvPr id="140" name="Grupa 139"/>
          <p:cNvGrpSpPr/>
          <p:nvPr/>
        </p:nvGrpSpPr>
        <p:grpSpPr>
          <a:xfrm>
            <a:off x="1305356" y="1241037"/>
            <a:ext cx="1885047" cy="817293"/>
            <a:chOff x="1305356" y="1241037"/>
            <a:chExt cx="1885047" cy="817293"/>
          </a:xfrm>
        </p:grpSpPr>
        <p:sp>
          <p:nvSpPr>
            <p:cNvPr id="7" name="Schemat blokowy: dane 6"/>
            <p:cNvSpPr/>
            <p:nvPr/>
          </p:nvSpPr>
          <p:spPr>
            <a:xfrm>
              <a:off x="1305356" y="1600205"/>
              <a:ext cx="1885047"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a:solidFill>
                    <a:schemeClr val="tx1"/>
                  </a:solidFill>
                </a:rPr>
                <a:t>Prowadź wywiady</a:t>
              </a:r>
            </a:p>
          </p:txBody>
        </p:sp>
        <p:cxnSp>
          <p:nvCxnSpPr>
            <p:cNvPr id="33" name="Łącznik łamany 32"/>
            <p:cNvCxnSpPr>
              <a:stCxn id="5" idx="2"/>
              <a:endCxn id="7" idx="1"/>
            </p:cNvCxnSpPr>
            <p:nvPr/>
          </p:nvCxnSpPr>
          <p:spPr>
            <a:xfrm rot="16200000" flipH="1">
              <a:off x="2068296" y="1420620"/>
              <a:ext cx="359167" cy="1"/>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1" name="Grupa 140"/>
          <p:cNvGrpSpPr/>
          <p:nvPr/>
        </p:nvGrpSpPr>
        <p:grpSpPr>
          <a:xfrm>
            <a:off x="3001898" y="1510132"/>
            <a:ext cx="2762938" cy="638270"/>
            <a:chOff x="3001898" y="1510132"/>
            <a:chExt cx="2762938" cy="638270"/>
          </a:xfrm>
        </p:grpSpPr>
        <p:sp>
          <p:nvSpPr>
            <p:cNvPr id="13" name="Schemat blokowy: dokument 12"/>
            <p:cNvSpPr/>
            <p:nvPr/>
          </p:nvSpPr>
          <p:spPr>
            <a:xfrm>
              <a:off x="4169930" y="1510132"/>
              <a:ext cx="1594906" cy="638270"/>
            </a:xfrm>
            <a:prstGeom prst="flowChartDocumen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a:solidFill>
                    <a:schemeClr val="tx1"/>
                  </a:solidFill>
                </a:rPr>
                <a:t>Dokumentuj wymagania</a:t>
              </a:r>
            </a:p>
          </p:txBody>
        </p:sp>
        <p:cxnSp>
          <p:nvCxnSpPr>
            <p:cNvPr id="40" name="Łącznik łamany 39"/>
            <p:cNvCxnSpPr>
              <a:stCxn id="7" idx="5"/>
              <a:endCxn id="13" idx="1"/>
            </p:cNvCxnSpPr>
            <p:nvPr/>
          </p:nvCxnSpPr>
          <p:spPr>
            <a:xfrm flipV="1">
              <a:off x="3001898" y="1829267"/>
              <a:ext cx="1168032" cy="1"/>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2" name="Grupa 141"/>
          <p:cNvGrpSpPr/>
          <p:nvPr/>
        </p:nvGrpSpPr>
        <p:grpSpPr>
          <a:xfrm>
            <a:off x="5764836" y="1526659"/>
            <a:ext cx="3747058" cy="599971"/>
            <a:chOff x="5764836" y="1526659"/>
            <a:chExt cx="3747058" cy="599971"/>
          </a:xfrm>
        </p:grpSpPr>
        <p:sp>
          <p:nvSpPr>
            <p:cNvPr id="18" name="Schemat blokowy: dane 17"/>
            <p:cNvSpPr/>
            <p:nvPr/>
          </p:nvSpPr>
          <p:spPr>
            <a:xfrm>
              <a:off x="6313714" y="1526659"/>
              <a:ext cx="3198180" cy="599971"/>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a:solidFill>
                    <a:schemeClr val="tx1"/>
                  </a:solidFill>
                </a:rPr>
                <a:t>Sprawdź dostępność danych</a:t>
              </a:r>
            </a:p>
          </p:txBody>
        </p:sp>
        <p:cxnSp>
          <p:nvCxnSpPr>
            <p:cNvPr id="42" name="Łącznik łamany 41"/>
            <p:cNvCxnSpPr>
              <a:stCxn id="13" idx="3"/>
              <a:endCxn id="18" idx="2"/>
            </p:cNvCxnSpPr>
            <p:nvPr/>
          </p:nvCxnSpPr>
          <p:spPr>
            <a:xfrm flipV="1">
              <a:off x="5764836" y="1826645"/>
              <a:ext cx="868696" cy="2622"/>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3" name="Grupa 142"/>
          <p:cNvGrpSpPr/>
          <p:nvPr/>
        </p:nvGrpSpPr>
        <p:grpSpPr>
          <a:xfrm>
            <a:off x="3873473" y="2058330"/>
            <a:ext cx="3664657" cy="856991"/>
            <a:chOff x="3873473" y="2058330"/>
            <a:chExt cx="3664657" cy="856991"/>
          </a:xfrm>
        </p:grpSpPr>
        <p:sp>
          <p:nvSpPr>
            <p:cNvPr id="17" name="Romb 16"/>
            <p:cNvSpPr/>
            <p:nvPr/>
          </p:nvSpPr>
          <p:spPr>
            <a:xfrm>
              <a:off x="3873473" y="2313315"/>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Da się zrobić?</a:t>
              </a:r>
            </a:p>
          </p:txBody>
        </p:sp>
        <p:cxnSp>
          <p:nvCxnSpPr>
            <p:cNvPr id="43" name="Łącznik łamany 42"/>
            <p:cNvCxnSpPr>
              <a:endCxn id="17" idx="3"/>
            </p:cNvCxnSpPr>
            <p:nvPr/>
          </p:nvCxnSpPr>
          <p:spPr>
            <a:xfrm rot="10800000" flipV="1">
              <a:off x="5847239" y="2058330"/>
              <a:ext cx="1690891" cy="555988"/>
            </a:xfrm>
            <a:prstGeom prst="bentConnector3">
              <a:avLst>
                <a:gd name="adj1" fmla="val 8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Grupa 18"/>
          <p:cNvGrpSpPr/>
          <p:nvPr/>
        </p:nvGrpSpPr>
        <p:grpSpPr>
          <a:xfrm>
            <a:off x="4085256" y="4950136"/>
            <a:ext cx="4537451" cy="458125"/>
            <a:chOff x="4085256" y="4950136"/>
            <a:chExt cx="4580662" cy="458125"/>
          </a:xfrm>
        </p:grpSpPr>
        <p:sp>
          <p:nvSpPr>
            <p:cNvPr id="27" name="Schemat blokowy: dane 26"/>
            <p:cNvSpPr/>
            <p:nvPr/>
          </p:nvSpPr>
          <p:spPr>
            <a:xfrm>
              <a:off x="6360990" y="4950136"/>
              <a:ext cx="2304928"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a:solidFill>
                    <a:schemeClr val="tx1"/>
                  </a:solidFill>
                </a:rPr>
                <a:t>Zrób wycenę</a:t>
              </a:r>
            </a:p>
          </p:txBody>
        </p:sp>
        <p:cxnSp>
          <p:nvCxnSpPr>
            <p:cNvPr id="50" name="Łącznik łamany 49"/>
            <p:cNvCxnSpPr>
              <a:stCxn id="25" idx="5"/>
              <a:endCxn id="27" idx="2"/>
            </p:cNvCxnSpPr>
            <p:nvPr/>
          </p:nvCxnSpPr>
          <p:spPr>
            <a:xfrm>
              <a:off x="4085256" y="5176602"/>
              <a:ext cx="2506227" cy="2597"/>
            </a:xfrm>
            <a:prstGeom prst="bentConnector3">
              <a:avLst>
                <a:gd name="adj1" fmla="val 50000"/>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53" name="Grupa 152"/>
          <p:cNvGrpSpPr/>
          <p:nvPr/>
        </p:nvGrpSpPr>
        <p:grpSpPr>
          <a:xfrm>
            <a:off x="2919741" y="3169766"/>
            <a:ext cx="3154047" cy="458125"/>
            <a:chOff x="2919741" y="3169766"/>
            <a:chExt cx="3154047" cy="458125"/>
          </a:xfrm>
        </p:grpSpPr>
        <p:sp>
          <p:nvSpPr>
            <p:cNvPr id="31" name="Schemat blokowy: dane 30"/>
            <p:cNvSpPr/>
            <p:nvPr/>
          </p:nvSpPr>
          <p:spPr>
            <a:xfrm>
              <a:off x="3743183" y="3169766"/>
              <a:ext cx="2330605"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Dobierz zespół</a:t>
              </a:r>
            </a:p>
          </p:txBody>
        </p:sp>
        <p:cxnSp>
          <p:nvCxnSpPr>
            <p:cNvPr id="56" name="Łącznik łamany 55"/>
            <p:cNvCxnSpPr>
              <a:stCxn id="20" idx="5"/>
              <a:endCxn id="31" idx="2"/>
            </p:cNvCxnSpPr>
            <p:nvPr/>
          </p:nvCxnSpPr>
          <p:spPr>
            <a:xfrm flipV="1">
              <a:off x="2919741" y="3398829"/>
              <a:ext cx="1056503" cy="539"/>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upa 11"/>
          <p:cNvGrpSpPr/>
          <p:nvPr/>
        </p:nvGrpSpPr>
        <p:grpSpPr>
          <a:xfrm>
            <a:off x="5830183" y="3170304"/>
            <a:ext cx="2841275" cy="458125"/>
            <a:chOff x="5830183" y="3170304"/>
            <a:chExt cx="2841275" cy="458125"/>
          </a:xfrm>
        </p:grpSpPr>
        <p:sp>
          <p:nvSpPr>
            <p:cNvPr id="22" name="Schemat blokowy: dane 21"/>
            <p:cNvSpPr/>
            <p:nvPr/>
          </p:nvSpPr>
          <p:spPr>
            <a:xfrm>
              <a:off x="6404800" y="3170304"/>
              <a:ext cx="2266658"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Ustal harmonogram</a:t>
              </a:r>
            </a:p>
          </p:txBody>
        </p:sp>
        <p:cxnSp>
          <p:nvCxnSpPr>
            <p:cNvPr id="61" name="Łącznik łamany 60"/>
            <p:cNvCxnSpPr/>
            <p:nvPr/>
          </p:nvCxnSpPr>
          <p:spPr>
            <a:xfrm>
              <a:off x="5830183" y="3398829"/>
              <a:ext cx="824729" cy="538"/>
            </a:xfrm>
            <a:prstGeom prst="bentConnector3">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upa 13"/>
          <p:cNvGrpSpPr/>
          <p:nvPr/>
        </p:nvGrpSpPr>
        <p:grpSpPr>
          <a:xfrm>
            <a:off x="3873473" y="3627891"/>
            <a:ext cx="3597478" cy="857530"/>
            <a:chOff x="3873473" y="3627891"/>
            <a:chExt cx="3597478" cy="857530"/>
          </a:xfrm>
        </p:grpSpPr>
        <p:sp>
          <p:nvSpPr>
            <p:cNvPr id="24" name="Romb 23"/>
            <p:cNvSpPr/>
            <p:nvPr/>
          </p:nvSpPr>
          <p:spPr>
            <a:xfrm>
              <a:off x="3873473" y="3883415"/>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Da się zrobić?</a:t>
              </a:r>
            </a:p>
          </p:txBody>
        </p:sp>
        <p:cxnSp>
          <p:nvCxnSpPr>
            <p:cNvPr id="63" name="Łącznik łamany 62"/>
            <p:cNvCxnSpPr/>
            <p:nvPr/>
          </p:nvCxnSpPr>
          <p:spPr>
            <a:xfrm rot="10800000" flipV="1">
              <a:off x="5820498" y="3627891"/>
              <a:ext cx="1650453" cy="556526"/>
            </a:xfrm>
            <a:prstGeom prst="bentConnector3">
              <a:avLst>
                <a:gd name="adj1" fmla="val 27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3" name="Grupa 22"/>
          <p:cNvGrpSpPr/>
          <p:nvPr/>
        </p:nvGrpSpPr>
        <p:grpSpPr>
          <a:xfrm>
            <a:off x="3873474" y="5409778"/>
            <a:ext cx="3597478" cy="654459"/>
            <a:chOff x="3873473" y="5409778"/>
            <a:chExt cx="3762351" cy="654459"/>
          </a:xfrm>
        </p:grpSpPr>
        <p:sp>
          <p:nvSpPr>
            <p:cNvPr id="28" name="Romb 27"/>
            <p:cNvSpPr/>
            <p:nvPr/>
          </p:nvSpPr>
          <p:spPr>
            <a:xfrm>
              <a:off x="3873473" y="5462231"/>
              <a:ext cx="1973765" cy="602006"/>
            </a:xfrm>
            <a:prstGeom prst="diamond">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Da się zrobić?</a:t>
              </a:r>
            </a:p>
          </p:txBody>
        </p:sp>
        <p:cxnSp>
          <p:nvCxnSpPr>
            <p:cNvPr id="77" name="Łącznik łamany 76"/>
            <p:cNvCxnSpPr>
              <a:endCxn id="28" idx="3"/>
            </p:cNvCxnSpPr>
            <p:nvPr/>
          </p:nvCxnSpPr>
          <p:spPr>
            <a:xfrm rot="10800000" flipV="1">
              <a:off x="5847238" y="5409778"/>
              <a:ext cx="1788586" cy="353455"/>
            </a:xfrm>
            <a:prstGeom prst="bentConnector3">
              <a:avLst>
                <a:gd name="adj1" fmla="val 187"/>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5" name="Grupa 34"/>
          <p:cNvGrpSpPr/>
          <p:nvPr/>
        </p:nvGrpSpPr>
        <p:grpSpPr>
          <a:xfrm>
            <a:off x="9306978" y="3170304"/>
            <a:ext cx="1973766" cy="2320020"/>
            <a:chOff x="9306978" y="3170304"/>
            <a:chExt cx="1973766" cy="2320020"/>
          </a:xfrm>
        </p:grpSpPr>
        <p:sp>
          <p:nvSpPr>
            <p:cNvPr id="30" name="Schemat blokowy: terminator 29"/>
            <p:cNvSpPr/>
            <p:nvPr/>
          </p:nvSpPr>
          <p:spPr>
            <a:xfrm>
              <a:off x="9306978" y="3170304"/>
              <a:ext cx="1973766" cy="458124"/>
            </a:xfrm>
            <a:prstGeom prst="flowChartTerminator">
              <a:avLst/>
            </a:prstGeom>
            <a:solidFill>
              <a:schemeClr val="accent1">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solidFill>
                    <a:schemeClr val="tx1"/>
                  </a:solidFill>
                </a:rPr>
                <a:t>Realizacja</a:t>
              </a:r>
            </a:p>
          </p:txBody>
        </p:sp>
        <p:cxnSp>
          <p:nvCxnSpPr>
            <p:cNvPr id="102" name="Łącznik prosty ze strzałką 101"/>
            <p:cNvCxnSpPr>
              <a:endCxn id="30" idx="2"/>
            </p:cNvCxnSpPr>
            <p:nvPr/>
          </p:nvCxnSpPr>
          <p:spPr>
            <a:xfrm flipV="1">
              <a:off x="10293861" y="3628428"/>
              <a:ext cx="0" cy="186189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05" name="Łącznik łamany 104"/>
          <p:cNvCxnSpPr>
            <a:stCxn id="30" idx="0"/>
            <a:endCxn id="5" idx="3"/>
          </p:cNvCxnSpPr>
          <p:nvPr/>
        </p:nvCxnSpPr>
        <p:spPr>
          <a:xfrm rot="16200000" flipV="1">
            <a:off x="5667557" y="-1456000"/>
            <a:ext cx="2077048" cy="7175560"/>
          </a:xfrm>
          <a:prstGeom prst="bentConnector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72" name="Grupa 71"/>
          <p:cNvGrpSpPr/>
          <p:nvPr/>
        </p:nvGrpSpPr>
        <p:grpSpPr>
          <a:xfrm>
            <a:off x="759635" y="4424204"/>
            <a:ext cx="4525583" cy="972334"/>
            <a:chOff x="759635" y="4424204"/>
            <a:chExt cx="4525583" cy="972334"/>
          </a:xfrm>
        </p:grpSpPr>
        <p:grpSp>
          <p:nvGrpSpPr>
            <p:cNvPr id="16" name="Grupa 15"/>
            <p:cNvGrpSpPr/>
            <p:nvPr/>
          </p:nvGrpSpPr>
          <p:grpSpPr>
            <a:xfrm>
              <a:off x="759635" y="4485420"/>
              <a:ext cx="4100722" cy="911118"/>
              <a:chOff x="759635" y="4485420"/>
              <a:chExt cx="4100722" cy="911118"/>
            </a:xfrm>
          </p:grpSpPr>
          <p:sp>
            <p:nvSpPr>
              <p:cNvPr id="25" name="Schemat blokowy: dane 24"/>
              <p:cNvSpPr/>
              <p:nvPr/>
            </p:nvSpPr>
            <p:spPr>
              <a:xfrm>
                <a:off x="759635" y="4956665"/>
                <a:ext cx="3695134" cy="439873"/>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Zbierz wymagania IT, bezpieczeństwa i licencji</a:t>
                </a:r>
              </a:p>
            </p:txBody>
          </p:sp>
          <p:cxnSp>
            <p:nvCxnSpPr>
              <p:cNvPr id="66" name="Łącznik łamany 65"/>
              <p:cNvCxnSpPr>
                <a:stCxn id="24" idx="2"/>
                <a:endCxn id="25" idx="2"/>
              </p:cNvCxnSpPr>
              <p:nvPr/>
            </p:nvCxnSpPr>
            <p:spPr>
              <a:xfrm rot="5400000">
                <a:off x="2649162" y="2965407"/>
                <a:ext cx="691181" cy="3731208"/>
              </a:xfrm>
              <a:prstGeom prst="bentConnector4">
                <a:avLst>
                  <a:gd name="adj1" fmla="val 34090"/>
                  <a:gd name="adj2" fmla="val 10891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7" name="pole tekstowe 46"/>
            <p:cNvSpPr txBox="1"/>
            <p:nvPr/>
          </p:nvSpPr>
          <p:spPr>
            <a:xfrm>
              <a:off x="4843366" y="4424204"/>
              <a:ext cx="441852" cy="338554"/>
            </a:xfrm>
            <a:prstGeom prst="rect">
              <a:avLst/>
            </a:prstGeom>
            <a:noFill/>
            <a:ln w="3175">
              <a:noFill/>
            </a:ln>
          </p:spPr>
          <p:txBody>
            <a:bodyPr wrap="none" rtlCol="0">
              <a:spAutoFit/>
            </a:bodyPr>
            <a:lstStyle/>
            <a:p>
              <a:r>
                <a:rPr lang="pl-PL" sz="1600" dirty="0"/>
                <a:t>tak</a:t>
              </a:r>
            </a:p>
          </p:txBody>
        </p:sp>
      </p:grpSp>
      <p:grpSp>
        <p:nvGrpSpPr>
          <p:cNvPr id="73" name="Grupa 72"/>
          <p:cNvGrpSpPr/>
          <p:nvPr/>
        </p:nvGrpSpPr>
        <p:grpSpPr>
          <a:xfrm>
            <a:off x="4848466" y="5490324"/>
            <a:ext cx="6432278" cy="907205"/>
            <a:chOff x="4848466" y="5490324"/>
            <a:chExt cx="6432278" cy="907205"/>
          </a:xfrm>
        </p:grpSpPr>
        <p:grpSp>
          <p:nvGrpSpPr>
            <p:cNvPr id="34" name="Grupa 33"/>
            <p:cNvGrpSpPr/>
            <p:nvPr/>
          </p:nvGrpSpPr>
          <p:grpSpPr>
            <a:xfrm>
              <a:off x="4860355" y="5490324"/>
              <a:ext cx="6420389" cy="865872"/>
              <a:chOff x="4860355" y="5490324"/>
              <a:chExt cx="6420389" cy="865872"/>
            </a:xfrm>
          </p:grpSpPr>
          <p:sp>
            <p:nvSpPr>
              <p:cNvPr id="29" name="Schemat blokowy: wiele dokumentów 28"/>
              <p:cNvSpPr/>
              <p:nvPr/>
            </p:nvSpPr>
            <p:spPr>
              <a:xfrm>
                <a:off x="9306978" y="5490324"/>
                <a:ext cx="1973766" cy="865872"/>
              </a:xfrm>
              <a:prstGeom prst="flowChartMultidocumen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700" dirty="0">
                    <a:solidFill>
                      <a:schemeClr val="tx1"/>
                    </a:solidFill>
                  </a:rPr>
                  <a:t>Udokumentuj plan aplikacji</a:t>
                </a:r>
              </a:p>
            </p:txBody>
          </p:sp>
          <p:cxnSp>
            <p:nvCxnSpPr>
              <p:cNvPr id="81" name="Łącznik łamany 80"/>
              <p:cNvCxnSpPr>
                <a:endCxn id="29" idx="2"/>
              </p:cNvCxnSpPr>
              <p:nvPr/>
            </p:nvCxnSpPr>
            <p:spPr>
              <a:xfrm>
                <a:off x="4860355" y="6060090"/>
                <a:ext cx="5296256" cy="263315"/>
              </a:xfrm>
              <a:prstGeom prst="bentConnector4">
                <a:avLst>
                  <a:gd name="adj1" fmla="val 144"/>
                  <a:gd name="adj2" fmla="val 186816"/>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8" name="pole tekstowe 47"/>
            <p:cNvSpPr txBox="1"/>
            <p:nvPr/>
          </p:nvSpPr>
          <p:spPr>
            <a:xfrm>
              <a:off x="4848466" y="6058975"/>
              <a:ext cx="441852" cy="338554"/>
            </a:xfrm>
            <a:prstGeom prst="rect">
              <a:avLst/>
            </a:prstGeom>
            <a:noFill/>
            <a:ln w="3175">
              <a:noFill/>
            </a:ln>
          </p:spPr>
          <p:txBody>
            <a:bodyPr wrap="none" rtlCol="0">
              <a:spAutoFit/>
            </a:bodyPr>
            <a:lstStyle/>
            <a:p>
              <a:r>
                <a:rPr lang="pl-PL" sz="1600" dirty="0"/>
                <a:t>tak</a:t>
              </a:r>
            </a:p>
          </p:txBody>
        </p:sp>
      </p:grpSp>
      <p:grpSp>
        <p:nvGrpSpPr>
          <p:cNvPr id="71" name="Grupa 70"/>
          <p:cNvGrpSpPr/>
          <p:nvPr/>
        </p:nvGrpSpPr>
        <p:grpSpPr>
          <a:xfrm>
            <a:off x="1223199" y="2820585"/>
            <a:ext cx="4084035" cy="807845"/>
            <a:chOff x="1223199" y="2820585"/>
            <a:chExt cx="4084035" cy="807845"/>
          </a:xfrm>
        </p:grpSpPr>
        <p:grpSp>
          <p:nvGrpSpPr>
            <p:cNvPr id="152" name="Grupa 151"/>
            <p:cNvGrpSpPr/>
            <p:nvPr/>
          </p:nvGrpSpPr>
          <p:grpSpPr>
            <a:xfrm>
              <a:off x="1223199" y="2914780"/>
              <a:ext cx="3637156" cy="713650"/>
              <a:chOff x="1223199" y="2914780"/>
              <a:chExt cx="3637156" cy="713650"/>
            </a:xfrm>
          </p:grpSpPr>
          <p:sp>
            <p:nvSpPr>
              <p:cNvPr id="20" name="Schemat blokowy: dane 19"/>
              <p:cNvSpPr/>
              <p:nvPr/>
            </p:nvSpPr>
            <p:spPr>
              <a:xfrm>
                <a:off x="1223199" y="3170305"/>
                <a:ext cx="1885047" cy="458125"/>
              </a:xfrm>
              <a:prstGeom prst="flowChartInputOutput">
                <a:avLst/>
              </a:prstGeom>
              <a:solidFill>
                <a:schemeClr val="accent6">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500" dirty="0">
                    <a:solidFill>
                      <a:schemeClr val="tx1"/>
                    </a:solidFill>
                  </a:rPr>
                  <a:t>Zdefiniuj role</a:t>
                </a:r>
              </a:p>
            </p:txBody>
          </p:sp>
          <p:cxnSp>
            <p:nvCxnSpPr>
              <p:cNvPr id="74" name="Łącznik łamany 73"/>
              <p:cNvCxnSpPr/>
              <p:nvPr/>
            </p:nvCxnSpPr>
            <p:spPr>
              <a:xfrm rot="5400000">
                <a:off x="2894005" y="1432478"/>
                <a:ext cx="484047" cy="3448652"/>
              </a:xfrm>
              <a:prstGeom prst="bentConnector4">
                <a:avLst>
                  <a:gd name="adj1" fmla="val 26339"/>
                  <a:gd name="adj2" fmla="val 106629"/>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9" name="pole tekstowe 48"/>
            <p:cNvSpPr txBox="1"/>
            <p:nvPr/>
          </p:nvSpPr>
          <p:spPr>
            <a:xfrm>
              <a:off x="4865382" y="2820585"/>
              <a:ext cx="441852" cy="338554"/>
            </a:xfrm>
            <a:prstGeom prst="rect">
              <a:avLst/>
            </a:prstGeom>
            <a:noFill/>
            <a:ln w="3175">
              <a:noFill/>
            </a:ln>
          </p:spPr>
          <p:txBody>
            <a:bodyPr wrap="none" rtlCol="0">
              <a:spAutoFit/>
            </a:bodyPr>
            <a:lstStyle/>
            <a:p>
              <a:r>
                <a:rPr lang="pl-PL" sz="1600" dirty="0"/>
                <a:t>tak</a:t>
              </a:r>
            </a:p>
          </p:txBody>
        </p:sp>
      </p:grpSp>
      <p:grpSp>
        <p:nvGrpSpPr>
          <p:cNvPr id="69" name="Grupa 68"/>
          <p:cNvGrpSpPr/>
          <p:nvPr/>
        </p:nvGrpSpPr>
        <p:grpSpPr>
          <a:xfrm>
            <a:off x="1493861" y="1829268"/>
            <a:ext cx="2429742" cy="837088"/>
            <a:chOff x="1493861" y="1829268"/>
            <a:chExt cx="2429742" cy="837088"/>
          </a:xfrm>
        </p:grpSpPr>
        <p:cxnSp>
          <p:nvCxnSpPr>
            <p:cNvPr id="144" name="Łącznik łamany 143"/>
            <p:cNvCxnSpPr>
              <a:endCxn id="7" idx="2"/>
            </p:cNvCxnSpPr>
            <p:nvPr/>
          </p:nvCxnSpPr>
          <p:spPr>
            <a:xfrm rot="10800000">
              <a:off x="1493861" y="1829268"/>
              <a:ext cx="2379614" cy="795936"/>
            </a:xfrm>
            <a:prstGeom prst="bentConnector3">
              <a:avLst>
                <a:gd name="adj1" fmla="val 143146"/>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pole tekstowe 66"/>
            <p:cNvSpPr txBox="1"/>
            <p:nvPr/>
          </p:nvSpPr>
          <p:spPr>
            <a:xfrm>
              <a:off x="3482457" y="2327802"/>
              <a:ext cx="441146" cy="338554"/>
            </a:xfrm>
            <a:prstGeom prst="rect">
              <a:avLst/>
            </a:prstGeom>
            <a:noFill/>
            <a:ln w="3175">
              <a:noFill/>
            </a:ln>
          </p:spPr>
          <p:txBody>
            <a:bodyPr wrap="none" rtlCol="0">
              <a:spAutoFit/>
            </a:bodyPr>
            <a:lstStyle/>
            <a:p>
              <a:r>
                <a:rPr lang="pl-PL" sz="1600" dirty="0"/>
                <a:t>nie</a:t>
              </a:r>
            </a:p>
          </p:txBody>
        </p:sp>
      </p:grpSp>
      <p:grpSp>
        <p:nvGrpSpPr>
          <p:cNvPr id="75" name="Grupa 74"/>
          <p:cNvGrpSpPr/>
          <p:nvPr/>
        </p:nvGrpSpPr>
        <p:grpSpPr>
          <a:xfrm>
            <a:off x="470117" y="2625924"/>
            <a:ext cx="3452692" cy="1604083"/>
            <a:chOff x="455828" y="2630687"/>
            <a:chExt cx="3452692" cy="1604083"/>
          </a:xfrm>
        </p:grpSpPr>
        <p:sp>
          <p:nvSpPr>
            <p:cNvPr id="45" name="pole tekstowe 44"/>
            <p:cNvSpPr txBox="1"/>
            <p:nvPr/>
          </p:nvSpPr>
          <p:spPr>
            <a:xfrm>
              <a:off x="3467374" y="3896216"/>
              <a:ext cx="441146" cy="338554"/>
            </a:xfrm>
            <a:prstGeom prst="rect">
              <a:avLst/>
            </a:prstGeom>
            <a:noFill/>
            <a:ln w="3175">
              <a:noFill/>
            </a:ln>
          </p:spPr>
          <p:txBody>
            <a:bodyPr wrap="none" rtlCol="0">
              <a:spAutoFit/>
            </a:bodyPr>
            <a:lstStyle/>
            <a:p>
              <a:r>
                <a:rPr lang="pl-PL" sz="1600" dirty="0"/>
                <a:t>nie</a:t>
              </a:r>
            </a:p>
          </p:txBody>
        </p:sp>
        <p:cxnSp>
          <p:nvCxnSpPr>
            <p:cNvPr id="68" name="Łącznik łamany 67"/>
            <p:cNvCxnSpPr/>
            <p:nvPr/>
          </p:nvCxnSpPr>
          <p:spPr>
            <a:xfrm rot="10800000">
              <a:off x="455828" y="2630687"/>
              <a:ext cx="3439773" cy="1561400"/>
            </a:xfrm>
            <a:prstGeom prst="bentConnector3">
              <a:avLst>
                <a:gd name="adj1" fmla="val 9998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6" name="Grupa 75"/>
          <p:cNvGrpSpPr/>
          <p:nvPr/>
        </p:nvGrpSpPr>
        <p:grpSpPr>
          <a:xfrm>
            <a:off x="474879" y="4179288"/>
            <a:ext cx="3442314" cy="1616402"/>
            <a:chOff x="455826" y="4203105"/>
            <a:chExt cx="3447086" cy="1592720"/>
          </a:xfrm>
        </p:grpSpPr>
        <p:sp>
          <p:nvSpPr>
            <p:cNvPr id="46" name="pole tekstowe 45"/>
            <p:cNvSpPr txBox="1"/>
            <p:nvPr/>
          </p:nvSpPr>
          <p:spPr>
            <a:xfrm>
              <a:off x="3461154" y="5462231"/>
              <a:ext cx="441758" cy="333594"/>
            </a:xfrm>
            <a:prstGeom prst="rect">
              <a:avLst/>
            </a:prstGeom>
            <a:noFill/>
            <a:ln w="3175">
              <a:noFill/>
            </a:ln>
          </p:spPr>
          <p:txBody>
            <a:bodyPr wrap="none" rtlCol="0">
              <a:spAutoFit/>
            </a:bodyPr>
            <a:lstStyle/>
            <a:p>
              <a:r>
                <a:rPr lang="pl-PL" sz="1600" dirty="0"/>
                <a:t>nie</a:t>
              </a:r>
            </a:p>
          </p:txBody>
        </p:sp>
        <p:cxnSp>
          <p:nvCxnSpPr>
            <p:cNvPr id="82" name="Łącznik łamany 81"/>
            <p:cNvCxnSpPr/>
            <p:nvPr/>
          </p:nvCxnSpPr>
          <p:spPr>
            <a:xfrm rot="10800000">
              <a:off x="455826" y="4203105"/>
              <a:ext cx="3439773" cy="1561400"/>
            </a:xfrm>
            <a:prstGeom prst="bentConnector3">
              <a:avLst>
                <a:gd name="adj1" fmla="val 99982"/>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7997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40"/>
                                        </p:tgtEl>
                                        <p:attrNameLst>
                                          <p:attrName>style.visibility</p:attrName>
                                        </p:attrNameLst>
                                      </p:cBhvr>
                                      <p:to>
                                        <p:strVal val="visible"/>
                                      </p:to>
                                    </p:set>
                                    <p:animEffect transition="in" filter="wipe(up)">
                                      <p:cBhvr>
                                        <p:cTn id="12" dur="500"/>
                                        <p:tgtEl>
                                          <p:spTgt spid="1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1"/>
                                        </p:tgtEl>
                                        <p:attrNameLst>
                                          <p:attrName>style.visibility</p:attrName>
                                        </p:attrNameLst>
                                      </p:cBhvr>
                                      <p:to>
                                        <p:strVal val="visible"/>
                                      </p:to>
                                    </p:set>
                                    <p:animEffect transition="in" filter="wipe(left)">
                                      <p:cBhvr>
                                        <p:cTn id="17" dur="500"/>
                                        <p:tgtEl>
                                          <p:spTgt spid="1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42"/>
                                        </p:tgtEl>
                                        <p:attrNameLst>
                                          <p:attrName>style.visibility</p:attrName>
                                        </p:attrNameLst>
                                      </p:cBhvr>
                                      <p:to>
                                        <p:strVal val="visible"/>
                                      </p:to>
                                    </p:set>
                                    <p:animEffect transition="in" filter="wipe(left)">
                                      <p:cBhvr>
                                        <p:cTn id="22" dur="500"/>
                                        <p:tgtEl>
                                          <p:spTgt spid="14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2" fill="hold" nodeType="clickEffect">
                                  <p:stCondLst>
                                    <p:cond delay="0"/>
                                  </p:stCondLst>
                                  <p:childTnLst>
                                    <p:set>
                                      <p:cBhvr>
                                        <p:cTn id="26" dur="1" fill="hold">
                                          <p:stCondLst>
                                            <p:cond delay="0"/>
                                          </p:stCondLst>
                                        </p:cTn>
                                        <p:tgtEl>
                                          <p:spTgt spid="143"/>
                                        </p:tgtEl>
                                        <p:attrNameLst>
                                          <p:attrName>style.visibility</p:attrName>
                                        </p:attrNameLst>
                                      </p:cBhvr>
                                      <p:to>
                                        <p:strVal val="visible"/>
                                      </p:to>
                                    </p:set>
                                    <p:animEffect transition="in" filter="wipe(right)">
                                      <p:cBhvr>
                                        <p:cTn id="27" dur="500"/>
                                        <p:tgtEl>
                                          <p:spTgt spid="14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wipe(down)">
                                      <p:cBhvr>
                                        <p:cTn id="32" dur="500"/>
                                        <p:tgtEl>
                                          <p:spTgt spid="6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71"/>
                                        </p:tgtEl>
                                        <p:attrNameLst>
                                          <p:attrName>style.visibility</p:attrName>
                                        </p:attrNameLst>
                                      </p:cBhvr>
                                      <p:to>
                                        <p:strVal val="visible"/>
                                      </p:to>
                                    </p:set>
                                    <p:animEffect transition="in" filter="wipe(up)">
                                      <p:cBhvr>
                                        <p:cTn id="37" dur="500"/>
                                        <p:tgtEl>
                                          <p:spTgt spid="7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53"/>
                                        </p:tgtEl>
                                        <p:attrNameLst>
                                          <p:attrName>style.visibility</p:attrName>
                                        </p:attrNameLst>
                                      </p:cBhvr>
                                      <p:to>
                                        <p:strVal val="visible"/>
                                      </p:to>
                                    </p:set>
                                    <p:animEffect transition="in" filter="wipe(left)">
                                      <p:cBhvr>
                                        <p:cTn id="42" dur="500"/>
                                        <p:tgtEl>
                                          <p:spTgt spid="15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2"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wipe(right)">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2" fill="hold" nodeType="click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wipe(right)">
                                      <p:cBhvr>
                                        <p:cTn id="57" dur="500"/>
                                        <p:tgtEl>
                                          <p:spTgt spid="7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72"/>
                                        </p:tgtEl>
                                        <p:attrNameLst>
                                          <p:attrName>style.visibility</p:attrName>
                                        </p:attrNameLst>
                                      </p:cBhvr>
                                      <p:to>
                                        <p:strVal val="visible"/>
                                      </p:to>
                                    </p:set>
                                    <p:animEffect transition="in" filter="wipe(up)">
                                      <p:cBhvr>
                                        <p:cTn id="62" dur="500"/>
                                        <p:tgtEl>
                                          <p:spTgt spid="7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ipe(left)">
                                      <p:cBhvr>
                                        <p:cTn id="67" dur="500"/>
                                        <p:tgtEl>
                                          <p:spTgt spid="1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2" fill="hold" nodeType="clickEffect">
                                  <p:stCondLst>
                                    <p:cond delay="0"/>
                                  </p:stCondLst>
                                  <p:childTnLst>
                                    <p:set>
                                      <p:cBhvr>
                                        <p:cTn id="71" dur="1" fill="hold">
                                          <p:stCondLst>
                                            <p:cond delay="0"/>
                                          </p:stCondLst>
                                        </p:cTn>
                                        <p:tgtEl>
                                          <p:spTgt spid="23"/>
                                        </p:tgtEl>
                                        <p:attrNameLst>
                                          <p:attrName>style.visibility</p:attrName>
                                        </p:attrNameLst>
                                      </p:cBhvr>
                                      <p:to>
                                        <p:strVal val="visible"/>
                                      </p:to>
                                    </p:set>
                                    <p:animEffect transition="in" filter="wipe(right)">
                                      <p:cBhvr>
                                        <p:cTn id="72" dur="500"/>
                                        <p:tgtEl>
                                          <p:spTgt spid="2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2" fill="hold" nodeType="clickEffect">
                                  <p:stCondLst>
                                    <p:cond delay="0"/>
                                  </p:stCondLst>
                                  <p:childTnLst>
                                    <p:set>
                                      <p:cBhvr>
                                        <p:cTn id="76" dur="1" fill="hold">
                                          <p:stCondLst>
                                            <p:cond delay="0"/>
                                          </p:stCondLst>
                                        </p:cTn>
                                        <p:tgtEl>
                                          <p:spTgt spid="76"/>
                                        </p:tgtEl>
                                        <p:attrNameLst>
                                          <p:attrName>style.visibility</p:attrName>
                                        </p:attrNameLst>
                                      </p:cBhvr>
                                      <p:to>
                                        <p:strVal val="visible"/>
                                      </p:to>
                                    </p:set>
                                    <p:animEffect transition="in" filter="wipe(right)">
                                      <p:cBhvr>
                                        <p:cTn id="77" dur="500"/>
                                        <p:tgtEl>
                                          <p:spTgt spid="7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wipe(left)">
                                      <p:cBhvr>
                                        <p:cTn id="82" dur="500"/>
                                        <p:tgtEl>
                                          <p:spTgt spid="73"/>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wipe(down)">
                                      <p:cBhvr>
                                        <p:cTn id="87" dur="500"/>
                                        <p:tgtEl>
                                          <p:spTgt spid="3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2" fill="hold" nodeType="clickEffect">
                                  <p:stCondLst>
                                    <p:cond delay="0"/>
                                  </p:stCondLst>
                                  <p:childTnLst>
                                    <p:set>
                                      <p:cBhvr>
                                        <p:cTn id="91" dur="1" fill="hold">
                                          <p:stCondLst>
                                            <p:cond delay="0"/>
                                          </p:stCondLst>
                                        </p:cTn>
                                        <p:tgtEl>
                                          <p:spTgt spid="105"/>
                                        </p:tgtEl>
                                        <p:attrNameLst>
                                          <p:attrName>style.visibility</p:attrName>
                                        </p:attrNameLst>
                                      </p:cBhvr>
                                      <p:to>
                                        <p:strVal val="visible"/>
                                      </p:to>
                                    </p:set>
                                    <p:animEffect transition="in" filter="wipe(right)">
                                      <p:cBhvr>
                                        <p:cTn id="92"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Interviewing</a:t>
            </a:r>
            <a:r>
              <a:rPr lang="pl-PL" sz="4000" b="1" dirty="0"/>
              <a:t>   </a:t>
            </a:r>
            <a:endParaRPr lang="de-DE"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892" y="1073224"/>
            <a:ext cx="2089679" cy="1558052"/>
          </a:xfrm>
          <a:prstGeom prst="rect">
            <a:avLst/>
          </a:prstGeom>
        </p:spPr>
      </p:pic>
      <p:sp>
        <p:nvSpPr>
          <p:cNvPr id="4" name="Prostokąt 3"/>
          <p:cNvSpPr/>
          <p:nvPr/>
        </p:nvSpPr>
        <p:spPr>
          <a:xfrm>
            <a:off x="2645229" y="976899"/>
            <a:ext cx="8795657" cy="2092881"/>
          </a:xfrm>
          <a:prstGeom prst="rect">
            <a:avLst/>
          </a:prstGeom>
        </p:spPr>
        <p:txBody>
          <a:bodyPr wrap="square">
            <a:spAutoFit/>
          </a:bodyPr>
          <a:lstStyle/>
          <a:p>
            <a:pPr marL="342900" indent="-342900">
              <a:buFont typeface="Wingdings" panose="05000000000000000000" pitchFamily="2" charset="2"/>
              <a:buChar char="F"/>
            </a:pPr>
            <a:r>
              <a:rPr lang="pl-PL" sz="2200" dirty="0"/>
              <a:t>T</a:t>
            </a:r>
            <a:r>
              <a:rPr lang="en-US" sz="2200" dirty="0"/>
              <a:t>he term interview is typically thought of as </a:t>
            </a:r>
            <a:r>
              <a:rPr lang="en-US" sz="2200" dirty="0">
                <a:solidFill>
                  <a:srgbClr val="FF0000"/>
                </a:solidFill>
              </a:rPr>
              <a:t>a meeting </a:t>
            </a:r>
            <a:r>
              <a:rPr lang="en-US" sz="2200" dirty="0"/>
              <a:t>where questions are asked.</a:t>
            </a:r>
            <a:endParaRPr lang="pl-PL" sz="2200" dirty="0"/>
          </a:p>
          <a:p>
            <a:pPr marL="719138" indent="-342900">
              <a:spcBef>
                <a:spcPts val="600"/>
              </a:spcBef>
              <a:buFont typeface="Arial" panose="020B0604020202020204" pitchFamily="34" charset="0"/>
              <a:buChar char="•"/>
            </a:pPr>
            <a:r>
              <a:rPr lang="en-US" sz="1900" dirty="0"/>
              <a:t>We do not want to </a:t>
            </a:r>
            <a:r>
              <a:rPr lang="en-US" sz="1900" dirty="0">
                <a:solidFill>
                  <a:srgbClr val="FF0000"/>
                </a:solidFill>
              </a:rPr>
              <a:t>limit</a:t>
            </a:r>
            <a:r>
              <a:rPr lang="en-US" sz="1900" dirty="0"/>
              <a:t> this process to a single conversation, nor do we want the interview itself to be our</a:t>
            </a:r>
            <a:r>
              <a:rPr lang="pl-PL" sz="1900" dirty="0"/>
              <a:t> </a:t>
            </a:r>
            <a:r>
              <a:rPr lang="en-US" sz="1900" dirty="0">
                <a:solidFill>
                  <a:srgbClr val="FF0000"/>
                </a:solidFill>
              </a:rPr>
              <a:t>only</a:t>
            </a:r>
            <a:r>
              <a:rPr lang="en-US" sz="1900" dirty="0"/>
              <a:t> source of information. </a:t>
            </a:r>
            <a:endParaRPr lang="pl-PL" sz="1900" dirty="0"/>
          </a:p>
          <a:p>
            <a:pPr marL="719138" indent="-342900">
              <a:spcBef>
                <a:spcPts val="600"/>
              </a:spcBef>
              <a:buFont typeface="Arial" panose="020B0604020202020204" pitchFamily="34" charset="0"/>
              <a:buChar char="•"/>
            </a:pPr>
            <a:r>
              <a:rPr lang="en-US" sz="1900" dirty="0"/>
              <a:t>Clients may not always know </a:t>
            </a:r>
            <a:r>
              <a:rPr lang="en-US" sz="1900" dirty="0">
                <a:solidFill>
                  <a:srgbClr val="FF0000"/>
                </a:solidFill>
              </a:rPr>
              <a:t>how to voice their needs</a:t>
            </a:r>
            <a:r>
              <a:rPr lang="en-US" sz="1900" dirty="0"/>
              <a:t>, particularly when they do not</a:t>
            </a:r>
            <a:r>
              <a:rPr lang="pl-PL" sz="1900" dirty="0"/>
              <a:t> </a:t>
            </a:r>
            <a:r>
              <a:rPr lang="en-US" sz="1900" dirty="0"/>
              <a:t>know everything you are capable of doing for them.</a:t>
            </a:r>
            <a:endParaRPr lang="pl-PL" sz="1900" dirty="0"/>
          </a:p>
        </p:txBody>
      </p:sp>
      <p:sp>
        <p:nvSpPr>
          <p:cNvPr id="17" name="Prostokąt 16"/>
          <p:cNvSpPr/>
          <p:nvPr/>
        </p:nvSpPr>
        <p:spPr>
          <a:xfrm>
            <a:off x="215892" y="3030259"/>
            <a:ext cx="11246765" cy="3308598"/>
          </a:xfrm>
          <a:prstGeom prst="rect">
            <a:avLst/>
          </a:prstGeom>
        </p:spPr>
        <p:txBody>
          <a:bodyPr wrap="square">
            <a:spAutoFit/>
          </a:bodyPr>
          <a:lstStyle/>
          <a:p>
            <a:pPr marL="342900" indent="-342900">
              <a:spcBef>
                <a:spcPts val="600"/>
              </a:spcBef>
              <a:buFont typeface="Wingdings" panose="05000000000000000000" pitchFamily="2" charset="2"/>
              <a:buChar char="F"/>
            </a:pPr>
            <a:r>
              <a:rPr lang="en-US" sz="2200" dirty="0"/>
              <a:t>It could be useful </a:t>
            </a:r>
            <a:r>
              <a:rPr lang="pl-PL" sz="2200" dirty="0"/>
              <a:t>to d</a:t>
            </a:r>
            <a:r>
              <a:rPr lang="en-US" sz="2200" dirty="0"/>
              <a:t>o a little </a:t>
            </a:r>
            <a:r>
              <a:rPr lang="en-US" sz="2200" dirty="0">
                <a:solidFill>
                  <a:srgbClr val="FF0000"/>
                </a:solidFill>
              </a:rPr>
              <a:t>research</a:t>
            </a:r>
            <a:r>
              <a:rPr lang="en-US" sz="2200" dirty="0"/>
              <a:t> by taking a look at their preexisting </a:t>
            </a:r>
            <a:r>
              <a:rPr lang="en-US" sz="2200" dirty="0">
                <a:solidFill>
                  <a:srgbClr val="FF0000"/>
                </a:solidFill>
              </a:rPr>
              <a:t>documentation</a:t>
            </a:r>
            <a:r>
              <a:rPr lang="en-US" sz="2200" dirty="0"/>
              <a:t> or solutions to help </a:t>
            </a:r>
            <a:r>
              <a:rPr lang="pl-PL" sz="2200" dirty="0" err="1"/>
              <a:t>us</a:t>
            </a:r>
            <a:r>
              <a:rPr lang="en-US" sz="2200" dirty="0"/>
              <a:t> see potential solutions ahead of time.  </a:t>
            </a:r>
            <a:r>
              <a:rPr lang="pl-PL" sz="2200" dirty="0"/>
              <a:t> </a:t>
            </a:r>
          </a:p>
          <a:p>
            <a:pPr marL="342900" indent="-342900">
              <a:spcBef>
                <a:spcPts val="600"/>
              </a:spcBef>
              <a:buFont typeface="Wingdings" panose="05000000000000000000" pitchFamily="2" charset="2"/>
              <a:buChar char="F"/>
            </a:pPr>
            <a:r>
              <a:rPr lang="en-US" sz="2200" dirty="0"/>
              <a:t>Past </a:t>
            </a:r>
            <a:r>
              <a:rPr lang="en-US" sz="2200" dirty="0">
                <a:solidFill>
                  <a:srgbClr val="FF0000"/>
                </a:solidFill>
              </a:rPr>
              <a:t>letters and emails </a:t>
            </a:r>
            <a:r>
              <a:rPr lang="en-US" sz="2200" dirty="0"/>
              <a:t>with the client may contain facts that the client is assuming you are already taking into consideration.</a:t>
            </a:r>
            <a:endParaRPr lang="pl-PL" sz="2200" dirty="0"/>
          </a:p>
          <a:p>
            <a:pPr marL="719138" indent="-360363">
              <a:spcBef>
                <a:spcPts val="600"/>
              </a:spcBef>
              <a:buFont typeface="Arial" panose="020B0604020202020204" pitchFamily="34" charset="0"/>
              <a:buChar char="•"/>
            </a:pPr>
            <a:r>
              <a:rPr lang="en-US" sz="1900" dirty="0"/>
              <a:t>Reviewing past correspondence and asking about specifics from concerns they have already voiced can be</a:t>
            </a:r>
            <a:r>
              <a:rPr lang="pl-PL" sz="1900" dirty="0"/>
              <a:t> </a:t>
            </a:r>
            <a:r>
              <a:rPr lang="en-US" sz="1900" dirty="0">
                <a:solidFill>
                  <a:srgbClr val="FF0000"/>
                </a:solidFill>
              </a:rPr>
              <a:t>vital</a:t>
            </a:r>
            <a:r>
              <a:rPr lang="en-US" sz="1900" dirty="0"/>
              <a:t> to keeping your client happy. </a:t>
            </a:r>
            <a:endParaRPr lang="pl-PL" sz="1900" dirty="0"/>
          </a:p>
          <a:p>
            <a:pPr marL="342900" indent="-342900">
              <a:spcBef>
                <a:spcPts val="600"/>
              </a:spcBef>
              <a:buFont typeface="Wingdings" panose="05000000000000000000" pitchFamily="2" charset="2"/>
              <a:buChar char="F"/>
            </a:pPr>
            <a:r>
              <a:rPr lang="en-US" sz="2200" dirty="0"/>
              <a:t>Get as much information as you can while keeping in mind that this process is</a:t>
            </a:r>
            <a:r>
              <a:rPr lang="pl-PL" sz="2200" dirty="0"/>
              <a:t> </a:t>
            </a:r>
            <a:r>
              <a:rPr lang="en-US" sz="2200" dirty="0">
                <a:solidFill>
                  <a:srgbClr val="FF0000"/>
                </a:solidFill>
              </a:rPr>
              <a:t>not limited </a:t>
            </a:r>
            <a:r>
              <a:rPr lang="en-US" sz="2200" dirty="0"/>
              <a:t>to verbal communication. </a:t>
            </a:r>
            <a:endParaRPr lang="pl-PL" sz="2200" dirty="0"/>
          </a:p>
          <a:p>
            <a:pPr marL="719138" indent="-358775">
              <a:spcBef>
                <a:spcPts val="600"/>
              </a:spcBef>
              <a:buFont typeface="Arial" panose="020B0604020202020204" pitchFamily="34" charset="0"/>
              <a:buChar char="•"/>
            </a:pPr>
            <a:r>
              <a:rPr lang="pl-PL" sz="1900" dirty="0"/>
              <a:t>T</a:t>
            </a:r>
            <a:r>
              <a:rPr lang="en-US" sz="1900" dirty="0"/>
              <a:t>he goal is to </a:t>
            </a:r>
            <a:r>
              <a:rPr lang="en-US" sz="1900" dirty="0">
                <a:solidFill>
                  <a:srgbClr val="FF0000"/>
                </a:solidFill>
              </a:rPr>
              <a:t>pinpoint the client’s needs </a:t>
            </a:r>
            <a:r>
              <a:rPr lang="en-US" sz="1900" dirty="0"/>
              <a:t>and to determine what will best</a:t>
            </a:r>
            <a:r>
              <a:rPr lang="pl-PL" sz="1900" dirty="0"/>
              <a:t> </a:t>
            </a:r>
            <a:r>
              <a:rPr lang="en-US" sz="1900" dirty="0">
                <a:solidFill>
                  <a:srgbClr val="FF0000"/>
                </a:solidFill>
              </a:rPr>
              <a:t>help </a:t>
            </a:r>
            <a:r>
              <a:rPr lang="en-US" sz="1900" dirty="0"/>
              <a:t>them with their business.</a:t>
            </a:r>
          </a:p>
        </p:txBody>
      </p:sp>
    </p:spTree>
    <p:extLst>
      <p:ext uri="{BB962C8B-B14F-4D97-AF65-F5344CB8AC3E}">
        <p14:creationId xmlns:p14="http://schemas.microsoft.com/office/powerpoint/2010/main" val="316443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Wywiady   </a:t>
            </a:r>
            <a:endParaRPr lang="de-DE"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5892" y="1073224"/>
            <a:ext cx="2089679" cy="1558052"/>
          </a:xfrm>
          <a:prstGeom prst="rect">
            <a:avLst/>
          </a:prstGeom>
        </p:spPr>
      </p:pic>
      <p:sp>
        <p:nvSpPr>
          <p:cNvPr id="4" name="Prostokąt 3"/>
          <p:cNvSpPr/>
          <p:nvPr/>
        </p:nvSpPr>
        <p:spPr>
          <a:xfrm>
            <a:off x="2645229" y="933355"/>
            <a:ext cx="8948057" cy="2092881"/>
          </a:xfrm>
          <a:prstGeom prst="rect">
            <a:avLst/>
          </a:prstGeom>
        </p:spPr>
        <p:txBody>
          <a:bodyPr wrap="square">
            <a:spAutoFit/>
          </a:bodyPr>
          <a:lstStyle/>
          <a:p>
            <a:pPr marL="342900" indent="-342900">
              <a:buFont typeface="Wingdings" panose="05000000000000000000" pitchFamily="2" charset="2"/>
              <a:buChar char="F"/>
            </a:pPr>
            <a:r>
              <a:rPr lang="pl-PL" sz="2200" dirty="0"/>
              <a:t>Termin „wywiad” zazwyczaj odnosi się do </a:t>
            </a:r>
            <a:r>
              <a:rPr lang="pl-PL" sz="2200" dirty="0">
                <a:solidFill>
                  <a:srgbClr val="FF0000"/>
                </a:solidFill>
              </a:rPr>
              <a:t>spotkania </a:t>
            </a:r>
            <a:r>
              <a:rPr lang="pl-PL" sz="2200" dirty="0"/>
              <a:t>w trakcie którego są zadawane pytania</a:t>
            </a:r>
            <a:r>
              <a:rPr lang="en-US" sz="2200" dirty="0"/>
              <a:t>.</a:t>
            </a:r>
            <a:endParaRPr lang="pl-PL" sz="2200" dirty="0"/>
          </a:p>
          <a:p>
            <a:pPr marL="719138" indent="-342900">
              <a:spcBef>
                <a:spcPts val="600"/>
              </a:spcBef>
              <a:buFont typeface="Arial" panose="020B0604020202020204" pitchFamily="34" charset="0"/>
              <a:buChar char="•"/>
            </a:pPr>
            <a:r>
              <a:rPr lang="pl-PL" sz="1900" dirty="0"/>
              <a:t>Nie chcielibyśmy </a:t>
            </a:r>
            <a:r>
              <a:rPr lang="pl-PL" sz="1900" dirty="0">
                <a:solidFill>
                  <a:srgbClr val="FF0000"/>
                </a:solidFill>
              </a:rPr>
              <a:t>ograniczać </a:t>
            </a:r>
            <a:r>
              <a:rPr lang="pl-PL" sz="1900" dirty="0"/>
              <a:t>tego procesu do pojedynczej rozmowy, ani traktować wywiadu jako </a:t>
            </a:r>
            <a:r>
              <a:rPr lang="pl-PL" sz="1900" dirty="0">
                <a:solidFill>
                  <a:srgbClr val="FF0000"/>
                </a:solidFill>
              </a:rPr>
              <a:t>jedynego</a:t>
            </a:r>
            <a:r>
              <a:rPr lang="pl-PL" sz="1900" dirty="0"/>
              <a:t> źródła informacji</a:t>
            </a:r>
            <a:r>
              <a:rPr lang="en-US" sz="1900" dirty="0"/>
              <a:t>. </a:t>
            </a:r>
            <a:endParaRPr lang="pl-PL" sz="1900" dirty="0"/>
          </a:p>
          <a:p>
            <a:pPr marL="719138" indent="-342900">
              <a:spcBef>
                <a:spcPts val="600"/>
              </a:spcBef>
              <a:buFont typeface="Arial" panose="020B0604020202020204" pitchFamily="34" charset="0"/>
              <a:buChar char="•"/>
            </a:pPr>
            <a:r>
              <a:rPr lang="pl-PL" sz="1900" dirty="0"/>
              <a:t>Może okazać się, że klienci </a:t>
            </a:r>
            <a:r>
              <a:rPr lang="pl-PL" sz="1900" dirty="0">
                <a:solidFill>
                  <a:srgbClr val="FF0000"/>
                </a:solidFill>
              </a:rPr>
              <a:t>nie zawsze </a:t>
            </a:r>
            <a:r>
              <a:rPr lang="pl-PL" sz="1900" dirty="0"/>
              <a:t>potrafią wyrazić </a:t>
            </a:r>
            <a:r>
              <a:rPr lang="pl-PL" sz="1900" dirty="0">
                <a:solidFill>
                  <a:srgbClr val="FF0000"/>
                </a:solidFill>
              </a:rPr>
              <a:t>swoje potrzeby</a:t>
            </a:r>
            <a:r>
              <a:rPr lang="pl-PL" sz="1900" dirty="0"/>
              <a:t>, zwłaszcza w sytuacjach, kiedy nie mają pełnej wiedzy o tym, co możemy dla nich zrobić</a:t>
            </a:r>
            <a:r>
              <a:rPr lang="en-US" sz="1900" dirty="0"/>
              <a:t>.</a:t>
            </a:r>
            <a:endParaRPr lang="pl-PL" sz="1900" dirty="0"/>
          </a:p>
        </p:txBody>
      </p:sp>
      <p:sp>
        <p:nvSpPr>
          <p:cNvPr id="17" name="Prostokąt 16"/>
          <p:cNvSpPr/>
          <p:nvPr/>
        </p:nvSpPr>
        <p:spPr>
          <a:xfrm>
            <a:off x="215892" y="3069780"/>
            <a:ext cx="11976108" cy="3308598"/>
          </a:xfrm>
          <a:prstGeom prst="rect">
            <a:avLst/>
          </a:prstGeom>
        </p:spPr>
        <p:txBody>
          <a:bodyPr wrap="square">
            <a:spAutoFit/>
          </a:bodyPr>
          <a:lstStyle/>
          <a:p>
            <a:pPr marL="342900" indent="-342900">
              <a:spcBef>
                <a:spcPts val="600"/>
              </a:spcBef>
              <a:buFont typeface="Wingdings" panose="05000000000000000000" pitchFamily="2" charset="2"/>
              <a:buChar char="F"/>
            </a:pPr>
            <a:r>
              <a:rPr lang="pl-PL" sz="2200" dirty="0"/>
              <a:t>Pożytecznym może okazać się małe </a:t>
            </a:r>
            <a:r>
              <a:rPr lang="pl-PL" sz="2200" dirty="0">
                <a:solidFill>
                  <a:srgbClr val="FF0000"/>
                </a:solidFill>
              </a:rPr>
              <a:t>rozeznanie</a:t>
            </a:r>
            <a:r>
              <a:rPr lang="pl-PL" sz="2200" dirty="0"/>
              <a:t> w sytuacji polegające na przejrzeniu istniejącej </a:t>
            </a:r>
            <a:r>
              <a:rPr lang="pl-PL" sz="2200" dirty="0">
                <a:solidFill>
                  <a:srgbClr val="FF0000"/>
                </a:solidFill>
              </a:rPr>
              <a:t>dokumentacji</a:t>
            </a:r>
            <a:r>
              <a:rPr lang="pl-PL" sz="2200" dirty="0"/>
              <a:t> oraz stosowanych praktyk, co pomogłoby wcześniej dostrzec potencjalne rozwiązanie</a:t>
            </a:r>
            <a:r>
              <a:rPr lang="en-US" sz="2200" dirty="0"/>
              <a:t>. </a:t>
            </a:r>
            <a:endParaRPr lang="pl-PL" sz="2200" dirty="0"/>
          </a:p>
          <a:p>
            <a:pPr marL="342900" indent="-342900">
              <a:spcBef>
                <a:spcPts val="600"/>
              </a:spcBef>
              <a:buFont typeface="Wingdings" panose="05000000000000000000" pitchFamily="2" charset="2"/>
              <a:buChar char="F"/>
            </a:pPr>
            <a:r>
              <a:rPr lang="pl-PL" sz="2200" dirty="0"/>
              <a:t>Wcześniejsza </a:t>
            </a:r>
            <a:r>
              <a:rPr lang="pl-PL" sz="2200" dirty="0">
                <a:solidFill>
                  <a:srgbClr val="FF0000"/>
                </a:solidFill>
              </a:rPr>
              <a:t>korespondencja papierowa oraz mailowa </a:t>
            </a:r>
            <a:r>
              <a:rPr lang="pl-PL" sz="2200" dirty="0"/>
              <a:t>z klientem może zawierać fakty, które w mniemaniu użytkownika są nam znane i już brane przez nas pod uwagę</a:t>
            </a:r>
            <a:r>
              <a:rPr lang="en-US" sz="2200" dirty="0"/>
              <a:t>.</a:t>
            </a:r>
            <a:endParaRPr lang="pl-PL" sz="2200" dirty="0"/>
          </a:p>
          <a:p>
            <a:pPr marL="719138" indent="-360363">
              <a:spcBef>
                <a:spcPts val="600"/>
              </a:spcBef>
              <a:buFont typeface="Arial" panose="020B0604020202020204" pitchFamily="34" charset="0"/>
              <a:buChar char="•"/>
            </a:pPr>
            <a:r>
              <a:rPr lang="pl-PL" sz="1900" dirty="0"/>
              <a:t>Przejrzenie dotychczasowej korespondencji oraz zapytanie o szczegóły dotyczące zagadnień wcześniej sygnalizowanych może okazać się </a:t>
            </a:r>
            <a:r>
              <a:rPr lang="pl-PL" sz="1900" dirty="0">
                <a:solidFill>
                  <a:srgbClr val="FF0000"/>
                </a:solidFill>
              </a:rPr>
              <a:t>kluczowe</a:t>
            </a:r>
            <a:r>
              <a:rPr lang="pl-PL" sz="1900" dirty="0"/>
              <a:t> dla podtrzymania zadowolenia klienta</a:t>
            </a:r>
            <a:r>
              <a:rPr lang="en-US" sz="1900" dirty="0"/>
              <a:t>. </a:t>
            </a:r>
            <a:endParaRPr lang="pl-PL" sz="1900" dirty="0"/>
          </a:p>
          <a:p>
            <a:pPr marL="342900" indent="-342900">
              <a:spcBef>
                <a:spcPts val="600"/>
              </a:spcBef>
              <a:buFont typeface="Wingdings" panose="05000000000000000000" pitchFamily="2" charset="2"/>
              <a:buChar char="F"/>
            </a:pPr>
            <a:r>
              <a:rPr lang="pl-PL" sz="2200" dirty="0"/>
              <a:t>Należy zdobyć tyle informacji ile się da, nie zapominając, że proces ten </a:t>
            </a:r>
            <a:r>
              <a:rPr lang="pl-PL" sz="2200" dirty="0">
                <a:solidFill>
                  <a:srgbClr val="FF0000"/>
                </a:solidFill>
              </a:rPr>
              <a:t>nie ogranicza się </a:t>
            </a:r>
            <a:r>
              <a:rPr lang="pl-PL" sz="2200" dirty="0"/>
              <a:t>do komunikacji werbalnej</a:t>
            </a:r>
            <a:r>
              <a:rPr lang="en-US" sz="2200" dirty="0"/>
              <a:t>. </a:t>
            </a:r>
            <a:endParaRPr lang="pl-PL" sz="2200" dirty="0"/>
          </a:p>
          <a:p>
            <a:pPr marL="719138" indent="-358775">
              <a:spcBef>
                <a:spcPts val="600"/>
              </a:spcBef>
              <a:buFont typeface="Arial" panose="020B0604020202020204" pitchFamily="34" charset="0"/>
              <a:buChar char="•"/>
            </a:pPr>
            <a:r>
              <a:rPr lang="pl-PL" sz="1900" dirty="0"/>
              <a:t>Celem jest </a:t>
            </a:r>
            <a:r>
              <a:rPr lang="pl-PL" sz="1900" dirty="0">
                <a:solidFill>
                  <a:srgbClr val="FF0000"/>
                </a:solidFill>
              </a:rPr>
              <a:t>określenie potrzeb klientów </a:t>
            </a:r>
            <a:r>
              <a:rPr lang="pl-PL" sz="1900" dirty="0"/>
              <a:t>i ustalenie, co najlepiej może </a:t>
            </a:r>
            <a:r>
              <a:rPr lang="pl-PL" sz="1900" dirty="0">
                <a:solidFill>
                  <a:srgbClr val="FF0000"/>
                </a:solidFill>
              </a:rPr>
              <a:t>wesprzeć</a:t>
            </a:r>
            <a:r>
              <a:rPr lang="pl-PL" sz="1900" dirty="0"/>
              <a:t> ich działania</a:t>
            </a:r>
            <a:r>
              <a:rPr lang="en-US" sz="1900" dirty="0"/>
              <a:t>.</a:t>
            </a:r>
          </a:p>
        </p:txBody>
      </p:sp>
    </p:spTree>
    <p:extLst>
      <p:ext uri="{BB962C8B-B14F-4D97-AF65-F5344CB8AC3E}">
        <p14:creationId xmlns:p14="http://schemas.microsoft.com/office/powerpoint/2010/main" val="233654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up)">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left)">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wipe(up)">
                                      <p:cBhvr>
                                        <p:cTn id="27" dur="500"/>
                                        <p:tgtEl>
                                          <p:spTgt spid="1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7">
                                            <p:txEl>
                                              <p:pRg st="1" end="1"/>
                                            </p:txEl>
                                          </p:spTgt>
                                        </p:tgtEl>
                                        <p:attrNameLst>
                                          <p:attrName>style.visibility</p:attrName>
                                        </p:attrNameLst>
                                      </p:cBhvr>
                                      <p:to>
                                        <p:strVal val="visible"/>
                                      </p:to>
                                    </p:set>
                                    <p:animEffect transition="in" filter="wipe(up)">
                                      <p:cBhvr>
                                        <p:cTn id="32" dur="500"/>
                                        <p:tgtEl>
                                          <p:spTgt spid="17">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7">
                                            <p:txEl>
                                              <p:pRg st="2" end="2"/>
                                            </p:txEl>
                                          </p:spTgt>
                                        </p:tgtEl>
                                        <p:attrNameLst>
                                          <p:attrName>style.visibility</p:attrName>
                                        </p:attrNameLst>
                                      </p:cBhvr>
                                      <p:to>
                                        <p:strVal val="visible"/>
                                      </p:to>
                                    </p:set>
                                    <p:animEffect transition="in" filter="wipe(left)">
                                      <p:cBhvr>
                                        <p:cTn id="37" dur="500"/>
                                        <p:tgtEl>
                                          <p:spTgt spid="17">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7">
                                            <p:txEl>
                                              <p:pRg st="3" end="3"/>
                                            </p:txEl>
                                          </p:spTgt>
                                        </p:tgtEl>
                                        <p:attrNameLst>
                                          <p:attrName>style.visibility</p:attrName>
                                        </p:attrNameLst>
                                      </p:cBhvr>
                                      <p:to>
                                        <p:strVal val="visible"/>
                                      </p:to>
                                    </p:set>
                                    <p:animEffect transition="in" filter="wipe(up)">
                                      <p:cBhvr>
                                        <p:cTn id="42" dur="500"/>
                                        <p:tgtEl>
                                          <p:spTgt spid="17">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7">
                                            <p:txEl>
                                              <p:pRg st="4" end="4"/>
                                            </p:txEl>
                                          </p:spTgt>
                                        </p:tgtEl>
                                        <p:attrNameLst>
                                          <p:attrName>style.visibility</p:attrName>
                                        </p:attrNameLst>
                                      </p:cBhvr>
                                      <p:to>
                                        <p:strVal val="visible"/>
                                      </p:to>
                                    </p:set>
                                    <p:animEffect transition="in" filter="wipe(left)">
                                      <p:cBhvr>
                                        <p:cTn id="47" dur="500"/>
                                        <p:tgtEl>
                                          <p:spTgt spid="1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69437" y="-506643"/>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Essential Interview Topics</a:t>
            </a:r>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8779" y="3357330"/>
            <a:ext cx="2089679" cy="1558052"/>
          </a:xfrm>
          <a:prstGeom prst="rect">
            <a:avLst/>
          </a:prstGeom>
        </p:spPr>
      </p:pic>
      <p:grpSp>
        <p:nvGrpSpPr>
          <p:cNvPr id="13" name="Grupa 12"/>
          <p:cNvGrpSpPr/>
          <p:nvPr/>
        </p:nvGrpSpPr>
        <p:grpSpPr>
          <a:xfrm>
            <a:off x="2961286" y="2344763"/>
            <a:ext cx="2060484" cy="1211348"/>
            <a:chOff x="2961286" y="2344763"/>
            <a:chExt cx="2060484" cy="1211348"/>
          </a:xfrm>
        </p:grpSpPr>
        <p:sp>
          <p:nvSpPr>
            <p:cNvPr id="8" name="Chmurka 7"/>
            <p:cNvSpPr/>
            <p:nvPr/>
          </p:nvSpPr>
          <p:spPr>
            <a:xfrm>
              <a:off x="2961286" y="2344763"/>
              <a:ext cx="1705464" cy="101256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Why do we need it?</a:t>
              </a:r>
            </a:p>
          </p:txBody>
        </p:sp>
        <p:cxnSp>
          <p:nvCxnSpPr>
            <p:cNvPr id="14" name="Łącznik prosty ze strzałką 13"/>
            <p:cNvCxnSpPr/>
            <p:nvPr/>
          </p:nvCxnSpPr>
          <p:spPr>
            <a:xfrm>
              <a:off x="4511620" y="3240064"/>
              <a:ext cx="510150" cy="316047"/>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4" name="Grupa 23"/>
          <p:cNvGrpSpPr/>
          <p:nvPr/>
        </p:nvGrpSpPr>
        <p:grpSpPr>
          <a:xfrm>
            <a:off x="6920542" y="4871556"/>
            <a:ext cx="2482354" cy="1390453"/>
            <a:chOff x="6920542" y="4871556"/>
            <a:chExt cx="2482354" cy="1390453"/>
          </a:xfrm>
        </p:grpSpPr>
        <p:sp>
          <p:nvSpPr>
            <p:cNvPr id="12" name="Chmurka 11"/>
            <p:cNvSpPr/>
            <p:nvPr/>
          </p:nvSpPr>
          <p:spPr>
            <a:xfrm>
              <a:off x="7368795" y="5146918"/>
              <a:ext cx="2034101" cy="111509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Who will we get to built it?</a:t>
              </a:r>
            </a:p>
          </p:txBody>
        </p:sp>
        <p:cxnSp>
          <p:nvCxnSpPr>
            <p:cNvPr id="15" name="Łącznik prosty ze strzałką 14"/>
            <p:cNvCxnSpPr/>
            <p:nvPr/>
          </p:nvCxnSpPr>
          <p:spPr>
            <a:xfrm>
              <a:off x="6920542" y="4871556"/>
              <a:ext cx="510150" cy="316047"/>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5" name="Grupa 24"/>
          <p:cNvGrpSpPr/>
          <p:nvPr/>
        </p:nvGrpSpPr>
        <p:grpSpPr>
          <a:xfrm>
            <a:off x="2247967" y="4877758"/>
            <a:ext cx="2418783" cy="1384251"/>
            <a:chOff x="2313981" y="4877758"/>
            <a:chExt cx="2418783" cy="1384251"/>
          </a:xfrm>
        </p:grpSpPr>
        <p:sp>
          <p:nvSpPr>
            <p:cNvPr id="11" name="Chmurka 10"/>
            <p:cNvSpPr/>
            <p:nvPr/>
          </p:nvSpPr>
          <p:spPr>
            <a:xfrm>
              <a:off x="2313981" y="5146918"/>
              <a:ext cx="2034101" cy="111509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When will we need it?</a:t>
              </a:r>
            </a:p>
          </p:txBody>
        </p:sp>
        <p:cxnSp>
          <p:nvCxnSpPr>
            <p:cNvPr id="16" name="Łącznik prosty ze strzałką 15"/>
            <p:cNvCxnSpPr/>
            <p:nvPr/>
          </p:nvCxnSpPr>
          <p:spPr>
            <a:xfrm flipV="1">
              <a:off x="4216655" y="4877758"/>
              <a:ext cx="516109" cy="344673"/>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2" name="Grupa 21"/>
          <p:cNvGrpSpPr/>
          <p:nvPr/>
        </p:nvGrpSpPr>
        <p:grpSpPr>
          <a:xfrm>
            <a:off x="6828406" y="2344763"/>
            <a:ext cx="2415699" cy="1286109"/>
            <a:chOff x="6828406" y="2344763"/>
            <a:chExt cx="2415699" cy="1286109"/>
          </a:xfrm>
        </p:grpSpPr>
        <p:sp>
          <p:nvSpPr>
            <p:cNvPr id="10" name="Chmurka 9"/>
            <p:cNvSpPr/>
            <p:nvPr/>
          </p:nvSpPr>
          <p:spPr>
            <a:xfrm>
              <a:off x="7268320" y="2344763"/>
              <a:ext cx="197578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What are we building</a:t>
              </a:r>
            </a:p>
          </p:txBody>
        </p:sp>
        <p:cxnSp>
          <p:nvCxnSpPr>
            <p:cNvPr id="19" name="Łącznik prosty ze strzałką 18"/>
            <p:cNvCxnSpPr/>
            <p:nvPr/>
          </p:nvCxnSpPr>
          <p:spPr>
            <a:xfrm flipV="1">
              <a:off x="6828406" y="3241802"/>
              <a:ext cx="540566" cy="38907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 name="Prostokąt 3"/>
          <p:cNvSpPr/>
          <p:nvPr/>
        </p:nvSpPr>
        <p:spPr>
          <a:xfrm>
            <a:off x="361869" y="916913"/>
            <a:ext cx="11329388" cy="1138773"/>
          </a:xfrm>
          <a:prstGeom prst="rect">
            <a:avLst/>
          </a:prstGeom>
        </p:spPr>
        <p:txBody>
          <a:bodyPr wrap="square">
            <a:spAutoFit/>
          </a:bodyPr>
          <a:lstStyle/>
          <a:p>
            <a:pPr marL="342900" indent="-342900">
              <a:buFont typeface="Wingdings" panose="05000000000000000000" pitchFamily="2" charset="2"/>
              <a:buChar char="F"/>
            </a:pPr>
            <a:r>
              <a:rPr lang="en-US" sz="2200" dirty="0"/>
              <a:t>However we plan to get our information through</a:t>
            </a:r>
            <a:r>
              <a:rPr lang="pl-PL" sz="2200" dirty="0"/>
              <a:t> the</a:t>
            </a:r>
            <a:r>
              <a:rPr lang="en-US" sz="2200" dirty="0"/>
              <a:t> interviews, we will want </a:t>
            </a:r>
            <a:r>
              <a:rPr lang="en-US" sz="2200" dirty="0">
                <a:solidFill>
                  <a:srgbClr val="FF0000"/>
                </a:solidFill>
              </a:rPr>
              <a:t>a list of questions </a:t>
            </a:r>
            <a:r>
              <a:rPr lang="en-US" sz="2200" dirty="0"/>
              <a:t>answered before we proceed.</a:t>
            </a:r>
          </a:p>
          <a:p>
            <a:pPr marL="719138" indent="-358775">
              <a:spcBef>
                <a:spcPts val="600"/>
              </a:spcBef>
              <a:buFont typeface="Arial" panose="020B0604020202020204" pitchFamily="34" charset="0"/>
              <a:buChar char="•"/>
            </a:pPr>
            <a:r>
              <a:rPr lang="en-US" sz="1900" dirty="0"/>
              <a:t>Some of them are </a:t>
            </a:r>
            <a:r>
              <a:rPr lang="en-US" sz="1900" dirty="0">
                <a:solidFill>
                  <a:srgbClr val="FF0000"/>
                </a:solidFill>
              </a:rPr>
              <a:t>typical</a:t>
            </a:r>
            <a:r>
              <a:rPr lang="en-US" sz="1900" dirty="0"/>
              <a:t> and will work for </a:t>
            </a:r>
            <a:r>
              <a:rPr lang="en-US" sz="1900" dirty="0">
                <a:solidFill>
                  <a:srgbClr val="FF0000"/>
                </a:solidFill>
              </a:rPr>
              <a:t>most occasions</a:t>
            </a:r>
            <a:r>
              <a:rPr lang="en-US" sz="1900" dirty="0"/>
              <a:t>.</a:t>
            </a:r>
          </a:p>
        </p:txBody>
      </p:sp>
      <p:grpSp>
        <p:nvGrpSpPr>
          <p:cNvPr id="23" name="Grupa 22"/>
          <p:cNvGrpSpPr/>
          <p:nvPr/>
        </p:nvGrpSpPr>
        <p:grpSpPr>
          <a:xfrm>
            <a:off x="7040659" y="3755571"/>
            <a:ext cx="3049617" cy="1010747"/>
            <a:chOff x="7040659" y="3755571"/>
            <a:chExt cx="3049617" cy="1010747"/>
          </a:xfrm>
        </p:grpSpPr>
        <p:sp>
          <p:nvSpPr>
            <p:cNvPr id="17" name="Chmurka 16"/>
            <p:cNvSpPr/>
            <p:nvPr/>
          </p:nvSpPr>
          <p:spPr>
            <a:xfrm>
              <a:off x="8114491" y="3755571"/>
              <a:ext cx="197578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will we built it?</a:t>
              </a:r>
            </a:p>
          </p:txBody>
        </p:sp>
        <p:cxnSp>
          <p:nvCxnSpPr>
            <p:cNvPr id="20" name="Łącznik prosty ze strzałką 19"/>
            <p:cNvCxnSpPr/>
            <p:nvPr/>
          </p:nvCxnSpPr>
          <p:spPr>
            <a:xfrm flipV="1">
              <a:off x="7040659" y="4245435"/>
              <a:ext cx="921631" cy="1155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6" name="Grupa 25"/>
          <p:cNvGrpSpPr/>
          <p:nvPr/>
        </p:nvGrpSpPr>
        <p:grpSpPr>
          <a:xfrm>
            <a:off x="1371601" y="3751619"/>
            <a:ext cx="3140019" cy="1010747"/>
            <a:chOff x="1371601" y="3751619"/>
            <a:chExt cx="3140019" cy="1010747"/>
          </a:xfrm>
        </p:grpSpPr>
        <p:sp>
          <p:nvSpPr>
            <p:cNvPr id="18" name="Chmurka 17"/>
            <p:cNvSpPr/>
            <p:nvPr/>
          </p:nvSpPr>
          <p:spPr>
            <a:xfrm>
              <a:off x="1371601" y="3751619"/>
              <a:ext cx="205740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How will we finish it?</a:t>
              </a:r>
            </a:p>
          </p:txBody>
        </p:sp>
        <p:cxnSp>
          <p:nvCxnSpPr>
            <p:cNvPr id="21" name="Łącznik prosty ze strzałką 20"/>
            <p:cNvCxnSpPr/>
            <p:nvPr/>
          </p:nvCxnSpPr>
          <p:spPr>
            <a:xfrm flipV="1">
              <a:off x="3589989" y="4212319"/>
              <a:ext cx="921631" cy="1155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852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up)">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wipe(up)">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right)">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Typowe wątki wywiadów</a:t>
            </a:r>
            <a:endParaRPr lang="en-US"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pic>
        <p:nvPicPr>
          <p:cNvPr id="6" name="Obraz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8779" y="3357330"/>
            <a:ext cx="2089679" cy="1558052"/>
          </a:xfrm>
          <a:prstGeom prst="rect">
            <a:avLst/>
          </a:prstGeom>
        </p:spPr>
      </p:pic>
      <p:grpSp>
        <p:nvGrpSpPr>
          <p:cNvPr id="13" name="Grupa 12"/>
          <p:cNvGrpSpPr/>
          <p:nvPr/>
        </p:nvGrpSpPr>
        <p:grpSpPr>
          <a:xfrm>
            <a:off x="2743200" y="2344763"/>
            <a:ext cx="2278570" cy="1211348"/>
            <a:chOff x="2961286" y="2344763"/>
            <a:chExt cx="2060484" cy="1211348"/>
          </a:xfrm>
        </p:grpSpPr>
        <p:sp>
          <p:nvSpPr>
            <p:cNvPr id="8" name="Chmurka 7"/>
            <p:cNvSpPr/>
            <p:nvPr/>
          </p:nvSpPr>
          <p:spPr>
            <a:xfrm>
              <a:off x="2961286" y="2344763"/>
              <a:ext cx="1705464" cy="101256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Jaki jest cel aplikacji</a:t>
              </a:r>
              <a:r>
                <a:rPr lang="en-US" dirty="0"/>
                <a:t>?</a:t>
              </a:r>
            </a:p>
          </p:txBody>
        </p:sp>
        <p:cxnSp>
          <p:nvCxnSpPr>
            <p:cNvPr id="14" name="Łącznik prosty ze strzałką 13"/>
            <p:cNvCxnSpPr/>
            <p:nvPr/>
          </p:nvCxnSpPr>
          <p:spPr>
            <a:xfrm>
              <a:off x="4511620" y="3240064"/>
              <a:ext cx="510150" cy="316047"/>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4" name="Grupa 23"/>
          <p:cNvGrpSpPr/>
          <p:nvPr/>
        </p:nvGrpSpPr>
        <p:grpSpPr>
          <a:xfrm>
            <a:off x="6920542" y="4871556"/>
            <a:ext cx="2876601" cy="1390453"/>
            <a:chOff x="6920542" y="4871556"/>
            <a:chExt cx="2876601" cy="1390453"/>
          </a:xfrm>
        </p:grpSpPr>
        <p:sp>
          <p:nvSpPr>
            <p:cNvPr id="12" name="Chmurka 11"/>
            <p:cNvSpPr/>
            <p:nvPr/>
          </p:nvSpPr>
          <p:spPr>
            <a:xfrm>
              <a:off x="7368795" y="5146918"/>
              <a:ext cx="2428348" cy="111509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Jakim zespołem dysponujemy</a:t>
              </a:r>
              <a:r>
                <a:rPr lang="en-US" dirty="0"/>
                <a:t>?</a:t>
              </a:r>
            </a:p>
          </p:txBody>
        </p:sp>
        <p:cxnSp>
          <p:nvCxnSpPr>
            <p:cNvPr id="15" name="Łącznik prosty ze strzałką 14"/>
            <p:cNvCxnSpPr/>
            <p:nvPr/>
          </p:nvCxnSpPr>
          <p:spPr>
            <a:xfrm>
              <a:off x="6920542" y="4871556"/>
              <a:ext cx="510150" cy="316047"/>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5" name="Grupa 24"/>
          <p:cNvGrpSpPr/>
          <p:nvPr/>
        </p:nvGrpSpPr>
        <p:grpSpPr>
          <a:xfrm>
            <a:off x="2247967" y="4877758"/>
            <a:ext cx="2418783" cy="1384251"/>
            <a:chOff x="2313981" y="4877758"/>
            <a:chExt cx="2418783" cy="1384251"/>
          </a:xfrm>
        </p:grpSpPr>
        <p:sp>
          <p:nvSpPr>
            <p:cNvPr id="11" name="Chmurka 10"/>
            <p:cNvSpPr/>
            <p:nvPr/>
          </p:nvSpPr>
          <p:spPr>
            <a:xfrm>
              <a:off x="2313981" y="5146918"/>
              <a:ext cx="2034101" cy="1115091"/>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Na kiedy chcemy to mieć</a:t>
              </a:r>
              <a:r>
                <a:rPr lang="en-US" dirty="0"/>
                <a:t>?</a:t>
              </a:r>
            </a:p>
          </p:txBody>
        </p:sp>
        <p:cxnSp>
          <p:nvCxnSpPr>
            <p:cNvPr id="16" name="Łącznik prosty ze strzałką 15"/>
            <p:cNvCxnSpPr/>
            <p:nvPr/>
          </p:nvCxnSpPr>
          <p:spPr>
            <a:xfrm flipV="1">
              <a:off x="4216655" y="4877758"/>
              <a:ext cx="516109" cy="344673"/>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2" name="Grupa 21"/>
          <p:cNvGrpSpPr/>
          <p:nvPr/>
        </p:nvGrpSpPr>
        <p:grpSpPr>
          <a:xfrm>
            <a:off x="6828406" y="2344763"/>
            <a:ext cx="2415699" cy="1286109"/>
            <a:chOff x="6828406" y="2344763"/>
            <a:chExt cx="2415699" cy="1286109"/>
          </a:xfrm>
        </p:grpSpPr>
        <p:sp>
          <p:nvSpPr>
            <p:cNvPr id="10" name="Chmurka 9"/>
            <p:cNvSpPr/>
            <p:nvPr/>
          </p:nvSpPr>
          <p:spPr>
            <a:xfrm>
              <a:off x="7268320" y="2344763"/>
              <a:ext cx="197578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Co chcemy tam mieć?</a:t>
              </a:r>
              <a:endParaRPr lang="en-US" dirty="0"/>
            </a:p>
          </p:txBody>
        </p:sp>
        <p:cxnSp>
          <p:nvCxnSpPr>
            <p:cNvPr id="19" name="Łącznik prosty ze strzałką 18"/>
            <p:cNvCxnSpPr/>
            <p:nvPr/>
          </p:nvCxnSpPr>
          <p:spPr>
            <a:xfrm flipV="1">
              <a:off x="6828406" y="3241802"/>
              <a:ext cx="540566" cy="389070"/>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 name="Prostokąt 3"/>
          <p:cNvSpPr/>
          <p:nvPr/>
        </p:nvSpPr>
        <p:spPr>
          <a:xfrm>
            <a:off x="431306" y="959284"/>
            <a:ext cx="11329388" cy="1138773"/>
          </a:xfrm>
          <a:prstGeom prst="rect">
            <a:avLst/>
          </a:prstGeom>
        </p:spPr>
        <p:txBody>
          <a:bodyPr wrap="square">
            <a:spAutoFit/>
          </a:bodyPr>
          <a:lstStyle/>
          <a:p>
            <a:pPr marL="342900" indent="-342900">
              <a:buFont typeface="Wingdings" panose="05000000000000000000" pitchFamily="2" charset="2"/>
              <a:buChar char="F"/>
            </a:pPr>
            <a:r>
              <a:rPr lang="pl-PL" sz="2200" dirty="0"/>
              <a:t>Niezależnie od tego jak zamierzamy pozyskiwać w trakcie wywiadów potrzebne informacje, na początek przydatnym może być uzyskanie odpowiedzi na przygotowaną </a:t>
            </a:r>
            <a:r>
              <a:rPr lang="pl-PL" sz="2200" dirty="0">
                <a:solidFill>
                  <a:srgbClr val="FF0000"/>
                </a:solidFill>
              </a:rPr>
              <a:t>listę pytań</a:t>
            </a:r>
            <a:r>
              <a:rPr lang="en-US" sz="2200" dirty="0"/>
              <a:t>.</a:t>
            </a:r>
          </a:p>
          <a:p>
            <a:pPr marL="719138" indent="-358775">
              <a:spcBef>
                <a:spcPts val="600"/>
              </a:spcBef>
              <a:buFont typeface="Arial" panose="020B0604020202020204" pitchFamily="34" charset="0"/>
              <a:buChar char="•"/>
            </a:pPr>
            <a:r>
              <a:rPr lang="pl-PL" sz="1900" dirty="0"/>
              <a:t>Niektóre z poruszanych wątków mają zastosowanie dla </a:t>
            </a:r>
            <a:r>
              <a:rPr lang="pl-PL" sz="1900" dirty="0">
                <a:solidFill>
                  <a:srgbClr val="FF0000"/>
                </a:solidFill>
              </a:rPr>
              <a:t>większości przypadków</a:t>
            </a:r>
            <a:r>
              <a:rPr lang="en-US" sz="1900" dirty="0"/>
              <a:t>.</a:t>
            </a:r>
          </a:p>
        </p:txBody>
      </p:sp>
      <p:grpSp>
        <p:nvGrpSpPr>
          <p:cNvPr id="23" name="Grupa 22"/>
          <p:cNvGrpSpPr/>
          <p:nvPr/>
        </p:nvGrpSpPr>
        <p:grpSpPr>
          <a:xfrm>
            <a:off x="7040659" y="3755571"/>
            <a:ext cx="3049617" cy="1010747"/>
            <a:chOff x="7040659" y="3755571"/>
            <a:chExt cx="3049617" cy="1010747"/>
          </a:xfrm>
        </p:grpSpPr>
        <p:sp>
          <p:nvSpPr>
            <p:cNvPr id="17" name="Chmurka 16"/>
            <p:cNvSpPr/>
            <p:nvPr/>
          </p:nvSpPr>
          <p:spPr>
            <a:xfrm>
              <a:off x="8114491" y="3755571"/>
              <a:ext cx="197578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Jak będą przebiegały prace</a:t>
              </a:r>
              <a:r>
                <a:rPr lang="en-US" dirty="0"/>
                <a:t>?</a:t>
              </a:r>
            </a:p>
          </p:txBody>
        </p:sp>
        <p:cxnSp>
          <p:nvCxnSpPr>
            <p:cNvPr id="20" name="Łącznik prosty ze strzałką 19"/>
            <p:cNvCxnSpPr/>
            <p:nvPr/>
          </p:nvCxnSpPr>
          <p:spPr>
            <a:xfrm flipV="1">
              <a:off x="7040659" y="4245435"/>
              <a:ext cx="921631" cy="1155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26" name="Grupa 25"/>
          <p:cNvGrpSpPr/>
          <p:nvPr/>
        </p:nvGrpSpPr>
        <p:grpSpPr>
          <a:xfrm>
            <a:off x="1371601" y="3751619"/>
            <a:ext cx="3140019" cy="1010747"/>
            <a:chOff x="1371601" y="3751619"/>
            <a:chExt cx="3140019" cy="1010747"/>
          </a:xfrm>
        </p:grpSpPr>
        <p:sp>
          <p:nvSpPr>
            <p:cNvPr id="18" name="Chmurka 17"/>
            <p:cNvSpPr/>
            <p:nvPr/>
          </p:nvSpPr>
          <p:spPr>
            <a:xfrm>
              <a:off x="1371601" y="3751619"/>
              <a:ext cx="2057405" cy="1010747"/>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Jak zamkniemy projekt</a:t>
              </a:r>
              <a:r>
                <a:rPr lang="en-US" dirty="0"/>
                <a:t>?</a:t>
              </a:r>
            </a:p>
          </p:txBody>
        </p:sp>
        <p:cxnSp>
          <p:nvCxnSpPr>
            <p:cNvPr id="21" name="Łącznik prosty ze strzałką 20"/>
            <p:cNvCxnSpPr/>
            <p:nvPr/>
          </p:nvCxnSpPr>
          <p:spPr>
            <a:xfrm flipV="1">
              <a:off x="3589989" y="4212319"/>
              <a:ext cx="921631" cy="11558"/>
            </a:xfrm>
            <a:prstGeom prst="straightConnector1">
              <a:avLst/>
            </a:prstGeom>
            <a:ln w="317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1314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right)">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wipe(down)">
                                      <p:cBhvr>
                                        <p:cTn id="27" dur="500"/>
                                        <p:tgtEl>
                                          <p:spTgt spid="2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500"/>
                                        <p:tgtEl>
                                          <p:spTgt spid="2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up)">
                                      <p:cBhvr>
                                        <p:cTn id="37" dur="5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wipe(up)">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right)">
                                      <p:cBhvr>
                                        <p:cTn id="4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Example</a:t>
            </a:r>
            <a:r>
              <a:rPr lang="pl-PL" sz="4000" b="1" dirty="0"/>
              <a:t> </a:t>
            </a:r>
            <a:r>
              <a:rPr lang="en-US" sz="4000" b="1" dirty="0"/>
              <a:t>Questions</a:t>
            </a:r>
          </a:p>
        </p:txBody>
      </p:sp>
      <p:sp>
        <p:nvSpPr>
          <p:cNvPr id="2" name="Symbol zastępczy daty 1"/>
          <p:cNvSpPr>
            <a:spLocks noGrp="1"/>
          </p:cNvSpPr>
          <p:nvPr>
            <p:ph type="dt" sz="half" idx="10"/>
          </p:nvPr>
        </p:nvSpPr>
        <p:spPr/>
        <p:txBody>
          <a:bodyPr/>
          <a:lstStyle/>
          <a:p>
            <a:fld id="{A9A0DD4D-92EC-4E94-A58C-96E67FDAA58A}" type="datetime1">
              <a:rPr lang="pl-PL" smtClean="0"/>
              <a:t>2024-06-05</a:t>
            </a:fld>
            <a:endParaRPr lang="pl-PL"/>
          </a:p>
        </p:txBody>
      </p:sp>
      <p:graphicFrame>
        <p:nvGraphicFramePr>
          <p:cNvPr id="4" name="Tabela 3"/>
          <p:cNvGraphicFramePr>
            <a:graphicFrameLocks noGrp="1"/>
          </p:cNvGraphicFramePr>
          <p:nvPr>
            <p:extLst>
              <p:ext uri="{D42A27DB-BD31-4B8C-83A1-F6EECF244321}">
                <p14:modId xmlns:p14="http://schemas.microsoft.com/office/powerpoint/2010/main" val="3091632703"/>
              </p:ext>
            </p:extLst>
          </p:nvPr>
        </p:nvGraphicFramePr>
        <p:xfrm>
          <a:off x="263979" y="939709"/>
          <a:ext cx="11664042" cy="5801360"/>
        </p:xfrm>
        <a:graphic>
          <a:graphicData uri="http://schemas.openxmlformats.org/drawingml/2006/table">
            <a:tbl>
              <a:tblPr firstRow="1" bandRow="1">
                <a:tableStyleId>{5C22544A-7EE6-4342-B048-85BDC9FD1C3A}</a:tableStyleId>
              </a:tblPr>
              <a:tblGrid>
                <a:gridCol w="3888014">
                  <a:extLst>
                    <a:ext uri="{9D8B030D-6E8A-4147-A177-3AD203B41FA5}">
                      <a16:colId xmlns:a16="http://schemas.microsoft.com/office/drawing/2014/main" val="20000"/>
                    </a:ext>
                  </a:extLst>
                </a:gridCol>
                <a:gridCol w="3888014">
                  <a:extLst>
                    <a:ext uri="{9D8B030D-6E8A-4147-A177-3AD203B41FA5}">
                      <a16:colId xmlns:a16="http://schemas.microsoft.com/office/drawing/2014/main" val="20001"/>
                    </a:ext>
                  </a:extLst>
                </a:gridCol>
                <a:gridCol w="3888014">
                  <a:extLst>
                    <a:ext uri="{9D8B030D-6E8A-4147-A177-3AD203B41FA5}">
                      <a16:colId xmlns:a16="http://schemas.microsoft.com/office/drawing/2014/main" val="20002"/>
                    </a:ext>
                  </a:extLst>
                </a:gridCol>
              </a:tblGrid>
              <a:tr h="370840">
                <a:tc>
                  <a:txBody>
                    <a:bodyPr/>
                    <a:lstStyle/>
                    <a:p>
                      <a:pPr algn="ctr"/>
                      <a:r>
                        <a:rPr lang="pl-PL" sz="2000" dirty="0" err="1">
                          <a:solidFill>
                            <a:schemeClr val="tx1"/>
                          </a:solidFill>
                        </a:rPr>
                        <a:t>Why</a:t>
                      </a:r>
                      <a:r>
                        <a:rPr lang="pl-PL" sz="2000" dirty="0">
                          <a:solidFill>
                            <a:schemeClr val="tx1"/>
                          </a:solidFill>
                        </a:rPr>
                        <a:t> do we </a:t>
                      </a:r>
                      <a:r>
                        <a:rPr lang="pl-PL" sz="2000" dirty="0" err="1">
                          <a:solidFill>
                            <a:schemeClr val="tx1"/>
                          </a:solidFill>
                        </a:rPr>
                        <a:t>need</a:t>
                      </a:r>
                      <a:r>
                        <a:rPr lang="pl-PL" sz="2000" dirty="0">
                          <a:solidFill>
                            <a:schemeClr val="tx1"/>
                          </a:solidFill>
                        </a:rPr>
                        <a:t> </a:t>
                      </a:r>
                      <a:r>
                        <a:rPr lang="pl-PL" sz="2000" dirty="0" err="1">
                          <a:solidFill>
                            <a:schemeClr val="tx1"/>
                          </a:solidFill>
                        </a:rPr>
                        <a:t>it</a:t>
                      </a:r>
                      <a:r>
                        <a:rPr lang="pl-PL" sz="2000" dirty="0">
                          <a:solidFill>
                            <a:schemeClr val="tx1"/>
                          </a:solidFill>
                        </a:rPr>
                        <a:t>?</a:t>
                      </a:r>
                    </a:p>
                  </a:txBody>
                  <a:tcPr>
                    <a:solidFill>
                      <a:schemeClr val="accent1">
                        <a:lumMod val="60000"/>
                        <a:lumOff val="40000"/>
                      </a:schemeClr>
                    </a:solidFill>
                  </a:tcPr>
                </a:tc>
                <a:tc>
                  <a:txBody>
                    <a:bodyPr/>
                    <a:lstStyle/>
                    <a:p>
                      <a:pPr algn="ctr"/>
                      <a:r>
                        <a:rPr lang="pl-PL" sz="2000" dirty="0" err="1">
                          <a:solidFill>
                            <a:schemeClr val="tx1"/>
                          </a:solidFill>
                        </a:rPr>
                        <a:t>What</a:t>
                      </a:r>
                      <a:r>
                        <a:rPr lang="pl-PL" sz="2000" dirty="0">
                          <a:solidFill>
                            <a:schemeClr val="tx1"/>
                          </a:solidFill>
                        </a:rPr>
                        <a:t> are we </a:t>
                      </a:r>
                      <a:r>
                        <a:rPr lang="pl-PL" sz="2000" dirty="0" err="1">
                          <a:solidFill>
                            <a:schemeClr val="tx1"/>
                          </a:solidFill>
                        </a:rPr>
                        <a:t>building</a:t>
                      </a:r>
                      <a:r>
                        <a:rPr lang="pl-PL" sz="2000" dirty="0">
                          <a:solidFill>
                            <a:schemeClr val="tx1"/>
                          </a:solidFill>
                        </a:rPr>
                        <a:t>?</a:t>
                      </a:r>
                    </a:p>
                  </a:txBody>
                  <a:tcPr>
                    <a:solidFill>
                      <a:schemeClr val="accent1">
                        <a:lumMod val="60000"/>
                        <a:lumOff val="40000"/>
                      </a:schemeClr>
                    </a:solidFill>
                  </a:tcPr>
                </a:tc>
                <a:tc>
                  <a:txBody>
                    <a:bodyPr/>
                    <a:lstStyle/>
                    <a:p>
                      <a:pPr algn="ctr"/>
                      <a:r>
                        <a:rPr lang="pl-PL" sz="2000" dirty="0">
                          <a:solidFill>
                            <a:schemeClr val="tx1"/>
                          </a:solidFill>
                        </a:rPr>
                        <a:t>How </a:t>
                      </a:r>
                      <a:r>
                        <a:rPr lang="pl-PL" sz="2000" dirty="0" err="1">
                          <a:solidFill>
                            <a:schemeClr val="tx1"/>
                          </a:solidFill>
                        </a:rPr>
                        <a:t>will</a:t>
                      </a:r>
                      <a:r>
                        <a:rPr lang="pl-PL" sz="2000" dirty="0">
                          <a:solidFill>
                            <a:schemeClr val="tx1"/>
                          </a:solidFill>
                        </a:rPr>
                        <a:t> we </a:t>
                      </a:r>
                      <a:r>
                        <a:rPr lang="pl-PL" sz="2000" dirty="0" err="1">
                          <a:solidFill>
                            <a:schemeClr val="tx1"/>
                          </a:solidFill>
                        </a:rPr>
                        <a:t>built</a:t>
                      </a:r>
                      <a:r>
                        <a:rPr lang="pl-PL" sz="2000" dirty="0">
                          <a:solidFill>
                            <a:schemeClr val="tx1"/>
                          </a:solidFill>
                        </a:rPr>
                        <a:t> </a:t>
                      </a:r>
                      <a:r>
                        <a:rPr lang="pl-PL" sz="2000" dirty="0" err="1">
                          <a:solidFill>
                            <a:schemeClr val="tx1"/>
                          </a:solidFill>
                        </a:rPr>
                        <a:t>it</a:t>
                      </a:r>
                      <a:r>
                        <a:rPr lang="pl-PL" sz="2000" dirty="0">
                          <a:solidFill>
                            <a:schemeClr val="tx1"/>
                          </a:solidFill>
                        </a:rPr>
                        <a:t>?</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algn="l"/>
                      <a:r>
                        <a:rPr lang="en-US" sz="1700" b="0" i="0" u="none" strike="noStrike" kern="1200" baseline="0" dirty="0">
                          <a:solidFill>
                            <a:schemeClr val="dk1"/>
                          </a:solidFill>
                          <a:latin typeface="+mn-lt"/>
                          <a:ea typeface="+mn-ea"/>
                          <a:cs typeface="+mn-cs"/>
                        </a:rPr>
                        <a:t>What is the goal of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What must be in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Can we release it in increments?</a:t>
                      </a:r>
                      <a:endParaRPr lang="pl-PL" sz="1700" dirty="0">
                        <a:solidFill>
                          <a:schemeClr val="tx1"/>
                        </a:solidFill>
                      </a:endParaRPr>
                    </a:p>
                  </a:txBody>
                  <a:tcPr/>
                </a:tc>
                <a:extLst>
                  <a:ext uri="{0D108BD9-81ED-4DB2-BD59-A6C34878D82A}">
                    <a16:rowId xmlns:a16="http://schemas.microsoft.com/office/drawing/2014/main" val="10001"/>
                  </a:ext>
                </a:extLst>
              </a:tr>
              <a:tr h="370840">
                <a:tc>
                  <a:txBody>
                    <a:bodyPr/>
                    <a:lstStyle/>
                    <a:p>
                      <a:pPr algn="l"/>
                      <a:r>
                        <a:rPr lang="en-US" sz="1700" b="0" i="0" u="none" strike="noStrike" kern="1200" baseline="0" dirty="0">
                          <a:solidFill>
                            <a:schemeClr val="dk1"/>
                          </a:solidFill>
                          <a:latin typeface="+mn-lt"/>
                          <a:ea typeface="+mn-ea"/>
                          <a:cs typeface="+mn-cs"/>
                        </a:rPr>
                        <a:t>What is the hoped-for outcome of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What will be nice to have in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Will it need to have all features before it is released?</a:t>
                      </a:r>
                      <a:endParaRPr lang="pl-PL" sz="1700" dirty="0">
                        <a:solidFill>
                          <a:schemeClr val="tx1"/>
                        </a:solidFill>
                      </a:endParaRPr>
                    </a:p>
                  </a:txBody>
                  <a:tcPr/>
                </a:tc>
                <a:extLst>
                  <a:ext uri="{0D108BD9-81ED-4DB2-BD59-A6C34878D82A}">
                    <a16:rowId xmlns:a16="http://schemas.microsoft.com/office/drawing/2014/main" val="10002"/>
                  </a:ext>
                </a:extLst>
              </a:tr>
              <a:tr h="370840">
                <a:tc>
                  <a:txBody>
                    <a:bodyPr/>
                    <a:lstStyle/>
                    <a:p>
                      <a:pPr algn="l"/>
                      <a:r>
                        <a:rPr lang="en-US" sz="1700" b="0" i="0" u="none" strike="noStrike" kern="1200" baseline="0" dirty="0">
                          <a:solidFill>
                            <a:schemeClr val="dk1"/>
                          </a:solidFill>
                          <a:latin typeface="+mn-lt"/>
                          <a:ea typeface="+mn-ea"/>
                          <a:cs typeface="+mn-cs"/>
                        </a:rPr>
                        <a:t>Is the project worth the estimated cost?</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What will </a:t>
                      </a:r>
                      <a:r>
                        <a:rPr lang="en-US" sz="1700" b="0" i="1" u="none" strike="noStrike" kern="1200" baseline="0" dirty="0">
                          <a:solidFill>
                            <a:schemeClr val="dk1"/>
                          </a:solidFill>
                          <a:latin typeface="+mn-lt"/>
                          <a:ea typeface="+mn-ea"/>
                          <a:cs typeface="+mn-cs"/>
                        </a:rPr>
                        <a:t>not </a:t>
                      </a:r>
                      <a:r>
                        <a:rPr lang="en-US" sz="1700" b="0" i="0" u="none" strike="noStrike" kern="1200" baseline="0" dirty="0">
                          <a:solidFill>
                            <a:schemeClr val="dk1"/>
                          </a:solidFill>
                          <a:latin typeface="+mn-lt"/>
                          <a:ea typeface="+mn-ea"/>
                          <a:cs typeface="+mn-cs"/>
                        </a:rPr>
                        <a:t>be in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How will the BI solution plan be distributed to the developers?</a:t>
                      </a:r>
                      <a:endParaRPr lang="pl-PL" sz="1700" dirty="0">
                        <a:solidFill>
                          <a:schemeClr val="tx1"/>
                        </a:solidFill>
                      </a:endParaRPr>
                    </a:p>
                  </a:txBody>
                  <a:tcPr/>
                </a:tc>
                <a:extLst>
                  <a:ext uri="{0D108BD9-81ED-4DB2-BD59-A6C34878D82A}">
                    <a16:rowId xmlns:a16="http://schemas.microsoft.com/office/drawing/2014/main" val="10003"/>
                  </a:ext>
                </a:extLst>
              </a:tr>
              <a:tr h="370840">
                <a:tc>
                  <a:txBody>
                    <a:bodyPr/>
                    <a:lstStyle/>
                    <a:p>
                      <a:pPr algn="l"/>
                      <a:r>
                        <a:rPr lang="en-US" sz="1700" b="0" i="0" u="none" strike="noStrike" kern="1200" baseline="0" dirty="0">
                          <a:solidFill>
                            <a:schemeClr val="dk1"/>
                          </a:solidFill>
                          <a:latin typeface="+mn-lt"/>
                          <a:ea typeface="+mn-ea"/>
                          <a:cs typeface="+mn-cs"/>
                        </a:rPr>
                        <a:t>Who will use the BI solution?</a:t>
                      </a:r>
                      <a:endParaRPr lang="pl-PL" sz="1700" dirty="0">
                        <a:solidFill>
                          <a:schemeClr val="tx1"/>
                        </a:solidFill>
                      </a:endParaRPr>
                    </a:p>
                  </a:txBody>
                  <a:tcPr/>
                </a:tc>
                <a:tc>
                  <a:txBody>
                    <a:bodyPr/>
                    <a:lstStyle/>
                    <a:p>
                      <a:pPr algn="l"/>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How will progress be monitored?</a:t>
                      </a:r>
                      <a:endParaRPr lang="pl-PL" sz="1700" dirty="0">
                        <a:solidFill>
                          <a:schemeClr val="tx1"/>
                        </a:solidFill>
                      </a:endParaRPr>
                    </a:p>
                  </a:txBody>
                  <a:tcPr/>
                </a:tc>
                <a:extLst>
                  <a:ext uri="{0D108BD9-81ED-4DB2-BD59-A6C34878D82A}">
                    <a16:rowId xmlns:a16="http://schemas.microsoft.com/office/drawing/2014/main" val="10004"/>
                  </a:ext>
                </a:extLst>
              </a:tr>
              <a:tr h="370840">
                <a:tc>
                  <a:txBody>
                    <a:bodyPr/>
                    <a:lstStyle/>
                    <a:p>
                      <a:pPr algn="ctr"/>
                      <a:r>
                        <a:rPr lang="en-US" sz="2000" b="1" i="0" u="none" strike="noStrike" kern="1200" baseline="0" dirty="0">
                          <a:solidFill>
                            <a:schemeClr val="dk1"/>
                          </a:solidFill>
                          <a:latin typeface="+mn-lt"/>
                          <a:ea typeface="+mn-ea"/>
                          <a:cs typeface="+mn-cs"/>
                        </a:rPr>
                        <a:t>Who will we get to build it?</a:t>
                      </a:r>
                      <a:endParaRPr lang="pl-PL" sz="2000" b="1" dirty="0">
                        <a:solidFill>
                          <a:schemeClr val="tx1"/>
                        </a:solidFill>
                      </a:endParaRPr>
                    </a:p>
                  </a:txBody>
                  <a:tcPr>
                    <a:solidFill>
                      <a:schemeClr val="accent1">
                        <a:lumMod val="60000"/>
                        <a:lumOff val="40000"/>
                      </a:schemeClr>
                    </a:solidFill>
                  </a:tcPr>
                </a:tc>
                <a:tc>
                  <a:txBody>
                    <a:bodyPr/>
                    <a:lstStyle/>
                    <a:p>
                      <a:pPr algn="ctr"/>
                      <a:r>
                        <a:rPr lang="pl-PL" sz="2000" b="1" dirty="0" err="1">
                          <a:solidFill>
                            <a:schemeClr val="tx1"/>
                          </a:solidFill>
                        </a:rPr>
                        <a:t>When</a:t>
                      </a:r>
                      <a:r>
                        <a:rPr lang="pl-PL" sz="2000" b="1" dirty="0">
                          <a:solidFill>
                            <a:schemeClr val="tx1"/>
                          </a:solidFill>
                        </a:rPr>
                        <a:t> </a:t>
                      </a:r>
                      <a:r>
                        <a:rPr lang="pl-PL" sz="2000" b="1" dirty="0" err="1">
                          <a:solidFill>
                            <a:schemeClr val="tx1"/>
                          </a:solidFill>
                        </a:rPr>
                        <a:t>will</a:t>
                      </a:r>
                      <a:r>
                        <a:rPr lang="pl-PL" sz="2000" b="1" dirty="0">
                          <a:solidFill>
                            <a:schemeClr val="tx1"/>
                          </a:solidFill>
                        </a:rPr>
                        <a:t> we </a:t>
                      </a:r>
                      <a:r>
                        <a:rPr lang="pl-PL" sz="2000" b="1" dirty="0" err="1">
                          <a:solidFill>
                            <a:schemeClr val="tx1"/>
                          </a:solidFill>
                        </a:rPr>
                        <a:t>need</a:t>
                      </a:r>
                      <a:r>
                        <a:rPr lang="pl-PL" sz="2000" b="1" dirty="0">
                          <a:solidFill>
                            <a:schemeClr val="tx1"/>
                          </a:solidFill>
                        </a:rPr>
                        <a:t> </a:t>
                      </a:r>
                      <a:r>
                        <a:rPr lang="pl-PL" sz="2000" b="1" dirty="0" err="1">
                          <a:solidFill>
                            <a:schemeClr val="tx1"/>
                          </a:solidFill>
                        </a:rPr>
                        <a:t>it</a:t>
                      </a:r>
                      <a:r>
                        <a:rPr lang="pl-PL" sz="2000" b="1" dirty="0">
                          <a:solidFill>
                            <a:schemeClr val="tx1"/>
                          </a:solidFill>
                        </a:rPr>
                        <a:t>?</a:t>
                      </a:r>
                    </a:p>
                  </a:txBody>
                  <a:tcPr>
                    <a:solidFill>
                      <a:schemeClr val="accent1">
                        <a:lumMod val="60000"/>
                        <a:lumOff val="40000"/>
                      </a:schemeClr>
                    </a:solidFill>
                  </a:tcPr>
                </a:tc>
                <a:tc>
                  <a:txBody>
                    <a:bodyPr/>
                    <a:lstStyle/>
                    <a:p>
                      <a:pPr algn="ctr"/>
                      <a:r>
                        <a:rPr lang="pl-PL" sz="2000" b="1" dirty="0">
                          <a:solidFill>
                            <a:schemeClr val="tx1"/>
                          </a:solidFill>
                        </a:rPr>
                        <a:t>How </a:t>
                      </a:r>
                      <a:r>
                        <a:rPr lang="pl-PL" sz="2000" b="1" dirty="0" err="1">
                          <a:solidFill>
                            <a:schemeClr val="tx1"/>
                          </a:solidFill>
                        </a:rPr>
                        <a:t>will</a:t>
                      </a:r>
                      <a:r>
                        <a:rPr lang="pl-PL" sz="2000" b="1" dirty="0">
                          <a:solidFill>
                            <a:schemeClr val="tx1"/>
                          </a:solidFill>
                        </a:rPr>
                        <a:t> we finisz </a:t>
                      </a:r>
                      <a:r>
                        <a:rPr lang="pl-PL" sz="2000" b="1" dirty="0" err="1">
                          <a:solidFill>
                            <a:schemeClr val="tx1"/>
                          </a:solidFill>
                        </a:rPr>
                        <a:t>it</a:t>
                      </a:r>
                      <a:r>
                        <a:rPr lang="pl-PL" sz="2000" b="1" dirty="0">
                          <a:solidFill>
                            <a:schemeClr val="tx1"/>
                          </a:solidFill>
                        </a:rPr>
                        <a:t>?</a:t>
                      </a:r>
                    </a:p>
                  </a:txBody>
                  <a:tcPr>
                    <a:solidFill>
                      <a:schemeClr val="accent1">
                        <a:lumMod val="60000"/>
                        <a:lumOff val="40000"/>
                      </a:schemeClr>
                    </a:solidFill>
                  </a:tcPr>
                </a:tc>
                <a:extLst>
                  <a:ext uri="{0D108BD9-81ED-4DB2-BD59-A6C34878D82A}">
                    <a16:rowId xmlns:a16="http://schemas.microsoft.com/office/drawing/2014/main" val="10005"/>
                  </a:ext>
                </a:extLst>
              </a:tr>
              <a:tr h="370840">
                <a:tc>
                  <a:txBody>
                    <a:bodyPr/>
                    <a:lstStyle/>
                    <a:p>
                      <a:pPr algn="l"/>
                      <a:r>
                        <a:rPr lang="en-US" sz="1700" b="0" i="0" u="none" strike="noStrike" kern="1200" baseline="0" dirty="0">
                          <a:solidFill>
                            <a:schemeClr val="dk1"/>
                          </a:solidFill>
                          <a:latin typeface="+mn-lt"/>
                          <a:ea typeface="+mn-ea"/>
                          <a:cs typeface="+mn-cs"/>
                        </a:rPr>
                        <a:t>Who will be involved in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What is the timeframe for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Who will document the outcome of the solution?</a:t>
                      </a:r>
                      <a:endParaRPr lang="pl-PL" sz="1700" dirty="0">
                        <a:solidFill>
                          <a:schemeClr val="tx1"/>
                        </a:solidFill>
                      </a:endParaRPr>
                    </a:p>
                  </a:txBody>
                  <a:tcPr/>
                </a:tc>
                <a:extLst>
                  <a:ext uri="{0D108BD9-81ED-4DB2-BD59-A6C34878D82A}">
                    <a16:rowId xmlns:a16="http://schemas.microsoft.com/office/drawing/2014/main" val="10006"/>
                  </a:ext>
                </a:extLst>
              </a:tr>
              <a:tr h="370840">
                <a:tc>
                  <a:txBody>
                    <a:bodyPr/>
                    <a:lstStyle/>
                    <a:p>
                      <a:pPr algn="l"/>
                      <a:r>
                        <a:rPr lang="en-US" sz="1700" b="0" i="0" u="none" strike="noStrike" kern="1200" baseline="0" dirty="0">
                          <a:solidFill>
                            <a:schemeClr val="dk1"/>
                          </a:solidFill>
                          <a:latin typeface="+mn-lt"/>
                          <a:ea typeface="+mn-ea"/>
                          <a:cs typeface="+mn-cs"/>
                        </a:rPr>
                        <a:t>What roles will be needed on the project?</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When will the BI solution be completed?</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Who will test and approve the BI solution?</a:t>
                      </a:r>
                      <a:endParaRPr lang="pl-PL" sz="1700" dirty="0">
                        <a:solidFill>
                          <a:schemeClr val="tx1"/>
                        </a:solidFill>
                      </a:endParaRPr>
                    </a:p>
                  </a:txBody>
                  <a:tcPr/>
                </a:tc>
                <a:extLst>
                  <a:ext uri="{0D108BD9-81ED-4DB2-BD59-A6C34878D82A}">
                    <a16:rowId xmlns:a16="http://schemas.microsoft.com/office/drawing/2014/main" val="10007"/>
                  </a:ext>
                </a:extLst>
              </a:tr>
              <a:tr h="370840">
                <a:tc>
                  <a:txBody>
                    <a:bodyPr/>
                    <a:lstStyle/>
                    <a:p>
                      <a:pPr algn="l"/>
                      <a:r>
                        <a:rPr lang="en-US" sz="1700" b="0" i="0" u="none" strike="noStrike" kern="1200" baseline="0" dirty="0">
                          <a:solidFill>
                            <a:schemeClr val="dk1"/>
                          </a:solidFill>
                          <a:latin typeface="+mn-lt"/>
                          <a:ea typeface="+mn-ea"/>
                          <a:cs typeface="+mn-cs"/>
                        </a:rPr>
                        <a:t>Do we have team members who can fulfill those roles?</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Who will monitor the progress of the BI solution?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Who will train the users?</a:t>
                      </a:r>
                      <a:endParaRPr lang="pl-PL" sz="1700" dirty="0">
                        <a:solidFill>
                          <a:schemeClr val="tx1"/>
                        </a:solidFill>
                      </a:endParaRPr>
                    </a:p>
                  </a:txBody>
                  <a:tcPr/>
                </a:tc>
                <a:extLst>
                  <a:ext uri="{0D108BD9-81ED-4DB2-BD59-A6C34878D82A}">
                    <a16:rowId xmlns:a16="http://schemas.microsoft.com/office/drawing/2014/main" val="10008"/>
                  </a:ext>
                </a:extLst>
              </a:tr>
              <a:tr h="370840">
                <a:tc>
                  <a:txBody>
                    <a:bodyPr/>
                    <a:lstStyle/>
                    <a:p>
                      <a:pPr algn="l"/>
                      <a:r>
                        <a:rPr lang="en-US" sz="1700" b="0" i="0" u="none" strike="noStrike" kern="1200" baseline="0" dirty="0">
                          <a:solidFill>
                            <a:schemeClr val="dk1"/>
                          </a:solidFill>
                          <a:latin typeface="+mn-lt"/>
                          <a:ea typeface="+mn-ea"/>
                          <a:cs typeface="+mn-cs"/>
                        </a:rPr>
                        <a:t>Does the development team have the necessary skills?</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Who will sign of on the BI solution completion?</a:t>
                      </a:r>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How can users submit questions, comments, or requests?</a:t>
                      </a:r>
                      <a:endParaRPr lang="pl-PL" sz="1700" dirty="0">
                        <a:solidFill>
                          <a:schemeClr val="tx1"/>
                        </a:solidFill>
                      </a:endParaRPr>
                    </a:p>
                  </a:txBody>
                  <a:tcPr/>
                </a:tc>
                <a:extLst>
                  <a:ext uri="{0D108BD9-81ED-4DB2-BD59-A6C34878D82A}">
                    <a16:rowId xmlns:a16="http://schemas.microsoft.com/office/drawing/2014/main" val="10009"/>
                  </a:ext>
                </a:extLst>
              </a:tr>
              <a:tr h="370840">
                <a:tc>
                  <a:txBody>
                    <a:bodyPr/>
                    <a:lstStyle/>
                    <a:p>
                      <a:pPr algn="l"/>
                      <a:endParaRPr lang="pl-PL" sz="1700" dirty="0">
                        <a:solidFill>
                          <a:schemeClr val="tx1"/>
                        </a:solidFill>
                      </a:endParaRPr>
                    </a:p>
                  </a:txBody>
                  <a:tcPr/>
                </a:tc>
                <a:tc>
                  <a:txBody>
                    <a:bodyPr/>
                    <a:lstStyle/>
                    <a:p>
                      <a:pPr algn="l"/>
                      <a:endParaRPr lang="pl-PL" sz="1700" dirty="0">
                        <a:solidFill>
                          <a:schemeClr val="tx1"/>
                        </a:solidFill>
                      </a:endParaRPr>
                    </a:p>
                  </a:txBody>
                  <a:tcPr/>
                </a:tc>
                <a:tc>
                  <a:txBody>
                    <a:bodyPr/>
                    <a:lstStyle/>
                    <a:p>
                      <a:pPr algn="l"/>
                      <a:r>
                        <a:rPr lang="en-US" sz="1700" b="0" i="0" u="none" strike="noStrike" kern="1200" baseline="0" dirty="0">
                          <a:solidFill>
                            <a:schemeClr val="dk1"/>
                          </a:solidFill>
                          <a:latin typeface="+mn-lt"/>
                          <a:ea typeface="+mn-ea"/>
                          <a:cs typeface="+mn-cs"/>
                        </a:rPr>
                        <a:t>What system will be used for bug tracking?</a:t>
                      </a:r>
                      <a:endParaRPr lang="pl-PL" sz="1700" dirty="0">
                        <a:solidFill>
                          <a:schemeClr val="tx1"/>
                        </a:solidFill>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66101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578644" y="2418596"/>
            <a:ext cx="11034712" cy="1631216"/>
          </a:xfrm>
          <a:prstGeom prst="rect">
            <a:avLst/>
          </a:prstGeom>
        </p:spPr>
        <p:txBody>
          <a:bodyPr wrap="square">
            <a:spAutoFit/>
          </a:bodyPr>
          <a:lstStyle/>
          <a:p>
            <a:pPr algn="ctr">
              <a:lnSpc>
                <a:spcPts val="6000"/>
              </a:lnSpc>
            </a:pPr>
            <a:r>
              <a:rPr lang="pl-PL" sz="4800" b="1" dirty="0"/>
              <a:t>Aplikacja analityczna BI </a:t>
            </a:r>
          </a:p>
          <a:p>
            <a:pPr algn="ctr">
              <a:lnSpc>
                <a:spcPts val="6000"/>
              </a:lnSpc>
            </a:pPr>
            <a:r>
              <a:rPr lang="pl-PL" sz="4800" b="1" dirty="0"/>
              <a:t>dla firmy </a:t>
            </a:r>
            <a:r>
              <a:rPr lang="pl-PL" sz="4800" b="1" dirty="0" err="1"/>
              <a:t>Northwind</a:t>
            </a:r>
            <a:endParaRPr lang="en-US" sz="4800" b="1" dirty="0"/>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Tytuł rozdziału</a:t>
            </a:r>
          </a:p>
        </p:txBody>
      </p:sp>
      <p:sp>
        <p:nvSpPr>
          <p:cNvPr id="11" name="Symbol zastępczy daty 10"/>
          <p:cNvSpPr>
            <a:spLocks noGrp="1"/>
          </p:cNvSpPr>
          <p:nvPr>
            <p:ph type="dt" sz="half" idx="10"/>
          </p:nvPr>
        </p:nvSpPr>
        <p:spPr/>
        <p:txBody>
          <a:bodyPr/>
          <a:lstStyle/>
          <a:p>
            <a:fld id="{5E2B0B8F-B7ED-4C4C-9622-3C706B011D90}" type="datetime1">
              <a:rPr lang="pl-PL" smtClean="0"/>
              <a:t>2024-06-05</a:t>
            </a:fld>
            <a:endParaRPr lang="pl-PL"/>
          </a:p>
        </p:txBody>
      </p:sp>
    </p:spTree>
    <p:extLst>
      <p:ext uri="{BB962C8B-B14F-4D97-AF65-F5344CB8AC3E}">
        <p14:creationId xmlns:p14="http://schemas.microsoft.com/office/powerpoint/2010/main" val="326527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Przykładowe pytania w ramach wątków</a:t>
            </a:r>
            <a:endParaRPr lang="de-DE" sz="4000" b="1" dirty="0"/>
          </a:p>
        </p:txBody>
      </p:sp>
      <p:sp>
        <p:nvSpPr>
          <p:cNvPr id="2" name="Symbol zastępczy daty 1"/>
          <p:cNvSpPr>
            <a:spLocks noGrp="1"/>
          </p:cNvSpPr>
          <p:nvPr>
            <p:ph type="dt" sz="half" idx="10"/>
          </p:nvPr>
        </p:nvSpPr>
        <p:spPr/>
        <p:txBody>
          <a:bodyPr/>
          <a:lstStyle/>
          <a:p>
            <a:fld id="{A9A0DD4D-92EC-4E94-A58C-96E67FDAA58A}" type="datetime1">
              <a:rPr lang="pl-PL" smtClean="0"/>
              <a:t>2024-06-05</a:t>
            </a:fld>
            <a:endParaRPr lang="pl-PL"/>
          </a:p>
        </p:txBody>
      </p:sp>
      <p:graphicFrame>
        <p:nvGraphicFramePr>
          <p:cNvPr id="4" name="Tabela 3"/>
          <p:cNvGraphicFramePr>
            <a:graphicFrameLocks noGrp="1"/>
          </p:cNvGraphicFramePr>
          <p:nvPr>
            <p:extLst>
              <p:ext uri="{D42A27DB-BD31-4B8C-83A1-F6EECF244321}">
                <p14:modId xmlns:p14="http://schemas.microsoft.com/office/powerpoint/2010/main" val="105220872"/>
              </p:ext>
            </p:extLst>
          </p:nvPr>
        </p:nvGraphicFramePr>
        <p:xfrm>
          <a:off x="272144" y="961481"/>
          <a:ext cx="11625943" cy="5750560"/>
        </p:xfrm>
        <a:graphic>
          <a:graphicData uri="http://schemas.openxmlformats.org/drawingml/2006/table">
            <a:tbl>
              <a:tblPr firstRow="1" bandRow="1">
                <a:tableStyleId>{5C22544A-7EE6-4342-B048-85BDC9FD1C3A}</a:tableStyleId>
              </a:tblPr>
              <a:tblGrid>
                <a:gridCol w="4278086">
                  <a:extLst>
                    <a:ext uri="{9D8B030D-6E8A-4147-A177-3AD203B41FA5}">
                      <a16:colId xmlns:a16="http://schemas.microsoft.com/office/drawing/2014/main" val="20000"/>
                    </a:ext>
                  </a:extLst>
                </a:gridCol>
                <a:gridCol w="3079703">
                  <a:extLst>
                    <a:ext uri="{9D8B030D-6E8A-4147-A177-3AD203B41FA5}">
                      <a16:colId xmlns:a16="http://schemas.microsoft.com/office/drawing/2014/main" val="20001"/>
                    </a:ext>
                  </a:extLst>
                </a:gridCol>
                <a:gridCol w="4268154">
                  <a:extLst>
                    <a:ext uri="{9D8B030D-6E8A-4147-A177-3AD203B41FA5}">
                      <a16:colId xmlns:a16="http://schemas.microsoft.com/office/drawing/2014/main" val="20002"/>
                    </a:ext>
                  </a:extLst>
                </a:gridCol>
              </a:tblGrid>
              <a:tr h="344805">
                <a:tc>
                  <a:txBody>
                    <a:bodyPr/>
                    <a:lstStyle/>
                    <a:p>
                      <a:pPr algn="ctr">
                        <a:lnSpc>
                          <a:spcPct val="100000"/>
                        </a:lnSpc>
                        <a:spcBef>
                          <a:spcPts val="0"/>
                        </a:spcBef>
                      </a:pPr>
                      <a:r>
                        <a:rPr lang="pl-PL" sz="1900" b="1" dirty="0">
                          <a:solidFill>
                            <a:schemeClr val="tx1"/>
                          </a:solidFill>
                        </a:rPr>
                        <a:t>Jaki jest cel aplikacji</a:t>
                      </a:r>
                      <a:r>
                        <a:rPr lang="en-US" sz="1900" b="1" dirty="0">
                          <a:solidFill>
                            <a:schemeClr val="tx1"/>
                          </a:solidFill>
                        </a:rPr>
                        <a:t>?</a:t>
                      </a:r>
                    </a:p>
                  </a:txBody>
                  <a:tcPr>
                    <a:solidFill>
                      <a:schemeClr val="accent1">
                        <a:lumMod val="60000"/>
                        <a:lumOff val="40000"/>
                      </a:schemeClr>
                    </a:solidFill>
                  </a:tcPr>
                </a:tc>
                <a:tc>
                  <a:txBody>
                    <a:bodyPr/>
                    <a:lstStyle/>
                    <a:p>
                      <a:pPr algn="ctr">
                        <a:lnSpc>
                          <a:spcPct val="100000"/>
                        </a:lnSpc>
                        <a:spcBef>
                          <a:spcPts val="0"/>
                        </a:spcBef>
                      </a:pPr>
                      <a:r>
                        <a:rPr lang="pl-PL" sz="1900" b="1" dirty="0">
                          <a:solidFill>
                            <a:schemeClr val="tx1"/>
                          </a:solidFill>
                        </a:rPr>
                        <a:t>Co chcemy tam mieć?</a:t>
                      </a:r>
                      <a:endParaRPr lang="en-US" sz="1900" b="1" dirty="0">
                        <a:solidFill>
                          <a:schemeClr val="tx1"/>
                        </a:solidFill>
                      </a:endParaRPr>
                    </a:p>
                  </a:txBody>
                  <a:tcPr>
                    <a:solidFill>
                      <a:schemeClr val="accent1">
                        <a:lumMod val="60000"/>
                        <a:lumOff val="40000"/>
                      </a:schemeClr>
                    </a:solidFill>
                  </a:tcPr>
                </a:tc>
                <a:tc>
                  <a:txBody>
                    <a:bodyPr/>
                    <a:lstStyle/>
                    <a:p>
                      <a:pPr algn="ctr">
                        <a:lnSpc>
                          <a:spcPct val="100000"/>
                        </a:lnSpc>
                        <a:spcBef>
                          <a:spcPts val="0"/>
                        </a:spcBef>
                      </a:pPr>
                      <a:r>
                        <a:rPr lang="pl-PL" sz="1900" b="1" dirty="0">
                          <a:solidFill>
                            <a:schemeClr val="tx1"/>
                          </a:solidFill>
                        </a:rPr>
                        <a:t>Jak będą przebiegały prace</a:t>
                      </a:r>
                      <a:r>
                        <a:rPr lang="en-US" sz="1900" b="1" dirty="0">
                          <a:solidFill>
                            <a:schemeClr val="tx1"/>
                          </a:solidFill>
                        </a:rPr>
                        <a:t>?</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marL="0" indent="0">
                        <a:lnSpc>
                          <a:spcPct val="100000"/>
                        </a:lnSpc>
                        <a:spcBef>
                          <a:spcPts val="0"/>
                        </a:spcBef>
                        <a:buFont typeface="Arial" panose="020B0604020202020204" pitchFamily="34" charset="0"/>
                        <a:buNone/>
                        <a:tabLst>
                          <a:tab pos="714375" algn="l"/>
                        </a:tabLst>
                      </a:pPr>
                      <a:r>
                        <a:rPr lang="pl-PL" sz="1700" dirty="0">
                          <a:solidFill>
                            <a:schemeClr val="tx1"/>
                          </a:solidFill>
                        </a:rPr>
                        <a:t>Jaki jest cel aplikacji analitycznej BI?</a:t>
                      </a:r>
                    </a:p>
                  </a:txBody>
                  <a:tcPr/>
                </a:tc>
                <a:tc>
                  <a:txBody>
                    <a:bodyPr/>
                    <a:lstStyle/>
                    <a:p>
                      <a:pPr>
                        <a:tabLst>
                          <a:tab pos="714375" algn="l"/>
                        </a:tabLst>
                      </a:pPr>
                      <a:r>
                        <a:rPr lang="pl-PL" sz="1700" dirty="0">
                          <a:solidFill>
                            <a:schemeClr val="tx1"/>
                          </a:solidFill>
                        </a:rPr>
                        <a:t>Co musi znaleźć się w aplikacji analitycznej BI?</a:t>
                      </a:r>
                    </a:p>
                  </a:txBody>
                  <a:tcPr/>
                </a:tc>
                <a:tc>
                  <a:txBody>
                    <a:bodyPr/>
                    <a:lstStyle/>
                    <a:p>
                      <a:pPr>
                        <a:tabLst>
                          <a:tab pos="714375" algn="l"/>
                        </a:tabLst>
                      </a:pPr>
                      <a:r>
                        <a:rPr lang="pl-PL" sz="1700" dirty="0">
                          <a:solidFill>
                            <a:schemeClr val="tx1"/>
                          </a:solidFill>
                        </a:rPr>
                        <a:t>Czy opracowanie może odbywać się przyrostowo?</a:t>
                      </a:r>
                    </a:p>
                  </a:txBody>
                  <a:tcPr/>
                </a:tc>
                <a:extLst>
                  <a:ext uri="{0D108BD9-81ED-4DB2-BD59-A6C34878D82A}">
                    <a16:rowId xmlns:a16="http://schemas.microsoft.com/office/drawing/2014/main" val="10001"/>
                  </a:ext>
                </a:extLst>
              </a:tr>
              <a:tr h="370840">
                <a:tc>
                  <a:txBody>
                    <a:bodyPr/>
                    <a:lstStyle/>
                    <a:p>
                      <a:pPr marL="0" indent="0">
                        <a:lnSpc>
                          <a:spcPct val="100000"/>
                        </a:lnSpc>
                        <a:spcBef>
                          <a:spcPts val="0"/>
                        </a:spcBef>
                        <a:buFont typeface="Arial" panose="020B0604020202020204" pitchFamily="34" charset="0"/>
                        <a:buNone/>
                        <a:tabLst>
                          <a:tab pos="714375" algn="l"/>
                        </a:tabLst>
                      </a:pPr>
                      <a:r>
                        <a:rPr lang="pl-PL" sz="1700" dirty="0">
                          <a:solidFill>
                            <a:schemeClr val="tx1"/>
                          </a:solidFill>
                        </a:rPr>
                        <a:t>Jaki jest oczekiwany rezultat aplikacji?</a:t>
                      </a:r>
                    </a:p>
                  </a:txBody>
                  <a:tcPr/>
                </a:tc>
                <a:tc>
                  <a:txBody>
                    <a:bodyPr/>
                    <a:lstStyle/>
                    <a:p>
                      <a:pPr>
                        <a:tabLst>
                          <a:tab pos="714375" algn="l"/>
                        </a:tabLst>
                      </a:pPr>
                      <a:r>
                        <a:rPr lang="pl-PL" sz="1700" dirty="0">
                          <a:solidFill>
                            <a:schemeClr val="tx1"/>
                          </a:solidFill>
                        </a:rPr>
                        <a:t>Co byłoby pożądane?</a:t>
                      </a:r>
                    </a:p>
                  </a:txBody>
                  <a:tcPr/>
                </a:tc>
                <a:tc>
                  <a:txBody>
                    <a:bodyPr/>
                    <a:lstStyle/>
                    <a:p>
                      <a:pPr>
                        <a:tabLst>
                          <a:tab pos="714375" algn="l"/>
                        </a:tabLst>
                      </a:pPr>
                      <a:r>
                        <a:rPr lang="pl-PL" sz="1700" dirty="0">
                          <a:solidFill>
                            <a:schemeClr val="tx1"/>
                          </a:solidFill>
                        </a:rPr>
                        <a:t>Czy przed oddaniem będą wymagane wszystkie funkcje?</a:t>
                      </a:r>
                    </a:p>
                  </a:txBody>
                  <a:tcPr/>
                </a:tc>
                <a:extLst>
                  <a:ext uri="{0D108BD9-81ED-4DB2-BD59-A6C34878D82A}">
                    <a16:rowId xmlns:a16="http://schemas.microsoft.com/office/drawing/2014/main" val="10002"/>
                  </a:ext>
                </a:extLst>
              </a:tr>
              <a:tr h="370840">
                <a:tc>
                  <a:txBody>
                    <a:bodyPr/>
                    <a:lstStyle/>
                    <a:p>
                      <a:pPr marL="0" indent="0">
                        <a:lnSpc>
                          <a:spcPct val="100000"/>
                        </a:lnSpc>
                        <a:spcBef>
                          <a:spcPts val="0"/>
                        </a:spcBef>
                        <a:tabLst>
                          <a:tab pos="714375" algn="l"/>
                        </a:tabLst>
                      </a:pPr>
                      <a:r>
                        <a:rPr lang="pl-PL" sz="1700" dirty="0">
                          <a:solidFill>
                            <a:schemeClr val="tx1"/>
                          </a:solidFill>
                        </a:rPr>
                        <a:t>Czy projekt jest wart poniesienia kosztów w szacowanej wysokości?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700" dirty="0">
                          <a:solidFill>
                            <a:schemeClr val="tx1"/>
                          </a:solidFill>
                        </a:rPr>
                        <a:t>Co nie znajdzie się w aplikacji?</a:t>
                      </a:r>
                    </a:p>
                  </a:txBody>
                  <a:tcPr/>
                </a:tc>
                <a:tc>
                  <a:txBody>
                    <a:bodyPr/>
                    <a:lstStyle/>
                    <a:p>
                      <a:pPr>
                        <a:tabLst>
                          <a:tab pos="714375" algn="l"/>
                        </a:tabLst>
                      </a:pPr>
                      <a:r>
                        <a:rPr lang="pl-PL" sz="1700" dirty="0">
                          <a:solidFill>
                            <a:schemeClr val="tx1"/>
                          </a:solidFill>
                        </a:rPr>
                        <a:t>W jaki sposób plan aplikacji będzie przekazywany zespołowi wytwórców?</a:t>
                      </a:r>
                    </a:p>
                  </a:txBody>
                  <a:tcPr/>
                </a:tc>
                <a:extLst>
                  <a:ext uri="{0D108BD9-81ED-4DB2-BD59-A6C34878D82A}">
                    <a16:rowId xmlns:a16="http://schemas.microsoft.com/office/drawing/2014/main" val="10003"/>
                  </a:ext>
                </a:extLst>
              </a:tr>
              <a:tr h="301262">
                <a:tc>
                  <a:txBody>
                    <a:bodyPr/>
                    <a:lstStyle/>
                    <a:p>
                      <a:pPr>
                        <a:lnSpc>
                          <a:spcPct val="100000"/>
                        </a:lnSpc>
                        <a:spcBef>
                          <a:spcPts val="0"/>
                        </a:spcBef>
                        <a:tabLst>
                          <a:tab pos="714375" algn="l"/>
                        </a:tabLst>
                      </a:pPr>
                      <a:r>
                        <a:rPr lang="pl-PL" sz="1700" dirty="0">
                          <a:solidFill>
                            <a:schemeClr val="tx1"/>
                          </a:solidFill>
                        </a:rPr>
                        <a:t>Kim będzie (-</a:t>
                      </a:r>
                      <a:r>
                        <a:rPr lang="pl-PL" sz="1700" dirty="0" err="1">
                          <a:solidFill>
                            <a:schemeClr val="tx1"/>
                          </a:solidFill>
                        </a:rPr>
                        <a:t>dą</a:t>
                      </a:r>
                      <a:r>
                        <a:rPr lang="pl-PL" sz="1700" dirty="0">
                          <a:solidFill>
                            <a:schemeClr val="tx1"/>
                          </a:solidFill>
                        </a:rPr>
                        <a:t>) użytkownik (-</a:t>
                      </a:r>
                      <a:r>
                        <a:rPr lang="pl-PL" sz="1700" dirty="0" err="1">
                          <a:solidFill>
                            <a:schemeClr val="tx1"/>
                          </a:solidFill>
                        </a:rPr>
                        <a:t>cy</a:t>
                      </a:r>
                      <a:r>
                        <a:rPr lang="pl-PL" sz="1700" dirty="0">
                          <a:solidFill>
                            <a:schemeClr val="tx1"/>
                          </a:solidFill>
                        </a:rPr>
                        <a:t>) aplikacji BI?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sz="1700" dirty="0">
                        <a:solidFill>
                          <a:schemeClr val="tx1"/>
                        </a:solidFill>
                      </a:endParaRPr>
                    </a:p>
                  </a:txBody>
                  <a:tcPr/>
                </a:tc>
                <a:tc>
                  <a:txBody>
                    <a:bodyPr/>
                    <a:lstStyle/>
                    <a:p>
                      <a:pPr>
                        <a:spcBef>
                          <a:spcPts val="0"/>
                        </a:spcBef>
                        <a:tabLst>
                          <a:tab pos="714375" algn="l"/>
                        </a:tabLst>
                      </a:pPr>
                      <a:r>
                        <a:rPr lang="pl-PL" sz="1700" dirty="0">
                          <a:solidFill>
                            <a:schemeClr val="tx1"/>
                          </a:solidFill>
                        </a:rPr>
                        <a:t>Jak będzie nadzorowany postęp w pracach?</a:t>
                      </a:r>
                    </a:p>
                  </a:txBody>
                  <a:tcPr/>
                </a:tc>
                <a:extLst>
                  <a:ext uri="{0D108BD9-81ED-4DB2-BD59-A6C34878D82A}">
                    <a16:rowId xmlns:a16="http://schemas.microsoft.com/office/drawing/2014/main" val="10004"/>
                  </a:ext>
                </a:extLst>
              </a:tr>
              <a:tr h="370840">
                <a:tc>
                  <a:txBody>
                    <a:bodyPr/>
                    <a:lstStyle/>
                    <a:p>
                      <a:pPr algn="ctr">
                        <a:lnSpc>
                          <a:spcPct val="100000"/>
                        </a:lnSpc>
                        <a:spcBef>
                          <a:spcPts val="0"/>
                        </a:spcBef>
                      </a:pPr>
                      <a:r>
                        <a:rPr lang="pl-PL" sz="1900" b="1" dirty="0">
                          <a:solidFill>
                            <a:schemeClr val="tx1"/>
                          </a:solidFill>
                        </a:rPr>
                        <a:t>Jakim zespołem dysponujemy</a:t>
                      </a:r>
                      <a:r>
                        <a:rPr lang="en-US" sz="1900" b="1" dirty="0">
                          <a:solidFill>
                            <a:schemeClr val="tx1"/>
                          </a:solidFill>
                        </a:rPr>
                        <a:t>?</a:t>
                      </a:r>
                    </a:p>
                  </a:txBody>
                  <a:tcPr>
                    <a:solidFill>
                      <a:schemeClr val="accent1">
                        <a:lumMod val="60000"/>
                        <a:lumOff val="40000"/>
                      </a:schemeClr>
                    </a:solidFill>
                  </a:tcPr>
                </a:tc>
                <a:tc>
                  <a:txBody>
                    <a:bodyPr/>
                    <a:lstStyle/>
                    <a:p>
                      <a:pPr algn="ctr">
                        <a:lnSpc>
                          <a:spcPct val="100000"/>
                        </a:lnSpc>
                        <a:spcBef>
                          <a:spcPts val="0"/>
                        </a:spcBef>
                      </a:pPr>
                      <a:r>
                        <a:rPr lang="pl-PL" sz="1900" b="1" dirty="0">
                          <a:solidFill>
                            <a:schemeClr val="tx1"/>
                          </a:solidFill>
                        </a:rPr>
                        <a:t>Na kiedy chcemy to mieć</a:t>
                      </a:r>
                      <a:r>
                        <a:rPr lang="en-US" sz="1900" b="1" dirty="0">
                          <a:solidFill>
                            <a:schemeClr val="tx1"/>
                          </a:solidFill>
                        </a:rPr>
                        <a:t>?</a:t>
                      </a:r>
                    </a:p>
                  </a:txBody>
                  <a:tcPr>
                    <a:solidFill>
                      <a:schemeClr val="accent1">
                        <a:lumMod val="60000"/>
                        <a:lumOff val="40000"/>
                      </a:schemeClr>
                    </a:solidFill>
                  </a:tcPr>
                </a:tc>
                <a:tc>
                  <a:txBody>
                    <a:bodyPr/>
                    <a:lstStyle/>
                    <a:p>
                      <a:pPr algn="ctr">
                        <a:lnSpc>
                          <a:spcPct val="100000"/>
                        </a:lnSpc>
                        <a:spcBef>
                          <a:spcPts val="0"/>
                        </a:spcBef>
                      </a:pPr>
                      <a:r>
                        <a:rPr lang="pl-PL" sz="1900" b="1" dirty="0">
                          <a:solidFill>
                            <a:schemeClr val="tx1"/>
                          </a:solidFill>
                        </a:rPr>
                        <a:t>Jak zamkniemy projekt</a:t>
                      </a:r>
                      <a:r>
                        <a:rPr lang="en-US" sz="1900" b="1" dirty="0">
                          <a:solidFill>
                            <a:schemeClr val="tx1"/>
                          </a:solidFill>
                        </a:rPr>
                        <a:t>?</a:t>
                      </a:r>
                    </a:p>
                  </a:txBody>
                  <a:tcPr>
                    <a:solidFill>
                      <a:schemeClr val="accent1">
                        <a:lumMod val="60000"/>
                        <a:lumOff val="40000"/>
                      </a:schemeClr>
                    </a:solidFill>
                  </a:tcPr>
                </a:tc>
                <a:extLst>
                  <a:ext uri="{0D108BD9-81ED-4DB2-BD59-A6C34878D82A}">
                    <a16:rowId xmlns:a16="http://schemas.microsoft.com/office/drawing/2014/main" val="10005"/>
                  </a:ext>
                </a:extLst>
              </a:tr>
              <a:tr h="495028">
                <a:tc>
                  <a:txBody>
                    <a:bodyPr/>
                    <a:lstStyle/>
                    <a:p>
                      <a:pPr>
                        <a:tabLst>
                          <a:tab pos="714375" algn="l"/>
                        </a:tabLst>
                      </a:pPr>
                      <a:r>
                        <a:rPr lang="pl-PL" sz="1700" dirty="0">
                          <a:solidFill>
                            <a:schemeClr val="tx1"/>
                          </a:solidFill>
                        </a:rPr>
                        <a:t>Kto będzie zaangażowany w powstanie aplikacji BI?</a:t>
                      </a:r>
                    </a:p>
                  </a:txBody>
                  <a:tcPr/>
                </a:tc>
                <a:tc>
                  <a:txBody>
                    <a:bodyPr/>
                    <a:lstStyle/>
                    <a:p>
                      <a:pPr>
                        <a:tabLst>
                          <a:tab pos="714375" algn="l"/>
                        </a:tabLst>
                      </a:pPr>
                      <a:r>
                        <a:rPr lang="pl-PL" sz="1700" dirty="0">
                          <a:solidFill>
                            <a:schemeClr val="tx1"/>
                          </a:solidFill>
                        </a:rPr>
                        <a:t>Jakie są ramy czasowe aplikacji?</a:t>
                      </a:r>
                    </a:p>
                  </a:txBody>
                  <a:tcPr/>
                </a:tc>
                <a:tc>
                  <a:txBody>
                    <a:bodyPr/>
                    <a:lstStyle/>
                    <a:p>
                      <a:pPr>
                        <a:tabLst>
                          <a:tab pos="714375" algn="l"/>
                        </a:tabLst>
                      </a:pPr>
                      <a:r>
                        <a:rPr lang="pl-PL" sz="1700" dirty="0">
                          <a:solidFill>
                            <a:schemeClr val="tx1"/>
                          </a:solidFill>
                        </a:rPr>
                        <a:t>Kto będzie dokumentował rezultaty aplikacji BI?</a:t>
                      </a:r>
                    </a:p>
                  </a:txBody>
                  <a:tcPr/>
                </a:tc>
                <a:extLst>
                  <a:ext uri="{0D108BD9-81ED-4DB2-BD59-A6C34878D82A}">
                    <a16:rowId xmlns:a16="http://schemas.microsoft.com/office/drawing/2014/main" val="10006"/>
                  </a:ext>
                </a:extLst>
              </a:tr>
              <a:tr h="370840">
                <a:tc>
                  <a:txBody>
                    <a:bodyPr/>
                    <a:lstStyle/>
                    <a:p>
                      <a:pPr>
                        <a:tabLst>
                          <a:tab pos="714375" algn="l"/>
                        </a:tabLst>
                      </a:pPr>
                      <a:r>
                        <a:rPr lang="pl-PL" sz="1700" dirty="0">
                          <a:solidFill>
                            <a:schemeClr val="tx1"/>
                          </a:solidFill>
                        </a:rPr>
                        <a:t>Jakie role będą wymagane w projekcie?</a:t>
                      </a:r>
                    </a:p>
                  </a:txBody>
                  <a:tcPr/>
                </a:tc>
                <a:tc>
                  <a:txBody>
                    <a:bodyPr/>
                    <a:lstStyle/>
                    <a:p>
                      <a:pPr>
                        <a:tabLst>
                          <a:tab pos="714375" algn="l"/>
                        </a:tabLst>
                      </a:pPr>
                      <a:r>
                        <a:rPr lang="pl-PL" sz="1700" dirty="0">
                          <a:solidFill>
                            <a:schemeClr val="tx1"/>
                          </a:solidFill>
                        </a:rPr>
                        <a:t>Kiedy aplikacja będzie gotowa?</a:t>
                      </a:r>
                    </a:p>
                  </a:txBody>
                  <a:tcPr/>
                </a:tc>
                <a:tc>
                  <a:txBody>
                    <a:bodyPr/>
                    <a:lstStyle/>
                    <a:p>
                      <a:pPr>
                        <a:tabLst>
                          <a:tab pos="714375" algn="l"/>
                        </a:tabLst>
                      </a:pPr>
                      <a:r>
                        <a:rPr lang="pl-PL" sz="1700" dirty="0">
                          <a:solidFill>
                            <a:schemeClr val="tx1"/>
                          </a:solidFill>
                        </a:rPr>
                        <a:t>Kto będzie testował i akceptował aplikację?</a:t>
                      </a:r>
                    </a:p>
                  </a:txBody>
                  <a:tcPr/>
                </a:tc>
                <a:extLst>
                  <a:ext uri="{0D108BD9-81ED-4DB2-BD59-A6C34878D82A}">
                    <a16:rowId xmlns:a16="http://schemas.microsoft.com/office/drawing/2014/main" val="10007"/>
                  </a:ext>
                </a:extLst>
              </a:tr>
              <a:tr h="370840">
                <a:tc>
                  <a:txBody>
                    <a:bodyPr/>
                    <a:lstStyle/>
                    <a:p>
                      <a:pPr>
                        <a:tabLst>
                          <a:tab pos="714375" algn="l"/>
                        </a:tabLst>
                      </a:pPr>
                      <a:r>
                        <a:rPr lang="pl-PL" sz="1700" dirty="0">
                          <a:solidFill>
                            <a:schemeClr val="tx1"/>
                          </a:solidFill>
                        </a:rPr>
                        <a:t>Czy dysponujemy osobami, które będą w stanie pełnić te role?</a:t>
                      </a:r>
                    </a:p>
                  </a:txBody>
                  <a:tcPr/>
                </a:tc>
                <a:tc>
                  <a:txBody>
                    <a:bodyPr/>
                    <a:lstStyle/>
                    <a:p>
                      <a:pPr>
                        <a:tabLst>
                          <a:tab pos="714375" algn="l"/>
                        </a:tabLst>
                      </a:pPr>
                      <a:r>
                        <a:rPr lang="pl-PL" sz="1700" dirty="0">
                          <a:solidFill>
                            <a:schemeClr val="tx1"/>
                          </a:solidFill>
                        </a:rPr>
                        <a:t>Kto będzie nadzorował postęp w pracach?</a:t>
                      </a:r>
                    </a:p>
                  </a:txBody>
                  <a:tcPr/>
                </a:tc>
                <a:tc>
                  <a:txBody>
                    <a:bodyPr/>
                    <a:lstStyle/>
                    <a:p>
                      <a:pPr>
                        <a:tabLst>
                          <a:tab pos="714375" algn="l"/>
                        </a:tabLst>
                      </a:pPr>
                      <a:r>
                        <a:rPr lang="pl-PL" sz="1700" dirty="0">
                          <a:solidFill>
                            <a:schemeClr val="tx1"/>
                          </a:solidFill>
                        </a:rPr>
                        <a:t>Kto przeszkoli użytkowników?</a:t>
                      </a:r>
                    </a:p>
                  </a:txBody>
                  <a:tcPr/>
                </a:tc>
                <a:extLst>
                  <a:ext uri="{0D108BD9-81ED-4DB2-BD59-A6C34878D82A}">
                    <a16:rowId xmlns:a16="http://schemas.microsoft.com/office/drawing/2014/main" val="10008"/>
                  </a:ext>
                </a:extLst>
              </a:tr>
              <a:tr h="370840">
                <a:tc>
                  <a:txBody>
                    <a:bodyPr/>
                    <a:lstStyle/>
                    <a:p>
                      <a:pPr>
                        <a:tabLst>
                          <a:tab pos="714375" algn="l"/>
                        </a:tabLst>
                      </a:pPr>
                      <a:r>
                        <a:rPr lang="pl-PL" sz="1700" dirty="0">
                          <a:solidFill>
                            <a:schemeClr val="tx1"/>
                          </a:solidFill>
                        </a:rPr>
                        <a:t>Czy zespół wykonawców ma wymagane umiejętności?</a:t>
                      </a:r>
                    </a:p>
                  </a:txBody>
                  <a:tcPr/>
                </a:tc>
                <a:tc>
                  <a:txBody>
                    <a:bodyPr/>
                    <a:lstStyle/>
                    <a:p>
                      <a:pPr>
                        <a:tabLst>
                          <a:tab pos="714375" algn="l"/>
                        </a:tabLst>
                      </a:pPr>
                      <a:r>
                        <a:rPr lang="pl-PL" sz="1700" dirty="0">
                          <a:solidFill>
                            <a:schemeClr val="tx1"/>
                          </a:solidFill>
                        </a:rPr>
                        <a:t>Kto potwierdzi, że aplikacja jest gotowa?</a:t>
                      </a:r>
                    </a:p>
                  </a:txBody>
                  <a:tcPr/>
                </a:tc>
                <a:tc>
                  <a:txBody>
                    <a:bodyPr/>
                    <a:lstStyle/>
                    <a:p>
                      <a:pPr>
                        <a:tabLst>
                          <a:tab pos="714375" algn="l"/>
                        </a:tabLst>
                      </a:pPr>
                      <a:r>
                        <a:rPr lang="pl-PL" sz="1700" dirty="0">
                          <a:solidFill>
                            <a:schemeClr val="tx1"/>
                          </a:solidFill>
                        </a:rPr>
                        <a:t>W jaki sposób użytkownicy mogą zgłaszać pytania, komentarze lub wnioski?</a:t>
                      </a:r>
                    </a:p>
                  </a:txBody>
                  <a:tcPr/>
                </a:tc>
                <a:extLst>
                  <a:ext uri="{0D108BD9-81ED-4DB2-BD59-A6C34878D82A}">
                    <a16:rowId xmlns:a16="http://schemas.microsoft.com/office/drawing/2014/main" val="10009"/>
                  </a:ext>
                </a:extLst>
              </a:tr>
              <a:tr h="370840">
                <a:tc>
                  <a:txBody>
                    <a:bodyPr/>
                    <a:lstStyle/>
                    <a:p>
                      <a:pPr algn="l">
                        <a:lnSpc>
                          <a:spcPct val="100000"/>
                        </a:lnSpc>
                        <a:spcBef>
                          <a:spcPts val="0"/>
                        </a:spcBef>
                      </a:pPr>
                      <a:endParaRPr lang="pl-PL" sz="1700" dirty="0">
                        <a:solidFill>
                          <a:schemeClr val="tx1"/>
                        </a:solidFill>
                      </a:endParaRPr>
                    </a:p>
                  </a:txBody>
                  <a:tcPr/>
                </a:tc>
                <a:tc>
                  <a:txBody>
                    <a:bodyPr/>
                    <a:lstStyle/>
                    <a:p>
                      <a:pPr algn="l">
                        <a:lnSpc>
                          <a:spcPct val="100000"/>
                        </a:lnSpc>
                        <a:spcBef>
                          <a:spcPts val="0"/>
                        </a:spcBef>
                      </a:pPr>
                      <a:endParaRPr lang="pl-PL" sz="1700" dirty="0">
                        <a:solidFill>
                          <a:schemeClr val="tx1"/>
                        </a:solidFill>
                      </a:endParaRPr>
                    </a:p>
                  </a:txBody>
                  <a:tcPr/>
                </a:tc>
                <a:tc>
                  <a:txBody>
                    <a:bodyPr/>
                    <a:lstStyle/>
                    <a:p>
                      <a:pPr>
                        <a:tabLst>
                          <a:tab pos="714375" algn="l"/>
                        </a:tabLst>
                      </a:pPr>
                      <a:r>
                        <a:rPr lang="pl-PL" sz="1700" dirty="0">
                          <a:solidFill>
                            <a:schemeClr val="tx1"/>
                          </a:solidFill>
                        </a:rPr>
                        <a:t>Jaki system zostanie użyty do rejestrowania i zarządzania błędami (</a:t>
                      </a:r>
                      <a:r>
                        <a:rPr lang="pl-PL" sz="1700" i="1" dirty="0" err="1">
                          <a:solidFill>
                            <a:schemeClr val="tx1"/>
                          </a:solidFill>
                        </a:rPr>
                        <a:t>bug</a:t>
                      </a:r>
                      <a:r>
                        <a:rPr lang="pl-PL" sz="1700" i="1" dirty="0">
                          <a:solidFill>
                            <a:schemeClr val="tx1"/>
                          </a:solidFill>
                        </a:rPr>
                        <a:t> </a:t>
                      </a:r>
                      <a:r>
                        <a:rPr lang="pl-PL" sz="1700" i="1" dirty="0" err="1">
                          <a:solidFill>
                            <a:schemeClr val="tx1"/>
                          </a:solidFill>
                        </a:rPr>
                        <a:t>tracking</a:t>
                      </a:r>
                      <a:r>
                        <a:rPr lang="pl-PL" sz="1700" dirty="0">
                          <a:solidFill>
                            <a:schemeClr val="tx1"/>
                          </a:solidFill>
                        </a:rPr>
                        <a:t>)?</a:t>
                      </a: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067557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242167" y="1324338"/>
            <a:ext cx="5287775" cy="4755148"/>
          </a:xfrm>
          <a:prstGeom prst="rect">
            <a:avLst/>
          </a:prstGeom>
        </p:spPr>
        <p:txBody>
          <a:bodyPr wrap="square">
            <a:spAutoFit/>
          </a:bodyPr>
          <a:lstStyle/>
          <a:p>
            <a:pPr marL="363538" indent="-363538">
              <a:spcBef>
                <a:spcPts val="1800"/>
              </a:spcBef>
              <a:buFont typeface="Wingdings" panose="05000000000000000000" pitchFamily="2" charset="2"/>
              <a:buChar char="F"/>
            </a:pPr>
            <a:r>
              <a:rPr lang="en-US" sz="2300" dirty="0"/>
              <a:t>With the interview process complete, it is time to make </a:t>
            </a:r>
            <a:r>
              <a:rPr lang="en-US" sz="2300" dirty="0">
                <a:solidFill>
                  <a:srgbClr val="FF0000"/>
                </a:solidFill>
              </a:rPr>
              <a:t>some notes </a:t>
            </a:r>
            <a:r>
              <a:rPr lang="en-US" sz="2300" dirty="0"/>
              <a:t>about what you found. </a:t>
            </a:r>
            <a:endParaRPr lang="pl-PL" sz="2300" dirty="0"/>
          </a:p>
          <a:p>
            <a:pPr marL="719138" indent="-342900">
              <a:spcBef>
                <a:spcPts val="1800"/>
              </a:spcBef>
              <a:buFont typeface="Arial" panose="020B0604020202020204" pitchFamily="34" charset="0"/>
              <a:buChar char="•"/>
            </a:pPr>
            <a:r>
              <a:rPr lang="en-US" sz="2000" dirty="0"/>
              <a:t>A simple </a:t>
            </a:r>
            <a:r>
              <a:rPr lang="en-US" sz="2000" dirty="0">
                <a:solidFill>
                  <a:srgbClr val="FF0000"/>
                </a:solidFill>
              </a:rPr>
              <a:t>Word</a:t>
            </a:r>
            <a:r>
              <a:rPr lang="pl-PL" sz="2000" dirty="0">
                <a:solidFill>
                  <a:srgbClr val="FF0000"/>
                </a:solidFill>
              </a:rPr>
              <a:t> </a:t>
            </a:r>
            <a:r>
              <a:rPr lang="en-US" sz="2000" dirty="0">
                <a:solidFill>
                  <a:srgbClr val="FF0000"/>
                </a:solidFill>
              </a:rPr>
              <a:t>document </a:t>
            </a:r>
            <a:r>
              <a:rPr lang="en-US" sz="2000" dirty="0"/>
              <a:t>is sufficient to record these findings. </a:t>
            </a:r>
            <a:endParaRPr lang="pl-PL" sz="2000" dirty="0"/>
          </a:p>
          <a:p>
            <a:pPr marL="719138" indent="-342900">
              <a:spcBef>
                <a:spcPts val="1800"/>
              </a:spcBef>
              <a:buFont typeface="Arial" panose="020B0604020202020204" pitchFamily="34" charset="0"/>
              <a:buChar char="•"/>
            </a:pPr>
            <a:r>
              <a:rPr lang="en-US" sz="2000" dirty="0"/>
              <a:t>You could simply start by making an </a:t>
            </a:r>
            <a:r>
              <a:rPr lang="en-US" sz="2000" dirty="0">
                <a:solidFill>
                  <a:srgbClr val="FF0000"/>
                </a:solidFill>
              </a:rPr>
              <a:t>itemized list</a:t>
            </a:r>
            <a:r>
              <a:rPr lang="en-US" sz="2000" dirty="0"/>
              <a:t>, or you could</a:t>
            </a:r>
            <a:r>
              <a:rPr lang="pl-PL" sz="2000" dirty="0"/>
              <a:t> </a:t>
            </a:r>
            <a:r>
              <a:rPr lang="en-US" sz="2000" dirty="0"/>
              <a:t>use a document with </a:t>
            </a:r>
            <a:r>
              <a:rPr lang="en-US" sz="2000" dirty="0">
                <a:solidFill>
                  <a:srgbClr val="FF0000"/>
                </a:solidFill>
              </a:rPr>
              <a:t>tables</a:t>
            </a:r>
            <a:r>
              <a:rPr lang="en-US" sz="2000" dirty="0"/>
              <a:t>, </a:t>
            </a:r>
            <a:r>
              <a:rPr lang="en-US" sz="2000" dirty="0">
                <a:solidFill>
                  <a:srgbClr val="FF0000"/>
                </a:solidFill>
              </a:rPr>
              <a:t>diagrams</a:t>
            </a:r>
            <a:r>
              <a:rPr lang="en-US" sz="2000" dirty="0"/>
              <a:t>, and </a:t>
            </a:r>
            <a:r>
              <a:rPr lang="en-US" sz="2000" dirty="0">
                <a:solidFill>
                  <a:srgbClr val="FF0000"/>
                </a:solidFill>
              </a:rPr>
              <a:t>section headings</a:t>
            </a:r>
            <a:r>
              <a:rPr lang="en-US" sz="2000" dirty="0"/>
              <a:t>.</a:t>
            </a:r>
            <a:endParaRPr lang="pl-PL" sz="2000" dirty="0"/>
          </a:p>
          <a:p>
            <a:pPr marL="363538" indent="-363538">
              <a:spcBef>
                <a:spcPts val="1800"/>
              </a:spcBef>
              <a:buFont typeface="Wingdings" panose="05000000000000000000" pitchFamily="2" charset="2"/>
              <a:buChar char="F"/>
            </a:pPr>
            <a:r>
              <a:rPr lang="en-US" sz="2300" dirty="0"/>
              <a:t> Let’s look at an </a:t>
            </a:r>
            <a:r>
              <a:rPr lang="en-US" sz="2300" dirty="0">
                <a:solidFill>
                  <a:srgbClr val="FF0000"/>
                </a:solidFill>
              </a:rPr>
              <a:t>example</a:t>
            </a:r>
            <a:r>
              <a:rPr lang="en-US" sz="2300" dirty="0"/>
              <a:t> of this more complex type</a:t>
            </a:r>
            <a:r>
              <a:rPr lang="pl-PL" sz="2300" dirty="0"/>
              <a:t> </a:t>
            </a:r>
            <a:r>
              <a:rPr lang="en-US" sz="2300" dirty="0"/>
              <a:t>of document, which you can see</a:t>
            </a:r>
            <a:r>
              <a:rPr lang="pl-PL" sz="2300" dirty="0"/>
              <a:t> on the f</a:t>
            </a:r>
            <a:r>
              <a:rPr lang="en-US" sz="2300" dirty="0" err="1"/>
              <a:t>igure</a:t>
            </a:r>
            <a:r>
              <a:rPr lang="en-US" sz="2300" dirty="0"/>
              <a:t>.</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Documenting the Requirements</a:t>
            </a:r>
          </a:p>
        </p:txBody>
      </p:sp>
      <p:pic>
        <p:nvPicPr>
          <p:cNvPr id="4" name="Obraz 3"/>
          <p:cNvPicPr>
            <a:picLocks noChangeAspect="1"/>
          </p:cNvPicPr>
          <p:nvPr/>
        </p:nvPicPr>
        <p:blipFill>
          <a:blip r:embed="rId2"/>
          <a:stretch>
            <a:fillRect/>
          </a:stretch>
        </p:blipFill>
        <p:spPr>
          <a:xfrm>
            <a:off x="6336032" y="1073967"/>
            <a:ext cx="5008196" cy="5595257"/>
          </a:xfrm>
          <a:prstGeom prst="rect">
            <a:avLst/>
          </a:prstGeom>
        </p:spPr>
      </p:pic>
    </p:spTree>
    <p:extLst>
      <p:ext uri="{BB962C8B-B14F-4D97-AF65-F5344CB8AC3E}">
        <p14:creationId xmlns:p14="http://schemas.microsoft.com/office/powerpoint/2010/main" val="83133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42167" y="1324338"/>
            <a:ext cx="5287775" cy="4708981"/>
          </a:xfrm>
          <a:prstGeom prst="rect">
            <a:avLst/>
          </a:prstGeom>
        </p:spPr>
        <p:txBody>
          <a:bodyPr wrap="square">
            <a:spAutoFit/>
          </a:bodyPr>
          <a:lstStyle/>
          <a:p>
            <a:pPr marL="363538" indent="-363538">
              <a:spcBef>
                <a:spcPts val="1800"/>
              </a:spcBef>
              <a:buFont typeface="Wingdings" panose="05000000000000000000" pitchFamily="2" charset="2"/>
              <a:buChar char="F"/>
            </a:pPr>
            <a:r>
              <a:rPr lang="pl-PL" sz="2300" dirty="0"/>
              <a:t>Po przeprowadzeniu wywiadów, należy </a:t>
            </a:r>
            <a:r>
              <a:rPr lang="pl-PL" sz="2300" dirty="0">
                <a:solidFill>
                  <a:srgbClr val="FF0000"/>
                </a:solidFill>
              </a:rPr>
              <a:t>spisać</a:t>
            </a:r>
            <a:r>
              <a:rPr lang="pl-PL" sz="2300" dirty="0"/>
              <a:t> to co udało się ustalić</a:t>
            </a:r>
            <a:r>
              <a:rPr lang="en-US" sz="2300" dirty="0"/>
              <a:t>. </a:t>
            </a:r>
            <a:endParaRPr lang="pl-PL" sz="2300" dirty="0"/>
          </a:p>
          <a:p>
            <a:pPr marL="719138" indent="-342900">
              <a:spcBef>
                <a:spcPts val="1800"/>
              </a:spcBef>
              <a:buFont typeface="Arial" panose="020B0604020202020204" pitchFamily="34" charset="0"/>
              <a:buChar char="•"/>
            </a:pPr>
            <a:r>
              <a:rPr lang="pl-PL" sz="2000" dirty="0"/>
              <a:t>Wystarczy użyć do tego celu zwykłego </a:t>
            </a:r>
            <a:r>
              <a:rPr lang="pl-PL" sz="2000" dirty="0">
                <a:solidFill>
                  <a:srgbClr val="FF0000"/>
                </a:solidFill>
              </a:rPr>
              <a:t>dokumentu</a:t>
            </a:r>
            <a:r>
              <a:rPr lang="pl-PL" sz="2000" dirty="0"/>
              <a:t> sporządzonego przy pomocy edytora </a:t>
            </a:r>
            <a:r>
              <a:rPr lang="pl-PL" sz="2000" dirty="0">
                <a:solidFill>
                  <a:srgbClr val="FF0000"/>
                </a:solidFill>
              </a:rPr>
              <a:t>Word</a:t>
            </a:r>
            <a:r>
              <a:rPr lang="en-US" sz="2000" dirty="0"/>
              <a:t>. </a:t>
            </a:r>
            <a:endParaRPr lang="pl-PL" sz="2000" dirty="0"/>
          </a:p>
          <a:p>
            <a:pPr marL="719138" indent="-342900">
              <a:spcBef>
                <a:spcPts val="1800"/>
              </a:spcBef>
              <a:buFont typeface="Arial" panose="020B0604020202020204" pitchFamily="34" charset="0"/>
              <a:buChar char="•"/>
            </a:pPr>
            <a:r>
              <a:rPr lang="pl-PL" sz="2000" dirty="0"/>
              <a:t>Można rozpocząć po prostu od </a:t>
            </a:r>
            <a:r>
              <a:rPr lang="pl-PL" sz="2000" dirty="0">
                <a:solidFill>
                  <a:srgbClr val="FF0000"/>
                </a:solidFill>
              </a:rPr>
              <a:t>ponumerowanej listy</a:t>
            </a:r>
            <a:r>
              <a:rPr lang="pl-PL" sz="2000" dirty="0"/>
              <a:t>, bądź też sporządzić dokument zawierający </a:t>
            </a:r>
            <a:r>
              <a:rPr lang="pl-PL" sz="2000" dirty="0">
                <a:solidFill>
                  <a:srgbClr val="FF0000"/>
                </a:solidFill>
              </a:rPr>
              <a:t>tabele</a:t>
            </a:r>
            <a:r>
              <a:rPr lang="pl-PL" sz="2000" dirty="0"/>
              <a:t>, </a:t>
            </a:r>
            <a:r>
              <a:rPr lang="pl-PL" sz="2000" dirty="0">
                <a:solidFill>
                  <a:srgbClr val="FF0000"/>
                </a:solidFill>
              </a:rPr>
              <a:t>diagramy</a:t>
            </a:r>
            <a:r>
              <a:rPr lang="pl-PL" sz="2000" dirty="0"/>
              <a:t> oraz sekcje z </a:t>
            </a:r>
            <a:r>
              <a:rPr lang="pl-PL" sz="2000" dirty="0">
                <a:solidFill>
                  <a:srgbClr val="FF0000"/>
                </a:solidFill>
              </a:rPr>
              <a:t>nagłówkami</a:t>
            </a:r>
            <a:r>
              <a:rPr lang="en-US" sz="2000" dirty="0"/>
              <a:t>.</a:t>
            </a:r>
            <a:endParaRPr lang="pl-PL" sz="2000" dirty="0"/>
          </a:p>
          <a:p>
            <a:pPr marL="363538" indent="-363538">
              <a:spcBef>
                <a:spcPts val="1800"/>
              </a:spcBef>
              <a:buFont typeface="Wingdings" panose="05000000000000000000" pitchFamily="2" charset="2"/>
              <a:buChar char="F"/>
            </a:pPr>
            <a:r>
              <a:rPr lang="pl-PL" sz="2300" dirty="0">
                <a:solidFill>
                  <a:srgbClr val="FF0000"/>
                </a:solidFill>
              </a:rPr>
              <a:t>Przykład</a:t>
            </a:r>
            <a:r>
              <a:rPr lang="pl-PL" sz="2300" dirty="0"/>
              <a:t> takiego bardziej rozbudowanego dokumentu pokazano obok</a:t>
            </a:r>
            <a:r>
              <a:rPr lang="en-US" sz="2300" dirty="0"/>
              <a:t>.</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Dokumentowanie wymagań</a:t>
            </a:r>
            <a:endParaRPr lang="en-US" sz="4000" b="1" dirty="0"/>
          </a:p>
        </p:txBody>
      </p:sp>
      <p:pic>
        <p:nvPicPr>
          <p:cNvPr id="4" name="Obraz 3"/>
          <p:cNvPicPr>
            <a:picLocks noChangeAspect="1"/>
          </p:cNvPicPr>
          <p:nvPr/>
        </p:nvPicPr>
        <p:blipFill>
          <a:blip r:embed="rId2"/>
          <a:stretch>
            <a:fillRect/>
          </a:stretch>
        </p:blipFill>
        <p:spPr>
          <a:xfrm>
            <a:off x="6336032" y="1073967"/>
            <a:ext cx="5008196" cy="5595257"/>
          </a:xfrm>
          <a:prstGeom prst="rect">
            <a:avLst/>
          </a:prstGeom>
        </p:spPr>
      </p:pic>
    </p:spTree>
    <p:extLst>
      <p:ext uri="{BB962C8B-B14F-4D97-AF65-F5344CB8AC3E}">
        <p14:creationId xmlns:p14="http://schemas.microsoft.com/office/powerpoint/2010/main" val="1820686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Solution Development Plan</a:t>
            </a:r>
            <a:endParaRPr lang="en-US" sz="4000" b="1" dirty="0"/>
          </a:p>
        </p:txBody>
      </p:sp>
      <p:sp>
        <p:nvSpPr>
          <p:cNvPr id="2" name="Prostokąt 1"/>
          <p:cNvSpPr/>
          <p:nvPr/>
        </p:nvSpPr>
        <p:spPr>
          <a:xfrm>
            <a:off x="386714" y="993866"/>
            <a:ext cx="11380743" cy="5086008"/>
          </a:xfrm>
          <a:prstGeom prst="rect">
            <a:avLst/>
          </a:prstGeom>
        </p:spPr>
        <p:txBody>
          <a:bodyPr wrap="square">
            <a:spAutoFit/>
          </a:bodyPr>
          <a:lstStyle/>
          <a:p>
            <a:pPr marL="354013" indent="-354013">
              <a:spcBef>
                <a:spcPts val="1800"/>
              </a:spcBef>
              <a:buFont typeface="Wingdings" panose="05000000000000000000" pitchFamily="2" charset="2"/>
              <a:buChar char="F"/>
            </a:pPr>
            <a:r>
              <a:rPr lang="en-US" sz="2300" dirty="0">
                <a:solidFill>
                  <a:srgbClr val="FF0000"/>
                </a:solidFill>
              </a:rPr>
              <a:t>Summary</a:t>
            </a:r>
            <a:endParaRPr lang="pl-PL" sz="2300" dirty="0">
              <a:solidFill>
                <a:srgbClr val="FF0000"/>
              </a:solidFill>
            </a:endParaRPr>
          </a:p>
          <a:p>
            <a:pPr marL="720725" indent="-342900">
              <a:lnSpc>
                <a:spcPts val="2700"/>
              </a:lnSpc>
              <a:spcBef>
                <a:spcPts val="1200"/>
              </a:spcBef>
              <a:buFont typeface="Arial" panose="020B0604020202020204" pitchFamily="34" charset="0"/>
              <a:buChar char="•"/>
            </a:pPr>
            <a:r>
              <a:rPr lang="en-US" sz="2100" dirty="0"/>
              <a:t>The Northwind Foods Company </a:t>
            </a:r>
            <a:r>
              <a:rPr lang="en-US" sz="2100" dirty="0">
                <a:solidFill>
                  <a:srgbClr val="FF0000"/>
                </a:solidFill>
              </a:rPr>
              <a:t>wants</a:t>
            </a:r>
            <a:r>
              <a:rPr lang="en-US" sz="2100" dirty="0"/>
              <a:t> a BI Solution that will provide information to </a:t>
            </a:r>
            <a:r>
              <a:rPr lang="en-US" sz="2100" dirty="0">
                <a:solidFill>
                  <a:srgbClr val="FF0000"/>
                </a:solidFill>
              </a:rPr>
              <a:t>managers </a:t>
            </a:r>
            <a:r>
              <a:rPr lang="en-US" sz="2100" dirty="0"/>
              <a:t>and </a:t>
            </a:r>
            <a:r>
              <a:rPr lang="en-US" sz="2100" dirty="0">
                <a:solidFill>
                  <a:srgbClr val="FF0000"/>
                </a:solidFill>
              </a:rPr>
              <a:t>employees</a:t>
            </a:r>
            <a:r>
              <a:rPr lang="en-US" sz="2100" dirty="0"/>
              <a:t> about </a:t>
            </a:r>
            <a:r>
              <a:rPr lang="en-US" sz="2100" dirty="0">
                <a:solidFill>
                  <a:srgbClr val="FF0000"/>
                </a:solidFill>
              </a:rPr>
              <a:t>what products </a:t>
            </a:r>
            <a:r>
              <a:rPr lang="en-US" sz="2100" dirty="0"/>
              <a:t>are being order by its customers. </a:t>
            </a:r>
            <a:r>
              <a:rPr lang="en-US" sz="2100" dirty="0">
                <a:solidFill>
                  <a:srgbClr val="FF0000"/>
                </a:solidFill>
              </a:rPr>
              <a:t>Currently reports </a:t>
            </a:r>
            <a:r>
              <a:rPr lang="en-US" sz="2100" dirty="0"/>
              <a:t>have become </a:t>
            </a:r>
            <a:r>
              <a:rPr lang="en-US" sz="2100" dirty="0">
                <a:solidFill>
                  <a:srgbClr val="FF0000"/>
                </a:solidFill>
              </a:rPr>
              <a:t>more inaccurate </a:t>
            </a:r>
            <a:r>
              <a:rPr lang="en-US" sz="2100" dirty="0"/>
              <a:t>and the solution must assist in solving that problem.</a:t>
            </a:r>
            <a:endParaRPr lang="pl-PL" sz="2100" dirty="0"/>
          </a:p>
          <a:p>
            <a:pPr marL="354013" indent="-354013">
              <a:spcBef>
                <a:spcPts val="1800"/>
              </a:spcBef>
              <a:buFont typeface="Wingdings" panose="05000000000000000000" pitchFamily="2" charset="2"/>
              <a:buChar char="F"/>
            </a:pPr>
            <a:r>
              <a:rPr lang="en-US" sz="2300" dirty="0">
                <a:solidFill>
                  <a:srgbClr val="FF0000"/>
                </a:solidFill>
              </a:rPr>
              <a:t>Expectations</a:t>
            </a:r>
            <a:endParaRPr lang="pl-PL" sz="2300" dirty="0">
              <a:solidFill>
                <a:srgbClr val="FF0000"/>
              </a:solidFill>
            </a:endParaRPr>
          </a:p>
          <a:p>
            <a:pPr marL="720725" indent="-342900">
              <a:spcBef>
                <a:spcPts val="1200"/>
              </a:spcBef>
              <a:buFont typeface="Arial" panose="020B0604020202020204" pitchFamily="34" charset="0"/>
              <a:buChar char="•"/>
            </a:pPr>
            <a:r>
              <a:rPr lang="en-US" sz="2100" dirty="0"/>
              <a:t>The solution will </a:t>
            </a:r>
            <a:r>
              <a:rPr lang="en-US" sz="2100" dirty="0">
                <a:solidFill>
                  <a:srgbClr val="FF0000"/>
                </a:solidFill>
              </a:rPr>
              <a:t>store </a:t>
            </a:r>
            <a:r>
              <a:rPr lang="en-US" sz="2100" dirty="0"/>
              <a:t>and </a:t>
            </a:r>
            <a:r>
              <a:rPr lang="en-US" sz="2100" dirty="0">
                <a:solidFill>
                  <a:srgbClr val="FF0000"/>
                </a:solidFill>
              </a:rPr>
              <a:t>present</a:t>
            </a:r>
            <a:r>
              <a:rPr lang="en-US" sz="2100" dirty="0"/>
              <a:t> verified data.</a:t>
            </a:r>
            <a:endParaRPr lang="pl-PL" sz="2100" dirty="0"/>
          </a:p>
          <a:p>
            <a:pPr marL="720725" indent="-342900">
              <a:spcBef>
                <a:spcPts val="1200"/>
              </a:spcBef>
              <a:buFont typeface="Arial" panose="020B0604020202020204" pitchFamily="34" charset="0"/>
              <a:buChar char="•"/>
            </a:pPr>
            <a:r>
              <a:rPr lang="en-US" sz="2100" dirty="0"/>
              <a:t>The solution will allow for simple </a:t>
            </a:r>
            <a:r>
              <a:rPr lang="en-US" sz="2100" dirty="0">
                <a:solidFill>
                  <a:srgbClr val="FF0000"/>
                </a:solidFill>
              </a:rPr>
              <a:t>ad hoc </a:t>
            </a:r>
            <a:r>
              <a:rPr lang="en-US" sz="2100" dirty="0"/>
              <a:t>queries.</a:t>
            </a:r>
            <a:endParaRPr lang="pl-PL" sz="2100" dirty="0"/>
          </a:p>
          <a:p>
            <a:pPr marL="720725" indent="-342900">
              <a:spcBef>
                <a:spcPts val="1200"/>
              </a:spcBef>
              <a:buFont typeface="Arial" panose="020B0604020202020204" pitchFamily="34" charset="0"/>
              <a:buChar char="•"/>
            </a:pPr>
            <a:r>
              <a:rPr lang="en-US" sz="2100" dirty="0"/>
              <a:t>The solution must include a </a:t>
            </a:r>
            <a:r>
              <a:rPr lang="en-US" sz="2100" dirty="0">
                <a:solidFill>
                  <a:srgbClr val="FF0000"/>
                </a:solidFill>
              </a:rPr>
              <a:t>data warehouse </a:t>
            </a:r>
            <a:r>
              <a:rPr lang="en-US" sz="2100" dirty="0"/>
              <a:t>that is easy to use.</a:t>
            </a:r>
            <a:endParaRPr lang="pl-PL" sz="2100" dirty="0"/>
          </a:p>
          <a:p>
            <a:pPr marL="720725" indent="-342900">
              <a:spcBef>
                <a:spcPts val="1200"/>
              </a:spcBef>
              <a:buFont typeface="Arial" panose="020B0604020202020204" pitchFamily="34" charset="0"/>
              <a:buChar char="•"/>
            </a:pPr>
            <a:r>
              <a:rPr lang="en-US" sz="2100" dirty="0"/>
              <a:t>The solution should include an </a:t>
            </a:r>
            <a:r>
              <a:rPr lang="en-US" sz="2100" dirty="0">
                <a:solidFill>
                  <a:srgbClr val="FF0000"/>
                </a:solidFill>
              </a:rPr>
              <a:t>OLAP cube</a:t>
            </a:r>
            <a:r>
              <a:rPr lang="en-US" sz="2100" dirty="0"/>
              <a:t>.</a:t>
            </a:r>
            <a:endParaRPr lang="pl-PL" sz="2100" dirty="0"/>
          </a:p>
          <a:p>
            <a:pPr marL="720725" indent="-342900">
              <a:spcBef>
                <a:spcPts val="1200"/>
              </a:spcBef>
              <a:buFont typeface="Arial" panose="020B0604020202020204" pitchFamily="34" charset="0"/>
              <a:buChar char="•"/>
            </a:pPr>
            <a:r>
              <a:rPr lang="en-US" sz="2100" dirty="0"/>
              <a:t>The solution should be </a:t>
            </a:r>
            <a:r>
              <a:rPr lang="en-US" sz="2100" dirty="0">
                <a:solidFill>
                  <a:srgbClr val="FF0000"/>
                </a:solidFill>
              </a:rPr>
              <a:t>simple</a:t>
            </a:r>
            <a:r>
              <a:rPr lang="en-US" sz="2100" dirty="0"/>
              <a:t> to keep development and maintenance </a:t>
            </a:r>
            <a:r>
              <a:rPr lang="en-US" sz="2100" dirty="0">
                <a:solidFill>
                  <a:srgbClr val="FF0000"/>
                </a:solidFill>
              </a:rPr>
              <a:t>costs</a:t>
            </a:r>
            <a:r>
              <a:rPr lang="en-US" sz="2100" dirty="0"/>
              <a:t> at a </a:t>
            </a:r>
            <a:r>
              <a:rPr lang="en-US" sz="2100" dirty="0">
                <a:solidFill>
                  <a:srgbClr val="FF0000"/>
                </a:solidFill>
              </a:rPr>
              <a:t>minimum</a:t>
            </a:r>
            <a:r>
              <a:rPr lang="en-US" sz="2100" dirty="0"/>
              <a:t>.</a:t>
            </a:r>
            <a:endParaRPr lang="pl-PL" sz="2100" dirty="0"/>
          </a:p>
          <a:p>
            <a:pPr marL="720725" indent="-342900">
              <a:spcBef>
                <a:spcPts val="1200"/>
              </a:spcBef>
              <a:buFont typeface="Arial" panose="020B0604020202020204" pitchFamily="34" charset="0"/>
              <a:buChar char="•"/>
            </a:pPr>
            <a:r>
              <a:rPr lang="en-US" sz="2100" dirty="0"/>
              <a:t>A </a:t>
            </a:r>
            <a:r>
              <a:rPr lang="en-US" sz="2100" dirty="0">
                <a:solidFill>
                  <a:srgbClr val="FF0000"/>
                </a:solidFill>
              </a:rPr>
              <a:t>working prototype </a:t>
            </a:r>
            <a:r>
              <a:rPr lang="en-US" sz="2100" dirty="0"/>
              <a:t>should be available in a short period of time.</a:t>
            </a:r>
            <a:endParaRPr lang="pl-PL" sz="2100" dirty="0"/>
          </a:p>
        </p:txBody>
      </p:sp>
    </p:spTree>
    <p:extLst>
      <p:ext uri="{BB962C8B-B14F-4D97-AF65-F5344CB8AC3E}">
        <p14:creationId xmlns:p14="http://schemas.microsoft.com/office/powerpoint/2010/main" val="1961739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left)">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Plan opracowania aplikacji</a:t>
            </a:r>
            <a:endParaRPr lang="en-US" sz="4000" b="1" dirty="0"/>
          </a:p>
        </p:txBody>
      </p:sp>
      <p:sp>
        <p:nvSpPr>
          <p:cNvPr id="2" name="Prostokąt 1"/>
          <p:cNvSpPr/>
          <p:nvPr/>
        </p:nvSpPr>
        <p:spPr>
          <a:xfrm>
            <a:off x="386714" y="993866"/>
            <a:ext cx="11380743" cy="5432256"/>
          </a:xfrm>
          <a:prstGeom prst="rect">
            <a:avLst/>
          </a:prstGeom>
        </p:spPr>
        <p:txBody>
          <a:bodyPr wrap="square">
            <a:spAutoFit/>
          </a:bodyPr>
          <a:lstStyle/>
          <a:p>
            <a:pPr marL="354013" indent="-354013">
              <a:spcBef>
                <a:spcPts val="1800"/>
              </a:spcBef>
              <a:buFont typeface="Wingdings" panose="05000000000000000000" pitchFamily="2" charset="2"/>
              <a:buChar char="F"/>
            </a:pPr>
            <a:r>
              <a:rPr lang="pl-PL" sz="2300" dirty="0">
                <a:solidFill>
                  <a:srgbClr val="FF0000"/>
                </a:solidFill>
              </a:rPr>
              <a:t>Cel główny</a:t>
            </a:r>
          </a:p>
          <a:p>
            <a:pPr marL="720725" indent="-342900">
              <a:lnSpc>
                <a:spcPts val="2700"/>
              </a:lnSpc>
              <a:spcBef>
                <a:spcPts val="1200"/>
              </a:spcBef>
              <a:buFont typeface="Arial" panose="020B0604020202020204" pitchFamily="34" charset="0"/>
              <a:buChar char="•"/>
            </a:pPr>
            <a:r>
              <a:rPr lang="pl-PL" sz="2100" dirty="0"/>
              <a:t>Przedsiębiorstwo handlu artykułami spożywczymi Northwind </a:t>
            </a:r>
            <a:r>
              <a:rPr lang="pl-PL" sz="2100" dirty="0">
                <a:solidFill>
                  <a:srgbClr val="FF0000"/>
                </a:solidFill>
              </a:rPr>
              <a:t>potrzebuje</a:t>
            </a:r>
            <a:r>
              <a:rPr lang="pl-PL" sz="2100" dirty="0"/>
              <a:t> aplikacji analitycznej BI, która będzie dostarczać </a:t>
            </a:r>
            <a:r>
              <a:rPr lang="pl-PL" sz="2100" dirty="0">
                <a:solidFill>
                  <a:srgbClr val="FF0000"/>
                </a:solidFill>
              </a:rPr>
              <a:t>kierownikom</a:t>
            </a:r>
            <a:r>
              <a:rPr lang="pl-PL" sz="2100" dirty="0"/>
              <a:t> i </a:t>
            </a:r>
            <a:r>
              <a:rPr lang="pl-PL" sz="2100" dirty="0">
                <a:solidFill>
                  <a:srgbClr val="FF0000"/>
                </a:solidFill>
              </a:rPr>
              <a:t>personelowi</a:t>
            </a:r>
            <a:r>
              <a:rPr lang="pl-PL" sz="2100" dirty="0"/>
              <a:t> informacji o tym, </a:t>
            </a:r>
            <a:r>
              <a:rPr lang="pl-PL" sz="2100" dirty="0">
                <a:solidFill>
                  <a:srgbClr val="FF0000"/>
                </a:solidFill>
              </a:rPr>
              <a:t>jakie produkty </a:t>
            </a:r>
            <a:r>
              <a:rPr lang="pl-PL" sz="2100" dirty="0"/>
              <a:t>są zamawiane przez ich klientów. </a:t>
            </a:r>
            <a:r>
              <a:rPr lang="pl-PL" sz="2100" dirty="0">
                <a:solidFill>
                  <a:srgbClr val="FF0000"/>
                </a:solidFill>
              </a:rPr>
              <a:t>Obecne raporty </a:t>
            </a:r>
            <a:r>
              <a:rPr lang="pl-PL" sz="2100" dirty="0"/>
              <a:t>stały się </a:t>
            </a:r>
            <a:r>
              <a:rPr lang="pl-PL" sz="2100" dirty="0">
                <a:solidFill>
                  <a:srgbClr val="FF0000"/>
                </a:solidFill>
              </a:rPr>
              <a:t>mniej precyzyjne </a:t>
            </a:r>
            <a:r>
              <a:rPr lang="pl-PL" sz="2100" dirty="0"/>
              <a:t>i planowana aplikacja ma pomóc rozwiązać ten problem</a:t>
            </a:r>
            <a:r>
              <a:rPr lang="en-US" sz="2100" dirty="0"/>
              <a:t>.</a:t>
            </a:r>
            <a:endParaRPr lang="pl-PL" sz="2100" dirty="0"/>
          </a:p>
          <a:p>
            <a:pPr marL="354013" indent="-354013">
              <a:spcBef>
                <a:spcPts val="1800"/>
              </a:spcBef>
              <a:buFont typeface="Wingdings" panose="05000000000000000000" pitchFamily="2" charset="2"/>
              <a:buChar char="F"/>
            </a:pPr>
            <a:r>
              <a:rPr lang="pl-PL" sz="2300" dirty="0">
                <a:solidFill>
                  <a:srgbClr val="FF0000"/>
                </a:solidFill>
              </a:rPr>
              <a:t>Oczekiwania</a:t>
            </a:r>
          </a:p>
          <a:p>
            <a:pPr marL="720725" indent="-342900">
              <a:spcBef>
                <a:spcPts val="1200"/>
              </a:spcBef>
              <a:buFont typeface="Arial" panose="020B0604020202020204" pitchFamily="34" charset="0"/>
              <a:buChar char="•"/>
            </a:pPr>
            <a:r>
              <a:rPr lang="pl-PL" sz="2100" dirty="0"/>
              <a:t>Aplikacja będzie </a:t>
            </a:r>
            <a:r>
              <a:rPr lang="pl-PL" sz="2100" dirty="0">
                <a:solidFill>
                  <a:srgbClr val="FF0000"/>
                </a:solidFill>
              </a:rPr>
              <a:t>składować</a:t>
            </a:r>
            <a:r>
              <a:rPr lang="pl-PL" sz="2100" dirty="0"/>
              <a:t> oraz </a:t>
            </a:r>
            <a:r>
              <a:rPr lang="pl-PL" sz="2100" dirty="0">
                <a:solidFill>
                  <a:srgbClr val="FF0000"/>
                </a:solidFill>
              </a:rPr>
              <a:t>prezentować </a:t>
            </a:r>
            <a:r>
              <a:rPr lang="pl-PL" sz="2100" dirty="0"/>
              <a:t>zweryfikowane dane</a:t>
            </a:r>
            <a:r>
              <a:rPr lang="en-US" sz="2100" dirty="0"/>
              <a:t>.</a:t>
            </a:r>
            <a:endParaRPr lang="pl-PL" sz="2100" dirty="0"/>
          </a:p>
          <a:p>
            <a:pPr marL="720725" indent="-342900">
              <a:spcBef>
                <a:spcPts val="1200"/>
              </a:spcBef>
              <a:buFont typeface="Arial" panose="020B0604020202020204" pitchFamily="34" charset="0"/>
              <a:buChar char="•"/>
            </a:pPr>
            <a:r>
              <a:rPr lang="pl-PL" sz="2100" dirty="0"/>
              <a:t>Aplikacja umożliwi proste zapytania </a:t>
            </a:r>
            <a:r>
              <a:rPr lang="pl-PL" sz="2100" dirty="0">
                <a:solidFill>
                  <a:srgbClr val="FF0000"/>
                </a:solidFill>
              </a:rPr>
              <a:t>ad hoc</a:t>
            </a:r>
            <a:r>
              <a:rPr lang="en-US" sz="2100" dirty="0"/>
              <a:t>.</a:t>
            </a:r>
            <a:endParaRPr lang="pl-PL" sz="2100" dirty="0"/>
          </a:p>
          <a:p>
            <a:pPr marL="720725" indent="-342900">
              <a:spcBef>
                <a:spcPts val="1200"/>
              </a:spcBef>
              <a:buFont typeface="Arial" panose="020B0604020202020204" pitchFamily="34" charset="0"/>
              <a:buChar char="•"/>
            </a:pPr>
            <a:r>
              <a:rPr lang="pl-PL" sz="2100" dirty="0"/>
              <a:t>Rozwiązanie powinno obejmować łatwą w użyciu </a:t>
            </a:r>
            <a:r>
              <a:rPr lang="pl-PL" sz="2100" dirty="0">
                <a:solidFill>
                  <a:srgbClr val="FF0000"/>
                </a:solidFill>
              </a:rPr>
              <a:t>hurtownię danych</a:t>
            </a:r>
            <a:r>
              <a:rPr lang="en-US" sz="2100" dirty="0"/>
              <a:t>.</a:t>
            </a:r>
            <a:endParaRPr lang="pl-PL" sz="2100" dirty="0"/>
          </a:p>
          <a:p>
            <a:pPr marL="720725" indent="-342900">
              <a:spcBef>
                <a:spcPts val="1200"/>
              </a:spcBef>
              <a:buFont typeface="Arial" panose="020B0604020202020204" pitchFamily="34" charset="0"/>
              <a:buChar char="•"/>
            </a:pPr>
            <a:r>
              <a:rPr lang="pl-PL" sz="2100" dirty="0"/>
              <a:t>Zakłada się, że aplikacja będzie używać </a:t>
            </a:r>
            <a:r>
              <a:rPr lang="pl-PL" sz="2100" dirty="0">
                <a:solidFill>
                  <a:srgbClr val="FF0000"/>
                </a:solidFill>
              </a:rPr>
              <a:t>kostek OLAP.</a:t>
            </a:r>
            <a:endParaRPr lang="pl-PL" sz="2100" dirty="0"/>
          </a:p>
          <a:p>
            <a:pPr marL="720725" indent="-342900">
              <a:spcBef>
                <a:spcPts val="1200"/>
              </a:spcBef>
              <a:buFont typeface="Arial" panose="020B0604020202020204" pitchFamily="34" charset="0"/>
              <a:buChar char="•"/>
            </a:pPr>
            <a:r>
              <a:rPr lang="pl-PL" sz="2100" dirty="0"/>
              <a:t>Rozwiązanie powinno być odpowiednio </a:t>
            </a:r>
            <a:r>
              <a:rPr lang="pl-PL" sz="2100" dirty="0">
                <a:solidFill>
                  <a:srgbClr val="FF0000"/>
                </a:solidFill>
              </a:rPr>
              <a:t>proste</a:t>
            </a:r>
            <a:r>
              <a:rPr lang="pl-PL" sz="2100" dirty="0"/>
              <a:t> aby </a:t>
            </a:r>
            <a:r>
              <a:rPr lang="pl-PL" sz="2100" dirty="0">
                <a:solidFill>
                  <a:srgbClr val="FF0000"/>
                </a:solidFill>
              </a:rPr>
              <a:t>ograniczyć koszty </a:t>
            </a:r>
            <a:r>
              <a:rPr lang="pl-PL" sz="2100" dirty="0"/>
              <a:t>opracowania i utrzymania</a:t>
            </a:r>
            <a:r>
              <a:rPr lang="en-US" sz="2100" dirty="0"/>
              <a:t>.</a:t>
            </a:r>
            <a:endParaRPr lang="pl-PL" sz="2100" dirty="0"/>
          </a:p>
          <a:p>
            <a:pPr marL="720725" indent="-342900">
              <a:spcBef>
                <a:spcPts val="1200"/>
              </a:spcBef>
              <a:buFont typeface="Arial" panose="020B0604020202020204" pitchFamily="34" charset="0"/>
              <a:buChar char="•"/>
            </a:pPr>
            <a:r>
              <a:rPr lang="pl-PL" sz="2100" dirty="0"/>
              <a:t>W krótkim czasie powinien pojawić się </a:t>
            </a:r>
            <a:r>
              <a:rPr lang="pl-PL" sz="2100" dirty="0">
                <a:solidFill>
                  <a:srgbClr val="FF0000"/>
                </a:solidFill>
              </a:rPr>
              <a:t>działający prototyp</a:t>
            </a:r>
            <a:r>
              <a:rPr lang="en-US" sz="2100" dirty="0">
                <a:solidFill>
                  <a:srgbClr val="FF0000"/>
                </a:solidFill>
              </a:rPr>
              <a:t>.</a:t>
            </a:r>
            <a:endParaRPr lang="pl-PL" sz="2100" dirty="0">
              <a:solidFill>
                <a:srgbClr val="FF0000"/>
              </a:solidFill>
            </a:endParaRPr>
          </a:p>
        </p:txBody>
      </p:sp>
    </p:spTree>
    <p:extLst>
      <p:ext uri="{BB962C8B-B14F-4D97-AF65-F5344CB8AC3E}">
        <p14:creationId xmlns:p14="http://schemas.microsoft.com/office/powerpoint/2010/main" val="178136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left)">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144196" y="943339"/>
            <a:ext cx="11721233" cy="5709255"/>
          </a:xfrm>
          <a:prstGeom prst="rect">
            <a:avLst/>
          </a:prstGeom>
        </p:spPr>
        <p:txBody>
          <a:bodyPr wrap="square">
            <a:spAutoFit/>
          </a:bodyPr>
          <a:lstStyle/>
          <a:p>
            <a:pPr marL="363538" indent="-363538">
              <a:spcBef>
                <a:spcPts val="600"/>
              </a:spcBef>
              <a:buFont typeface="Wingdings" panose="05000000000000000000" pitchFamily="2" charset="2"/>
              <a:buChar char="F"/>
            </a:pPr>
            <a:r>
              <a:rPr lang="en-US" sz="2200" dirty="0"/>
              <a:t>Once we have created a basic outline of the BI solution, we should </a:t>
            </a:r>
            <a:r>
              <a:rPr lang="en-US" sz="2200" dirty="0">
                <a:solidFill>
                  <a:srgbClr val="FF0000"/>
                </a:solidFill>
              </a:rPr>
              <a:t>locate the data </a:t>
            </a:r>
            <a:r>
              <a:rPr lang="en-US" sz="2200" dirty="0"/>
              <a:t>necessary to create it. </a:t>
            </a:r>
          </a:p>
          <a:p>
            <a:pPr marL="363538" indent="-363538">
              <a:spcBef>
                <a:spcPts val="600"/>
              </a:spcBef>
              <a:buFont typeface="Wingdings" panose="05000000000000000000" pitchFamily="2" charset="2"/>
              <a:buChar char="F"/>
            </a:pPr>
            <a:r>
              <a:rPr lang="en-US" sz="2200" dirty="0"/>
              <a:t>This data may be in </a:t>
            </a:r>
            <a:r>
              <a:rPr lang="en-US" sz="2200" dirty="0">
                <a:solidFill>
                  <a:srgbClr val="FF0000"/>
                </a:solidFill>
              </a:rPr>
              <a:t>many different places</a:t>
            </a:r>
            <a:r>
              <a:rPr lang="en-US" sz="2200" dirty="0"/>
              <a:t>, including simple text files, emails, or more typically, a database.</a:t>
            </a:r>
          </a:p>
          <a:p>
            <a:pPr marL="719138" indent="-342900">
              <a:spcBef>
                <a:spcPts val="600"/>
              </a:spcBef>
              <a:buFont typeface="Arial" panose="020B0604020202020204" pitchFamily="34" charset="0"/>
              <a:buChar char="•"/>
            </a:pPr>
            <a:r>
              <a:rPr lang="en-US" sz="1900" dirty="0"/>
              <a:t>No matter where the data is located, we need to review </a:t>
            </a:r>
            <a:r>
              <a:rPr lang="en-US" sz="1900" dirty="0">
                <a:solidFill>
                  <a:srgbClr val="FF0000"/>
                </a:solidFill>
              </a:rPr>
              <a:t>what is available</a:t>
            </a:r>
            <a:r>
              <a:rPr lang="en-US" sz="1900" dirty="0"/>
              <a:t> and decide what to </a:t>
            </a:r>
            <a:r>
              <a:rPr lang="en-US" sz="1900" dirty="0">
                <a:solidFill>
                  <a:srgbClr val="FF0000"/>
                </a:solidFill>
              </a:rPr>
              <a:t>include</a:t>
            </a:r>
            <a:r>
              <a:rPr lang="en-US" sz="1900" dirty="0"/>
              <a:t> and what to </a:t>
            </a:r>
            <a:r>
              <a:rPr lang="en-US" sz="1900" dirty="0">
                <a:solidFill>
                  <a:srgbClr val="FF0000"/>
                </a:solidFill>
              </a:rPr>
              <a:t>discard</a:t>
            </a:r>
            <a:r>
              <a:rPr lang="en-US" sz="1900" dirty="0"/>
              <a:t> from the current solution. </a:t>
            </a:r>
          </a:p>
          <a:p>
            <a:pPr marL="719138" indent="-342900">
              <a:spcBef>
                <a:spcPts val="600"/>
              </a:spcBef>
              <a:buFont typeface="Arial" panose="020B0604020202020204" pitchFamily="34" charset="0"/>
              <a:buChar char="•"/>
            </a:pPr>
            <a:r>
              <a:rPr lang="en-US" sz="1900" dirty="0"/>
              <a:t>As always, we should try to keep things </a:t>
            </a:r>
            <a:r>
              <a:rPr lang="en-US" sz="1900" dirty="0">
                <a:solidFill>
                  <a:srgbClr val="FF0000"/>
                </a:solidFill>
              </a:rPr>
              <a:t>as simple as possible </a:t>
            </a:r>
            <a:r>
              <a:rPr lang="en-US" sz="1900" dirty="0"/>
              <a:t>while </a:t>
            </a:r>
            <a:r>
              <a:rPr lang="en-US" sz="1900" dirty="0">
                <a:solidFill>
                  <a:srgbClr val="FF0000"/>
                </a:solidFill>
              </a:rPr>
              <a:t>satisfying the requirements </a:t>
            </a:r>
            <a:r>
              <a:rPr lang="en-US" sz="1900" dirty="0"/>
              <a:t>of the solution.</a:t>
            </a:r>
          </a:p>
          <a:p>
            <a:pPr marL="363538" indent="-363538">
              <a:spcBef>
                <a:spcPts val="600"/>
              </a:spcBef>
              <a:buFont typeface="Wingdings" panose="05000000000000000000" pitchFamily="2" charset="2"/>
              <a:buChar char="F"/>
            </a:pPr>
            <a:r>
              <a:rPr lang="en-US" sz="2200" dirty="0"/>
              <a:t>In the case of </a:t>
            </a:r>
            <a:r>
              <a:rPr lang="en-US" sz="2200" dirty="0">
                <a:solidFill>
                  <a:srgbClr val="FF0000"/>
                </a:solidFill>
              </a:rPr>
              <a:t>text files</a:t>
            </a:r>
            <a:r>
              <a:rPr lang="en-US" sz="2200" dirty="0"/>
              <a:t>, review each one and decide whether the text file as a whole will be part of your BI solution. </a:t>
            </a:r>
            <a:endParaRPr lang="pl-PL" sz="2200" dirty="0"/>
          </a:p>
          <a:p>
            <a:pPr marL="719138" indent="-342900">
              <a:spcBef>
                <a:spcPts val="600"/>
              </a:spcBef>
              <a:buFont typeface="Arial" panose="020B0604020202020204" pitchFamily="34" charset="0"/>
              <a:buChar char="•"/>
            </a:pPr>
            <a:r>
              <a:rPr lang="en-US" sz="1900" dirty="0"/>
              <a:t>After you have categorized which files will be included and which ones will not, closely </a:t>
            </a:r>
            <a:r>
              <a:rPr lang="en-US" sz="1900" dirty="0">
                <a:solidFill>
                  <a:srgbClr val="FF0000"/>
                </a:solidFill>
              </a:rPr>
              <a:t>scrutinize each field </a:t>
            </a:r>
            <a:r>
              <a:rPr lang="en-US" sz="1900" dirty="0"/>
              <a:t>within the file to determine whether it is valuable to the current solution or whether it should be ignored during this iteration.</a:t>
            </a:r>
          </a:p>
          <a:p>
            <a:pPr marL="363538" indent="-363538">
              <a:spcBef>
                <a:spcPts val="600"/>
              </a:spcBef>
              <a:buFont typeface="Wingdings" panose="05000000000000000000" pitchFamily="2" charset="2"/>
              <a:buChar char="F"/>
            </a:pPr>
            <a:r>
              <a:rPr lang="en-US" sz="2200" dirty="0"/>
              <a:t>In the case of a </a:t>
            </a:r>
            <a:r>
              <a:rPr lang="en-US" sz="2200" dirty="0">
                <a:solidFill>
                  <a:srgbClr val="FF0000"/>
                </a:solidFill>
              </a:rPr>
              <a:t>database</a:t>
            </a:r>
            <a:r>
              <a:rPr lang="en-US" sz="2200" dirty="0"/>
              <a:t>, the process is quite similar. </a:t>
            </a:r>
          </a:p>
          <a:p>
            <a:pPr marL="719138" indent="-342900">
              <a:spcBef>
                <a:spcPts val="600"/>
              </a:spcBef>
              <a:buFont typeface="Arial" panose="020B0604020202020204" pitchFamily="34" charset="0"/>
              <a:buChar char="•"/>
            </a:pPr>
            <a:r>
              <a:rPr lang="en-US" sz="1900" dirty="0"/>
              <a:t>First </a:t>
            </a:r>
            <a:r>
              <a:rPr lang="en-US" sz="1900" dirty="0">
                <a:solidFill>
                  <a:srgbClr val="FF0000"/>
                </a:solidFill>
              </a:rPr>
              <a:t>examine the tables </a:t>
            </a:r>
            <a:r>
              <a:rPr lang="en-US" sz="1900" dirty="0"/>
              <a:t>available and then decide whether they are important to the current BI solution. </a:t>
            </a:r>
          </a:p>
          <a:p>
            <a:pPr marL="719138" indent="-342900">
              <a:spcBef>
                <a:spcPts val="600"/>
              </a:spcBef>
              <a:buFont typeface="Arial" panose="020B0604020202020204" pitchFamily="34" charset="0"/>
              <a:buChar char="•"/>
            </a:pPr>
            <a:r>
              <a:rPr lang="en-US" sz="1900" dirty="0"/>
              <a:t>Once you have determined which ones are important and which ones are not, closely </a:t>
            </a:r>
            <a:r>
              <a:rPr lang="en-US" sz="1900" dirty="0">
                <a:solidFill>
                  <a:srgbClr val="FF0000"/>
                </a:solidFill>
              </a:rPr>
              <a:t>review each field </a:t>
            </a:r>
            <a:r>
              <a:rPr lang="en-US" sz="1900" dirty="0"/>
              <a:t>within the tables in order to decide which of these should be included.</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Locating</a:t>
            </a:r>
            <a:r>
              <a:rPr lang="pl-PL" sz="4000" b="1" dirty="0"/>
              <a:t> Data</a:t>
            </a:r>
            <a:endParaRPr lang="en-US" sz="4000" b="1" dirty="0"/>
          </a:p>
        </p:txBody>
      </p:sp>
    </p:spTree>
    <p:extLst>
      <p:ext uri="{BB962C8B-B14F-4D97-AF65-F5344CB8AC3E}">
        <p14:creationId xmlns:p14="http://schemas.microsoft.com/office/powerpoint/2010/main" val="266614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144197" y="943339"/>
            <a:ext cx="11590604" cy="5663089"/>
          </a:xfrm>
          <a:prstGeom prst="rect">
            <a:avLst/>
          </a:prstGeom>
        </p:spPr>
        <p:txBody>
          <a:bodyPr wrap="square">
            <a:spAutoFit/>
          </a:bodyPr>
          <a:lstStyle/>
          <a:p>
            <a:pPr marL="363538" indent="-363538">
              <a:spcBef>
                <a:spcPts val="600"/>
              </a:spcBef>
              <a:buFont typeface="Wingdings" panose="05000000000000000000" pitchFamily="2" charset="2"/>
              <a:buChar char="F"/>
            </a:pPr>
            <a:r>
              <a:rPr lang="pl-PL" sz="2200" dirty="0"/>
              <a:t>Po sporządzeniu podstawowego szkicu aplikacji BI należy </a:t>
            </a:r>
            <a:r>
              <a:rPr lang="pl-PL" sz="2200" dirty="0">
                <a:solidFill>
                  <a:srgbClr val="FF0000"/>
                </a:solidFill>
              </a:rPr>
              <a:t>zlokalizować potrzebne dane</a:t>
            </a:r>
            <a:r>
              <a:rPr lang="en-US" sz="2200" dirty="0"/>
              <a:t>. </a:t>
            </a:r>
          </a:p>
          <a:p>
            <a:pPr marL="363538" indent="-363538">
              <a:spcBef>
                <a:spcPts val="600"/>
              </a:spcBef>
              <a:buFont typeface="Wingdings" panose="05000000000000000000" pitchFamily="2" charset="2"/>
              <a:buChar char="F"/>
            </a:pPr>
            <a:r>
              <a:rPr lang="pl-PL" sz="2200" dirty="0"/>
              <a:t>Dane mogą pochodzić z </a:t>
            </a:r>
            <a:r>
              <a:rPr lang="pl-PL" sz="2200" dirty="0">
                <a:solidFill>
                  <a:srgbClr val="FF0000"/>
                </a:solidFill>
              </a:rPr>
              <a:t>wielu różnych miejsc</a:t>
            </a:r>
            <a:r>
              <a:rPr lang="pl-PL" sz="2200" dirty="0"/>
              <a:t>, jak, na przykład, z plików tekstowych, wiadomości e-mail lub, co jest bardziej prawdopodobne, z baz danych</a:t>
            </a:r>
            <a:r>
              <a:rPr lang="en-US" sz="2200" dirty="0"/>
              <a:t>.</a:t>
            </a:r>
          </a:p>
          <a:p>
            <a:pPr marL="719138" indent="-342900">
              <a:spcBef>
                <a:spcPts val="600"/>
              </a:spcBef>
              <a:buFont typeface="Arial" panose="020B0604020202020204" pitchFamily="34" charset="0"/>
              <a:buChar char="•"/>
            </a:pPr>
            <a:r>
              <a:rPr lang="pl-PL" sz="1900" dirty="0"/>
              <a:t>Niezależnie od tego, gdzie znajdują się dane, musimy ustalić, </a:t>
            </a:r>
            <a:r>
              <a:rPr lang="pl-PL" sz="1900" dirty="0">
                <a:solidFill>
                  <a:srgbClr val="FF0000"/>
                </a:solidFill>
              </a:rPr>
              <a:t>czym dysponujemy </a:t>
            </a:r>
            <a:r>
              <a:rPr lang="pl-PL" sz="1900" dirty="0"/>
              <a:t>i zdecydować co zostanie </a:t>
            </a:r>
            <a:r>
              <a:rPr lang="pl-PL" sz="1900" dirty="0">
                <a:solidFill>
                  <a:srgbClr val="FF0000"/>
                </a:solidFill>
              </a:rPr>
              <a:t>włączone</a:t>
            </a:r>
            <a:r>
              <a:rPr lang="pl-PL" sz="1900" dirty="0"/>
              <a:t> a co </a:t>
            </a:r>
            <a:r>
              <a:rPr lang="pl-PL" sz="1900" dirty="0">
                <a:solidFill>
                  <a:srgbClr val="FF0000"/>
                </a:solidFill>
              </a:rPr>
              <a:t>pominięte</a:t>
            </a:r>
            <a:r>
              <a:rPr lang="pl-PL" sz="1900" dirty="0"/>
              <a:t> w planowanej aplikacji</a:t>
            </a:r>
            <a:r>
              <a:rPr lang="en-US" sz="1900" dirty="0"/>
              <a:t>. </a:t>
            </a:r>
          </a:p>
          <a:p>
            <a:pPr marL="719138" indent="-342900">
              <a:spcBef>
                <a:spcPts val="600"/>
              </a:spcBef>
              <a:buFont typeface="Arial" panose="020B0604020202020204" pitchFamily="34" charset="0"/>
              <a:buChar char="•"/>
            </a:pPr>
            <a:r>
              <a:rPr lang="pl-PL" sz="1900" dirty="0"/>
              <a:t>Jak zwykle, należy starać się </a:t>
            </a:r>
            <a:r>
              <a:rPr lang="pl-PL" sz="1900" dirty="0">
                <a:solidFill>
                  <a:srgbClr val="FF0000"/>
                </a:solidFill>
              </a:rPr>
              <a:t>utrzymywać maksymalną prostotę </a:t>
            </a:r>
            <a:r>
              <a:rPr lang="pl-PL" sz="1900" dirty="0"/>
              <a:t>przy jednoczesnym </a:t>
            </a:r>
            <a:r>
              <a:rPr lang="pl-PL" sz="1900" dirty="0">
                <a:solidFill>
                  <a:srgbClr val="FF0000"/>
                </a:solidFill>
              </a:rPr>
              <a:t>spełnieniu wymagań</a:t>
            </a:r>
            <a:r>
              <a:rPr lang="en-US" sz="1900" dirty="0"/>
              <a:t>.</a:t>
            </a:r>
          </a:p>
          <a:p>
            <a:pPr marL="363538" indent="-363538">
              <a:spcBef>
                <a:spcPts val="600"/>
              </a:spcBef>
              <a:buFont typeface="Wingdings" panose="05000000000000000000" pitchFamily="2" charset="2"/>
              <a:buChar char="F"/>
            </a:pPr>
            <a:r>
              <a:rPr lang="pl-PL" sz="2200" dirty="0"/>
              <a:t>W przypadku </a:t>
            </a:r>
            <a:r>
              <a:rPr lang="pl-PL" sz="2200" dirty="0">
                <a:solidFill>
                  <a:srgbClr val="FF0000"/>
                </a:solidFill>
              </a:rPr>
              <a:t>plików tekstowych</a:t>
            </a:r>
            <a:r>
              <a:rPr lang="pl-PL" sz="2200" dirty="0"/>
              <a:t>, należy przejrzeć każdy z nich i zdecydować czy dany plik jako całość będzie częścią naszej aplikacji BI</a:t>
            </a:r>
            <a:r>
              <a:rPr lang="en-US" sz="2200" dirty="0"/>
              <a:t>. </a:t>
            </a:r>
            <a:endParaRPr lang="pl-PL" sz="2200" dirty="0"/>
          </a:p>
          <a:p>
            <a:pPr marL="719138" indent="-342900">
              <a:spcBef>
                <a:spcPts val="600"/>
              </a:spcBef>
              <a:buFont typeface="Arial" panose="020B0604020202020204" pitchFamily="34" charset="0"/>
              <a:buChar char="•"/>
            </a:pPr>
            <a:r>
              <a:rPr lang="pl-PL" sz="1900" dirty="0"/>
              <a:t>Po tym jak określimy, z których plików skorzystamy, a z których nie, należy szczegółowo </a:t>
            </a:r>
            <a:r>
              <a:rPr lang="pl-PL" sz="1900" dirty="0">
                <a:solidFill>
                  <a:srgbClr val="FF0000"/>
                </a:solidFill>
              </a:rPr>
              <a:t>przeanalizować każde z pól</a:t>
            </a:r>
            <a:r>
              <a:rPr lang="pl-PL" sz="1900" dirty="0"/>
              <a:t> zawartych w pliku celem ustalenia, czy będzie ono przydatne w planowane aplikacji, czy też należy go pominąć w bieżącej edycji</a:t>
            </a:r>
            <a:r>
              <a:rPr lang="en-US" sz="1900" dirty="0"/>
              <a:t>.</a:t>
            </a:r>
          </a:p>
          <a:p>
            <a:pPr marL="363538" indent="-363538">
              <a:spcBef>
                <a:spcPts val="600"/>
              </a:spcBef>
              <a:buFont typeface="Wingdings" panose="05000000000000000000" pitchFamily="2" charset="2"/>
              <a:buChar char="F"/>
            </a:pPr>
            <a:r>
              <a:rPr lang="pl-PL" sz="2200" dirty="0"/>
              <a:t>W przypadku </a:t>
            </a:r>
            <a:r>
              <a:rPr lang="pl-PL" sz="2200" dirty="0">
                <a:solidFill>
                  <a:srgbClr val="FF0000"/>
                </a:solidFill>
              </a:rPr>
              <a:t>bazy danych </a:t>
            </a:r>
            <a:r>
              <a:rPr lang="pl-PL" sz="2200" dirty="0"/>
              <a:t>proces ten wygląda podobnie</a:t>
            </a:r>
            <a:r>
              <a:rPr lang="en-US" sz="2200" dirty="0"/>
              <a:t>. </a:t>
            </a:r>
          </a:p>
          <a:p>
            <a:pPr marL="719138" indent="-342900">
              <a:spcBef>
                <a:spcPts val="600"/>
              </a:spcBef>
              <a:buFont typeface="Arial" panose="020B0604020202020204" pitchFamily="34" charset="0"/>
              <a:buChar char="•"/>
            </a:pPr>
            <a:r>
              <a:rPr lang="pl-PL" sz="1900" dirty="0"/>
              <a:t>Najpierw </a:t>
            </a:r>
            <a:r>
              <a:rPr lang="pl-PL" sz="1900" dirty="0">
                <a:solidFill>
                  <a:srgbClr val="FF0000"/>
                </a:solidFill>
              </a:rPr>
              <a:t>przeglądamy dostępne tabele </a:t>
            </a:r>
            <a:r>
              <a:rPr lang="pl-PL" sz="1900" dirty="0"/>
              <a:t>i decydujemy, czy są one ważne z punktu widzenia aktualnie konstruowanej aplikacji BI</a:t>
            </a:r>
            <a:r>
              <a:rPr lang="en-US" sz="1900" dirty="0"/>
              <a:t>. </a:t>
            </a:r>
          </a:p>
          <a:p>
            <a:pPr marL="719138" indent="-342900">
              <a:spcBef>
                <a:spcPts val="600"/>
              </a:spcBef>
              <a:buFont typeface="Arial" panose="020B0604020202020204" pitchFamily="34" charset="0"/>
              <a:buChar char="•"/>
            </a:pPr>
            <a:r>
              <a:rPr lang="pl-PL" sz="1900" dirty="0"/>
              <a:t>Kiedy ustalimy, które z tabel są ważne, a które nie, należy szczegółowo </a:t>
            </a:r>
            <a:r>
              <a:rPr lang="pl-PL" sz="1900" dirty="0">
                <a:solidFill>
                  <a:srgbClr val="FF0000"/>
                </a:solidFill>
              </a:rPr>
              <a:t>przeanalizować każde pole </a:t>
            </a:r>
            <a:r>
              <a:rPr lang="pl-PL" sz="1900" dirty="0"/>
              <a:t>wewnątrz wybranych tabel, co pozwoli zdecydować, które z pól będą wykorzystane, a które nie</a:t>
            </a:r>
            <a:r>
              <a:rPr lang="en-US" sz="1900" dirty="0"/>
              <a:t>.</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a:t>Lokalizowanie danych</a:t>
            </a:r>
            <a:endParaRPr lang="en-US" sz="4000" b="1" dirty="0"/>
          </a:p>
        </p:txBody>
      </p:sp>
    </p:spTree>
    <p:extLst>
      <p:ext uri="{BB962C8B-B14F-4D97-AF65-F5344CB8AC3E}">
        <p14:creationId xmlns:p14="http://schemas.microsoft.com/office/powerpoint/2010/main" val="3937603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Deciding</a:t>
            </a:r>
            <a:r>
              <a:rPr lang="pl-PL" sz="4000" b="1" dirty="0"/>
              <a:t> to </a:t>
            </a:r>
            <a:r>
              <a:rPr lang="pl-PL" sz="4000" b="1" dirty="0" err="1"/>
              <a:t>Continue</a:t>
            </a:r>
            <a:r>
              <a:rPr lang="pl-PL" sz="4000" b="1" dirty="0"/>
              <a:t> with the Solution</a:t>
            </a:r>
            <a:endParaRPr lang="en-US" sz="4000" b="1" dirty="0"/>
          </a:p>
        </p:txBody>
      </p:sp>
      <p:sp>
        <p:nvSpPr>
          <p:cNvPr id="2" name="Prostokąt 1"/>
          <p:cNvSpPr/>
          <p:nvPr/>
        </p:nvSpPr>
        <p:spPr>
          <a:xfrm>
            <a:off x="460057" y="1233352"/>
            <a:ext cx="11271886" cy="4324261"/>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solidFill>
                  <a:srgbClr val="FF0000"/>
                </a:solidFill>
              </a:rPr>
              <a:t>After reviewing </a:t>
            </a:r>
            <a:r>
              <a:rPr lang="en-US" sz="2300" dirty="0"/>
              <a:t>the data in the Northwind Database, it seems obvious that </a:t>
            </a:r>
            <a:r>
              <a:rPr lang="en-US" sz="2300" dirty="0">
                <a:solidFill>
                  <a:srgbClr val="FF0000"/>
                </a:solidFill>
              </a:rPr>
              <a:t>we have sufficient data </a:t>
            </a:r>
            <a:r>
              <a:rPr lang="en-US" sz="2300" dirty="0"/>
              <a:t>to create a BI solution that will provide reporting information on sales.</a:t>
            </a:r>
            <a:endParaRPr lang="pl-PL" sz="2300" dirty="0"/>
          </a:p>
          <a:p>
            <a:pPr marL="719138" indent="-342900">
              <a:spcBef>
                <a:spcPts val="1800"/>
              </a:spcBef>
              <a:buFont typeface="Arial" panose="020B0604020202020204" pitchFamily="34" charset="0"/>
              <a:buChar char="•"/>
            </a:pPr>
            <a:r>
              <a:rPr lang="pl-PL" sz="2000" dirty="0"/>
              <a:t>W</a:t>
            </a:r>
            <a:r>
              <a:rPr lang="en-US" sz="2000" dirty="0"/>
              <a:t>e examined the data available to us and decided what was going to be </a:t>
            </a:r>
            <a:r>
              <a:rPr lang="en-US" sz="2000" dirty="0">
                <a:solidFill>
                  <a:srgbClr val="FF0000"/>
                </a:solidFill>
              </a:rPr>
              <a:t>included</a:t>
            </a:r>
            <a:r>
              <a:rPr lang="en-US" sz="2000" dirty="0"/>
              <a:t> in the BI solution and what was going to be </a:t>
            </a:r>
            <a:r>
              <a:rPr lang="en-US" sz="2000" dirty="0">
                <a:solidFill>
                  <a:srgbClr val="FF0000"/>
                </a:solidFill>
              </a:rPr>
              <a:t>excluded</a:t>
            </a:r>
            <a:r>
              <a:rPr lang="en-US" sz="2000" dirty="0"/>
              <a:t>. </a:t>
            </a:r>
          </a:p>
          <a:p>
            <a:pPr marL="719138" indent="-342900">
              <a:spcBef>
                <a:spcPts val="1800"/>
              </a:spcBef>
              <a:buFont typeface="Arial" panose="020B0604020202020204" pitchFamily="34" charset="0"/>
              <a:buChar char="•"/>
            </a:pPr>
            <a:r>
              <a:rPr lang="en-US" sz="2000" dirty="0"/>
              <a:t>We may not have every single detail, but we have enough to make an </a:t>
            </a:r>
            <a:r>
              <a:rPr lang="en-US" sz="2000" dirty="0">
                <a:solidFill>
                  <a:srgbClr val="FF0000"/>
                </a:solidFill>
              </a:rPr>
              <a:t>initial prototype</a:t>
            </a:r>
            <a:r>
              <a:rPr lang="en-US" sz="2000" dirty="0"/>
              <a:t>.</a:t>
            </a:r>
            <a:r>
              <a:rPr lang="pl-PL" sz="2000" dirty="0"/>
              <a:t> </a:t>
            </a:r>
          </a:p>
          <a:p>
            <a:pPr marL="719138" indent="-342900">
              <a:spcBef>
                <a:spcPts val="1800"/>
              </a:spcBef>
              <a:buFont typeface="Arial" panose="020B0604020202020204" pitchFamily="34" charset="0"/>
              <a:buChar char="•"/>
            </a:pPr>
            <a:r>
              <a:rPr lang="en-US" sz="2000" dirty="0"/>
              <a:t>Once the prototype is created, we can get </a:t>
            </a:r>
            <a:r>
              <a:rPr lang="en-US" sz="2000" dirty="0">
                <a:solidFill>
                  <a:srgbClr val="FF0000"/>
                </a:solidFill>
              </a:rPr>
              <a:t>additional feedback </a:t>
            </a:r>
            <a:r>
              <a:rPr lang="en-US" sz="2000" dirty="0"/>
              <a:t>and start working on the </a:t>
            </a:r>
            <a:r>
              <a:rPr lang="en-US" sz="2000" dirty="0">
                <a:solidFill>
                  <a:srgbClr val="FF0000"/>
                </a:solidFill>
              </a:rPr>
              <a:t>next version </a:t>
            </a:r>
            <a:r>
              <a:rPr lang="en-US" sz="2000" dirty="0"/>
              <a:t>of the BI solution that will provide even </a:t>
            </a:r>
            <a:r>
              <a:rPr lang="en-US" sz="2000" dirty="0">
                <a:solidFill>
                  <a:srgbClr val="FF0000"/>
                </a:solidFill>
              </a:rPr>
              <a:t>greater functionality </a:t>
            </a:r>
            <a:r>
              <a:rPr lang="en-US" sz="2000" dirty="0"/>
              <a:t>and </a:t>
            </a:r>
            <a:r>
              <a:rPr lang="en-US" sz="2000" dirty="0">
                <a:solidFill>
                  <a:srgbClr val="FF0000"/>
                </a:solidFill>
              </a:rPr>
              <a:t>benefit </a:t>
            </a:r>
            <a:r>
              <a:rPr lang="en-US" sz="2000" dirty="0"/>
              <a:t>to the customer. </a:t>
            </a:r>
          </a:p>
          <a:p>
            <a:pPr marL="358775" indent="-358775">
              <a:spcBef>
                <a:spcPts val="1800"/>
              </a:spcBef>
              <a:buFont typeface="Wingdings" panose="05000000000000000000" pitchFamily="2" charset="2"/>
              <a:buChar char="F"/>
            </a:pPr>
            <a:r>
              <a:rPr lang="en-US" sz="2300" dirty="0"/>
              <a:t>Because it was decided that the BI solution can be accomplished, our </a:t>
            </a:r>
            <a:r>
              <a:rPr lang="en-US" sz="2300" dirty="0">
                <a:solidFill>
                  <a:srgbClr val="FF0000"/>
                </a:solidFill>
              </a:rPr>
              <a:t>next step </a:t>
            </a:r>
            <a:r>
              <a:rPr lang="en-US" sz="2300" dirty="0"/>
              <a:t>is to define the roles required to create the solution and acquire the team members that will implement these roles.</a:t>
            </a:r>
          </a:p>
        </p:txBody>
      </p:sp>
    </p:spTree>
    <p:extLst>
      <p:ext uri="{BB962C8B-B14F-4D97-AF65-F5344CB8AC3E}">
        <p14:creationId xmlns:p14="http://schemas.microsoft.com/office/powerpoint/2010/main" val="409663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Decyzja o podjęciu prac</a:t>
            </a:r>
            <a:endParaRPr lang="en-US" sz="4000" b="1" dirty="0"/>
          </a:p>
        </p:txBody>
      </p:sp>
      <p:sp>
        <p:nvSpPr>
          <p:cNvPr id="2" name="Prostokąt 1"/>
          <p:cNvSpPr/>
          <p:nvPr/>
        </p:nvSpPr>
        <p:spPr>
          <a:xfrm>
            <a:off x="460057" y="1233352"/>
            <a:ext cx="11271886" cy="4985980"/>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solidFill>
                  <a:srgbClr val="FF0000"/>
                </a:solidFill>
              </a:rPr>
              <a:t>Po</a:t>
            </a:r>
            <a:r>
              <a:rPr lang="pl-PL" sz="2300" dirty="0"/>
              <a:t> tym jak dokonamy </a:t>
            </a:r>
            <a:r>
              <a:rPr lang="pl-PL" sz="2300" dirty="0">
                <a:solidFill>
                  <a:srgbClr val="FF0000"/>
                </a:solidFill>
              </a:rPr>
              <a:t>oględzin </a:t>
            </a:r>
            <a:r>
              <a:rPr lang="pl-PL" sz="2300" dirty="0"/>
              <a:t>bazy Northwind, wydaje się oczywiste, że </a:t>
            </a:r>
            <a:r>
              <a:rPr lang="pl-PL" sz="2300" dirty="0">
                <a:solidFill>
                  <a:srgbClr val="FF0000"/>
                </a:solidFill>
              </a:rPr>
              <a:t>mamy</a:t>
            </a:r>
            <a:r>
              <a:rPr lang="pl-PL" sz="2300" dirty="0"/>
              <a:t> odpowiednie dane, aby opracować aplikację analityczną BI, która za pomocą raportów będzie dostarczać informacji na temat sprzedaży</a:t>
            </a:r>
            <a:r>
              <a:rPr lang="en-US" sz="2300" dirty="0"/>
              <a:t>.</a:t>
            </a:r>
            <a:endParaRPr lang="pl-PL" sz="2300" dirty="0"/>
          </a:p>
          <a:p>
            <a:pPr marL="719138" indent="-342900">
              <a:spcBef>
                <a:spcPts val="1800"/>
              </a:spcBef>
              <a:buFont typeface="Arial" panose="020B0604020202020204" pitchFamily="34" charset="0"/>
              <a:buChar char="•"/>
            </a:pPr>
            <a:r>
              <a:rPr lang="pl-PL" sz="2000" dirty="0"/>
              <a:t>Przeglądamy dostępne dane i ustalamy, które z nich zostaną </a:t>
            </a:r>
            <a:r>
              <a:rPr lang="pl-PL" sz="2000" dirty="0">
                <a:solidFill>
                  <a:srgbClr val="FF0000"/>
                </a:solidFill>
              </a:rPr>
              <a:t>wykorzystane</a:t>
            </a:r>
            <a:r>
              <a:rPr lang="pl-PL" sz="2000" dirty="0"/>
              <a:t> w aplikacji analitycznej BI, a które </a:t>
            </a:r>
            <a:r>
              <a:rPr lang="pl-PL" sz="2000" dirty="0">
                <a:solidFill>
                  <a:srgbClr val="FF0000"/>
                </a:solidFill>
              </a:rPr>
              <a:t>nie</a:t>
            </a:r>
            <a:r>
              <a:rPr lang="en-US" sz="2000" dirty="0"/>
              <a:t>. </a:t>
            </a:r>
          </a:p>
          <a:p>
            <a:pPr marL="719138" indent="-342900">
              <a:spcBef>
                <a:spcPts val="1800"/>
              </a:spcBef>
              <a:buFont typeface="Arial" panose="020B0604020202020204" pitchFamily="34" charset="0"/>
              <a:buChar char="•"/>
            </a:pPr>
            <a:r>
              <a:rPr lang="pl-PL" sz="2000" dirty="0"/>
              <a:t>Nie znamy na razie szczegółów, ale dysponujemy wiedzą wystarczającą do zbudowania </a:t>
            </a:r>
            <a:r>
              <a:rPr lang="pl-PL" sz="2000" dirty="0">
                <a:solidFill>
                  <a:srgbClr val="FF0000"/>
                </a:solidFill>
              </a:rPr>
              <a:t>wstępnego prototypu.</a:t>
            </a:r>
            <a:r>
              <a:rPr lang="pl-PL" sz="2000" dirty="0"/>
              <a:t> </a:t>
            </a:r>
          </a:p>
          <a:p>
            <a:pPr marL="719138" indent="-342900">
              <a:spcBef>
                <a:spcPts val="1800"/>
              </a:spcBef>
              <a:buFont typeface="Arial" panose="020B0604020202020204" pitchFamily="34" charset="0"/>
              <a:buChar char="•"/>
            </a:pPr>
            <a:r>
              <a:rPr lang="pl-PL" sz="2000" dirty="0"/>
              <a:t>Po tym, jak skonstruujemy prototyp, możemy uzyskać </a:t>
            </a:r>
            <a:r>
              <a:rPr lang="pl-PL" sz="2000" dirty="0">
                <a:solidFill>
                  <a:srgbClr val="FF0000"/>
                </a:solidFill>
              </a:rPr>
              <a:t>dodatkowe wskazania </a:t>
            </a:r>
            <a:r>
              <a:rPr lang="pl-PL" sz="2000" dirty="0"/>
              <a:t>od użytkowników i rozpocząć prace nad </a:t>
            </a:r>
            <a:r>
              <a:rPr lang="pl-PL" sz="2000" dirty="0">
                <a:solidFill>
                  <a:srgbClr val="FF0000"/>
                </a:solidFill>
              </a:rPr>
              <a:t>kolejną wersją </a:t>
            </a:r>
            <a:r>
              <a:rPr lang="pl-PL" sz="2000" dirty="0"/>
              <a:t>aplikacji, która dostarczy </a:t>
            </a:r>
            <a:r>
              <a:rPr lang="pl-PL" sz="2000" dirty="0">
                <a:solidFill>
                  <a:srgbClr val="FF0000"/>
                </a:solidFill>
              </a:rPr>
              <a:t>więcej</a:t>
            </a:r>
            <a:r>
              <a:rPr lang="pl-PL" sz="2000" dirty="0"/>
              <a:t> </a:t>
            </a:r>
            <a:r>
              <a:rPr lang="pl-PL" sz="2000" dirty="0">
                <a:solidFill>
                  <a:srgbClr val="FF0000"/>
                </a:solidFill>
              </a:rPr>
              <a:t>usług i korzyści </a:t>
            </a:r>
            <a:r>
              <a:rPr lang="pl-PL" sz="2000" dirty="0"/>
              <a:t>użytkownikom</a:t>
            </a:r>
            <a:r>
              <a:rPr lang="en-US" sz="2000" dirty="0"/>
              <a:t>. </a:t>
            </a:r>
          </a:p>
          <a:p>
            <a:pPr marL="358775" indent="-358775">
              <a:spcBef>
                <a:spcPts val="1800"/>
              </a:spcBef>
              <a:buFont typeface="Wingdings" panose="05000000000000000000" pitchFamily="2" charset="2"/>
              <a:buChar char="F"/>
            </a:pPr>
            <a:r>
              <a:rPr lang="pl-PL" sz="2300" dirty="0"/>
              <a:t>Skoro zdecydowano, że zamierzona aplikacja analityczna BI da się zrealizować, to </a:t>
            </a:r>
            <a:r>
              <a:rPr lang="pl-PL" sz="2300" dirty="0">
                <a:solidFill>
                  <a:srgbClr val="FF0000"/>
                </a:solidFill>
              </a:rPr>
              <a:t>następnym krokiem </a:t>
            </a:r>
            <a:r>
              <a:rPr lang="pl-PL" sz="2300" dirty="0"/>
              <a:t>jest określenie ról niezbędnych do wytworzenia aplikacji oraz pozyskania członków zespołu, którzy obejmą te role</a:t>
            </a:r>
            <a:r>
              <a:rPr lang="en-US" sz="2300" dirty="0"/>
              <a:t>.</a:t>
            </a:r>
          </a:p>
        </p:txBody>
      </p:sp>
    </p:spTree>
    <p:extLst>
      <p:ext uri="{BB962C8B-B14F-4D97-AF65-F5344CB8AC3E}">
        <p14:creationId xmlns:p14="http://schemas.microsoft.com/office/powerpoint/2010/main" val="301294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Defining the Roles</a:t>
            </a:r>
          </a:p>
        </p:txBody>
      </p:sp>
      <p:sp>
        <p:nvSpPr>
          <p:cNvPr id="2" name="Prostokąt 1"/>
          <p:cNvSpPr/>
          <p:nvPr/>
        </p:nvSpPr>
        <p:spPr>
          <a:xfrm>
            <a:off x="201658" y="950322"/>
            <a:ext cx="6264456" cy="5555367"/>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Now comes the point of defining the </a:t>
            </a:r>
            <a:r>
              <a:rPr lang="en-US" sz="2400" dirty="0">
                <a:solidFill>
                  <a:srgbClr val="FF0000"/>
                </a:solidFill>
              </a:rPr>
              <a:t>roles </a:t>
            </a:r>
            <a:r>
              <a:rPr lang="en-US" sz="2400" dirty="0"/>
              <a:t>needed for the team. </a:t>
            </a:r>
          </a:p>
          <a:p>
            <a:pPr marL="719138" indent="-342900">
              <a:spcBef>
                <a:spcPts val="600"/>
              </a:spcBef>
              <a:buFont typeface="Arial" panose="020B0604020202020204" pitchFamily="34" charset="0"/>
              <a:buChar char="•"/>
            </a:pPr>
            <a:r>
              <a:rPr lang="en-US" sz="2000" dirty="0"/>
              <a:t>At a minimum, you need someone to: (</a:t>
            </a:r>
            <a:r>
              <a:rPr lang="en-US" sz="2000" dirty="0" err="1"/>
              <a:t>i</a:t>
            </a:r>
            <a:r>
              <a:rPr lang="en-US" sz="2000" dirty="0"/>
              <a:t>) </a:t>
            </a:r>
            <a:r>
              <a:rPr lang="en-US" sz="2000" dirty="0">
                <a:solidFill>
                  <a:srgbClr val="FF0000"/>
                </a:solidFill>
              </a:rPr>
              <a:t>build </a:t>
            </a:r>
            <a:r>
              <a:rPr lang="en-US" sz="2000" dirty="0"/>
              <a:t>the data warehouse, (ii) </a:t>
            </a:r>
            <a:r>
              <a:rPr lang="en-US" sz="2000" dirty="0">
                <a:solidFill>
                  <a:srgbClr val="FF0000"/>
                </a:solidFill>
              </a:rPr>
              <a:t>fill up</a:t>
            </a:r>
            <a:r>
              <a:rPr lang="en-US" sz="2000" dirty="0"/>
              <a:t> the data warehouse, and (iii) make the initial </a:t>
            </a:r>
            <a:r>
              <a:rPr lang="en-US" sz="2000" dirty="0">
                <a:solidFill>
                  <a:srgbClr val="FF0000"/>
                </a:solidFill>
              </a:rPr>
              <a:t>reports</a:t>
            </a:r>
            <a:r>
              <a:rPr lang="en-US" sz="2000" dirty="0"/>
              <a:t>. </a:t>
            </a:r>
          </a:p>
          <a:p>
            <a:pPr marL="719138" indent="-342900">
              <a:spcBef>
                <a:spcPts val="600"/>
              </a:spcBef>
              <a:buFont typeface="Arial" panose="020B0604020202020204" pitchFamily="34" charset="0"/>
              <a:buChar char="•"/>
            </a:pPr>
            <a:r>
              <a:rPr lang="en-US" sz="2000" dirty="0"/>
              <a:t>The solution must be </a:t>
            </a:r>
            <a:r>
              <a:rPr lang="en-US" sz="2000" dirty="0">
                <a:solidFill>
                  <a:srgbClr val="FF0000"/>
                </a:solidFill>
              </a:rPr>
              <a:t>documented</a:t>
            </a:r>
            <a:r>
              <a:rPr lang="en-US" sz="2000" dirty="0"/>
              <a:t> as well, so you need somebody to build the documentation. </a:t>
            </a:r>
          </a:p>
          <a:p>
            <a:pPr marL="719138" indent="-342900">
              <a:spcBef>
                <a:spcPts val="600"/>
              </a:spcBef>
              <a:buFont typeface="Arial" panose="020B0604020202020204" pitchFamily="34" charset="0"/>
              <a:buChar char="•"/>
            </a:pPr>
            <a:r>
              <a:rPr lang="en-US" sz="2000" dirty="0"/>
              <a:t>In addition, the solution you come up with needs to be </a:t>
            </a:r>
            <a:r>
              <a:rPr lang="en-US" sz="2000" dirty="0">
                <a:solidFill>
                  <a:srgbClr val="FF0000"/>
                </a:solidFill>
              </a:rPr>
              <a:t>tested</a:t>
            </a:r>
            <a:r>
              <a:rPr lang="en-US" sz="2000" dirty="0"/>
              <a:t>. Therefore, add a tester role to the list.</a:t>
            </a:r>
          </a:p>
          <a:p>
            <a:pPr marL="719138" indent="-342900">
              <a:spcBef>
                <a:spcPts val="600"/>
              </a:spcBef>
              <a:buFont typeface="Arial" panose="020B0604020202020204" pitchFamily="34" charset="0"/>
              <a:buChar char="•"/>
            </a:pPr>
            <a:r>
              <a:rPr lang="en-US" sz="2000" dirty="0"/>
              <a:t>They asked for a </a:t>
            </a:r>
            <a:r>
              <a:rPr lang="en-US" sz="2000" dirty="0">
                <a:solidFill>
                  <a:srgbClr val="FF0000"/>
                </a:solidFill>
              </a:rPr>
              <a:t>cube</a:t>
            </a:r>
            <a:r>
              <a:rPr lang="en-US" sz="2000" dirty="0"/>
              <a:t> as well, so you need somebody to build one. </a:t>
            </a:r>
          </a:p>
          <a:p>
            <a:pPr marL="358775" indent="-358775">
              <a:spcBef>
                <a:spcPts val="1800"/>
              </a:spcBef>
              <a:buFont typeface="Wingdings" panose="05000000000000000000" pitchFamily="2" charset="2"/>
              <a:buChar char="F"/>
            </a:pPr>
            <a:r>
              <a:rPr lang="en-US" sz="2300" dirty="0"/>
              <a:t>You could make a formal document describing the role and which task they are to perform; however, let’s just </a:t>
            </a:r>
            <a:r>
              <a:rPr lang="en-US" sz="2300" dirty="0">
                <a:solidFill>
                  <a:srgbClr val="FF0000"/>
                </a:solidFill>
              </a:rPr>
              <a:t>use an Excel spreadsheet </a:t>
            </a:r>
            <a:r>
              <a:rPr lang="en-US" sz="2300" dirty="0"/>
              <a:t>and make a simple list.</a:t>
            </a:r>
          </a:p>
        </p:txBody>
      </p:sp>
      <p:pic>
        <p:nvPicPr>
          <p:cNvPr id="3" name="Obraz 2"/>
          <p:cNvPicPr>
            <a:picLocks noChangeAspect="1"/>
          </p:cNvPicPr>
          <p:nvPr/>
        </p:nvPicPr>
        <p:blipFill>
          <a:blip r:embed="rId2"/>
          <a:stretch>
            <a:fillRect/>
          </a:stretch>
        </p:blipFill>
        <p:spPr>
          <a:xfrm>
            <a:off x="6798128" y="1022554"/>
            <a:ext cx="5121729" cy="5284324"/>
          </a:xfrm>
          <a:prstGeom prst="rect">
            <a:avLst/>
          </a:prstGeom>
        </p:spPr>
      </p:pic>
    </p:spTree>
    <p:extLst>
      <p:ext uri="{BB962C8B-B14F-4D97-AF65-F5344CB8AC3E}">
        <p14:creationId xmlns:p14="http://schemas.microsoft.com/office/powerpoint/2010/main" val="56621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Prostokąt 2"/>
          <p:cNvSpPr/>
          <p:nvPr/>
        </p:nvSpPr>
        <p:spPr>
          <a:xfrm>
            <a:off x="350374" y="1002122"/>
            <a:ext cx="11449740" cy="5632311"/>
          </a:xfrm>
          <a:prstGeom prst="rect">
            <a:avLst/>
          </a:prstGeom>
        </p:spPr>
        <p:txBody>
          <a:bodyPr wrap="square">
            <a:spAutoFit/>
          </a:bodyPr>
          <a:lstStyle/>
          <a:p>
            <a:pPr marL="363538" indent="-363538">
              <a:spcBef>
                <a:spcPts val="1800"/>
              </a:spcBef>
              <a:buFont typeface="Wingdings" panose="05000000000000000000" pitchFamily="2" charset="2"/>
              <a:buChar char="F"/>
            </a:pPr>
            <a:r>
              <a:rPr lang="en-US" sz="2300" dirty="0"/>
              <a:t>The Northwind company </a:t>
            </a:r>
            <a:r>
              <a:rPr lang="en-US" sz="2300" dirty="0">
                <a:solidFill>
                  <a:srgbClr val="FF0000"/>
                </a:solidFill>
              </a:rPr>
              <a:t>exports a number of goods</a:t>
            </a:r>
            <a:r>
              <a:rPr lang="en-US" sz="2300" dirty="0"/>
              <a:t>. In order to manage and store the company data, a </a:t>
            </a:r>
            <a:r>
              <a:rPr lang="en-US" sz="2300" dirty="0">
                <a:solidFill>
                  <a:srgbClr val="FF0000"/>
                </a:solidFill>
              </a:rPr>
              <a:t>relational database </a:t>
            </a:r>
            <a:r>
              <a:rPr lang="en-US" sz="2300" dirty="0"/>
              <a:t>has been designed. </a:t>
            </a:r>
          </a:p>
          <a:p>
            <a:pPr marL="363538" indent="-363538">
              <a:spcBef>
                <a:spcPts val="1800"/>
              </a:spcBef>
              <a:buFont typeface="Wingdings" panose="05000000000000000000" pitchFamily="2" charset="2"/>
              <a:buChar char="F"/>
            </a:pPr>
            <a:r>
              <a:rPr lang="en-US" sz="2300" dirty="0"/>
              <a:t>The </a:t>
            </a:r>
            <a:r>
              <a:rPr lang="en-US" sz="2300" dirty="0">
                <a:solidFill>
                  <a:srgbClr val="FF0000"/>
                </a:solidFill>
              </a:rPr>
              <a:t>main characteristics </a:t>
            </a:r>
            <a:r>
              <a:rPr lang="en-US" sz="2300" dirty="0"/>
              <a:t>of the data to be stored are the following:</a:t>
            </a:r>
          </a:p>
          <a:p>
            <a:pPr marL="720725" indent="-342900">
              <a:spcBef>
                <a:spcPts val="1800"/>
              </a:spcBef>
              <a:buFont typeface="Arial" panose="020B0604020202020204" pitchFamily="34" charset="0"/>
              <a:buChar char="•"/>
            </a:pPr>
            <a:r>
              <a:rPr lang="en-US" sz="2100" dirty="0">
                <a:solidFill>
                  <a:srgbClr val="FF0000"/>
                </a:solidFill>
              </a:rPr>
              <a:t>Customer data</a:t>
            </a:r>
            <a:r>
              <a:rPr lang="en-US" sz="2100" dirty="0"/>
              <a:t>, which must include an identifier, the customer’s name, contact person’s name and title, full address, phone, and fax. </a:t>
            </a:r>
          </a:p>
          <a:p>
            <a:pPr marL="720725" indent="-342900">
              <a:spcBef>
                <a:spcPts val="1800"/>
              </a:spcBef>
              <a:buFont typeface="Arial" panose="020B0604020202020204" pitchFamily="34" charset="0"/>
              <a:buChar char="•"/>
            </a:pPr>
            <a:r>
              <a:rPr lang="en-US" sz="2100" dirty="0">
                <a:solidFill>
                  <a:srgbClr val="FF0000"/>
                </a:solidFill>
              </a:rPr>
              <a:t>Employee </a:t>
            </a:r>
            <a:r>
              <a:rPr lang="en-US" sz="2100" dirty="0"/>
              <a:t>data, including the identifier, name, title, title of courtesy, birth date, hire date, address, home phone, phone extension, and a photo. Photos will be stored in the file system, and a path to the photo is required. Further, employees report to other employees of higher level in the company’s organization.</a:t>
            </a:r>
          </a:p>
          <a:p>
            <a:pPr marL="720725" indent="-342900">
              <a:spcBef>
                <a:spcPts val="1800"/>
              </a:spcBef>
              <a:buFont typeface="Arial" panose="020B0604020202020204" pitchFamily="34" charset="0"/>
              <a:buChar char="•"/>
            </a:pPr>
            <a:r>
              <a:rPr lang="en-US" sz="2100" dirty="0"/>
              <a:t>Geographic data, namely, the </a:t>
            </a:r>
            <a:r>
              <a:rPr lang="en-US" sz="2100" dirty="0">
                <a:solidFill>
                  <a:srgbClr val="FF0000"/>
                </a:solidFill>
              </a:rPr>
              <a:t>territories</a:t>
            </a:r>
            <a:r>
              <a:rPr lang="en-US" sz="2100" dirty="0"/>
              <a:t> where the company operates. These territories are organized into </a:t>
            </a:r>
            <a:r>
              <a:rPr lang="en-US" sz="2100" dirty="0">
                <a:solidFill>
                  <a:srgbClr val="FF0000"/>
                </a:solidFill>
              </a:rPr>
              <a:t>regions</a:t>
            </a:r>
            <a:r>
              <a:rPr lang="en-US" sz="2100" dirty="0"/>
              <a:t>. For the moment, only the territory and region description must be kept. An employee can be assigned to several territories, but these territories are not exclusive to an employee: Each employee can be linked to multiple territories, and each territory can be linked to multiple employees.</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The Northwind Case </a:t>
            </a:r>
            <a:r>
              <a:rPr lang="pl-PL" sz="4000" b="1" dirty="0" err="1"/>
              <a:t>Study</a:t>
            </a:r>
            <a:r>
              <a:rPr lang="pl-PL" sz="4000" b="1" dirty="0"/>
              <a:t>    (1/2)</a:t>
            </a:r>
            <a:endParaRPr lang="en-US" sz="4000" b="1" dirty="0"/>
          </a:p>
        </p:txBody>
      </p:sp>
    </p:spTree>
    <p:extLst>
      <p:ext uri="{BB962C8B-B14F-4D97-AF65-F5344CB8AC3E}">
        <p14:creationId xmlns:p14="http://schemas.microsoft.com/office/powerpoint/2010/main" val="151872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Zdefiniowanie ról</a:t>
            </a:r>
            <a:endParaRPr lang="en-US" sz="4000" b="1" dirty="0"/>
          </a:p>
        </p:txBody>
      </p:sp>
      <p:sp>
        <p:nvSpPr>
          <p:cNvPr id="2" name="Prostokąt 1"/>
          <p:cNvSpPr/>
          <p:nvPr/>
        </p:nvSpPr>
        <p:spPr>
          <a:xfrm>
            <a:off x="76200" y="950322"/>
            <a:ext cx="6553199" cy="5863144"/>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400" dirty="0"/>
              <a:t>Przychodzi zatem pora na zdefiniowanie </a:t>
            </a:r>
            <a:r>
              <a:rPr lang="pl-PL" sz="2400" dirty="0">
                <a:solidFill>
                  <a:srgbClr val="FF0000"/>
                </a:solidFill>
              </a:rPr>
              <a:t>ról</a:t>
            </a:r>
            <a:r>
              <a:rPr lang="pl-PL" sz="2400" dirty="0"/>
              <a:t> w ramach zespołu wykonawców</a:t>
            </a:r>
            <a:r>
              <a:rPr lang="en-US" sz="2400" dirty="0"/>
              <a:t>. </a:t>
            </a:r>
          </a:p>
          <a:p>
            <a:pPr marL="719138" indent="-342900">
              <a:spcBef>
                <a:spcPts val="600"/>
              </a:spcBef>
              <a:buFont typeface="Arial" panose="020B0604020202020204" pitchFamily="34" charset="0"/>
              <a:buChar char="•"/>
            </a:pPr>
            <a:r>
              <a:rPr lang="pl-PL" sz="2000" dirty="0"/>
              <a:t>Jako niezbędne minimum będziemy potrzebować kogoś, kto: (i) </a:t>
            </a:r>
            <a:r>
              <a:rPr lang="pl-PL" sz="2000" dirty="0">
                <a:solidFill>
                  <a:srgbClr val="FF0000"/>
                </a:solidFill>
              </a:rPr>
              <a:t>opracuje</a:t>
            </a:r>
            <a:r>
              <a:rPr lang="pl-PL" sz="2000" dirty="0"/>
              <a:t> hurtownię danych, (ii) </a:t>
            </a:r>
            <a:r>
              <a:rPr lang="pl-PL" sz="2000" dirty="0">
                <a:solidFill>
                  <a:srgbClr val="FF0000"/>
                </a:solidFill>
              </a:rPr>
              <a:t>zapełni </a:t>
            </a:r>
            <a:r>
              <a:rPr lang="pl-PL" sz="2000" dirty="0"/>
              <a:t>hurtownię danymi oraz (iii) sporządzi wstępne </a:t>
            </a:r>
            <a:r>
              <a:rPr lang="pl-PL" sz="2000" dirty="0">
                <a:solidFill>
                  <a:srgbClr val="FF0000"/>
                </a:solidFill>
              </a:rPr>
              <a:t>raporty</a:t>
            </a:r>
            <a:r>
              <a:rPr lang="en-US" sz="2000" dirty="0">
                <a:solidFill>
                  <a:srgbClr val="FF0000"/>
                </a:solidFill>
              </a:rPr>
              <a:t>. </a:t>
            </a:r>
          </a:p>
          <a:p>
            <a:pPr marL="719138" indent="-342900">
              <a:spcBef>
                <a:spcPts val="600"/>
              </a:spcBef>
              <a:buFont typeface="Arial" panose="020B0604020202020204" pitchFamily="34" charset="0"/>
              <a:buChar char="•"/>
            </a:pPr>
            <a:r>
              <a:rPr lang="pl-PL" sz="2000" dirty="0"/>
              <a:t>Prace na aplikacją muszą być także </a:t>
            </a:r>
            <a:r>
              <a:rPr lang="pl-PL" sz="2000" dirty="0">
                <a:solidFill>
                  <a:srgbClr val="FF0000"/>
                </a:solidFill>
              </a:rPr>
              <a:t>dokumentowane</a:t>
            </a:r>
            <a:r>
              <a:rPr lang="pl-PL" sz="2000" dirty="0"/>
              <a:t>, a zatem będzie potrzebna osoba do sporządzania dokumentacji</a:t>
            </a:r>
            <a:r>
              <a:rPr lang="en-US" sz="2000" dirty="0"/>
              <a:t>. </a:t>
            </a:r>
          </a:p>
          <a:p>
            <a:pPr marL="719138" indent="-342900">
              <a:spcBef>
                <a:spcPts val="600"/>
              </a:spcBef>
              <a:buFont typeface="Arial" panose="020B0604020202020204" pitchFamily="34" charset="0"/>
              <a:buChar char="•"/>
            </a:pPr>
            <a:r>
              <a:rPr lang="pl-PL" sz="2000" dirty="0"/>
              <a:t>Ponadto przyszła aplikacja będzie wymagała </a:t>
            </a:r>
            <a:r>
              <a:rPr lang="pl-PL" sz="2000" dirty="0">
                <a:solidFill>
                  <a:srgbClr val="FF0000"/>
                </a:solidFill>
              </a:rPr>
              <a:t>testowania</a:t>
            </a:r>
            <a:r>
              <a:rPr lang="pl-PL" sz="2000" dirty="0"/>
              <a:t>. Do listy dodajemy zatem ro</a:t>
            </a:r>
            <a:r>
              <a:rPr lang="en-US" sz="2000" dirty="0"/>
              <a:t>I</a:t>
            </a:r>
            <a:r>
              <a:rPr lang="pl-PL" sz="2000" dirty="0"/>
              <a:t>ę testera</a:t>
            </a:r>
            <a:r>
              <a:rPr lang="en-US" sz="2000" dirty="0"/>
              <a:t>.</a:t>
            </a:r>
          </a:p>
          <a:p>
            <a:pPr marL="719138" indent="-342900">
              <a:spcBef>
                <a:spcPts val="600"/>
              </a:spcBef>
              <a:buFont typeface="Arial" panose="020B0604020202020204" pitchFamily="34" charset="0"/>
              <a:buChar char="•"/>
            </a:pPr>
            <a:r>
              <a:rPr lang="pl-PL" sz="2000" dirty="0"/>
              <a:t>W wymaganiach pojawiła się </a:t>
            </a:r>
            <a:r>
              <a:rPr lang="pl-PL" sz="2000" dirty="0">
                <a:solidFill>
                  <a:srgbClr val="FF0000"/>
                </a:solidFill>
              </a:rPr>
              <a:t>kostka danych</a:t>
            </a:r>
            <a:r>
              <a:rPr lang="pl-PL" sz="2000" dirty="0"/>
              <a:t>, co oznacza, że potrzebny będzie ktoś do jej opracowania</a:t>
            </a:r>
            <a:r>
              <a:rPr lang="en-US" sz="2000" dirty="0"/>
              <a:t>. </a:t>
            </a:r>
          </a:p>
          <a:p>
            <a:pPr marL="358775" indent="-358775">
              <a:spcBef>
                <a:spcPts val="1800"/>
              </a:spcBef>
              <a:buFont typeface="Wingdings" panose="05000000000000000000" pitchFamily="2" charset="2"/>
              <a:buChar char="F"/>
            </a:pPr>
            <a:r>
              <a:rPr lang="pl-PL" sz="2300" dirty="0"/>
              <a:t>Można przygotować formalny dokument opisujący poszczególne role oraz odpowiadające im zadania; my jednak </a:t>
            </a:r>
            <a:r>
              <a:rPr lang="pl-PL" sz="2300" dirty="0">
                <a:solidFill>
                  <a:srgbClr val="FF0000"/>
                </a:solidFill>
              </a:rPr>
              <a:t>użyjemy arkusza </a:t>
            </a:r>
            <a:r>
              <a:rPr lang="pl-PL" sz="2300" dirty="0"/>
              <a:t>Excel i sporządzimy prostą listę ról</a:t>
            </a:r>
            <a:r>
              <a:rPr lang="en-US" sz="2300" dirty="0"/>
              <a:t>.</a:t>
            </a:r>
          </a:p>
        </p:txBody>
      </p:sp>
      <p:pic>
        <p:nvPicPr>
          <p:cNvPr id="3" name="Obraz 2"/>
          <p:cNvPicPr>
            <a:picLocks noChangeAspect="1"/>
          </p:cNvPicPr>
          <p:nvPr/>
        </p:nvPicPr>
        <p:blipFill>
          <a:blip r:embed="rId2"/>
          <a:stretch>
            <a:fillRect/>
          </a:stretch>
        </p:blipFill>
        <p:spPr>
          <a:xfrm>
            <a:off x="6798128" y="1022554"/>
            <a:ext cx="5121729" cy="5284324"/>
          </a:xfrm>
          <a:prstGeom prst="rect">
            <a:avLst/>
          </a:prstGeom>
        </p:spPr>
      </p:pic>
    </p:spTree>
    <p:extLst>
      <p:ext uri="{BB962C8B-B14F-4D97-AF65-F5344CB8AC3E}">
        <p14:creationId xmlns:p14="http://schemas.microsoft.com/office/powerpoint/2010/main" val="4162849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Defining</a:t>
            </a:r>
            <a:r>
              <a:rPr lang="pl-PL" sz="4000" b="1" dirty="0"/>
              <a:t> the Team</a:t>
            </a:r>
            <a:endParaRPr lang="en-US" sz="4000" b="1" dirty="0"/>
          </a:p>
        </p:txBody>
      </p:sp>
      <p:sp>
        <p:nvSpPr>
          <p:cNvPr id="2" name="Prostokąt 1"/>
          <p:cNvSpPr/>
          <p:nvPr/>
        </p:nvSpPr>
        <p:spPr>
          <a:xfrm>
            <a:off x="0" y="1382484"/>
            <a:ext cx="4637314" cy="4278094"/>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As stated before, documentation does </a:t>
            </a:r>
            <a:r>
              <a:rPr lang="en-US" sz="2400" dirty="0">
                <a:solidFill>
                  <a:srgbClr val="FF0000"/>
                </a:solidFill>
              </a:rPr>
              <a:t>not have to be exhaustive </a:t>
            </a:r>
            <a:r>
              <a:rPr lang="en-US" sz="2400" dirty="0"/>
              <a:t>to be of use. </a:t>
            </a:r>
            <a:endParaRPr lang="pl-PL" sz="2400" dirty="0"/>
          </a:p>
          <a:p>
            <a:pPr marL="719138" indent="-342900">
              <a:spcBef>
                <a:spcPts val="1200"/>
              </a:spcBef>
              <a:buFont typeface="Arial" panose="020B0604020202020204" pitchFamily="34" charset="0"/>
              <a:buChar char="•"/>
            </a:pPr>
            <a:r>
              <a:rPr lang="pl-PL" sz="2000" dirty="0"/>
              <a:t>We</a:t>
            </a:r>
            <a:r>
              <a:rPr lang="en-US" sz="2000" dirty="0"/>
              <a:t> can simply </a:t>
            </a:r>
            <a:r>
              <a:rPr lang="en-US" sz="2000" dirty="0">
                <a:solidFill>
                  <a:srgbClr val="FF0000"/>
                </a:solidFill>
              </a:rPr>
              <a:t>list </a:t>
            </a:r>
            <a:r>
              <a:rPr lang="en-US" sz="2000" dirty="0"/>
              <a:t>the team</a:t>
            </a:r>
            <a:r>
              <a:rPr lang="pl-PL" sz="2000" dirty="0"/>
              <a:t> </a:t>
            </a:r>
            <a:r>
              <a:rPr lang="en-US" sz="2000" dirty="0"/>
              <a:t>members’ names, phone numbers, email addresses, and the hours they work.</a:t>
            </a:r>
            <a:r>
              <a:rPr lang="pl-PL" sz="2000" dirty="0"/>
              <a:t> </a:t>
            </a:r>
          </a:p>
          <a:p>
            <a:pPr marL="719138" indent="-342900">
              <a:spcBef>
                <a:spcPts val="1200"/>
              </a:spcBef>
              <a:buFont typeface="Arial" panose="020B0604020202020204" pitchFamily="34" charset="0"/>
              <a:buChar char="•"/>
            </a:pPr>
            <a:r>
              <a:rPr lang="pl-PL" sz="2000" dirty="0"/>
              <a:t>A</a:t>
            </a:r>
            <a:r>
              <a:rPr lang="en-US" sz="2000" dirty="0" err="1"/>
              <a:t>fter</a:t>
            </a:r>
            <a:r>
              <a:rPr lang="en-US" sz="2000" dirty="0"/>
              <a:t> the project is completed, it may be useful for the BI solution users </a:t>
            </a:r>
            <a:r>
              <a:rPr lang="en-US" sz="2000" dirty="0">
                <a:solidFill>
                  <a:srgbClr val="FF0000"/>
                </a:solidFill>
              </a:rPr>
              <a:t>to contact</a:t>
            </a:r>
            <a:r>
              <a:rPr lang="en-US" sz="2000" dirty="0"/>
              <a:t> members of the</a:t>
            </a:r>
            <a:r>
              <a:rPr lang="pl-PL" sz="2000" dirty="0"/>
              <a:t> </a:t>
            </a:r>
            <a:r>
              <a:rPr lang="en-US" sz="2000" dirty="0"/>
              <a:t>development team to ask questions.</a:t>
            </a:r>
            <a:endParaRPr lang="pl-PL" sz="2000" dirty="0"/>
          </a:p>
        </p:txBody>
      </p:sp>
      <p:pic>
        <p:nvPicPr>
          <p:cNvPr id="4" name="Obraz 3"/>
          <p:cNvPicPr>
            <a:picLocks noChangeAspect="1"/>
          </p:cNvPicPr>
          <p:nvPr/>
        </p:nvPicPr>
        <p:blipFill>
          <a:blip r:embed="rId2"/>
          <a:stretch>
            <a:fillRect/>
          </a:stretch>
        </p:blipFill>
        <p:spPr>
          <a:xfrm>
            <a:off x="4940073" y="1382484"/>
            <a:ext cx="6759067" cy="4593773"/>
          </a:xfrm>
          <a:prstGeom prst="rect">
            <a:avLst/>
          </a:prstGeom>
        </p:spPr>
      </p:pic>
    </p:spTree>
    <p:extLst>
      <p:ext uri="{BB962C8B-B14F-4D97-AF65-F5344CB8AC3E}">
        <p14:creationId xmlns:p14="http://schemas.microsoft.com/office/powerpoint/2010/main" val="15091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Kompletowanie zespołu</a:t>
            </a:r>
            <a:endParaRPr lang="en-US" sz="4000" b="1" dirty="0"/>
          </a:p>
        </p:txBody>
      </p:sp>
      <p:sp>
        <p:nvSpPr>
          <p:cNvPr id="2" name="Prostokąt 1"/>
          <p:cNvSpPr/>
          <p:nvPr/>
        </p:nvSpPr>
        <p:spPr>
          <a:xfrm>
            <a:off x="0" y="1240966"/>
            <a:ext cx="4637314" cy="4955203"/>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t>Jak już wspomniano, dokumentacja </a:t>
            </a:r>
            <a:r>
              <a:rPr lang="pl-PL" sz="2300" dirty="0">
                <a:solidFill>
                  <a:srgbClr val="FF0000"/>
                </a:solidFill>
              </a:rPr>
              <a:t>nie musi być kompletna </a:t>
            </a:r>
            <a:r>
              <a:rPr lang="pl-PL" sz="2300" dirty="0"/>
              <a:t>aby mogła spełniać swoją rolę.</a:t>
            </a:r>
          </a:p>
          <a:p>
            <a:pPr marL="719138" indent="-342900">
              <a:spcBef>
                <a:spcPts val="1200"/>
              </a:spcBef>
              <a:buFont typeface="Arial" panose="020B0604020202020204" pitchFamily="34" charset="0"/>
              <a:buChar char="•"/>
            </a:pPr>
            <a:r>
              <a:rPr lang="pl-PL" sz="2000" dirty="0"/>
              <a:t>Możemy po prostu </a:t>
            </a:r>
            <a:r>
              <a:rPr lang="pl-PL" sz="2000" dirty="0">
                <a:solidFill>
                  <a:srgbClr val="FF0000"/>
                </a:solidFill>
              </a:rPr>
              <a:t>wypisać </a:t>
            </a:r>
            <a:r>
              <a:rPr lang="pl-PL" sz="2000" dirty="0"/>
              <a:t>nazwiska członków zespołu, numery telefonów, adresy e-mail oraz godziny pracy</a:t>
            </a:r>
            <a:r>
              <a:rPr lang="en-US" sz="2000" dirty="0"/>
              <a:t>.</a:t>
            </a:r>
            <a:r>
              <a:rPr lang="pl-PL" sz="2000" dirty="0"/>
              <a:t> </a:t>
            </a:r>
          </a:p>
          <a:p>
            <a:pPr marL="719138" indent="-342900">
              <a:spcBef>
                <a:spcPts val="1200"/>
              </a:spcBef>
              <a:buFont typeface="Arial" panose="020B0604020202020204" pitchFamily="34" charset="0"/>
              <a:buChar char="•"/>
            </a:pPr>
            <a:r>
              <a:rPr lang="pl-PL" sz="2000" dirty="0"/>
              <a:t>Po zakończeniu prac, dla użytkowników aplikacji BI przydatną może okazać się możliwość nawiązania </a:t>
            </a:r>
            <a:r>
              <a:rPr lang="pl-PL" sz="2000" dirty="0">
                <a:solidFill>
                  <a:srgbClr val="FF0000"/>
                </a:solidFill>
              </a:rPr>
              <a:t>kontaktu</a:t>
            </a:r>
            <a:r>
              <a:rPr lang="pl-PL" sz="2000" dirty="0"/>
              <a:t> z członkami zespołu wykonawców w razie pojawienia się pytań</a:t>
            </a:r>
            <a:r>
              <a:rPr lang="en-US" sz="2000" dirty="0"/>
              <a:t>.</a:t>
            </a:r>
            <a:endParaRPr lang="pl-PL" sz="2000" dirty="0"/>
          </a:p>
        </p:txBody>
      </p:sp>
      <p:pic>
        <p:nvPicPr>
          <p:cNvPr id="4" name="Obraz 3"/>
          <p:cNvPicPr>
            <a:picLocks noChangeAspect="1"/>
          </p:cNvPicPr>
          <p:nvPr/>
        </p:nvPicPr>
        <p:blipFill>
          <a:blip r:embed="rId2"/>
          <a:stretch>
            <a:fillRect/>
          </a:stretch>
        </p:blipFill>
        <p:spPr>
          <a:xfrm>
            <a:off x="4940073" y="1382484"/>
            <a:ext cx="6759067" cy="4593773"/>
          </a:xfrm>
          <a:prstGeom prst="rect">
            <a:avLst/>
          </a:prstGeom>
        </p:spPr>
      </p:pic>
    </p:spTree>
    <p:extLst>
      <p:ext uri="{BB962C8B-B14F-4D97-AF65-F5344CB8AC3E}">
        <p14:creationId xmlns:p14="http://schemas.microsoft.com/office/powerpoint/2010/main" val="237576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Identifying Tasks</a:t>
            </a:r>
          </a:p>
        </p:txBody>
      </p:sp>
      <p:sp>
        <p:nvSpPr>
          <p:cNvPr id="2" name="Prostokąt 1"/>
          <p:cNvSpPr/>
          <p:nvPr/>
        </p:nvSpPr>
        <p:spPr>
          <a:xfrm>
            <a:off x="97972" y="990598"/>
            <a:ext cx="11723914" cy="5432256"/>
          </a:xfrm>
          <a:prstGeom prst="rect">
            <a:avLst/>
          </a:prstGeom>
        </p:spPr>
        <p:txBody>
          <a:bodyPr wrap="square">
            <a:spAutoFit/>
          </a:bodyPr>
          <a:lstStyle/>
          <a:p>
            <a:pPr marL="358775" indent="-358775">
              <a:spcBef>
                <a:spcPts val="1200"/>
              </a:spcBef>
              <a:buFont typeface="Wingdings" panose="05000000000000000000" pitchFamily="2" charset="2"/>
              <a:buChar char="F"/>
            </a:pPr>
            <a:r>
              <a:rPr lang="en-US" sz="2300" dirty="0"/>
              <a:t>In order to come up with a schedule, you need to have an idea of approximately </a:t>
            </a:r>
            <a:r>
              <a:rPr lang="en-US" sz="2300" dirty="0">
                <a:solidFill>
                  <a:srgbClr val="FF0000"/>
                </a:solidFill>
              </a:rPr>
              <a:t>how long each task will take</a:t>
            </a:r>
            <a:r>
              <a:rPr lang="en-US" sz="2300" dirty="0"/>
              <a:t>.</a:t>
            </a:r>
            <a:endParaRPr lang="pl-PL" sz="2300" dirty="0"/>
          </a:p>
          <a:p>
            <a:pPr marL="719138" indent="-342900">
              <a:spcBef>
                <a:spcPts val="1200"/>
              </a:spcBef>
              <a:buFont typeface="Arial" panose="020B0604020202020204" pitchFamily="34" charset="0"/>
              <a:buChar char="•"/>
            </a:pPr>
            <a:r>
              <a:rPr lang="en-US" sz="2000" dirty="0"/>
              <a:t>If</a:t>
            </a:r>
            <a:r>
              <a:rPr lang="pl-PL" sz="2000" dirty="0"/>
              <a:t> </a:t>
            </a:r>
            <a:r>
              <a:rPr lang="en-US" sz="2000" dirty="0"/>
              <a:t>you are </a:t>
            </a:r>
            <a:r>
              <a:rPr lang="en-US" sz="2000" dirty="0">
                <a:solidFill>
                  <a:srgbClr val="FF0000"/>
                </a:solidFill>
              </a:rPr>
              <a:t>not very experienced </a:t>
            </a:r>
            <a:r>
              <a:rPr lang="en-US" sz="2000" dirty="0"/>
              <a:t>with these types of tasks, such as developing cubes or ETL processes, coming up</a:t>
            </a:r>
            <a:r>
              <a:rPr lang="pl-PL" sz="2000" dirty="0"/>
              <a:t> </a:t>
            </a:r>
            <a:r>
              <a:rPr lang="en-US" sz="2000" dirty="0"/>
              <a:t>with a schedule can be </a:t>
            </a:r>
            <a:r>
              <a:rPr lang="en-US" sz="2000" dirty="0">
                <a:solidFill>
                  <a:srgbClr val="FF0000"/>
                </a:solidFill>
              </a:rPr>
              <a:t>difficult</a:t>
            </a:r>
            <a:r>
              <a:rPr lang="en-US" sz="2000" dirty="0"/>
              <a:t>. </a:t>
            </a:r>
            <a:endParaRPr lang="pl-PL" sz="2000" dirty="0"/>
          </a:p>
          <a:p>
            <a:pPr marL="719138" indent="-342900">
              <a:spcBef>
                <a:spcPts val="1200"/>
              </a:spcBef>
              <a:buFont typeface="Arial" panose="020B0604020202020204" pitchFamily="34" charset="0"/>
              <a:buChar char="•"/>
            </a:pPr>
            <a:r>
              <a:rPr lang="en-US" sz="2000" dirty="0"/>
              <a:t>As you gain experience, it will be </a:t>
            </a:r>
            <a:r>
              <a:rPr lang="en-US" sz="2000" dirty="0">
                <a:solidFill>
                  <a:srgbClr val="FF0000"/>
                </a:solidFill>
              </a:rPr>
              <a:t>easier</a:t>
            </a:r>
            <a:r>
              <a:rPr lang="en-US" sz="2000" dirty="0"/>
              <a:t> to make these estimates.</a:t>
            </a:r>
            <a:endParaRPr lang="pl-PL" sz="2000" dirty="0"/>
          </a:p>
          <a:p>
            <a:pPr marL="358775" indent="-358775">
              <a:spcBef>
                <a:spcPts val="1200"/>
              </a:spcBef>
              <a:buFont typeface="Wingdings" panose="05000000000000000000" pitchFamily="2" charset="2"/>
              <a:buChar char="F"/>
            </a:pPr>
            <a:r>
              <a:rPr lang="en-US" sz="2300" dirty="0"/>
              <a:t>To </a:t>
            </a:r>
            <a:r>
              <a:rPr lang="en-US" sz="2300" dirty="0">
                <a:solidFill>
                  <a:srgbClr val="FF0000"/>
                </a:solidFill>
              </a:rPr>
              <a:t>get started</a:t>
            </a:r>
            <a:r>
              <a:rPr lang="en-US" sz="2300" dirty="0"/>
              <a:t>, identify the </a:t>
            </a:r>
            <a:r>
              <a:rPr lang="en-US" sz="2300" dirty="0">
                <a:solidFill>
                  <a:srgbClr val="FF0000"/>
                </a:solidFill>
              </a:rPr>
              <a:t>list of tasks </a:t>
            </a:r>
            <a:r>
              <a:rPr lang="en-US" sz="2300" dirty="0"/>
              <a:t>that you think you will need to accomplish for your particular BI</a:t>
            </a:r>
            <a:r>
              <a:rPr lang="pl-PL" sz="2300" dirty="0"/>
              <a:t> </a:t>
            </a:r>
            <a:r>
              <a:rPr lang="en-US" sz="2300" dirty="0"/>
              <a:t>solution. </a:t>
            </a:r>
            <a:endParaRPr lang="pl-PL" sz="2300" dirty="0"/>
          </a:p>
          <a:p>
            <a:pPr marL="719138" indent="-342900">
              <a:spcBef>
                <a:spcPts val="1200"/>
              </a:spcBef>
              <a:buFont typeface="Arial" panose="020B0604020202020204" pitchFamily="34" charset="0"/>
              <a:buChar char="•"/>
            </a:pPr>
            <a:r>
              <a:rPr lang="en-US" sz="2100" dirty="0"/>
              <a:t>All BI solutions share certain similarities; however, it is a given that there will be </a:t>
            </a:r>
            <a:r>
              <a:rPr lang="en-US" sz="2100" dirty="0">
                <a:solidFill>
                  <a:srgbClr val="FF0000"/>
                </a:solidFill>
              </a:rPr>
              <a:t>something distinct</a:t>
            </a:r>
            <a:r>
              <a:rPr lang="pl-PL" sz="2100" dirty="0">
                <a:solidFill>
                  <a:srgbClr val="FF0000"/>
                </a:solidFill>
              </a:rPr>
              <a:t> </a:t>
            </a:r>
            <a:r>
              <a:rPr lang="pl-PL" sz="2100" dirty="0" err="1"/>
              <a:t>about</a:t>
            </a:r>
            <a:r>
              <a:rPr lang="pl-PL" sz="2100" dirty="0"/>
              <a:t> </a:t>
            </a:r>
            <a:r>
              <a:rPr lang="pl-PL" sz="2100" dirty="0" err="1"/>
              <a:t>each</a:t>
            </a:r>
            <a:r>
              <a:rPr lang="pl-PL" sz="2100" dirty="0"/>
              <a:t> one.</a:t>
            </a:r>
          </a:p>
          <a:p>
            <a:pPr marL="358775" indent="-358775">
              <a:spcBef>
                <a:spcPts val="1200"/>
              </a:spcBef>
              <a:buFont typeface="Wingdings" panose="05000000000000000000" pitchFamily="2" charset="2"/>
              <a:buChar char="F"/>
            </a:pPr>
            <a:r>
              <a:rPr lang="en-US" sz="2300" dirty="0"/>
              <a:t>Try </a:t>
            </a:r>
            <a:r>
              <a:rPr lang="en-US" sz="2300" dirty="0">
                <a:solidFill>
                  <a:srgbClr val="FF0000"/>
                </a:solidFill>
              </a:rPr>
              <a:t>not to micromanage </a:t>
            </a:r>
            <a:r>
              <a:rPr lang="en-US" sz="2300" dirty="0"/>
              <a:t>each task, but sum it up </a:t>
            </a:r>
            <a:r>
              <a:rPr lang="en-US" sz="2300" dirty="0">
                <a:solidFill>
                  <a:srgbClr val="FF0000"/>
                </a:solidFill>
              </a:rPr>
              <a:t>into sets </a:t>
            </a:r>
            <a:r>
              <a:rPr lang="en-US" sz="2300" dirty="0"/>
              <a:t>of one to three hours of work. </a:t>
            </a:r>
            <a:endParaRPr lang="pl-PL" sz="2300" dirty="0"/>
          </a:p>
          <a:p>
            <a:pPr marL="719138" indent="-342900">
              <a:spcBef>
                <a:spcPts val="1200"/>
              </a:spcBef>
              <a:buFont typeface="Arial" panose="020B0604020202020204" pitchFamily="34" charset="0"/>
              <a:buChar char="•"/>
            </a:pPr>
            <a:r>
              <a:rPr lang="en-US" sz="2000" dirty="0"/>
              <a:t>In an </a:t>
            </a:r>
            <a:r>
              <a:rPr lang="en-US" sz="2000" dirty="0">
                <a:solidFill>
                  <a:srgbClr val="FF0000"/>
                </a:solidFill>
              </a:rPr>
              <a:t>eight-hour day</a:t>
            </a:r>
            <a:r>
              <a:rPr lang="en-US" sz="2000" dirty="0"/>
              <a:t>,</a:t>
            </a:r>
            <a:r>
              <a:rPr lang="pl-PL" sz="2000" dirty="0"/>
              <a:t> </a:t>
            </a:r>
            <a:r>
              <a:rPr lang="en-US" sz="2000" dirty="0"/>
              <a:t>consider that breaks will be taken, emails will require answering, teammates will ask questions, phones will ring</a:t>
            </a:r>
            <a:r>
              <a:rPr lang="pl-PL" sz="2000" dirty="0"/>
              <a:t> </a:t>
            </a:r>
            <a:r>
              <a:rPr lang="en-US" sz="2000" dirty="0"/>
              <a:t>and lunches will be scheduled. </a:t>
            </a:r>
            <a:r>
              <a:rPr lang="pl-PL" sz="2000" dirty="0" err="1"/>
              <a:t>Thus</a:t>
            </a:r>
            <a:r>
              <a:rPr lang="en-US" sz="2000" dirty="0"/>
              <a:t> the average person will complete about </a:t>
            </a:r>
            <a:r>
              <a:rPr lang="en-US" sz="2000" dirty="0">
                <a:solidFill>
                  <a:srgbClr val="FF0000"/>
                </a:solidFill>
              </a:rPr>
              <a:t>six hours </a:t>
            </a:r>
            <a:r>
              <a:rPr lang="en-US" sz="2000" dirty="0"/>
              <a:t>of work.</a:t>
            </a:r>
          </a:p>
        </p:txBody>
      </p:sp>
    </p:spTree>
    <p:extLst>
      <p:ext uri="{BB962C8B-B14F-4D97-AF65-F5344CB8AC3E}">
        <p14:creationId xmlns:p14="http://schemas.microsoft.com/office/powerpoint/2010/main" val="133139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Podział na zadania</a:t>
            </a:r>
            <a:endParaRPr lang="en-US" sz="4000" b="1" dirty="0"/>
          </a:p>
        </p:txBody>
      </p:sp>
      <p:sp>
        <p:nvSpPr>
          <p:cNvPr id="2" name="Prostokąt 1"/>
          <p:cNvSpPr/>
          <p:nvPr/>
        </p:nvSpPr>
        <p:spPr>
          <a:xfrm>
            <a:off x="332014" y="1012370"/>
            <a:ext cx="11527972" cy="5278368"/>
          </a:xfrm>
          <a:prstGeom prst="rect">
            <a:avLst/>
          </a:prstGeom>
        </p:spPr>
        <p:txBody>
          <a:bodyPr wrap="square">
            <a:spAutoFit/>
          </a:bodyPr>
          <a:lstStyle/>
          <a:p>
            <a:pPr marL="358775" indent="-358775">
              <a:spcBef>
                <a:spcPts val="1200"/>
              </a:spcBef>
              <a:buFont typeface="Wingdings" panose="05000000000000000000" pitchFamily="2" charset="2"/>
              <a:buChar char="F"/>
            </a:pPr>
            <a:r>
              <a:rPr lang="pl-PL" sz="2300" dirty="0"/>
              <a:t>Sporządzenie harmonogramu wymaga oceny przybliżonego </a:t>
            </a:r>
            <a:r>
              <a:rPr lang="pl-PL" sz="2300" dirty="0">
                <a:solidFill>
                  <a:srgbClr val="FF0000"/>
                </a:solidFill>
              </a:rPr>
              <a:t>czasu trwania </a:t>
            </a:r>
            <a:r>
              <a:rPr lang="pl-PL" sz="2300" dirty="0"/>
              <a:t>każdego z zadań</a:t>
            </a:r>
            <a:r>
              <a:rPr lang="en-US" sz="2300" dirty="0"/>
              <a:t>.</a:t>
            </a:r>
            <a:endParaRPr lang="pl-PL" sz="2300" dirty="0"/>
          </a:p>
          <a:p>
            <a:pPr marL="719138" indent="-342900">
              <a:spcBef>
                <a:spcPts val="1200"/>
              </a:spcBef>
              <a:buFont typeface="Arial" panose="020B0604020202020204" pitchFamily="34" charset="0"/>
              <a:buChar char="•"/>
            </a:pPr>
            <a:r>
              <a:rPr lang="pl-PL" sz="2000" dirty="0"/>
              <a:t>Jeśli </a:t>
            </a:r>
            <a:r>
              <a:rPr lang="pl-PL" sz="2000" dirty="0">
                <a:solidFill>
                  <a:srgbClr val="FF0000"/>
                </a:solidFill>
              </a:rPr>
              <a:t>nie mamy </a:t>
            </a:r>
            <a:r>
              <a:rPr lang="pl-PL" sz="2000" dirty="0"/>
              <a:t>wystarczającego doświadczenia z zadaniami dotyczącymi opracowania kostki bądź konstruowania procesu ETL, przygotowanie harmonogramu może okazać się </a:t>
            </a:r>
            <a:r>
              <a:rPr lang="pl-PL" sz="2000" dirty="0">
                <a:solidFill>
                  <a:srgbClr val="FF0000"/>
                </a:solidFill>
              </a:rPr>
              <a:t>trudnym</a:t>
            </a:r>
            <a:r>
              <a:rPr lang="pl-PL" sz="2000" dirty="0"/>
              <a:t> wyzwaniem</a:t>
            </a:r>
            <a:r>
              <a:rPr lang="en-US" sz="2000" dirty="0"/>
              <a:t>. </a:t>
            </a:r>
            <a:endParaRPr lang="pl-PL" sz="2000" dirty="0"/>
          </a:p>
          <a:p>
            <a:pPr marL="719138" indent="-342900">
              <a:spcBef>
                <a:spcPts val="1200"/>
              </a:spcBef>
              <a:buFont typeface="Arial" panose="020B0604020202020204" pitchFamily="34" charset="0"/>
              <a:buChar char="•"/>
            </a:pPr>
            <a:r>
              <a:rPr lang="pl-PL" sz="2000" dirty="0"/>
              <a:t>Wraz ze zdobywaniem doświadczenia wspomniane oszacowanie będzie </a:t>
            </a:r>
            <a:r>
              <a:rPr lang="pl-PL" sz="2000" dirty="0">
                <a:solidFill>
                  <a:srgbClr val="FF0000"/>
                </a:solidFill>
              </a:rPr>
              <a:t>łatwiejsze</a:t>
            </a:r>
            <a:r>
              <a:rPr lang="en-US" sz="2000" dirty="0">
                <a:solidFill>
                  <a:srgbClr val="FF0000"/>
                </a:solidFill>
              </a:rPr>
              <a:t>.</a:t>
            </a:r>
            <a:endParaRPr lang="pl-PL" sz="2000" dirty="0">
              <a:solidFill>
                <a:srgbClr val="FF0000"/>
              </a:solidFill>
            </a:endParaRPr>
          </a:p>
          <a:p>
            <a:pPr marL="358775" indent="-358775">
              <a:spcBef>
                <a:spcPts val="1200"/>
              </a:spcBef>
              <a:buFont typeface="Wingdings" panose="05000000000000000000" pitchFamily="2" charset="2"/>
              <a:buChar char="F"/>
            </a:pPr>
            <a:r>
              <a:rPr lang="pl-PL" sz="2300" dirty="0">
                <a:solidFill>
                  <a:srgbClr val="FF0000"/>
                </a:solidFill>
              </a:rPr>
              <a:t>Na początku </a:t>
            </a:r>
            <a:r>
              <a:rPr lang="pl-PL" sz="2300" dirty="0"/>
              <a:t>należy sporządzić </a:t>
            </a:r>
            <a:r>
              <a:rPr lang="pl-PL" sz="2300" dirty="0">
                <a:solidFill>
                  <a:srgbClr val="FF0000"/>
                </a:solidFill>
              </a:rPr>
              <a:t>listę zadań</a:t>
            </a:r>
            <a:r>
              <a:rPr lang="pl-PL" sz="2300" dirty="0"/>
              <a:t>, które, według naszej oceny, należy zrealizować w trakcie powstawania rozważanej aplikacji analitycznej BI</a:t>
            </a:r>
            <a:r>
              <a:rPr lang="en-US" sz="2300" dirty="0"/>
              <a:t>. </a:t>
            </a:r>
            <a:endParaRPr lang="pl-PL" sz="2300" dirty="0"/>
          </a:p>
          <a:p>
            <a:pPr marL="719138" indent="-342900">
              <a:spcBef>
                <a:spcPts val="1200"/>
              </a:spcBef>
              <a:buFont typeface="Arial" panose="020B0604020202020204" pitchFamily="34" charset="0"/>
              <a:buChar char="•"/>
            </a:pPr>
            <a:r>
              <a:rPr lang="pl-PL" sz="2100" dirty="0"/>
              <a:t>Wszystkie aplikacje BI mają pewne cechy wspólne; jednak zasadą jest, że pomiędzy nimi pojawią się </a:t>
            </a:r>
            <a:r>
              <a:rPr lang="pl-PL" sz="2100" dirty="0">
                <a:solidFill>
                  <a:srgbClr val="FF0000"/>
                </a:solidFill>
              </a:rPr>
              <a:t>jakieś różnice.</a:t>
            </a:r>
            <a:endParaRPr lang="pl-PL" sz="2100" dirty="0"/>
          </a:p>
          <a:p>
            <a:pPr marL="358775" indent="-358775">
              <a:spcBef>
                <a:spcPts val="1200"/>
              </a:spcBef>
              <a:buFont typeface="Wingdings" panose="05000000000000000000" pitchFamily="2" charset="2"/>
              <a:buChar char="F"/>
            </a:pPr>
            <a:r>
              <a:rPr lang="pl-PL" sz="2300" dirty="0"/>
              <a:t>Nie należy dążyć do </a:t>
            </a:r>
            <a:r>
              <a:rPr lang="pl-PL" sz="2300" dirty="0">
                <a:solidFill>
                  <a:srgbClr val="FF0000"/>
                </a:solidFill>
              </a:rPr>
              <a:t>zbyt szczegółowego </a:t>
            </a:r>
            <a:r>
              <a:rPr lang="pl-PL" sz="2300" dirty="0"/>
              <a:t>podziału na bardzo małe zadania, a raczej łączyć je w zestawy wymagające od jednej do trzech godzin pracy.</a:t>
            </a:r>
            <a:r>
              <a:rPr lang="en-US" sz="2300" dirty="0"/>
              <a:t> </a:t>
            </a:r>
            <a:endParaRPr lang="pl-PL" sz="2300" dirty="0"/>
          </a:p>
          <a:p>
            <a:pPr marL="719138" indent="-342900">
              <a:spcBef>
                <a:spcPts val="1200"/>
              </a:spcBef>
              <a:buFont typeface="Arial" panose="020B0604020202020204" pitchFamily="34" charset="0"/>
              <a:buChar char="•"/>
            </a:pPr>
            <a:r>
              <a:rPr lang="pl-PL" sz="2000" dirty="0"/>
              <a:t>Należy założyć, że w ramach </a:t>
            </a:r>
            <a:r>
              <a:rPr lang="pl-PL" sz="2000" dirty="0">
                <a:solidFill>
                  <a:srgbClr val="FF0000"/>
                </a:solidFill>
              </a:rPr>
              <a:t>8-mio godzinnego </a:t>
            </a:r>
            <a:r>
              <a:rPr lang="pl-PL" sz="2000" dirty="0"/>
              <a:t>dnia pracy będą robione przerwy, trzeba będzie odpowiadać na e-</a:t>
            </a:r>
            <a:r>
              <a:rPr lang="pl-PL" sz="2000" dirty="0" err="1"/>
              <a:t>mail’e</a:t>
            </a:r>
            <a:r>
              <a:rPr lang="pl-PL" sz="2000" dirty="0"/>
              <a:t>, koledzy będą zadawać pytania, telefony będą dzwonić oraz są zaplanowane posiłki. Dlatego średni pracownik jest w stanie efektywnie pracować około </a:t>
            </a:r>
            <a:r>
              <a:rPr lang="pl-PL" sz="2000" dirty="0">
                <a:solidFill>
                  <a:srgbClr val="FF0000"/>
                </a:solidFill>
              </a:rPr>
              <a:t>6-ciu godzin.</a:t>
            </a:r>
            <a:endParaRPr lang="en-US" sz="2000" dirty="0"/>
          </a:p>
        </p:txBody>
      </p:sp>
    </p:spTree>
    <p:extLst>
      <p:ext uri="{BB962C8B-B14F-4D97-AF65-F5344CB8AC3E}">
        <p14:creationId xmlns:p14="http://schemas.microsoft.com/office/powerpoint/2010/main" val="37606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Estimating Time    (1/2)</a:t>
            </a:r>
          </a:p>
        </p:txBody>
      </p:sp>
      <p:sp>
        <p:nvSpPr>
          <p:cNvPr id="2" name="Prostokąt 1"/>
          <p:cNvSpPr/>
          <p:nvPr/>
        </p:nvSpPr>
        <p:spPr>
          <a:xfrm>
            <a:off x="97972" y="957941"/>
            <a:ext cx="5087345" cy="5616922"/>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200" dirty="0"/>
              <a:t>As you can see in the worksheet, the number of hours is strongly weighted toward the </a:t>
            </a:r>
            <a:r>
              <a:rPr lang="en-US" sz="2200" dirty="0">
                <a:solidFill>
                  <a:srgbClr val="FF0000"/>
                </a:solidFill>
              </a:rPr>
              <a:t>planning phase</a:t>
            </a:r>
            <a:r>
              <a:rPr lang="en-US" sz="2200" dirty="0"/>
              <a:t>. </a:t>
            </a:r>
          </a:p>
          <a:p>
            <a:pPr marL="719138" indent="-342900">
              <a:spcBef>
                <a:spcPts val="600"/>
              </a:spcBef>
              <a:buFont typeface="Arial" panose="020B0604020202020204" pitchFamily="34" charset="0"/>
              <a:buChar char="•"/>
            </a:pPr>
            <a:r>
              <a:rPr lang="en-US" sz="1900" dirty="0"/>
              <a:t>This may seem out of proportion, but in reality once you have defined the names of all your tables, columns, dimensions, cubes, basic reports, and so on, their creation will be a </a:t>
            </a:r>
            <a:r>
              <a:rPr lang="en-US" sz="1900" dirty="0">
                <a:solidFill>
                  <a:srgbClr val="FF0000"/>
                </a:solidFill>
              </a:rPr>
              <a:t>much faster </a:t>
            </a:r>
            <a:r>
              <a:rPr lang="en-US" sz="1900" dirty="0"/>
              <a:t>process.</a:t>
            </a:r>
          </a:p>
          <a:p>
            <a:pPr marL="719138" indent="-342900">
              <a:spcBef>
                <a:spcPts val="600"/>
              </a:spcBef>
              <a:buFont typeface="Arial" panose="020B0604020202020204" pitchFamily="34" charset="0"/>
              <a:buChar char="•"/>
            </a:pPr>
            <a:r>
              <a:rPr lang="en-US" sz="1900" dirty="0"/>
              <a:t> Therefore, </a:t>
            </a:r>
            <a:r>
              <a:rPr lang="en-US" sz="1900" dirty="0">
                <a:solidFill>
                  <a:srgbClr val="FF0000"/>
                </a:solidFill>
              </a:rPr>
              <a:t>much of the development time </a:t>
            </a:r>
            <a:r>
              <a:rPr lang="en-US" sz="1900" dirty="0"/>
              <a:t>is the planning phase. This includes selecting the datatype, setting certain properties, and defining the relationships between various objects. </a:t>
            </a:r>
          </a:p>
          <a:p>
            <a:pPr marL="358775" indent="-358775">
              <a:spcBef>
                <a:spcPts val="600"/>
              </a:spcBef>
              <a:buFont typeface="Wingdings" panose="05000000000000000000" pitchFamily="2" charset="2"/>
              <a:buChar char="F"/>
            </a:pPr>
            <a:r>
              <a:rPr lang="en-US" sz="2200" dirty="0"/>
              <a:t>Lastly, be sure to plan time for the </a:t>
            </a:r>
            <a:r>
              <a:rPr lang="en-US" sz="2200" dirty="0">
                <a:solidFill>
                  <a:srgbClr val="FF0000"/>
                </a:solidFill>
              </a:rPr>
              <a:t>communication process</a:t>
            </a:r>
            <a:r>
              <a:rPr lang="en-US" sz="2200" dirty="0"/>
              <a:t>, which can take several hours of meetings, depending upon the size of the project.</a:t>
            </a:r>
          </a:p>
        </p:txBody>
      </p:sp>
      <p:pic>
        <p:nvPicPr>
          <p:cNvPr id="3" name="Obraz 2"/>
          <p:cNvPicPr>
            <a:picLocks noChangeAspect="1"/>
          </p:cNvPicPr>
          <p:nvPr/>
        </p:nvPicPr>
        <p:blipFill>
          <a:blip r:embed="rId2"/>
          <a:stretch>
            <a:fillRect/>
          </a:stretch>
        </p:blipFill>
        <p:spPr>
          <a:xfrm>
            <a:off x="5185317" y="1044323"/>
            <a:ext cx="6930140" cy="5530540"/>
          </a:xfrm>
          <a:prstGeom prst="rect">
            <a:avLst/>
          </a:prstGeom>
        </p:spPr>
      </p:pic>
    </p:spTree>
    <p:extLst>
      <p:ext uri="{BB962C8B-B14F-4D97-AF65-F5344CB8AC3E}">
        <p14:creationId xmlns:p14="http://schemas.microsoft.com/office/powerpoint/2010/main" val="379576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Szacowanie potrzebnego czasu    </a:t>
            </a:r>
            <a:r>
              <a:rPr lang="en-US" sz="4000" b="1" dirty="0"/>
              <a:t>(1/2)</a:t>
            </a:r>
          </a:p>
        </p:txBody>
      </p:sp>
      <p:sp>
        <p:nvSpPr>
          <p:cNvPr id="2" name="Prostokąt 1"/>
          <p:cNvSpPr/>
          <p:nvPr/>
        </p:nvSpPr>
        <p:spPr>
          <a:xfrm>
            <a:off x="0" y="857250"/>
            <a:ext cx="5185317" cy="5909310"/>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200" dirty="0"/>
              <a:t>Jak wynika z załączonego arkusza, rozkład godzin wyraźnie pokazuje, że sporo czasu poświęcono na </a:t>
            </a:r>
            <a:r>
              <a:rPr lang="pl-PL" sz="2200" dirty="0">
                <a:solidFill>
                  <a:srgbClr val="FF0000"/>
                </a:solidFill>
              </a:rPr>
              <a:t>planowanie.</a:t>
            </a:r>
            <a:endParaRPr lang="en-US" sz="2200" dirty="0"/>
          </a:p>
          <a:p>
            <a:pPr marL="719138" indent="-342900">
              <a:spcBef>
                <a:spcPts val="600"/>
              </a:spcBef>
              <a:buFont typeface="Arial" panose="020B0604020202020204" pitchFamily="34" charset="0"/>
              <a:buChar char="•"/>
            </a:pPr>
            <a:r>
              <a:rPr lang="pl-PL" sz="1900" dirty="0"/>
              <a:t>Mogłoby się wydawać, że zostały tutaj zaburzone pewne proporcje, jednak w praktyce, jeśli zostaną określone nazwy wszystkich tabel, kolumn, wymiarów, kostek, podstawowych raportów itd., wtedy ich tworzenie będzie </a:t>
            </a:r>
            <a:r>
              <a:rPr lang="pl-PL" sz="1900" dirty="0">
                <a:solidFill>
                  <a:srgbClr val="FF0000"/>
                </a:solidFill>
              </a:rPr>
              <a:t>o wiele szybsze</a:t>
            </a:r>
            <a:r>
              <a:rPr lang="en-US" sz="1900" dirty="0">
                <a:solidFill>
                  <a:srgbClr val="FF0000"/>
                </a:solidFill>
              </a:rPr>
              <a:t>.</a:t>
            </a:r>
          </a:p>
          <a:p>
            <a:pPr marL="719138" indent="-342900">
              <a:spcBef>
                <a:spcPts val="600"/>
              </a:spcBef>
              <a:buFont typeface="Arial" panose="020B0604020202020204" pitchFamily="34" charset="0"/>
              <a:buChar char="•"/>
            </a:pPr>
            <a:r>
              <a:rPr lang="pl-PL" sz="1900" dirty="0"/>
              <a:t>Dlatego faza planowania stanowi </a:t>
            </a:r>
            <a:r>
              <a:rPr lang="pl-PL" sz="1900" dirty="0">
                <a:solidFill>
                  <a:srgbClr val="FF0000"/>
                </a:solidFill>
              </a:rPr>
              <a:t>większość czasu przewidzianego na opracowanie</a:t>
            </a:r>
            <a:r>
              <a:rPr lang="pl-PL" sz="1900" dirty="0"/>
              <a:t>. Obejmuje ona wybór typów danych, nadawanie pewnych właściwości oraz określanie powiązań pomiędzy obiektami</a:t>
            </a:r>
            <a:r>
              <a:rPr lang="en-US" sz="1900" dirty="0"/>
              <a:t>. </a:t>
            </a:r>
          </a:p>
          <a:p>
            <a:pPr marL="358775" indent="-358775">
              <a:spcBef>
                <a:spcPts val="600"/>
              </a:spcBef>
              <a:buFont typeface="Wingdings" panose="05000000000000000000" pitchFamily="2" charset="2"/>
              <a:buChar char="F"/>
            </a:pPr>
            <a:r>
              <a:rPr lang="pl-PL" sz="2200" dirty="0"/>
              <a:t>Na koniec należy upewnić się, że </a:t>
            </a:r>
            <a:r>
              <a:rPr lang="pl-PL" sz="2200" dirty="0" err="1"/>
              <a:t>zapla-nowano</a:t>
            </a:r>
            <a:r>
              <a:rPr lang="pl-PL" sz="2200" dirty="0"/>
              <a:t> także </a:t>
            </a:r>
            <a:r>
              <a:rPr lang="pl-PL" sz="2200" dirty="0">
                <a:solidFill>
                  <a:srgbClr val="FF0000"/>
                </a:solidFill>
              </a:rPr>
              <a:t>proces komunikowania się;</a:t>
            </a:r>
            <a:r>
              <a:rPr lang="pl-PL" sz="2200" dirty="0"/>
              <a:t> może to oznaczać przeznaczenie pewnej ilości godzin na spotkania</a:t>
            </a:r>
            <a:r>
              <a:rPr lang="en-US" sz="2200" dirty="0"/>
              <a:t>.</a:t>
            </a:r>
          </a:p>
        </p:txBody>
      </p:sp>
      <p:pic>
        <p:nvPicPr>
          <p:cNvPr id="3" name="Obraz 2"/>
          <p:cNvPicPr>
            <a:picLocks noChangeAspect="1"/>
          </p:cNvPicPr>
          <p:nvPr/>
        </p:nvPicPr>
        <p:blipFill>
          <a:blip r:embed="rId2"/>
          <a:stretch>
            <a:fillRect/>
          </a:stretch>
        </p:blipFill>
        <p:spPr>
          <a:xfrm>
            <a:off x="5185316" y="1046635"/>
            <a:ext cx="6720155" cy="5362963"/>
          </a:xfrm>
          <a:prstGeom prst="rect">
            <a:avLst/>
          </a:prstGeom>
        </p:spPr>
      </p:pic>
    </p:spTree>
    <p:extLst>
      <p:ext uri="{BB962C8B-B14F-4D97-AF65-F5344CB8AC3E}">
        <p14:creationId xmlns:p14="http://schemas.microsoft.com/office/powerpoint/2010/main" val="260757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up)">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left)">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up)">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Estimating Time    (</a:t>
            </a:r>
            <a:r>
              <a:rPr lang="pl-PL" sz="4000" b="1" dirty="0"/>
              <a:t>2</a:t>
            </a:r>
            <a:r>
              <a:rPr lang="en-US" sz="4000" b="1" dirty="0"/>
              <a:t>/2)</a:t>
            </a:r>
          </a:p>
        </p:txBody>
      </p:sp>
      <p:sp>
        <p:nvSpPr>
          <p:cNvPr id="2" name="Prostokąt 1"/>
          <p:cNvSpPr/>
          <p:nvPr/>
        </p:nvSpPr>
        <p:spPr>
          <a:xfrm>
            <a:off x="130630" y="1175655"/>
            <a:ext cx="4506684" cy="4478149"/>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Taking the time to </a:t>
            </a:r>
            <a:r>
              <a:rPr lang="en-US" sz="2300" dirty="0">
                <a:solidFill>
                  <a:srgbClr val="FF0000"/>
                </a:solidFill>
              </a:rPr>
              <a:t>preplan</a:t>
            </a:r>
            <a:r>
              <a:rPr lang="en-US" sz="2300" dirty="0"/>
              <a:t> how long a project will take and </a:t>
            </a:r>
            <a:r>
              <a:rPr lang="en-US" sz="2300" dirty="0">
                <a:solidFill>
                  <a:srgbClr val="FF0000"/>
                </a:solidFill>
              </a:rPr>
              <a:t>tracking</a:t>
            </a:r>
            <a:r>
              <a:rPr lang="en-US" sz="2300" dirty="0"/>
              <a:t> </a:t>
            </a:r>
            <a:r>
              <a:rPr lang="en-US" sz="2300" dirty="0">
                <a:solidFill>
                  <a:srgbClr val="FF0000"/>
                </a:solidFill>
              </a:rPr>
              <a:t>hours spent </a:t>
            </a:r>
            <a:r>
              <a:rPr lang="en-US" sz="2300" dirty="0"/>
              <a:t>will provide you with</a:t>
            </a:r>
            <a:r>
              <a:rPr lang="pl-PL" sz="2300" dirty="0"/>
              <a:t> </a:t>
            </a:r>
            <a:r>
              <a:rPr lang="en-US" sz="2300" dirty="0"/>
              <a:t>invaluable information for </a:t>
            </a:r>
            <a:r>
              <a:rPr lang="en-US" sz="2300" dirty="0">
                <a:solidFill>
                  <a:srgbClr val="FF0000"/>
                </a:solidFill>
              </a:rPr>
              <a:t>future projects</a:t>
            </a:r>
            <a:r>
              <a:rPr lang="en-US" sz="2300" dirty="0"/>
              <a:t>. </a:t>
            </a:r>
            <a:endParaRPr lang="pl-PL" sz="2300" dirty="0"/>
          </a:p>
          <a:p>
            <a:pPr marL="719138" indent="-342900">
              <a:spcBef>
                <a:spcPts val="1800"/>
              </a:spcBef>
              <a:buFont typeface="Arial" panose="020B0604020202020204" pitchFamily="34" charset="0"/>
              <a:buChar char="•"/>
            </a:pPr>
            <a:r>
              <a:rPr lang="en-US" sz="2000" dirty="0"/>
              <a:t>You will be able to estimate the cost and forecast release dates of</a:t>
            </a:r>
            <a:r>
              <a:rPr lang="pl-PL" sz="2000" dirty="0"/>
              <a:t> </a:t>
            </a:r>
            <a:r>
              <a:rPr lang="en-US" sz="2000" dirty="0"/>
              <a:t>future projects </a:t>
            </a:r>
            <a:r>
              <a:rPr lang="en-US" sz="2000" dirty="0">
                <a:solidFill>
                  <a:srgbClr val="FF0000"/>
                </a:solidFill>
              </a:rPr>
              <a:t>more accurately</a:t>
            </a:r>
            <a:r>
              <a:rPr lang="en-US" sz="2000" dirty="0"/>
              <a:t>. </a:t>
            </a:r>
            <a:endParaRPr lang="pl-PL" sz="2000" dirty="0"/>
          </a:p>
          <a:p>
            <a:pPr marL="719138" indent="-342900">
              <a:spcBef>
                <a:spcPts val="1800"/>
              </a:spcBef>
              <a:buFont typeface="Arial" panose="020B0604020202020204" pitchFamily="34" charset="0"/>
              <a:buChar char="•"/>
            </a:pPr>
            <a:r>
              <a:rPr lang="en-US" sz="2000" dirty="0"/>
              <a:t>Adding a column to your spreadsheet that tracks the hours spent is </a:t>
            </a:r>
            <a:r>
              <a:rPr lang="en-US" sz="2000" dirty="0">
                <a:solidFill>
                  <a:srgbClr val="FF0000"/>
                </a:solidFill>
              </a:rPr>
              <a:t>easy to do</a:t>
            </a:r>
            <a:r>
              <a:rPr lang="en-US" sz="2000" dirty="0"/>
              <a:t>,</a:t>
            </a:r>
            <a:r>
              <a:rPr lang="pl-PL" sz="2000" dirty="0"/>
              <a:t> </a:t>
            </a:r>
            <a:r>
              <a:rPr lang="en-US" sz="2000" dirty="0"/>
              <a:t>and you will find that you </a:t>
            </a:r>
            <a:r>
              <a:rPr lang="en-US" sz="2000" dirty="0">
                <a:solidFill>
                  <a:srgbClr val="FF0000"/>
                </a:solidFill>
              </a:rPr>
              <a:t>refer to it often</a:t>
            </a:r>
            <a:r>
              <a:rPr lang="en-US" sz="2000" dirty="0"/>
              <a:t>.</a:t>
            </a:r>
          </a:p>
        </p:txBody>
      </p:sp>
      <p:pic>
        <p:nvPicPr>
          <p:cNvPr id="3" name="Obraz 2"/>
          <p:cNvPicPr>
            <a:picLocks noChangeAspect="1"/>
          </p:cNvPicPr>
          <p:nvPr/>
        </p:nvPicPr>
        <p:blipFill>
          <a:blip r:embed="rId2"/>
          <a:stretch>
            <a:fillRect/>
          </a:stretch>
        </p:blipFill>
        <p:spPr>
          <a:xfrm>
            <a:off x="4833599" y="857250"/>
            <a:ext cx="7227771" cy="5768062"/>
          </a:xfrm>
          <a:prstGeom prst="rect">
            <a:avLst/>
          </a:prstGeom>
        </p:spPr>
      </p:pic>
    </p:spTree>
    <p:extLst>
      <p:ext uri="{BB962C8B-B14F-4D97-AF65-F5344CB8AC3E}">
        <p14:creationId xmlns:p14="http://schemas.microsoft.com/office/powerpoint/2010/main" val="280315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Szacowanie potrzebnego czasu    </a:t>
            </a:r>
            <a:r>
              <a:rPr lang="en-US" sz="4000" b="1" dirty="0"/>
              <a:t>(</a:t>
            </a:r>
            <a:r>
              <a:rPr lang="pl-PL" sz="4000" b="1" dirty="0"/>
              <a:t>2</a:t>
            </a:r>
            <a:r>
              <a:rPr lang="en-US" sz="4000" b="1" dirty="0"/>
              <a:t>/2)</a:t>
            </a:r>
          </a:p>
        </p:txBody>
      </p:sp>
      <p:sp>
        <p:nvSpPr>
          <p:cNvPr id="2" name="Prostokąt 1"/>
          <p:cNvSpPr/>
          <p:nvPr/>
        </p:nvSpPr>
        <p:spPr>
          <a:xfrm>
            <a:off x="108858" y="857250"/>
            <a:ext cx="4648200" cy="5863144"/>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t>Poświęcenie czasu na </a:t>
            </a:r>
            <a:r>
              <a:rPr lang="pl-PL" sz="2300" dirty="0">
                <a:solidFill>
                  <a:srgbClr val="FF0000"/>
                </a:solidFill>
              </a:rPr>
              <a:t>uprzednie</a:t>
            </a:r>
            <a:r>
              <a:rPr lang="pl-PL" sz="2300" dirty="0"/>
              <a:t> zaplanowanie jak długo projekt potrwa a jednocześnie śledzenie </a:t>
            </a:r>
            <a:r>
              <a:rPr lang="pl-PL" sz="2300" dirty="0">
                <a:solidFill>
                  <a:srgbClr val="FF0000"/>
                </a:solidFill>
              </a:rPr>
              <a:t>rzeczywiście przepracowanej </a:t>
            </a:r>
            <a:r>
              <a:rPr lang="pl-PL" sz="2300" dirty="0"/>
              <a:t>liczby godzin dostarczy bezcennych informacji do wykorzystania przy planowaniu </a:t>
            </a:r>
            <a:r>
              <a:rPr lang="pl-PL" sz="2300" dirty="0">
                <a:solidFill>
                  <a:srgbClr val="FF0000"/>
                </a:solidFill>
              </a:rPr>
              <a:t>przyszłych projektów</a:t>
            </a:r>
            <a:r>
              <a:rPr lang="en-US" sz="2300" dirty="0">
                <a:solidFill>
                  <a:srgbClr val="FF0000"/>
                </a:solidFill>
              </a:rPr>
              <a:t>. </a:t>
            </a:r>
          </a:p>
          <a:p>
            <a:pPr marL="719138" indent="-342900">
              <a:spcBef>
                <a:spcPts val="1200"/>
              </a:spcBef>
              <a:buFont typeface="Arial" panose="020B0604020202020204" pitchFamily="34" charset="0"/>
              <a:buChar char="•"/>
            </a:pPr>
            <a:r>
              <a:rPr lang="pl-PL" sz="1900" dirty="0"/>
              <a:t>Będziemy w stanie </a:t>
            </a:r>
            <a:r>
              <a:rPr lang="pl-PL" sz="1900" dirty="0">
                <a:solidFill>
                  <a:srgbClr val="FF0000"/>
                </a:solidFill>
              </a:rPr>
              <a:t>z większą precyzją </a:t>
            </a:r>
            <a:r>
              <a:rPr lang="pl-PL" sz="1900" dirty="0"/>
              <a:t>szacować koszty oraz prognozować terminy ukończenia przyszłych projektów</a:t>
            </a:r>
            <a:r>
              <a:rPr lang="en-US" sz="1900" dirty="0"/>
              <a:t>. </a:t>
            </a:r>
            <a:endParaRPr lang="pl-PL" sz="1900" dirty="0"/>
          </a:p>
          <a:p>
            <a:pPr marL="719138" indent="-342900">
              <a:spcBef>
                <a:spcPts val="1200"/>
              </a:spcBef>
              <a:buFont typeface="Arial" panose="020B0604020202020204" pitchFamily="34" charset="0"/>
              <a:buChar char="•"/>
            </a:pPr>
            <a:r>
              <a:rPr lang="pl-PL" sz="1900" dirty="0"/>
              <a:t>Dodanie do arkusza kolumny, w której będzie można odnotować rzeczywiście poświęcony czas </a:t>
            </a:r>
            <a:r>
              <a:rPr lang="pl-PL" sz="1900" dirty="0">
                <a:solidFill>
                  <a:srgbClr val="FF0000"/>
                </a:solidFill>
              </a:rPr>
              <a:t>jest stosunkowo łatwe</a:t>
            </a:r>
            <a:r>
              <a:rPr lang="pl-PL" sz="1900" dirty="0"/>
              <a:t>, a jak się później okaże, </a:t>
            </a:r>
            <a:r>
              <a:rPr lang="pl-PL" sz="1900" dirty="0">
                <a:solidFill>
                  <a:srgbClr val="FF0000"/>
                </a:solidFill>
              </a:rPr>
              <a:t>często</a:t>
            </a:r>
            <a:r>
              <a:rPr lang="pl-PL" sz="1900" dirty="0"/>
              <a:t> będziemy tam zaglądać.</a:t>
            </a:r>
            <a:endParaRPr lang="en-US" sz="1900" dirty="0"/>
          </a:p>
        </p:txBody>
      </p:sp>
      <p:pic>
        <p:nvPicPr>
          <p:cNvPr id="3" name="Obraz 2"/>
          <p:cNvPicPr>
            <a:picLocks noChangeAspect="1"/>
          </p:cNvPicPr>
          <p:nvPr/>
        </p:nvPicPr>
        <p:blipFill>
          <a:blip r:embed="rId2"/>
          <a:stretch>
            <a:fillRect/>
          </a:stretch>
        </p:blipFill>
        <p:spPr>
          <a:xfrm>
            <a:off x="4757058" y="968123"/>
            <a:ext cx="7227771" cy="5768062"/>
          </a:xfrm>
          <a:prstGeom prst="rect">
            <a:avLst/>
          </a:prstGeom>
        </p:spPr>
      </p:pic>
    </p:spTree>
    <p:extLst>
      <p:ext uri="{BB962C8B-B14F-4D97-AF65-F5344CB8AC3E}">
        <p14:creationId xmlns:p14="http://schemas.microsoft.com/office/powerpoint/2010/main" val="318426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Determining the Schedule    (</a:t>
            </a:r>
            <a:r>
              <a:rPr lang="pl-PL" sz="4000" b="1" dirty="0"/>
              <a:t>1</a:t>
            </a:r>
            <a:r>
              <a:rPr lang="en-US" sz="4000" b="1" dirty="0"/>
              <a:t>/</a:t>
            </a:r>
            <a:r>
              <a:rPr lang="pl-PL" sz="4000" b="1" dirty="0"/>
              <a:t>2</a:t>
            </a:r>
            <a:r>
              <a:rPr lang="en-US" sz="4000" b="1" dirty="0"/>
              <a:t>)</a:t>
            </a:r>
          </a:p>
        </p:txBody>
      </p:sp>
      <p:sp>
        <p:nvSpPr>
          <p:cNvPr id="2" name="Prostokąt 1"/>
          <p:cNvSpPr/>
          <p:nvPr/>
        </p:nvSpPr>
        <p:spPr>
          <a:xfrm>
            <a:off x="0" y="857250"/>
            <a:ext cx="11930742" cy="2092881"/>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200" dirty="0"/>
              <a:t>Once you </a:t>
            </a:r>
            <a:r>
              <a:rPr lang="en-US" sz="2200" dirty="0">
                <a:solidFill>
                  <a:srgbClr val="FF0000"/>
                </a:solidFill>
              </a:rPr>
              <a:t>have estimated the hours </a:t>
            </a:r>
            <a:r>
              <a:rPr lang="en-US" sz="2200" dirty="0"/>
              <a:t>required to complete the project, creating a </a:t>
            </a:r>
            <a:r>
              <a:rPr lang="en-US" sz="2200" dirty="0">
                <a:solidFill>
                  <a:srgbClr val="FF0000"/>
                </a:solidFill>
              </a:rPr>
              <a:t>timeline</a:t>
            </a:r>
            <a:r>
              <a:rPr lang="en-US" sz="2200" dirty="0"/>
              <a:t> is relatively easy.</a:t>
            </a:r>
            <a:endParaRPr lang="pl-PL" sz="2200" dirty="0"/>
          </a:p>
          <a:p>
            <a:pPr marL="719138" indent="-342900">
              <a:spcBef>
                <a:spcPts val="600"/>
              </a:spcBef>
              <a:buFont typeface="Arial" panose="020B0604020202020204" pitchFamily="34" charset="0"/>
              <a:buChar char="•"/>
            </a:pPr>
            <a:r>
              <a:rPr lang="en-US" sz="1900" dirty="0">
                <a:solidFill>
                  <a:srgbClr val="FF0000"/>
                </a:solidFill>
              </a:rPr>
              <a:t>Total up </a:t>
            </a:r>
            <a:r>
              <a:rPr lang="en-US" sz="1900" dirty="0"/>
              <a:t>the hours for each section. If you have determined that each day represents about five hours of activity,</a:t>
            </a:r>
            <a:r>
              <a:rPr lang="pl-PL" sz="1900" dirty="0"/>
              <a:t> </a:t>
            </a:r>
            <a:r>
              <a:rPr lang="en-US" sz="1900" dirty="0"/>
              <a:t>you can make a </a:t>
            </a:r>
            <a:r>
              <a:rPr lang="en-US" sz="1900" dirty="0">
                <a:solidFill>
                  <a:srgbClr val="FF0000"/>
                </a:solidFill>
              </a:rPr>
              <a:t>calendar</a:t>
            </a:r>
            <a:r>
              <a:rPr lang="en-US" sz="1900" dirty="0"/>
              <a:t> to map out how long the </a:t>
            </a:r>
            <a:r>
              <a:rPr lang="en-US" sz="1900" dirty="0">
                <a:solidFill>
                  <a:srgbClr val="FF0000"/>
                </a:solidFill>
              </a:rPr>
              <a:t>project will take</a:t>
            </a:r>
            <a:r>
              <a:rPr lang="en-US" sz="1900" dirty="0"/>
              <a:t>. </a:t>
            </a:r>
            <a:endParaRPr lang="pl-PL" sz="1900" dirty="0"/>
          </a:p>
          <a:p>
            <a:pPr marL="719138" indent="-342900">
              <a:spcBef>
                <a:spcPts val="600"/>
              </a:spcBef>
              <a:buFont typeface="Arial" panose="020B0604020202020204" pitchFamily="34" charset="0"/>
              <a:buChar char="•"/>
            </a:pPr>
            <a:r>
              <a:rPr lang="pl-PL" sz="1900" dirty="0"/>
              <a:t>T</a:t>
            </a:r>
            <a:r>
              <a:rPr lang="en-US" sz="1900" dirty="0"/>
              <a:t>his calendar can be as simple as adding yet</a:t>
            </a:r>
            <a:r>
              <a:rPr lang="pl-PL" sz="1900" dirty="0"/>
              <a:t> </a:t>
            </a:r>
            <a:r>
              <a:rPr lang="en-US" sz="1900" dirty="0">
                <a:solidFill>
                  <a:srgbClr val="FF0000"/>
                </a:solidFill>
              </a:rPr>
              <a:t>another worksheet</a:t>
            </a:r>
            <a:r>
              <a:rPr lang="pl-PL" sz="1900" dirty="0"/>
              <a:t>. </a:t>
            </a:r>
            <a:r>
              <a:rPr lang="en-US" sz="1900" dirty="0"/>
              <a:t>Keep in mind that most months have holidays, and the like.</a:t>
            </a:r>
          </a:p>
        </p:txBody>
      </p:sp>
      <p:pic>
        <p:nvPicPr>
          <p:cNvPr id="4" name="Obraz 3"/>
          <p:cNvPicPr>
            <a:picLocks noChangeAspect="1"/>
          </p:cNvPicPr>
          <p:nvPr/>
        </p:nvPicPr>
        <p:blipFill>
          <a:blip r:embed="rId2"/>
          <a:stretch>
            <a:fillRect/>
          </a:stretch>
        </p:blipFill>
        <p:spPr>
          <a:xfrm>
            <a:off x="825272" y="2950131"/>
            <a:ext cx="10783598" cy="3799012"/>
          </a:xfrm>
          <a:prstGeom prst="rect">
            <a:avLst/>
          </a:prstGeom>
        </p:spPr>
      </p:pic>
    </p:spTree>
    <p:extLst>
      <p:ext uri="{BB962C8B-B14F-4D97-AF65-F5344CB8AC3E}">
        <p14:creationId xmlns:p14="http://schemas.microsoft.com/office/powerpoint/2010/main" val="101469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350374" y="873530"/>
            <a:ext cx="11487399" cy="5986254"/>
          </a:xfrm>
          <a:prstGeom prst="rect">
            <a:avLst/>
          </a:prstGeom>
        </p:spPr>
        <p:txBody>
          <a:bodyPr wrap="square">
            <a:spAutoFit/>
          </a:bodyPr>
          <a:lstStyle/>
          <a:p>
            <a:pPr marL="363538" indent="-363538">
              <a:spcBef>
                <a:spcPts val="1800"/>
              </a:spcBef>
              <a:buFont typeface="Wingdings" panose="05000000000000000000" pitchFamily="2" charset="2"/>
              <a:buChar char="F"/>
            </a:pPr>
            <a:r>
              <a:rPr lang="pl-PL" sz="2300" dirty="0"/>
              <a:t>Firma handlowa Northwind zajmuje się </a:t>
            </a:r>
            <a:r>
              <a:rPr lang="pl-PL" sz="2300" dirty="0">
                <a:solidFill>
                  <a:srgbClr val="FF0000"/>
                </a:solidFill>
              </a:rPr>
              <a:t>eksportem artykułów spożywczych</a:t>
            </a:r>
            <a:r>
              <a:rPr lang="pl-PL" sz="2300" dirty="0"/>
              <a:t>. Przechowywanie oraz zarządzanie danymi firmy odbywa się z wykorzystaniem </a:t>
            </a:r>
            <a:r>
              <a:rPr lang="pl-PL" sz="2300" dirty="0">
                <a:solidFill>
                  <a:srgbClr val="FF0000"/>
                </a:solidFill>
              </a:rPr>
              <a:t>relacyjnej bazy danych</a:t>
            </a:r>
            <a:r>
              <a:rPr lang="en-US" sz="2300" dirty="0"/>
              <a:t>. </a:t>
            </a:r>
          </a:p>
          <a:p>
            <a:pPr marL="363538" indent="-363538">
              <a:spcBef>
                <a:spcPts val="1800"/>
              </a:spcBef>
              <a:buFont typeface="Wingdings" panose="05000000000000000000" pitchFamily="2" charset="2"/>
              <a:buChar char="F"/>
            </a:pPr>
            <a:r>
              <a:rPr lang="pl-PL" sz="2300" dirty="0"/>
              <a:t>Krótko </a:t>
            </a:r>
            <a:r>
              <a:rPr lang="pl-PL" sz="2300" dirty="0">
                <a:solidFill>
                  <a:srgbClr val="FF0000"/>
                </a:solidFill>
              </a:rPr>
              <a:t>scharakteryzujemy</a:t>
            </a:r>
            <a:r>
              <a:rPr lang="pl-PL" sz="2300" dirty="0"/>
              <a:t> dane przechowywane w bazie. Są to w szczególności</a:t>
            </a:r>
            <a:r>
              <a:rPr lang="en-US" sz="2300" dirty="0"/>
              <a:t>:</a:t>
            </a:r>
          </a:p>
          <a:p>
            <a:pPr marL="720725" indent="-342900">
              <a:spcBef>
                <a:spcPts val="1800"/>
              </a:spcBef>
              <a:buFont typeface="Arial" panose="020B0604020202020204" pitchFamily="34" charset="0"/>
              <a:buChar char="•"/>
            </a:pPr>
            <a:r>
              <a:rPr lang="pl-PL" sz="2100" dirty="0"/>
              <a:t>Dane o </a:t>
            </a:r>
            <a:r>
              <a:rPr lang="pl-PL" sz="2100" dirty="0">
                <a:solidFill>
                  <a:srgbClr val="FF0000"/>
                </a:solidFill>
              </a:rPr>
              <a:t>klientach</a:t>
            </a:r>
            <a:r>
              <a:rPr lang="pl-PL" sz="2100" dirty="0"/>
              <a:t>, takie jak: identyfikator, nazwa klienta, osoba do kontaktu i jej stanowisko, pełny adres telefon i fax</a:t>
            </a:r>
            <a:r>
              <a:rPr lang="en-US" sz="2100" dirty="0"/>
              <a:t>. </a:t>
            </a:r>
          </a:p>
          <a:p>
            <a:pPr marL="720725" indent="-342900">
              <a:spcBef>
                <a:spcPts val="1800"/>
              </a:spcBef>
              <a:buFont typeface="Arial" panose="020B0604020202020204" pitchFamily="34" charset="0"/>
              <a:buChar char="•"/>
            </a:pPr>
            <a:r>
              <a:rPr lang="pl-PL" sz="2100" dirty="0"/>
              <a:t>Dane o </a:t>
            </a:r>
            <a:r>
              <a:rPr lang="pl-PL" sz="2100" dirty="0">
                <a:solidFill>
                  <a:srgbClr val="FF0000"/>
                </a:solidFill>
              </a:rPr>
              <a:t>pracownikach</a:t>
            </a:r>
            <a:r>
              <a:rPr lang="pl-PL" sz="2100" dirty="0"/>
              <a:t>, które obejmują: identyfikator, imię i nazwisko, stanowisko, tytuł grzecznościowy, datę urodzenia, datę zatrudnienia, adres, telefon domowy, numer kierunkowy oraz zdjęcie. Zdjęcia są przechowywane w systemie plikowym, dlatego należy podać ścieżkę do odpowiedniego pliku. Ponadto zapisywana jest informacja o osobie nadzorującej pracownika</a:t>
            </a:r>
            <a:r>
              <a:rPr lang="en-US" sz="2100" dirty="0"/>
              <a:t>.</a:t>
            </a:r>
          </a:p>
          <a:p>
            <a:pPr marL="720725" indent="-342900">
              <a:spcBef>
                <a:spcPts val="1800"/>
              </a:spcBef>
              <a:buFont typeface="Arial" panose="020B0604020202020204" pitchFamily="34" charset="0"/>
              <a:buChar char="•"/>
            </a:pPr>
            <a:r>
              <a:rPr lang="pl-PL" sz="2100" dirty="0"/>
              <a:t>Dane geograficzne, w sensie </a:t>
            </a:r>
            <a:r>
              <a:rPr lang="pl-PL" sz="2100" dirty="0">
                <a:solidFill>
                  <a:srgbClr val="FF0000"/>
                </a:solidFill>
              </a:rPr>
              <a:t>terytoriów</a:t>
            </a:r>
            <a:r>
              <a:rPr lang="pl-PL" sz="2100" dirty="0"/>
              <a:t> (obszarów), na których działa firma. Terytoria są łączone w </a:t>
            </a:r>
            <a:r>
              <a:rPr lang="pl-PL" sz="2100" dirty="0">
                <a:solidFill>
                  <a:srgbClr val="FF0000"/>
                </a:solidFill>
              </a:rPr>
              <a:t>regiony</a:t>
            </a:r>
            <a:r>
              <a:rPr lang="pl-PL" sz="2100" dirty="0"/>
              <a:t>. Aktualnie dla każdego terytorium i regionu podawany jest tylko ich opis. Pewien pracownik może być przypisany do kilku terytoriów, jednak nie obsługuje on ich na wyłączność: każdy pracownik może być przypisany do wielu terytoriów, a każde terytorium może być powiązane z wieloma pracownikami</a:t>
            </a:r>
            <a:r>
              <a:rPr lang="en-US" sz="2100" dirty="0"/>
              <a:t>.</a:t>
            </a:r>
          </a:p>
        </p:txBody>
      </p:sp>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Przykład ilustrujący – firma eksportowa Northwind    (1/2)</a:t>
            </a:r>
            <a:endParaRPr lang="en-US" sz="4000" b="1" dirty="0"/>
          </a:p>
        </p:txBody>
      </p:sp>
      <p:sp>
        <p:nvSpPr>
          <p:cNvPr id="4" name="Owal 3">
            <a:extLst>
              <a:ext uri="{FF2B5EF4-FFF2-40B4-BE49-F238E27FC236}">
                <a16:creationId xmlns:a16="http://schemas.microsoft.com/office/drawing/2014/main" id="{A955C2F7-0672-4705-B33B-AFE8A635D539}"/>
              </a:ext>
            </a:extLst>
          </p:cNvPr>
          <p:cNvSpPr/>
          <p:nvPr/>
        </p:nvSpPr>
        <p:spPr>
          <a:xfrm>
            <a:off x="-1793631" y="0"/>
            <a:ext cx="1793631" cy="7065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2023-06-14</a:t>
            </a:r>
          </a:p>
        </p:txBody>
      </p:sp>
    </p:spTree>
    <p:extLst>
      <p:ext uri="{BB962C8B-B14F-4D97-AF65-F5344CB8AC3E}">
        <p14:creationId xmlns:p14="http://schemas.microsoft.com/office/powerpoint/2010/main" val="33881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az 3"/>
          <p:cNvPicPr>
            <a:picLocks noChangeAspect="1"/>
          </p:cNvPicPr>
          <p:nvPr/>
        </p:nvPicPr>
        <p:blipFill>
          <a:blip r:embed="rId2"/>
          <a:stretch>
            <a:fillRect/>
          </a:stretch>
        </p:blipFill>
        <p:spPr>
          <a:xfrm>
            <a:off x="825272" y="2950131"/>
            <a:ext cx="10783598" cy="3799012"/>
          </a:xfrm>
          <a:prstGeom prst="rect">
            <a:avLst/>
          </a:prstGeom>
        </p:spPr>
      </p:pic>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Przygotowanie harmonogramu</a:t>
            </a:r>
            <a:r>
              <a:rPr lang="en-US" sz="4000" b="1" dirty="0"/>
              <a:t>    (</a:t>
            </a:r>
            <a:r>
              <a:rPr lang="pl-PL" sz="4000" b="1" dirty="0"/>
              <a:t>1</a:t>
            </a:r>
            <a:r>
              <a:rPr lang="en-US" sz="4000" b="1" dirty="0"/>
              <a:t>/</a:t>
            </a:r>
            <a:r>
              <a:rPr lang="pl-PL" sz="4000" b="1" dirty="0"/>
              <a:t>2</a:t>
            </a:r>
            <a:r>
              <a:rPr lang="en-US" sz="4000" b="1" dirty="0"/>
              <a:t>)</a:t>
            </a:r>
          </a:p>
        </p:txBody>
      </p:sp>
      <p:sp>
        <p:nvSpPr>
          <p:cNvPr id="2" name="Prostokąt 1"/>
          <p:cNvSpPr/>
          <p:nvPr/>
        </p:nvSpPr>
        <p:spPr>
          <a:xfrm>
            <a:off x="0" y="857250"/>
            <a:ext cx="11930742" cy="2092881"/>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200" dirty="0"/>
              <a:t>Po tym, jak dokonamy </a:t>
            </a:r>
            <a:r>
              <a:rPr lang="pl-PL" sz="2200" dirty="0">
                <a:solidFill>
                  <a:srgbClr val="FF0000"/>
                </a:solidFill>
              </a:rPr>
              <a:t>oceny liczby godzin </a:t>
            </a:r>
            <a:r>
              <a:rPr lang="pl-PL" sz="2200" dirty="0"/>
              <a:t>wymaganych do prac na projektem, stosukowo łatwo jest sporządzić odpowiedni diagram pokazujący przebieg prac </a:t>
            </a:r>
            <a:r>
              <a:rPr lang="pl-PL" sz="2200" dirty="0">
                <a:solidFill>
                  <a:srgbClr val="FF0000"/>
                </a:solidFill>
              </a:rPr>
              <a:t>na osi czasu</a:t>
            </a:r>
            <a:r>
              <a:rPr lang="en-US" sz="2200" dirty="0"/>
              <a:t>.</a:t>
            </a:r>
            <a:endParaRPr lang="pl-PL" sz="2200" dirty="0"/>
          </a:p>
          <a:p>
            <a:pPr marL="719138" indent="-342900">
              <a:spcBef>
                <a:spcPts val="600"/>
              </a:spcBef>
              <a:buFont typeface="Arial" panose="020B0604020202020204" pitchFamily="34" charset="0"/>
              <a:buChar char="•"/>
            </a:pPr>
            <a:r>
              <a:rPr lang="pl-PL" sz="1900" dirty="0"/>
              <a:t>Warto </a:t>
            </a:r>
            <a:r>
              <a:rPr lang="pl-PL" sz="1900" dirty="0">
                <a:solidFill>
                  <a:srgbClr val="FF0000"/>
                </a:solidFill>
              </a:rPr>
              <a:t>zsumować</a:t>
            </a:r>
            <a:r>
              <a:rPr lang="pl-PL" sz="1900" dirty="0"/>
              <a:t> godziny w każdej sekcji. Jeśli przyjmiemy, że w każdym dniu możemy poświęcić około 5-ciu godzin na prace, możemy sporządzić rodzaj </a:t>
            </a:r>
            <a:r>
              <a:rPr lang="pl-PL" sz="1900" dirty="0">
                <a:solidFill>
                  <a:srgbClr val="FF0000"/>
                </a:solidFill>
              </a:rPr>
              <a:t>kalendarza</a:t>
            </a:r>
            <a:r>
              <a:rPr lang="pl-PL" sz="1900" dirty="0"/>
              <a:t>, pokazującego jak długo </a:t>
            </a:r>
            <a:r>
              <a:rPr lang="pl-PL" sz="1900" dirty="0">
                <a:solidFill>
                  <a:srgbClr val="FF0000"/>
                </a:solidFill>
              </a:rPr>
              <a:t>potrwa projekt.</a:t>
            </a:r>
            <a:r>
              <a:rPr lang="en-US" sz="1900" dirty="0"/>
              <a:t> </a:t>
            </a:r>
            <a:endParaRPr lang="pl-PL" sz="1900" dirty="0"/>
          </a:p>
          <a:p>
            <a:pPr marL="719138" indent="-342900">
              <a:spcBef>
                <a:spcPts val="600"/>
              </a:spcBef>
              <a:buFont typeface="Arial" panose="020B0604020202020204" pitchFamily="34" charset="0"/>
              <a:buChar char="•"/>
            </a:pPr>
            <a:r>
              <a:rPr lang="pl-PL" sz="1900" dirty="0"/>
              <a:t>Kalendarz może być zapisany w prostej postaci, jako </a:t>
            </a:r>
            <a:r>
              <a:rPr lang="pl-PL" sz="1900" dirty="0">
                <a:solidFill>
                  <a:srgbClr val="FF0000"/>
                </a:solidFill>
              </a:rPr>
              <a:t>odrębna strona </a:t>
            </a:r>
            <a:r>
              <a:rPr lang="pl-PL" sz="1900" dirty="0"/>
              <a:t>naszego dokumentu arkusza Excel. Należy pamiętać, że większość miesięcy zawiera święta oraz inne dni wolne od pracy.</a:t>
            </a:r>
            <a:endParaRPr lang="en-US" sz="1900" dirty="0"/>
          </a:p>
        </p:txBody>
      </p:sp>
    </p:spTree>
    <p:extLst>
      <p:ext uri="{BB962C8B-B14F-4D97-AF65-F5344CB8AC3E}">
        <p14:creationId xmlns:p14="http://schemas.microsoft.com/office/powerpoint/2010/main" val="235470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Determining the Schedule    (</a:t>
            </a:r>
            <a:r>
              <a:rPr lang="pl-PL" sz="4000" b="1" dirty="0"/>
              <a:t>2</a:t>
            </a:r>
            <a:r>
              <a:rPr lang="en-US" sz="4000" b="1" dirty="0"/>
              <a:t>/</a:t>
            </a:r>
            <a:r>
              <a:rPr lang="pl-PL" sz="4000" b="1" dirty="0"/>
              <a:t>2</a:t>
            </a:r>
            <a:r>
              <a:rPr lang="en-US" sz="4000" b="1" dirty="0"/>
              <a:t>)</a:t>
            </a:r>
          </a:p>
        </p:txBody>
      </p:sp>
      <p:sp>
        <p:nvSpPr>
          <p:cNvPr id="2" name="Prostokąt 1"/>
          <p:cNvSpPr/>
          <p:nvPr/>
        </p:nvSpPr>
        <p:spPr>
          <a:xfrm>
            <a:off x="0" y="998353"/>
            <a:ext cx="4953000" cy="5740033"/>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200" dirty="0"/>
              <a:t>As with </a:t>
            </a:r>
            <a:r>
              <a:rPr lang="en-US" sz="2200" dirty="0">
                <a:solidFill>
                  <a:srgbClr val="FF0000"/>
                </a:solidFill>
              </a:rPr>
              <a:t>anything new</a:t>
            </a:r>
            <a:r>
              <a:rPr lang="en-US" sz="2200" dirty="0"/>
              <a:t>, the more you practice it, the more proficient at it you will become. </a:t>
            </a:r>
            <a:endParaRPr lang="pl-PL" sz="2200" dirty="0"/>
          </a:p>
          <a:p>
            <a:pPr marL="719138" indent="-358775">
              <a:spcBef>
                <a:spcPts val="600"/>
              </a:spcBef>
              <a:buFont typeface="Arial" panose="020B0604020202020204" pitchFamily="34" charset="0"/>
              <a:buChar char="•"/>
            </a:pPr>
            <a:r>
              <a:rPr lang="en-US" sz="2000" dirty="0"/>
              <a:t>Keep in mind that</a:t>
            </a:r>
            <a:r>
              <a:rPr lang="pl-PL" sz="2000" dirty="0"/>
              <a:t> </a:t>
            </a:r>
            <a:r>
              <a:rPr lang="en-US" sz="2000" dirty="0"/>
              <a:t>you </a:t>
            </a:r>
            <a:r>
              <a:rPr lang="en-US" sz="2000" dirty="0">
                <a:solidFill>
                  <a:srgbClr val="FF0000"/>
                </a:solidFill>
              </a:rPr>
              <a:t>can track </a:t>
            </a:r>
            <a:r>
              <a:rPr lang="en-US" sz="2000" dirty="0"/>
              <a:t>how </a:t>
            </a:r>
            <a:r>
              <a:rPr lang="en-US" sz="2000" dirty="0">
                <a:solidFill>
                  <a:srgbClr val="FF0000"/>
                </a:solidFill>
              </a:rPr>
              <a:t>accurate</a:t>
            </a:r>
            <a:r>
              <a:rPr lang="en-US" sz="2000" dirty="0"/>
              <a:t> you were at planning each solution by comparing what occurred to what you had</a:t>
            </a:r>
            <a:r>
              <a:rPr lang="pl-PL" sz="2000" dirty="0"/>
              <a:t> </a:t>
            </a:r>
            <a:r>
              <a:rPr lang="en-US" sz="2000" dirty="0"/>
              <a:t>planned. </a:t>
            </a:r>
            <a:endParaRPr lang="pl-PL" sz="2000" dirty="0"/>
          </a:p>
          <a:p>
            <a:pPr marL="358775" indent="-358775">
              <a:spcBef>
                <a:spcPts val="600"/>
              </a:spcBef>
              <a:buFont typeface="Wingdings" panose="05000000000000000000" pitchFamily="2" charset="2"/>
              <a:buChar char="F"/>
            </a:pPr>
            <a:r>
              <a:rPr lang="en-US" sz="2200" dirty="0"/>
              <a:t>An </a:t>
            </a:r>
            <a:r>
              <a:rPr lang="en-US" sz="2200" dirty="0">
                <a:solidFill>
                  <a:srgbClr val="FF0000"/>
                </a:solidFill>
              </a:rPr>
              <a:t>additional benefit </a:t>
            </a:r>
            <a:r>
              <a:rPr lang="en-US" sz="2200" dirty="0"/>
              <a:t>to scheduling your project is that your teammates, who may be involved with</a:t>
            </a:r>
            <a:r>
              <a:rPr lang="pl-PL" sz="2200" dirty="0"/>
              <a:t> </a:t>
            </a:r>
            <a:r>
              <a:rPr lang="en-US" sz="2200" dirty="0"/>
              <a:t>other projects as well, can </a:t>
            </a:r>
            <a:r>
              <a:rPr lang="en-US" sz="2200" dirty="0">
                <a:solidFill>
                  <a:srgbClr val="FF0000"/>
                </a:solidFill>
              </a:rPr>
              <a:t>integrate</a:t>
            </a:r>
            <a:r>
              <a:rPr lang="en-US" sz="2200" dirty="0"/>
              <a:t> their schedules with yours.</a:t>
            </a:r>
            <a:endParaRPr lang="pl-PL" sz="2200" dirty="0"/>
          </a:p>
          <a:p>
            <a:pPr marL="358775" indent="-358775">
              <a:spcBef>
                <a:spcPts val="600"/>
              </a:spcBef>
              <a:buFont typeface="Wingdings" panose="05000000000000000000" pitchFamily="2" charset="2"/>
              <a:buChar char="F"/>
            </a:pPr>
            <a:r>
              <a:rPr lang="en-US" sz="2200" dirty="0"/>
              <a:t>In the end you will find that a simple timeline is</a:t>
            </a:r>
            <a:r>
              <a:rPr lang="pl-PL" sz="2200" dirty="0"/>
              <a:t> </a:t>
            </a:r>
            <a:r>
              <a:rPr lang="en-US" sz="2200" dirty="0"/>
              <a:t>easy to create and provides advantages that </a:t>
            </a:r>
            <a:r>
              <a:rPr lang="en-US" sz="2200" dirty="0">
                <a:solidFill>
                  <a:srgbClr val="FF0000"/>
                </a:solidFill>
              </a:rPr>
              <a:t>far outweigh </a:t>
            </a:r>
            <a:r>
              <a:rPr lang="en-US" sz="2200" dirty="0"/>
              <a:t>the time it takes to implement.</a:t>
            </a:r>
          </a:p>
        </p:txBody>
      </p:sp>
      <p:pic>
        <p:nvPicPr>
          <p:cNvPr id="5" name="Obraz 4"/>
          <p:cNvPicPr>
            <a:picLocks noChangeAspect="1"/>
          </p:cNvPicPr>
          <p:nvPr/>
        </p:nvPicPr>
        <p:blipFill>
          <a:blip r:embed="rId2"/>
          <a:stretch>
            <a:fillRect/>
          </a:stretch>
        </p:blipFill>
        <p:spPr>
          <a:xfrm>
            <a:off x="5094515" y="1118099"/>
            <a:ext cx="6924675" cy="5457825"/>
          </a:xfrm>
          <a:prstGeom prst="rect">
            <a:avLst/>
          </a:prstGeom>
        </p:spPr>
      </p:pic>
    </p:spTree>
    <p:extLst>
      <p:ext uri="{BB962C8B-B14F-4D97-AF65-F5344CB8AC3E}">
        <p14:creationId xmlns:p14="http://schemas.microsoft.com/office/powerpoint/2010/main" val="198757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Przygotowanie harmonogramu</a:t>
            </a:r>
            <a:r>
              <a:rPr lang="en-US" sz="4000" b="1" dirty="0"/>
              <a:t>    (</a:t>
            </a:r>
            <a:r>
              <a:rPr lang="pl-PL" sz="4000" b="1" dirty="0"/>
              <a:t>2</a:t>
            </a:r>
            <a:r>
              <a:rPr lang="en-US" sz="4000" b="1" dirty="0"/>
              <a:t>/</a:t>
            </a:r>
            <a:r>
              <a:rPr lang="pl-PL" sz="4000" b="1" dirty="0"/>
              <a:t>2</a:t>
            </a:r>
            <a:r>
              <a:rPr lang="en-US" sz="4000" b="1" dirty="0"/>
              <a:t>)</a:t>
            </a:r>
          </a:p>
        </p:txBody>
      </p:sp>
      <p:sp>
        <p:nvSpPr>
          <p:cNvPr id="2" name="Prostokąt 1"/>
          <p:cNvSpPr/>
          <p:nvPr/>
        </p:nvSpPr>
        <p:spPr>
          <a:xfrm>
            <a:off x="21772" y="999721"/>
            <a:ext cx="4974772" cy="5740033"/>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000" dirty="0"/>
              <a:t>Podobnie jak w przypadku </a:t>
            </a:r>
            <a:r>
              <a:rPr lang="pl-PL" sz="2000" dirty="0">
                <a:solidFill>
                  <a:srgbClr val="FF0000"/>
                </a:solidFill>
              </a:rPr>
              <a:t>każdej nowości,</a:t>
            </a:r>
            <a:r>
              <a:rPr lang="pl-PL" sz="2000" dirty="0"/>
              <a:t> im więcej praktykujemy, tym większą osiągamy biegłość w jej poznawaniu</a:t>
            </a:r>
            <a:r>
              <a:rPr lang="en-US" sz="2000" dirty="0"/>
              <a:t>. </a:t>
            </a:r>
            <a:endParaRPr lang="pl-PL" sz="2000" dirty="0"/>
          </a:p>
          <a:p>
            <a:pPr marL="719138" indent="-358775">
              <a:spcBef>
                <a:spcPts val="600"/>
              </a:spcBef>
              <a:buFont typeface="Arial" panose="020B0604020202020204" pitchFamily="34" charset="0"/>
              <a:buChar char="•"/>
            </a:pPr>
            <a:r>
              <a:rPr lang="pl-PL" dirty="0"/>
              <a:t>Należy pamiętać, że mamy możliwość </a:t>
            </a:r>
            <a:r>
              <a:rPr lang="pl-PL" dirty="0">
                <a:solidFill>
                  <a:srgbClr val="FF0000"/>
                </a:solidFill>
              </a:rPr>
              <a:t>śledzenia, </a:t>
            </a:r>
            <a:r>
              <a:rPr lang="pl-PL" dirty="0"/>
              <a:t>jak </a:t>
            </a:r>
            <a:r>
              <a:rPr lang="pl-PL" dirty="0">
                <a:solidFill>
                  <a:srgbClr val="FF0000"/>
                </a:solidFill>
              </a:rPr>
              <a:t>dokładni </a:t>
            </a:r>
            <a:r>
              <a:rPr lang="pl-PL" dirty="0"/>
              <a:t>byliśmy w planowaniu każdej aplikacji porównując to, co się zdarzyło, z tym, co było zaplanowane.</a:t>
            </a:r>
          </a:p>
          <a:p>
            <a:pPr marL="358775" indent="-358775">
              <a:spcBef>
                <a:spcPts val="600"/>
              </a:spcBef>
              <a:buFont typeface="Wingdings" panose="05000000000000000000" pitchFamily="2" charset="2"/>
              <a:buChar char="F"/>
            </a:pPr>
            <a:r>
              <a:rPr lang="pl-PL" sz="2000" dirty="0">
                <a:solidFill>
                  <a:srgbClr val="FF0000"/>
                </a:solidFill>
              </a:rPr>
              <a:t>Dodatkową korzyścią </a:t>
            </a:r>
            <a:r>
              <a:rPr lang="pl-PL" sz="2000" dirty="0"/>
              <a:t>płynącą z harmonogramowania jest to, że członkowie zespołu, którzy mogą być zaangażowani w inne projekty mogą </a:t>
            </a:r>
            <a:r>
              <a:rPr lang="pl-PL" sz="2000" dirty="0">
                <a:solidFill>
                  <a:srgbClr val="FF0000"/>
                </a:solidFill>
              </a:rPr>
              <a:t>skoordynować</a:t>
            </a:r>
            <a:r>
              <a:rPr lang="pl-PL" sz="2000" dirty="0"/>
              <a:t> tamte harmonogramy z naszym</a:t>
            </a:r>
            <a:r>
              <a:rPr lang="en-US" sz="2000" dirty="0"/>
              <a:t>.</a:t>
            </a:r>
            <a:endParaRPr lang="pl-PL" sz="2000" dirty="0"/>
          </a:p>
          <a:p>
            <a:pPr marL="358775" indent="-358775">
              <a:spcBef>
                <a:spcPts val="600"/>
              </a:spcBef>
              <a:buFont typeface="Wingdings" panose="05000000000000000000" pitchFamily="2" charset="2"/>
              <a:buChar char="F"/>
            </a:pPr>
            <a:r>
              <a:rPr lang="pl-PL" sz="2000" dirty="0"/>
              <a:t>W efekcie stwierdzimy, że ten prosty diagram jest łatwy do sporządzenia a jednocześnie dostarcza korzyści, które </a:t>
            </a:r>
            <a:r>
              <a:rPr lang="pl-PL" sz="2000" dirty="0">
                <a:solidFill>
                  <a:srgbClr val="FF0000"/>
                </a:solidFill>
              </a:rPr>
              <a:t>znacznie przewyższają</a:t>
            </a:r>
            <a:r>
              <a:rPr lang="pl-PL" sz="2000" dirty="0"/>
              <a:t> nakłady poniesione na jego przygotowanie</a:t>
            </a:r>
            <a:r>
              <a:rPr lang="en-US" sz="2000" dirty="0"/>
              <a:t>.</a:t>
            </a:r>
          </a:p>
        </p:txBody>
      </p:sp>
      <p:pic>
        <p:nvPicPr>
          <p:cNvPr id="5" name="Obraz 4"/>
          <p:cNvPicPr>
            <a:picLocks noChangeAspect="1"/>
          </p:cNvPicPr>
          <p:nvPr/>
        </p:nvPicPr>
        <p:blipFill>
          <a:blip r:embed="rId2"/>
          <a:stretch>
            <a:fillRect/>
          </a:stretch>
        </p:blipFill>
        <p:spPr>
          <a:xfrm>
            <a:off x="5094515" y="1118099"/>
            <a:ext cx="6924675" cy="5457825"/>
          </a:xfrm>
          <a:prstGeom prst="rect">
            <a:avLst/>
          </a:prstGeom>
        </p:spPr>
      </p:pic>
    </p:spTree>
    <p:extLst>
      <p:ext uri="{BB962C8B-B14F-4D97-AF65-F5344CB8AC3E}">
        <p14:creationId xmlns:p14="http://schemas.microsoft.com/office/powerpoint/2010/main" val="168393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Estimating</a:t>
            </a:r>
            <a:r>
              <a:rPr lang="pl-PL" sz="4000" b="1" dirty="0"/>
              <a:t> the </a:t>
            </a:r>
            <a:r>
              <a:rPr lang="pl-PL" sz="4000" b="1" dirty="0" err="1"/>
              <a:t>Cost</a:t>
            </a:r>
            <a:endParaRPr lang="en-US" sz="4000" b="1" dirty="0"/>
          </a:p>
        </p:txBody>
      </p:sp>
      <p:sp>
        <p:nvSpPr>
          <p:cNvPr id="2" name="Prostokąt 1"/>
          <p:cNvSpPr/>
          <p:nvPr/>
        </p:nvSpPr>
        <p:spPr>
          <a:xfrm>
            <a:off x="359228" y="1118095"/>
            <a:ext cx="11473543" cy="4431983"/>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When estimating the cost of the solution, a good place to start is by evaluating </a:t>
            </a:r>
            <a:r>
              <a:rPr lang="en-US" sz="2400" dirty="0">
                <a:solidFill>
                  <a:srgbClr val="FF0000"/>
                </a:solidFill>
              </a:rPr>
              <a:t>how many hours</a:t>
            </a:r>
            <a:r>
              <a:rPr lang="en-US" sz="2400" dirty="0"/>
              <a:t> you thought each</a:t>
            </a:r>
            <a:r>
              <a:rPr lang="pl-PL" sz="2400" dirty="0"/>
              <a:t> </a:t>
            </a:r>
            <a:r>
              <a:rPr lang="en-US" sz="2400" dirty="0"/>
              <a:t>task would take and multiplying it by the </a:t>
            </a:r>
            <a:r>
              <a:rPr lang="en-US" sz="2400" dirty="0">
                <a:solidFill>
                  <a:srgbClr val="FF0000"/>
                </a:solidFill>
              </a:rPr>
              <a:t>hourly wages </a:t>
            </a:r>
            <a:r>
              <a:rPr lang="en-US" sz="2400" dirty="0"/>
              <a:t>you expect to pay. </a:t>
            </a:r>
            <a:endParaRPr lang="pl-PL" sz="2400" dirty="0"/>
          </a:p>
          <a:p>
            <a:pPr marL="719138" indent="-342900">
              <a:spcBef>
                <a:spcPts val="1800"/>
              </a:spcBef>
              <a:buFont typeface="Arial" panose="020B0604020202020204" pitchFamily="34" charset="0"/>
              <a:buChar char="•"/>
            </a:pPr>
            <a:r>
              <a:rPr lang="pl-PL" sz="2100" dirty="0"/>
              <a:t>We </a:t>
            </a:r>
            <a:r>
              <a:rPr lang="pl-PL" sz="2100" dirty="0" err="1"/>
              <a:t>should</a:t>
            </a:r>
            <a:r>
              <a:rPr lang="pl-PL" sz="2100" dirty="0"/>
              <a:t> k</a:t>
            </a:r>
            <a:r>
              <a:rPr lang="en-US" sz="2100" dirty="0" err="1"/>
              <a:t>eep</a:t>
            </a:r>
            <a:r>
              <a:rPr lang="en-US" sz="2100" dirty="0"/>
              <a:t> in mind that </a:t>
            </a:r>
            <a:r>
              <a:rPr lang="en-US" sz="2100" dirty="0">
                <a:solidFill>
                  <a:srgbClr val="FF0000"/>
                </a:solidFill>
              </a:rPr>
              <a:t>issues can come up</a:t>
            </a:r>
            <a:r>
              <a:rPr lang="pl-PL" sz="2100" dirty="0">
                <a:solidFill>
                  <a:srgbClr val="FF0000"/>
                </a:solidFill>
              </a:rPr>
              <a:t> </a:t>
            </a:r>
            <a:r>
              <a:rPr lang="en-US" sz="2100" dirty="0"/>
              <a:t>that could block you from performing your tasks in a particular order or on a particular date. </a:t>
            </a:r>
            <a:endParaRPr lang="pl-PL" sz="2100" dirty="0"/>
          </a:p>
          <a:p>
            <a:pPr marL="719138" indent="-342900">
              <a:spcBef>
                <a:spcPts val="1800"/>
              </a:spcBef>
              <a:buFont typeface="Arial" panose="020B0604020202020204" pitchFamily="34" charset="0"/>
              <a:buChar char="•"/>
            </a:pPr>
            <a:r>
              <a:rPr lang="en-US" sz="2100" dirty="0"/>
              <a:t>In a perfect world,</a:t>
            </a:r>
            <a:r>
              <a:rPr lang="pl-PL" sz="2100" dirty="0"/>
              <a:t> </a:t>
            </a:r>
            <a:r>
              <a:rPr lang="en-US" sz="2100" dirty="0"/>
              <a:t>everything runs smoothly and works as planned. Nevertheless, as we all know, that is </a:t>
            </a:r>
            <a:r>
              <a:rPr lang="en-US" sz="2100" dirty="0">
                <a:solidFill>
                  <a:srgbClr val="FF0000"/>
                </a:solidFill>
              </a:rPr>
              <a:t>not likely to happen </a:t>
            </a:r>
            <a:r>
              <a:rPr lang="en-US" sz="2100" dirty="0"/>
              <a:t>for</a:t>
            </a:r>
            <a:r>
              <a:rPr lang="pl-PL" sz="2100" dirty="0"/>
              <a:t> </a:t>
            </a:r>
            <a:r>
              <a:rPr lang="en-US" sz="2100" dirty="0"/>
              <a:t>the vast majority of solutions. </a:t>
            </a:r>
            <a:endParaRPr lang="pl-PL" sz="2100" dirty="0"/>
          </a:p>
          <a:p>
            <a:pPr marL="358775" indent="-358775">
              <a:spcBef>
                <a:spcPts val="1800"/>
              </a:spcBef>
              <a:buFont typeface="Wingdings" panose="05000000000000000000" pitchFamily="2" charset="2"/>
              <a:buChar char="F"/>
            </a:pPr>
            <a:r>
              <a:rPr lang="en-US" sz="2400" dirty="0"/>
              <a:t>A common way to </a:t>
            </a:r>
            <a:r>
              <a:rPr lang="en-US" sz="2400" dirty="0">
                <a:solidFill>
                  <a:srgbClr val="FF0000"/>
                </a:solidFill>
              </a:rPr>
              <a:t>mitigate this </a:t>
            </a:r>
            <a:r>
              <a:rPr lang="en-US" sz="2400" dirty="0"/>
              <a:t>is to add a percentage to the estimated cost. </a:t>
            </a:r>
            <a:endParaRPr lang="pl-PL" sz="2400" dirty="0"/>
          </a:p>
          <a:p>
            <a:pPr marL="719138" indent="-342900">
              <a:spcBef>
                <a:spcPts val="1800"/>
              </a:spcBef>
              <a:buFont typeface="Arial" panose="020B0604020202020204" pitchFamily="34" charset="0"/>
              <a:buChar char="•"/>
            </a:pPr>
            <a:r>
              <a:rPr lang="pl-PL" sz="2100" dirty="0"/>
              <a:t>T</a:t>
            </a:r>
            <a:r>
              <a:rPr lang="en-US" sz="2100" dirty="0"/>
              <a:t>his</a:t>
            </a:r>
            <a:r>
              <a:rPr lang="pl-PL" sz="2100" dirty="0"/>
              <a:t> </a:t>
            </a:r>
            <a:r>
              <a:rPr lang="en-US" sz="2100" dirty="0"/>
              <a:t>additional percentage usually varies between 10% to 20% depending on </a:t>
            </a:r>
            <a:r>
              <a:rPr lang="en-US" sz="2100" dirty="0">
                <a:solidFill>
                  <a:srgbClr val="FF0000"/>
                </a:solidFill>
              </a:rPr>
              <a:t>how risky </a:t>
            </a:r>
            <a:r>
              <a:rPr lang="en-US" sz="2100" dirty="0"/>
              <a:t>you feel any given project is in</a:t>
            </a:r>
            <a:r>
              <a:rPr lang="pl-PL" sz="2100" dirty="0"/>
              <a:t> </a:t>
            </a:r>
            <a:r>
              <a:rPr lang="en-US" sz="2100" dirty="0"/>
              <a:t>regard to overruns and changes.</a:t>
            </a:r>
          </a:p>
        </p:txBody>
      </p:sp>
    </p:spTree>
    <p:extLst>
      <p:ext uri="{BB962C8B-B14F-4D97-AF65-F5344CB8AC3E}">
        <p14:creationId xmlns:p14="http://schemas.microsoft.com/office/powerpoint/2010/main" val="34460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Oszacowanie kosztów</a:t>
            </a:r>
            <a:endParaRPr lang="en-US" sz="4000" b="1" dirty="0"/>
          </a:p>
        </p:txBody>
      </p:sp>
      <p:sp>
        <p:nvSpPr>
          <p:cNvPr id="2" name="Prostokąt 1"/>
          <p:cNvSpPr/>
          <p:nvPr/>
        </p:nvSpPr>
        <p:spPr>
          <a:xfrm>
            <a:off x="359228" y="1118095"/>
            <a:ext cx="11473543" cy="4801314"/>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400" dirty="0"/>
              <a:t>Szacując koszty opracowania aplikacji, dobrze jest rozpocząć od naszej oceny tego, </a:t>
            </a:r>
            <a:r>
              <a:rPr lang="pl-PL" sz="2400" dirty="0">
                <a:solidFill>
                  <a:srgbClr val="FF0000"/>
                </a:solidFill>
              </a:rPr>
              <a:t>ile godzin</a:t>
            </a:r>
            <a:r>
              <a:rPr lang="pl-PL" sz="2400" dirty="0"/>
              <a:t> potrzeba na wykonanie każdego zadania i pomnożenie tej liczby przez </a:t>
            </a:r>
            <a:r>
              <a:rPr lang="pl-PL" sz="2400" dirty="0">
                <a:solidFill>
                  <a:srgbClr val="FF0000"/>
                </a:solidFill>
              </a:rPr>
              <a:t>stawkę godzinową</a:t>
            </a:r>
            <a:r>
              <a:rPr lang="pl-PL" sz="2400" dirty="0"/>
              <a:t>, którą zamierzamy zastosować</a:t>
            </a:r>
            <a:r>
              <a:rPr lang="en-US" sz="2400" dirty="0"/>
              <a:t>. </a:t>
            </a:r>
            <a:endParaRPr lang="pl-PL" sz="2400" dirty="0"/>
          </a:p>
          <a:p>
            <a:pPr marL="719138" indent="-342900">
              <a:spcBef>
                <a:spcPts val="1800"/>
              </a:spcBef>
              <a:buFont typeface="Arial" panose="020B0604020202020204" pitchFamily="34" charset="0"/>
              <a:buChar char="•"/>
            </a:pPr>
            <a:r>
              <a:rPr lang="pl-PL" sz="2100" dirty="0"/>
              <a:t>Należy uwzględnić to, że mogą </a:t>
            </a:r>
            <a:r>
              <a:rPr lang="pl-PL" sz="2100" dirty="0">
                <a:solidFill>
                  <a:srgbClr val="FF0000"/>
                </a:solidFill>
              </a:rPr>
              <a:t>wystąpić okoliczności</a:t>
            </a:r>
            <a:r>
              <a:rPr lang="pl-PL" sz="2100" dirty="0"/>
              <a:t>, które uniemożliwią zrealizowanie naszych zadań w określonym porządku lub w określonym terminie</a:t>
            </a:r>
            <a:r>
              <a:rPr lang="en-US" sz="2100" dirty="0"/>
              <a:t>. </a:t>
            </a:r>
            <a:endParaRPr lang="pl-PL" sz="2100" dirty="0"/>
          </a:p>
          <a:p>
            <a:pPr marL="719138" indent="-342900">
              <a:spcBef>
                <a:spcPts val="1800"/>
              </a:spcBef>
              <a:buFont typeface="Arial" panose="020B0604020202020204" pitchFamily="34" charset="0"/>
              <a:buChar char="•"/>
            </a:pPr>
            <a:r>
              <a:rPr lang="pl-PL" sz="2100" dirty="0"/>
              <a:t>W idealnym świecie wszystko przebiega gładko i działa zgodnie z planem. Jednakże, jak wszyscy wiemy, jest to </a:t>
            </a:r>
            <a:r>
              <a:rPr lang="pl-PL" sz="2100" dirty="0">
                <a:solidFill>
                  <a:srgbClr val="FF0000"/>
                </a:solidFill>
              </a:rPr>
              <a:t>mało prawdopodobne </a:t>
            </a:r>
            <a:r>
              <a:rPr lang="pl-PL" sz="2100" dirty="0"/>
              <a:t>dla zdecydowanej większości aplikacji</a:t>
            </a:r>
            <a:r>
              <a:rPr lang="en-US" sz="2100" dirty="0"/>
              <a:t>. </a:t>
            </a:r>
            <a:endParaRPr lang="pl-PL" sz="2100" dirty="0"/>
          </a:p>
          <a:p>
            <a:pPr marL="358775" indent="-358775">
              <a:spcBef>
                <a:spcPts val="1800"/>
              </a:spcBef>
              <a:buFont typeface="Wingdings" panose="05000000000000000000" pitchFamily="2" charset="2"/>
              <a:buChar char="F"/>
            </a:pPr>
            <a:r>
              <a:rPr lang="pl-PL" sz="2400" dirty="0"/>
              <a:t>Popularnym sposobem na </a:t>
            </a:r>
            <a:r>
              <a:rPr lang="pl-PL" sz="2400" dirty="0">
                <a:solidFill>
                  <a:srgbClr val="FF0000"/>
                </a:solidFill>
              </a:rPr>
              <a:t>złagodzenie</a:t>
            </a:r>
            <a:r>
              <a:rPr lang="pl-PL" sz="2400" dirty="0"/>
              <a:t> tego ryzyka jest dodanie pewnego zapasu do otrzymanej wartości oszacowania.</a:t>
            </a:r>
            <a:r>
              <a:rPr lang="en-US" sz="2400" dirty="0"/>
              <a:t> </a:t>
            </a:r>
            <a:endParaRPr lang="pl-PL" sz="2400" dirty="0"/>
          </a:p>
          <a:p>
            <a:pPr marL="719138" indent="-342900">
              <a:spcBef>
                <a:spcPts val="1800"/>
              </a:spcBef>
              <a:buFont typeface="Arial" panose="020B0604020202020204" pitchFamily="34" charset="0"/>
              <a:buChar char="•"/>
            </a:pPr>
            <a:r>
              <a:rPr lang="pl-PL" sz="2100" dirty="0"/>
              <a:t>Ta dodatkowa wartość zwykle waha się pomiędzy </a:t>
            </a:r>
            <a:r>
              <a:rPr lang="en-US" sz="2100" dirty="0"/>
              <a:t>10% </a:t>
            </a:r>
            <a:r>
              <a:rPr lang="pl-PL" sz="2100" dirty="0"/>
              <a:t>a</a:t>
            </a:r>
            <a:r>
              <a:rPr lang="en-US" sz="2100" dirty="0"/>
              <a:t> 20%</a:t>
            </a:r>
            <a:r>
              <a:rPr lang="pl-PL" sz="2100" dirty="0"/>
              <a:t> w zależności od tego </a:t>
            </a:r>
            <a:r>
              <a:rPr lang="pl-PL" sz="2100" dirty="0">
                <a:solidFill>
                  <a:srgbClr val="FF0000"/>
                </a:solidFill>
              </a:rPr>
              <a:t>jak ryzykowny </a:t>
            </a:r>
            <a:r>
              <a:rPr lang="pl-PL" sz="2100" dirty="0"/>
              <a:t>jest w naszej ocenie dany projekt w kwestii przekroczeń oraz zmian.</a:t>
            </a:r>
            <a:endParaRPr lang="en-US" sz="2100" dirty="0"/>
          </a:p>
        </p:txBody>
      </p:sp>
    </p:spTree>
    <p:extLst>
      <p:ext uri="{BB962C8B-B14F-4D97-AF65-F5344CB8AC3E}">
        <p14:creationId xmlns:p14="http://schemas.microsoft.com/office/powerpoint/2010/main" val="220581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Documenting the Solution Plan    (1/4)</a:t>
            </a:r>
          </a:p>
        </p:txBody>
      </p:sp>
      <p:sp>
        <p:nvSpPr>
          <p:cNvPr id="2" name="Prostokąt 1"/>
          <p:cNvSpPr/>
          <p:nvPr/>
        </p:nvSpPr>
        <p:spPr>
          <a:xfrm>
            <a:off x="108858" y="857250"/>
            <a:ext cx="11789228" cy="5647700"/>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400" dirty="0"/>
              <a:t>We should have a good idea of </a:t>
            </a:r>
            <a:r>
              <a:rPr lang="en-US" sz="2400" dirty="0">
                <a:solidFill>
                  <a:srgbClr val="FF0000"/>
                </a:solidFill>
              </a:rPr>
              <a:t>what the solution consists of </a:t>
            </a:r>
            <a:r>
              <a:rPr lang="en-US" sz="2400" dirty="0"/>
              <a:t>after we have examined the tasks our solution will entail. By this time, we should </a:t>
            </a:r>
            <a:r>
              <a:rPr lang="en-US" sz="2400" dirty="0">
                <a:solidFill>
                  <a:srgbClr val="FF0000"/>
                </a:solidFill>
              </a:rPr>
              <a:t>know the following</a:t>
            </a:r>
            <a:r>
              <a:rPr lang="en-US" sz="2400" dirty="0"/>
              <a:t>:</a:t>
            </a:r>
          </a:p>
          <a:p>
            <a:pPr marL="719138" indent="-342900">
              <a:spcBef>
                <a:spcPts val="600"/>
              </a:spcBef>
              <a:buFont typeface="Arial" panose="020B0604020202020204" pitchFamily="34" charset="0"/>
              <a:buChar char="•"/>
            </a:pPr>
            <a:r>
              <a:rPr lang="en-US" sz="1900" dirty="0"/>
              <a:t>Which </a:t>
            </a:r>
            <a:r>
              <a:rPr lang="en-US" sz="1900" dirty="0">
                <a:solidFill>
                  <a:srgbClr val="FF0000"/>
                </a:solidFill>
              </a:rPr>
              <a:t>tables</a:t>
            </a:r>
            <a:r>
              <a:rPr lang="en-US" sz="1900" dirty="0"/>
              <a:t> we need</a:t>
            </a:r>
          </a:p>
          <a:p>
            <a:pPr marL="719138" indent="-342900">
              <a:spcBef>
                <a:spcPts val="600"/>
              </a:spcBef>
              <a:buFont typeface="Arial" panose="020B0604020202020204" pitchFamily="34" charset="0"/>
              <a:buChar char="•"/>
            </a:pPr>
            <a:r>
              <a:rPr lang="en-US" sz="1900" dirty="0"/>
              <a:t>Which type of </a:t>
            </a:r>
            <a:r>
              <a:rPr lang="en-US" sz="1900" dirty="0">
                <a:solidFill>
                  <a:srgbClr val="FF0000"/>
                </a:solidFill>
              </a:rPr>
              <a:t>ETL tasks </a:t>
            </a:r>
            <a:r>
              <a:rPr lang="en-US" sz="1900" dirty="0"/>
              <a:t>we need to perform</a:t>
            </a:r>
          </a:p>
          <a:p>
            <a:pPr marL="719138" indent="-342900">
              <a:spcBef>
                <a:spcPts val="600"/>
              </a:spcBef>
              <a:buFont typeface="Arial" panose="020B0604020202020204" pitchFamily="34" charset="0"/>
              <a:buChar char="•"/>
            </a:pPr>
            <a:r>
              <a:rPr lang="en-US" sz="1900" dirty="0"/>
              <a:t>What the </a:t>
            </a:r>
            <a:r>
              <a:rPr lang="en-US" sz="1900" dirty="0">
                <a:solidFill>
                  <a:srgbClr val="FF0000"/>
                </a:solidFill>
              </a:rPr>
              <a:t>name of your cube </a:t>
            </a:r>
            <a:r>
              <a:rPr lang="en-US" sz="1900" dirty="0"/>
              <a:t>might be</a:t>
            </a:r>
          </a:p>
          <a:p>
            <a:pPr marL="719138" indent="-342900">
              <a:spcBef>
                <a:spcPts val="600"/>
              </a:spcBef>
              <a:buFont typeface="Arial" panose="020B0604020202020204" pitchFamily="34" charset="0"/>
              <a:buChar char="•"/>
            </a:pPr>
            <a:r>
              <a:rPr lang="en-US" sz="1900" dirty="0"/>
              <a:t>The titles of your </a:t>
            </a:r>
            <a:r>
              <a:rPr lang="en-US" sz="1900" dirty="0">
                <a:solidFill>
                  <a:srgbClr val="FF0000"/>
                </a:solidFill>
              </a:rPr>
              <a:t>basic prototype </a:t>
            </a:r>
            <a:r>
              <a:rPr lang="en-US" sz="1900" dirty="0"/>
              <a:t>reports.</a:t>
            </a:r>
          </a:p>
          <a:p>
            <a:pPr marL="358775" indent="-358775">
              <a:spcBef>
                <a:spcPts val="600"/>
              </a:spcBef>
              <a:buFont typeface="Wingdings" panose="05000000000000000000" pitchFamily="2" charset="2"/>
              <a:buChar char="F"/>
            </a:pPr>
            <a:r>
              <a:rPr lang="en-US" sz="2400" dirty="0"/>
              <a:t>We can choose to put this information directly in our formal Word document or record it in a simple spreadsheet. Either way, it </a:t>
            </a:r>
            <a:r>
              <a:rPr lang="en-US" sz="2400" dirty="0">
                <a:solidFill>
                  <a:srgbClr val="FF0000"/>
                </a:solidFill>
              </a:rPr>
              <a:t>should be recorded</a:t>
            </a:r>
            <a:r>
              <a:rPr lang="en-US" sz="2400" dirty="0"/>
              <a:t>. </a:t>
            </a:r>
          </a:p>
          <a:p>
            <a:pPr marL="719138" indent="-342900">
              <a:spcBef>
                <a:spcPts val="600"/>
              </a:spcBef>
              <a:buFont typeface="Arial" panose="020B0604020202020204" pitchFamily="34" charset="0"/>
              <a:buChar char="•"/>
            </a:pPr>
            <a:r>
              <a:rPr lang="en-US" sz="1900" dirty="0"/>
              <a:t>This formal or informal document is then </a:t>
            </a:r>
            <a:r>
              <a:rPr lang="en-US" sz="1900" dirty="0">
                <a:solidFill>
                  <a:srgbClr val="FF0000"/>
                </a:solidFill>
              </a:rPr>
              <a:t>used for the creation </a:t>
            </a:r>
            <a:r>
              <a:rPr lang="en-US" sz="1900" dirty="0"/>
              <a:t>of our BI solution. </a:t>
            </a:r>
          </a:p>
          <a:p>
            <a:pPr marL="719138" indent="-342900">
              <a:spcBef>
                <a:spcPts val="600"/>
              </a:spcBef>
              <a:buFont typeface="Arial" panose="020B0604020202020204" pitchFamily="34" charset="0"/>
              <a:buChar char="•"/>
            </a:pPr>
            <a:r>
              <a:rPr lang="en-US" sz="1900" dirty="0"/>
              <a:t>Additionally, this documentation should </a:t>
            </a:r>
            <a:r>
              <a:rPr lang="en-US" sz="1900" dirty="0">
                <a:solidFill>
                  <a:srgbClr val="FF0000"/>
                </a:solidFill>
              </a:rPr>
              <a:t>correspond</a:t>
            </a:r>
            <a:r>
              <a:rPr lang="en-US" sz="1900" dirty="0"/>
              <a:t> with what is incorporated into the </a:t>
            </a:r>
            <a:r>
              <a:rPr lang="en-US" sz="1900" dirty="0">
                <a:solidFill>
                  <a:srgbClr val="FF0000"/>
                </a:solidFill>
              </a:rPr>
              <a:t>official contract</a:t>
            </a:r>
            <a:r>
              <a:rPr lang="en-US" sz="1900" dirty="0"/>
              <a:t>, if one is necessary.</a:t>
            </a:r>
          </a:p>
          <a:p>
            <a:pPr marL="358775" indent="-342900">
              <a:spcBef>
                <a:spcPts val="600"/>
              </a:spcBef>
              <a:buFont typeface="Wingdings" panose="05000000000000000000" pitchFamily="2" charset="2"/>
              <a:buChar char="F"/>
            </a:pPr>
            <a:r>
              <a:rPr lang="en-US" sz="2200" dirty="0">
                <a:solidFill>
                  <a:srgbClr val="FF0000"/>
                </a:solidFill>
              </a:rPr>
              <a:t>Assume that</a:t>
            </a:r>
            <a:r>
              <a:rPr lang="en-US" sz="2200" dirty="0"/>
              <a:t>: (</a:t>
            </a:r>
            <a:r>
              <a:rPr lang="en-US" sz="2200" dirty="0" err="1"/>
              <a:t>i</a:t>
            </a:r>
            <a:r>
              <a:rPr lang="en-US" sz="2200" dirty="0"/>
              <a:t>) we will make mistakes; (ii) we will miss some items; (iii) some of our time estimates may be incorrect. </a:t>
            </a:r>
          </a:p>
          <a:p>
            <a:pPr marL="719138" indent="-342900">
              <a:spcBef>
                <a:spcPts val="600"/>
              </a:spcBef>
              <a:buFont typeface="Arial" panose="020B0604020202020204" pitchFamily="34" charset="0"/>
              <a:buChar char="•"/>
            </a:pPr>
            <a:r>
              <a:rPr lang="en-US" sz="1900" dirty="0"/>
              <a:t>In the end, it </a:t>
            </a:r>
            <a:r>
              <a:rPr lang="en-US" sz="1900" dirty="0">
                <a:solidFill>
                  <a:srgbClr val="FF0000"/>
                </a:solidFill>
              </a:rPr>
              <a:t>does not matter </a:t>
            </a:r>
            <a:r>
              <a:rPr lang="en-US" sz="1900" dirty="0"/>
              <a:t>that we get everything perfect </a:t>
            </a:r>
            <a:r>
              <a:rPr lang="en-US" sz="1900" dirty="0">
                <a:solidFill>
                  <a:srgbClr val="FF0000"/>
                </a:solidFill>
              </a:rPr>
              <a:t>the first time </a:t>
            </a:r>
            <a:r>
              <a:rPr lang="en-US" sz="1900" dirty="0"/>
              <a:t>out. </a:t>
            </a:r>
          </a:p>
          <a:p>
            <a:pPr marL="719138" indent="-342900">
              <a:spcBef>
                <a:spcPts val="600"/>
              </a:spcBef>
              <a:buFont typeface="Arial" panose="020B0604020202020204" pitchFamily="34" charset="0"/>
              <a:buChar char="•"/>
            </a:pPr>
            <a:r>
              <a:rPr lang="en-US" sz="1900" dirty="0"/>
              <a:t>What does matter is that we </a:t>
            </a:r>
            <a:r>
              <a:rPr lang="en-US" sz="1900" dirty="0">
                <a:solidFill>
                  <a:srgbClr val="FF0000"/>
                </a:solidFill>
              </a:rPr>
              <a:t>learn by our mistakes </a:t>
            </a:r>
            <a:r>
              <a:rPr lang="en-US" sz="1900" dirty="0"/>
              <a:t>and become better at creating BI solutions as time goes on. </a:t>
            </a:r>
          </a:p>
        </p:txBody>
      </p:sp>
    </p:spTree>
    <p:extLst>
      <p:ext uri="{BB962C8B-B14F-4D97-AF65-F5344CB8AC3E}">
        <p14:creationId xmlns:p14="http://schemas.microsoft.com/office/powerpoint/2010/main" val="304869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left)">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wipe(left)">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Dokumentowanie planu aplikacji</a:t>
            </a:r>
            <a:r>
              <a:rPr lang="en-US" sz="4000" b="1" dirty="0"/>
              <a:t>    (1/4)</a:t>
            </a:r>
          </a:p>
        </p:txBody>
      </p:sp>
      <p:sp>
        <p:nvSpPr>
          <p:cNvPr id="2" name="Prostokąt 1"/>
          <p:cNvSpPr/>
          <p:nvPr/>
        </p:nvSpPr>
        <p:spPr>
          <a:xfrm>
            <a:off x="108858" y="857250"/>
            <a:ext cx="11789228" cy="5940088"/>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400" dirty="0"/>
              <a:t>Po tym jak dokładnie przyjrzymy się zadaniom, które ma realizować aplikacja, powinniśmy mieć wystarczającą </a:t>
            </a:r>
            <a:r>
              <a:rPr lang="pl-PL" sz="2400" dirty="0">
                <a:solidFill>
                  <a:srgbClr val="FF0000"/>
                </a:solidFill>
              </a:rPr>
              <a:t>wiedzę o jej kształcie</a:t>
            </a:r>
            <a:r>
              <a:rPr lang="pl-PL" sz="2400" dirty="0"/>
              <a:t>. Na tym etapie powinniśmy wiedzieć</a:t>
            </a:r>
            <a:r>
              <a:rPr lang="en-US" sz="2400" dirty="0"/>
              <a:t>:</a:t>
            </a:r>
          </a:p>
          <a:p>
            <a:pPr marL="719138" indent="-342900">
              <a:spcBef>
                <a:spcPts val="600"/>
              </a:spcBef>
              <a:buFont typeface="Arial" panose="020B0604020202020204" pitchFamily="34" charset="0"/>
              <a:buChar char="•"/>
            </a:pPr>
            <a:r>
              <a:rPr lang="pl-PL" sz="1900" dirty="0"/>
              <a:t>Których </a:t>
            </a:r>
            <a:r>
              <a:rPr lang="pl-PL" sz="1900" dirty="0">
                <a:solidFill>
                  <a:srgbClr val="FF0000"/>
                </a:solidFill>
              </a:rPr>
              <a:t>tabel</a:t>
            </a:r>
            <a:r>
              <a:rPr lang="pl-PL" sz="1900" dirty="0"/>
              <a:t> potrzebujemy.</a:t>
            </a:r>
            <a:endParaRPr lang="en-US" sz="1900" dirty="0"/>
          </a:p>
          <a:p>
            <a:pPr marL="719138" indent="-342900">
              <a:spcBef>
                <a:spcPts val="600"/>
              </a:spcBef>
              <a:buFont typeface="Arial" panose="020B0604020202020204" pitchFamily="34" charset="0"/>
              <a:buChar char="•"/>
            </a:pPr>
            <a:r>
              <a:rPr lang="pl-PL" sz="1900" dirty="0"/>
              <a:t>Jakie typy </a:t>
            </a:r>
            <a:r>
              <a:rPr lang="pl-PL" sz="1900" dirty="0">
                <a:solidFill>
                  <a:srgbClr val="FF0000"/>
                </a:solidFill>
              </a:rPr>
              <a:t>operacji ETL </a:t>
            </a:r>
            <a:r>
              <a:rPr lang="pl-PL" sz="1900" dirty="0"/>
              <a:t>będą realizowane.</a:t>
            </a:r>
            <a:endParaRPr lang="en-US" sz="1900" dirty="0"/>
          </a:p>
          <a:p>
            <a:pPr marL="719138" indent="-342900">
              <a:spcBef>
                <a:spcPts val="600"/>
              </a:spcBef>
              <a:buFont typeface="Arial" panose="020B0604020202020204" pitchFamily="34" charset="0"/>
              <a:buChar char="•"/>
            </a:pPr>
            <a:r>
              <a:rPr lang="pl-PL" sz="1900" dirty="0"/>
              <a:t>Jak można byłoby </a:t>
            </a:r>
            <a:r>
              <a:rPr lang="pl-PL" sz="1900" dirty="0">
                <a:solidFill>
                  <a:srgbClr val="FF0000"/>
                </a:solidFill>
              </a:rPr>
              <a:t>nazwać kostkę </a:t>
            </a:r>
            <a:r>
              <a:rPr lang="pl-PL" sz="1900" dirty="0"/>
              <a:t>danych.</a:t>
            </a:r>
            <a:endParaRPr lang="en-US" sz="1900" dirty="0"/>
          </a:p>
          <a:p>
            <a:pPr marL="719138" indent="-342900">
              <a:spcBef>
                <a:spcPts val="600"/>
              </a:spcBef>
              <a:buFont typeface="Arial" panose="020B0604020202020204" pitchFamily="34" charset="0"/>
              <a:buChar char="•"/>
            </a:pPr>
            <a:r>
              <a:rPr lang="pl-PL" sz="1900" dirty="0"/>
              <a:t>Jak nazwać </a:t>
            </a:r>
            <a:r>
              <a:rPr lang="pl-PL" sz="1900" dirty="0">
                <a:solidFill>
                  <a:srgbClr val="FF0000"/>
                </a:solidFill>
              </a:rPr>
              <a:t>wstępne prototypy </a:t>
            </a:r>
            <a:r>
              <a:rPr lang="pl-PL" sz="1900" dirty="0"/>
              <a:t>raportów</a:t>
            </a:r>
            <a:r>
              <a:rPr lang="en-US" sz="1900" dirty="0"/>
              <a:t>.</a:t>
            </a:r>
          </a:p>
          <a:p>
            <a:pPr marL="358775" indent="-358775">
              <a:spcBef>
                <a:spcPts val="600"/>
              </a:spcBef>
              <a:buFont typeface="Wingdings" panose="05000000000000000000" pitchFamily="2" charset="2"/>
              <a:buChar char="F"/>
            </a:pPr>
            <a:r>
              <a:rPr lang="pl-PL" sz="2400" dirty="0"/>
              <a:t>Informacje te </a:t>
            </a:r>
            <a:r>
              <a:rPr lang="pl-PL" sz="2400" dirty="0">
                <a:solidFill>
                  <a:srgbClr val="FF0000"/>
                </a:solidFill>
              </a:rPr>
              <a:t>powinny być zapisane</a:t>
            </a:r>
            <a:r>
              <a:rPr lang="pl-PL" sz="2400" dirty="0"/>
              <a:t>: albo bezpośrednio w formalnym dokumencie edytora Word albo w zwykłym arkuszu</a:t>
            </a:r>
            <a:r>
              <a:rPr lang="en-US" sz="2400" dirty="0"/>
              <a:t>. </a:t>
            </a:r>
          </a:p>
          <a:p>
            <a:pPr marL="719138" indent="-342900">
              <a:spcBef>
                <a:spcPts val="600"/>
              </a:spcBef>
              <a:buFont typeface="Arial" panose="020B0604020202020204" pitchFamily="34" charset="0"/>
              <a:buChar char="•"/>
            </a:pPr>
            <a:r>
              <a:rPr lang="pl-PL" sz="1900" dirty="0"/>
              <a:t>Taki formalny, bądź nieformalny dokument </a:t>
            </a:r>
            <a:r>
              <a:rPr lang="pl-PL" sz="1900" dirty="0">
                <a:solidFill>
                  <a:srgbClr val="FF0000"/>
                </a:solidFill>
              </a:rPr>
              <a:t>posłuży następnie do wytworzenia </a:t>
            </a:r>
            <a:r>
              <a:rPr lang="pl-PL" sz="1900" dirty="0"/>
              <a:t>naszej aplikacji BI</a:t>
            </a:r>
            <a:r>
              <a:rPr lang="en-US" sz="1900" dirty="0"/>
              <a:t>. </a:t>
            </a:r>
          </a:p>
          <a:p>
            <a:pPr marL="719138" indent="-342900">
              <a:spcBef>
                <a:spcPts val="600"/>
              </a:spcBef>
              <a:buFont typeface="Arial" panose="020B0604020202020204" pitchFamily="34" charset="0"/>
              <a:buChar char="•"/>
            </a:pPr>
            <a:r>
              <a:rPr lang="pl-PL" sz="1900" dirty="0"/>
              <a:t>Warto dodać, że tworzona dokumentacja powinna </a:t>
            </a:r>
            <a:r>
              <a:rPr lang="pl-PL" sz="1900" dirty="0">
                <a:solidFill>
                  <a:srgbClr val="FF0000"/>
                </a:solidFill>
              </a:rPr>
              <a:t>być zgodna </a:t>
            </a:r>
            <a:r>
              <a:rPr lang="pl-PL" sz="1900" dirty="0"/>
              <a:t>z tym, co zapisano w </a:t>
            </a:r>
            <a:r>
              <a:rPr lang="pl-PL" sz="1900" dirty="0">
                <a:solidFill>
                  <a:srgbClr val="FF0000"/>
                </a:solidFill>
              </a:rPr>
              <a:t>oficjalnym kontrakcie</a:t>
            </a:r>
            <a:r>
              <a:rPr lang="pl-PL" sz="1900" dirty="0"/>
              <a:t>, o ile taki jest wymagany</a:t>
            </a:r>
            <a:r>
              <a:rPr lang="en-US" sz="1900" dirty="0"/>
              <a:t>.</a:t>
            </a:r>
          </a:p>
          <a:p>
            <a:pPr marL="358775" indent="-342900">
              <a:spcBef>
                <a:spcPts val="600"/>
              </a:spcBef>
              <a:buFont typeface="Wingdings" panose="05000000000000000000" pitchFamily="2" charset="2"/>
              <a:buChar char="F"/>
            </a:pPr>
            <a:r>
              <a:rPr lang="pl-PL" sz="2200" dirty="0">
                <a:solidFill>
                  <a:srgbClr val="FF0000"/>
                </a:solidFill>
              </a:rPr>
              <a:t>Należy założyć, że: </a:t>
            </a:r>
            <a:r>
              <a:rPr lang="pl-PL" sz="2200" dirty="0"/>
              <a:t>(i) będą popełniane błędy; (ii) pewne elementy zostaną pominięte; (iii) niektóre oszacowania czasowe mogą być błędne</a:t>
            </a:r>
            <a:r>
              <a:rPr lang="en-US" sz="2200" dirty="0"/>
              <a:t>. </a:t>
            </a:r>
          </a:p>
          <a:p>
            <a:pPr marL="719138" indent="-342900">
              <a:spcBef>
                <a:spcPts val="600"/>
              </a:spcBef>
              <a:buFont typeface="Arial" panose="020B0604020202020204" pitchFamily="34" charset="0"/>
              <a:buChar char="•"/>
            </a:pPr>
            <a:r>
              <a:rPr lang="pl-PL" sz="1900" dirty="0">
                <a:solidFill>
                  <a:srgbClr val="FF0000"/>
                </a:solidFill>
              </a:rPr>
              <a:t>Nie będziemy</a:t>
            </a:r>
            <a:r>
              <a:rPr lang="pl-PL" sz="1900" dirty="0"/>
              <a:t> bezbłędni już za pierwszym razem</a:t>
            </a:r>
            <a:r>
              <a:rPr lang="en-US" sz="1900" dirty="0"/>
              <a:t>. </a:t>
            </a:r>
          </a:p>
          <a:p>
            <a:pPr marL="719138" indent="-342900">
              <a:spcBef>
                <a:spcPts val="600"/>
              </a:spcBef>
              <a:buFont typeface="Arial" panose="020B0604020202020204" pitchFamily="34" charset="0"/>
              <a:buChar char="•"/>
            </a:pPr>
            <a:r>
              <a:rPr lang="pl-PL" sz="1900" dirty="0"/>
              <a:t>Można natomiast przyjąć, że </a:t>
            </a:r>
            <a:r>
              <a:rPr lang="pl-PL" sz="1900" dirty="0">
                <a:solidFill>
                  <a:srgbClr val="FF0000"/>
                </a:solidFill>
              </a:rPr>
              <a:t>ucząc się na błędach</a:t>
            </a:r>
            <a:r>
              <a:rPr lang="pl-PL" sz="1900" dirty="0"/>
              <a:t>, z czasem nabieramy coraz większej sprawności w konstruowaniu aplikacji BI</a:t>
            </a:r>
            <a:r>
              <a:rPr lang="en-US" sz="1900" dirty="0"/>
              <a:t>. </a:t>
            </a:r>
          </a:p>
        </p:txBody>
      </p:sp>
    </p:spTree>
    <p:extLst>
      <p:ext uri="{BB962C8B-B14F-4D97-AF65-F5344CB8AC3E}">
        <p14:creationId xmlns:p14="http://schemas.microsoft.com/office/powerpoint/2010/main" val="1883897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left)">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wipe(left)">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Documenting the Solution Plan    (2/4)</a:t>
            </a:r>
          </a:p>
        </p:txBody>
      </p:sp>
      <p:sp>
        <p:nvSpPr>
          <p:cNvPr id="2" name="Prostokąt 1"/>
          <p:cNvSpPr/>
          <p:nvPr/>
        </p:nvSpPr>
        <p:spPr>
          <a:xfrm>
            <a:off x="130623" y="954807"/>
            <a:ext cx="11821891" cy="5724644"/>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300" dirty="0"/>
              <a:t>Let’s assume we are going to </a:t>
            </a:r>
            <a:r>
              <a:rPr lang="en-US" sz="2300" dirty="0">
                <a:solidFill>
                  <a:srgbClr val="FF0000"/>
                </a:solidFill>
              </a:rPr>
              <a:t>use an informal Excel spreadsheet </a:t>
            </a:r>
            <a:r>
              <a:rPr lang="en-US" sz="2300" dirty="0"/>
              <a:t>to start our solution documentation. </a:t>
            </a:r>
          </a:p>
          <a:p>
            <a:pPr marL="719138" indent="-342900">
              <a:spcBef>
                <a:spcPts val="600"/>
              </a:spcBef>
              <a:buFont typeface="Arial" panose="020B0604020202020204" pitchFamily="34" charset="0"/>
              <a:buChar char="•"/>
            </a:pPr>
            <a:r>
              <a:rPr lang="en-US" sz="2000" dirty="0"/>
              <a:t>We can </a:t>
            </a:r>
            <a:r>
              <a:rPr lang="en-US" sz="2000" dirty="0">
                <a:solidFill>
                  <a:srgbClr val="FF0000"/>
                </a:solidFill>
              </a:rPr>
              <a:t>add another worksheet </a:t>
            </a:r>
            <a:r>
              <a:rPr lang="en-US" sz="2000" dirty="0"/>
              <a:t>to the spreadsheet that we have already been using to document our solution plan. </a:t>
            </a:r>
          </a:p>
          <a:p>
            <a:pPr marL="358775" indent="-358775">
              <a:spcBef>
                <a:spcPts val="1800"/>
              </a:spcBef>
              <a:buFont typeface="Wingdings" panose="05000000000000000000" pitchFamily="2" charset="2"/>
              <a:buChar char="F"/>
            </a:pPr>
            <a:r>
              <a:rPr lang="en-US" sz="2300" dirty="0"/>
              <a:t>We should make a </a:t>
            </a:r>
            <a:r>
              <a:rPr lang="en-US" sz="2300" dirty="0">
                <a:solidFill>
                  <a:srgbClr val="FF0000"/>
                </a:solidFill>
              </a:rPr>
              <a:t>list of the tables </a:t>
            </a:r>
            <a:r>
              <a:rPr lang="en-US" sz="2300" dirty="0"/>
              <a:t>that we think we need to document the data warehouse. </a:t>
            </a:r>
          </a:p>
          <a:p>
            <a:pPr marL="719138" indent="-342900">
              <a:spcBef>
                <a:spcPts val="600"/>
              </a:spcBef>
              <a:buFont typeface="Arial" panose="020B0604020202020204" pitchFamily="34" charset="0"/>
              <a:buChar char="•"/>
            </a:pPr>
            <a:r>
              <a:rPr lang="en-US" sz="2000" dirty="0"/>
              <a:t>We can </a:t>
            </a:r>
            <a:r>
              <a:rPr lang="en-US" sz="2000" dirty="0">
                <a:solidFill>
                  <a:srgbClr val="FF0000"/>
                </a:solidFill>
              </a:rPr>
              <a:t>start with the name of database </a:t>
            </a:r>
            <a:r>
              <a:rPr lang="en-US" sz="2000" dirty="0"/>
              <a:t>itself. </a:t>
            </a:r>
          </a:p>
          <a:p>
            <a:pPr marL="358775" indent="-358775">
              <a:spcBef>
                <a:spcPts val="1800"/>
              </a:spcBef>
              <a:buFont typeface="Wingdings" panose="05000000000000000000" pitchFamily="2" charset="2"/>
              <a:buChar char="F"/>
            </a:pPr>
            <a:r>
              <a:rPr lang="en-US" sz="2300" dirty="0"/>
              <a:t>We should also try </a:t>
            </a:r>
            <a:r>
              <a:rPr lang="en-US" sz="2300" dirty="0">
                <a:solidFill>
                  <a:srgbClr val="FF0000"/>
                </a:solidFill>
              </a:rPr>
              <a:t>to stay true </a:t>
            </a:r>
            <a:r>
              <a:rPr lang="en-US" sz="2300" dirty="0"/>
              <a:t>to whatever </a:t>
            </a:r>
            <a:r>
              <a:rPr lang="en-US" sz="2300" dirty="0">
                <a:solidFill>
                  <a:srgbClr val="FF0000"/>
                </a:solidFill>
              </a:rPr>
              <a:t>naming conventions </a:t>
            </a:r>
            <a:r>
              <a:rPr lang="en-US" sz="2300" dirty="0"/>
              <a:t>we decided on in the </a:t>
            </a:r>
            <a:r>
              <a:rPr lang="en-US" sz="2300" dirty="0">
                <a:solidFill>
                  <a:srgbClr val="FF0000"/>
                </a:solidFill>
              </a:rPr>
              <a:t>planning throughout the project</a:t>
            </a:r>
            <a:r>
              <a:rPr lang="en-US" sz="2300" dirty="0"/>
              <a:t>. </a:t>
            </a:r>
          </a:p>
          <a:p>
            <a:pPr marL="358775" indent="-358775">
              <a:spcBef>
                <a:spcPts val="1800"/>
              </a:spcBef>
              <a:buFont typeface="Wingdings" panose="05000000000000000000" pitchFamily="2" charset="2"/>
              <a:buChar char="F"/>
            </a:pPr>
            <a:r>
              <a:rPr lang="en-US" sz="2300" dirty="0">
                <a:solidFill>
                  <a:srgbClr val="FF0000"/>
                </a:solidFill>
              </a:rPr>
              <a:t>For example</a:t>
            </a:r>
            <a:r>
              <a:rPr lang="en-US" sz="2300" dirty="0"/>
              <a:t>, we may determine that our naming convention indicates the object’s type followed by the object’s name. </a:t>
            </a:r>
          </a:p>
          <a:p>
            <a:pPr marL="719138" indent="-358775">
              <a:spcBef>
                <a:spcPts val="600"/>
              </a:spcBef>
              <a:buFont typeface="Arial" panose="020B0604020202020204" pitchFamily="34" charset="0"/>
              <a:buChar char="•"/>
            </a:pPr>
            <a:r>
              <a:rPr lang="en-US" sz="2000" dirty="0"/>
              <a:t>In this case, we recorded the </a:t>
            </a:r>
            <a:r>
              <a:rPr lang="en-US" sz="2000" dirty="0">
                <a:solidFill>
                  <a:srgbClr val="FF0000"/>
                </a:solidFill>
              </a:rPr>
              <a:t>data warehouse name </a:t>
            </a:r>
            <a:r>
              <a:rPr lang="en-US" sz="2000" dirty="0"/>
              <a:t>as </a:t>
            </a:r>
            <a:r>
              <a:rPr lang="en-US" sz="1600" dirty="0">
                <a:latin typeface="Monoid" panose="02000503000000000000" pitchFamily="2" charset="0"/>
              </a:rPr>
              <a:t>DWNorthwindOrders</a:t>
            </a:r>
            <a:r>
              <a:rPr lang="en-US" sz="2000" dirty="0"/>
              <a:t>.</a:t>
            </a:r>
          </a:p>
          <a:p>
            <a:pPr marL="719138" indent="-358775">
              <a:spcBef>
                <a:spcPts val="600"/>
              </a:spcBef>
              <a:buFont typeface="Arial" panose="020B0604020202020204" pitchFamily="34" charset="0"/>
              <a:buChar char="•"/>
            </a:pPr>
            <a:r>
              <a:rPr lang="en-US" sz="2000" dirty="0"/>
              <a:t>Further we listed </a:t>
            </a:r>
            <a:r>
              <a:rPr lang="en-US" sz="2000" dirty="0">
                <a:solidFill>
                  <a:srgbClr val="FF0000"/>
                </a:solidFill>
              </a:rPr>
              <a:t>fact table </a:t>
            </a:r>
            <a:r>
              <a:rPr lang="en-US" sz="2000" dirty="0"/>
              <a:t>to hold our order information under the name </a:t>
            </a:r>
            <a:r>
              <a:rPr lang="en-US" sz="1600" dirty="0" err="1">
                <a:latin typeface="Monoid" panose="02000503000000000000" pitchFamily="2" charset="0"/>
              </a:rPr>
              <a:t>FactOrders</a:t>
            </a:r>
            <a:r>
              <a:rPr lang="en-US" sz="2000" dirty="0"/>
              <a:t>. Its </a:t>
            </a:r>
            <a:r>
              <a:rPr lang="en-US" sz="2000" dirty="0">
                <a:solidFill>
                  <a:srgbClr val="FF0000"/>
                </a:solidFill>
              </a:rPr>
              <a:t>formal name </a:t>
            </a:r>
            <a:r>
              <a:rPr lang="en-US" sz="2000" dirty="0"/>
              <a:t>is the name of the database, followed by the name of the namespace or schema, followed by the name of the object. Therefore, we listed this in the spreadsheet as </a:t>
            </a:r>
            <a:r>
              <a:rPr lang="en-US" sz="1600" dirty="0" err="1">
                <a:latin typeface="Monoid" panose="02000503000000000000" pitchFamily="2" charset="0"/>
              </a:rPr>
              <a:t>DWPubsSales.dbo.FactSales</a:t>
            </a:r>
            <a:r>
              <a:rPr lang="en-US" sz="2000" dirty="0"/>
              <a:t>.</a:t>
            </a:r>
          </a:p>
        </p:txBody>
      </p:sp>
    </p:spTree>
    <p:extLst>
      <p:ext uri="{BB962C8B-B14F-4D97-AF65-F5344CB8AC3E}">
        <p14:creationId xmlns:p14="http://schemas.microsoft.com/office/powerpoint/2010/main" val="2199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Dokumentowanie planu aplikacji</a:t>
            </a:r>
            <a:r>
              <a:rPr lang="en-US" sz="4000" b="1" dirty="0"/>
              <a:t>    (</a:t>
            </a:r>
            <a:r>
              <a:rPr lang="pl-PL" sz="4000" b="1" dirty="0"/>
              <a:t>2</a:t>
            </a:r>
            <a:r>
              <a:rPr lang="en-US" sz="4000" b="1" dirty="0"/>
              <a:t>/4)</a:t>
            </a:r>
          </a:p>
        </p:txBody>
      </p:sp>
      <p:sp>
        <p:nvSpPr>
          <p:cNvPr id="2" name="Prostokąt 1"/>
          <p:cNvSpPr/>
          <p:nvPr/>
        </p:nvSpPr>
        <p:spPr>
          <a:xfrm>
            <a:off x="76203" y="954807"/>
            <a:ext cx="11952514" cy="5770811"/>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300" dirty="0"/>
              <a:t>Załóżmy, że dla budowanej aplikacji sporządzimy na początek </a:t>
            </a:r>
            <a:r>
              <a:rPr lang="pl-PL" sz="2300" dirty="0">
                <a:solidFill>
                  <a:srgbClr val="FF0000"/>
                </a:solidFill>
              </a:rPr>
              <a:t>nieformalny dokument systemu Excel</a:t>
            </a:r>
            <a:r>
              <a:rPr lang="pl-PL" sz="2300" dirty="0"/>
              <a:t>. </a:t>
            </a:r>
          </a:p>
          <a:p>
            <a:pPr marL="719138" indent="-342900">
              <a:spcBef>
                <a:spcPts val="600"/>
              </a:spcBef>
              <a:buFont typeface="Arial" panose="020B0604020202020204" pitchFamily="34" charset="0"/>
              <a:buChar char="•"/>
            </a:pPr>
            <a:r>
              <a:rPr lang="pl-PL" sz="2000" dirty="0"/>
              <a:t>Do wcześniejszego dokumentu z planem aplikacji można dodać </a:t>
            </a:r>
            <a:r>
              <a:rPr lang="pl-PL" sz="2000" dirty="0">
                <a:solidFill>
                  <a:srgbClr val="FF0000"/>
                </a:solidFill>
              </a:rPr>
              <a:t>nowy arkusz</a:t>
            </a:r>
            <a:r>
              <a:rPr lang="pl-PL" sz="2000" dirty="0"/>
              <a:t>. </a:t>
            </a:r>
          </a:p>
          <a:p>
            <a:pPr marL="358775" indent="-358775">
              <a:spcBef>
                <a:spcPts val="1800"/>
              </a:spcBef>
              <a:buFont typeface="Wingdings" panose="05000000000000000000" pitchFamily="2" charset="2"/>
              <a:buChar char="F"/>
            </a:pPr>
            <a:r>
              <a:rPr lang="pl-PL" sz="2300" dirty="0"/>
              <a:t>Należy sporządzić </a:t>
            </a:r>
            <a:r>
              <a:rPr lang="pl-PL" sz="2300" dirty="0">
                <a:solidFill>
                  <a:srgbClr val="FF0000"/>
                </a:solidFill>
              </a:rPr>
              <a:t>listę tabel</a:t>
            </a:r>
            <a:r>
              <a:rPr lang="pl-PL" sz="2300" dirty="0"/>
              <a:t>, co do których zakładamy, że będą potrzebne do udokumentowania hurtowni. </a:t>
            </a:r>
          </a:p>
          <a:p>
            <a:pPr marL="719138" indent="-342900">
              <a:spcBef>
                <a:spcPts val="600"/>
              </a:spcBef>
              <a:buFont typeface="Arial" panose="020B0604020202020204" pitchFamily="34" charset="0"/>
              <a:buChar char="•"/>
            </a:pPr>
            <a:r>
              <a:rPr lang="pl-PL" sz="2000" dirty="0">
                <a:solidFill>
                  <a:srgbClr val="FF0000"/>
                </a:solidFill>
              </a:rPr>
              <a:t>Rozpocząć</a:t>
            </a:r>
            <a:r>
              <a:rPr lang="pl-PL" sz="2000" dirty="0"/>
              <a:t> można od </a:t>
            </a:r>
            <a:r>
              <a:rPr lang="pl-PL" sz="2000" dirty="0">
                <a:solidFill>
                  <a:srgbClr val="FF0000"/>
                </a:solidFill>
              </a:rPr>
              <a:t>nazwania</a:t>
            </a:r>
            <a:r>
              <a:rPr lang="pl-PL" sz="2000" dirty="0"/>
              <a:t> samej </a:t>
            </a:r>
            <a:r>
              <a:rPr lang="pl-PL" sz="2000" dirty="0">
                <a:solidFill>
                  <a:srgbClr val="FF0000"/>
                </a:solidFill>
              </a:rPr>
              <a:t>bazy</a:t>
            </a:r>
            <a:r>
              <a:rPr lang="pl-PL" sz="2000" dirty="0"/>
              <a:t>. </a:t>
            </a:r>
          </a:p>
          <a:p>
            <a:pPr marL="358775" indent="-358775">
              <a:spcBef>
                <a:spcPts val="1800"/>
              </a:spcBef>
              <a:buFont typeface="Wingdings" panose="05000000000000000000" pitchFamily="2" charset="2"/>
              <a:buChar char="F"/>
            </a:pPr>
            <a:r>
              <a:rPr lang="pl-PL" sz="2300" dirty="0"/>
              <a:t>Należy starać się </a:t>
            </a:r>
            <a:r>
              <a:rPr lang="pl-PL" sz="2300" dirty="0">
                <a:solidFill>
                  <a:srgbClr val="FF0000"/>
                </a:solidFill>
              </a:rPr>
              <a:t>zachować konsekwencję </a:t>
            </a:r>
            <a:r>
              <a:rPr lang="pl-PL" sz="2300" dirty="0"/>
              <a:t>co do przyjętego sposobu </a:t>
            </a:r>
            <a:r>
              <a:rPr lang="pl-PL" sz="2300" dirty="0">
                <a:solidFill>
                  <a:srgbClr val="FF0000"/>
                </a:solidFill>
              </a:rPr>
              <a:t>nadawania nazw </a:t>
            </a:r>
            <a:r>
              <a:rPr lang="pl-PL" sz="2300" dirty="0"/>
              <a:t>w trakcie </a:t>
            </a:r>
            <a:r>
              <a:rPr lang="pl-PL" sz="2300" dirty="0">
                <a:solidFill>
                  <a:srgbClr val="FF0000"/>
                </a:solidFill>
              </a:rPr>
              <a:t>planowania całego projektu</a:t>
            </a:r>
            <a:r>
              <a:rPr lang="pl-PL" sz="2300" dirty="0"/>
              <a:t>. </a:t>
            </a:r>
          </a:p>
          <a:p>
            <a:pPr marL="358775" indent="-358775">
              <a:spcBef>
                <a:spcPts val="1800"/>
              </a:spcBef>
              <a:buFont typeface="Wingdings" panose="05000000000000000000" pitchFamily="2" charset="2"/>
              <a:buChar char="F"/>
            </a:pPr>
            <a:r>
              <a:rPr lang="pl-PL" sz="2300" dirty="0"/>
              <a:t>Można, </a:t>
            </a:r>
            <a:r>
              <a:rPr lang="pl-PL" sz="2300" dirty="0">
                <a:solidFill>
                  <a:srgbClr val="FF0000"/>
                </a:solidFill>
              </a:rPr>
              <a:t>na przykład </a:t>
            </a:r>
            <a:r>
              <a:rPr lang="pl-PL" sz="2300" dirty="0"/>
              <a:t>ustalić, że w przyjętym nazewnictwie nazwa obiektu będzie poprzedzana typem tego obiektu. </a:t>
            </a:r>
          </a:p>
          <a:p>
            <a:pPr marL="719138" indent="-358775">
              <a:spcBef>
                <a:spcPts val="600"/>
              </a:spcBef>
              <a:buFont typeface="Arial" panose="020B0604020202020204" pitchFamily="34" charset="0"/>
              <a:buChar char="•"/>
            </a:pPr>
            <a:r>
              <a:rPr lang="pl-PL" sz="2000" dirty="0"/>
              <a:t>W takim przypadku </a:t>
            </a:r>
            <a:r>
              <a:rPr lang="pl-PL" sz="2000" dirty="0">
                <a:solidFill>
                  <a:srgbClr val="FF0000"/>
                </a:solidFill>
              </a:rPr>
              <a:t> nazwa hurtowni </a:t>
            </a:r>
            <a:r>
              <a:rPr lang="pl-PL" sz="2000" dirty="0"/>
              <a:t>będzie zapisana jako </a:t>
            </a:r>
            <a:r>
              <a:rPr lang="pl-PL" sz="1600" dirty="0">
                <a:latin typeface="Monoid" panose="02000503000000000000" pitchFamily="2" charset="0"/>
              </a:rPr>
              <a:t>DWNorthwindOrders</a:t>
            </a:r>
            <a:r>
              <a:rPr lang="pl-PL" sz="2000" dirty="0"/>
              <a:t>.</a:t>
            </a:r>
            <a:r>
              <a:rPr lang="pl-PL" sz="2000" dirty="0">
                <a:solidFill>
                  <a:srgbClr val="FF0000"/>
                </a:solidFill>
              </a:rPr>
              <a:t> </a:t>
            </a:r>
            <a:endParaRPr lang="pl-PL" sz="2000" dirty="0"/>
          </a:p>
          <a:p>
            <a:pPr marL="719138" indent="-358775">
              <a:spcBef>
                <a:spcPts val="600"/>
              </a:spcBef>
              <a:buFont typeface="Arial" panose="020B0604020202020204" pitchFamily="34" charset="0"/>
              <a:buChar char="•"/>
            </a:pPr>
            <a:r>
              <a:rPr lang="pl-PL" sz="2000" dirty="0"/>
              <a:t>Następną na liście jest </a:t>
            </a:r>
            <a:r>
              <a:rPr lang="pl-PL" sz="2000" dirty="0">
                <a:solidFill>
                  <a:srgbClr val="FF0000"/>
                </a:solidFill>
              </a:rPr>
              <a:t>tabela faktów</a:t>
            </a:r>
            <a:r>
              <a:rPr lang="pl-PL" sz="2000" dirty="0"/>
              <a:t>, która będzie zawierać informacje o zamówieniach i nosić nazwę </a:t>
            </a:r>
            <a:r>
              <a:rPr lang="pl-PL" sz="1600" dirty="0" err="1">
                <a:solidFill>
                  <a:prstClr val="black"/>
                </a:solidFill>
                <a:latin typeface="Monoid" panose="02000503000000000000" pitchFamily="2" charset="0"/>
              </a:rPr>
              <a:t>FactOrders</a:t>
            </a:r>
            <a:r>
              <a:rPr lang="pl-PL" sz="2000" dirty="0"/>
              <a:t>. Jej </a:t>
            </a:r>
            <a:r>
              <a:rPr lang="pl-PL" sz="2000" dirty="0">
                <a:solidFill>
                  <a:srgbClr val="FF0000"/>
                </a:solidFill>
              </a:rPr>
              <a:t>nazwa pełna </a:t>
            </a:r>
            <a:r>
              <a:rPr lang="pl-PL" sz="2000" dirty="0"/>
              <a:t>składa się z nazwy bazy, po której następują: nazwa schematu oraz nazwa obiektu. Nazwa ta pojawia się zatem w arkuszu jako </a:t>
            </a:r>
            <a:r>
              <a:rPr lang="pl-PL" sz="1600" dirty="0">
                <a:latin typeface="Monoid" panose="02000503000000000000" pitchFamily="2" charset="0"/>
              </a:rPr>
              <a:t>DWNorthwindOrders</a:t>
            </a:r>
            <a:r>
              <a:rPr lang="pl-PL" sz="1600" dirty="0">
                <a:solidFill>
                  <a:prstClr val="black"/>
                </a:solidFill>
                <a:latin typeface="Monoid" panose="02000503000000000000" pitchFamily="2" charset="0"/>
              </a:rPr>
              <a:t>.dbo.FactOrders</a:t>
            </a:r>
            <a:r>
              <a:rPr lang="pl-PL" sz="2000" dirty="0"/>
              <a:t>.</a:t>
            </a:r>
          </a:p>
        </p:txBody>
      </p:sp>
    </p:spTree>
    <p:extLst>
      <p:ext uri="{BB962C8B-B14F-4D97-AF65-F5344CB8AC3E}">
        <p14:creationId xmlns:p14="http://schemas.microsoft.com/office/powerpoint/2010/main" val="137183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left)">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Documenting</a:t>
            </a:r>
            <a:r>
              <a:rPr lang="pl-PL" sz="4000" b="1" dirty="0"/>
              <a:t> the Solution Plan    (3/4)</a:t>
            </a:r>
            <a:endParaRPr lang="en-US" sz="4000" b="1" dirty="0"/>
          </a:p>
        </p:txBody>
      </p:sp>
      <p:sp>
        <p:nvSpPr>
          <p:cNvPr id="2" name="Prostokąt 1"/>
          <p:cNvSpPr/>
          <p:nvPr/>
        </p:nvSpPr>
        <p:spPr>
          <a:xfrm>
            <a:off x="174165" y="1009235"/>
            <a:ext cx="11680377" cy="1184940"/>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300" dirty="0"/>
              <a:t>We </a:t>
            </a:r>
            <a:r>
              <a:rPr lang="pl-PL" sz="2300" dirty="0" err="1"/>
              <a:t>also</a:t>
            </a:r>
            <a:r>
              <a:rPr lang="pl-PL" sz="2300" dirty="0"/>
              <a:t> </a:t>
            </a:r>
            <a:r>
              <a:rPr lang="en-US" sz="2300" dirty="0">
                <a:solidFill>
                  <a:srgbClr val="FF0000"/>
                </a:solidFill>
              </a:rPr>
              <a:t>examined </a:t>
            </a:r>
            <a:r>
              <a:rPr lang="en-US" sz="2300" dirty="0"/>
              <a:t>each table in the </a:t>
            </a:r>
            <a:r>
              <a:rPr lang="pl-PL" sz="2300" dirty="0"/>
              <a:t>Northwind</a:t>
            </a:r>
            <a:r>
              <a:rPr lang="en-US" sz="2300" dirty="0"/>
              <a:t> database and determined </a:t>
            </a:r>
            <a:r>
              <a:rPr lang="en-US" sz="2300" dirty="0">
                <a:solidFill>
                  <a:srgbClr val="FF0000"/>
                </a:solidFill>
              </a:rPr>
              <a:t>which columns </a:t>
            </a:r>
            <a:r>
              <a:rPr lang="en-US" sz="2300" dirty="0"/>
              <a:t>to </a:t>
            </a:r>
            <a:r>
              <a:rPr lang="en-US" sz="2300" dirty="0">
                <a:solidFill>
                  <a:srgbClr val="FF0000"/>
                </a:solidFill>
              </a:rPr>
              <a:t>include</a:t>
            </a:r>
            <a:r>
              <a:rPr lang="pl-PL" sz="2300" dirty="0"/>
              <a:t> </a:t>
            </a:r>
            <a:r>
              <a:rPr lang="en-US" sz="2300" dirty="0"/>
              <a:t>and which to omit. </a:t>
            </a:r>
            <a:endParaRPr lang="pl-PL" sz="2300" dirty="0"/>
          </a:p>
          <a:p>
            <a:pPr marL="719138" indent="-342900">
              <a:spcBef>
                <a:spcPts val="600"/>
              </a:spcBef>
              <a:buFont typeface="Arial" panose="020B0604020202020204" pitchFamily="34" charset="0"/>
              <a:buChar char="•"/>
            </a:pPr>
            <a:r>
              <a:rPr lang="pl-PL" sz="2000" dirty="0"/>
              <a:t>T</a:t>
            </a:r>
            <a:r>
              <a:rPr lang="en-US" sz="2000" dirty="0" err="1"/>
              <a:t>hese</a:t>
            </a:r>
            <a:r>
              <a:rPr lang="en-US" sz="2000" dirty="0"/>
              <a:t> can now be </a:t>
            </a:r>
            <a:r>
              <a:rPr lang="en-US" sz="2000" dirty="0">
                <a:solidFill>
                  <a:srgbClr val="FF0000"/>
                </a:solidFill>
              </a:rPr>
              <a:t>listed in the worksheet</a:t>
            </a:r>
            <a:r>
              <a:rPr lang="pl-PL" sz="2000" dirty="0"/>
              <a:t>.</a:t>
            </a:r>
            <a:endParaRPr lang="en-US" sz="2000" dirty="0"/>
          </a:p>
        </p:txBody>
      </p:sp>
      <p:pic>
        <p:nvPicPr>
          <p:cNvPr id="3" name="Obraz 2"/>
          <p:cNvPicPr>
            <a:picLocks noChangeAspect="1"/>
          </p:cNvPicPr>
          <p:nvPr/>
        </p:nvPicPr>
        <p:blipFill>
          <a:blip r:embed="rId2"/>
          <a:stretch>
            <a:fillRect/>
          </a:stretch>
        </p:blipFill>
        <p:spPr>
          <a:xfrm>
            <a:off x="174165" y="2259071"/>
            <a:ext cx="11859308" cy="4305011"/>
          </a:xfrm>
          <a:prstGeom prst="rect">
            <a:avLst/>
          </a:prstGeom>
        </p:spPr>
      </p:pic>
    </p:spTree>
    <p:extLst>
      <p:ext uri="{BB962C8B-B14F-4D97-AF65-F5344CB8AC3E}">
        <p14:creationId xmlns:p14="http://schemas.microsoft.com/office/powerpoint/2010/main" val="3039111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The Northwind Case </a:t>
            </a:r>
            <a:r>
              <a:rPr lang="pl-PL" sz="4000" b="1" dirty="0" err="1"/>
              <a:t>Study</a:t>
            </a:r>
            <a:r>
              <a:rPr lang="pl-PL" sz="4000" b="1" dirty="0"/>
              <a:t>    (2/2)</a:t>
            </a:r>
            <a:endParaRPr lang="en-US" sz="4000" b="1" dirty="0"/>
          </a:p>
        </p:txBody>
      </p:sp>
      <p:sp>
        <p:nvSpPr>
          <p:cNvPr id="2" name="Prostokąt 1"/>
          <p:cNvSpPr/>
          <p:nvPr/>
        </p:nvSpPr>
        <p:spPr>
          <a:xfrm>
            <a:off x="386714" y="993866"/>
            <a:ext cx="11380743" cy="5632311"/>
          </a:xfrm>
          <a:prstGeom prst="rect">
            <a:avLst/>
          </a:prstGeom>
        </p:spPr>
        <p:txBody>
          <a:bodyPr wrap="square">
            <a:spAutoFit/>
          </a:bodyPr>
          <a:lstStyle/>
          <a:p>
            <a:pPr marL="285750" indent="-285750">
              <a:spcBef>
                <a:spcPts val="1800"/>
              </a:spcBef>
              <a:buFont typeface="Wingdings" panose="05000000000000000000" pitchFamily="2" charset="2"/>
              <a:buChar char="F"/>
            </a:pPr>
            <a:r>
              <a:rPr lang="en-US" sz="2100" dirty="0">
                <a:solidFill>
                  <a:srgbClr val="FF0000"/>
                </a:solidFill>
              </a:rPr>
              <a:t>Shipper</a:t>
            </a:r>
            <a:r>
              <a:rPr lang="en-US" sz="2100" dirty="0"/>
              <a:t> data, that is, information about the companies that Northwind</a:t>
            </a:r>
            <a:r>
              <a:rPr lang="pl-PL" sz="2100" dirty="0"/>
              <a:t> </a:t>
            </a:r>
            <a:r>
              <a:rPr lang="en-US" sz="2100" dirty="0"/>
              <a:t>hires to provide delivery services. For each one of them, the company name</a:t>
            </a:r>
            <a:r>
              <a:rPr lang="pl-PL" sz="2100" dirty="0"/>
              <a:t> </a:t>
            </a:r>
            <a:r>
              <a:rPr lang="en-US" sz="2100" dirty="0"/>
              <a:t>and phone number must be kept.</a:t>
            </a:r>
            <a:endParaRPr lang="pl-PL" sz="2100" dirty="0"/>
          </a:p>
          <a:p>
            <a:pPr marL="285750" indent="-285750">
              <a:spcBef>
                <a:spcPts val="1800"/>
              </a:spcBef>
              <a:buFont typeface="Wingdings" panose="05000000000000000000" pitchFamily="2" charset="2"/>
              <a:buChar char="F"/>
            </a:pPr>
            <a:r>
              <a:rPr lang="en-US" sz="2100" dirty="0">
                <a:solidFill>
                  <a:srgbClr val="FF0000"/>
                </a:solidFill>
              </a:rPr>
              <a:t>Supplier</a:t>
            </a:r>
            <a:r>
              <a:rPr lang="en-US" sz="2100" dirty="0"/>
              <a:t> data, including the company name, contact name and title, full</a:t>
            </a:r>
            <a:r>
              <a:rPr lang="pl-PL" sz="2100" dirty="0"/>
              <a:t> </a:t>
            </a:r>
            <a:r>
              <a:rPr lang="en-US" sz="2100" dirty="0"/>
              <a:t>address, phone, fax, and home page.</a:t>
            </a:r>
            <a:endParaRPr lang="pl-PL" sz="2100" dirty="0"/>
          </a:p>
          <a:p>
            <a:pPr marL="285750" indent="-285750">
              <a:spcBef>
                <a:spcPts val="1800"/>
              </a:spcBef>
              <a:buFont typeface="Wingdings" panose="05000000000000000000" pitchFamily="2" charset="2"/>
              <a:buChar char="F"/>
            </a:pPr>
            <a:r>
              <a:rPr lang="en-US" sz="2100" dirty="0"/>
              <a:t>Data about the </a:t>
            </a:r>
            <a:r>
              <a:rPr lang="en-US" sz="2100" dirty="0">
                <a:solidFill>
                  <a:srgbClr val="FF0000"/>
                </a:solidFill>
              </a:rPr>
              <a:t>products</a:t>
            </a:r>
            <a:r>
              <a:rPr lang="en-US" sz="2100" dirty="0"/>
              <a:t> that Northwind trades, such as identifier, name,</a:t>
            </a:r>
            <a:r>
              <a:rPr lang="pl-PL" sz="2100" dirty="0"/>
              <a:t> </a:t>
            </a:r>
            <a:r>
              <a:rPr lang="en-US" sz="2100" dirty="0"/>
              <a:t>quantity per unit, unit price, and an indication if the product has been</a:t>
            </a:r>
            <a:r>
              <a:rPr lang="pl-PL" sz="2100" dirty="0"/>
              <a:t> </a:t>
            </a:r>
            <a:r>
              <a:rPr lang="en-US" sz="2100" dirty="0"/>
              <a:t>discontinued. In addition, an inventory is maintained, which requires to</a:t>
            </a:r>
            <a:r>
              <a:rPr lang="pl-PL" sz="2100" dirty="0"/>
              <a:t> </a:t>
            </a:r>
            <a:r>
              <a:rPr lang="en-US" sz="2100" dirty="0"/>
              <a:t>know the number of units in stock, the units ordered (i.e., in stock but not</a:t>
            </a:r>
            <a:r>
              <a:rPr lang="pl-PL" sz="2100" dirty="0"/>
              <a:t> </a:t>
            </a:r>
            <a:r>
              <a:rPr lang="en-US" sz="2100" dirty="0"/>
              <a:t>yet delivered), and the reorder level (i.e., the number of units in stock</a:t>
            </a:r>
            <a:r>
              <a:rPr lang="pl-PL" sz="2100" dirty="0"/>
              <a:t> </a:t>
            </a:r>
            <a:r>
              <a:rPr lang="en-US" sz="2100" dirty="0"/>
              <a:t>such that when it is reached, the company must produce or acquire).</a:t>
            </a:r>
            <a:r>
              <a:rPr lang="pl-PL" sz="2100" dirty="0"/>
              <a:t> </a:t>
            </a:r>
            <a:r>
              <a:rPr lang="en-US" sz="2100" dirty="0"/>
              <a:t>Products are further classified into </a:t>
            </a:r>
            <a:r>
              <a:rPr lang="en-US" sz="2100" dirty="0">
                <a:solidFill>
                  <a:srgbClr val="FF0000"/>
                </a:solidFill>
              </a:rPr>
              <a:t>categories</a:t>
            </a:r>
            <a:r>
              <a:rPr lang="en-US" sz="2100" dirty="0"/>
              <a:t>, each of which has a name,</a:t>
            </a:r>
            <a:r>
              <a:rPr lang="pl-PL" sz="2100" dirty="0"/>
              <a:t> </a:t>
            </a:r>
            <a:r>
              <a:rPr lang="en-US" sz="2100" dirty="0"/>
              <a:t>a description, and a picture. Each product has a unique supplier.</a:t>
            </a:r>
            <a:endParaRPr lang="pl-PL" sz="2100" dirty="0"/>
          </a:p>
          <a:p>
            <a:pPr marL="285750" indent="-285750">
              <a:spcBef>
                <a:spcPts val="1800"/>
              </a:spcBef>
              <a:buFont typeface="Wingdings" panose="05000000000000000000" pitchFamily="2" charset="2"/>
              <a:buChar char="F"/>
            </a:pPr>
            <a:r>
              <a:rPr lang="en-US" sz="2100" dirty="0"/>
              <a:t>Data about the sale </a:t>
            </a:r>
            <a:r>
              <a:rPr lang="en-US" sz="2100" dirty="0">
                <a:solidFill>
                  <a:srgbClr val="FF0000"/>
                </a:solidFill>
              </a:rPr>
              <a:t>orders</a:t>
            </a:r>
            <a:r>
              <a:rPr lang="en-US" sz="2100" dirty="0"/>
              <a:t>. The information required includes the</a:t>
            </a:r>
            <a:r>
              <a:rPr lang="pl-PL" sz="2100" dirty="0"/>
              <a:t> </a:t>
            </a:r>
            <a:r>
              <a:rPr lang="en-US" sz="2100" dirty="0"/>
              <a:t>identifier, the date at which the order was submitted, the required delivery</a:t>
            </a:r>
            <a:r>
              <a:rPr lang="pl-PL" sz="2100" dirty="0"/>
              <a:t> </a:t>
            </a:r>
            <a:r>
              <a:rPr lang="en-US" sz="2100" dirty="0"/>
              <a:t>date, the actual delivery date, the employee involved in the sale, the</a:t>
            </a:r>
            <a:r>
              <a:rPr lang="pl-PL" sz="2100" dirty="0"/>
              <a:t> </a:t>
            </a:r>
            <a:r>
              <a:rPr lang="en-US" sz="2100" dirty="0"/>
              <a:t>customer, the shipper in charge of its delivery, the freight cost, and the full</a:t>
            </a:r>
            <a:r>
              <a:rPr lang="pl-PL" sz="2100" dirty="0"/>
              <a:t> </a:t>
            </a:r>
            <a:r>
              <a:rPr lang="en-US" sz="2100" dirty="0"/>
              <a:t>destination address. An order can contain many products, and for </a:t>
            </a:r>
            <a:r>
              <a:rPr lang="en-US" sz="2100" dirty="0">
                <a:solidFill>
                  <a:srgbClr val="FF0000"/>
                </a:solidFill>
              </a:rPr>
              <a:t>each of</a:t>
            </a:r>
            <a:r>
              <a:rPr lang="pl-PL" sz="2100" dirty="0">
                <a:solidFill>
                  <a:srgbClr val="FF0000"/>
                </a:solidFill>
              </a:rPr>
              <a:t> </a:t>
            </a:r>
            <a:r>
              <a:rPr lang="en-US" sz="2100" dirty="0">
                <a:solidFill>
                  <a:srgbClr val="FF0000"/>
                </a:solidFill>
              </a:rPr>
              <a:t>them</a:t>
            </a:r>
            <a:r>
              <a:rPr lang="en-US" sz="2100" dirty="0"/>
              <a:t>, the unit price, the quantity, and the discount that may be given</a:t>
            </a:r>
            <a:r>
              <a:rPr lang="pl-PL" sz="2100" dirty="0"/>
              <a:t> </a:t>
            </a:r>
            <a:r>
              <a:rPr lang="en-US" sz="2100" dirty="0"/>
              <a:t>must be kept.</a:t>
            </a:r>
            <a:endParaRPr lang="pl-PL" sz="2100" dirty="0"/>
          </a:p>
        </p:txBody>
      </p:sp>
    </p:spTree>
    <p:extLst>
      <p:ext uri="{BB962C8B-B14F-4D97-AF65-F5344CB8AC3E}">
        <p14:creationId xmlns:p14="http://schemas.microsoft.com/office/powerpoint/2010/main" val="136146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Dokumentowanie planu aplikacji</a:t>
            </a:r>
            <a:r>
              <a:rPr lang="en-US" sz="4000" b="1" dirty="0"/>
              <a:t>    (</a:t>
            </a:r>
            <a:r>
              <a:rPr lang="pl-PL" sz="4000" b="1" dirty="0"/>
              <a:t>3</a:t>
            </a:r>
            <a:r>
              <a:rPr lang="en-US" sz="4000" b="1" dirty="0"/>
              <a:t>/4)</a:t>
            </a:r>
          </a:p>
        </p:txBody>
      </p:sp>
      <p:sp>
        <p:nvSpPr>
          <p:cNvPr id="2" name="Prostokąt 1"/>
          <p:cNvSpPr/>
          <p:nvPr/>
        </p:nvSpPr>
        <p:spPr>
          <a:xfrm>
            <a:off x="174165" y="1009235"/>
            <a:ext cx="11680377" cy="1184940"/>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300" dirty="0"/>
              <a:t>Dokonano także </a:t>
            </a:r>
            <a:r>
              <a:rPr lang="pl-PL" sz="2300" dirty="0">
                <a:solidFill>
                  <a:srgbClr val="FF0000"/>
                </a:solidFill>
              </a:rPr>
              <a:t>przeglądu</a:t>
            </a:r>
            <a:r>
              <a:rPr lang="pl-PL" sz="2300" dirty="0"/>
              <a:t> wszystkich tabel w bazie </a:t>
            </a:r>
            <a:r>
              <a:rPr lang="pl-PL" sz="1600" dirty="0">
                <a:solidFill>
                  <a:prstClr val="black"/>
                </a:solidFill>
                <a:latin typeface="Monoid" panose="02000503000000000000" pitchFamily="2" charset="0"/>
              </a:rPr>
              <a:t>Northwind</a:t>
            </a:r>
            <a:r>
              <a:rPr lang="pl-PL" sz="2300" dirty="0"/>
              <a:t> w celu określenia, </a:t>
            </a:r>
            <a:r>
              <a:rPr lang="pl-PL" sz="2300" dirty="0">
                <a:solidFill>
                  <a:srgbClr val="FF0000"/>
                </a:solidFill>
              </a:rPr>
              <a:t>które kolumny</a:t>
            </a:r>
            <a:r>
              <a:rPr lang="pl-PL" sz="2300" dirty="0"/>
              <a:t> zostaną </a:t>
            </a:r>
            <a:r>
              <a:rPr lang="pl-PL" sz="2300" dirty="0">
                <a:solidFill>
                  <a:srgbClr val="FF0000"/>
                </a:solidFill>
              </a:rPr>
              <a:t>wykorzystane</a:t>
            </a:r>
            <a:r>
              <a:rPr lang="pl-PL" sz="2300" dirty="0"/>
              <a:t>, a które pominięte</a:t>
            </a:r>
            <a:r>
              <a:rPr lang="en-US" sz="2300" dirty="0"/>
              <a:t>. </a:t>
            </a:r>
            <a:endParaRPr lang="pl-PL" sz="2300" dirty="0"/>
          </a:p>
          <a:p>
            <a:pPr marL="719138" indent="-342900">
              <a:spcBef>
                <a:spcPts val="600"/>
              </a:spcBef>
              <a:buFont typeface="Arial" panose="020B0604020202020204" pitchFamily="34" charset="0"/>
              <a:buChar char="•"/>
            </a:pPr>
            <a:r>
              <a:rPr lang="pl-PL" sz="2000" dirty="0"/>
              <a:t>Zostaje to teraz </a:t>
            </a:r>
            <a:r>
              <a:rPr lang="pl-PL" sz="2000" dirty="0">
                <a:solidFill>
                  <a:srgbClr val="FF0000"/>
                </a:solidFill>
              </a:rPr>
              <a:t>wypisane w arkuszu</a:t>
            </a:r>
            <a:r>
              <a:rPr lang="pl-PL" sz="2000" dirty="0"/>
              <a:t>.</a:t>
            </a:r>
            <a:endParaRPr lang="en-US" sz="2000" dirty="0"/>
          </a:p>
        </p:txBody>
      </p:sp>
      <p:pic>
        <p:nvPicPr>
          <p:cNvPr id="3" name="Obraz 2"/>
          <p:cNvPicPr>
            <a:picLocks noChangeAspect="1"/>
          </p:cNvPicPr>
          <p:nvPr/>
        </p:nvPicPr>
        <p:blipFill>
          <a:blip r:embed="rId2"/>
          <a:stretch>
            <a:fillRect/>
          </a:stretch>
        </p:blipFill>
        <p:spPr>
          <a:xfrm>
            <a:off x="174165" y="2259071"/>
            <a:ext cx="11859308" cy="4305011"/>
          </a:xfrm>
          <a:prstGeom prst="rect">
            <a:avLst/>
          </a:prstGeom>
        </p:spPr>
      </p:pic>
    </p:spTree>
    <p:extLst>
      <p:ext uri="{BB962C8B-B14F-4D97-AF65-F5344CB8AC3E}">
        <p14:creationId xmlns:p14="http://schemas.microsoft.com/office/powerpoint/2010/main" val="394760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Documenting the Solution Plan    (4/4)</a:t>
            </a:r>
          </a:p>
        </p:txBody>
      </p:sp>
      <p:sp>
        <p:nvSpPr>
          <p:cNvPr id="2" name="Prostokąt 1"/>
          <p:cNvSpPr/>
          <p:nvPr/>
        </p:nvSpPr>
        <p:spPr>
          <a:xfrm>
            <a:off x="255811" y="1085436"/>
            <a:ext cx="11620503" cy="5155257"/>
          </a:xfrm>
          <a:prstGeom prst="rect">
            <a:avLst/>
          </a:prstGeom>
        </p:spPr>
        <p:txBody>
          <a:bodyPr wrap="square">
            <a:spAutoFit/>
          </a:bodyPr>
          <a:lstStyle/>
          <a:p>
            <a:pPr marL="358775" indent="-358775">
              <a:spcBef>
                <a:spcPts val="1200"/>
              </a:spcBef>
              <a:buFont typeface="Wingdings" panose="05000000000000000000" pitchFamily="2" charset="2"/>
              <a:buChar char="F"/>
            </a:pPr>
            <a:r>
              <a:rPr lang="en-US" sz="2300" dirty="0"/>
              <a:t>The list of objects documented does </a:t>
            </a:r>
            <a:r>
              <a:rPr lang="en-US" sz="2300" dirty="0">
                <a:solidFill>
                  <a:srgbClr val="FF0000"/>
                </a:solidFill>
              </a:rPr>
              <a:t>not have to be </a:t>
            </a:r>
            <a:r>
              <a:rPr lang="en-US" sz="2300" dirty="0"/>
              <a:t>perfect. </a:t>
            </a:r>
            <a:endParaRPr lang="pl-PL" sz="2300" dirty="0"/>
          </a:p>
          <a:p>
            <a:pPr marL="719138" indent="-342900">
              <a:spcBef>
                <a:spcPts val="1200"/>
              </a:spcBef>
              <a:buFont typeface="Arial" panose="020B0604020202020204" pitchFamily="34" charset="0"/>
              <a:buChar char="•"/>
            </a:pPr>
            <a:r>
              <a:rPr lang="en-US" sz="2000" dirty="0"/>
              <a:t>It is simply a way of </a:t>
            </a:r>
            <a:r>
              <a:rPr lang="en-US" sz="2000" dirty="0">
                <a:solidFill>
                  <a:srgbClr val="FF0000"/>
                </a:solidFill>
              </a:rPr>
              <a:t>getting started</a:t>
            </a:r>
            <a:r>
              <a:rPr lang="en-US" sz="2000" dirty="0"/>
              <a:t>. </a:t>
            </a:r>
            <a:endParaRPr lang="pl-PL" sz="2000" dirty="0"/>
          </a:p>
          <a:p>
            <a:pPr marL="719138" indent="-342900">
              <a:spcBef>
                <a:spcPts val="1200"/>
              </a:spcBef>
              <a:buFont typeface="Arial" panose="020B0604020202020204" pitchFamily="34" charset="0"/>
              <a:buChar char="•"/>
            </a:pPr>
            <a:r>
              <a:rPr lang="en-US" sz="2000" dirty="0"/>
              <a:t>It has been our experience that we </a:t>
            </a:r>
            <a:r>
              <a:rPr lang="en-US" sz="2000" dirty="0">
                <a:solidFill>
                  <a:srgbClr val="FF0000"/>
                </a:solidFill>
              </a:rPr>
              <a:t>always miss something </a:t>
            </a:r>
            <a:r>
              <a:rPr lang="en-US" sz="2000" dirty="0"/>
              <a:t>in the initial documentation anyway. </a:t>
            </a:r>
            <a:endParaRPr lang="pl-PL" sz="2000" dirty="0"/>
          </a:p>
          <a:p>
            <a:pPr marL="719138" indent="-342900">
              <a:spcBef>
                <a:spcPts val="1200"/>
              </a:spcBef>
              <a:buFont typeface="Arial" panose="020B0604020202020204" pitchFamily="34" charset="0"/>
              <a:buChar char="•"/>
            </a:pPr>
            <a:r>
              <a:rPr lang="pl-PL" sz="2000" dirty="0"/>
              <a:t>It </a:t>
            </a:r>
            <a:r>
              <a:rPr lang="pl-PL" sz="2000" dirty="0" err="1"/>
              <a:t>is</a:t>
            </a:r>
            <a:r>
              <a:rPr lang="en-US" sz="2000" dirty="0"/>
              <a:t> recommend </a:t>
            </a:r>
            <a:r>
              <a:rPr lang="pl-PL" sz="2000" dirty="0"/>
              <a:t>to </a:t>
            </a:r>
            <a:r>
              <a:rPr lang="en-US" sz="2000" dirty="0"/>
              <a:t>use the spreadsheet</a:t>
            </a:r>
            <a:r>
              <a:rPr lang="pl-PL" sz="2000" dirty="0"/>
              <a:t> </a:t>
            </a:r>
            <a:r>
              <a:rPr lang="en-US" sz="2000" dirty="0"/>
              <a:t>as the </a:t>
            </a:r>
            <a:r>
              <a:rPr lang="en-US" sz="2000" dirty="0">
                <a:solidFill>
                  <a:srgbClr val="FF0000"/>
                </a:solidFill>
              </a:rPr>
              <a:t>initial documentation </a:t>
            </a:r>
            <a:r>
              <a:rPr lang="en-US" sz="2000" dirty="0"/>
              <a:t>and update it as you find omissions and mistakes.</a:t>
            </a:r>
            <a:endParaRPr lang="pl-PL" sz="2000" dirty="0"/>
          </a:p>
          <a:p>
            <a:pPr marL="358775" indent="-358775">
              <a:spcBef>
                <a:spcPts val="1200"/>
              </a:spcBef>
              <a:buFont typeface="Wingdings" panose="05000000000000000000" pitchFamily="2" charset="2"/>
              <a:buChar char="F"/>
            </a:pPr>
            <a:r>
              <a:rPr lang="en-US" sz="2300" dirty="0"/>
              <a:t>Later, </a:t>
            </a:r>
            <a:r>
              <a:rPr lang="en-US" sz="2300" dirty="0">
                <a:solidFill>
                  <a:srgbClr val="FF0000"/>
                </a:solidFill>
              </a:rPr>
              <a:t>at the end </a:t>
            </a:r>
            <a:r>
              <a:rPr lang="en-US" sz="2300" dirty="0"/>
              <a:t>of the solution</a:t>
            </a:r>
            <a:r>
              <a:rPr lang="pl-PL" sz="2300" dirty="0"/>
              <a:t> </a:t>
            </a:r>
            <a:r>
              <a:rPr lang="en-US" sz="2300" dirty="0"/>
              <a:t>development cycle, you can update the </a:t>
            </a:r>
            <a:r>
              <a:rPr lang="en-US" sz="2300" dirty="0">
                <a:solidFill>
                  <a:srgbClr val="FF0000"/>
                </a:solidFill>
              </a:rPr>
              <a:t>formal document </a:t>
            </a:r>
            <a:r>
              <a:rPr lang="en-US" sz="2300" dirty="0"/>
              <a:t>that was created using Microsoft Word. </a:t>
            </a:r>
            <a:endParaRPr lang="pl-PL" sz="2300" dirty="0"/>
          </a:p>
          <a:p>
            <a:pPr marL="719138" indent="-342900">
              <a:spcBef>
                <a:spcPts val="1200"/>
              </a:spcBef>
              <a:buFont typeface="Arial" panose="020B0604020202020204" pitchFamily="34" charset="0"/>
              <a:buChar char="•"/>
            </a:pPr>
            <a:r>
              <a:rPr lang="en-US" sz="2000" dirty="0"/>
              <a:t>Another, better</a:t>
            </a:r>
            <a:r>
              <a:rPr lang="pl-PL" sz="2000" dirty="0"/>
              <a:t> </a:t>
            </a:r>
            <a:r>
              <a:rPr lang="en-US" sz="2000" dirty="0"/>
              <a:t>option is to get </a:t>
            </a:r>
            <a:r>
              <a:rPr lang="en-US" sz="2000" dirty="0">
                <a:solidFill>
                  <a:srgbClr val="FF0000"/>
                </a:solidFill>
              </a:rPr>
              <a:t>a technical writer </a:t>
            </a:r>
            <a:r>
              <a:rPr lang="en-US" sz="2000" dirty="0"/>
              <a:t>on your team who can update this to the formal document as you go. </a:t>
            </a:r>
            <a:endParaRPr lang="pl-PL" sz="2000" dirty="0"/>
          </a:p>
          <a:p>
            <a:pPr marL="719138" indent="-342900">
              <a:spcBef>
                <a:spcPts val="1200"/>
              </a:spcBef>
              <a:buFont typeface="Arial" panose="020B0604020202020204" pitchFamily="34" charset="0"/>
              <a:buChar char="•"/>
            </a:pPr>
            <a:r>
              <a:rPr lang="en-US" sz="2000" dirty="0"/>
              <a:t>It is this</a:t>
            </a:r>
            <a:r>
              <a:rPr lang="pl-PL" sz="2000" dirty="0"/>
              <a:t> </a:t>
            </a:r>
            <a:r>
              <a:rPr lang="en-US" sz="2000" dirty="0"/>
              <a:t>formal version that is submitted to your client along with other documents throughout the course of your project</a:t>
            </a:r>
            <a:r>
              <a:rPr lang="pl-PL" sz="2000" dirty="0"/>
              <a:t> </a:t>
            </a:r>
            <a:r>
              <a:rPr lang="en-US" sz="2000" dirty="0"/>
              <a:t>such as your </a:t>
            </a:r>
            <a:r>
              <a:rPr lang="en-US" sz="2000" dirty="0">
                <a:solidFill>
                  <a:srgbClr val="FF0000"/>
                </a:solidFill>
              </a:rPr>
              <a:t>initial contract</a:t>
            </a:r>
            <a:r>
              <a:rPr lang="en-US" sz="2000" dirty="0"/>
              <a:t>, </a:t>
            </a:r>
            <a:r>
              <a:rPr lang="en-US" sz="2000" dirty="0">
                <a:solidFill>
                  <a:srgbClr val="FF0000"/>
                </a:solidFill>
              </a:rPr>
              <a:t>changes</a:t>
            </a:r>
            <a:r>
              <a:rPr lang="en-US" sz="2000" dirty="0"/>
              <a:t> to your contract if there are any, </a:t>
            </a:r>
            <a:r>
              <a:rPr lang="en-US" sz="2000" dirty="0">
                <a:solidFill>
                  <a:srgbClr val="FF0000"/>
                </a:solidFill>
              </a:rPr>
              <a:t>technical notes</a:t>
            </a:r>
            <a:r>
              <a:rPr lang="en-US" sz="2000" dirty="0"/>
              <a:t>, </a:t>
            </a:r>
            <a:r>
              <a:rPr lang="en-US" sz="2000" dirty="0">
                <a:solidFill>
                  <a:srgbClr val="FF0000"/>
                </a:solidFill>
              </a:rPr>
              <a:t>observations</a:t>
            </a:r>
            <a:r>
              <a:rPr lang="en-US" sz="2000" dirty="0"/>
              <a:t>, </a:t>
            </a:r>
            <a:r>
              <a:rPr lang="en-US" sz="2000" dirty="0">
                <a:solidFill>
                  <a:srgbClr val="FF0000"/>
                </a:solidFill>
              </a:rPr>
              <a:t>billing</a:t>
            </a:r>
            <a:r>
              <a:rPr lang="pl-PL" sz="2000" dirty="0">
                <a:solidFill>
                  <a:srgbClr val="FF0000"/>
                </a:solidFill>
              </a:rPr>
              <a:t> </a:t>
            </a:r>
            <a:r>
              <a:rPr lang="en-US" sz="2000" dirty="0"/>
              <a:t>documents, </a:t>
            </a:r>
            <a:r>
              <a:rPr lang="en-US" sz="2000" dirty="0">
                <a:solidFill>
                  <a:srgbClr val="FF0000"/>
                </a:solidFill>
              </a:rPr>
              <a:t>any </a:t>
            </a:r>
            <a:r>
              <a:rPr lang="en-US" sz="2000" dirty="0"/>
              <a:t>specific items requested by the client to be submitted, and any </a:t>
            </a:r>
            <a:r>
              <a:rPr lang="en-US" sz="2000" dirty="0">
                <a:solidFill>
                  <a:srgbClr val="FF0000"/>
                </a:solidFill>
              </a:rPr>
              <a:t>thank-you </a:t>
            </a:r>
            <a:r>
              <a:rPr lang="en-US" sz="2000" dirty="0"/>
              <a:t>messages.</a:t>
            </a:r>
          </a:p>
        </p:txBody>
      </p:sp>
    </p:spTree>
    <p:extLst>
      <p:ext uri="{BB962C8B-B14F-4D97-AF65-F5344CB8AC3E}">
        <p14:creationId xmlns:p14="http://schemas.microsoft.com/office/powerpoint/2010/main" val="1944968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Dokumentowanie planu aplikacji</a:t>
            </a:r>
            <a:r>
              <a:rPr lang="en-US" sz="4000" b="1" dirty="0"/>
              <a:t>    (</a:t>
            </a:r>
            <a:r>
              <a:rPr lang="pl-PL" sz="4000" b="1" dirty="0"/>
              <a:t>4</a:t>
            </a:r>
            <a:r>
              <a:rPr lang="en-US" sz="4000" b="1" dirty="0"/>
              <a:t>/4)</a:t>
            </a:r>
          </a:p>
        </p:txBody>
      </p:sp>
      <p:sp>
        <p:nvSpPr>
          <p:cNvPr id="2" name="Prostokąt 1"/>
          <p:cNvSpPr/>
          <p:nvPr/>
        </p:nvSpPr>
        <p:spPr>
          <a:xfrm>
            <a:off x="255811" y="1085436"/>
            <a:ext cx="11620503" cy="5155257"/>
          </a:xfrm>
          <a:prstGeom prst="rect">
            <a:avLst/>
          </a:prstGeom>
        </p:spPr>
        <p:txBody>
          <a:bodyPr wrap="square">
            <a:spAutoFit/>
          </a:bodyPr>
          <a:lstStyle/>
          <a:p>
            <a:pPr marL="358775" indent="-358775">
              <a:spcBef>
                <a:spcPts val="1200"/>
              </a:spcBef>
              <a:buFont typeface="Wingdings" panose="05000000000000000000" pitchFamily="2" charset="2"/>
              <a:buChar char="F"/>
            </a:pPr>
            <a:r>
              <a:rPr lang="pl-PL" sz="2300" dirty="0"/>
              <a:t>Dokumentowana teraz lista obiektów </a:t>
            </a:r>
            <a:r>
              <a:rPr lang="pl-PL" sz="2300" dirty="0">
                <a:solidFill>
                  <a:srgbClr val="FF0000"/>
                </a:solidFill>
              </a:rPr>
              <a:t>nie musi </a:t>
            </a:r>
            <a:r>
              <a:rPr lang="pl-PL" sz="2300" dirty="0"/>
              <a:t>być ostateczna i dopracowana</a:t>
            </a:r>
            <a:r>
              <a:rPr lang="en-US" sz="2300" dirty="0"/>
              <a:t>. </a:t>
            </a:r>
            <a:endParaRPr lang="pl-PL" sz="2300" dirty="0"/>
          </a:p>
          <a:p>
            <a:pPr marL="719138" indent="-342900">
              <a:spcBef>
                <a:spcPts val="1200"/>
              </a:spcBef>
              <a:buFont typeface="Arial" panose="020B0604020202020204" pitchFamily="34" charset="0"/>
              <a:buChar char="•"/>
            </a:pPr>
            <a:r>
              <a:rPr lang="pl-PL" sz="2000" dirty="0"/>
              <a:t>Ma ona po prostu być czymś </a:t>
            </a:r>
            <a:r>
              <a:rPr lang="pl-PL" sz="2000" dirty="0">
                <a:solidFill>
                  <a:srgbClr val="FF0000"/>
                </a:solidFill>
              </a:rPr>
              <a:t>na początek</a:t>
            </a:r>
            <a:r>
              <a:rPr lang="en-US" sz="2000" dirty="0"/>
              <a:t>. </a:t>
            </a:r>
            <a:endParaRPr lang="pl-PL" sz="2000" dirty="0"/>
          </a:p>
          <a:p>
            <a:pPr marL="719138" indent="-342900">
              <a:spcBef>
                <a:spcPts val="1200"/>
              </a:spcBef>
              <a:buFont typeface="Arial" panose="020B0604020202020204" pitchFamily="34" charset="0"/>
              <a:buChar char="•"/>
            </a:pPr>
            <a:r>
              <a:rPr lang="pl-PL" sz="2000" dirty="0"/>
              <a:t>Z praktyki wiadomo, że tak, czy inaczej, w początkowej wersji dokumentacji </a:t>
            </a:r>
            <a:r>
              <a:rPr lang="pl-PL" sz="2000" dirty="0">
                <a:solidFill>
                  <a:srgbClr val="FF0000"/>
                </a:solidFill>
              </a:rPr>
              <a:t>zawsze coś jest pomijane</a:t>
            </a:r>
            <a:r>
              <a:rPr lang="en-US" sz="2000" dirty="0"/>
              <a:t>. </a:t>
            </a:r>
            <a:endParaRPr lang="pl-PL" sz="2000" dirty="0"/>
          </a:p>
          <a:p>
            <a:pPr marL="719138" indent="-342900">
              <a:spcBef>
                <a:spcPts val="1200"/>
              </a:spcBef>
              <a:buFont typeface="Arial" panose="020B0604020202020204" pitchFamily="34" charset="0"/>
              <a:buChar char="•"/>
            </a:pPr>
            <a:r>
              <a:rPr lang="pl-PL" sz="2000" dirty="0">
                <a:solidFill>
                  <a:srgbClr val="FF0000"/>
                </a:solidFill>
              </a:rPr>
              <a:t>W początkowej fazie </a:t>
            </a:r>
            <a:r>
              <a:rPr lang="pl-PL" sz="2000" dirty="0"/>
              <a:t>dokumentowania zaleca się użycie takiego arkusza i aktualizowanie go w razie wykrycia pominięć i błędów</a:t>
            </a:r>
            <a:r>
              <a:rPr lang="en-US" sz="2000" dirty="0"/>
              <a:t>.</a:t>
            </a:r>
            <a:endParaRPr lang="pl-PL" sz="2000" dirty="0"/>
          </a:p>
          <a:p>
            <a:pPr marL="358775" indent="-358775">
              <a:spcBef>
                <a:spcPts val="1200"/>
              </a:spcBef>
              <a:buFont typeface="Wingdings" panose="05000000000000000000" pitchFamily="2" charset="2"/>
              <a:buChar char="F"/>
            </a:pPr>
            <a:r>
              <a:rPr lang="pl-PL" sz="2300" dirty="0"/>
              <a:t>Na późniejszym etapie, </a:t>
            </a:r>
            <a:r>
              <a:rPr lang="pl-PL" sz="2300" dirty="0">
                <a:solidFill>
                  <a:srgbClr val="FF0000"/>
                </a:solidFill>
              </a:rPr>
              <a:t>pod koniec </a:t>
            </a:r>
            <a:r>
              <a:rPr lang="pl-PL" sz="2300" dirty="0"/>
              <a:t>cyklu rozwojowego aplikacji, można będzie uaktualnić </a:t>
            </a:r>
            <a:r>
              <a:rPr lang="pl-PL" sz="2300" dirty="0">
                <a:solidFill>
                  <a:srgbClr val="FF0000"/>
                </a:solidFill>
              </a:rPr>
              <a:t>formalny dokument </a:t>
            </a:r>
            <a:r>
              <a:rPr lang="pl-PL" sz="2300" dirty="0"/>
              <a:t>utworzony w edytorze Microsoft Word</a:t>
            </a:r>
            <a:r>
              <a:rPr lang="en-US" sz="2300" dirty="0"/>
              <a:t>. </a:t>
            </a:r>
            <a:endParaRPr lang="pl-PL" sz="2300" dirty="0"/>
          </a:p>
          <a:p>
            <a:pPr marL="719138" indent="-342900">
              <a:spcBef>
                <a:spcPts val="1200"/>
              </a:spcBef>
              <a:buFont typeface="Arial" panose="020B0604020202020204" pitchFamily="34" charset="0"/>
              <a:buChar char="•"/>
            </a:pPr>
            <a:r>
              <a:rPr lang="pl-PL" sz="2000" dirty="0"/>
              <a:t>Inną, lepszą, opcją jest włączenie do zespołu osoby od sporządzania </a:t>
            </a:r>
            <a:r>
              <a:rPr lang="pl-PL" sz="2000" dirty="0">
                <a:solidFill>
                  <a:srgbClr val="FF0000"/>
                </a:solidFill>
              </a:rPr>
              <a:t>dokumentacji technicznej</a:t>
            </a:r>
            <a:r>
              <a:rPr lang="pl-PL" sz="2000" dirty="0"/>
              <a:t>, która mogłaby na bieżąco aktualizować formalną dokumentację</a:t>
            </a:r>
            <a:r>
              <a:rPr lang="en-US" sz="2000" dirty="0"/>
              <a:t>. </a:t>
            </a:r>
            <a:endParaRPr lang="pl-PL" sz="2000" dirty="0"/>
          </a:p>
          <a:p>
            <a:pPr marL="719138" indent="-342900">
              <a:spcBef>
                <a:spcPts val="1200"/>
              </a:spcBef>
              <a:buFont typeface="Arial" panose="020B0604020202020204" pitchFamily="34" charset="0"/>
              <a:buChar char="•"/>
            </a:pPr>
            <a:r>
              <a:rPr lang="pl-PL" sz="2000" dirty="0"/>
              <a:t>Chodzi o taką wersję formalną, którą dostarczamy do klienta wraz z innymi dokumentami w trakcie trwania projektu, takimi jak: </a:t>
            </a:r>
            <a:r>
              <a:rPr lang="pl-PL" sz="2000" dirty="0">
                <a:solidFill>
                  <a:srgbClr val="FF0000"/>
                </a:solidFill>
              </a:rPr>
              <a:t>umowa</a:t>
            </a:r>
            <a:r>
              <a:rPr lang="pl-PL" sz="2000" dirty="0"/>
              <a:t>, </a:t>
            </a:r>
            <a:r>
              <a:rPr lang="pl-PL" sz="2000" dirty="0">
                <a:solidFill>
                  <a:srgbClr val="FF0000"/>
                </a:solidFill>
              </a:rPr>
              <a:t>aneksy </a:t>
            </a:r>
            <a:r>
              <a:rPr lang="pl-PL" sz="2000" dirty="0"/>
              <a:t>do umowy, jeśli się pojawiły, </a:t>
            </a:r>
            <a:r>
              <a:rPr lang="pl-PL" sz="2000" dirty="0">
                <a:solidFill>
                  <a:srgbClr val="FF0000"/>
                </a:solidFill>
              </a:rPr>
              <a:t>notatki techniczne</a:t>
            </a:r>
            <a:r>
              <a:rPr lang="pl-PL" sz="2000" dirty="0"/>
              <a:t>, </a:t>
            </a:r>
            <a:r>
              <a:rPr lang="pl-PL" sz="2000" dirty="0">
                <a:solidFill>
                  <a:srgbClr val="FF0000"/>
                </a:solidFill>
              </a:rPr>
              <a:t>spostrzeżenia</a:t>
            </a:r>
            <a:r>
              <a:rPr lang="pl-PL" sz="2000" dirty="0"/>
              <a:t>, dokumenty </a:t>
            </a:r>
            <a:r>
              <a:rPr lang="pl-PL" sz="2000" dirty="0">
                <a:solidFill>
                  <a:srgbClr val="FF0000"/>
                </a:solidFill>
              </a:rPr>
              <a:t>rozliczeniowe</a:t>
            </a:r>
            <a:r>
              <a:rPr lang="pl-PL" sz="2000" dirty="0"/>
              <a:t>, </a:t>
            </a:r>
            <a:r>
              <a:rPr lang="pl-PL" sz="2000" dirty="0">
                <a:solidFill>
                  <a:srgbClr val="FF0000"/>
                </a:solidFill>
              </a:rPr>
              <a:t>wszelkie</a:t>
            </a:r>
            <a:r>
              <a:rPr lang="pl-PL" sz="2000" dirty="0"/>
              <a:t> szczegółowe pozycje, o które poprosił klient oraz </a:t>
            </a:r>
            <a:r>
              <a:rPr lang="pl-PL" sz="2000" dirty="0">
                <a:solidFill>
                  <a:srgbClr val="FF0000"/>
                </a:solidFill>
              </a:rPr>
              <a:t>podziękowania</a:t>
            </a:r>
            <a:r>
              <a:rPr lang="en-US" sz="2000" dirty="0"/>
              <a:t>.</a:t>
            </a:r>
          </a:p>
        </p:txBody>
      </p:sp>
    </p:spTree>
    <p:extLst>
      <p:ext uri="{BB962C8B-B14F-4D97-AF65-F5344CB8AC3E}">
        <p14:creationId xmlns:p14="http://schemas.microsoft.com/office/powerpoint/2010/main" val="193821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Designing the Data Warehouse</a:t>
            </a:r>
          </a:p>
        </p:txBody>
      </p:sp>
      <p:sp>
        <p:nvSpPr>
          <p:cNvPr id="2" name="Prostokąt 1"/>
          <p:cNvSpPr/>
          <p:nvPr/>
        </p:nvSpPr>
        <p:spPr>
          <a:xfrm>
            <a:off x="201382" y="976579"/>
            <a:ext cx="11620503" cy="5601533"/>
          </a:xfrm>
          <a:prstGeom prst="rect">
            <a:avLst/>
          </a:prstGeom>
        </p:spPr>
        <p:txBody>
          <a:bodyPr wrap="square">
            <a:spAutoFit/>
          </a:bodyPr>
          <a:lstStyle/>
          <a:p>
            <a:pPr marL="358775" indent="-358775">
              <a:spcBef>
                <a:spcPts val="1200"/>
              </a:spcBef>
              <a:buFont typeface="Wingdings" panose="05000000000000000000" pitchFamily="2" charset="2"/>
              <a:buChar char="F"/>
            </a:pPr>
            <a:r>
              <a:rPr lang="en-US" sz="2300" dirty="0">
                <a:solidFill>
                  <a:srgbClr val="FF0000"/>
                </a:solidFill>
              </a:rPr>
              <a:t>Entire books </a:t>
            </a:r>
            <a:r>
              <a:rPr lang="en-US" sz="2300" dirty="0"/>
              <a:t>are written about solution planning, and this short presentation is </a:t>
            </a:r>
            <a:r>
              <a:rPr lang="en-US" sz="2300" dirty="0">
                <a:solidFill>
                  <a:srgbClr val="FF0000"/>
                </a:solidFill>
              </a:rPr>
              <a:t>insufficient</a:t>
            </a:r>
            <a:r>
              <a:rPr lang="en-US" sz="2300" dirty="0"/>
              <a:t> to make anyone an expert on the subject. </a:t>
            </a:r>
          </a:p>
          <a:p>
            <a:pPr marL="719138" indent="-358775">
              <a:spcBef>
                <a:spcPts val="600"/>
              </a:spcBef>
              <a:buFont typeface="Arial" panose="020B0604020202020204" pitchFamily="34" charset="0"/>
              <a:buChar char="•"/>
            </a:pPr>
            <a:r>
              <a:rPr lang="en-US" sz="2000" dirty="0"/>
              <a:t>By the same token, reading all the books ever written about the subject will </a:t>
            </a:r>
            <a:r>
              <a:rPr lang="en-US" sz="2000" dirty="0">
                <a:solidFill>
                  <a:srgbClr val="FF0000"/>
                </a:solidFill>
              </a:rPr>
              <a:t>not necessarily </a:t>
            </a:r>
            <a:r>
              <a:rPr lang="en-US" sz="2000" dirty="0"/>
              <a:t>make you proficient at performing it, either. </a:t>
            </a:r>
          </a:p>
          <a:p>
            <a:pPr marL="719138" indent="-358775">
              <a:spcBef>
                <a:spcPts val="600"/>
              </a:spcBef>
              <a:buFont typeface="Arial" panose="020B0604020202020204" pitchFamily="34" charset="0"/>
              <a:buChar char="•"/>
            </a:pPr>
            <a:r>
              <a:rPr lang="en-US" sz="2000" dirty="0"/>
              <a:t>Becoming proficient involves a combination of </a:t>
            </a:r>
            <a:r>
              <a:rPr lang="en-US" sz="2000" dirty="0">
                <a:solidFill>
                  <a:srgbClr val="FF0000"/>
                </a:solidFill>
              </a:rPr>
              <a:t>practical experience </a:t>
            </a:r>
            <a:r>
              <a:rPr lang="en-US" sz="2000" dirty="0"/>
              <a:t>and </a:t>
            </a:r>
            <a:r>
              <a:rPr lang="en-US" sz="2000" dirty="0">
                <a:solidFill>
                  <a:srgbClr val="FF0000"/>
                </a:solidFill>
              </a:rPr>
              <a:t>researched knowledge</a:t>
            </a:r>
            <a:r>
              <a:rPr lang="en-US" sz="2000" dirty="0"/>
              <a:t>.</a:t>
            </a:r>
            <a:endParaRPr lang="pl-PL" sz="2000" dirty="0"/>
          </a:p>
          <a:p>
            <a:pPr marL="358775" indent="-358775">
              <a:spcBef>
                <a:spcPts val="1200"/>
              </a:spcBef>
              <a:buFont typeface="Wingdings" panose="05000000000000000000" pitchFamily="2" charset="2"/>
              <a:buChar char="F"/>
            </a:pPr>
            <a:r>
              <a:rPr lang="en-US" sz="2300" dirty="0"/>
              <a:t>Next we </a:t>
            </a:r>
            <a:r>
              <a:rPr lang="en-US" sz="2300" dirty="0">
                <a:solidFill>
                  <a:srgbClr val="FF0000"/>
                </a:solidFill>
              </a:rPr>
              <a:t>create</a:t>
            </a:r>
            <a:r>
              <a:rPr lang="en-US" sz="2300" dirty="0"/>
              <a:t> the data warehouse for the BI solution based on our plan. </a:t>
            </a:r>
          </a:p>
          <a:p>
            <a:pPr marL="358775" indent="-358775">
              <a:spcBef>
                <a:spcPts val="1200"/>
              </a:spcBef>
              <a:buFont typeface="Wingdings" panose="05000000000000000000" pitchFamily="2" charset="2"/>
              <a:buChar char="F"/>
            </a:pPr>
            <a:r>
              <a:rPr lang="en-US" sz="2300" dirty="0"/>
              <a:t>We </a:t>
            </a:r>
            <a:r>
              <a:rPr lang="en-US" sz="2300" dirty="0">
                <a:solidFill>
                  <a:srgbClr val="FF0000"/>
                </a:solidFill>
              </a:rPr>
              <a:t>tend to think </a:t>
            </a:r>
            <a:r>
              <a:rPr lang="en-US" sz="2300" dirty="0"/>
              <a:t>that creating the data warehouse is a lot more fun than all this planning. </a:t>
            </a:r>
          </a:p>
          <a:p>
            <a:pPr marL="719138" indent="-342900">
              <a:spcBef>
                <a:spcPts val="600"/>
              </a:spcBef>
              <a:buFont typeface="Arial" panose="020B0604020202020204" pitchFamily="34" charset="0"/>
              <a:buChar char="•"/>
            </a:pPr>
            <a:r>
              <a:rPr lang="en-US" sz="2000" dirty="0"/>
              <a:t>But good planning can </a:t>
            </a:r>
            <a:r>
              <a:rPr lang="en-US" sz="2000" dirty="0">
                <a:solidFill>
                  <a:srgbClr val="FF0000"/>
                </a:solidFill>
              </a:rPr>
              <a:t>make the difference </a:t>
            </a:r>
            <a:r>
              <a:rPr lang="en-US" sz="2000" dirty="0"/>
              <a:t>between a profitable, effective BI solution and a chaotic expensive mess. Hence, Winston Churchill’s wise words on planning, once again, </a:t>
            </a:r>
            <a:r>
              <a:rPr lang="en-US" sz="2000" dirty="0">
                <a:solidFill>
                  <a:srgbClr val="FF0000"/>
                </a:solidFill>
              </a:rPr>
              <a:t>come to mind</a:t>
            </a:r>
            <a:r>
              <a:rPr lang="en-US" sz="2000" dirty="0"/>
              <a:t>:</a:t>
            </a:r>
          </a:p>
          <a:p>
            <a:pPr marL="1436688">
              <a:spcBef>
                <a:spcPts val="600"/>
              </a:spcBef>
            </a:pPr>
            <a:r>
              <a:rPr lang="en-US" sz="2000" i="1" dirty="0"/>
              <a:t>„He who fails to plan is planning to fail”.</a:t>
            </a:r>
            <a:endParaRPr lang="pl-PL" sz="2000" i="1" dirty="0"/>
          </a:p>
          <a:p>
            <a:pPr marL="342900" indent="-342900">
              <a:spcBef>
                <a:spcPts val="1200"/>
              </a:spcBef>
              <a:buFont typeface="Wingdings" panose="05000000000000000000" pitchFamily="2" charset="2"/>
              <a:buChar char="F"/>
            </a:pPr>
            <a:r>
              <a:rPr lang="en-US" sz="2300" dirty="0"/>
              <a:t>Designing a data warehouse is one of the </a:t>
            </a:r>
            <a:r>
              <a:rPr lang="en-US" sz="2300" dirty="0">
                <a:solidFill>
                  <a:srgbClr val="FF0000"/>
                </a:solidFill>
              </a:rPr>
              <a:t>most important </a:t>
            </a:r>
            <a:r>
              <a:rPr lang="en-US" sz="2300" dirty="0"/>
              <a:t>aspects of a business intelligence solution. </a:t>
            </a:r>
            <a:endParaRPr lang="pl-PL" sz="2300" dirty="0"/>
          </a:p>
          <a:p>
            <a:pPr marL="719138" indent="-342900">
              <a:spcBef>
                <a:spcPts val="600"/>
              </a:spcBef>
              <a:buFont typeface="Arial" panose="020B0604020202020204" pitchFamily="34" charset="0"/>
              <a:buChar char="•"/>
            </a:pPr>
            <a:r>
              <a:rPr lang="en-US" sz="2000" dirty="0"/>
              <a:t>If the</a:t>
            </a:r>
            <a:r>
              <a:rPr lang="pl-PL" sz="2000" dirty="0"/>
              <a:t> </a:t>
            </a:r>
            <a:r>
              <a:rPr lang="en-US" sz="2000" dirty="0"/>
              <a:t>data warehouse is designed correctly, all other aspects of the solution </a:t>
            </a:r>
            <a:r>
              <a:rPr lang="en-US" sz="2000" dirty="0">
                <a:solidFill>
                  <a:srgbClr val="FF0000"/>
                </a:solidFill>
              </a:rPr>
              <a:t>will benefit</a:t>
            </a:r>
            <a:r>
              <a:rPr lang="en-US" sz="2000" dirty="0"/>
              <a:t>.</a:t>
            </a:r>
            <a:endParaRPr lang="pl-PL" sz="2000" dirty="0"/>
          </a:p>
          <a:p>
            <a:pPr marL="719138" indent="-342900">
              <a:spcBef>
                <a:spcPts val="600"/>
              </a:spcBef>
              <a:buFont typeface="Arial" panose="020B0604020202020204" pitchFamily="34" charset="0"/>
              <a:buChar char="•"/>
            </a:pPr>
            <a:r>
              <a:rPr lang="en-US" sz="2000" dirty="0"/>
              <a:t>Conversely, if it is created</a:t>
            </a:r>
            <a:r>
              <a:rPr lang="pl-PL" sz="2000" dirty="0"/>
              <a:t> </a:t>
            </a:r>
            <a:r>
              <a:rPr lang="en-US" sz="2000" dirty="0"/>
              <a:t>incorrectly, it will cause no end of </a:t>
            </a:r>
            <a:r>
              <a:rPr lang="en-US" sz="2000" dirty="0">
                <a:solidFill>
                  <a:srgbClr val="FF0000"/>
                </a:solidFill>
              </a:rPr>
              <a:t>problems</a:t>
            </a:r>
            <a:r>
              <a:rPr lang="en-US" sz="2000" dirty="0"/>
              <a:t>.</a:t>
            </a:r>
            <a:endParaRPr lang="en-US" sz="2000" i="1" dirty="0"/>
          </a:p>
        </p:txBody>
      </p:sp>
    </p:spTree>
    <p:extLst>
      <p:ext uri="{BB962C8B-B14F-4D97-AF65-F5344CB8AC3E}">
        <p14:creationId xmlns:p14="http://schemas.microsoft.com/office/powerpoint/2010/main" val="321152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wipe(up)">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up)">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left)">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left)">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left)">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left)">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Projektowanie hurtowni</a:t>
            </a:r>
            <a:endParaRPr lang="en-US" sz="4000" b="1" dirty="0"/>
          </a:p>
        </p:txBody>
      </p:sp>
      <p:sp>
        <p:nvSpPr>
          <p:cNvPr id="2" name="Prostokąt 1"/>
          <p:cNvSpPr/>
          <p:nvPr/>
        </p:nvSpPr>
        <p:spPr>
          <a:xfrm>
            <a:off x="195943" y="955221"/>
            <a:ext cx="11785827" cy="5678478"/>
          </a:xfrm>
          <a:prstGeom prst="rect">
            <a:avLst/>
          </a:prstGeom>
        </p:spPr>
        <p:txBody>
          <a:bodyPr wrap="square">
            <a:spAutoFit/>
          </a:bodyPr>
          <a:lstStyle/>
          <a:p>
            <a:pPr marL="358775" indent="-358775">
              <a:spcBef>
                <a:spcPts val="1200"/>
              </a:spcBef>
              <a:buFont typeface="Wingdings" panose="05000000000000000000" pitchFamily="2" charset="2"/>
              <a:buChar char="F"/>
            </a:pPr>
            <a:r>
              <a:rPr lang="pl-PL" sz="2200" dirty="0"/>
              <a:t>Na temat planowania aplikacji powstały </a:t>
            </a:r>
            <a:r>
              <a:rPr lang="pl-PL" sz="2200" dirty="0">
                <a:solidFill>
                  <a:srgbClr val="FF0000"/>
                </a:solidFill>
              </a:rPr>
              <a:t>całe książki</a:t>
            </a:r>
            <a:r>
              <a:rPr lang="pl-PL" sz="2200" dirty="0"/>
              <a:t>, a ten krótki wykład </a:t>
            </a:r>
            <a:r>
              <a:rPr lang="pl-PL" sz="2200" dirty="0">
                <a:solidFill>
                  <a:srgbClr val="FF0000"/>
                </a:solidFill>
              </a:rPr>
              <a:t>nie wystarczy </a:t>
            </a:r>
            <a:r>
              <a:rPr lang="pl-PL" sz="2200" dirty="0"/>
              <a:t>aby uczynić kogokolwiek ekspertem w tym zakresie</a:t>
            </a:r>
            <a:r>
              <a:rPr lang="en-US" sz="2200" dirty="0"/>
              <a:t>. </a:t>
            </a:r>
          </a:p>
          <a:p>
            <a:pPr marL="719138" indent="-358775">
              <a:spcBef>
                <a:spcPts val="600"/>
              </a:spcBef>
              <a:buFont typeface="Arial" panose="020B0604020202020204" pitchFamily="34" charset="0"/>
              <a:buChar char="•"/>
            </a:pPr>
            <a:r>
              <a:rPr lang="pl-PL" sz="1900" dirty="0"/>
              <a:t>Tak samo – nawet przeczytanie wszystkich książek, jakie kiedykolwiek napisano na ten temat, także </a:t>
            </a:r>
            <a:r>
              <a:rPr lang="pl-PL" sz="1900" dirty="0">
                <a:solidFill>
                  <a:srgbClr val="FF0000"/>
                </a:solidFill>
              </a:rPr>
              <a:t>nie gwarantuje</a:t>
            </a:r>
            <a:r>
              <a:rPr lang="pl-PL" sz="1900" dirty="0"/>
              <a:t> biegłości w praktycznych działaniach</a:t>
            </a:r>
            <a:r>
              <a:rPr lang="en-US" sz="1900" dirty="0"/>
              <a:t>. </a:t>
            </a:r>
          </a:p>
          <a:p>
            <a:pPr marL="719138" indent="-358775">
              <a:spcBef>
                <a:spcPts val="600"/>
              </a:spcBef>
              <a:buFont typeface="Arial" panose="020B0604020202020204" pitchFamily="34" charset="0"/>
              <a:buChar char="•"/>
            </a:pPr>
            <a:r>
              <a:rPr lang="pl-PL" sz="1900" dirty="0"/>
              <a:t>Uzyskanie takiej biegłości wymaga połączenia </a:t>
            </a:r>
            <a:r>
              <a:rPr lang="pl-PL" sz="1900" dirty="0">
                <a:solidFill>
                  <a:srgbClr val="FF0000"/>
                </a:solidFill>
              </a:rPr>
              <a:t>doświadczenia praktycznego </a:t>
            </a:r>
            <a:r>
              <a:rPr lang="pl-PL" sz="1900" dirty="0"/>
              <a:t>z nabytą </a:t>
            </a:r>
            <a:r>
              <a:rPr lang="pl-PL" sz="1900" dirty="0">
                <a:solidFill>
                  <a:srgbClr val="FF0000"/>
                </a:solidFill>
              </a:rPr>
              <a:t>wiedzą książkową</a:t>
            </a:r>
            <a:r>
              <a:rPr lang="en-US" sz="1900" dirty="0"/>
              <a:t>.</a:t>
            </a:r>
            <a:endParaRPr lang="pl-PL" sz="1900" dirty="0"/>
          </a:p>
          <a:p>
            <a:pPr marL="358775" indent="-358775">
              <a:spcBef>
                <a:spcPts val="1200"/>
              </a:spcBef>
              <a:buFont typeface="Wingdings" panose="05000000000000000000" pitchFamily="2" charset="2"/>
              <a:buChar char="F"/>
            </a:pPr>
            <a:r>
              <a:rPr lang="pl-PL" sz="2200" dirty="0"/>
              <a:t>W następnym kroku </a:t>
            </a:r>
            <a:r>
              <a:rPr lang="pl-PL" sz="2200" dirty="0">
                <a:solidFill>
                  <a:srgbClr val="FF0000"/>
                </a:solidFill>
              </a:rPr>
              <a:t>utworzymy </a:t>
            </a:r>
            <a:r>
              <a:rPr lang="pl-PL" sz="2200" dirty="0"/>
              <a:t>hurtownię danych dla aplikacji BI zgodnie z przygotowanym planem</a:t>
            </a:r>
            <a:r>
              <a:rPr lang="en-US" sz="2200" dirty="0"/>
              <a:t>. </a:t>
            </a:r>
          </a:p>
          <a:p>
            <a:pPr marL="358775" indent="-358775">
              <a:spcBef>
                <a:spcPts val="1200"/>
              </a:spcBef>
              <a:buFont typeface="Wingdings" panose="05000000000000000000" pitchFamily="2" charset="2"/>
              <a:buChar char="F"/>
            </a:pPr>
            <a:r>
              <a:rPr lang="pl-PL" sz="2200" dirty="0">
                <a:solidFill>
                  <a:srgbClr val="FF0000"/>
                </a:solidFill>
              </a:rPr>
              <a:t>Zwykliśmy uważać</a:t>
            </a:r>
            <a:r>
              <a:rPr lang="pl-PL" sz="2200" dirty="0"/>
              <a:t>, że tworzenie hurtowni jest o wiele bardziej przyjemne, niż całe to planowanie</a:t>
            </a:r>
            <a:r>
              <a:rPr lang="en-US" sz="2200" dirty="0"/>
              <a:t>. </a:t>
            </a:r>
          </a:p>
          <a:p>
            <a:pPr marL="719138" indent="-342900">
              <a:spcBef>
                <a:spcPts val="600"/>
              </a:spcBef>
              <a:buFont typeface="Arial" panose="020B0604020202020204" pitchFamily="34" charset="0"/>
              <a:buChar char="•"/>
            </a:pPr>
            <a:r>
              <a:rPr lang="pl-PL" sz="1900" dirty="0"/>
              <a:t>Jednak dobre planowanie może </a:t>
            </a:r>
            <a:r>
              <a:rPr lang="pl-PL" sz="1900" dirty="0">
                <a:solidFill>
                  <a:srgbClr val="FF0000"/>
                </a:solidFill>
              </a:rPr>
              <a:t>zrobić różnicę </a:t>
            </a:r>
            <a:r>
              <a:rPr lang="pl-PL" sz="1900" dirty="0"/>
              <a:t>pomiędzy efektywną i skuteczną aplikacją BI a chaotycznym i drogim bublem. Dlatego jeszcze raz jeszcze </a:t>
            </a:r>
            <a:r>
              <a:rPr lang="pl-PL" sz="1900" dirty="0">
                <a:solidFill>
                  <a:srgbClr val="FF0000"/>
                </a:solidFill>
              </a:rPr>
              <a:t>przypominają się </a:t>
            </a:r>
            <a:r>
              <a:rPr lang="pl-PL" sz="1900" dirty="0"/>
              <a:t>mądre słowa W. Churchill 'a dotyczące planowania: </a:t>
            </a:r>
            <a:endParaRPr lang="en-US" sz="1900" dirty="0"/>
          </a:p>
          <a:p>
            <a:pPr marL="722313">
              <a:spcBef>
                <a:spcPts val="600"/>
              </a:spcBef>
            </a:pPr>
            <a:r>
              <a:rPr lang="pl-PL" sz="1900" i="1" dirty="0"/>
              <a:t>„Kto ponosi klęskę w planowaniu, ten planuje ponieść klęskę”    (</a:t>
            </a:r>
            <a:r>
              <a:rPr lang="en-US" sz="1900" i="1" dirty="0"/>
              <a:t>„He who fails to plan is planning to fail”</a:t>
            </a:r>
            <a:r>
              <a:rPr lang="pl-PL" sz="1900" i="1" dirty="0"/>
              <a:t>)</a:t>
            </a:r>
            <a:r>
              <a:rPr lang="en-US" sz="1900" i="1" dirty="0"/>
              <a:t>.</a:t>
            </a:r>
            <a:endParaRPr lang="pl-PL" sz="1900" i="1" dirty="0"/>
          </a:p>
          <a:p>
            <a:pPr marL="342900" indent="-342900">
              <a:spcBef>
                <a:spcPts val="1200"/>
              </a:spcBef>
              <a:buFont typeface="Wingdings" panose="05000000000000000000" pitchFamily="2" charset="2"/>
              <a:buChar char="F"/>
            </a:pPr>
            <a:r>
              <a:rPr lang="pl-PL" sz="2200" dirty="0"/>
              <a:t>Projektowanie hurtowni danych jest jednym z </a:t>
            </a:r>
            <a:r>
              <a:rPr lang="pl-PL" sz="2200" dirty="0">
                <a:solidFill>
                  <a:srgbClr val="FF0000"/>
                </a:solidFill>
              </a:rPr>
              <a:t>kluczowych</a:t>
            </a:r>
            <a:r>
              <a:rPr lang="pl-PL" sz="2200" dirty="0"/>
              <a:t> elementów aplikacji BI</a:t>
            </a:r>
            <a:r>
              <a:rPr lang="en-US" sz="2200" dirty="0"/>
              <a:t>. </a:t>
            </a:r>
            <a:endParaRPr lang="pl-PL" sz="2200" dirty="0"/>
          </a:p>
          <a:p>
            <a:pPr marL="719138" indent="-342900">
              <a:spcBef>
                <a:spcPts val="600"/>
              </a:spcBef>
              <a:buFont typeface="Arial" panose="020B0604020202020204" pitchFamily="34" charset="0"/>
              <a:buChar char="•"/>
            </a:pPr>
            <a:r>
              <a:rPr lang="pl-PL" sz="1900" dirty="0"/>
              <a:t>Jeśli hurtownię danych zaprojektowano właściwie, wtedy i pozostałe elementy aplikacji </a:t>
            </a:r>
            <a:r>
              <a:rPr lang="pl-PL" sz="1900" dirty="0">
                <a:solidFill>
                  <a:srgbClr val="FF0000"/>
                </a:solidFill>
              </a:rPr>
              <a:t>przyniosą efekty</a:t>
            </a:r>
            <a:r>
              <a:rPr lang="en-US" sz="1900" dirty="0"/>
              <a:t>.</a:t>
            </a:r>
            <a:endParaRPr lang="pl-PL" sz="1900" dirty="0"/>
          </a:p>
          <a:p>
            <a:pPr marL="719138" indent="-342900">
              <a:spcBef>
                <a:spcPts val="600"/>
              </a:spcBef>
              <a:buFont typeface="Arial" panose="020B0604020202020204" pitchFamily="34" charset="0"/>
              <a:buChar char="•"/>
            </a:pPr>
            <a:r>
              <a:rPr lang="pl-PL" sz="1900" dirty="0"/>
              <a:t>I odwrotnie, jeśli hurtownia została źle zaprojektowana, spowoduje to nie kończące się </a:t>
            </a:r>
            <a:r>
              <a:rPr lang="pl-PL" sz="1900" dirty="0">
                <a:solidFill>
                  <a:srgbClr val="FF0000"/>
                </a:solidFill>
              </a:rPr>
              <a:t>problemy</a:t>
            </a:r>
            <a:r>
              <a:rPr lang="en-US" sz="1900" dirty="0"/>
              <a:t>.</a:t>
            </a:r>
            <a:endParaRPr lang="en-US" sz="1900" i="1" dirty="0"/>
          </a:p>
        </p:txBody>
      </p:sp>
    </p:spTree>
    <p:extLst>
      <p:ext uri="{BB962C8B-B14F-4D97-AF65-F5344CB8AC3E}">
        <p14:creationId xmlns:p14="http://schemas.microsoft.com/office/powerpoint/2010/main" val="19464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left)">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left)">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A Typical Data Warehouse Database Design</a:t>
            </a:r>
          </a:p>
        </p:txBody>
      </p:sp>
      <p:sp>
        <p:nvSpPr>
          <p:cNvPr id="2" name="Prostokąt 1"/>
          <p:cNvSpPr/>
          <p:nvPr/>
        </p:nvSpPr>
        <p:spPr>
          <a:xfrm>
            <a:off x="285748" y="1063664"/>
            <a:ext cx="11620503" cy="4955203"/>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The design of the data warehouse is similar to the OLTP, but its </a:t>
            </a:r>
            <a:r>
              <a:rPr lang="en-US" sz="2300" dirty="0">
                <a:solidFill>
                  <a:srgbClr val="FF0000"/>
                </a:solidFill>
              </a:rPr>
              <a:t>focus is different</a:t>
            </a:r>
            <a:r>
              <a:rPr lang="en-US" sz="2300" dirty="0"/>
              <a:t>. </a:t>
            </a:r>
          </a:p>
          <a:p>
            <a:pPr marL="719138" indent="-342900">
              <a:spcBef>
                <a:spcPts val="1200"/>
              </a:spcBef>
              <a:buFont typeface="Arial" panose="020B0604020202020204" pitchFamily="34" charset="0"/>
              <a:buChar char="•"/>
            </a:pPr>
            <a:r>
              <a:rPr lang="en-US" sz="2000" dirty="0"/>
              <a:t>Instead of being concerned about normalization and the lack of redundancy, the focus is on </a:t>
            </a:r>
            <a:r>
              <a:rPr lang="en-US" sz="2000" dirty="0">
                <a:solidFill>
                  <a:srgbClr val="FF0000"/>
                </a:solidFill>
              </a:rPr>
              <a:t>report performance</a:t>
            </a:r>
            <a:r>
              <a:rPr lang="en-US" sz="2000" dirty="0"/>
              <a:t> and </a:t>
            </a:r>
            <a:r>
              <a:rPr lang="en-US" sz="2000" dirty="0">
                <a:solidFill>
                  <a:srgbClr val="FF0000"/>
                </a:solidFill>
              </a:rPr>
              <a:t>simplicity</a:t>
            </a:r>
            <a:r>
              <a:rPr lang="en-US" sz="2000" dirty="0"/>
              <a:t>. </a:t>
            </a:r>
          </a:p>
          <a:p>
            <a:pPr marL="719138" indent="-342900">
              <a:spcBef>
                <a:spcPts val="1200"/>
              </a:spcBef>
              <a:buFont typeface="Arial" panose="020B0604020202020204" pitchFamily="34" charset="0"/>
              <a:buChar char="•"/>
            </a:pPr>
            <a:r>
              <a:rPr lang="en-US" sz="2000" dirty="0"/>
              <a:t>A data warehouse </a:t>
            </a:r>
            <a:r>
              <a:rPr lang="en-US" sz="2000" dirty="0">
                <a:solidFill>
                  <a:srgbClr val="FF0000"/>
                </a:solidFill>
              </a:rPr>
              <a:t>should provide </a:t>
            </a:r>
            <a:r>
              <a:rPr lang="en-US" sz="2000" dirty="0"/>
              <a:t>your users with a simple, high-performance repository of </a:t>
            </a:r>
            <a:r>
              <a:rPr lang="en-US" sz="2000" dirty="0">
                <a:solidFill>
                  <a:srgbClr val="FF0000"/>
                </a:solidFill>
              </a:rPr>
              <a:t>report </a:t>
            </a:r>
            <a:r>
              <a:rPr lang="en-US" sz="2000" dirty="0"/>
              <a:t>data.</a:t>
            </a:r>
          </a:p>
          <a:p>
            <a:pPr marL="719138" indent="-342900">
              <a:spcBef>
                <a:spcPts val="1200"/>
              </a:spcBef>
              <a:buFont typeface="Arial" panose="020B0604020202020204" pitchFamily="34" charset="0"/>
              <a:buChar char="•"/>
            </a:pPr>
            <a:r>
              <a:rPr lang="en-US" sz="2000" dirty="0"/>
              <a:t>It should be </a:t>
            </a:r>
            <a:r>
              <a:rPr lang="en-US" sz="2000" dirty="0">
                <a:solidFill>
                  <a:srgbClr val="FF0000"/>
                </a:solidFill>
              </a:rPr>
              <a:t>easy to understand </a:t>
            </a:r>
            <a:r>
              <a:rPr lang="en-US" sz="2000" dirty="0"/>
              <a:t>and consist of a </a:t>
            </a:r>
            <a:r>
              <a:rPr lang="en-US" sz="2000" dirty="0">
                <a:solidFill>
                  <a:srgbClr val="FF0000"/>
                </a:solidFill>
              </a:rPr>
              <a:t>minimal set </a:t>
            </a:r>
            <a:r>
              <a:rPr lang="en-US" sz="2000" dirty="0"/>
              <a:t>of tables wherever possible.</a:t>
            </a:r>
          </a:p>
          <a:p>
            <a:pPr marL="358775" indent="-358775">
              <a:spcBef>
                <a:spcPts val="1800"/>
              </a:spcBef>
              <a:buFont typeface="Wingdings" panose="05000000000000000000" pitchFamily="2" charset="2"/>
              <a:buChar char="F"/>
            </a:pPr>
            <a:r>
              <a:rPr lang="en-US" sz="2300" dirty="0"/>
              <a:t>To </a:t>
            </a:r>
            <a:r>
              <a:rPr lang="en-US" sz="2300" dirty="0">
                <a:solidFill>
                  <a:srgbClr val="FF0000"/>
                </a:solidFill>
              </a:rPr>
              <a:t>convert</a:t>
            </a:r>
            <a:r>
              <a:rPr lang="en-US" sz="2300" dirty="0"/>
              <a:t> an OLTP design into an OLAP (data warehouse) design, start by identifying what reporting data is available.</a:t>
            </a:r>
          </a:p>
          <a:p>
            <a:pPr marL="358775" indent="-358775">
              <a:spcBef>
                <a:spcPts val="1800"/>
              </a:spcBef>
              <a:buFont typeface="Wingdings" panose="05000000000000000000" pitchFamily="2" charset="2"/>
              <a:buChar char="F"/>
            </a:pPr>
            <a:r>
              <a:rPr lang="en-US" sz="2300" dirty="0"/>
              <a:t>Using the </a:t>
            </a:r>
            <a:r>
              <a:rPr lang="en-US" sz="2300" dirty="0">
                <a:solidFill>
                  <a:srgbClr val="FF0000"/>
                </a:solidFill>
              </a:rPr>
              <a:t>bottom-up approach </a:t>
            </a:r>
            <a:r>
              <a:rPr lang="en-US" sz="2300" dirty="0"/>
              <a:t>associated with Kimball’s method, focus on a particular </a:t>
            </a:r>
            <a:r>
              <a:rPr lang="en-US" sz="2300" dirty="0">
                <a:solidFill>
                  <a:srgbClr val="FF0000"/>
                </a:solidFill>
              </a:rPr>
              <a:t>process</a:t>
            </a:r>
            <a:r>
              <a:rPr lang="en-US" sz="2300" dirty="0"/>
              <a:t>, such as orders or sales and start building from there.</a:t>
            </a:r>
          </a:p>
          <a:p>
            <a:pPr marL="719138" indent="-360363">
              <a:spcBef>
                <a:spcPts val="1800"/>
              </a:spcBef>
              <a:buFont typeface="Arial" panose="020B0604020202020204" pitchFamily="34" charset="0"/>
              <a:buChar char="•"/>
            </a:pPr>
            <a:r>
              <a:rPr lang="en-US" sz="2100" dirty="0"/>
              <a:t>It is </a:t>
            </a:r>
            <a:r>
              <a:rPr lang="en-US" sz="2100" dirty="0">
                <a:solidFill>
                  <a:srgbClr val="FF0000"/>
                </a:solidFill>
              </a:rPr>
              <a:t>important</a:t>
            </a:r>
            <a:r>
              <a:rPr lang="en-US" sz="2100" dirty="0"/>
              <a:t> to try to make things very </a:t>
            </a:r>
            <a:r>
              <a:rPr lang="en-US" sz="2100" dirty="0">
                <a:solidFill>
                  <a:srgbClr val="FF0000"/>
                </a:solidFill>
              </a:rPr>
              <a:t>consistent </a:t>
            </a:r>
            <a:r>
              <a:rPr lang="en-US" sz="2100" dirty="0"/>
              <a:t>so that additional processes can be added later, in what Kimball refers to as a </a:t>
            </a:r>
            <a:r>
              <a:rPr lang="en-US" sz="2100" dirty="0">
                <a:solidFill>
                  <a:srgbClr val="FF0000"/>
                </a:solidFill>
              </a:rPr>
              <a:t>bus architecture</a:t>
            </a:r>
            <a:r>
              <a:rPr lang="en-US" sz="2100" dirty="0"/>
              <a:t>.</a:t>
            </a:r>
          </a:p>
        </p:txBody>
      </p:sp>
    </p:spTree>
    <p:extLst>
      <p:ext uri="{BB962C8B-B14F-4D97-AF65-F5344CB8AC3E}">
        <p14:creationId xmlns:p14="http://schemas.microsoft.com/office/powerpoint/2010/main" val="39388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Typowy schemat hurtowni</a:t>
            </a:r>
            <a:endParaRPr lang="en-US" sz="4000" b="1" dirty="0"/>
          </a:p>
        </p:txBody>
      </p:sp>
      <p:sp>
        <p:nvSpPr>
          <p:cNvPr id="2" name="Prostokąt 1"/>
          <p:cNvSpPr/>
          <p:nvPr/>
        </p:nvSpPr>
        <p:spPr>
          <a:xfrm>
            <a:off x="152400" y="1063664"/>
            <a:ext cx="11753851" cy="5555367"/>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t>Schemat hurtowni danych jest zbliżony do schematu bazy OLTP, ale </a:t>
            </a:r>
            <a:r>
              <a:rPr lang="pl-PL" sz="2300" dirty="0">
                <a:solidFill>
                  <a:srgbClr val="FF0000"/>
                </a:solidFill>
              </a:rPr>
              <a:t>nacisk</a:t>
            </a:r>
            <a:r>
              <a:rPr lang="pl-PL" sz="2300" dirty="0"/>
              <a:t> kładzie się tutaj na </a:t>
            </a:r>
            <a:r>
              <a:rPr lang="pl-PL" sz="2300" dirty="0">
                <a:solidFill>
                  <a:srgbClr val="FF0000"/>
                </a:solidFill>
              </a:rPr>
              <a:t>coś innego</a:t>
            </a:r>
            <a:r>
              <a:rPr lang="en-US" sz="2300" dirty="0"/>
              <a:t>. </a:t>
            </a:r>
          </a:p>
          <a:p>
            <a:pPr marL="719138" indent="-342900">
              <a:spcBef>
                <a:spcPts val="1200"/>
              </a:spcBef>
              <a:buFont typeface="Arial" panose="020B0604020202020204" pitchFamily="34" charset="0"/>
              <a:buChar char="•"/>
            </a:pPr>
            <a:r>
              <a:rPr lang="pl-PL" sz="2000" dirty="0"/>
              <a:t>Zamiast koncentrować się na normalizacji oraz unikaniu redundancji (nadmiarowości), uwagę skupia się na </a:t>
            </a:r>
            <a:r>
              <a:rPr lang="pl-PL" sz="2000" dirty="0">
                <a:solidFill>
                  <a:srgbClr val="FF0000"/>
                </a:solidFill>
              </a:rPr>
              <a:t>skutecznym raportowaniu </a:t>
            </a:r>
            <a:r>
              <a:rPr lang="pl-PL" sz="2000" dirty="0"/>
              <a:t>oraz zachowaniu </a:t>
            </a:r>
            <a:r>
              <a:rPr lang="pl-PL" sz="2000" dirty="0">
                <a:solidFill>
                  <a:srgbClr val="FF0000"/>
                </a:solidFill>
              </a:rPr>
              <a:t>prostoty</a:t>
            </a:r>
            <a:r>
              <a:rPr lang="en-US" sz="2000" dirty="0"/>
              <a:t>. </a:t>
            </a:r>
          </a:p>
          <a:p>
            <a:pPr marL="719138" indent="-342900">
              <a:spcBef>
                <a:spcPts val="1200"/>
              </a:spcBef>
              <a:buFont typeface="Arial" panose="020B0604020202020204" pitchFamily="34" charset="0"/>
              <a:buChar char="•"/>
            </a:pPr>
            <a:r>
              <a:rPr lang="pl-PL" sz="2000" dirty="0"/>
              <a:t>Hurtownia danych </a:t>
            </a:r>
            <a:r>
              <a:rPr lang="pl-PL" sz="2000" dirty="0">
                <a:solidFill>
                  <a:srgbClr val="FF0000"/>
                </a:solidFill>
              </a:rPr>
              <a:t>ma zapewniać </a:t>
            </a:r>
            <a:r>
              <a:rPr lang="pl-PL" sz="2000" dirty="0"/>
              <a:t>użytkownikom dostęp do przejrzystego i wydajnego repozytorium danych w układzie zorientowanym </a:t>
            </a:r>
            <a:r>
              <a:rPr lang="pl-PL" sz="2000" dirty="0">
                <a:solidFill>
                  <a:srgbClr val="FF0000"/>
                </a:solidFill>
              </a:rPr>
              <a:t>na raportowanie</a:t>
            </a:r>
            <a:r>
              <a:rPr lang="en-US" sz="2000" dirty="0"/>
              <a:t>.</a:t>
            </a:r>
          </a:p>
          <a:p>
            <a:pPr marL="719138" indent="-342900">
              <a:spcBef>
                <a:spcPts val="1200"/>
              </a:spcBef>
              <a:buFont typeface="Arial" panose="020B0604020202020204" pitchFamily="34" charset="0"/>
              <a:buChar char="•"/>
            </a:pPr>
            <a:r>
              <a:rPr lang="pl-PL" sz="2000" dirty="0"/>
              <a:t>Na ile tylko możliwe hurtownia powinna być </a:t>
            </a:r>
            <a:r>
              <a:rPr lang="pl-PL" sz="2000" dirty="0">
                <a:solidFill>
                  <a:srgbClr val="FF0000"/>
                </a:solidFill>
              </a:rPr>
              <a:t>łatwa w zrozumieniu </a:t>
            </a:r>
            <a:r>
              <a:rPr lang="pl-PL" sz="2000" dirty="0"/>
              <a:t>i zawierać </a:t>
            </a:r>
            <a:r>
              <a:rPr lang="pl-PL" sz="2000" dirty="0">
                <a:solidFill>
                  <a:srgbClr val="FF0000"/>
                </a:solidFill>
              </a:rPr>
              <a:t>minimalny zestaw </a:t>
            </a:r>
            <a:r>
              <a:rPr lang="pl-PL" sz="2000" dirty="0"/>
              <a:t>tabel.</a:t>
            </a:r>
            <a:endParaRPr lang="en-US" sz="2000" dirty="0"/>
          </a:p>
          <a:p>
            <a:pPr marL="358775" indent="-358775">
              <a:spcBef>
                <a:spcPts val="1800"/>
              </a:spcBef>
              <a:buFont typeface="Wingdings" panose="05000000000000000000" pitchFamily="2" charset="2"/>
              <a:buChar char="F"/>
            </a:pPr>
            <a:r>
              <a:rPr lang="pl-PL" sz="2300" dirty="0"/>
              <a:t>Aby </a:t>
            </a:r>
            <a:r>
              <a:rPr lang="pl-PL" sz="2300" dirty="0">
                <a:solidFill>
                  <a:srgbClr val="FF0000"/>
                </a:solidFill>
              </a:rPr>
              <a:t>przejść</a:t>
            </a:r>
            <a:r>
              <a:rPr lang="pl-PL" sz="2300" dirty="0"/>
              <a:t> od schematu OLTP do schematu OLAP (hurtowni danych), należy zacząć od rozpoznania, jakie dane do raportowania są dostępne</a:t>
            </a:r>
            <a:r>
              <a:rPr lang="en-US" sz="2300" dirty="0"/>
              <a:t>.</a:t>
            </a:r>
          </a:p>
          <a:p>
            <a:pPr marL="358775" indent="-358775">
              <a:spcBef>
                <a:spcPts val="1800"/>
              </a:spcBef>
              <a:buFont typeface="Wingdings" panose="05000000000000000000" pitchFamily="2" charset="2"/>
              <a:buChar char="F"/>
            </a:pPr>
            <a:r>
              <a:rPr lang="pl-PL" sz="2300" dirty="0"/>
              <a:t>Przy podejściu </a:t>
            </a:r>
            <a:r>
              <a:rPr lang="pl-PL" sz="2300" dirty="0">
                <a:solidFill>
                  <a:srgbClr val="FF0000"/>
                </a:solidFill>
              </a:rPr>
              <a:t>wstępującym (</a:t>
            </a:r>
            <a:r>
              <a:rPr lang="pl-PL" sz="2300" i="1" dirty="0" err="1">
                <a:solidFill>
                  <a:srgbClr val="FF0000"/>
                </a:solidFill>
              </a:rPr>
              <a:t>bottom-up</a:t>
            </a:r>
            <a:r>
              <a:rPr lang="pl-PL" sz="2300" dirty="0">
                <a:solidFill>
                  <a:srgbClr val="FF0000"/>
                </a:solidFill>
              </a:rPr>
              <a:t>)</a:t>
            </a:r>
            <a:r>
              <a:rPr lang="pl-PL" sz="2300" dirty="0"/>
              <a:t>, które odwołuje się do metody </a:t>
            </a:r>
            <a:r>
              <a:rPr lang="pl-PL" sz="2300" dirty="0" err="1"/>
              <a:t>Kimball’a</a:t>
            </a:r>
            <a:r>
              <a:rPr lang="pl-PL" sz="2300" dirty="0"/>
              <a:t>, należy zająć się pojedynczymi </a:t>
            </a:r>
            <a:r>
              <a:rPr lang="pl-PL" sz="2300" dirty="0">
                <a:solidFill>
                  <a:srgbClr val="FF0000"/>
                </a:solidFill>
              </a:rPr>
              <a:t>procesami</a:t>
            </a:r>
            <a:r>
              <a:rPr lang="pl-PL" sz="2300" dirty="0"/>
              <a:t>, jak zamówienia czy sprzedaż i tam rozpocząć konstruowanie</a:t>
            </a:r>
            <a:r>
              <a:rPr lang="en-US" sz="2300" dirty="0"/>
              <a:t>.</a:t>
            </a:r>
          </a:p>
          <a:p>
            <a:pPr marL="719138" indent="-360363">
              <a:spcBef>
                <a:spcPts val="1800"/>
              </a:spcBef>
              <a:buFont typeface="Arial" panose="020B0604020202020204" pitchFamily="34" charset="0"/>
              <a:buChar char="•"/>
            </a:pPr>
            <a:r>
              <a:rPr lang="pl-PL" sz="2100" dirty="0">
                <a:solidFill>
                  <a:srgbClr val="FF0000"/>
                </a:solidFill>
              </a:rPr>
              <a:t>Ważne</a:t>
            </a:r>
            <a:r>
              <a:rPr lang="pl-PL" sz="2100" dirty="0"/>
              <a:t> jest zachowanie </a:t>
            </a:r>
            <a:r>
              <a:rPr lang="pl-PL" sz="2100" dirty="0">
                <a:solidFill>
                  <a:srgbClr val="FF0000"/>
                </a:solidFill>
              </a:rPr>
              <a:t>spójności</a:t>
            </a:r>
            <a:r>
              <a:rPr lang="pl-PL" sz="2100" dirty="0"/>
              <a:t>, aby możliwe było dodawanie kolejnych procesów w przyszłości, co według terminologii </a:t>
            </a:r>
            <a:r>
              <a:rPr lang="pl-PL" sz="2100" dirty="0" err="1"/>
              <a:t>Kimball’a</a:t>
            </a:r>
            <a:r>
              <a:rPr lang="pl-PL" sz="2100" dirty="0"/>
              <a:t> jest określane jako </a:t>
            </a:r>
            <a:r>
              <a:rPr lang="pl-PL" sz="2100" dirty="0">
                <a:solidFill>
                  <a:srgbClr val="FF0000"/>
                </a:solidFill>
              </a:rPr>
              <a:t>architektura szyny</a:t>
            </a:r>
            <a:r>
              <a:rPr lang="en-US" sz="2100" dirty="0"/>
              <a:t>.</a:t>
            </a:r>
          </a:p>
        </p:txBody>
      </p:sp>
    </p:spTree>
    <p:extLst>
      <p:ext uri="{BB962C8B-B14F-4D97-AF65-F5344CB8AC3E}">
        <p14:creationId xmlns:p14="http://schemas.microsoft.com/office/powerpoint/2010/main" val="379338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left)">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dirty="0"/>
              <a:t>Conceptual Diagram of the </a:t>
            </a:r>
            <a:r>
              <a:rPr lang="en-US" sz="3800" dirty="0">
                <a:solidFill>
                  <a:prstClr val="black"/>
                </a:solidFill>
                <a:ea typeface="+mn-ea"/>
                <a:cs typeface="+mn-cs"/>
              </a:rPr>
              <a:t>DWNorthwindOrders</a:t>
            </a:r>
            <a:r>
              <a:rPr lang="en-US" sz="4000" dirty="0">
                <a:solidFill>
                  <a:prstClr val="black"/>
                </a:solidFill>
                <a:ea typeface="+mn-ea"/>
                <a:cs typeface="+mn-cs"/>
              </a:rPr>
              <a:t> Data</a:t>
            </a:r>
            <a:r>
              <a:rPr lang="pl-PL" sz="4000" dirty="0">
                <a:solidFill>
                  <a:prstClr val="black"/>
                </a:solidFill>
                <a:ea typeface="+mn-ea"/>
                <a:cs typeface="+mn-cs"/>
              </a:rPr>
              <a:t> </a:t>
            </a:r>
            <a:r>
              <a:rPr lang="pl-PL" sz="4000" dirty="0" err="1">
                <a:solidFill>
                  <a:prstClr val="black"/>
                </a:solidFill>
                <a:ea typeface="+mn-ea"/>
                <a:cs typeface="+mn-cs"/>
              </a:rPr>
              <a:t>Warehouse</a:t>
            </a:r>
            <a:endParaRPr lang="en-US" sz="4000" dirty="0"/>
          </a:p>
        </p:txBody>
      </p:sp>
      <p:pic>
        <p:nvPicPr>
          <p:cNvPr id="4" name="Obraz 3"/>
          <p:cNvPicPr>
            <a:picLocks noChangeAspect="1"/>
          </p:cNvPicPr>
          <p:nvPr/>
        </p:nvPicPr>
        <p:blipFill>
          <a:blip r:embed="rId2"/>
          <a:stretch>
            <a:fillRect/>
          </a:stretch>
        </p:blipFill>
        <p:spPr>
          <a:xfrm>
            <a:off x="1076240" y="1629454"/>
            <a:ext cx="9726625" cy="3704545"/>
          </a:xfrm>
          <a:prstGeom prst="rect">
            <a:avLst/>
          </a:prstGeom>
        </p:spPr>
      </p:pic>
    </p:spTree>
    <p:extLst>
      <p:ext uri="{BB962C8B-B14F-4D97-AF65-F5344CB8AC3E}">
        <p14:creationId xmlns:p14="http://schemas.microsoft.com/office/powerpoint/2010/main" val="580446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dirty="0"/>
              <a:t>Diagram konceptualny hurtowni </a:t>
            </a:r>
            <a:r>
              <a:rPr lang="en-US" sz="3800" dirty="0">
                <a:solidFill>
                  <a:prstClr val="black"/>
                </a:solidFill>
                <a:ea typeface="+mn-ea"/>
                <a:cs typeface="+mn-cs"/>
              </a:rPr>
              <a:t>DWNorthwindOrders</a:t>
            </a:r>
            <a:endParaRPr lang="en-US" sz="4000" dirty="0"/>
          </a:p>
        </p:txBody>
      </p:sp>
      <p:pic>
        <p:nvPicPr>
          <p:cNvPr id="4" name="Obraz 3"/>
          <p:cNvPicPr>
            <a:picLocks noChangeAspect="1"/>
          </p:cNvPicPr>
          <p:nvPr/>
        </p:nvPicPr>
        <p:blipFill>
          <a:blip r:embed="rId2"/>
          <a:stretch>
            <a:fillRect/>
          </a:stretch>
        </p:blipFill>
        <p:spPr>
          <a:xfrm>
            <a:off x="1076240" y="1629454"/>
            <a:ext cx="9726625" cy="3704545"/>
          </a:xfrm>
          <a:prstGeom prst="rect">
            <a:avLst/>
          </a:prstGeom>
        </p:spPr>
      </p:pic>
    </p:spTree>
    <p:extLst>
      <p:ext uri="{BB962C8B-B14F-4D97-AF65-F5344CB8AC3E}">
        <p14:creationId xmlns:p14="http://schemas.microsoft.com/office/powerpoint/2010/main" val="2401517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dirty="0"/>
              <a:t>Creating </a:t>
            </a:r>
            <a:r>
              <a:rPr lang="pl-PL" sz="4000" dirty="0"/>
              <a:t>the</a:t>
            </a:r>
            <a:r>
              <a:rPr lang="en-US" sz="4000" dirty="0"/>
              <a:t> </a:t>
            </a:r>
            <a:r>
              <a:rPr lang="pl-PL" sz="3400" dirty="0">
                <a:solidFill>
                  <a:prstClr val="black"/>
                </a:solidFill>
                <a:ea typeface="+mn-ea"/>
                <a:cs typeface="+mn-cs"/>
              </a:rPr>
              <a:t>DWNorthwindOrders</a:t>
            </a:r>
            <a:r>
              <a:rPr lang="pl-PL" sz="4000" dirty="0">
                <a:solidFill>
                  <a:prstClr val="black"/>
                </a:solidFill>
                <a:ea typeface="+mn-ea"/>
                <a:cs typeface="+mn-cs"/>
              </a:rPr>
              <a:t> Database</a:t>
            </a:r>
            <a:endParaRPr lang="en-US" sz="4000" dirty="0"/>
          </a:p>
        </p:txBody>
      </p:sp>
      <p:sp>
        <p:nvSpPr>
          <p:cNvPr id="2" name="Prostokąt 1"/>
          <p:cNvSpPr/>
          <p:nvPr/>
        </p:nvSpPr>
        <p:spPr>
          <a:xfrm>
            <a:off x="285748" y="1063664"/>
            <a:ext cx="3339195" cy="3647152"/>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A database for the </a:t>
            </a:r>
            <a:r>
              <a:rPr lang="en-US" sz="1600" dirty="0">
                <a:solidFill>
                  <a:prstClr val="black"/>
                </a:solidFill>
                <a:latin typeface="Monoid" panose="02000503000000000000" pitchFamily="2" charset="0"/>
              </a:rPr>
              <a:t>DWNorthwindOrders</a:t>
            </a:r>
            <a:r>
              <a:rPr lang="en-US" sz="2400" dirty="0"/>
              <a:t> data warehouse can be created by a </a:t>
            </a:r>
            <a:r>
              <a:rPr lang="en-US" sz="2400" dirty="0">
                <a:solidFill>
                  <a:srgbClr val="FF0000"/>
                </a:solidFill>
              </a:rPr>
              <a:t>set of SQL commands</a:t>
            </a:r>
            <a:r>
              <a:rPr lang="en-US" sz="2400" dirty="0"/>
              <a:t>.</a:t>
            </a:r>
          </a:p>
          <a:p>
            <a:pPr marL="358775" indent="-358775">
              <a:spcBef>
                <a:spcPts val="1800"/>
              </a:spcBef>
              <a:buFont typeface="Wingdings" panose="05000000000000000000" pitchFamily="2" charset="2"/>
              <a:buChar char="F"/>
            </a:pPr>
            <a:r>
              <a:rPr lang="en-US" sz="2400" dirty="0"/>
              <a:t>It is re</a:t>
            </a:r>
            <a:r>
              <a:rPr lang="pl-PL" sz="2400" dirty="0"/>
              <a:t>a</a:t>
            </a:r>
            <a:r>
              <a:rPr lang="en-US" sz="2400" dirty="0" err="1"/>
              <a:t>sonable</a:t>
            </a:r>
            <a:r>
              <a:rPr lang="en-US" sz="2400" dirty="0"/>
              <a:t> to </a:t>
            </a:r>
            <a:r>
              <a:rPr lang="en-US" sz="2400" dirty="0">
                <a:solidFill>
                  <a:srgbClr val="FF0000"/>
                </a:solidFill>
              </a:rPr>
              <a:t>save</a:t>
            </a:r>
            <a:r>
              <a:rPr lang="en-US" sz="2400" dirty="0"/>
              <a:t> the entire script in a file and execute it when needed. </a:t>
            </a:r>
            <a:endParaRPr lang="en-US" sz="2300" dirty="0"/>
          </a:p>
        </p:txBody>
      </p:sp>
      <p:pic>
        <p:nvPicPr>
          <p:cNvPr id="4" name="Obraz 3"/>
          <p:cNvPicPr>
            <a:picLocks noChangeAspect="1"/>
          </p:cNvPicPr>
          <p:nvPr/>
        </p:nvPicPr>
        <p:blipFill>
          <a:blip r:embed="rId2"/>
          <a:stretch>
            <a:fillRect/>
          </a:stretch>
        </p:blipFill>
        <p:spPr>
          <a:xfrm>
            <a:off x="4400550" y="983108"/>
            <a:ext cx="7432222" cy="5874892"/>
          </a:xfrm>
          <a:prstGeom prst="rect">
            <a:avLst/>
          </a:prstGeom>
        </p:spPr>
      </p:pic>
    </p:spTree>
    <p:extLst>
      <p:ext uri="{BB962C8B-B14F-4D97-AF65-F5344CB8AC3E}">
        <p14:creationId xmlns:p14="http://schemas.microsoft.com/office/powerpoint/2010/main" val="299433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Przykład ilustrujący – firma eksportowa Northwind    (2/2)</a:t>
            </a:r>
            <a:endParaRPr lang="en-US" sz="4000" b="1" dirty="0"/>
          </a:p>
        </p:txBody>
      </p:sp>
      <p:sp>
        <p:nvSpPr>
          <p:cNvPr id="2" name="Prostokąt 1"/>
          <p:cNvSpPr/>
          <p:nvPr/>
        </p:nvSpPr>
        <p:spPr>
          <a:xfrm>
            <a:off x="135254" y="993964"/>
            <a:ext cx="11763376" cy="5632311"/>
          </a:xfrm>
          <a:prstGeom prst="rect">
            <a:avLst/>
          </a:prstGeom>
        </p:spPr>
        <p:txBody>
          <a:bodyPr wrap="square">
            <a:spAutoFit/>
          </a:bodyPr>
          <a:lstStyle/>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przewoźnikach</a:t>
            </a:r>
            <a:r>
              <a:rPr lang="pl-PL" sz="2100" dirty="0"/>
              <a:t>, to znaczy informacja o firmach, którym Northwind zleca dostarczanie towarów.  Dla każdej z tych firm jest przechowywana nazwa oraz numer telefonu</a:t>
            </a:r>
            <a:r>
              <a:rPr lang="en-US" sz="2100" dirty="0"/>
              <a:t>.</a:t>
            </a:r>
            <a:endParaRPr lang="pl-PL" sz="2100" dirty="0"/>
          </a:p>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dostawcach, </a:t>
            </a:r>
            <a:r>
              <a:rPr lang="pl-PL" sz="2100" dirty="0"/>
              <a:t>obejmujące: nazwę firmy, nazwisko i stanowisko osoby do kontaktu, pełny adres, telefon, fax oraz stronę domową</a:t>
            </a:r>
            <a:r>
              <a:rPr lang="en-US" sz="2100" dirty="0"/>
              <a:t>.</a:t>
            </a:r>
            <a:endParaRPr lang="pl-PL" sz="2100" dirty="0"/>
          </a:p>
          <a:p>
            <a:pPr marL="285750" indent="-285750">
              <a:spcBef>
                <a:spcPts val="1800"/>
              </a:spcBef>
              <a:buFont typeface="Wingdings" panose="05000000000000000000" pitchFamily="2" charset="2"/>
              <a:buChar char="F"/>
            </a:pPr>
            <a:r>
              <a:rPr lang="pl-PL" sz="2100" dirty="0"/>
              <a:t>Dane o </a:t>
            </a:r>
            <a:r>
              <a:rPr lang="pl-PL" sz="2100" dirty="0">
                <a:solidFill>
                  <a:srgbClr val="FF0000"/>
                </a:solidFill>
              </a:rPr>
              <a:t>produktach</a:t>
            </a:r>
            <a:r>
              <a:rPr lang="pl-PL" sz="2100" dirty="0"/>
              <a:t>, którymi handluje Northwind, w tym: identyfikator, nazwa, określenie jednostki miary, cena jednostki oraz informacja, czy produkt został wycofany. Ponadto utrzymywany jest magazyn, w związku z tym potrzebna jest liczba jednostek na stanie, liczba jednostek zamówionych (tzn. na stanie, ale jeszcze nie dostarczonych) oraz poziom uzupełniania stanu (oznaczający liczbę jednostek na stanie, po osiągnięciu której należy wyprodukować lub zamówić dalsze). Produkty są także grupowane w </a:t>
            </a:r>
            <a:r>
              <a:rPr lang="pl-PL" sz="2100" dirty="0">
                <a:solidFill>
                  <a:srgbClr val="FF0000"/>
                </a:solidFill>
              </a:rPr>
              <a:t>kategorie</a:t>
            </a:r>
            <a:r>
              <a:rPr lang="pl-PL" sz="2100" dirty="0"/>
              <a:t>, z których każda ma nazwę, opis oraz zdjęcie. Każdy produkt ma unikalnego dostawcę</a:t>
            </a:r>
            <a:r>
              <a:rPr lang="en-US" sz="2100" dirty="0"/>
              <a:t>.</a:t>
            </a:r>
            <a:endParaRPr lang="pl-PL" sz="2100" dirty="0"/>
          </a:p>
          <a:p>
            <a:pPr marL="285750" indent="-285750">
              <a:spcBef>
                <a:spcPts val="1800"/>
              </a:spcBef>
              <a:buFont typeface="Wingdings" panose="05000000000000000000" pitchFamily="2" charset="2"/>
              <a:buChar char="F"/>
            </a:pPr>
            <a:r>
              <a:rPr lang="pl-PL" sz="2100" dirty="0"/>
              <a:t>Dane dotyczące </a:t>
            </a:r>
            <a:r>
              <a:rPr lang="pl-PL" sz="2100" dirty="0">
                <a:solidFill>
                  <a:srgbClr val="FF0000"/>
                </a:solidFill>
              </a:rPr>
              <a:t>zamówień</a:t>
            </a:r>
            <a:r>
              <a:rPr lang="pl-PL" sz="2100" dirty="0"/>
              <a:t> obejmują: identyfikator, datę złożenia zamówienia, wymaganą datę dostawy, rzeczywistą datę dostawy, pracownika zaangażowanego w sprzedaż, klienta, przewoźnika odpowiadającego za dostarczenie, koszt transportu oraz pełny adres miejsca przeznaczenia. Zamówienie może dotyczyć wielu produktów, a </a:t>
            </a:r>
            <a:r>
              <a:rPr lang="pl-PL" sz="2100" dirty="0">
                <a:solidFill>
                  <a:srgbClr val="FF0000"/>
                </a:solidFill>
              </a:rPr>
              <a:t>dla każdego z nich </a:t>
            </a:r>
            <a:r>
              <a:rPr lang="pl-PL" sz="2100" dirty="0"/>
              <a:t>należy podać cenę jednostkową, ilość oraz wysokość ewentualnego rabatu</a:t>
            </a:r>
            <a:r>
              <a:rPr lang="en-US" sz="2100" dirty="0"/>
              <a:t>.</a:t>
            </a:r>
            <a:endParaRPr lang="pl-PL" sz="2100" dirty="0"/>
          </a:p>
        </p:txBody>
      </p:sp>
    </p:spTree>
    <p:extLst>
      <p:ext uri="{BB962C8B-B14F-4D97-AF65-F5344CB8AC3E}">
        <p14:creationId xmlns:p14="http://schemas.microsoft.com/office/powerpoint/2010/main" val="235033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dirty="0"/>
              <a:t>Tworzenie bazy</a:t>
            </a:r>
            <a:r>
              <a:rPr lang="en-US" sz="4000" dirty="0"/>
              <a:t> </a:t>
            </a:r>
            <a:r>
              <a:rPr lang="pl-PL" sz="3400" dirty="0">
                <a:solidFill>
                  <a:prstClr val="black"/>
                </a:solidFill>
                <a:ea typeface="+mn-ea"/>
                <a:cs typeface="+mn-cs"/>
              </a:rPr>
              <a:t>DWNorthwindOrders</a:t>
            </a:r>
            <a:endParaRPr lang="en-US" sz="4000" dirty="0"/>
          </a:p>
        </p:txBody>
      </p:sp>
      <p:sp>
        <p:nvSpPr>
          <p:cNvPr id="2" name="Prostokąt 1"/>
          <p:cNvSpPr/>
          <p:nvPr/>
        </p:nvSpPr>
        <p:spPr>
          <a:xfrm>
            <a:off x="285748" y="1063664"/>
            <a:ext cx="3339195" cy="4755148"/>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400" dirty="0"/>
              <a:t>Bazę danych z przeznaczeniem na hurtownię </a:t>
            </a:r>
            <a:r>
              <a:rPr lang="en-US" sz="1600" dirty="0">
                <a:solidFill>
                  <a:prstClr val="black"/>
                </a:solidFill>
                <a:latin typeface="Monoid" panose="02000503000000000000" pitchFamily="2" charset="0"/>
              </a:rPr>
              <a:t>DWNorthwindOrders</a:t>
            </a:r>
            <a:r>
              <a:rPr lang="pl-PL" sz="2400" dirty="0"/>
              <a:t> można utworzyć przy pomocy </a:t>
            </a:r>
            <a:r>
              <a:rPr lang="pl-PL" sz="2400" dirty="0">
                <a:solidFill>
                  <a:srgbClr val="FF0000"/>
                </a:solidFill>
              </a:rPr>
              <a:t>zestawu poleceń SQL</a:t>
            </a:r>
            <a:r>
              <a:rPr lang="en-US" sz="2400" dirty="0"/>
              <a:t>.</a:t>
            </a:r>
          </a:p>
          <a:p>
            <a:pPr marL="358775" indent="-358775">
              <a:spcBef>
                <a:spcPts val="1800"/>
              </a:spcBef>
              <a:buFont typeface="Wingdings" panose="05000000000000000000" pitchFamily="2" charset="2"/>
              <a:buChar char="F"/>
            </a:pPr>
            <a:r>
              <a:rPr lang="pl-PL" sz="2400" dirty="0"/>
              <a:t>Warto </a:t>
            </a:r>
            <a:r>
              <a:rPr lang="pl-PL" sz="2400" dirty="0">
                <a:solidFill>
                  <a:srgbClr val="FF0000"/>
                </a:solidFill>
              </a:rPr>
              <a:t>zapisać</a:t>
            </a:r>
            <a:r>
              <a:rPr lang="pl-PL" sz="2400" dirty="0"/>
              <a:t> cały skrypt w pliku na dysku, tak, aby mógł być on wykonany w razie potrzeby</a:t>
            </a:r>
            <a:r>
              <a:rPr lang="en-US" sz="2400" dirty="0"/>
              <a:t>. </a:t>
            </a:r>
            <a:endParaRPr lang="en-US" sz="2300" dirty="0"/>
          </a:p>
        </p:txBody>
      </p:sp>
      <p:pic>
        <p:nvPicPr>
          <p:cNvPr id="4" name="Obraz 3"/>
          <p:cNvPicPr>
            <a:picLocks noChangeAspect="1"/>
          </p:cNvPicPr>
          <p:nvPr/>
        </p:nvPicPr>
        <p:blipFill>
          <a:blip r:embed="rId2"/>
          <a:stretch>
            <a:fillRect/>
          </a:stretch>
        </p:blipFill>
        <p:spPr>
          <a:xfrm>
            <a:off x="4400550" y="983108"/>
            <a:ext cx="7432222" cy="5874892"/>
          </a:xfrm>
          <a:prstGeom prst="rect">
            <a:avLst/>
          </a:prstGeom>
        </p:spPr>
      </p:pic>
    </p:spTree>
    <p:extLst>
      <p:ext uri="{BB962C8B-B14F-4D97-AF65-F5344CB8AC3E}">
        <p14:creationId xmlns:p14="http://schemas.microsoft.com/office/powerpoint/2010/main" val="359915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dirty="0"/>
              <a:t>Inside the </a:t>
            </a:r>
            <a:r>
              <a:rPr lang="pl-PL" sz="4000" dirty="0" err="1"/>
              <a:t>Script</a:t>
            </a:r>
            <a:r>
              <a:rPr lang="pl-PL" sz="4000" dirty="0"/>
              <a:t> </a:t>
            </a:r>
            <a:endParaRPr lang="en-US" sz="4000" dirty="0"/>
          </a:p>
        </p:txBody>
      </p:sp>
      <p:sp>
        <p:nvSpPr>
          <p:cNvPr id="2" name="Prostokąt 1"/>
          <p:cNvSpPr/>
          <p:nvPr/>
        </p:nvSpPr>
        <p:spPr>
          <a:xfrm>
            <a:off x="285748" y="1063664"/>
            <a:ext cx="3339195" cy="3647152"/>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A database for the </a:t>
            </a:r>
            <a:r>
              <a:rPr lang="en-US" sz="1600" dirty="0">
                <a:solidFill>
                  <a:prstClr val="black"/>
                </a:solidFill>
                <a:latin typeface="Monoid" panose="02000503000000000000" pitchFamily="2" charset="0"/>
              </a:rPr>
              <a:t>DWNorthwindOrders</a:t>
            </a:r>
            <a:r>
              <a:rPr lang="en-US" sz="2400" dirty="0"/>
              <a:t> data warehouse can be created by a set of SQL commands.</a:t>
            </a:r>
          </a:p>
          <a:p>
            <a:pPr marL="358775" indent="-358775">
              <a:spcBef>
                <a:spcPts val="1800"/>
              </a:spcBef>
              <a:buFont typeface="Wingdings" panose="05000000000000000000" pitchFamily="2" charset="2"/>
              <a:buChar char="F"/>
            </a:pPr>
            <a:r>
              <a:rPr lang="en-US" sz="2400" dirty="0"/>
              <a:t>It is re</a:t>
            </a:r>
            <a:r>
              <a:rPr lang="pl-PL" sz="2400" dirty="0"/>
              <a:t>a</a:t>
            </a:r>
            <a:r>
              <a:rPr lang="en-US" sz="2400" dirty="0" err="1"/>
              <a:t>sonable</a:t>
            </a:r>
            <a:r>
              <a:rPr lang="en-US" sz="2400" dirty="0"/>
              <a:t> to save the entire script in a file and execute it when needed. </a:t>
            </a:r>
            <a:endParaRPr lang="en-US" sz="2300" dirty="0"/>
          </a:p>
        </p:txBody>
      </p:sp>
      <p:pic>
        <p:nvPicPr>
          <p:cNvPr id="4" name="Obraz 3"/>
          <p:cNvPicPr>
            <a:picLocks noChangeAspect="1"/>
          </p:cNvPicPr>
          <p:nvPr/>
        </p:nvPicPr>
        <p:blipFill>
          <a:blip r:embed="rId2"/>
          <a:stretch>
            <a:fillRect/>
          </a:stretch>
        </p:blipFill>
        <p:spPr>
          <a:xfrm>
            <a:off x="4400550" y="983108"/>
            <a:ext cx="7432222" cy="5874892"/>
          </a:xfrm>
          <a:prstGeom prst="rect">
            <a:avLst/>
          </a:prstGeom>
        </p:spPr>
      </p:pic>
    </p:spTree>
    <p:extLst>
      <p:ext uri="{BB962C8B-B14F-4D97-AF65-F5344CB8AC3E}">
        <p14:creationId xmlns:p14="http://schemas.microsoft.com/office/powerpoint/2010/main" val="186247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dirty="0"/>
              <a:t>Inside the </a:t>
            </a:r>
            <a:r>
              <a:rPr lang="pl-PL" sz="4000" dirty="0" err="1"/>
              <a:t>Script</a:t>
            </a:r>
            <a:r>
              <a:rPr lang="pl-PL" sz="4000" dirty="0"/>
              <a:t> </a:t>
            </a:r>
            <a:endParaRPr lang="en-US" sz="4000" dirty="0"/>
          </a:p>
        </p:txBody>
      </p:sp>
      <p:sp>
        <p:nvSpPr>
          <p:cNvPr id="2" name="Prostokąt 1"/>
          <p:cNvSpPr/>
          <p:nvPr/>
        </p:nvSpPr>
        <p:spPr>
          <a:xfrm>
            <a:off x="285748" y="1063664"/>
            <a:ext cx="3339195" cy="3647152"/>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400" dirty="0"/>
              <a:t>A database for the </a:t>
            </a:r>
            <a:r>
              <a:rPr lang="en-US" sz="1600" dirty="0">
                <a:solidFill>
                  <a:prstClr val="black"/>
                </a:solidFill>
                <a:latin typeface="Monoid" panose="02000503000000000000" pitchFamily="2" charset="0"/>
              </a:rPr>
              <a:t>DWNorthwindOrders</a:t>
            </a:r>
            <a:r>
              <a:rPr lang="en-US" sz="2400" dirty="0"/>
              <a:t> data warehouse can be created by a set of SQL commands.</a:t>
            </a:r>
          </a:p>
          <a:p>
            <a:pPr marL="358775" indent="-358775">
              <a:spcBef>
                <a:spcPts val="1800"/>
              </a:spcBef>
              <a:buFont typeface="Wingdings" panose="05000000000000000000" pitchFamily="2" charset="2"/>
              <a:buChar char="F"/>
            </a:pPr>
            <a:r>
              <a:rPr lang="en-US" sz="2400" dirty="0"/>
              <a:t>It is re</a:t>
            </a:r>
            <a:r>
              <a:rPr lang="pl-PL" sz="2400" dirty="0"/>
              <a:t>a</a:t>
            </a:r>
            <a:r>
              <a:rPr lang="en-US" sz="2400" dirty="0" err="1"/>
              <a:t>sonable</a:t>
            </a:r>
            <a:r>
              <a:rPr lang="en-US" sz="2400" dirty="0"/>
              <a:t> to save the entire script in a file and execute it when needed. </a:t>
            </a:r>
            <a:endParaRPr lang="en-US" sz="2300" dirty="0"/>
          </a:p>
        </p:txBody>
      </p:sp>
      <p:pic>
        <p:nvPicPr>
          <p:cNvPr id="4" name="Obraz 3"/>
          <p:cNvPicPr>
            <a:picLocks noChangeAspect="1"/>
          </p:cNvPicPr>
          <p:nvPr/>
        </p:nvPicPr>
        <p:blipFill>
          <a:blip r:embed="rId2"/>
          <a:stretch>
            <a:fillRect/>
          </a:stretch>
        </p:blipFill>
        <p:spPr>
          <a:xfrm>
            <a:off x="4400550" y="983108"/>
            <a:ext cx="7432222" cy="5874892"/>
          </a:xfrm>
          <a:prstGeom prst="rect">
            <a:avLst/>
          </a:prstGeom>
        </p:spPr>
      </p:pic>
    </p:spTree>
    <p:extLst>
      <p:ext uri="{BB962C8B-B14F-4D97-AF65-F5344CB8AC3E}">
        <p14:creationId xmlns:p14="http://schemas.microsoft.com/office/powerpoint/2010/main" val="1910034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err="1"/>
              <a:t>Relational</a:t>
            </a:r>
            <a:r>
              <a:rPr lang="pl-PL" sz="4000" b="1" dirty="0"/>
              <a:t> Diagram for the </a:t>
            </a:r>
            <a:r>
              <a:rPr lang="pl-PL" sz="3000" b="1" dirty="0">
                <a:latin typeface="Monoid" panose="02000503000000000000" pitchFamily="2" charset="0"/>
              </a:rPr>
              <a:t>DWNorthwindOrders</a:t>
            </a:r>
            <a:r>
              <a:rPr lang="pl-PL" sz="4000" b="1" dirty="0"/>
              <a:t> Database</a:t>
            </a:r>
            <a:endParaRPr lang="en-US" sz="4000" b="1" dirty="0"/>
          </a:p>
        </p:txBody>
      </p:sp>
      <p:pic>
        <p:nvPicPr>
          <p:cNvPr id="3" name="Obraz 2"/>
          <p:cNvPicPr>
            <a:picLocks noChangeAspect="1"/>
          </p:cNvPicPr>
          <p:nvPr/>
        </p:nvPicPr>
        <p:blipFill>
          <a:blip r:embed="rId2"/>
          <a:stretch>
            <a:fillRect/>
          </a:stretch>
        </p:blipFill>
        <p:spPr>
          <a:xfrm>
            <a:off x="1272268" y="1065952"/>
            <a:ext cx="9305925" cy="5410200"/>
          </a:xfrm>
          <a:prstGeom prst="rect">
            <a:avLst/>
          </a:prstGeom>
        </p:spPr>
      </p:pic>
    </p:spTree>
    <p:extLst>
      <p:ext uri="{BB962C8B-B14F-4D97-AF65-F5344CB8AC3E}">
        <p14:creationId xmlns:p14="http://schemas.microsoft.com/office/powerpoint/2010/main" val="13012328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Diagram pokazujący relacje w bazie </a:t>
            </a:r>
            <a:r>
              <a:rPr lang="pl-PL" sz="3000" b="1" dirty="0">
                <a:latin typeface="Monoid" panose="02000503000000000000" pitchFamily="2" charset="0"/>
              </a:rPr>
              <a:t>DWNorthwindOrders</a:t>
            </a:r>
            <a:endParaRPr lang="en-US" sz="4000" b="1" dirty="0"/>
          </a:p>
        </p:txBody>
      </p:sp>
      <p:pic>
        <p:nvPicPr>
          <p:cNvPr id="3" name="Obraz 2"/>
          <p:cNvPicPr>
            <a:picLocks noChangeAspect="1"/>
          </p:cNvPicPr>
          <p:nvPr/>
        </p:nvPicPr>
        <p:blipFill>
          <a:blip r:embed="rId2"/>
          <a:stretch>
            <a:fillRect/>
          </a:stretch>
        </p:blipFill>
        <p:spPr>
          <a:xfrm>
            <a:off x="1272268" y="1065952"/>
            <a:ext cx="9305925" cy="5410200"/>
          </a:xfrm>
          <a:prstGeom prst="rect">
            <a:avLst/>
          </a:prstGeom>
        </p:spPr>
      </p:pic>
    </p:spTree>
    <p:extLst>
      <p:ext uri="{BB962C8B-B14F-4D97-AF65-F5344CB8AC3E}">
        <p14:creationId xmlns:p14="http://schemas.microsoft.com/office/powerpoint/2010/main" val="298225691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Creating ETL Process for DWNorthwindOrders Data Warehouse </a:t>
            </a:r>
          </a:p>
        </p:txBody>
      </p:sp>
      <p:pic>
        <p:nvPicPr>
          <p:cNvPr id="3" name="Obraz 2"/>
          <p:cNvPicPr>
            <a:picLocks noChangeAspect="1"/>
          </p:cNvPicPr>
          <p:nvPr/>
        </p:nvPicPr>
        <p:blipFill>
          <a:blip r:embed="rId2"/>
          <a:stretch>
            <a:fillRect/>
          </a:stretch>
        </p:blipFill>
        <p:spPr>
          <a:xfrm>
            <a:off x="285748" y="2987887"/>
            <a:ext cx="11495314" cy="3726183"/>
          </a:xfrm>
          <a:prstGeom prst="rect">
            <a:avLst/>
          </a:prstGeom>
        </p:spPr>
      </p:pic>
      <p:sp>
        <p:nvSpPr>
          <p:cNvPr id="5" name="Prostokąt 4"/>
          <p:cNvSpPr/>
          <p:nvPr/>
        </p:nvSpPr>
        <p:spPr>
          <a:xfrm>
            <a:off x="1" y="989466"/>
            <a:ext cx="12322628" cy="1831271"/>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Applying the SQL Server Integration Services (SSIS) tools results in the </a:t>
            </a:r>
            <a:r>
              <a:rPr lang="en-US" sz="2300" dirty="0">
                <a:solidFill>
                  <a:srgbClr val="FF0000"/>
                </a:solidFill>
              </a:rPr>
              <a:t>ETL process </a:t>
            </a:r>
            <a:r>
              <a:rPr lang="en-US" sz="2300" dirty="0"/>
              <a:t>which allows to: </a:t>
            </a:r>
          </a:p>
          <a:p>
            <a:pPr marL="719138" indent="-342900">
              <a:spcBef>
                <a:spcPts val="1200"/>
              </a:spcBef>
              <a:buFont typeface="Arial" panose="020B0604020202020204" pitchFamily="34" charset="0"/>
              <a:buChar char="•"/>
            </a:pPr>
            <a:r>
              <a:rPr lang="en-US" sz="2000" dirty="0">
                <a:solidFill>
                  <a:srgbClr val="FF0000"/>
                </a:solidFill>
              </a:rPr>
              <a:t>extract</a:t>
            </a:r>
            <a:r>
              <a:rPr lang="en-US" sz="2000" dirty="0"/>
              <a:t> necessary data from the</a:t>
            </a:r>
            <a:r>
              <a:rPr lang="en-US" sz="1900" dirty="0"/>
              <a:t> </a:t>
            </a:r>
            <a:r>
              <a:rPr lang="en-US" sz="1600" dirty="0">
                <a:latin typeface="Monoid" panose="02000503000000000000" pitchFamily="2" charset="0"/>
              </a:rPr>
              <a:t>Northwind</a:t>
            </a:r>
            <a:r>
              <a:rPr lang="en-US" sz="1900" dirty="0"/>
              <a:t> </a:t>
            </a:r>
            <a:r>
              <a:rPr lang="en-US" sz="2000" dirty="0"/>
              <a:t>database</a:t>
            </a:r>
            <a:r>
              <a:rPr lang="en-US" sz="1900" dirty="0"/>
              <a:t>, </a:t>
            </a:r>
          </a:p>
          <a:p>
            <a:pPr marL="719138" indent="-342900">
              <a:spcBef>
                <a:spcPts val="1200"/>
              </a:spcBef>
              <a:buFont typeface="Arial" panose="020B0604020202020204" pitchFamily="34" charset="0"/>
              <a:buChar char="•"/>
            </a:pPr>
            <a:r>
              <a:rPr lang="en-US" sz="2000" dirty="0">
                <a:solidFill>
                  <a:srgbClr val="FF0000"/>
                </a:solidFill>
              </a:rPr>
              <a:t>transform</a:t>
            </a:r>
            <a:r>
              <a:rPr lang="en-US" sz="2000" dirty="0"/>
              <a:t> selected data items if needed, and </a:t>
            </a:r>
          </a:p>
          <a:p>
            <a:pPr marL="719138" indent="-342900">
              <a:spcBef>
                <a:spcPts val="1200"/>
              </a:spcBef>
              <a:buFont typeface="Arial" panose="020B0604020202020204" pitchFamily="34" charset="0"/>
              <a:buChar char="•"/>
            </a:pPr>
            <a:r>
              <a:rPr lang="en-US" sz="2000" dirty="0">
                <a:solidFill>
                  <a:srgbClr val="FF0000"/>
                </a:solidFill>
              </a:rPr>
              <a:t>load</a:t>
            </a:r>
            <a:r>
              <a:rPr lang="en-US" sz="2000" dirty="0"/>
              <a:t>  data into the </a:t>
            </a:r>
            <a:r>
              <a:rPr lang="en-US" sz="1600" dirty="0">
                <a:solidFill>
                  <a:prstClr val="black"/>
                </a:solidFill>
                <a:latin typeface="Monoid" panose="02000503000000000000" pitchFamily="2" charset="0"/>
              </a:rPr>
              <a:t>DWNorthwindOrders</a:t>
            </a:r>
            <a:r>
              <a:rPr lang="en-US" sz="2000" dirty="0"/>
              <a:t> data warehouse.</a:t>
            </a:r>
          </a:p>
        </p:txBody>
      </p:sp>
    </p:spTree>
    <p:extLst>
      <p:ext uri="{BB962C8B-B14F-4D97-AF65-F5344CB8AC3E}">
        <p14:creationId xmlns:p14="http://schemas.microsoft.com/office/powerpoint/2010/main" val="282052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up)">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wipe(left)">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Tworzenie procesu ETL dla hurtowni DWNorthwindOrders</a:t>
            </a:r>
            <a:endParaRPr lang="en-US" sz="4000" b="1" dirty="0"/>
          </a:p>
        </p:txBody>
      </p:sp>
      <p:sp>
        <p:nvSpPr>
          <p:cNvPr id="2" name="Prostokąt 1"/>
          <p:cNvSpPr/>
          <p:nvPr/>
        </p:nvSpPr>
        <p:spPr>
          <a:xfrm>
            <a:off x="-76199" y="989466"/>
            <a:ext cx="12104914" cy="1815882"/>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200" dirty="0"/>
              <a:t>Użycie usługi SQL </a:t>
            </a:r>
            <a:r>
              <a:rPr lang="en-US" sz="2200" dirty="0"/>
              <a:t>Server Integration Services (SSIS) </a:t>
            </a:r>
            <a:r>
              <a:rPr lang="pl-PL" sz="2200" dirty="0"/>
              <a:t>pozwala opracować </a:t>
            </a:r>
            <a:r>
              <a:rPr lang="pl-PL" sz="2200" dirty="0">
                <a:solidFill>
                  <a:srgbClr val="FF0000"/>
                </a:solidFill>
              </a:rPr>
              <a:t>proces ETL </a:t>
            </a:r>
            <a:r>
              <a:rPr lang="pl-PL" sz="2200" dirty="0"/>
              <a:t>obejmujący</a:t>
            </a:r>
            <a:r>
              <a:rPr lang="en-US" sz="2200" dirty="0"/>
              <a:t>: </a:t>
            </a:r>
          </a:p>
          <a:p>
            <a:pPr marL="719138" indent="-342900">
              <a:spcBef>
                <a:spcPts val="1200"/>
              </a:spcBef>
              <a:buFont typeface="Arial" panose="020B0604020202020204" pitchFamily="34" charset="0"/>
              <a:buChar char="•"/>
            </a:pPr>
            <a:r>
              <a:rPr lang="pl-PL" sz="2000" dirty="0">
                <a:solidFill>
                  <a:srgbClr val="FF0000"/>
                </a:solidFill>
              </a:rPr>
              <a:t>ekstrakcję </a:t>
            </a:r>
            <a:r>
              <a:rPr lang="pl-PL" sz="2000" dirty="0"/>
              <a:t>niezbędnych danych z bazy źródłowej </a:t>
            </a:r>
            <a:r>
              <a:rPr lang="en-US" sz="1600" dirty="0">
                <a:solidFill>
                  <a:prstClr val="black"/>
                </a:solidFill>
                <a:latin typeface="Monoid" panose="02000503000000000000" pitchFamily="2" charset="0"/>
              </a:rPr>
              <a:t>Northwind</a:t>
            </a:r>
            <a:r>
              <a:rPr lang="en-US" sz="1900" dirty="0"/>
              <a:t>, </a:t>
            </a:r>
          </a:p>
          <a:p>
            <a:pPr marL="719138" indent="-342900">
              <a:spcBef>
                <a:spcPts val="1200"/>
              </a:spcBef>
              <a:buFont typeface="Arial" panose="020B0604020202020204" pitchFamily="34" charset="0"/>
              <a:buChar char="•"/>
            </a:pPr>
            <a:r>
              <a:rPr lang="pl-PL" sz="2000" dirty="0"/>
              <a:t>w razie potrzeby </a:t>
            </a:r>
            <a:r>
              <a:rPr lang="pl-PL" sz="2000" dirty="0">
                <a:solidFill>
                  <a:srgbClr val="FF0000"/>
                </a:solidFill>
              </a:rPr>
              <a:t>przekształcenie </a:t>
            </a:r>
            <a:r>
              <a:rPr lang="pl-PL" sz="2000" dirty="0"/>
              <a:t>wybranych elementów danych oraz</a:t>
            </a:r>
            <a:endParaRPr lang="en-US" sz="2000" dirty="0"/>
          </a:p>
          <a:p>
            <a:pPr marL="719138" indent="-342900">
              <a:spcBef>
                <a:spcPts val="1200"/>
              </a:spcBef>
              <a:buFont typeface="Arial" panose="020B0604020202020204" pitchFamily="34" charset="0"/>
              <a:buChar char="•"/>
            </a:pPr>
            <a:r>
              <a:rPr lang="pl-PL" sz="2000" dirty="0">
                <a:solidFill>
                  <a:srgbClr val="FF0000"/>
                </a:solidFill>
              </a:rPr>
              <a:t>załadowanie </a:t>
            </a:r>
            <a:r>
              <a:rPr lang="pl-PL" sz="2000" dirty="0"/>
              <a:t>danych do hurtowni </a:t>
            </a:r>
            <a:r>
              <a:rPr lang="en-US" sz="1600" dirty="0">
                <a:solidFill>
                  <a:prstClr val="black"/>
                </a:solidFill>
                <a:latin typeface="Monoid" panose="02000503000000000000" pitchFamily="2" charset="0"/>
              </a:rPr>
              <a:t>DWNorthwindOrders</a:t>
            </a:r>
            <a:r>
              <a:rPr lang="pl-PL" sz="2000" dirty="0"/>
              <a:t>.</a:t>
            </a:r>
            <a:endParaRPr lang="en-US" sz="2000" dirty="0"/>
          </a:p>
        </p:txBody>
      </p:sp>
      <p:pic>
        <p:nvPicPr>
          <p:cNvPr id="3" name="Obraz 2"/>
          <p:cNvPicPr>
            <a:picLocks noChangeAspect="1"/>
          </p:cNvPicPr>
          <p:nvPr/>
        </p:nvPicPr>
        <p:blipFill>
          <a:blip r:embed="rId2"/>
          <a:stretch>
            <a:fillRect/>
          </a:stretch>
        </p:blipFill>
        <p:spPr>
          <a:xfrm>
            <a:off x="285748" y="2987887"/>
            <a:ext cx="11495314" cy="3726183"/>
          </a:xfrm>
          <a:prstGeom prst="rect">
            <a:avLst/>
          </a:prstGeom>
        </p:spPr>
      </p:pic>
      <p:sp>
        <p:nvSpPr>
          <p:cNvPr id="5" name="Owal 4">
            <a:extLst>
              <a:ext uri="{FF2B5EF4-FFF2-40B4-BE49-F238E27FC236}">
                <a16:creationId xmlns:a16="http://schemas.microsoft.com/office/drawing/2014/main" id="{D7C18B6D-7C4F-4963-9C4E-191DF72D3697}"/>
              </a:ext>
            </a:extLst>
          </p:cNvPr>
          <p:cNvSpPr/>
          <p:nvPr/>
        </p:nvSpPr>
        <p:spPr>
          <a:xfrm>
            <a:off x="-1875692" y="323850"/>
            <a:ext cx="1875692"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pl-PL"/>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pl-PL" dirty="0"/>
              <a:t>SWD</a:t>
            </a:r>
          </a:p>
          <a:p>
            <a:pPr algn="ctr"/>
            <a:r>
              <a:rPr lang="pl-PL" dirty="0"/>
              <a:t>2024-06-05</a:t>
            </a:r>
          </a:p>
        </p:txBody>
      </p:sp>
    </p:spTree>
    <p:extLst>
      <p:ext uri="{BB962C8B-B14F-4D97-AF65-F5344CB8AC3E}">
        <p14:creationId xmlns:p14="http://schemas.microsoft.com/office/powerpoint/2010/main" val="3748767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left)">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Providing High-Performance Reporting Data</a:t>
            </a:r>
            <a:endParaRPr lang="en-US" sz="4000" b="1" dirty="0"/>
          </a:p>
        </p:txBody>
      </p:sp>
      <p:sp>
        <p:nvSpPr>
          <p:cNvPr id="2" name="Prostokąt 1"/>
          <p:cNvSpPr/>
          <p:nvPr/>
        </p:nvSpPr>
        <p:spPr>
          <a:xfrm>
            <a:off x="361949" y="1172521"/>
            <a:ext cx="11002738" cy="4555093"/>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solidFill>
                  <a:srgbClr val="FF0000"/>
                </a:solidFill>
              </a:rPr>
              <a:t>Alongside</a:t>
            </a:r>
            <a:r>
              <a:rPr lang="en-US" sz="2300" dirty="0"/>
              <a:t> its relational database server, Microsoft has provided a </a:t>
            </a:r>
            <a:r>
              <a:rPr lang="en-US" sz="2300" dirty="0">
                <a:solidFill>
                  <a:srgbClr val="FF0000"/>
                </a:solidFill>
              </a:rPr>
              <a:t>multidimensional database</a:t>
            </a:r>
            <a:r>
              <a:rPr lang="en-US" sz="2300" dirty="0"/>
              <a:t> </a:t>
            </a:r>
            <a:r>
              <a:rPr lang="en-US" sz="2300" dirty="0">
                <a:solidFill>
                  <a:srgbClr val="FF0000"/>
                </a:solidFill>
              </a:rPr>
              <a:t>server</a:t>
            </a:r>
            <a:r>
              <a:rPr lang="en-US" sz="2300" dirty="0"/>
              <a:t>, also known as a SQL Server Analysis Services (SSAS). </a:t>
            </a:r>
          </a:p>
          <a:p>
            <a:pPr marL="719138" indent="-342900">
              <a:spcBef>
                <a:spcPts val="1800"/>
              </a:spcBef>
              <a:buFont typeface="Arial" panose="020B0604020202020204" pitchFamily="34" charset="0"/>
              <a:buChar char="•"/>
            </a:pPr>
            <a:r>
              <a:rPr lang="en-US" sz="2000" dirty="0"/>
              <a:t>The purpose of SSAS is to provide </a:t>
            </a:r>
            <a:r>
              <a:rPr lang="en-US" sz="2000" dirty="0">
                <a:solidFill>
                  <a:srgbClr val="FF0000"/>
                </a:solidFill>
              </a:rPr>
              <a:t>high-performance</a:t>
            </a:r>
            <a:r>
              <a:rPr lang="en-US" sz="2000" dirty="0"/>
              <a:t> reporting data.</a:t>
            </a:r>
          </a:p>
          <a:p>
            <a:pPr marL="358775" indent="-358775">
              <a:spcBef>
                <a:spcPts val="1800"/>
              </a:spcBef>
              <a:buFont typeface="Wingdings" panose="05000000000000000000" pitchFamily="2" charset="2"/>
              <a:buChar char="F"/>
            </a:pPr>
            <a:r>
              <a:rPr lang="en-US" sz="2300" dirty="0"/>
              <a:t>Reports created on a multidimensional cube run </a:t>
            </a:r>
            <a:r>
              <a:rPr lang="en-US" sz="2300" dirty="0">
                <a:solidFill>
                  <a:srgbClr val="FF0000"/>
                </a:solidFill>
              </a:rPr>
              <a:t>faster</a:t>
            </a:r>
            <a:r>
              <a:rPr lang="en-US" sz="2300" dirty="0"/>
              <a:t> compared to reports built upon a set of relational tables. </a:t>
            </a:r>
          </a:p>
          <a:p>
            <a:pPr marL="358775" indent="-358775">
              <a:spcBef>
                <a:spcPts val="1800"/>
              </a:spcBef>
              <a:buFont typeface="Wingdings" panose="05000000000000000000" pitchFamily="2" charset="2"/>
              <a:buChar char="F"/>
            </a:pPr>
            <a:r>
              <a:rPr lang="en-US" sz="2300" dirty="0"/>
              <a:t>As usual, faster performance means </a:t>
            </a:r>
            <a:r>
              <a:rPr lang="en-US" sz="2300" dirty="0">
                <a:solidFill>
                  <a:srgbClr val="FF0000"/>
                </a:solidFill>
              </a:rPr>
              <a:t>more complexity</a:t>
            </a:r>
            <a:r>
              <a:rPr lang="en-US" sz="2300" dirty="0"/>
              <a:t>. </a:t>
            </a:r>
          </a:p>
          <a:p>
            <a:pPr marL="719138" indent="-360363">
              <a:spcBef>
                <a:spcPts val="1800"/>
              </a:spcBef>
              <a:buFont typeface="Arial" panose="020B0604020202020204" pitchFamily="34" charset="0"/>
              <a:buChar char="•"/>
            </a:pPr>
            <a:r>
              <a:rPr lang="en-US" sz="2000" dirty="0"/>
              <a:t>Microsoft has combated this complexity by adding </a:t>
            </a:r>
            <a:r>
              <a:rPr lang="en-US" sz="2000" dirty="0">
                <a:solidFill>
                  <a:srgbClr val="FF0000"/>
                </a:solidFill>
              </a:rPr>
              <a:t>wizards</a:t>
            </a:r>
            <a:r>
              <a:rPr lang="en-US" sz="2000" dirty="0"/>
              <a:t> to its development tools that walk you through the process of creating SSAS cubes. </a:t>
            </a:r>
          </a:p>
          <a:p>
            <a:pPr marL="719138" indent="-360363">
              <a:spcBef>
                <a:spcPts val="1800"/>
              </a:spcBef>
              <a:buFont typeface="Arial" panose="020B0604020202020204" pitchFamily="34" charset="0"/>
              <a:buChar char="•"/>
            </a:pPr>
            <a:r>
              <a:rPr lang="en-US" sz="2000" dirty="0"/>
              <a:t>These wizards make it easy for new developers </a:t>
            </a:r>
            <a:r>
              <a:rPr lang="en-US" sz="2000" dirty="0">
                <a:solidFill>
                  <a:srgbClr val="FF0000"/>
                </a:solidFill>
              </a:rPr>
              <a:t>to start </a:t>
            </a:r>
            <a:r>
              <a:rPr lang="en-US" sz="2000" dirty="0"/>
              <a:t>building cubes and keeps novice cube developers on the </a:t>
            </a:r>
            <a:r>
              <a:rPr lang="en-US" sz="2000" dirty="0">
                <a:solidFill>
                  <a:srgbClr val="FF0000"/>
                </a:solidFill>
              </a:rPr>
              <a:t>right track</a:t>
            </a:r>
            <a:r>
              <a:rPr lang="en-US" sz="2000" dirty="0"/>
              <a:t>.</a:t>
            </a:r>
          </a:p>
        </p:txBody>
      </p:sp>
    </p:spTree>
    <p:extLst>
      <p:ext uri="{BB962C8B-B14F-4D97-AF65-F5344CB8AC3E}">
        <p14:creationId xmlns:p14="http://schemas.microsoft.com/office/powerpoint/2010/main" val="621771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Dostarczanie danych przygotowanych do raportowania</a:t>
            </a:r>
            <a:endParaRPr lang="en-US" sz="4000" b="1" dirty="0"/>
          </a:p>
        </p:txBody>
      </p:sp>
      <p:sp>
        <p:nvSpPr>
          <p:cNvPr id="2" name="Prostokąt 1"/>
          <p:cNvSpPr/>
          <p:nvPr/>
        </p:nvSpPr>
        <p:spPr>
          <a:xfrm>
            <a:off x="474889" y="1194293"/>
            <a:ext cx="11242222" cy="4555093"/>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solidFill>
                  <a:srgbClr val="FF0000"/>
                </a:solidFill>
              </a:rPr>
              <a:t>Wraz</a:t>
            </a:r>
            <a:r>
              <a:rPr lang="pl-PL" sz="2300" dirty="0"/>
              <a:t> z serwerem bazy relacyjnej firma Microsoft oferuje </a:t>
            </a:r>
            <a:r>
              <a:rPr lang="pl-PL" sz="2300" dirty="0">
                <a:solidFill>
                  <a:srgbClr val="FF0000"/>
                </a:solidFill>
              </a:rPr>
              <a:t>serwer bazy wielowymiarowej, </a:t>
            </a:r>
            <a:r>
              <a:rPr lang="pl-PL" sz="2300" dirty="0"/>
              <a:t>znany pod nazwą </a:t>
            </a:r>
            <a:r>
              <a:rPr lang="en-US" sz="2300" dirty="0"/>
              <a:t>SQL Server Analysis Services (SSAS). </a:t>
            </a:r>
          </a:p>
          <a:p>
            <a:pPr marL="719138" indent="-342900">
              <a:spcBef>
                <a:spcPts val="1800"/>
              </a:spcBef>
              <a:buFont typeface="Arial" panose="020B0604020202020204" pitchFamily="34" charset="0"/>
              <a:buChar char="•"/>
            </a:pPr>
            <a:r>
              <a:rPr lang="pl-PL" sz="2000" dirty="0"/>
              <a:t>Zadaniem serwera SSAS jest dostarczanie </a:t>
            </a:r>
            <a:r>
              <a:rPr lang="pl-PL" sz="2000" dirty="0">
                <a:solidFill>
                  <a:srgbClr val="FF0000"/>
                </a:solidFill>
              </a:rPr>
              <a:t>wysokiej jakości </a:t>
            </a:r>
            <a:r>
              <a:rPr lang="pl-PL" sz="2000" dirty="0"/>
              <a:t>danych do raportowania</a:t>
            </a:r>
            <a:r>
              <a:rPr lang="en-US" sz="2000" dirty="0"/>
              <a:t>.</a:t>
            </a:r>
          </a:p>
          <a:p>
            <a:pPr marL="358775" indent="-358775">
              <a:spcBef>
                <a:spcPts val="1800"/>
              </a:spcBef>
              <a:buFont typeface="Wingdings" panose="05000000000000000000" pitchFamily="2" charset="2"/>
              <a:buChar char="F"/>
            </a:pPr>
            <a:r>
              <a:rPr lang="pl-PL" sz="2300" dirty="0"/>
              <a:t>Raporty utworzone z wykorzystaniem wielowymiarowej kostki danych są </a:t>
            </a:r>
            <a:r>
              <a:rPr lang="pl-PL" sz="2300" dirty="0">
                <a:solidFill>
                  <a:srgbClr val="FF0000"/>
                </a:solidFill>
              </a:rPr>
              <a:t>szybsze </a:t>
            </a:r>
            <a:r>
              <a:rPr lang="pl-PL" sz="2300" dirty="0"/>
              <a:t>w porównaniu z raportami, jakie można budować używając tabel relacyjnych</a:t>
            </a:r>
            <a:r>
              <a:rPr lang="en-US" sz="2300" dirty="0"/>
              <a:t>. </a:t>
            </a:r>
          </a:p>
          <a:p>
            <a:pPr marL="358775" indent="-358775">
              <a:spcBef>
                <a:spcPts val="1800"/>
              </a:spcBef>
              <a:buFont typeface="Wingdings" panose="05000000000000000000" pitchFamily="2" charset="2"/>
              <a:buChar char="F"/>
            </a:pPr>
            <a:r>
              <a:rPr lang="pl-PL" sz="2300" dirty="0"/>
              <a:t>Jak zwykle bywa, większa wydajność oznacza </a:t>
            </a:r>
            <a:r>
              <a:rPr lang="pl-PL" sz="2300" dirty="0">
                <a:solidFill>
                  <a:srgbClr val="FF0000"/>
                </a:solidFill>
              </a:rPr>
              <a:t>większą złożoność</a:t>
            </a:r>
            <a:r>
              <a:rPr lang="en-US" sz="2300" dirty="0"/>
              <a:t>. </a:t>
            </a:r>
          </a:p>
          <a:p>
            <a:pPr marL="719138" indent="-360363">
              <a:spcBef>
                <a:spcPts val="1800"/>
              </a:spcBef>
              <a:buFont typeface="Arial" panose="020B0604020202020204" pitchFamily="34" charset="0"/>
              <a:buChar char="•"/>
            </a:pPr>
            <a:r>
              <a:rPr lang="pl-PL" sz="2000" dirty="0"/>
              <a:t>Microsoft znacząco złagodził tę złożoność dodając odpowiednie </a:t>
            </a:r>
            <a:r>
              <a:rPr lang="pl-PL" sz="2000" dirty="0">
                <a:solidFill>
                  <a:srgbClr val="FF0000"/>
                </a:solidFill>
              </a:rPr>
              <a:t>kreatory</a:t>
            </a:r>
            <a:r>
              <a:rPr lang="pl-PL" sz="2000" dirty="0"/>
              <a:t> (</a:t>
            </a:r>
            <a:r>
              <a:rPr lang="pl-PL" sz="2000" i="1" dirty="0" err="1"/>
              <a:t>wizards</a:t>
            </a:r>
            <a:r>
              <a:rPr lang="pl-PL" sz="2000" dirty="0"/>
              <a:t>), które pomagają przejść przez proces tworzenia kostek SSAS</a:t>
            </a:r>
            <a:r>
              <a:rPr lang="en-US" sz="2000" dirty="0"/>
              <a:t>. </a:t>
            </a:r>
          </a:p>
          <a:p>
            <a:pPr marL="719138" indent="-360363">
              <a:spcBef>
                <a:spcPts val="1800"/>
              </a:spcBef>
              <a:buFont typeface="Arial" panose="020B0604020202020204" pitchFamily="34" charset="0"/>
              <a:buChar char="•"/>
            </a:pPr>
            <a:r>
              <a:rPr lang="pl-PL" sz="2000" dirty="0"/>
              <a:t>Kreatory ułatwiają nowym projektantom </a:t>
            </a:r>
            <a:r>
              <a:rPr lang="pl-PL" sz="2000" dirty="0">
                <a:solidFill>
                  <a:srgbClr val="FF0000"/>
                </a:solidFill>
              </a:rPr>
              <a:t>rozpoczęcie</a:t>
            </a:r>
            <a:r>
              <a:rPr lang="pl-PL" sz="2000" dirty="0"/>
              <a:t> pracy związanej z budowaniem kostek oraz pomagają początkującym projektantom </a:t>
            </a:r>
            <a:r>
              <a:rPr lang="pl-PL" sz="2000" dirty="0">
                <a:solidFill>
                  <a:srgbClr val="FF0000"/>
                </a:solidFill>
              </a:rPr>
              <a:t>nie zagubić się </a:t>
            </a:r>
            <a:r>
              <a:rPr lang="pl-PL" sz="2000" dirty="0"/>
              <a:t>w procesie opracowania kostki</a:t>
            </a:r>
            <a:r>
              <a:rPr lang="en-US" sz="2000" dirty="0"/>
              <a:t>.</a:t>
            </a:r>
          </a:p>
        </p:txBody>
      </p:sp>
    </p:spTree>
    <p:extLst>
      <p:ext uri="{BB962C8B-B14F-4D97-AF65-F5344CB8AC3E}">
        <p14:creationId xmlns:p14="http://schemas.microsoft.com/office/powerpoint/2010/main" val="402047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left)">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left)">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SQL Server vs. Analysis Server Databases    (1/2)</a:t>
            </a:r>
            <a:endParaRPr lang="en-US" sz="4000" b="1" dirty="0"/>
          </a:p>
        </p:txBody>
      </p:sp>
      <p:sp>
        <p:nvSpPr>
          <p:cNvPr id="2" name="Prostokąt 1"/>
          <p:cNvSpPr/>
          <p:nvPr/>
        </p:nvSpPr>
        <p:spPr>
          <a:xfrm>
            <a:off x="44630" y="1052780"/>
            <a:ext cx="11557910" cy="2508379"/>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In a </a:t>
            </a:r>
            <a:r>
              <a:rPr lang="en-US" sz="2300" dirty="0">
                <a:solidFill>
                  <a:srgbClr val="FF0000"/>
                </a:solidFill>
              </a:rPr>
              <a:t>SQL Server relational database</a:t>
            </a:r>
            <a:r>
              <a:rPr lang="en-US" sz="2300" dirty="0"/>
              <a:t>, the tables and databases are logical constructs representing data stored in physical files on the hard drive (see the figure below). </a:t>
            </a:r>
          </a:p>
          <a:p>
            <a:pPr marL="358775" indent="-358775">
              <a:spcBef>
                <a:spcPts val="1800"/>
              </a:spcBef>
              <a:buFont typeface="Wingdings" panose="05000000000000000000" pitchFamily="2" charset="2"/>
              <a:buChar char="F"/>
            </a:pPr>
            <a:r>
              <a:rPr lang="en-US" sz="2300" dirty="0"/>
              <a:t>Each SQL Server database has at least </a:t>
            </a:r>
            <a:r>
              <a:rPr lang="en-US" sz="2300" dirty="0">
                <a:solidFill>
                  <a:srgbClr val="FF0000"/>
                </a:solidFill>
              </a:rPr>
              <a:t>two files</a:t>
            </a:r>
            <a:r>
              <a:rPr lang="en-US" sz="2300" dirty="0"/>
              <a:t>, but the SQL server engine </a:t>
            </a:r>
            <a:r>
              <a:rPr lang="en-US" sz="2300" dirty="0">
                <a:solidFill>
                  <a:srgbClr val="FF0000"/>
                </a:solidFill>
              </a:rPr>
              <a:t>makes it appear </a:t>
            </a:r>
            <a:r>
              <a:rPr lang="en-US" sz="2300" dirty="0"/>
              <a:t>as if it is one object. </a:t>
            </a:r>
          </a:p>
          <a:p>
            <a:pPr marL="719138" indent="-342900">
              <a:spcBef>
                <a:spcPts val="600"/>
              </a:spcBef>
              <a:buFont typeface="Arial" panose="020B0604020202020204" pitchFamily="34" charset="0"/>
              <a:buChar char="•"/>
            </a:pPr>
            <a:r>
              <a:rPr lang="en-US" sz="2000" dirty="0"/>
              <a:t>The </a:t>
            </a:r>
            <a:r>
              <a:rPr lang="en-US" sz="2000" dirty="0">
                <a:solidFill>
                  <a:srgbClr val="FF0000"/>
                </a:solidFill>
              </a:rPr>
              <a:t>master data file </a:t>
            </a:r>
            <a:r>
              <a:rPr lang="en-US" sz="2000" dirty="0"/>
              <a:t>(</a:t>
            </a:r>
            <a:r>
              <a:rPr lang="en-US" sz="2000" i="1" dirty="0"/>
              <a:t>.</a:t>
            </a:r>
            <a:r>
              <a:rPr lang="en-US" sz="2000" i="1" dirty="0" err="1"/>
              <a:t>mdf</a:t>
            </a:r>
            <a:r>
              <a:rPr lang="en-US" sz="2000" dirty="0"/>
              <a:t>) holds table data in a binary format. </a:t>
            </a:r>
          </a:p>
          <a:p>
            <a:pPr marL="719138" indent="-342900">
              <a:spcBef>
                <a:spcPts val="600"/>
              </a:spcBef>
              <a:buFont typeface="Arial" panose="020B0604020202020204" pitchFamily="34" charset="0"/>
              <a:buChar char="•"/>
            </a:pPr>
            <a:r>
              <a:rPr lang="en-US" sz="2000" dirty="0"/>
              <a:t>The </a:t>
            </a:r>
            <a:r>
              <a:rPr lang="en-US" sz="2000" dirty="0">
                <a:solidFill>
                  <a:srgbClr val="FF0000"/>
                </a:solidFill>
              </a:rPr>
              <a:t>log file </a:t>
            </a:r>
            <a:r>
              <a:rPr lang="en-US" sz="2000" dirty="0"/>
              <a:t>(</a:t>
            </a:r>
            <a:r>
              <a:rPr lang="en-US" sz="2000" i="1" dirty="0"/>
              <a:t>.</a:t>
            </a:r>
            <a:r>
              <a:rPr lang="en-US" sz="2000" i="1" dirty="0" err="1"/>
              <a:t>ldf</a:t>
            </a:r>
            <a:r>
              <a:rPr lang="en-US" sz="2000" dirty="0"/>
              <a:t>) holds a running account of changes made to the </a:t>
            </a:r>
            <a:r>
              <a:rPr lang="en-US" sz="2000" i="1" dirty="0"/>
              <a:t>.</a:t>
            </a:r>
            <a:r>
              <a:rPr lang="en-US" sz="2000" i="1" dirty="0" err="1"/>
              <a:t>mdf</a:t>
            </a:r>
            <a:r>
              <a:rPr lang="en-US" sz="2000" i="1" dirty="0"/>
              <a:t> </a:t>
            </a:r>
            <a:r>
              <a:rPr lang="en-US" sz="2000" dirty="0"/>
              <a:t>file. </a:t>
            </a:r>
          </a:p>
        </p:txBody>
      </p:sp>
      <p:sp>
        <p:nvSpPr>
          <p:cNvPr id="4" name="Prostokąt 3"/>
          <p:cNvSpPr/>
          <p:nvPr/>
        </p:nvSpPr>
        <p:spPr>
          <a:xfrm>
            <a:off x="44629" y="3658715"/>
            <a:ext cx="5614310" cy="2662267"/>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Whenever you add a table to the database or add a row of data to a table, the log file </a:t>
            </a:r>
            <a:r>
              <a:rPr lang="en-US" sz="2300" dirty="0">
                <a:solidFill>
                  <a:srgbClr val="FF0000"/>
                </a:solidFill>
              </a:rPr>
              <a:t>records the change </a:t>
            </a:r>
            <a:r>
              <a:rPr lang="en-US" sz="2300" dirty="0"/>
              <a:t>and the </a:t>
            </a:r>
            <a:r>
              <a:rPr lang="en-US" sz="2300" i="1" dirty="0"/>
              <a:t>.</a:t>
            </a:r>
            <a:r>
              <a:rPr lang="en-US" sz="2300" i="1" dirty="0" err="1"/>
              <a:t>mdf</a:t>
            </a:r>
            <a:r>
              <a:rPr lang="en-US" sz="2300" i="1" dirty="0"/>
              <a:t> </a:t>
            </a:r>
            <a:r>
              <a:rPr lang="en-US" sz="2300" dirty="0"/>
              <a:t>file </a:t>
            </a:r>
            <a:r>
              <a:rPr lang="en-US" sz="2300" dirty="0">
                <a:solidFill>
                  <a:srgbClr val="FF0000"/>
                </a:solidFill>
              </a:rPr>
              <a:t>receives</a:t>
            </a:r>
            <a:r>
              <a:rPr lang="en-US" sz="2300" dirty="0"/>
              <a:t> the data. </a:t>
            </a:r>
            <a:endParaRPr lang="pl-PL" sz="2300" dirty="0"/>
          </a:p>
          <a:p>
            <a:pPr marL="719138" indent="-342900">
              <a:spcBef>
                <a:spcPts val="1800"/>
              </a:spcBef>
              <a:buFont typeface="Arial" panose="020B0604020202020204" pitchFamily="34" charset="0"/>
              <a:buChar char="•"/>
            </a:pPr>
            <a:r>
              <a:rPr lang="en-US" sz="2000" dirty="0"/>
              <a:t>This design strongly </a:t>
            </a:r>
            <a:r>
              <a:rPr lang="en-US" sz="2000" dirty="0">
                <a:solidFill>
                  <a:srgbClr val="FF0000"/>
                </a:solidFill>
              </a:rPr>
              <a:t>protects</a:t>
            </a:r>
            <a:r>
              <a:rPr lang="en-US" sz="2000" dirty="0"/>
              <a:t> transactional statements that add, modify, or remove data in the database from any </a:t>
            </a:r>
            <a:r>
              <a:rPr lang="en-US" sz="2000" dirty="0">
                <a:solidFill>
                  <a:srgbClr val="FF0000"/>
                </a:solidFill>
              </a:rPr>
              <a:t>inconsistencies</a:t>
            </a:r>
            <a:r>
              <a:rPr lang="en-US" sz="2000" dirty="0"/>
              <a:t>.</a:t>
            </a:r>
            <a:endParaRPr lang="en-US" sz="2000" dirty="0">
              <a:solidFill>
                <a:srgbClr val="FF0000"/>
              </a:solidFill>
            </a:endParaRPr>
          </a:p>
        </p:txBody>
      </p:sp>
      <p:grpSp>
        <p:nvGrpSpPr>
          <p:cNvPr id="3" name="Grupa 2"/>
          <p:cNvGrpSpPr/>
          <p:nvPr/>
        </p:nvGrpSpPr>
        <p:grpSpPr>
          <a:xfrm>
            <a:off x="5828120" y="3817620"/>
            <a:ext cx="6363880" cy="2381725"/>
            <a:chOff x="5828120" y="3817620"/>
            <a:chExt cx="6363880" cy="2381725"/>
          </a:xfrm>
        </p:grpSpPr>
        <p:sp>
          <p:nvSpPr>
            <p:cNvPr id="25" name="Puszka 24"/>
            <p:cNvSpPr/>
            <p:nvPr/>
          </p:nvSpPr>
          <p:spPr>
            <a:xfrm>
              <a:off x="5830700" y="4320540"/>
              <a:ext cx="2103120" cy="170307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6" name="Łącznik prosty ze strzałką 25"/>
            <p:cNvCxnSpPr/>
            <p:nvPr/>
          </p:nvCxnSpPr>
          <p:spPr>
            <a:xfrm>
              <a:off x="8058461" y="5044960"/>
              <a:ext cx="731520" cy="11430"/>
            </a:xfrm>
            <a:prstGeom prst="straightConnector1">
              <a:avLst/>
            </a:prstGeom>
            <a:ln w="47625">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7" name="Grupa 26"/>
            <p:cNvGrpSpPr/>
            <p:nvPr/>
          </p:nvGrpSpPr>
          <p:grpSpPr>
            <a:xfrm>
              <a:off x="6164439" y="4727778"/>
              <a:ext cx="773571" cy="844392"/>
              <a:chOff x="8153400" y="2343707"/>
              <a:chExt cx="979714" cy="1150607"/>
            </a:xfrm>
          </p:grpSpPr>
          <p:sp>
            <p:nvSpPr>
              <p:cNvPr id="28" name="Prostokąt 27"/>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9" name="Łącznik prosty 28"/>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Łącznik prosty 29"/>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Łącznik prosty 30"/>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Łącznik prosty 31"/>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pole tekstowe 32"/>
              <p:cNvSpPr txBox="1"/>
              <p:nvPr/>
            </p:nvSpPr>
            <p:spPr>
              <a:xfrm>
                <a:off x="8153400" y="2343707"/>
                <a:ext cx="979714" cy="461329"/>
              </a:xfrm>
              <a:prstGeom prst="rect">
                <a:avLst/>
              </a:prstGeom>
              <a:noFill/>
            </p:spPr>
            <p:txBody>
              <a:bodyPr wrap="square" rtlCol="0">
                <a:spAutoFit/>
              </a:bodyPr>
              <a:lstStyle/>
              <a:p>
                <a:pPr algn="ctr"/>
                <a:r>
                  <a:rPr lang="en-US" sz="1600" dirty="0"/>
                  <a:t>Table</a:t>
                </a:r>
              </a:p>
            </p:txBody>
          </p:sp>
        </p:grpSp>
        <p:grpSp>
          <p:nvGrpSpPr>
            <p:cNvPr id="34" name="Grupa 33"/>
            <p:cNvGrpSpPr/>
            <p:nvPr/>
          </p:nvGrpSpPr>
          <p:grpSpPr>
            <a:xfrm>
              <a:off x="6836540" y="4897055"/>
              <a:ext cx="773571" cy="844392"/>
              <a:chOff x="8153400" y="2343707"/>
              <a:chExt cx="979714" cy="1150607"/>
            </a:xfrm>
          </p:grpSpPr>
          <p:sp>
            <p:nvSpPr>
              <p:cNvPr id="35" name="Prostokąt 34"/>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6" name="Łącznik prosty 35"/>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Łącznik prosty 36"/>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Łącznik prosty 37"/>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Łącznik prosty 38"/>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pole tekstowe 39"/>
              <p:cNvSpPr txBox="1"/>
              <p:nvPr/>
            </p:nvSpPr>
            <p:spPr>
              <a:xfrm>
                <a:off x="8153400" y="2343707"/>
                <a:ext cx="979714" cy="461329"/>
              </a:xfrm>
              <a:prstGeom prst="rect">
                <a:avLst/>
              </a:prstGeom>
              <a:noFill/>
            </p:spPr>
            <p:txBody>
              <a:bodyPr wrap="square" rtlCol="0">
                <a:spAutoFit/>
              </a:bodyPr>
              <a:lstStyle/>
              <a:p>
                <a:pPr algn="ctr"/>
                <a:r>
                  <a:rPr lang="en-US" sz="1600" dirty="0"/>
                  <a:t>Table</a:t>
                </a:r>
              </a:p>
            </p:txBody>
          </p:sp>
        </p:grpSp>
        <p:sp>
          <p:nvSpPr>
            <p:cNvPr id="41" name="pole tekstowe 40"/>
            <p:cNvSpPr txBox="1"/>
            <p:nvPr/>
          </p:nvSpPr>
          <p:spPr>
            <a:xfrm>
              <a:off x="5828120" y="3817620"/>
              <a:ext cx="2105700" cy="400110"/>
            </a:xfrm>
            <a:prstGeom prst="rect">
              <a:avLst/>
            </a:prstGeom>
            <a:noFill/>
          </p:spPr>
          <p:txBody>
            <a:bodyPr wrap="square" rtlCol="0">
              <a:spAutoFit/>
            </a:bodyPr>
            <a:lstStyle/>
            <a:p>
              <a:pPr algn="ctr"/>
              <a:r>
                <a:rPr lang="en-US" sz="2000" b="1" dirty="0"/>
                <a:t>Logical</a:t>
              </a:r>
            </a:p>
          </p:txBody>
        </p:sp>
        <p:sp>
          <p:nvSpPr>
            <p:cNvPr id="42" name="pole tekstowe 41"/>
            <p:cNvSpPr txBox="1"/>
            <p:nvPr/>
          </p:nvSpPr>
          <p:spPr>
            <a:xfrm>
              <a:off x="8858585" y="3817620"/>
              <a:ext cx="2241369" cy="400110"/>
            </a:xfrm>
            <a:prstGeom prst="rect">
              <a:avLst/>
            </a:prstGeom>
            <a:noFill/>
          </p:spPr>
          <p:txBody>
            <a:bodyPr wrap="square" rtlCol="0">
              <a:spAutoFit/>
            </a:bodyPr>
            <a:lstStyle/>
            <a:p>
              <a:pPr algn="ctr"/>
              <a:r>
                <a:rPr lang="en-US" sz="2000" b="1" dirty="0"/>
                <a:t>Physical</a:t>
              </a:r>
            </a:p>
          </p:txBody>
        </p:sp>
        <p:sp>
          <p:nvSpPr>
            <p:cNvPr id="43" name="pole tekstowe 42"/>
            <p:cNvSpPr txBox="1"/>
            <p:nvPr/>
          </p:nvSpPr>
          <p:spPr>
            <a:xfrm>
              <a:off x="5830700" y="4353930"/>
              <a:ext cx="2103120" cy="338554"/>
            </a:xfrm>
            <a:prstGeom prst="rect">
              <a:avLst/>
            </a:prstGeom>
            <a:noFill/>
          </p:spPr>
          <p:txBody>
            <a:bodyPr wrap="square" rtlCol="0">
              <a:spAutoFit/>
            </a:bodyPr>
            <a:lstStyle/>
            <a:p>
              <a:pPr algn="ctr"/>
              <a:r>
                <a:rPr lang="pl-PL" sz="1600" dirty="0"/>
                <a:t>Database</a:t>
              </a:r>
              <a:endParaRPr lang="en-US" sz="1600" dirty="0"/>
            </a:p>
          </p:txBody>
        </p:sp>
        <p:grpSp>
          <p:nvGrpSpPr>
            <p:cNvPr id="44" name="Grupa 43"/>
            <p:cNvGrpSpPr/>
            <p:nvPr/>
          </p:nvGrpSpPr>
          <p:grpSpPr>
            <a:xfrm>
              <a:off x="8679491" y="3933318"/>
              <a:ext cx="3512509" cy="2266027"/>
              <a:chOff x="9090971" y="3933318"/>
              <a:chExt cx="3184849" cy="2266027"/>
            </a:xfrm>
          </p:grpSpPr>
          <p:pic>
            <p:nvPicPr>
              <p:cNvPr id="45" name="Obraz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0971" y="3933318"/>
                <a:ext cx="3184849" cy="2266027"/>
              </a:xfrm>
              <a:prstGeom prst="rect">
                <a:avLst/>
              </a:prstGeom>
            </p:spPr>
          </p:pic>
          <p:sp>
            <p:nvSpPr>
              <p:cNvPr id="46" name="pole tekstowe 45"/>
              <p:cNvSpPr txBox="1"/>
              <p:nvPr/>
            </p:nvSpPr>
            <p:spPr>
              <a:xfrm>
                <a:off x="9361480" y="4712121"/>
                <a:ext cx="2651449" cy="369332"/>
              </a:xfrm>
              <a:prstGeom prst="rect">
                <a:avLst/>
              </a:prstGeom>
              <a:noFill/>
            </p:spPr>
            <p:txBody>
              <a:bodyPr wrap="square" rtlCol="0">
                <a:spAutoFit/>
              </a:bodyPr>
              <a:lstStyle/>
              <a:p>
                <a:r>
                  <a:rPr lang="pl-PL" dirty="0"/>
                  <a:t>DWNorthwindOrders.mdf</a:t>
                </a:r>
                <a:endParaRPr lang="en-US" dirty="0"/>
              </a:p>
            </p:txBody>
          </p:sp>
          <p:sp>
            <p:nvSpPr>
              <p:cNvPr id="47" name="pole tekstowe 46"/>
              <p:cNvSpPr txBox="1"/>
              <p:nvPr/>
            </p:nvSpPr>
            <p:spPr>
              <a:xfrm>
                <a:off x="9361480" y="5141430"/>
                <a:ext cx="2651449" cy="369332"/>
              </a:xfrm>
              <a:prstGeom prst="rect">
                <a:avLst/>
              </a:prstGeom>
              <a:noFill/>
            </p:spPr>
            <p:txBody>
              <a:bodyPr wrap="square" rtlCol="0">
                <a:spAutoFit/>
              </a:bodyPr>
              <a:lstStyle/>
              <a:p>
                <a:r>
                  <a:rPr lang="pl-PL" dirty="0" err="1"/>
                  <a:t>DWNorthwindOrders_log.ldf</a:t>
                </a:r>
                <a:endParaRPr lang="en-US" dirty="0"/>
              </a:p>
            </p:txBody>
          </p:sp>
        </p:grpSp>
      </p:grpSp>
    </p:spTree>
    <p:extLst>
      <p:ext uri="{BB962C8B-B14F-4D97-AF65-F5344CB8AC3E}">
        <p14:creationId xmlns:p14="http://schemas.microsoft.com/office/powerpoint/2010/main" val="3003688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up)">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up)">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up)">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wipe(up)">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wipe(up)">
                                      <p:cBhvr>
                                        <p:cTn id="3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The </a:t>
            </a:r>
            <a:r>
              <a:rPr lang="pl-PL" sz="4000" dirty="0" err="1">
                <a:solidFill>
                  <a:srgbClr val="000000"/>
                </a:solidFill>
                <a:latin typeface="Minion-Regular"/>
              </a:rPr>
              <a:t>Logical</a:t>
            </a:r>
            <a:r>
              <a:rPr lang="pl-PL" sz="4000" dirty="0">
                <a:solidFill>
                  <a:srgbClr val="000000"/>
                </a:solidFill>
                <a:latin typeface="Minion-Regular"/>
              </a:rPr>
              <a:t> </a:t>
            </a:r>
            <a:r>
              <a:rPr lang="pl-PL" sz="4000" dirty="0" err="1">
                <a:solidFill>
                  <a:srgbClr val="000000"/>
                </a:solidFill>
                <a:latin typeface="Minion-Regular"/>
              </a:rPr>
              <a:t>Schema</a:t>
            </a:r>
            <a:r>
              <a:rPr lang="pl-PL" sz="4000" dirty="0">
                <a:solidFill>
                  <a:srgbClr val="000000"/>
                </a:solidFill>
                <a:latin typeface="Minion-Regular"/>
              </a:rPr>
              <a:t> of Northwind Database</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2024-06-05</a:t>
            </a:fld>
            <a:endParaRPr lang="pl-PL"/>
          </a:p>
        </p:txBody>
      </p:sp>
      <p:pic>
        <p:nvPicPr>
          <p:cNvPr id="11" name="Obraz 10"/>
          <p:cNvPicPr>
            <a:picLocks noChangeAspect="1"/>
          </p:cNvPicPr>
          <p:nvPr/>
        </p:nvPicPr>
        <p:blipFill>
          <a:blip r:embed="rId2"/>
          <a:stretch>
            <a:fillRect/>
          </a:stretch>
        </p:blipFill>
        <p:spPr>
          <a:xfrm>
            <a:off x="238023" y="857250"/>
            <a:ext cx="11782658" cy="5499100"/>
          </a:xfrm>
          <a:prstGeom prst="rect">
            <a:avLst/>
          </a:prstGeom>
        </p:spPr>
      </p:pic>
    </p:spTree>
    <p:extLst>
      <p:ext uri="{BB962C8B-B14F-4D97-AF65-F5344CB8AC3E}">
        <p14:creationId xmlns:p14="http://schemas.microsoft.com/office/powerpoint/2010/main" val="4106531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3200" b="1" dirty="0"/>
              <a:t>Porównanie baz zarządzanych przez SQL Server oraz Analysis Server (1/2)</a:t>
            </a:r>
            <a:endParaRPr lang="en-US" sz="3200" b="1" dirty="0"/>
          </a:p>
        </p:txBody>
      </p:sp>
      <p:sp>
        <p:nvSpPr>
          <p:cNvPr id="2" name="Prostokąt 1"/>
          <p:cNvSpPr/>
          <p:nvPr/>
        </p:nvSpPr>
        <p:spPr>
          <a:xfrm>
            <a:off x="44630" y="998350"/>
            <a:ext cx="11984084" cy="2862322"/>
          </a:xfrm>
          <a:prstGeom prst="rect">
            <a:avLst/>
          </a:prstGeom>
        </p:spPr>
        <p:txBody>
          <a:bodyPr wrap="square">
            <a:spAutoFit/>
          </a:bodyPr>
          <a:lstStyle/>
          <a:p>
            <a:pPr marL="358775" indent="-358775">
              <a:spcBef>
                <a:spcPts val="1200"/>
              </a:spcBef>
              <a:buFont typeface="Wingdings" panose="05000000000000000000" pitchFamily="2" charset="2"/>
              <a:buChar char="F"/>
            </a:pPr>
            <a:r>
              <a:rPr lang="pl-PL" sz="2200" dirty="0"/>
              <a:t>Jak pokazuje rysunek w prawej dolnej części slajdu, w </a:t>
            </a:r>
            <a:r>
              <a:rPr lang="pl-PL" sz="2200" dirty="0">
                <a:solidFill>
                  <a:srgbClr val="FF0000"/>
                </a:solidFill>
              </a:rPr>
              <a:t>bazie relacyjnej </a:t>
            </a:r>
            <a:r>
              <a:rPr lang="pl-PL" sz="2200" dirty="0"/>
              <a:t>zarządzanej przez SQL Server (SS), tabele oraz bazy danych są konstrukcjami logicznymi reprezentującymi dane przechowywane fizycznie w plikach na dysku twardym</a:t>
            </a:r>
            <a:r>
              <a:rPr lang="en-US" sz="2200" dirty="0"/>
              <a:t>. </a:t>
            </a:r>
          </a:p>
          <a:p>
            <a:pPr marL="358775" indent="-358775">
              <a:spcBef>
                <a:spcPts val="1200"/>
              </a:spcBef>
              <a:buFont typeface="Wingdings" panose="05000000000000000000" pitchFamily="2" charset="2"/>
              <a:buChar char="F"/>
            </a:pPr>
            <a:r>
              <a:rPr lang="pl-PL" sz="2200" dirty="0"/>
              <a:t>Każda baza zarządzana przez SQL Server składa się co najmniej z </a:t>
            </a:r>
            <a:r>
              <a:rPr lang="pl-PL" sz="2200" dirty="0">
                <a:solidFill>
                  <a:srgbClr val="FF0000"/>
                </a:solidFill>
              </a:rPr>
              <a:t>dwóch plików</a:t>
            </a:r>
            <a:r>
              <a:rPr lang="pl-PL" sz="2200" dirty="0"/>
              <a:t>, ale silnik SQL Server sprawia, że całość </a:t>
            </a:r>
            <a:r>
              <a:rPr lang="pl-PL" sz="2200" dirty="0">
                <a:solidFill>
                  <a:srgbClr val="FF0000"/>
                </a:solidFill>
              </a:rPr>
              <a:t>jawi się </a:t>
            </a:r>
            <a:r>
              <a:rPr lang="pl-PL" sz="2200" dirty="0"/>
              <a:t>w formie jednolitego obiektu</a:t>
            </a:r>
            <a:r>
              <a:rPr lang="en-US" sz="2200" dirty="0"/>
              <a:t>. </a:t>
            </a:r>
          </a:p>
          <a:p>
            <a:pPr marL="719138" indent="-342900">
              <a:spcBef>
                <a:spcPts val="1200"/>
              </a:spcBef>
              <a:buFont typeface="Arial" panose="020B0604020202020204" pitchFamily="34" charset="0"/>
              <a:buChar char="•"/>
            </a:pPr>
            <a:r>
              <a:rPr lang="pl-PL" sz="2000" dirty="0">
                <a:solidFill>
                  <a:srgbClr val="FF0000"/>
                </a:solidFill>
              </a:rPr>
              <a:t>Główny plik danych </a:t>
            </a:r>
            <a:r>
              <a:rPr lang="pl-PL" sz="2000" dirty="0"/>
              <a:t>(</a:t>
            </a:r>
            <a:r>
              <a:rPr lang="pl-PL" sz="2000" i="1" dirty="0"/>
              <a:t>master data file</a:t>
            </a:r>
            <a:r>
              <a:rPr lang="pl-PL" sz="2000" dirty="0"/>
              <a:t>) z rozszerzeniem </a:t>
            </a:r>
            <a:r>
              <a:rPr lang="en-US" sz="2000" i="1" dirty="0"/>
              <a:t>.</a:t>
            </a:r>
            <a:r>
              <a:rPr lang="en-US" sz="2000" i="1" dirty="0" err="1"/>
              <a:t>mdf</a:t>
            </a:r>
            <a:r>
              <a:rPr lang="en-US" sz="2000" dirty="0"/>
              <a:t> </a:t>
            </a:r>
            <a:r>
              <a:rPr lang="pl-PL" sz="2000" dirty="0"/>
              <a:t>przechowuje dane z tabel w formacie binarnym</a:t>
            </a:r>
            <a:r>
              <a:rPr lang="en-US" sz="2000" dirty="0"/>
              <a:t>. </a:t>
            </a:r>
          </a:p>
          <a:p>
            <a:pPr marL="719138" indent="-342900">
              <a:spcBef>
                <a:spcPts val="1200"/>
              </a:spcBef>
              <a:buFont typeface="Arial" panose="020B0604020202020204" pitchFamily="34" charset="0"/>
              <a:buChar char="•"/>
            </a:pPr>
            <a:r>
              <a:rPr lang="pl-PL" sz="2000" dirty="0">
                <a:solidFill>
                  <a:srgbClr val="FF0000"/>
                </a:solidFill>
              </a:rPr>
              <a:t>Plik dziennika </a:t>
            </a:r>
            <a:r>
              <a:rPr lang="pl-PL" sz="2000" dirty="0"/>
              <a:t>(</a:t>
            </a:r>
            <a:r>
              <a:rPr lang="pl-PL" sz="2000" i="1" dirty="0"/>
              <a:t>log file</a:t>
            </a:r>
            <a:r>
              <a:rPr lang="pl-PL" sz="2000" dirty="0"/>
              <a:t>) z rozszerzeniem </a:t>
            </a:r>
            <a:r>
              <a:rPr lang="pl-PL" sz="2000" i="1" dirty="0"/>
              <a:t>.</a:t>
            </a:r>
            <a:r>
              <a:rPr lang="pl-PL" sz="2000" i="1" dirty="0" err="1"/>
              <a:t>ldf</a:t>
            </a:r>
            <a:r>
              <a:rPr lang="pl-PL" sz="2000" i="1" dirty="0"/>
              <a:t> </a:t>
            </a:r>
            <a:r>
              <a:rPr lang="pl-PL" sz="2000" dirty="0"/>
              <a:t>przechowuje bieżący rejestr zmian dokonanych w pliku </a:t>
            </a:r>
            <a:r>
              <a:rPr lang="pl-PL" sz="2000" i="1" dirty="0"/>
              <a:t>.</a:t>
            </a:r>
            <a:r>
              <a:rPr lang="pl-PL" sz="2000" i="1" dirty="0" err="1"/>
              <a:t>mdf</a:t>
            </a:r>
            <a:r>
              <a:rPr lang="en-US" sz="2000" dirty="0"/>
              <a:t>. </a:t>
            </a:r>
          </a:p>
        </p:txBody>
      </p:sp>
      <p:sp>
        <p:nvSpPr>
          <p:cNvPr id="4" name="Prostokąt 3"/>
          <p:cNvSpPr/>
          <p:nvPr/>
        </p:nvSpPr>
        <p:spPr>
          <a:xfrm>
            <a:off x="60063" y="3936874"/>
            <a:ext cx="5715311" cy="2831544"/>
          </a:xfrm>
          <a:prstGeom prst="rect">
            <a:avLst/>
          </a:prstGeom>
        </p:spPr>
        <p:txBody>
          <a:bodyPr wrap="square">
            <a:spAutoFit/>
          </a:bodyPr>
          <a:lstStyle/>
          <a:p>
            <a:pPr marL="358775" indent="-358775">
              <a:spcBef>
                <a:spcPts val="1200"/>
              </a:spcBef>
              <a:buFont typeface="Wingdings" panose="05000000000000000000" pitchFamily="2" charset="2"/>
              <a:buChar char="F"/>
            </a:pPr>
            <a:r>
              <a:rPr lang="pl-PL" sz="2200" dirty="0"/>
              <a:t>Kiedy tylko do bazy danych jest dodawana tabela lub do tabeli jest dodawany wiersz, </a:t>
            </a:r>
            <a:r>
              <a:rPr lang="pl-PL" sz="2200" dirty="0">
                <a:solidFill>
                  <a:srgbClr val="FF0000"/>
                </a:solidFill>
              </a:rPr>
              <a:t>zmiana ta jest zapisywana </a:t>
            </a:r>
            <a:r>
              <a:rPr lang="pl-PL" sz="2200" dirty="0"/>
              <a:t>w pliku dziennika, a </a:t>
            </a:r>
            <a:r>
              <a:rPr lang="pl-PL" sz="2200" dirty="0">
                <a:solidFill>
                  <a:srgbClr val="FF0000"/>
                </a:solidFill>
              </a:rPr>
              <a:t>dane są zapisywane </a:t>
            </a:r>
            <a:r>
              <a:rPr lang="pl-PL" sz="2200" dirty="0"/>
              <a:t>w pliku </a:t>
            </a:r>
            <a:r>
              <a:rPr lang="pl-PL" sz="2200" i="1" dirty="0"/>
              <a:t>.</a:t>
            </a:r>
            <a:r>
              <a:rPr lang="pl-PL" sz="2200" i="1" dirty="0" err="1"/>
              <a:t>mdf</a:t>
            </a:r>
            <a:r>
              <a:rPr lang="en-US" sz="2200" dirty="0"/>
              <a:t>. </a:t>
            </a:r>
            <a:endParaRPr lang="pl-PL" sz="2200" dirty="0"/>
          </a:p>
          <a:p>
            <a:pPr marL="719138" indent="-342900">
              <a:spcBef>
                <a:spcPts val="1200"/>
              </a:spcBef>
              <a:buFont typeface="Arial" panose="020B0604020202020204" pitchFamily="34" charset="0"/>
              <a:buChar char="•"/>
            </a:pPr>
            <a:r>
              <a:rPr lang="pl-PL" sz="2000" dirty="0"/>
              <a:t>Takie rozwiązanie bardzo skutecznie </a:t>
            </a:r>
            <a:r>
              <a:rPr lang="pl-PL" sz="2000" dirty="0">
                <a:solidFill>
                  <a:srgbClr val="FF0000"/>
                </a:solidFill>
              </a:rPr>
              <a:t>zabezpiecza</a:t>
            </a:r>
            <a:r>
              <a:rPr lang="pl-PL" sz="2000" dirty="0"/>
              <a:t> transakcje, dodające, modyfikujące bądź usuwające dane przed wystąpieniem </a:t>
            </a:r>
            <a:r>
              <a:rPr lang="pl-PL" sz="2000" dirty="0">
                <a:solidFill>
                  <a:srgbClr val="FF0000"/>
                </a:solidFill>
              </a:rPr>
              <a:t>niespójności </a:t>
            </a:r>
            <a:r>
              <a:rPr lang="pl-PL" sz="2000" dirty="0"/>
              <a:t>w bazie</a:t>
            </a:r>
            <a:r>
              <a:rPr lang="en-US" sz="2000" dirty="0"/>
              <a:t>.</a:t>
            </a:r>
            <a:endParaRPr lang="en-US" sz="2000" dirty="0">
              <a:solidFill>
                <a:srgbClr val="FF0000"/>
              </a:solidFill>
            </a:endParaRPr>
          </a:p>
        </p:txBody>
      </p:sp>
      <p:grpSp>
        <p:nvGrpSpPr>
          <p:cNvPr id="5" name="Grupa 4"/>
          <p:cNvGrpSpPr/>
          <p:nvPr/>
        </p:nvGrpSpPr>
        <p:grpSpPr>
          <a:xfrm>
            <a:off x="6113736" y="4133314"/>
            <a:ext cx="6078264" cy="2392612"/>
            <a:chOff x="6113736" y="4133314"/>
            <a:chExt cx="6078264" cy="2392612"/>
          </a:xfrm>
        </p:grpSpPr>
        <p:sp>
          <p:nvSpPr>
            <p:cNvPr id="25" name="Puszka 24"/>
            <p:cNvSpPr/>
            <p:nvPr/>
          </p:nvSpPr>
          <p:spPr>
            <a:xfrm>
              <a:off x="6113736" y="4549146"/>
              <a:ext cx="2103120" cy="170307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6" name="Łącznik prosty ze strzałką 25"/>
            <p:cNvCxnSpPr/>
            <p:nvPr/>
          </p:nvCxnSpPr>
          <p:spPr>
            <a:xfrm>
              <a:off x="8289272" y="5402568"/>
              <a:ext cx="646321" cy="12769"/>
            </a:xfrm>
            <a:prstGeom prst="straightConnector1">
              <a:avLst/>
            </a:prstGeom>
            <a:ln w="47625">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27" name="Grupa 26"/>
            <p:cNvGrpSpPr/>
            <p:nvPr/>
          </p:nvGrpSpPr>
          <p:grpSpPr>
            <a:xfrm>
              <a:off x="6447475" y="4956384"/>
              <a:ext cx="773571" cy="844392"/>
              <a:chOff x="8153400" y="2343707"/>
              <a:chExt cx="979714" cy="1150607"/>
            </a:xfrm>
          </p:grpSpPr>
          <p:sp>
            <p:nvSpPr>
              <p:cNvPr id="28" name="Prostokąt 27"/>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9" name="Łącznik prosty 28"/>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Łącznik prosty 29"/>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Łącznik prosty 30"/>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Łącznik prosty 31"/>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pole tekstowe 32"/>
              <p:cNvSpPr txBox="1"/>
              <p:nvPr/>
            </p:nvSpPr>
            <p:spPr>
              <a:xfrm>
                <a:off x="8153400" y="2343707"/>
                <a:ext cx="979714" cy="461329"/>
              </a:xfrm>
              <a:prstGeom prst="rect">
                <a:avLst/>
              </a:prstGeom>
              <a:noFill/>
            </p:spPr>
            <p:txBody>
              <a:bodyPr wrap="square" rtlCol="0">
                <a:spAutoFit/>
              </a:bodyPr>
              <a:lstStyle/>
              <a:p>
                <a:pPr algn="ctr"/>
                <a:r>
                  <a:rPr lang="en-US" sz="1600" dirty="0" err="1"/>
                  <a:t>Tabe</a:t>
                </a:r>
                <a:r>
                  <a:rPr lang="pl-PL" sz="1600" dirty="0"/>
                  <a:t>la</a:t>
                </a:r>
                <a:endParaRPr lang="en-US" sz="1600" dirty="0"/>
              </a:p>
            </p:txBody>
          </p:sp>
        </p:grpSp>
        <p:grpSp>
          <p:nvGrpSpPr>
            <p:cNvPr id="34" name="Grupa 33"/>
            <p:cNvGrpSpPr/>
            <p:nvPr/>
          </p:nvGrpSpPr>
          <p:grpSpPr>
            <a:xfrm>
              <a:off x="7119576" y="5125661"/>
              <a:ext cx="773571" cy="844392"/>
              <a:chOff x="8153400" y="2343707"/>
              <a:chExt cx="979714" cy="1150607"/>
            </a:xfrm>
          </p:grpSpPr>
          <p:sp>
            <p:nvSpPr>
              <p:cNvPr id="35" name="Prostokąt 34"/>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6" name="Łącznik prosty 35"/>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Łącznik prosty 36"/>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Łącznik prosty 37"/>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Łącznik prosty 38"/>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pole tekstowe 39"/>
              <p:cNvSpPr txBox="1"/>
              <p:nvPr/>
            </p:nvSpPr>
            <p:spPr>
              <a:xfrm>
                <a:off x="8153400" y="2343707"/>
                <a:ext cx="979714" cy="461329"/>
              </a:xfrm>
              <a:prstGeom prst="rect">
                <a:avLst/>
              </a:prstGeom>
              <a:noFill/>
            </p:spPr>
            <p:txBody>
              <a:bodyPr wrap="square" rtlCol="0">
                <a:spAutoFit/>
              </a:bodyPr>
              <a:lstStyle/>
              <a:p>
                <a:pPr algn="ctr"/>
                <a:r>
                  <a:rPr lang="en-US" sz="1600" dirty="0" err="1"/>
                  <a:t>Tabe</a:t>
                </a:r>
                <a:r>
                  <a:rPr lang="pl-PL" sz="1600" dirty="0"/>
                  <a:t>la</a:t>
                </a:r>
                <a:endParaRPr lang="en-US" sz="1600" dirty="0"/>
              </a:p>
            </p:txBody>
          </p:sp>
        </p:grpSp>
        <p:sp>
          <p:nvSpPr>
            <p:cNvPr id="41" name="pole tekstowe 40"/>
            <p:cNvSpPr txBox="1"/>
            <p:nvPr/>
          </p:nvSpPr>
          <p:spPr>
            <a:xfrm>
              <a:off x="6113736" y="4133314"/>
              <a:ext cx="2103120" cy="400110"/>
            </a:xfrm>
            <a:prstGeom prst="rect">
              <a:avLst/>
            </a:prstGeom>
            <a:noFill/>
          </p:spPr>
          <p:txBody>
            <a:bodyPr wrap="square" rtlCol="0">
              <a:spAutoFit/>
            </a:bodyPr>
            <a:lstStyle/>
            <a:p>
              <a:pPr algn="ctr"/>
              <a:r>
                <a:rPr lang="pl-PL" sz="2000" b="1" dirty="0"/>
                <a:t>Poziom logiczny</a:t>
              </a:r>
              <a:endParaRPr lang="en-US" sz="2000" b="1" dirty="0"/>
            </a:p>
          </p:txBody>
        </p:sp>
        <p:sp>
          <p:nvSpPr>
            <p:cNvPr id="42" name="pole tekstowe 41"/>
            <p:cNvSpPr txBox="1"/>
            <p:nvPr/>
          </p:nvSpPr>
          <p:spPr>
            <a:xfrm>
              <a:off x="8977830" y="4133314"/>
              <a:ext cx="2924232" cy="400110"/>
            </a:xfrm>
            <a:prstGeom prst="rect">
              <a:avLst/>
            </a:prstGeom>
            <a:noFill/>
          </p:spPr>
          <p:txBody>
            <a:bodyPr wrap="square" rtlCol="0">
              <a:spAutoFit/>
            </a:bodyPr>
            <a:lstStyle/>
            <a:p>
              <a:pPr algn="ctr"/>
              <a:r>
                <a:rPr lang="en-US" sz="2000" b="1" dirty="0"/>
                <a:t>P</a:t>
              </a:r>
              <a:r>
                <a:rPr lang="pl-PL" sz="2000" b="1" dirty="0" err="1"/>
                <a:t>oziom</a:t>
              </a:r>
              <a:r>
                <a:rPr lang="pl-PL" sz="2000" b="1" dirty="0"/>
                <a:t> fizyczny</a:t>
              </a:r>
              <a:endParaRPr lang="en-US" sz="2000" b="1" dirty="0"/>
            </a:p>
          </p:txBody>
        </p:sp>
        <p:sp>
          <p:nvSpPr>
            <p:cNvPr id="43" name="pole tekstowe 42"/>
            <p:cNvSpPr txBox="1"/>
            <p:nvPr/>
          </p:nvSpPr>
          <p:spPr>
            <a:xfrm>
              <a:off x="6113736" y="4582536"/>
              <a:ext cx="2103120" cy="338554"/>
            </a:xfrm>
            <a:prstGeom prst="rect">
              <a:avLst/>
            </a:prstGeom>
            <a:noFill/>
          </p:spPr>
          <p:txBody>
            <a:bodyPr wrap="square" rtlCol="0">
              <a:spAutoFit/>
            </a:bodyPr>
            <a:lstStyle/>
            <a:p>
              <a:pPr algn="ctr"/>
              <a:r>
                <a:rPr lang="pl-PL" sz="1600" dirty="0"/>
                <a:t>Baza danych</a:t>
              </a:r>
              <a:endParaRPr lang="en-US" sz="1600" dirty="0"/>
            </a:p>
          </p:txBody>
        </p:sp>
        <p:pic>
          <p:nvPicPr>
            <p:cNvPr id="45" name="Obraz 4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79491" y="4279210"/>
              <a:ext cx="3512509" cy="2246716"/>
            </a:xfrm>
            <a:prstGeom prst="rect">
              <a:avLst/>
            </a:prstGeom>
          </p:spPr>
        </p:pic>
        <p:sp>
          <p:nvSpPr>
            <p:cNvPr id="46" name="pole tekstowe 45"/>
            <p:cNvSpPr txBox="1"/>
            <p:nvPr/>
          </p:nvSpPr>
          <p:spPr>
            <a:xfrm>
              <a:off x="8977830" y="4908069"/>
              <a:ext cx="2924232" cy="369332"/>
            </a:xfrm>
            <a:prstGeom prst="rect">
              <a:avLst/>
            </a:prstGeom>
            <a:noFill/>
          </p:spPr>
          <p:txBody>
            <a:bodyPr wrap="square" rtlCol="0">
              <a:spAutoFit/>
            </a:bodyPr>
            <a:lstStyle/>
            <a:p>
              <a:r>
                <a:rPr lang="pl-PL" dirty="0"/>
                <a:t>DWNorthwindOrders.mdf</a:t>
              </a:r>
              <a:endParaRPr lang="en-US" dirty="0"/>
            </a:p>
          </p:txBody>
        </p:sp>
        <p:sp>
          <p:nvSpPr>
            <p:cNvPr id="47" name="pole tekstowe 46"/>
            <p:cNvSpPr txBox="1"/>
            <p:nvPr/>
          </p:nvSpPr>
          <p:spPr>
            <a:xfrm>
              <a:off x="8977830" y="5337378"/>
              <a:ext cx="2924232" cy="369332"/>
            </a:xfrm>
            <a:prstGeom prst="rect">
              <a:avLst/>
            </a:prstGeom>
            <a:noFill/>
          </p:spPr>
          <p:txBody>
            <a:bodyPr wrap="square" rtlCol="0">
              <a:spAutoFit/>
            </a:bodyPr>
            <a:lstStyle/>
            <a:p>
              <a:r>
                <a:rPr lang="pl-PL" dirty="0" err="1"/>
                <a:t>DWNorthwindOrders_log.ldf</a:t>
              </a:r>
              <a:endParaRPr lang="en-US" dirty="0"/>
            </a:p>
          </p:txBody>
        </p:sp>
      </p:grpSp>
    </p:spTree>
    <p:extLst>
      <p:ext uri="{BB962C8B-B14F-4D97-AF65-F5344CB8AC3E}">
        <p14:creationId xmlns:p14="http://schemas.microsoft.com/office/powerpoint/2010/main" val="316984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up)">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up)">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up)">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wipe(up)">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wipe(up)">
                                      <p:cBhvr>
                                        <p:cTn id="3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SQL Server vs. Analysis Server Databases    (2/2)</a:t>
            </a:r>
            <a:endParaRPr lang="en-US" sz="4000" b="1" dirty="0"/>
          </a:p>
        </p:txBody>
      </p:sp>
      <p:sp>
        <p:nvSpPr>
          <p:cNvPr id="2" name="Prostokąt 1"/>
          <p:cNvSpPr/>
          <p:nvPr/>
        </p:nvSpPr>
        <p:spPr>
          <a:xfrm>
            <a:off x="143516" y="916660"/>
            <a:ext cx="11693980" cy="2292935"/>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200" dirty="0"/>
              <a:t>Analysis Server’s structure is </a:t>
            </a:r>
            <a:r>
              <a:rPr lang="en-US" sz="2200" dirty="0">
                <a:solidFill>
                  <a:srgbClr val="FF0000"/>
                </a:solidFill>
              </a:rPr>
              <a:t>much </a:t>
            </a:r>
            <a:r>
              <a:rPr lang="en-US" sz="2200" dirty="0" err="1">
                <a:solidFill>
                  <a:srgbClr val="FF0000"/>
                </a:solidFill>
              </a:rPr>
              <a:t>dif</a:t>
            </a:r>
            <a:r>
              <a:rPr lang="pl-PL" sz="2200" dirty="0">
                <a:solidFill>
                  <a:srgbClr val="FF0000"/>
                </a:solidFill>
              </a:rPr>
              <a:t>f</a:t>
            </a:r>
            <a:r>
              <a:rPr lang="en-US" sz="2200" dirty="0" err="1">
                <a:solidFill>
                  <a:srgbClr val="FF0000"/>
                </a:solidFill>
              </a:rPr>
              <a:t>erent</a:t>
            </a:r>
            <a:r>
              <a:rPr lang="en-US" sz="2200" dirty="0"/>
              <a:t>. In SSAS, each database is stored as a hard drive </a:t>
            </a:r>
            <a:r>
              <a:rPr lang="en-US" sz="2200" dirty="0">
                <a:solidFill>
                  <a:srgbClr val="FF0000"/>
                </a:solidFill>
              </a:rPr>
              <a:t>folder</a:t>
            </a:r>
            <a:r>
              <a:rPr lang="en-US" sz="2200" dirty="0"/>
              <a:t>,</a:t>
            </a:r>
            <a:r>
              <a:rPr lang="pl-PL" sz="2200" dirty="0"/>
              <a:t> </a:t>
            </a:r>
            <a:r>
              <a:rPr lang="en-US" sz="2200" dirty="0">
                <a:solidFill>
                  <a:srgbClr val="FF0000"/>
                </a:solidFill>
              </a:rPr>
              <a:t>not</a:t>
            </a:r>
            <a:r>
              <a:rPr lang="en-US" sz="2200" dirty="0"/>
              <a:t> a master </a:t>
            </a:r>
            <a:r>
              <a:rPr lang="en-US" sz="2200" dirty="0">
                <a:solidFill>
                  <a:srgbClr val="FF0000"/>
                </a:solidFill>
              </a:rPr>
              <a:t>data file</a:t>
            </a:r>
            <a:r>
              <a:rPr lang="en-US" sz="2200" dirty="0"/>
              <a:t>. </a:t>
            </a:r>
            <a:endParaRPr lang="pl-PL" sz="2200" dirty="0"/>
          </a:p>
          <a:p>
            <a:pPr marL="720725" indent="-342900">
              <a:spcBef>
                <a:spcPts val="600"/>
              </a:spcBef>
              <a:buFont typeface="Arial" panose="020B0604020202020204" pitchFamily="34" charset="0"/>
              <a:buChar char="•"/>
            </a:pPr>
            <a:r>
              <a:rPr lang="pl-PL" sz="1900" dirty="0"/>
              <a:t>T</a:t>
            </a:r>
            <a:r>
              <a:rPr lang="en-US" sz="1900" dirty="0"/>
              <a:t>his database folder contains a </a:t>
            </a:r>
            <a:r>
              <a:rPr lang="en-US" sz="1900" dirty="0">
                <a:solidFill>
                  <a:srgbClr val="FF0000"/>
                </a:solidFill>
              </a:rPr>
              <a:t>collection of files and subfolders </a:t>
            </a:r>
            <a:r>
              <a:rPr lang="en-US" sz="1900" dirty="0"/>
              <a:t>that are the </a:t>
            </a:r>
            <a:r>
              <a:rPr lang="en-US" sz="1900" dirty="0">
                <a:solidFill>
                  <a:srgbClr val="FF0000"/>
                </a:solidFill>
              </a:rPr>
              <a:t>physical</a:t>
            </a:r>
            <a:r>
              <a:rPr lang="pl-PL" sz="1900" dirty="0">
                <a:solidFill>
                  <a:srgbClr val="FF0000"/>
                </a:solidFill>
              </a:rPr>
              <a:t> </a:t>
            </a:r>
            <a:r>
              <a:rPr lang="en-US" sz="1900" dirty="0">
                <a:solidFill>
                  <a:srgbClr val="FF0000"/>
                </a:solidFill>
              </a:rPr>
              <a:t>representation </a:t>
            </a:r>
            <a:r>
              <a:rPr lang="en-US" sz="1900" dirty="0"/>
              <a:t>of the cubes and dimensions of that particular database (</a:t>
            </a:r>
            <a:r>
              <a:rPr lang="pl-PL" sz="1900" dirty="0" err="1"/>
              <a:t>see</a:t>
            </a:r>
            <a:r>
              <a:rPr lang="pl-PL" sz="1900" dirty="0"/>
              <a:t> </a:t>
            </a:r>
            <a:r>
              <a:rPr lang="pl-PL" sz="1900" dirty="0" err="1"/>
              <a:t>figure</a:t>
            </a:r>
            <a:r>
              <a:rPr lang="pl-PL" sz="1900" dirty="0"/>
              <a:t> </a:t>
            </a:r>
            <a:r>
              <a:rPr lang="pl-PL" sz="1900" dirty="0" err="1"/>
              <a:t>below</a:t>
            </a:r>
            <a:r>
              <a:rPr lang="en-US" sz="1900" dirty="0"/>
              <a:t>). </a:t>
            </a:r>
            <a:endParaRPr lang="pl-PL" sz="1900" dirty="0"/>
          </a:p>
          <a:p>
            <a:pPr marL="358775" indent="-358775">
              <a:spcBef>
                <a:spcPts val="1200"/>
              </a:spcBef>
              <a:buFont typeface="Wingdings" panose="05000000000000000000" pitchFamily="2" charset="2"/>
              <a:buChar char="F"/>
            </a:pPr>
            <a:r>
              <a:rPr lang="en-US" sz="2200" dirty="0"/>
              <a:t>Each SSAS database can</a:t>
            </a:r>
            <a:r>
              <a:rPr lang="pl-PL" sz="2200" dirty="0"/>
              <a:t> </a:t>
            </a:r>
            <a:r>
              <a:rPr lang="en-US" sz="2200" dirty="0"/>
              <a:t>have </a:t>
            </a:r>
            <a:r>
              <a:rPr lang="en-US" sz="2200" dirty="0">
                <a:solidFill>
                  <a:srgbClr val="FF0000"/>
                </a:solidFill>
              </a:rPr>
              <a:t>many cubes</a:t>
            </a:r>
            <a:r>
              <a:rPr lang="en-US" sz="2200" dirty="0"/>
              <a:t> and </a:t>
            </a:r>
            <a:r>
              <a:rPr lang="en-US" sz="2200" dirty="0">
                <a:solidFill>
                  <a:srgbClr val="FF0000"/>
                </a:solidFill>
              </a:rPr>
              <a:t>dimensions</a:t>
            </a:r>
            <a:r>
              <a:rPr lang="en-US" sz="2200" dirty="0"/>
              <a:t>. </a:t>
            </a:r>
            <a:endParaRPr lang="pl-PL" sz="2200" dirty="0"/>
          </a:p>
          <a:p>
            <a:pPr marL="720725" indent="-342900">
              <a:spcBef>
                <a:spcPts val="600"/>
              </a:spcBef>
              <a:buFont typeface="Arial" panose="020B0604020202020204" pitchFamily="34" charset="0"/>
              <a:buChar char="•"/>
            </a:pPr>
            <a:r>
              <a:rPr lang="en-US" sz="1900" dirty="0"/>
              <a:t>And one Analysis Server can host </a:t>
            </a:r>
            <a:r>
              <a:rPr lang="en-US" sz="1900" dirty="0">
                <a:solidFill>
                  <a:srgbClr val="FF0000"/>
                </a:solidFill>
              </a:rPr>
              <a:t>many databases</a:t>
            </a:r>
            <a:r>
              <a:rPr lang="en-US" sz="1900" dirty="0"/>
              <a:t>.</a:t>
            </a:r>
          </a:p>
        </p:txBody>
      </p:sp>
      <p:sp>
        <p:nvSpPr>
          <p:cNvPr id="4" name="Prostokąt 3"/>
          <p:cNvSpPr/>
          <p:nvPr/>
        </p:nvSpPr>
        <p:spPr>
          <a:xfrm>
            <a:off x="154511" y="3209595"/>
            <a:ext cx="6286154" cy="3400931"/>
          </a:xfrm>
          <a:prstGeom prst="rect">
            <a:avLst/>
          </a:prstGeom>
        </p:spPr>
        <p:txBody>
          <a:bodyPr wrap="square">
            <a:spAutoFit/>
          </a:bodyPr>
          <a:lstStyle/>
          <a:p>
            <a:pPr marL="358775" indent="-358775">
              <a:spcBef>
                <a:spcPts val="600"/>
              </a:spcBef>
              <a:buFont typeface="Wingdings" panose="05000000000000000000" pitchFamily="2" charset="2"/>
              <a:buChar char="F"/>
            </a:pPr>
            <a:r>
              <a:rPr lang="en-US" sz="2200" dirty="0"/>
              <a:t>In </a:t>
            </a:r>
            <a:r>
              <a:rPr lang="en-US" sz="2200" dirty="0">
                <a:solidFill>
                  <a:srgbClr val="FF0000"/>
                </a:solidFill>
              </a:rPr>
              <a:t>both cases</a:t>
            </a:r>
            <a:r>
              <a:rPr lang="pl-PL" sz="2200" dirty="0"/>
              <a:t>, i.e. SQL Server and Analysis Server</a:t>
            </a:r>
            <a:r>
              <a:rPr lang="en-US" sz="2200" dirty="0"/>
              <a:t>, the main purpose is to store data </a:t>
            </a:r>
            <a:r>
              <a:rPr lang="en-US" sz="2200" dirty="0">
                <a:solidFill>
                  <a:srgbClr val="FF0000"/>
                </a:solidFill>
              </a:rPr>
              <a:t>in logical collections</a:t>
            </a:r>
            <a:r>
              <a:rPr lang="en-US" sz="2200" dirty="0"/>
              <a:t> called </a:t>
            </a:r>
            <a:r>
              <a:rPr lang="en-US" sz="2200" i="1" dirty="0">
                <a:solidFill>
                  <a:srgbClr val="FF0000"/>
                </a:solidFill>
              </a:rPr>
              <a:t>tables</a:t>
            </a:r>
            <a:r>
              <a:rPr lang="en-US" sz="2200" i="1" dirty="0"/>
              <a:t> </a:t>
            </a:r>
            <a:r>
              <a:rPr lang="en-US" sz="2200" dirty="0"/>
              <a:t>or </a:t>
            </a:r>
            <a:r>
              <a:rPr lang="en-US" sz="2200" i="1" dirty="0">
                <a:solidFill>
                  <a:srgbClr val="FF0000"/>
                </a:solidFill>
              </a:rPr>
              <a:t>cubes</a:t>
            </a:r>
            <a:r>
              <a:rPr lang="en-US" sz="2200" dirty="0"/>
              <a:t>, respectively.</a:t>
            </a:r>
            <a:endParaRPr lang="pl-PL" sz="2200" dirty="0"/>
          </a:p>
          <a:p>
            <a:pPr marL="358775" indent="-358775">
              <a:spcBef>
                <a:spcPts val="600"/>
              </a:spcBef>
              <a:buFont typeface="Wingdings" panose="05000000000000000000" pitchFamily="2" charset="2"/>
              <a:buChar char="F"/>
            </a:pPr>
            <a:r>
              <a:rPr lang="en-US" sz="2200" dirty="0"/>
              <a:t>Note, however, that SSAS databases </a:t>
            </a:r>
            <a:r>
              <a:rPr lang="en-US" sz="2200" dirty="0">
                <a:solidFill>
                  <a:srgbClr val="FF0000"/>
                </a:solidFill>
              </a:rPr>
              <a:t>lack</a:t>
            </a:r>
            <a:r>
              <a:rPr lang="en-US" sz="2200" dirty="0"/>
              <a:t> transactional logging. </a:t>
            </a:r>
            <a:endParaRPr lang="pl-PL" sz="2200" dirty="0"/>
          </a:p>
          <a:p>
            <a:pPr marL="720725" indent="-342900">
              <a:spcBef>
                <a:spcPts val="1200"/>
              </a:spcBef>
              <a:buFont typeface="Arial" panose="020B0604020202020204" pitchFamily="34" charset="0"/>
              <a:buChar char="•"/>
            </a:pPr>
            <a:r>
              <a:rPr lang="en-US" sz="1900" dirty="0"/>
              <a:t>SSAS databases are </a:t>
            </a:r>
            <a:r>
              <a:rPr lang="en-US" sz="1900" dirty="0">
                <a:solidFill>
                  <a:srgbClr val="FF0000"/>
                </a:solidFill>
              </a:rPr>
              <a:t>focused</a:t>
            </a:r>
            <a:r>
              <a:rPr lang="en-US" sz="1900" dirty="0"/>
              <a:t> on storing and</a:t>
            </a:r>
            <a:r>
              <a:rPr lang="pl-PL" sz="1900" dirty="0"/>
              <a:t> </a:t>
            </a:r>
            <a:r>
              <a:rPr lang="en-US" sz="1900" dirty="0"/>
              <a:t>retrieving data, with </a:t>
            </a:r>
            <a:r>
              <a:rPr lang="en-US" sz="1900" dirty="0">
                <a:solidFill>
                  <a:srgbClr val="FF0000"/>
                </a:solidFill>
              </a:rPr>
              <a:t>little</a:t>
            </a:r>
            <a:r>
              <a:rPr lang="en-US" sz="1900" dirty="0"/>
              <a:t> to </a:t>
            </a:r>
            <a:r>
              <a:rPr lang="en-US" sz="1900" dirty="0">
                <a:solidFill>
                  <a:srgbClr val="FF0000"/>
                </a:solidFill>
              </a:rPr>
              <a:t>no</a:t>
            </a:r>
            <a:r>
              <a:rPr lang="en-US" sz="1900" dirty="0"/>
              <a:t> transaction processing. </a:t>
            </a:r>
            <a:endParaRPr lang="pl-PL" sz="1900" dirty="0"/>
          </a:p>
          <a:p>
            <a:pPr marL="720725" indent="-342900">
              <a:spcBef>
                <a:spcPts val="1200"/>
              </a:spcBef>
              <a:buFont typeface="Arial" panose="020B0604020202020204" pitchFamily="34" charset="0"/>
              <a:buChar char="•"/>
            </a:pPr>
            <a:r>
              <a:rPr lang="en-US" sz="1900" dirty="0"/>
              <a:t>Most of the data you find in a cube is </a:t>
            </a:r>
            <a:r>
              <a:rPr lang="en-US" sz="1900" dirty="0">
                <a:solidFill>
                  <a:srgbClr val="FF0000"/>
                </a:solidFill>
              </a:rPr>
              <a:t>copied</a:t>
            </a:r>
            <a:r>
              <a:rPr lang="en-US" sz="1900" dirty="0"/>
              <a:t> from</a:t>
            </a:r>
            <a:r>
              <a:rPr lang="pl-PL" sz="1900" dirty="0"/>
              <a:t> </a:t>
            </a:r>
            <a:r>
              <a:rPr lang="en-US" sz="1900" dirty="0"/>
              <a:t>relational tables, and once copied, they </a:t>
            </a:r>
            <a:r>
              <a:rPr lang="en-US" sz="1900" dirty="0">
                <a:solidFill>
                  <a:srgbClr val="FF0000"/>
                </a:solidFill>
              </a:rPr>
              <a:t>never change</a:t>
            </a:r>
            <a:r>
              <a:rPr lang="en-US" sz="2300" dirty="0"/>
              <a:t>.</a:t>
            </a:r>
          </a:p>
        </p:txBody>
      </p:sp>
      <p:grpSp>
        <p:nvGrpSpPr>
          <p:cNvPr id="3" name="Grupa 2"/>
          <p:cNvGrpSpPr/>
          <p:nvPr/>
        </p:nvGrpSpPr>
        <p:grpSpPr>
          <a:xfrm>
            <a:off x="6433910" y="3010177"/>
            <a:ext cx="5179015" cy="3122533"/>
            <a:chOff x="6433910" y="3010177"/>
            <a:chExt cx="5179015" cy="3122533"/>
          </a:xfrm>
        </p:grpSpPr>
        <p:sp>
          <p:nvSpPr>
            <p:cNvPr id="23" name="Puszka 22"/>
            <p:cNvSpPr/>
            <p:nvPr/>
          </p:nvSpPr>
          <p:spPr>
            <a:xfrm>
              <a:off x="6436490" y="3851910"/>
              <a:ext cx="2103120" cy="170307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5" name="Łącznik prosty ze strzałką 4"/>
            <p:cNvCxnSpPr/>
            <p:nvPr/>
          </p:nvCxnSpPr>
          <p:spPr>
            <a:xfrm>
              <a:off x="8835701" y="4576330"/>
              <a:ext cx="731520" cy="11430"/>
            </a:xfrm>
            <a:prstGeom prst="straightConnector1">
              <a:avLst/>
            </a:prstGeom>
            <a:ln w="47625">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6433910" y="3348990"/>
              <a:ext cx="2105700" cy="400110"/>
            </a:xfrm>
            <a:prstGeom prst="rect">
              <a:avLst/>
            </a:prstGeom>
            <a:noFill/>
          </p:spPr>
          <p:txBody>
            <a:bodyPr wrap="square" rtlCol="0">
              <a:spAutoFit/>
            </a:bodyPr>
            <a:lstStyle/>
            <a:p>
              <a:pPr algn="ctr"/>
              <a:r>
                <a:rPr lang="en-US" sz="2000" b="1" dirty="0"/>
                <a:t>Logical</a:t>
              </a:r>
            </a:p>
          </p:txBody>
        </p:sp>
        <p:sp>
          <p:nvSpPr>
            <p:cNvPr id="22" name="pole tekstowe 21"/>
            <p:cNvSpPr txBox="1"/>
            <p:nvPr/>
          </p:nvSpPr>
          <p:spPr>
            <a:xfrm>
              <a:off x="9030035" y="3010177"/>
              <a:ext cx="2241369" cy="400110"/>
            </a:xfrm>
            <a:prstGeom prst="rect">
              <a:avLst/>
            </a:prstGeom>
            <a:noFill/>
          </p:spPr>
          <p:txBody>
            <a:bodyPr wrap="square" rtlCol="0">
              <a:spAutoFit/>
            </a:bodyPr>
            <a:lstStyle/>
            <a:p>
              <a:pPr algn="ctr"/>
              <a:r>
                <a:rPr lang="en-US" sz="2000" b="1" dirty="0"/>
                <a:t>Physical</a:t>
              </a:r>
            </a:p>
          </p:txBody>
        </p:sp>
        <p:sp>
          <p:nvSpPr>
            <p:cNvPr id="24" name="pole tekstowe 23"/>
            <p:cNvSpPr txBox="1"/>
            <p:nvPr/>
          </p:nvSpPr>
          <p:spPr>
            <a:xfrm>
              <a:off x="6436490" y="3885300"/>
              <a:ext cx="2103120" cy="338554"/>
            </a:xfrm>
            <a:prstGeom prst="rect">
              <a:avLst/>
            </a:prstGeom>
            <a:noFill/>
          </p:spPr>
          <p:txBody>
            <a:bodyPr wrap="square" rtlCol="0">
              <a:spAutoFit/>
            </a:bodyPr>
            <a:lstStyle/>
            <a:p>
              <a:pPr algn="ctr"/>
              <a:r>
                <a:rPr lang="pl-PL" sz="1600" dirty="0"/>
                <a:t>Database</a:t>
              </a:r>
              <a:endParaRPr lang="en-US" sz="1600" dirty="0"/>
            </a:p>
          </p:txBody>
        </p:sp>
        <p:pic>
          <p:nvPicPr>
            <p:cNvPr id="25" name="Obraz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7582" y="3328989"/>
              <a:ext cx="1411823" cy="1098751"/>
            </a:xfrm>
            <a:prstGeom prst="rect">
              <a:avLst/>
            </a:prstGeom>
          </p:spPr>
        </p:pic>
        <p:sp>
          <p:nvSpPr>
            <p:cNvPr id="28" name="pole tekstowe 27"/>
            <p:cNvSpPr txBox="1"/>
            <p:nvPr/>
          </p:nvSpPr>
          <p:spPr>
            <a:xfrm>
              <a:off x="9918028" y="3717669"/>
              <a:ext cx="1151367" cy="369332"/>
            </a:xfrm>
            <a:prstGeom prst="rect">
              <a:avLst/>
            </a:prstGeom>
            <a:noFill/>
          </p:spPr>
          <p:txBody>
            <a:bodyPr wrap="square" rtlCol="0">
              <a:spAutoFit/>
            </a:bodyPr>
            <a:lstStyle/>
            <a:p>
              <a:r>
                <a:rPr lang="pl-PL" dirty="0"/>
                <a:t>Database</a:t>
              </a:r>
              <a:endParaRPr lang="en-US" dirty="0"/>
            </a:p>
          </p:txBody>
        </p:sp>
        <p:sp>
          <p:nvSpPr>
            <p:cNvPr id="30" name="Sześcian 29"/>
            <p:cNvSpPr/>
            <p:nvPr/>
          </p:nvSpPr>
          <p:spPr>
            <a:xfrm>
              <a:off x="6670369" y="4402958"/>
              <a:ext cx="779509" cy="678749"/>
            </a:xfrm>
            <a:prstGeom prst="cub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solidFill>
                    <a:schemeClr val="tx1"/>
                  </a:solidFill>
                </a:rPr>
                <a:t>Cube</a:t>
              </a:r>
            </a:p>
          </p:txBody>
        </p:sp>
        <p:sp>
          <p:nvSpPr>
            <p:cNvPr id="31" name="Sześcian 30"/>
            <p:cNvSpPr/>
            <p:nvPr/>
          </p:nvSpPr>
          <p:spPr>
            <a:xfrm>
              <a:off x="7547513" y="4626267"/>
              <a:ext cx="779509" cy="678749"/>
            </a:xfrm>
            <a:prstGeom prst="cub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solidFill>
                    <a:schemeClr val="tx1"/>
                  </a:solidFill>
                </a:rPr>
                <a:t>Cube</a:t>
              </a:r>
            </a:p>
          </p:txBody>
        </p:sp>
        <p:grpSp>
          <p:nvGrpSpPr>
            <p:cNvPr id="34" name="Grupa 33"/>
            <p:cNvGrpSpPr/>
            <p:nvPr/>
          </p:nvGrpSpPr>
          <p:grpSpPr>
            <a:xfrm>
              <a:off x="10556573" y="4434407"/>
              <a:ext cx="1051589" cy="818399"/>
              <a:chOff x="9606326" y="4532331"/>
              <a:chExt cx="1051589" cy="818399"/>
            </a:xfrm>
          </p:grpSpPr>
          <p:pic>
            <p:nvPicPr>
              <p:cNvPr id="32" name="Obraz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326" y="4532331"/>
                <a:ext cx="1051589" cy="818399"/>
              </a:xfrm>
              <a:prstGeom prst="rect">
                <a:avLst/>
              </a:prstGeom>
            </p:spPr>
          </p:pic>
          <p:sp>
            <p:nvSpPr>
              <p:cNvPr id="33" name="pole tekstowe 32"/>
              <p:cNvSpPr txBox="1"/>
              <p:nvPr/>
            </p:nvSpPr>
            <p:spPr>
              <a:xfrm>
                <a:off x="9726930" y="4792405"/>
                <a:ext cx="811530" cy="338554"/>
              </a:xfrm>
              <a:prstGeom prst="rect">
                <a:avLst/>
              </a:prstGeom>
              <a:noFill/>
            </p:spPr>
            <p:txBody>
              <a:bodyPr wrap="square" rtlCol="0">
                <a:spAutoFit/>
              </a:bodyPr>
              <a:lstStyle/>
              <a:p>
                <a:pPr algn="ctr"/>
                <a:r>
                  <a:rPr lang="pl-PL" sz="1600" dirty="0"/>
                  <a:t>Cube</a:t>
                </a:r>
                <a:endParaRPr lang="en-US" sz="1600" dirty="0"/>
              </a:p>
            </p:txBody>
          </p:sp>
        </p:grpSp>
        <p:grpSp>
          <p:nvGrpSpPr>
            <p:cNvPr id="37" name="Grupa 36"/>
            <p:cNvGrpSpPr/>
            <p:nvPr/>
          </p:nvGrpSpPr>
          <p:grpSpPr>
            <a:xfrm>
              <a:off x="10561336" y="5314311"/>
              <a:ext cx="1051589" cy="818399"/>
              <a:chOff x="10082231" y="5462901"/>
              <a:chExt cx="1051589" cy="818399"/>
            </a:xfrm>
          </p:grpSpPr>
          <p:pic>
            <p:nvPicPr>
              <p:cNvPr id="35" name="Obraz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2231" y="5462901"/>
                <a:ext cx="1051589" cy="818399"/>
              </a:xfrm>
              <a:prstGeom prst="rect">
                <a:avLst/>
              </a:prstGeom>
            </p:spPr>
          </p:pic>
          <p:sp>
            <p:nvSpPr>
              <p:cNvPr id="36" name="pole tekstowe 35"/>
              <p:cNvSpPr txBox="1"/>
              <p:nvPr/>
            </p:nvSpPr>
            <p:spPr>
              <a:xfrm>
                <a:off x="10202835" y="5722975"/>
                <a:ext cx="811530" cy="338554"/>
              </a:xfrm>
              <a:prstGeom prst="rect">
                <a:avLst/>
              </a:prstGeom>
              <a:noFill/>
            </p:spPr>
            <p:txBody>
              <a:bodyPr wrap="square" rtlCol="0">
                <a:spAutoFit/>
              </a:bodyPr>
              <a:lstStyle/>
              <a:p>
                <a:pPr algn="ctr"/>
                <a:r>
                  <a:rPr lang="pl-PL" sz="1600" dirty="0"/>
                  <a:t>Cube</a:t>
                </a:r>
                <a:endParaRPr lang="en-US" sz="1600" dirty="0"/>
              </a:p>
            </p:txBody>
          </p:sp>
        </p:grpSp>
        <p:cxnSp>
          <p:nvCxnSpPr>
            <p:cNvPr id="39" name="Łącznik prosty 38"/>
            <p:cNvCxnSpPr/>
            <p:nvPr/>
          </p:nvCxnSpPr>
          <p:spPr>
            <a:xfrm>
              <a:off x="10437788" y="4252850"/>
              <a:ext cx="5705" cy="147066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Łącznik prosty 44"/>
            <p:cNvCxnSpPr/>
            <p:nvPr/>
          </p:nvCxnSpPr>
          <p:spPr>
            <a:xfrm>
              <a:off x="10441640" y="5718747"/>
              <a:ext cx="20839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Łącznik prosty 46"/>
            <p:cNvCxnSpPr/>
            <p:nvPr/>
          </p:nvCxnSpPr>
          <p:spPr>
            <a:xfrm>
              <a:off x="10437788" y="4872268"/>
              <a:ext cx="20839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5123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up)">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up)">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wipe(up)">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wipe(up)">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wipe(up)">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wipe(up)">
                                      <p:cBhvr>
                                        <p:cTn id="4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3200" b="1" dirty="0"/>
              <a:t>Porównanie baz zarządzanych przez SQL Server oraz Analysis Server (2/2)</a:t>
            </a:r>
            <a:endParaRPr lang="en-US" sz="3200" b="1" dirty="0"/>
          </a:p>
        </p:txBody>
      </p:sp>
      <p:sp>
        <p:nvSpPr>
          <p:cNvPr id="2" name="Prostokąt 1"/>
          <p:cNvSpPr/>
          <p:nvPr/>
        </p:nvSpPr>
        <p:spPr>
          <a:xfrm>
            <a:off x="143516" y="851344"/>
            <a:ext cx="12048484" cy="2292935"/>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200" dirty="0"/>
              <a:t>Struktura serwera </a:t>
            </a:r>
            <a:r>
              <a:rPr lang="en-US" sz="2200" dirty="0"/>
              <a:t>Analysis Server</a:t>
            </a:r>
            <a:r>
              <a:rPr lang="pl-PL" sz="2200" dirty="0"/>
              <a:t> (SSAS) jest </a:t>
            </a:r>
            <a:r>
              <a:rPr lang="pl-PL" sz="2200" dirty="0">
                <a:solidFill>
                  <a:srgbClr val="FF0000"/>
                </a:solidFill>
              </a:rPr>
              <a:t>całkiem inna</a:t>
            </a:r>
            <a:r>
              <a:rPr lang="pl-PL" sz="2200" dirty="0"/>
              <a:t>. W SSAS każda baza danych jest </a:t>
            </a:r>
            <a:r>
              <a:rPr lang="pl-PL" sz="2200" dirty="0" err="1"/>
              <a:t>składowa-na</a:t>
            </a:r>
            <a:r>
              <a:rPr lang="pl-PL" sz="2200" dirty="0"/>
              <a:t> w postaci </a:t>
            </a:r>
            <a:r>
              <a:rPr lang="pl-PL" sz="2200" dirty="0">
                <a:solidFill>
                  <a:srgbClr val="FF0000"/>
                </a:solidFill>
              </a:rPr>
              <a:t>katalogu</a:t>
            </a:r>
            <a:r>
              <a:rPr lang="pl-PL" sz="2200" dirty="0"/>
              <a:t> na dysku, a </a:t>
            </a:r>
            <a:r>
              <a:rPr lang="pl-PL" sz="2200" dirty="0">
                <a:solidFill>
                  <a:srgbClr val="FF0000"/>
                </a:solidFill>
              </a:rPr>
              <a:t>nie głównego pliku danych </a:t>
            </a:r>
            <a:r>
              <a:rPr lang="pl-PL" sz="2200" dirty="0"/>
              <a:t>jak w przypadku serwera SQL Server</a:t>
            </a:r>
            <a:r>
              <a:rPr lang="en-US" sz="2200" dirty="0"/>
              <a:t>. </a:t>
            </a:r>
            <a:endParaRPr lang="pl-PL" sz="2200" dirty="0"/>
          </a:p>
          <a:p>
            <a:pPr marL="720725" indent="-342900">
              <a:spcBef>
                <a:spcPts val="600"/>
              </a:spcBef>
              <a:buFont typeface="Arial" panose="020B0604020202020204" pitchFamily="34" charset="0"/>
              <a:buChar char="•"/>
            </a:pPr>
            <a:r>
              <a:rPr lang="pl-PL" sz="1900" dirty="0"/>
              <a:t>Taki katalog bazy danych zawiera </a:t>
            </a:r>
            <a:r>
              <a:rPr lang="pl-PL" sz="1900" dirty="0">
                <a:solidFill>
                  <a:srgbClr val="FF0000"/>
                </a:solidFill>
              </a:rPr>
              <a:t>zbiór plików i podkatalogów</a:t>
            </a:r>
            <a:r>
              <a:rPr lang="pl-PL" sz="1900" dirty="0"/>
              <a:t>, będących </a:t>
            </a:r>
            <a:r>
              <a:rPr lang="pl-PL" sz="1900" dirty="0">
                <a:solidFill>
                  <a:srgbClr val="FF0000"/>
                </a:solidFill>
              </a:rPr>
              <a:t>fizyczną reprezentacją </a:t>
            </a:r>
            <a:r>
              <a:rPr lang="pl-PL" sz="1900" dirty="0"/>
              <a:t>kostek i wymiarów danej bazy (zob. rysunek w prawym dolnym rogu slajdu)</a:t>
            </a:r>
            <a:r>
              <a:rPr lang="en-US" sz="1900" dirty="0"/>
              <a:t>. </a:t>
            </a:r>
            <a:endParaRPr lang="pl-PL" sz="1900" dirty="0"/>
          </a:p>
          <a:p>
            <a:pPr marL="358775" indent="-358775">
              <a:spcBef>
                <a:spcPts val="600"/>
              </a:spcBef>
              <a:buFont typeface="Wingdings" panose="05000000000000000000" pitchFamily="2" charset="2"/>
              <a:buChar char="F"/>
            </a:pPr>
            <a:r>
              <a:rPr lang="pl-PL" sz="2200" dirty="0"/>
              <a:t>Każda baza SSAS może obejmować </a:t>
            </a:r>
            <a:r>
              <a:rPr lang="pl-PL" sz="2200" dirty="0">
                <a:solidFill>
                  <a:srgbClr val="FF0000"/>
                </a:solidFill>
              </a:rPr>
              <a:t>pewną liczbę kostek </a:t>
            </a:r>
            <a:r>
              <a:rPr lang="pl-PL" sz="2200" dirty="0"/>
              <a:t>oraz </a:t>
            </a:r>
            <a:r>
              <a:rPr lang="pl-PL" sz="2200" dirty="0">
                <a:solidFill>
                  <a:srgbClr val="FF0000"/>
                </a:solidFill>
              </a:rPr>
              <a:t>wymiarów</a:t>
            </a:r>
            <a:r>
              <a:rPr lang="en-US" sz="2200" dirty="0"/>
              <a:t>. </a:t>
            </a:r>
            <a:endParaRPr lang="pl-PL" sz="2200" dirty="0"/>
          </a:p>
          <a:p>
            <a:pPr marL="720725" indent="-342900">
              <a:spcBef>
                <a:spcPts val="600"/>
              </a:spcBef>
              <a:buFont typeface="Arial" panose="020B0604020202020204" pitchFamily="34" charset="0"/>
              <a:buChar char="•"/>
            </a:pPr>
            <a:r>
              <a:rPr lang="pl-PL" sz="1900" dirty="0"/>
              <a:t>A ponadto jeden serwer typu Analysis Server może zarządzać </a:t>
            </a:r>
            <a:r>
              <a:rPr lang="pl-PL" sz="1900" dirty="0">
                <a:solidFill>
                  <a:srgbClr val="FF0000"/>
                </a:solidFill>
              </a:rPr>
              <a:t>pewną liczbą baz danych</a:t>
            </a:r>
            <a:r>
              <a:rPr lang="en-US" sz="1900" dirty="0"/>
              <a:t>.</a:t>
            </a:r>
          </a:p>
        </p:txBody>
      </p:sp>
      <p:sp>
        <p:nvSpPr>
          <p:cNvPr id="4" name="Prostokąt 3"/>
          <p:cNvSpPr/>
          <p:nvPr/>
        </p:nvSpPr>
        <p:spPr>
          <a:xfrm>
            <a:off x="143625" y="3034445"/>
            <a:ext cx="6367590" cy="3154710"/>
          </a:xfrm>
          <a:prstGeom prst="rect">
            <a:avLst/>
          </a:prstGeom>
        </p:spPr>
        <p:txBody>
          <a:bodyPr wrap="square">
            <a:spAutoFit/>
          </a:bodyPr>
          <a:lstStyle/>
          <a:p>
            <a:pPr marL="358775" indent="-358775">
              <a:spcBef>
                <a:spcPts val="600"/>
              </a:spcBef>
              <a:buFont typeface="Wingdings" panose="05000000000000000000" pitchFamily="2" charset="2"/>
              <a:buChar char="F"/>
            </a:pPr>
            <a:r>
              <a:rPr lang="pl-PL" sz="2200" dirty="0"/>
              <a:t>W przypadku </a:t>
            </a:r>
            <a:r>
              <a:rPr lang="pl-PL" sz="2200" dirty="0">
                <a:solidFill>
                  <a:srgbClr val="FF0000"/>
                </a:solidFill>
              </a:rPr>
              <a:t>obu </a:t>
            </a:r>
            <a:r>
              <a:rPr lang="pl-PL" sz="2200" dirty="0"/>
              <a:t>serwerów, tzn. SS oraz SSAS, głównym celem jest składowanie danych w postaci </a:t>
            </a:r>
            <a:r>
              <a:rPr lang="pl-PL" sz="2200" dirty="0">
                <a:solidFill>
                  <a:srgbClr val="FF0000"/>
                </a:solidFill>
              </a:rPr>
              <a:t>logicznych kolekcji </a:t>
            </a:r>
            <a:r>
              <a:rPr lang="pl-PL" sz="2200" dirty="0"/>
              <a:t>określanych odpowiednio jako </a:t>
            </a:r>
            <a:r>
              <a:rPr lang="pl-PL" sz="2200" dirty="0">
                <a:solidFill>
                  <a:srgbClr val="FF0000"/>
                </a:solidFill>
              </a:rPr>
              <a:t>tabele</a:t>
            </a:r>
            <a:r>
              <a:rPr lang="pl-PL" sz="2200" dirty="0"/>
              <a:t> oraz </a:t>
            </a:r>
            <a:r>
              <a:rPr lang="pl-PL" sz="2200" dirty="0">
                <a:solidFill>
                  <a:srgbClr val="FF0000"/>
                </a:solidFill>
              </a:rPr>
              <a:t>kostki danych</a:t>
            </a:r>
            <a:r>
              <a:rPr lang="en-US" sz="2200" dirty="0"/>
              <a:t>.</a:t>
            </a:r>
            <a:endParaRPr lang="pl-PL" sz="2200" dirty="0"/>
          </a:p>
          <a:p>
            <a:pPr marL="358775" indent="-358775">
              <a:spcBef>
                <a:spcPts val="600"/>
              </a:spcBef>
              <a:buFont typeface="Wingdings" panose="05000000000000000000" pitchFamily="2" charset="2"/>
              <a:buChar char="F"/>
            </a:pPr>
            <a:r>
              <a:rPr lang="pl-PL" sz="2200" dirty="0"/>
              <a:t>Zauważmy jednak, że w bazach SSAS </a:t>
            </a:r>
            <a:r>
              <a:rPr lang="pl-PL" sz="2200" dirty="0">
                <a:solidFill>
                  <a:srgbClr val="FF0000"/>
                </a:solidFill>
              </a:rPr>
              <a:t>nie jest </a:t>
            </a:r>
            <a:r>
              <a:rPr lang="pl-PL" sz="2200" dirty="0"/>
              <a:t>prowadzony dziennik transakcji</a:t>
            </a:r>
            <a:r>
              <a:rPr lang="en-US" sz="2200" dirty="0"/>
              <a:t>. </a:t>
            </a:r>
            <a:endParaRPr lang="pl-PL" sz="2200" dirty="0"/>
          </a:p>
          <a:p>
            <a:pPr marL="720725" indent="-342900">
              <a:spcBef>
                <a:spcPts val="600"/>
              </a:spcBef>
              <a:buFont typeface="Arial" panose="020B0604020202020204" pitchFamily="34" charset="0"/>
              <a:buChar char="•"/>
            </a:pPr>
            <a:r>
              <a:rPr lang="pl-PL" sz="1900" dirty="0"/>
              <a:t>Bazy SSAS </a:t>
            </a:r>
            <a:r>
              <a:rPr lang="pl-PL" sz="1900" dirty="0">
                <a:solidFill>
                  <a:srgbClr val="FF0000"/>
                </a:solidFill>
              </a:rPr>
              <a:t>koncentrują się </a:t>
            </a:r>
            <a:r>
              <a:rPr lang="pl-PL" sz="1900" dirty="0"/>
              <a:t>na składowaniu oraz wyszukiwaniu danych z </a:t>
            </a:r>
            <a:r>
              <a:rPr lang="pl-PL" sz="1900" dirty="0">
                <a:solidFill>
                  <a:srgbClr val="FF0000"/>
                </a:solidFill>
              </a:rPr>
              <a:t>niewielkim</a:t>
            </a:r>
            <a:r>
              <a:rPr lang="pl-PL" sz="1900" dirty="0"/>
              <a:t> udziałem lub </a:t>
            </a:r>
            <a:r>
              <a:rPr lang="pl-PL" sz="1900" dirty="0">
                <a:solidFill>
                  <a:srgbClr val="FF0000"/>
                </a:solidFill>
              </a:rPr>
              <a:t>brakiem</a:t>
            </a:r>
            <a:r>
              <a:rPr lang="pl-PL" sz="1900" dirty="0"/>
              <a:t> przetwarzania transakcji</a:t>
            </a:r>
            <a:r>
              <a:rPr lang="en-US" sz="1900" dirty="0"/>
              <a:t>. </a:t>
            </a:r>
            <a:endParaRPr lang="pl-PL" sz="1900" dirty="0"/>
          </a:p>
        </p:txBody>
      </p:sp>
      <p:grpSp>
        <p:nvGrpSpPr>
          <p:cNvPr id="3" name="Grupa 2"/>
          <p:cNvGrpSpPr/>
          <p:nvPr/>
        </p:nvGrpSpPr>
        <p:grpSpPr>
          <a:xfrm>
            <a:off x="6647494" y="3314977"/>
            <a:ext cx="5179015" cy="3122533"/>
            <a:chOff x="6433910" y="3010177"/>
            <a:chExt cx="5179015" cy="3122533"/>
          </a:xfrm>
        </p:grpSpPr>
        <p:sp>
          <p:nvSpPr>
            <p:cNvPr id="23" name="Puszka 22"/>
            <p:cNvSpPr/>
            <p:nvPr/>
          </p:nvSpPr>
          <p:spPr>
            <a:xfrm>
              <a:off x="6436490" y="3851910"/>
              <a:ext cx="2103120" cy="170307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5" name="Łącznik prosty ze strzałką 4"/>
            <p:cNvCxnSpPr/>
            <p:nvPr/>
          </p:nvCxnSpPr>
          <p:spPr>
            <a:xfrm>
              <a:off x="8835701" y="4576330"/>
              <a:ext cx="731520" cy="11430"/>
            </a:xfrm>
            <a:prstGeom prst="straightConnector1">
              <a:avLst/>
            </a:prstGeom>
            <a:ln w="47625">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pole tekstowe 5"/>
            <p:cNvSpPr txBox="1"/>
            <p:nvPr/>
          </p:nvSpPr>
          <p:spPr>
            <a:xfrm>
              <a:off x="6433910" y="3348990"/>
              <a:ext cx="2105700" cy="400110"/>
            </a:xfrm>
            <a:prstGeom prst="rect">
              <a:avLst/>
            </a:prstGeom>
            <a:noFill/>
          </p:spPr>
          <p:txBody>
            <a:bodyPr wrap="square" rtlCol="0">
              <a:spAutoFit/>
            </a:bodyPr>
            <a:lstStyle/>
            <a:p>
              <a:pPr algn="ctr"/>
              <a:r>
                <a:rPr lang="pl-PL" sz="2000" b="1" dirty="0"/>
                <a:t>Poziom logiczny</a:t>
              </a:r>
              <a:endParaRPr lang="en-US" sz="2000" b="1" dirty="0"/>
            </a:p>
          </p:txBody>
        </p:sp>
        <p:sp>
          <p:nvSpPr>
            <p:cNvPr id="22" name="pole tekstowe 21"/>
            <p:cNvSpPr txBox="1"/>
            <p:nvPr/>
          </p:nvSpPr>
          <p:spPr>
            <a:xfrm>
              <a:off x="9030035" y="3010177"/>
              <a:ext cx="2578127" cy="400110"/>
            </a:xfrm>
            <a:prstGeom prst="rect">
              <a:avLst/>
            </a:prstGeom>
            <a:noFill/>
          </p:spPr>
          <p:txBody>
            <a:bodyPr wrap="square" rtlCol="0">
              <a:spAutoFit/>
            </a:bodyPr>
            <a:lstStyle/>
            <a:p>
              <a:pPr algn="ctr"/>
              <a:r>
                <a:rPr lang="en-US" sz="2000" b="1" dirty="0"/>
                <a:t>P</a:t>
              </a:r>
              <a:r>
                <a:rPr lang="pl-PL" sz="2000" b="1" dirty="0" err="1"/>
                <a:t>oziom</a:t>
              </a:r>
              <a:r>
                <a:rPr lang="pl-PL" sz="2000" b="1" dirty="0"/>
                <a:t> fizyczny</a:t>
              </a:r>
              <a:endParaRPr lang="en-US" sz="2000" b="1" dirty="0"/>
            </a:p>
          </p:txBody>
        </p:sp>
        <p:sp>
          <p:nvSpPr>
            <p:cNvPr id="24" name="pole tekstowe 23"/>
            <p:cNvSpPr txBox="1"/>
            <p:nvPr/>
          </p:nvSpPr>
          <p:spPr>
            <a:xfrm>
              <a:off x="6436490" y="3885300"/>
              <a:ext cx="2103120" cy="338554"/>
            </a:xfrm>
            <a:prstGeom prst="rect">
              <a:avLst/>
            </a:prstGeom>
            <a:noFill/>
          </p:spPr>
          <p:txBody>
            <a:bodyPr wrap="square" rtlCol="0">
              <a:spAutoFit/>
            </a:bodyPr>
            <a:lstStyle/>
            <a:p>
              <a:pPr algn="ctr"/>
              <a:r>
                <a:rPr lang="pl-PL" sz="1600" dirty="0"/>
                <a:t>Baza danych</a:t>
              </a:r>
              <a:endParaRPr lang="en-US" sz="1600" dirty="0"/>
            </a:p>
          </p:txBody>
        </p:sp>
        <p:pic>
          <p:nvPicPr>
            <p:cNvPr id="25" name="Obraz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37582" y="3328989"/>
              <a:ext cx="1663892" cy="1098751"/>
            </a:xfrm>
            <a:prstGeom prst="rect">
              <a:avLst/>
            </a:prstGeom>
          </p:spPr>
        </p:pic>
        <p:sp>
          <p:nvSpPr>
            <p:cNvPr id="28" name="pole tekstowe 27"/>
            <p:cNvSpPr txBox="1"/>
            <p:nvPr/>
          </p:nvSpPr>
          <p:spPr>
            <a:xfrm>
              <a:off x="9928914" y="3750327"/>
              <a:ext cx="1483446" cy="369332"/>
            </a:xfrm>
            <a:prstGeom prst="rect">
              <a:avLst/>
            </a:prstGeom>
            <a:noFill/>
          </p:spPr>
          <p:txBody>
            <a:bodyPr wrap="square" rtlCol="0">
              <a:spAutoFit/>
            </a:bodyPr>
            <a:lstStyle/>
            <a:p>
              <a:r>
                <a:rPr lang="pl-PL" dirty="0"/>
                <a:t>Baza danych</a:t>
              </a:r>
              <a:endParaRPr lang="en-US" dirty="0"/>
            </a:p>
          </p:txBody>
        </p:sp>
        <p:sp>
          <p:nvSpPr>
            <p:cNvPr id="30" name="Sześcian 29"/>
            <p:cNvSpPr/>
            <p:nvPr/>
          </p:nvSpPr>
          <p:spPr>
            <a:xfrm>
              <a:off x="6504319" y="4315870"/>
              <a:ext cx="978217" cy="936936"/>
            </a:xfrm>
            <a:prstGeom prst="cub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solidFill>
                    <a:schemeClr val="tx1"/>
                  </a:solidFill>
                </a:rPr>
                <a:t>Kostka</a:t>
              </a:r>
            </a:p>
          </p:txBody>
        </p:sp>
        <p:sp>
          <p:nvSpPr>
            <p:cNvPr id="31" name="Sześcian 30"/>
            <p:cNvSpPr/>
            <p:nvPr/>
          </p:nvSpPr>
          <p:spPr>
            <a:xfrm>
              <a:off x="7482536" y="4475180"/>
              <a:ext cx="983132" cy="928713"/>
            </a:xfrm>
            <a:prstGeom prst="cub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dirty="0">
                  <a:solidFill>
                    <a:schemeClr val="tx1"/>
                  </a:solidFill>
                </a:rPr>
                <a:t>Kostka</a:t>
              </a:r>
            </a:p>
          </p:txBody>
        </p:sp>
        <p:grpSp>
          <p:nvGrpSpPr>
            <p:cNvPr id="34" name="Grupa 33"/>
            <p:cNvGrpSpPr/>
            <p:nvPr/>
          </p:nvGrpSpPr>
          <p:grpSpPr>
            <a:xfrm>
              <a:off x="10556573" y="4434407"/>
              <a:ext cx="1051589" cy="818399"/>
              <a:chOff x="9606326" y="4532331"/>
              <a:chExt cx="1051589" cy="818399"/>
            </a:xfrm>
          </p:grpSpPr>
          <p:pic>
            <p:nvPicPr>
              <p:cNvPr id="32" name="Obraz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326" y="4532331"/>
                <a:ext cx="1051589" cy="818399"/>
              </a:xfrm>
              <a:prstGeom prst="rect">
                <a:avLst/>
              </a:prstGeom>
            </p:spPr>
          </p:pic>
          <p:sp>
            <p:nvSpPr>
              <p:cNvPr id="33" name="pole tekstowe 32"/>
              <p:cNvSpPr txBox="1"/>
              <p:nvPr/>
            </p:nvSpPr>
            <p:spPr>
              <a:xfrm>
                <a:off x="9726930" y="4792405"/>
                <a:ext cx="811530" cy="338554"/>
              </a:xfrm>
              <a:prstGeom prst="rect">
                <a:avLst/>
              </a:prstGeom>
              <a:noFill/>
            </p:spPr>
            <p:txBody>
              <a:bodyPr wrap="square" rtlCol="0">
                <a:spAutoFit/>
              </a:bodyPr>
              <a:lstStyle/>
              <a:p>
                <a:pPr algn="ctr"/>
                <a:r>
                  <a:rPr lang="pl-PL" sz="1600" dirty="0"/>
                  <a:t>Kostka</a:t>
                </a:r>
                <a:endParaRPr lang="en-US" sz="1600" dirty="0"/>
              </a:p>
            </p:txBody>
          </p:sp>
        </p:grpSp>
        <p:grpSp>
          <p:nvGrpSpPr>
            <p:cNvPr id="37" name="Grupa 36"/>
            <p:cNvGrpSpPr/>
            <p:nvPr/>
          </p:nvGrpSpPr>
          <p:grpSpPr>
            <a:xfrm>
              <a:off x="10561336" y="5314311"/>
              <a:ext cx="1051589" cy="818399"/>
              <a:chOff x="10082231" y="5462901"/>
              <a:chExt cx="1051589" cy="818399"/>
            </a:xfrm>
          </p:grpSpPr>
          <p:pic>
            <p:nvPicPr>
              <p:cNvPr id="35" name="Obraz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82231" y="5462901"/>
                <a:ext cx="1051589" cy="818399"/>
              </a:xfrm>
              <a:prstGeom prst="rect">
                <a:avLst/>
              </a:prstGeom>
            </p:spPr>
          </p:pic>
          <p:sp>
            <p:nvSpPr>
              <p:cNvPr id="36" name="pole tekstowe 35"/>
              <p:cNvSpPr txBox="1"/>
              <p:nvPr/>
            </p:nvSpPr>
            <p:spPr>
              <a:xfrm>
                <a:off x="10202835" y="5722975"/>
                <a:ext cx="811530" cy="338554"/>
              </a:xfrm>
              <a:prstGeom prst="rect">
                <a:avLst/>
              </a:prstGeom>
              <a:noFill/>
            </p:spPr>
            <p:txBody>
              <a:bodyPr wrap="square" rtlCol="0">
                <a:spAutoFit/>
              </a:bodyPr>
              <a:lstStyle/>
              <a:p>
                <a:pPr algn="ctr"/>
                <a:r>
                  <a:rPr lang="pl-PL" sz="1600" dirty="0"/>
                  <a:t>Kostka</a:t>
                </a:r>
                <a:endParaRPr lang="en-US" sz="1600" dirty="0"/>
              </a:p>
            </p:txBody>
          </p:sp>
        </p:grpSp>
        <p:cxnSp>
          <p:nvCxnSpPr>
            <p:cNvPr id="39" name="Łącznik prosty 38"/>
            <p:cNvCxnSpPr/>
            <p:nvPr/>
          </p:nvCxnSpPr>
          <p:spPr>
            <a:xfrm>
              <a:off x="10437788" y="4252850"/>
              <a:ext cx="5705" cy="147066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5" name="Łącznik prosty 44"/>
            <p:cNvCxnSpPr/>
            <p:nvPr/>
          </p:nvCxnSpPr>
          <p:spPr>
            <a:xfrm>
              <a:off x="10441640" y="5718747"/>
              <a:ext cx="20839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7" name="Łącznik prosty 46"/>
            <p:cNvCxnSpPr/>
            <p:nvPr/>
          </p:nvCxnSpPr>
          <p:spPr>
            <a:xfrm>
              <a:off x="10437788" y="4872268"/>
              <a:ext cx="208393"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6" name="Prostokąt 25"/>
          <p:cNvSpPr/>
          <p:nvPr/>
        </p:nvSpPr>
        <p:spPr>
          <a:xfrm>
            <a:off x="143516" y="6158494"/>
            <a:ext cx="6574387" cy="738664"/>
          </a:xfrm>
          <a:prstGeom prst="rect">
            <a:avLst/>
          </a:prstGeom>
        </p:spPr>
        <p:txBody>
          <a:bodyPr wrap="square">
            <a:spAutoFit/>
          </a:bodyPr>
          <a:lstStyle/>
          <a:p>
            <a:pPr marL="720725" indent="-342900">
              <a:spcBef>
                <a:spcPts val="600"/>
              </a:spcBef>
              <a:buFont typeface="Arial" panose="020B0604020202020204" pitchFamily="34" charset="0"/>
              <a:buChar char="•"/>
            </a:pPr>
            <a:r>
              <a:rPr lang="pl-PL" sz="1900" dirty="0"/>
              <a:t>Większość danych kostki jest </a:t>
            </a:r>
            <a:r>
              <a:rPr lang="pl-PL" sz="1900" dirty="0">
                <a:solidFill>
                  <a:srgbClr val="FF0000"/>
                </a:solidFill>
              </a:rPr>
              <a:t>kopiowana</a:t>
            </a:r>
            <a:r>
              <a:rPr lang="pl-PL" sz="1900" dirty="0"/>
              <a:t> z baz relacyjnych, a skoro tak, to dane te nigdy </a:t>
            </a:r>
            <a:r>
              <a:rPr lang="pl-PL" sz="1900" dirty="0">
                <a:solidFill>
                  <a:srgbClr val="FF0000"/>
                </a:solidFill>
              </a:rPr>
              <a:t>nie ulegają zmianom</a:t>
            </a:r>
            <a:r>
              <a:rPr lang="en-US" sz="2300" dirty="0"/>
              <a:t>.</a:t>
            </a:r>
          </a:p>
        </p:txBody>
      </p:sp>
    </p:spTree>
    <p:extLst>
      <p:ext uri="{BB962C8B-B14F-4D97-AF65-F5344CB8AC3E}">
        <p14:creationId xmlns:p14="http://schemas.microsoft.com/office/powerpoint/2010/main" val="186330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up)">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up)">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wipe(up)">
                                      <p:cBhvr>
                                        <p:cTn id="32" dur="500"/>
                                        <p:tgtEl>
                                          <p:spTgt spid="4">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wipe(up)">
                                      <p:cBhvr>
                                        <p:cTn id="37" dur="500"/>
                                        <p:tgtEl>
                                          <p:spTgt spid="4">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wipe(up)">
                                      <p:cBhvr>
                                        <p:cTn id="42" dur="500"/>
                                        <p:tgtEl>
                                          <p:spTgt spid="4">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26">
                                            <p:txEl>
                                              <p:pRg st="0" end="0"/>
                                            </p:txEl>
                                          </p:spTgt>
                                        </p:tgtEl>
                                        <p:attrNameLst>
                                          <p:attrName>style.visibility</p:attrName>
                                        </p:attrNameLst>
                                      </p:cBhvr>
                                      <p:to>
                                        <p:strVal val="visible"/>
                                      </p:to>
                                    </p:set>
                                    <p:animEffect transition="in" filter="wipe(up)">
                                      <p:cBhvr>
                                        <p:cTn id="4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Processing Data from Tables to a Cube</a:t>
            </a:r>
          </a:p>
        </p:txBody>
      </p:sp>
      <p:sp>
        <p:nvSpPr>
          <p:cNvPr id="2" name="Prostokąt 1"/>
          <p:cNvSpPr/>
          <p:nvPr/>
        </p:nvSpPr>
        <p:spPr>
          <a:xfrm>
            <a:off x="195948" y="998351"/>
            <a:ext cx="12039600" cy="1492716"/>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t>T</a:t>
            </a:r>
            <a:r>
              <a:rPr lang="en-US" sz="2300" dirty="0"/>
              <a:t>he act of </a:t>
            </a:r>
            <a:r>
              <a:rPr lang="en-US" sz="2300" dirty="0">
                <a:solidFill>
                  <a:srgbClr val="FF0000"/>
                </a:solidFill>
              </a:rPr>
              <a:t>copying</a:t>
            </a:r>
            <a:r>
              <a:rPr lang="en-US" sz="2300" dirty="0"/>
              <a:t> the data from the </a:t>
            </a:r>
            <a:r>
              <a:rPr lang="en-US" sz="2300" dirty="0">
                <a:solidFill>
                  <a:srgbClr val="FF0000"/>
                </a:solidFill>
              </a:rPr>
              <a:t>relational database </a:t>
            </a:r>
            <a:r>
              <a:rPr lang="en-US" sz="2300" dirty="0"/>
              <a:t>to the </a:t>
            </a:r>
            <a:r>
              <a:rPr lang="en-US" sz="2300" dirty="0">
                <a:solidFill>
                  <a:srgbClr val="FF0000"/>
                </a:solidFill>
              </a:rPr>
              <a:t>cube database </a:t>
            </a:r>
            <a:r>
              <a:rPr lang="en-US" sz="2300" dirty="0"/>
              <a:t>is called </a:t>
            </a:r>
            <a:r>
              <a:rPr lang="en-US" sz="2300" i="1" dirty="0">
                <a:solidFill>
                  <a:srgbClr val="FF0000"/>
                </a:solidFill>
              </a:rPr>
              <a:t>processing</a:t>
            </a:r>
            <a:r>
              <a:rPr lang="en-US" sz="2300" dirty="0"/>
              <a:t>. </a:t>
            </a:r>
            <a:endParaRPr lang="pl-PL" sz="2300" dirty="0"/>
          </a:p>
          <a:p>
            <a:pPr marL="719138" indent="-360363">
              <a:spcBef>
                <a:spcPts val="600"/>
              </a:spcBef>
              <a:buFont typeface="Arial" panose="020B0604020202020204" pitchFamily="34" charset="0"/>
              <a:buChar char="•"/>
            </a:pPr>
            <a:r>
              <a:rPr lang="en-US" sz="2000" dirty="0"/>
              <a:t>Processing</a:t>
            </a:r>
            <a:r>
              <a:rPr lang="pl-PL" sz="2000" dirty="0"/>
              <a:t> </a:t>
            </a:r>
            <a:r>
              <a:rPr lang="en-US" sz="2000" dirty="0">
                <a:solidFill>
                  <a:srgbClr val="FF0000"/>
                </a:solidFill>
              </a:rPr>
              <a:t>collects</a:t>
            </a:r>
            <a:r>
              <a:rPr lang="en-US" sz="2000" dirty="0"/>
              <a:t> data from one or more tables, places a </a:t>
            </a:r>
            <a:r>
              <a:rPr lang="en-US" sz="2000" dirty="0">
                <a:solidFill>
                  <a:srgbClr val="FF0000"/>
                </a:solidFill>
              </a:rPr>
              <a:t>copy</a:t>
            </a:r>
            <a:r>
              <a:rPr lang="en-US" sz="2000" dirty="0"/>
              <a:t> of that data into the cube, and optionally creates stored</a:t>
            </a:r>
            <a:r>
              <a:rPr lang="pl-PL" sz="2000" dirty="0"/>
              <a:t> </a:t>
            </a:r>
            <a:r>
              <a:rPr lang="en-US" sz="2000" dirty="0"/>
              <a:t>aggregate values as well. </a:t>
            </a:r>
            <a:endParaRPr lang="pl-PL" sz="2000" dirty="0"/>
          </a:p>
        </p:txBody>
      </p:sp>
      <p:sp>
        <p:nvSpPr>
          <p:cNvPr id="5" name="Prostokąt 4"/>
          <p:cNvSpPr/>
          <p:nvPr/>
        </p:nvSpPr>
        <p:spPr>
          <a:xfrm>
            <a:off x="195948" y="2452818"/>
            <a:ext cx="7445829" cy="4339650"/>
          </a:xfrm>
          <a:prstGeom prst="rect">
            <a:avLst/>
          </a:prstGeom>
        </p:spPr>
        <p:txBody>
          <a:bodyPr wrap="square">
            <a:spAutoFit/>
          </a:bodyPr>
          <a:lstStyle/>
          <a:p>
            <a:pPr marL="719138" indent="-360363">
              <a:spcBef>
                <a:spcPts val="1800"/>
              </a:spcBef>
              <a:buFont typeface="Arial" panose="020B0604020202020204" pitchFamily="34" charset="0"/>
              <a:buChar char="•"/>
            </a:pPr>
            <a:r>
              <a:rPr lang="en-US" sz="2000" dirty="0"/>
              <a:t>This means a cube can be thought of as a set of tables combined into a single </a:t>
            </a:r>
            <a:r>
              <a:rPr lang="en-US" sz="2000" dirty="0">
                <a:solidFill>
                  <a:srgbClr val="FF0000"/>
                </a:solidFill>
              </a:rPr>
              <a:t>reporting object</a:t>
            </a:r>
            <a:r>
              <a:rPr lang="en-US" sz="2000" dirty="0"/>
              <a:t>, as you </a:t>
            </a:r>
            <a:r>
              <a:rPr lang="pl-PL" sz="2000" dirty="0"/>
              <a:t>we </a:t>
            </a:r>
            <a:r>
              <a:rPr lang="pl-PL" sz="2000" dirty="0" err="1"/>
              <a:t>can</a:t>
            </a:r>
            <a:r>
              <a:rPr lang="en-US" sz="2000" dirty="0"/>
              <a:t> see demonstrated </a:t>
            </a:r>
            <a:r>
              <a:rPr lang="pl-PL" sz="2000" dirty="0"/>
              <a:t>in the </a:t>
            </a:r>
            <a:r>
              <a:rPr lang="pl-PL" sz="2000" dirty="0" err="1"/>
              <a:t>figure</a:t>
            </a:r>
            <a:r>
              <a:rPr lang="en-US" sz="2000" dirty="0"/>
              <a:t>.</a:t>
            </a:r>
          </a:p>
          <a:p>
            <a:pPr marL="358775" indent="-358775">
              <a:spcBef>
                <a:spcPts val="1800"/>
              </a:spcBef>
              <a:buFont typeface="Wingdings" panose="05000000000000000000" pitchFamily="2" charset="2"/>
              <a:buChar char="F"/>
            </a:pPr>
            <a:r>
              <a:rPr lang="en-US" sz="2300" dirty="0"/>
              <a:t>This concept is similar to a </a:t>
            </a:r>
            <a:r>
              <a:rPr lang="en-US" sz="2300" dirty="0">
                <a:solidFill>
                  <a:srgbClr val="FF0000"/>
                </a:solidFill>
              </a:rPr>
              <a:t>SQL view </a:t>
            </a:r>
            <a:r>
              <a:rPr lang="en-US" sz="2300" dirty="0"/>
              <a:t>with one major </a:t>
            </a:r>
            <a:r>
              <a:rPr lang="en-US" sz="2300" dirty="0">
                <a:solidFill>
                  <a:srgbClr val="FF0000"/>
                </a:solidFill>
              </a:rPr>
              <a:t>difference</a:t>
            </a:r>
            <a:r>
              <a:rPr lang="en-US" sz="2300" dirty="0"/>
              <a:t>. </a:t>
            </a:r>
          </a:p>
          <a:p>
            <a:pPr marL="719138" indent="-342900">
              <a:spcBef>
                <a:spcPts val="600"/>
              </a:spcBef>
              <a:buFont typeface="Arial" panose="020B0604020202020204" pitchFamily="34" charset="0"/>
              <a:buChar char="•"/>
            </a:pPr>
            <a:r>
              <a:rPr lang="en-US" sz="2000" dirty="0"/>
              <a:t>The SQL views are just named SQL select statements that combine results from one or more tables but </a:t>
            </a:r>
            <a:r>
              <a:rPr lang="en-US" sz="2000" dirty="0">
                <a:solidFill>
                  <a:srgbClr val="FF0000"/>
                </a:solidFill>
              </a:rPr>
              <a:t>never stores </a:t>
            </a:r>
            <a:r>
              <a:rPr lang="en-US" sz="2000" dirty="0"/>
              <a:t>any data.</a:t>
            </a:r>
          </a:p>
          <a:p>
            <a:pPr marL="719138" indent="-342900">
              <a:spcBef>
                <a:spcPts val="600"/>
              </a:spcBef>
              <a:buFont typeface="Arial" panose="020B0604020202020204" pitchFamily="34" charset="0"/>
              <a:buChar char="•"/>
            </a:pPr>
            <a:r>
              <a:rPr lang="en-US" sz="2000" dirty="0"/>
              <a:t> In contrast, cubes </a:t>
            </a:r>
            <a:r>
              <a:rPr lang="en-US" sz="2000" dirty="0">
                <a:solidFill>
                  <a:srgbClr val="FF0000"/>
                </a:solidFill>
              </a:rPr>
              <a:t>hold a copy </a:t>
            </a:r>
            <a:r>
              <a:rPr lang="en-US" sz="2000" dirty="0"/>
              <a:t>of the actual data from one or more tables. </a:t>
            </a:r>
          </a:p>
          <a:p>
            <a:pPr marL="719138" indent="-342900">
              <a:spcBef>
                <a:spcPts val="600"/>
              </a:spcBef>
              <a:buFont typeface="Arial" panose="020B0604020202020204" pitchFamily="34" charset="0"/>
              <a:buChar char="•"/>
            </a:pPr>
            <a:r>
              <a:rPr lang="en-US" sz="2000" dirty="0"/>
              <a:t>Reports created against the cube </a:t>
            </a:r>
            <a:r>
              <a:rPr lang="en-US" sz="2000" dirty="0">
                <a:solidFill>
                  <a:srgbClr val="FF0000"/>
                </a:solidFill>
              </a:rPr>
              <a:t>cannot access </a:t>
            </a:r>
            <a:r>
              <a:rPr lang="en-US" sz="2000" dirty="0"/>
              <a:t>the original tables and will </a:t>
            </a:r>
            <a:r>
              <a:rPr lang="en-US" sz="2000" dirty="0">
                <a:solidFill>
                  <a:srgbClr val="FF0000"/>
                </a:solidFill>
              </a:rPr>
              <a:t>not be slowed </a:t>
            </a:r>
            <a:r>
              <a:rPr lang="en-US" sz="2000" dirty="0"/>
              <a:t>by ongoing transactional activity.</a:t>
            </a:r>
          </a:p>
        </p:txBody>
      </p:sp>
      <p:sp>
        <p:nvSpPr>
          <p:cNvPr id="7" name="Schemat blokowy: operacja ręczna 6"/>
          <p:cNvSpPr/>
          <p:nvPr/>
        </p:nvSpPr>
        <p:spPr>
          <a:xfrm>
            <a:off x="8241030" y="4285161"/>
            <a:ext cx="3040380" cy="532227"/>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Processing</a:t>
            </a:r>
          </a:p>
        </p:txBody>
      </p:sp>
      <p:sp>
        <p:nvSpPr>
          <p:cNvPr id="8" name="Sześcian 7"/>
          <p:cNvSpPr/>
          <p:nvPr/>
        </p:nvSpPr>
        <p:spPr>
          <a:xfrm>
            <a:off x="9187734" y="5404216"/>
            <a:ext cx="1197429" cy="1023257"/>
          </a:xfrm>
          <a:prstGeom prst="cub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Cube</a:t>
            </a:r>
          </a:p>
        </p:txBody>
      </p:sp>
      <p:grpSp>
        <p:nvGrpSpPr>
          <p:cNvPr id="3" name="Grupa 2"/>
          <p:cNvGrpSpPr/>
          <p:nvPr/>
        </p:nvGrpSpPr>
        <p:grpSpPr>
          <a:xfrm>
            <a:off x="8427579" y="2328928"/>
            <a:ext cx="2611072" cy="1353953"/>
            <a:chOff x="8427579" y="2328928"/>
            <a:chExt cx="2611072" cy="1353953"/>
          </a:xfrm>
        </p:grpSpPr>
        <p:grpSp>
          <p:nvGrpSpPr>
            <p:cNvPr id="22" name="Grupa 21"/>
            <p:cNvGrpSpPr/>
            <p:nvPr/>
          </p:nvGrpSpPr>
          <p:grpSpPr>
            <a:xfrm>
              <a:off x="8427579" y="2328928"/>
              <a:ext cx="979714" cy="1072732"/>
              <a:chOff x="8153400" y="2421582"/>
              <a:chExt cx="979714" cy="1072732"/>
            </a:xfrm>
          </p:grpSpPr>
          <p:sp>
            <p:nvSpPr>
              <p:cNvPr id="10" name="Prostokąt 9"/>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2" name="Łącznik prosty 11"/>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Łącznik prosty 14"/>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Łącznik prosty 17"/>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ole tekstowe 19"/>
              <p:cNvSpPr txBox="1"/>
              <p:nvPr/>
            </p:nvSpPr>
            <p:spPr>
              <a:xfrm>
                <a:off x="8153400" y="2421582"/>
                <a:ext cx="979714" cy="369332"/>
              </a:xfrm>
              <a:prstGeom prst="rect">
                <a:avLst/>
              </a:prstGeom>
              <a:noFill/>
            </p:spPr>
            <p:txBody>
              <a:bodyPr wrap="square" rtlCol="0">
                <a:spAutoFit/>
              </a:bodyPr>
              <a:lstStyle/>
              <a:p>
                <a:pPr algn="ctr"/>
                <a:r>
                  <a:rPr lang="en-US" dirty="0"/>
                  <a:t>Table</a:t>
                </a:r>
              </a:p>
            </p:txBody>
          </p:sp>
        </p:grpSp>
        <p:grpSp>
          <p:nvGrpSpPr>
            <p:cNvPr id="30" name="Grupa 29"/>
            <p:cNvGrpSpPr/>
            <p:nvPr/>
          </p:nvGrpSpPr>
          <p:grpSpPr>
            <a:xfrm>
              <a:off x="10058937" y="2351675"/>
              <a:ext cx="979714" cy="1072732"/>
              <a:chOff x="8153400" y="2421582"/>
              <a:chExt cx="979714" cy="1072732"/>
            </a:xfrm>
          </p:grpSpPr>
          <p:sp>
            <p:nvSpPr>
              <p:cNvPr id="31" name="Prostokąt 30"/>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2" name="Łącznik prosty 31"/>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Łącznik prosty 32"/>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Łącznik prosty 33"/>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Łącznik prosty 34"/>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pole tekstowe 35"/>
              <p:cNvSpPr txBox="1"/>
              <p:nvPr/>
            </p:nvSpPr>
            <p:spPr>
              <a:xfrm>
                <a:off x="8153400" y="2421582"/>
                <a:ext cx="979714" cy="369332"/>
              </a:xfrm>
              <a:prstGeom prst="rect">
                <a:avLst/>
              </a:prstGeom>
              <a:noFill/>
            </p:spPr>
            <p:txBody>
              <a:bodyPr wrap="square" rtlCol="0">
                <a:spAutoFit/>
              </a:bodyPr>
              <a:lstStyle/>
              <a:p>
                <a:pPr algn="ctr"/>
                <a:r>
                  <a:rPr lang="en-US" dirty="0"/>
                  <a:t>Table</a:t>
                </a:r>
              </a:p>
            </p:txBody>
          </p:sp>
        </p:grpSp>
        <p:grpSp>
          <p:nvGrpSpPr>
            <p:cNvPr id="23" name="Grupa 22"/>
            <p:cNvGrpSpPr/>
            <p:nvPr/>
          </p:nvGrpSpPr>
          <p:grpSpPr>
            <a:xfrm>
              <a:off x="9227297" y="2610149"/>
              <a:ext cx="979714" cy="1072732"/>
              <a:chOff x="8153400" y="2421582"/>
              <a:chExt cx="979714" cy="1072732"/>
            </a:xfrm>
          </p:grpSpPr>
          <p:sp>
            <p:nvSpPr>
              <p:cNvPr id="24" name="Prostokąt 23"/>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5" name="Łącznik prosty 24"/>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Łącznik prosty 25"/>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Łącznik prosty 26"/>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Łącznik prosty 27"/>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8153400" y="2421582"/>
                <a:ext cx="979714" cy="369332"/>
              </a:xfrm>
              <a:prstGeom prst="rect">
                <a:avLst/>
              </a:prstGeom>
              <a:noFill/>
            </p:spPr>
            <p:txBody>
              <a:bodyPr wrap="square" rtlCol="0">
                <a:spAutoFit/>
              </a:bodyPr>
              <a:lstStyle/>
              <a:p>
                <a:pPr algn="ctr"/>
                <a:r>
                  <a:rPr lang="en-US" dirty="0"/>
                  <a:t>Table</a:t>
                </a:r>
              </a:p>
            </p:txBody>
          </p:sp>
        </p:grpSp>
      </p:grpSp>
      <p:cxnSp>
        <p:nvCxnSpPr>
          <p:cNvPr id="38" name="Łącznik prosty ze strzałką 37"/>
          <p:cNvCxnSpPr/>
          <p:nvPr/>
        </p:nvCxnSpPr>
        <p:spPr>
          <a:xfrm>
            <a:off x="9761220" y="4965979"/>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4" name="Grupa 3"/>
          <p:cNvGrpSpPr/>
          <p:nvPr/>
        </p:nvGrpSpPr>
        <p:grpSpPr>
          <a:xfrm>
            <a:off x="8898636" y="3849649"/>
            <a:ext cx="1569801" cy="332538"/>
            <a:chOff x="8898636" y="3849649"/>
            <a:chExt cx="1569801" cy="332538"/>
          </a:xfrm>
        </p:grpSpPr>
        <p:cxnSp>
          <p:nvCxnSpPr>
            <p:cNvPr id="41" name="Łącznik prosty ze strzałką 40"/>
            <p:cNvCxnSpPr/>
            <p:nvPr/>
          </p:nvCxnSpPr>
          <p:spPr>
            <a:xfrm>
              <a:off x="9704070" y="3849649"/>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2" name="Łącznik prosty ze strzałką 41"/>
            <p:cNvCxnSpPr/>
            <p:nvPr/>
          </p:nvCxnSpPr>
          <p:spPr>
            <a:xfrm>
              <a:off x="10468437" y="3852070"/>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 name="Łącznik prosty ze strzałką 42"/>
            <p:cNvCxnSpPr/>
            <p:nvPr/>
          </p:nvCxnSpPr>
          <p:spPr>
            <a:xfrm>
              <a:off x="8898636" y="3852070"/>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80515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up)">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wipe(up)">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wipe(up)">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wipe(up)">
                                      <p:cBhvr>
                                        <p:cTn id="57" dur="500"/>
                                        <p:tgtEl>
                                          <p:spTgt spid="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wipe(up)">
                                      <p:cBhvr>
                                        <p:cTn id="6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Proces przetwarzania danych z tabel na kostki</a:t>
            </a:r>
            <a:endParaRPr lang="en-US" sz="4000" b="1" dirty="0"/>
          </a:p>
        </p:txBody>
      </p:sp>
      <p:sp>
        <p:nvSpPr>
          <p:cNvPr id="2" name="Prostokąt 1"/>
          <p:cNvSpPr/>
          <p:nvPr/>
        </p:nvSpPr>
        <p:spPr>
          <a:xfrm>
            <a:off x="195948" y="965693"/>
            <a:ext cx="11767452" cy="1138773"/>
          </a:xfrm>
          <a:prstGeom prst="rect">
            <a:avLst/>
          </a:prstGeom>
        </p:spPr>
        <p:txBody>
          <a:bodyPr wrap="square">
            <a:spAutoFit/>
          </a:bodyPr>
          <a:lstStyle/>
          <a:p>
            <a:pPr marL="358775" indent="-358775">
              <a:spcBef>
                <a:spcPts val="1800"/>
              </a:spcBef>
              <a:buFont typeface="Wingdings" panose="05000000000000000000" pitchFamily="2" charset="2"/>
              <a:buChar char="F"/>
            </a:pPr>
            <a:r>
              <a:rPr lang="pl-PL" sz="2300" dirty="0"/>
              <a:t>Proces </a:t>
            </a:r>
            <a:r>
              <a:rPr lang="pl-PL" sz="2300" dirty="0">
                <a:solidFill>
                  <a:srgbClr val="FF0000"/>
                </a:solidFill>
              </a:rPr>
              <a:t>kopiowania</a:t>
            </a:r>
            <a:r>
              <a:rPr lang="pl-PL" sz="2300" dirty="0"/>
              <a:t> danych z </a:t>
            </a:r>
            <a:r>
              <a:rPr lang="pl-PL" sz="2300" dirty="0">
                <a:solidFill>
                  <a:srgbClr val="FF0000"/>
                </a:solidFill>
              </a:rPr>
              <a:t>bazy relacyjnej </a:t>
            </a:r>
            <a:r>
              <a:rPr lang="pl-PL" sz="2300" dirty="0"/>
              <a:t>na </a:t>
            </a:r>
            <a:r>
              <a:rPr lang="pl-PL" sz="2300" dirty="0">
                <a:solidFill>
                  <a:srgbClr val="FF0000"/>
                </a:solidFill>
              </a:rPr>
              <a:t>bazę kostek </a:t>
            </a:r>
            <a:r>
              <a:rPr lang="pl-PL" sz="2300" dirty="0"/>
              <a:t>określimy jako </a:t>
            </a:r>
            <a:r>
              <a:rPr lang="pl-PL" sz="2300" dirty="0">
                <a:solidFill>
                  <a:srgbClr val="FF0000"/>
                </a:solidFill>
              </a:rPr>
              <a:t>przetwarzanie</a:t>
            </a:r>
            <a:r>
              <a:rPr lang="en-US" sz="2300" dirty="0"/>
              <a:t>. </a:t>
            </a:r>
            <a:endParaRPr lang="pl-PL" sz="2300" dirty="0"/>
          </a:p>
          <a:p>
            <a:pPr marL="719138" indent="-360363">
              <a:spcBef>
                <a:spcPts val="600"/>
              </a:spcBef>
              <a:buFont typeface="Arial" panose="020B0604020202020204" pitchFamily="34" charset="0"/>
              <a:buChar char="•"/>
            </a:pPr>
            <a:r>
              <a:rPr lang="pl-PL" sz="2000" dirty="0"/>
              <a:t>Przetwarzanie polega na zebraniu danych pochodzących z jednej lub więcej tabel i umieszczeniu </a:t>
            </a:r>
            <a:r>
              <a:rPr lang="pl-PL" sz="2000" dirty="0">
                <a:solidFill>
                  <a:srgbClr val="FF0000"/>
                </a:solidFill>
              </a:rPr>
              <a:t>kopii </a:t>
            </a:r>
            <a:r>
              <a:rPr lang="pl-PL" sz="2000" dirty="0"/>
              <a:t>tych danych w kostce. Ponadto, opcjonalnie, są tworzone składowane wartości </a:t>
            </a:r>
            <a:r>
              <a:rPr lang="pl-PL" sz="2000" dirty="0">
                <a:solidFill>
                  <a:srgbClr val="FF0000"/>
                </a:solidFill>
              </a:rPr>
              <a:t>zagregowane</a:t>
            </a:r>
            <a:r>
              <a:rPr lang="en-US" sz="2000" dirty="0"/>
              <a:t>. </a:t>
            </a:r>
            <a:endParaRPr lang="pl-PL" sz="2000" dirty="0"/>
          </a:p>
        </p:txBody>
      </p:sp>
      <p:sp>
        <p:nvSpPr>
          <p:cNvPr id="5" name="Prostokąt 4"/>
          <p:cNvSpPr/>
          <p:nvPr/>
        </p:nvSpPr>
        <p:spPr>
          <a:xfrm>
            <a:off x="185062" y="2169786"/>
            <a:ext cx="7657112" cy="4647426"/>
          </a:xfrm>
          <a:prstGeom prst="rect">
            <a:avLst/>
          </a:prstGeom>
        </p:spPr>
        <p:txBody>
          <a:bodyPr wrap="square">
            <a:spAutoFit/>
          </a:bodyPr>
          <a:lstStyle/>
          <a:p>
            <a:pPr marL="719138" indent="-360363">
              <a:spcBef>
                <a:spcPts val="1800"/>
              </a:spcBef>
              <a:buFont typeface="Arial" panose="020B0604020202020204" pitchFamily="34" charset="0"/>
              <a:buChar char="•"/>
            </a:pPr>
            <a:r>
              <a:rPr lang="pl-PL" sz="2000" dirty="0"/>
              <a:t>Oznacza to, że kostka może być postrzegana jako pewna kombinacja zbioru tabel, tworząca jednolity </a:t>
            </a:r>
            <a:r>
              <a:rPr lang="pl-PL" sz="2000" dirty="0">
                <a:solidFill>
                  <a:srgbClr val="FF0000"/>
                </a:solidFill>
              </a:rPr>
              <a:t>obiekt raportowania</a:t>
            </a:r>
            <a:r>
              <a:rPr lang="pl-PL" sz="2000" dirty="0"/>
              <a:t>, co schematycznie pokazano na rysunku</a:t>
            </a:r>
            <a:r>
              <a:rPr lang="en-US" sz="2000" dirty="0"/>
              <a:t>.</a:t>
            </a:r>
          </a:p>
          <a:p>
            <a:pPr marL="358775" indent="-358775">
              <a:spcBef>
                <a:spcPts val="1200"/>
              </a:spcBef>
              <a:buFont typeface="Wingdings" panose="05000000000000000000" pitchFamily="2" charset="2"/>
              <a:buChar char="F"/>
            </a:pPr>
            <a:r>
              <a:rPr lang="pl-PL" sz="2300" dirty="0"/>
              <a:t>Idea ta jest zbliżona do koncepcji </a:t>
            </a:r>
            <a:r>
              <a:rPr lang="pl-PL" sz="2300" dirty="0">
                <a:solidFill>
                  <a:srgbClr val="FF0000"/>
                </a:solidFill>
              </a:rPr>
              <a:t>perspektywy</a:t>
            </a:r>
            <a:r>
              <a:rPr lang="pl-PL" sz="2300" dirty="0"/>
              <a:t> w SQL           z pewną istotną </a:t>
            </a:r>
            <a:r>
              <a:rPr lang="pl-PL" sz="2300" dirty="0">
                <a:solidFill>
                  <a:srgbClr val="FF0000"/>
                </a:solidFill>
              </a:rPr>
              <a:t>różnicą</a:t>
            </a:r>
            <a:r>
              <a:rPr lang="en-US" sz="2300" dirty="0"/>
              <a:t>. </a:t>
            </a:r>
          </a:p>
          <a:p>
            <a:pPr marL="719138" indent="-342900">
              <a:spcBef>
                <a:spcPts val="600"/>
              </a:spcBef>
              <a:buFont typeface="Arial" panose="020B0604020202020204" pitchFamily="34" charset="0"/>
              <a:buChar char="•"/>
            </a:pPr>
            <a:r>
              <a:rPr lang="pl-PL" sz="2000" dirty="0"/>
              <a:t>Perspektywy w SQL to nazwane polecenia SELECT, które </a:t>
            </a:r>
            <a:r>
              <a:rPr lang="pl-PL" sz="2000" dirty="0" err="1"/>
              <a:t>dostar</a:t>
            </a:r>
            <a:r>
              <a:rPr lang="pl-PL" sz="2000" dirty="0"/>
              <a:t>-czają wyników na podstawie jednej lub większej liczby tabel, ale, w typowym przypadku, </a:t>
            </a:r>
            <a:r>
              <a:rPr lang="pl-PL" sz="2000" dirty="0">
                <a:solidFill>
                  <a:srgbClr val="FF0000"/>
                </a:solidFill>
              </a:rPr>
              <a:t>nie przechowują </a:t>
            </a:r>
            <a:r>
              <a:rPr lang="pl-PL" sz="2000" dirty="0"/>
              <a:t>„własnych” danych</a:t>
            </a:r>
            <a:r>
              <a:rPr lang="en-US" sz="2000" dirty="0"/>
              <a:t>.</a:t>
            </a:r>
          </a:p>
          <a:p>
            <a:pPr marL="719138" indent="-342900">
              <a:spcBef>
                <a:spcPts val="600"/>
              </a:spcBef>
              <a:buFont typeface="Arial" panose="020B0604020202020204" pitchFamily="34" charset="0"/>
              <a:buChar char="•"/>
            </a:pPr>
            <a:r>
              <a:rPr lang="pl-PL" sz="2000" dirty="0"/>
              <a:t>Inaczej jest w przypadku kostek, które </a:t>
            </a:r>
            <a:r>
              <a:rPr lang="pl-PL" sz="2000" dirty="0">
                <a:solidFill>
                  <a:srgbClr val="FF0000"/>
                </a:solidFill>
              </a:rPr>
              <a:t>przechowują kopię </a:t>
            </a:r>
            <a:r>
              <a:rPr lang="pl-PL" sz="2000" dirty="0"/>
              <a:t>rzeczywistych danych z jednej lub więcej tabel</a:t>
            </a:r>
            <a:r>
              <a:rPr lang="en-US" sz="2000" dirty="0"/>
              <a:t>. </a:t>
            </a:r>
          </a:p>
          <a:p>
            <a:pPr marL="719138" indent="-342900">
              <a:spcBef>
                <a:spcPts val="600"/>
              </a:spcBef>
              <a:buFont typeface="Arial" panose="020B0604020202020204" pitchFamily="34" charset="0"/>
              <a:buChar char="•"/>
            </a:pPr>
            <a:r>
              <a:rPr lang="pl-PL" sz="2000" dirty="0"/>
              <a:t>Raporty uzyskiwane z kostki </a:t>
            </a:r>
            <a:r>
              <a:rPr lang="pl-PL" sz="2000" dirty="0">
                <a:solidFill>
                  <a:srgbClr val="FF0000"/>
                </a:solidFill>
              </a:rPr>
              <a:t>nie mają dostępu </a:t>
            </a:r>
            <a:r>
              <a:rPr lang="pl-PL" sz="2000" dirty="0"/>
              <a:t>do oryginalnych tabel i </a:t>
            </a:r>
            <a:r>
              <a:rPr lang="pl-PL" sz="2000" dirty="0">
                <a:solidFill>
                  <a:srgbClr val="FF0000"/>
                </a:solidFill>
              </a:rPr>
              <a:t>nie są spowalniane </a:t>
            </a:r>
            <a:r>
              <a:rPr lang="pl-PL" sz="2000" dirty="0"/>
              <a:t>przez wykonywanie bieżących transakcji</a:t>
            </a:r>
            <a:r>
              <a:rPr lang="en-US" sz="2000" dirty="0"/>
              <a:t>.</a:t>
            </a:r>
          </a:p>
        </p:txBody>
      </p:sp>
      <p:sp>
        <p:nvSpPr>
          <p:cNvPr id="7" name="Schemat blokowy: operacja ręczna 6"/>
          <p:cNvSpPr/>
          <p:nvPr/>
        </p:nvSpPr>
        <p:spPr>
          <a:xfrm>
            <a:off x="8241030" y="4285161"/>
            <a:ext cx="3040380" cy="532227"/>
          </a:xfrm>
          <a:prstGeom prst="flowChartManualOpera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Przetwarzanie</a:t>
            </a:r>
          </a:p>
        </p:txBody>
      </p:sp>
      <p:sp>
        <p:nvSpPr>
          <p:cNvPr id="8" name="Sześcian 7"/>
          <p:cNvSpPr/>
          <p:nvPr/>
        </p:nvSpPr>
        <p:spPr>
          <a:xfrm>
            <a:off x="9187734" y="5404216"/>
            <a:ext cx="1197429" cy="1023257"/>
          </a:xfrm>
          <a:prstGeom prst="cub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solidFill>
                  <a:schemeClr val="tx1"/>
                </a:solidFill>
              </a:rPr>
              <a:t>Kostka</a:t>
            </a:r>
            <a:endParaRPr lang="en-US" sz="2000" dirty="0">
              <a:solidFill>
                <a:schemeClr val="tx1"/>
              </a:solidFill>
            </a:endParaRPr>
          </a:p>
        </p:txBody>
      </p:sp>
      <p:grpSp>
        <p:nvGrpSpPr>
          <p:cNvPr id="3" name="Grupa 2"/>
          <p:cNvGrpSpPr/>
          <p:nvPr/>
        </p:nvGrpSpPr>
        <p:grpSpPr>
          <a:xfrm>
            <a:off x="8427579" y="2328928"/>
            <a:ext cx="2611072" cy="1353953"/>
            <a:chOff x="8427579" y="2328928"/>
            <a:chExt cx="2611072" cy="1353953"/>
          </a:xfrm>
        </p:grpSpPr>
        <p:grpSp>
          <p:nvGrpSpPr>
            <p:cNvPr id="22" name="Grupa 21"/>
            <p:cNvGrpSpPr/>
            <p:nvPr/>
          </p:nvGrpSpPr>
          <p:grpSpPr>
            <a:xfrm>
              <a:off x="8427579" y="2328928"/>
              <a:ext cx="979714" cy="1072732"/>
              <a:chOff x="8153400" y="2421582"/>
              <a:chExt cx="979714" cy="1072732"/>
            </a:xfrm>
          </p:grpSpPr>
          <p:sp>
            <p:nvSpPr>
              <p:cNvPr id="10" name="Prostokąt 9"/>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12" name="Łącznik prosty 11"/>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Łącznik prosty 14"/>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Łącznik prosty 16"/>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Łącznik prosty 17"/>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ole tekstowe 19"/>
              <p:cNvSpPr txBox="1"/>
              <p:nvPr/>
            </p:nvSpPr>
            <p:spPr>
              <a:xfrm>
                <a:off x="8153400" y="2421582"/>
                <a:ext cx="979714" cy="338554"/>
              </a:xfrm>
              <a:prstGeom prst="rect">
                <a:avLst/>
              </a:prstGeom>
              <a:noFill/>
            </p:spPr>
            <p:txBody>
              <a:bodyPr wrap="square" rtlCol="0">
                <a:spAutoFit/>
              </a:bodyPr>
              <a:lstStyle/>
              <a:p>
                <a:pPr algn="ctr"/>
                <a:r>
                  <a:rPr lang="en-US" sz="1600" dirty="0"/>
                  <a:t>Tab</a:t>
                </a:r>
                <a:r>
                  <a:rPr lang="pl-PL" sz="1600" dirty="0" err="1"/>
                  <a:t>ela</a:t>
                </a:r>
                <a:endParaRPr lang="en-US" sz="1600" dirty="0"/>
              </a:p>
            </p:txBody>
          </p:sp>
        </p:grpSp>
        <p:grpSp>
          <p:nvGrpSpPr>
            <p:cNvPr id="30" name="Grupa 29"/>
            <p:cNvGrpSpPr/>
            <p:nvPr/>
          </p:nvGrpSpPr>
          <p:grpSpPr>
            <a:xfrm>
              <a:off x="10058937" y="2351675"/>
              <a:ext cx="979714" cy="1072732"/>
              <a:chOff x="8153400" y="2421582"/>
              <a:chExt cx="979714" cy="1072732"/>
            </a:xfrm>
          </p:grpSpPr>
          <p:sp>
            <p:nvSpPr>
              <p:cNvPr id="31" name="Prostokąt 30"/>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32" name="Łącznik prosty 31"/>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Łącznik prosty 32"/>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Łącznik prosty 33"/>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Łącznik prosty 34"/>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pole tekstowe 35"/>
              <p:cNvSpPr txBox="1"/>
              <p:nvPr/>
            </p:nvSpPr>
            <p:spPr>
              <a:xfrm>
                <a:off x="8153400" y="2421582"/>
                <a:ext cx="979714" cy="338554"/>
              </a:xfrm>
              <a:prstGeom prst="rect">
                <a:avLst/>
              </a:prstGeom>
              <a:noFill/>
            </p:spPr>
            <p:txBody>
              <a:bodyPr wrap="square" rtlCol="0">
                <a:spAutoFit/>
              </a:bodyPr>
              <a:lstStyle/>
              <a:p>
                <a:pPr algn="ctr"/>
                <a:r>
                  <a:rPr lang="en-US" sz="1600" dirty="0"/>
                  <a:t>Tab</a:t>
                </a:r>
                <a:r>
                  <a:rPr lang="pl-PL" sz="1600" dirty="0" err="1"/>
                  <a:t>ela</a:t>
                </a:r>
                <a:endParaRPr lang="en-US" sz="1600" dirty="0"/>
              </a:p>
            </p:txBody>
          </p:sp>
        </p:grpSp>
        <p:grpSp>
          <p:nvGrpSpPr>
            <p:cNvPr id="23" name="Grupa 22"/>
            <p:cNvGrpSpPr/>
            <p:nvPr/>
          </p:nvGrpSpPr>
          <p:grpSpPr>
            <a:xfrm>
              <a:off x="9227297" y="2610149"/>
              <a:ext cx="979714" cy="1072732"/>
              <a:chOff x="8153400" y="2421582"/>
              <a:chExt cx="979714" cy="1072732"/>
            </a:xfrm>
          </p:grpSpPr>
          <p:sp>
            <p:nvSpPr>
              <p:cNvPr id="24" name="Prostokąt 23"/>
              <p:cNvSpPr/>
              <p:nvPr/>
            </p:nvSpPr>
            <p:spPr>
              <a:xfrm>
                <a:off x="8153400" y="2721429"/>
                <a:ext cx="979714" cy="772885"/>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cxnSp>
            <p:nvCxnSpPr>
              <p:cNvPr id="25" name="Łącznik prosty 24"/>
              <p:cNvCxnSpPr/>
              <p:nvPr/>
            </p:nvCxnSpPr>
            <p:spPr>
              <a:xfrm flipV="1">
                <a:off x="8153400" y="2819397"/>
                <a:ext cx="979714" cy="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Łącznik prosty 25"/>
              <p:cNvCxnSpPr/>
              <p:nvPr/>
            </p:nvCxnSpPr>
            <p:spPr>
              <a:xfrm flipV="1">
                <a:off x="8258175" y="2723378"/>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Łącznik prosty 26"/>
              <p:cNvCxnSpPr/>
              <p:nvPr/>
            </p:nvCxnSpPr>
            <p:spPr>
              <a:xfrm flipV="1">
                <a:off x="8547669"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Łącznik prosty 27"/>
              <p:cNvCxnSpPr/>
              <p:nvPr/>
            </p:nvCxnSpPr>
            <p:spPr>
              <a:xfrm flipV="1">
                <a:off x="8838354" y="2721429"/>
                <a:ext cx="4763" cy="770936"/>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pole tekstowe 28"/>
              <p:cNvSpPr txBox="1"/>
              <p:nvPr/>
            </p:nvSpPr>
            <p:spPr>
              <a:xfrm>
                <a:off x="8153400" y="2421582"/>
                <a:ext cx="979714" cy="338554"/>
              </a:xfrm>
              <a:prstGeom prst="rect">
                <a:avLst/>
              </a:prstGeom>
              <a:noFill/>
            </p:spPr>
            <p:txBody>
              <a:bodyPr wrap="square" rtlCol="0">
                <a:spAutoFit/>
              </a:bodyPr>
              <a:lstStyle/>
              <a:p>
                <a:pPr algn="ctr"/>
                <a:r>
                  <a:rPr lang="en-US" sz="1600" dirty="0"/>
                  <a:t>Tab</a:t>
                </a:r>
                <a:r>
                  <a:rPr lang="pl-PL" sz="1600" dirty="0" err="1"/>
                  <a:t>ela</a:t>
                </a:r>
                <a:endParaRPr lang="en-US" sz="1600" dirty="0"/>
              </a:p>
            </p:txBody>
          </p:sp>
        </p:grpSp>
      </p:grpSp>
      <p:cxnSp>
        <p:nvCxnSpPr>
          <p:cNvPr id="38" name="Łącznik prosty ze strzałką 37"/>
          <p:cNvCxnSpPr/>
          <p:nvPr/>
        </p:nvCxnSpPr>
        <p:spPr>
          <a:xfrm>
            <a:off x="9761220" y="4965979"/>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nvGrpSpPr>
          <p:cNvPr id="4" name="Grupa 3"/>
          <p:cNvGrpSpPr/>
          <p:nvPr/>
        </p:nvGrpSpPr>
        <p:grpSpPr>
          <a:xfrm>
            <a:off x="8898636" y="3849649"/>
            <a:ext cx="1569801" cy="332538"/>
            <a:chOff x="8898636" y="3849649"/>
            <a:chExt cx="1569801" cy="332538"/>
          </a:xfrm>
        </p:grpSpPr>
        <p:cxnSp>
          <p:nvCxnSpPr>
            <p:cNvPr id="41" name="Łącznik prosty ze strzałką 40"/>
            <p:cNvCxnSpPr/>
            <p:nvPr/>
          </p:nvCxnSpPr>
          <p:spPr>
            <a:xfrm>
              <a:off x="9704070" y="3849649"/>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2" name="Łącznik prosty ze strzałką 41"/>
            <p:cNvCxnSpPr/>
            <p:nvPr/>
          </p:nvCxnSpPr>
          <p:spPr>
            <a:xfrm>
              <a:off x="10468437" y="3852070"/>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3" name="Łącznik prosty ze strzałką 42"/>
            <p:cNvCxnSpPr/>
            <p:nvPr/>
          </p:nvCxnSpPr>
          <p:spPr>
            <a:xfrm>
              <a:off x="8898636" y="3852070"/>
              <a:ext cx="0" cy="33011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92677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up)">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5">
                                            <p:txEl>
                                              <p:pRg st="1" end="1"/>
                                            </p:txEl>
                                          </p:spTgt>
                                        </p:tgtEl>
                                        <p:attrNameLst>
                                          <p:attrName>style.visibility</p:attrName>
                                        </p:attrNameLst>
                                      </p:cBhvr>
                                      <p:to>
                                        <p:strVal val="visible"/>
                                      </p:to>
                                    </p:set>
                                    <p:animEffect transition="in" filter="wipe(up)">
                                      <p:cBhvr>
                                        <p:cTn id="47" dur="500"/>
                                        <p:tgtEl>
                                          <p:spTgt spid="5">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
                                            <p:txEl>
                                              <p:pRg st="2" end="2"/>
                                            </p:txEl>
                                          </p:spTgt>
                                        </p:tgtEl>
                                        <p:attrNameLst>
                                          <p:attrName>style.visibility</p:attrName>
                                        </p:attrNameLst>
                                      </p:cBhvr>
                                      <p:to>
                                        <p:strVal val="visible"/>
                                      </p:to>
                                    </p:set>
                                    <p:animEffect transition="in" filter="wipe(left)">
                                      <p:cBhvr>
                                        <p:cTn id="52" dur="500"/>
                                        <p:tgtEl>
                                          <p:spTgt spid="5">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5">
                                            <p:txEl>
                                              <p:pRg st="3" end="3"/>
                                            </p:txEl>
                                          </p:spTgt>
                                        </p:tgtEl>
                                        <p:attrNameLst>
                                          <p:attrName>style.visibility</p:attrName>
                                        </p:attrNameLst>
                                      </p:cBhvr>
                                      <p:to>
                                        <p:strVal val="visible"/>
                                      </p:to>
                                    </p:set>
                                    <p:animEffect transition="in" filter="wipe(left)">
                                      <p:cBhvr>
                                        <p:cTn id="57" dur="500"/>
                                        <p:tgtEl>
                                          <p:spTgt spid="5">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5">
                                            <p:txEl>
                                              <p:pRg st="4" end="4"/>
                                            </p:txEl>
                                          </p:spTgt>
                                        </p:tgtEl>
                                        <p:attrNameLst>
                                          <p:attrName>style.visibility</p:attrName>
                                        </p:attrNameLst>
                                      </p:cBhvr>
                                      <p:to>
                                        <p:strVal val="visible"/>
                                      </p:to>
                                    </p:set>
                                    <p:animEffect transition="in" filter="wipe(left)">
                                      <p:cBhvr>
                                        <p:cTn id="6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a:t>Starting an SSAS Project</a:t>
            </a:r>
          </a:p>
        </p:txBody>
      </p:sp>
      <p:sp>
        <p:nvSpPr>
          <p:cNvPr id="2" name="Prostokąt 1"/>
          <p:cNvSpPr/>
          <p:nvPr/>
        </p:nvSpPr>
        <p:spPr>
          <a:xfrm>
            <a:off x="284664" y="1055501"/>
            <a:ext cx="11622672" cy="3262432"/>
          </a:xfrm>
          <a:prstGeom prst="rect">
            <a:avLst/>
          </a:prstGeom>
        </p:spPr>
        <p:txBody>
          <a:bodyPr wrap="square">
            <a:spAutoFit/>
          </a:bodyPr>
          <a:lstStyle/>
          <a:p>
            <a:pPr marL="358775" indent="-358775">
              <a:spcBef>
                <a:spcPts val="1800"/>
              </a:spcBef>
              <a:buFont typeface="Wingdings" panose="05000000000000000000" pitchFamily="2" charset="2"/>
              <a:buChar char="F"/>
            </a:pPr>
            <a:r>
              <a:rPr lang="en-US" sz="2300" dirty="0"/>
              <a:t>We already know what a cube is, and now the question is how to make them. </a:t>
            </a:r>
          </a:p>
          <a:p>
            <a:pPr marL="720725" indent="-342900">
              <a:spcBef>
                <a:spcPts val="1800"/>
              </a:spcBef>
              <a:buFont typeface="Arial" panose="020B0604020202020204" pitchFamily="34" charset="0"/>
              <a:buChar char="•"/>
            </a:pPr>
            <a:r>
              <a:rPr lang="en-US" sz="2000" dirty="0"/>
              <a:t>We can create them programmatically using either MDX or XMLA; however, most of the time you want to use Visual Studio instead. </a:t>
            </a:r>
          </a:p>
          <a:p>
            <a:pPr marL="358775" indent="-358775">
              <a:spcBef>
                <a:spcPts val="1800"/>
              </a:spcBef>
              <a:buFont typeface="Wingdings" panose="05000000000000000000" pitchFamily="2" charset="2"/>
              <a:buChar char="F"/>
            </a:pPr>
            <a:r>
              <a:rPr lang="en-US" sz="2300" dirty="0"/>
              <a:t>The process of creating a cube is easier in Visual Studio because of the graphical presentation and wizards that walk us through the process.</a:t>
            </a:r>
          </a:p>
          <a:p>
            <a:pPr marL="358775" indent="-358775">
              <a:spcBef>
                <a:spcPts val="1800"/>
              </a:spcBef>
              <a:buFont typeface="Wingdings" panose="05000000000000000000" pitchFamily="2" charset="2"/>
              <a:buChar char="F"/>
            </a:pPr>
            <a:r>
              <a:rPr lang="en-US" sz="2300" dirty="0"/>
              <a:t>To start creating our cubes with Visual Studio, let us begin by creating an SSAS project. In Figure 9-8 a new SSAS project is added to the </a:t>
            </a:r>
            <a:r>
              <a:rPr lang="en-US" sz="2300" dirty="0" err="1"/>
              <a:t>PublicationsIndustries</a:t>
            </a:r>
            <a:r>
              <a:rPr lang="en-US" sz="2300" dirty="0"/>
              <a:t> solution. </a:t>
            </a:r>
          </a:p>
        </p:txBody>
      </p:sp>
    </p:spTree>
    <p:extLst>
      <p:ext uri="{BB962C8B-B14F-4D97-AF65-F5344CB8AC3E}">
        <p14:creationId xmlns:p14="http://schemas.microsoft.com/office/powerpoint/2010/main" val="3873332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pl-PL" sz="4000" dirty="0">
                <a:solidFill>
                  <a:srgbClr val="000000"/>
                </a:solidFill>
                <a:latin typeface="Minion-Regular"/>
              </a:rPr>
              <a:t>Schemat logiczny bazy Northwind</a:t>
            </a:r>
            <a:endParaRPr lang="pl-PL" sz="4000" b="1" dirty="0"/>
          </a:p>
        </p:txBody>
      </p:sp>
      <p:sp>
        <p:nvSpPr>
          <p:cNvPr id="4" name="Symbol zastępczy daty 3"/>
          <p:cNvSpPr>
            <a:spLocks noGrp="1"/>
          </p:cNvSpPr>
          <p:nvPr>
            <p:ph type="dt" sz="half" idx="10"/>
          </p:nvPr>
        </p:nvSpPr>
        <p:spPr/>
        <p:txBody>
          <a:bodyPr/>
          <a:lstStyle/>
          <a:p>
            <a:fld id="{1D684510-9475-4884-8951-D3414B1C6E4B}" type="datetime1">
              <a:rPr lang="pl-PL" smtClean="0"/>
              <a:t>2024-06-05</a:t>
            </a:fld>
            <a:endParaRPr lang="pl-PL"/>
          </a:p>
        </p:txBody>
      </p:sp>
      <p:pic>
        <p:nvPicPr>
          <p:cNvPr id="11" name="Obraz 10"/>
          <p:cNvPicPr>
            <a:picLocks noChangeAspect="1"/>
          </p:cNvPicPr>
          <p:nvPr/>
        </p:nvPicPr>
        <p:blipFill>
          <a:blip r:embed="rId2"/>
          <a:stretch>
            <a:fillRect/>
          </a:stretch>
        </p:blipFill>
        <p:spPr>
          <a:xfrm>
            <a:off x="238023" y="857250"/>
            <a:ext cx="11782658" cy="5499100"/>
          </a:xfrm>
          <a:prstGeom prst="rect">
            <a:avLst/>
          </a:prstGeom>
        </p:spPr>
      </p:pic>
    </p:spTree>
    <p:extLst>
      <p:ext uri="{BB962C8B-B14F-4D97-AF65-F5344CB8AC3E}">
        <p14:creationId xmlns:p14="http://schemas.microsoft.com/office/powerpoint/2010/main" val="364383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Tytuł 1"/>
          <p:cNvSpPr txBox="1">
            <a:spLocks/>
          </p:cNvSpPr>
          <p:nvPr/>
        </p:nvSpPr>
        <p:spPr>
          <a:xfrm>
            <a:off x="0" y="0"/>
            <a:ext cx="12192000" cy="857250"/>
          </a:xfrm>
          <a:prstGeom prst="rect">
            <a:avLst/>
          </a:prstGeom>
          <a:solidFill>
            <a:schemeClr val="tx2">
              <a:lumMod val="20000"/>
              <a:lumOff val="8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pl-PL" sz="4000" b="1" dirty="0"/>
              <a:t>Construction </a:t>
            </a:r>
            <a:r>
              <a:rPr lang="pl-PL" sz="4000" b="1" dirty="0" err="1"/>
              <a:t>Process</a:t>
            </a:r>
            <a:r>
              <a:rPr lang="pl-PL" sz="4000" b="1" dirty="0"/>
              <a:t> </a:t>
            </a:r>
            <a:r>
              <a:rPr lang="en-US" sz="4000" b="1" dirty="0"/>
              <a:t>Outline</a:t>
            </a:r>
            <a:r>
              <a:rPr lang="pl-PL" sz="4000" b="1" dirty="0"/>
              <a:t>    (1/3)</a:t>
            </a:r>
            <a:endParaRPr lang="en-US" sz="4000" b="1" dirty="0"/>
          </a:p>
        </p:txBody>
      </p:sp>
      <p:sp>
        <p:nvSpPr>
          <p:cNvPr id="2" name="Symbol zastępczy daty 1"/>
          <p:cNvSpPr>
            <a:spLocks noGrp="1"/>
          </p:cNvSpPr>
          <p:nvPr>
            <p:ph type="dt" sz="half" idx="10"/>
          </p:nvPr>
        </p:nvSpPr>
        <p:spPr/>
        <p:txBody>
          <a:bodyPr/>
          <a:lstStyle/>
          <a:p>
            <a:fld id="{096699E2-662A-4980-8F4F-002290EC89CD}" type="datetime1">
              <a:rPr lang="pl-PL" smtClean="0"/>
              <a:t>2024-06-05</a:t>
            </a:fld>
            <a:endParaRPr lang="pl-PL"/>
          </a:p>
        </p:txBody>
      </p:sp>
      <p:sp>
        <p:nvSpPr>
          <p:cNvPr id="3" name="Prostokąt 2"/>
          <p:cNvSpPr/>
          <p:nvPr/>
        </p:nvSpPr>
        <p:spPr>
          <a:xfrm>
            <a:off x="108858" y="1000037"/>
            <a:ext cx="11756571" cy="5463034"/>
          </a:xfrm>
          <a:prstGeom prst="rect">
            <a:avLst/>
          </a:prstGeom>
        </p:spPr>
        <p:txBody>
          <a:bodyPr wrap="square">
            <a:spAutoFit/>
          </a:bodyPr>
          <a:lstStyle/>
          <a:p>
            <a:pPr marL="342900" indent="-342900">
              <a:spcBef>
                <a:spcPts val="600"/>
              </a:spcBef>
              <a:buFont typeface="Wingdings" panose="05000000000000000000" pitchFamily="2" charset="2"/>
              <a:buChar char="F"/>
            </a:pPr>
            <a:r>
              <a:rPr lang="en-US" sz="2200" dirty="0"/>
              <a:t>When we </a:t>
            </a:r>
            <a:r>
              <a:rPr lang="en-US" sz="2200" dirty="0">
                <a:solidFill>
                  <a:srgbClr val="FF0000"/>
                </a:solidFill>
              </a:rPr>
              <a:t>start a solution</a:t>
            </a:r>
            <a:r>
              <a:rPr lang="en-US" sz="2200" dirty="0"/>
              <a:t>, it is important to create a </a:t>
            </a:r>
            <a:r>
              <a:rPr lang="en-US" sz="2200" dirty="0">
                <a:solidFill>
                  <a:srgbClr val="FF0000"/>
                </a:solidFill>
              </a:rPr>
              <a:t>simple outline </a:t>
            </a:r>
            <a:r>
              <a:rPr lang="en-US" sz="2200" dirty="0"/>
              <a:t>of what we are trying to do. </a:t>
            </a:r>
          </a:p>
          <a:p>
            <a:pPr marL="719138" indent="-360363">
              <a:spcBef>
                <a:spcPts val="600"/>
              </a:spcBef>
              <a:buFont typeface="Arial" panose="020B0604020202020204" pitchFamily="34" charset="0"/>
              <a:buChar char="•"/>
            </a:pPr>
            <a:r>
              <a:rPr lang="en-US" sz="1900" dirty="0"/>
              <a:t>For example, we can make a </a:t>
            </a:r>
            <a:r>
              <a:rPr lang="en-US" sz="1900" dirty="0">
                <a:solidFill>
                  <a:srgbClr val="FF0000"/>
                </a:solidFill>
              </a:rPr>
              <a:t>flowchart</a:t>
            </a:r>
            <a:r>
              <a:rPr lang="en-US" sz="1900" dirty="0"/>
              <a:t>, similar to the one shown in figure </a:t>
            </a:r>
            <a:r>
              <a:rPr lang="pl-PL" sz="1900" dirty="0" err="1"/>
              <a:t>later</a:t>
            </a:r>
            <a:r>
              <a:rPr lang="pl-PL" sz="1900" dirty="0"/>
              <a:t> </a:t>
            </a:r>
            <a:r>
              <a:rPr lang="en-US" sz="1900" dirty="0"/>
              <a:t>on the slide.</a:t>
            </a:r>
          </a:p>
          <a:p>
            <a:pPr marL="342900" indent="-342900">
              <a:spcBef>
                <a:spcPts val="600"/>
              </a:spcBef>
              <a:buFont typeface="Wingdings" panose="05000000000000000000" pitchFamily="2" charset="2"/>
              <a:buChar char="F"/>
            </a:pPr>
            <a:r>
              <a:rPr lang="en-US" sz="2200" dirty="0"/>
              <a:t>The planning process typically begins by </a:t>
            </a:r>
            <a:r>
              <a:rPr lang="en-US" sz="2200" dirty="0">
                <a:solidFill>
                  <a:srgbClr val="FF0000"/>
                </a:solidFill>
              </a:rPr>
              <a:t>interviewing</a:t>
            </a:r>
            <a:r>
              <a:rPr lang="en-US" sz="2200" dirty="0"/>
              <a:t> the clients and documenting what they want. </a:t>
            </a:r>
          </a:p>
          <a:p>
            <a:pPr marL="342900" indent="-342900">
              <a:spcBef>
                <a:spcPts val="600"/>
              </a:spcBef>
              <a:buFont typeface="Wingdings" panose="05000000000000000000" pitchFamily="2" charset="2"/>
              <a:buChar char="F"/>
            </a:pPr>
            <a:r>
              <a:rPr lang="en-US" sz="2200" dirty="0"/>
              <a:t>Next, you </a:t>
            </a:r>
            <a:r>
              <a:rPr lang="en-US" sz="2200" dirty="0">
                <a:solidFill>
                  <a:srgbClr val="FF0000"/>
                </a:solidFill>
              </a:rPr>
              <a:t>need to see </a:t>
            </a:r>
            <a:r>
              <a:rPr lang="en-US" sz="2200" dirty="0"/>
              <a:t>whether or not what they are asking for can </a:t>
            </a:r>
            <a:r>
              <a:rPr lang="en-US" sz="2200" dirty="0">
                <a:solidFill>
                  <a:srgbClr val="FF0000"/>
                </a:solidFill>
              </a:rPr>
              <a:t>even be accomplished</a:t>
            </a:r>
            <a:r>
              <a:rPr lang="en-US" sz="2200" dirty="0"/>
              <a:t>.</a:t>
            </a:r>
          </a:p>
          <a:p>
            <a:pPr marL="719138" indent="-358775">
              <a:spcBef>
                <a:spcPts val="600"/>
              </a:spcBef>
              <a:buFont typeface="Arial" panose="020B0604020202020204" pitchFamily="34" charset="0"/>
              <a:buChar char="•"/>
            </a:pPr>
            <a:r>
              <a:rPr lang="en-US" sz="1900" dirty="0"/>
              <a:t>A good place to begin is to </a:t>
            </a:r>
            <a:r>
              <a:rPr lang="en-US" sz="1900" dirty="0">
                <a:solidFill>
                  <a:srgbClr val="FF0000"/>
                </a:solidFill>
              </a:rPr>
              <a:t>look for the data </a:t>
            </a:r>
            <a:r>
              <a:rPr lang="en-US" sz="1900" dirty="0"/>
              <a:t>required to build the type of solution they are requesting. It is common for clients to want your BI solution to produce information for them that is </a:t>
            </a:r>
            <a:r>
              <a:rPr lang="en-US" sz="1900" dirty="0">
                <a:solidFill>
                  <a:srgbClr val="FF0000"/>
                </a:solidFill>
              </a:rPr>
              <a:t>not supported </a:t>
            </a:r>
            <a:r>
              <a:rPr lang="en-US" sz="1900" dirty="0"/>
              <a:t>by their data. </a:t>
            </a:r>
          </a:p>
          <a:p>
            <a:pPr marL="719138" indent="-358775">
              <a:spcBef>
                <a:spcPts val="600"/>
              </a:spcBef>
              <a:buFont typeface="Arial" panose="020B0604020202020204" pitchFamily="34" charset="0"/>
              <a:buChar char="•"/>
            </a:pPr>
            <a:r>
              <a:rPr lang="en-US" sz="1900" dirty="0"/>
              <a:t>If we cannot provide them with the information they want, letting them know early on will save everyone a lot of wasted effort, and it will allow you to work with the clients to </a:t>
            </a:r>
            <a:r>
              <a:rPr lang="en-US" sz="1900" dirty="0">
                <a:solidFill>
                  <a:srgbClr val="FF0000"/>
                </a:solidFill>
              </a:rPr>
              <a:t>revise their expectations </a:t>
            </a:r>
            <a:r>
              <a:rPr lang="en-US" sz="1900" dirty="0"/>
              <a:t>while helping to avoid disappointment.</a:t>
            </a:r>
          </a:p>
          <a:p>
            <a:pPr marL="342900" indent="-342900">
              <a:spcBef>
                <a:spcPts val="600"/>
              </a:spcBef>
              <a:buFont typeface="Wingdings" panose="05000000000000000000" pitchFamily="2" charset="2"/>
              <a:buChar char="F"/>
            </a:pPr>
            <a:r>
              <a:rPr lang="en-US" sz="2400" dirty="0"/>
              <a:t>We should also keep in mind </a:t>
            </a:r>
            <a:r>
              <a:rPr lang="en-US" sz="2400" dirty="0">
                <a:solidFill>
                  <a:srgbClr val="FF0000"/>
                </a:solidFill>
              </a:rPr>
              <a:t>other important deal breakers </a:t>
            </a:r>
            <a:r>
              <a:rPr lang="en-US" sz="2400" dirty="0"/>
              <a:t>that might kill the solution:</a:t>
            </a:r>
          </a:p>
          <a:p>
            <a:pPr marL="719138" indent="-342900">
              <a:spcBef>
                <a:spcPts val="600"/>
              </a:spcBef>
              <a:buFont typeface="Arial" panose="020B0604020202020204" pitchFamily="34" charset="0"/>
              <a:buChar char="•"/>
            </a:pPr>
            <a:r>
              <a:rPr lang="en-US" sz="1900" dirty="0"/>
              <a:t>Can you complete the solution with the number of </a:t>
            </a:r>
            <a:r>
              <a:rPr lang="en-US" sz="1900" dirty="0">
                <a:solidFill>
                  <a:srgbClr val="FF0000"/>
                </a:solidFill>
              </a:rPr>
              <a:t>staff </a:t>
            </a:r>
            <a:r>
              <a:rPr lang="en-US" sz="1900" dirty="0"/>
              <a:t>you have?</a:t>
            </a:r>
          </a:p>
          <a:p>
            <a:pPr marL="719138" indent="-342900">
              <a:spcBef>
                <a:spcPts val="600"/>
              </a:spcBef>
              <a:buFont typeface="Arial" panose="020B0604020202020204" pitchFamily="34" charset="0"/>
              <a:buChar char="•"/>
            </a:pPr>
            <a:r>
              <a:rPr lang="en-US" sz="1900" dirty="0"/>
              <a:t>Can you complete the solution in the </a:t>
            </a:r>
            <a:r>
              <a:rPr lang="en-US" sz="1900" dirty="0">
                <a:solidFill>
                  <a:srgbClr val="FF0000"/>
                </a:solidFill>
              </a:rPr>
              <a:t>timeframe</a:t>
            </a:r>
            <a:r>
              <a:rPr lang="en-US" sz="1900" dirty="0"/>
              <a:t> allotted?</a:t>
            </a:r>
          </a:p>
          <a:p>
            <a:pPr marL="719138" indent="-342900">
              <a:spcBef>
                <a:spcPts val="600"/>
              </a:spcBef>
              <a:buFont typeface="Arial" panose="020B0604020202020204" pitchFamily="34" charset="0"/>
              <a:buChar char="•"/>
            </a:pPr>
            <a:r>
              <a:rPr lang="en-US" sz="1900" dirty="0"/>
              <a:t>Can you complete the solution with the current </a:t>
            </a:r>
            <a:r>
              <a:rPr lang="en-US" sz="1900" dirty="0">
                <a:solidFill>
                  <a:srgbClr val="FF0000"/>
                </a:solidFill>
              </a:rPr>
              <a:t>infrastructure</a:t>
            </a:r>
            <a:r>
              <a:rPr lang="en-US" sz="1900" dirty="0"/>
              <a:t>, </a:t>
            </a:r>
            <a:r>
              <a:rPr lang="en-US" sz="1900" dirty="0">
                <a:solidFill>
                  <a:srgbClr val="FF0000"/>
                </a:solidFill>
              </a:rPr>
              <a:t>software</a:t>
            </a:r>
            <a:r>
              <a:rPr lang="en-US" sz="1900" dirty="0"/>
              <a:t>, and </a:t>
            </a:r>
            <a:r>
              <a:rPr lang="en-US" sz="1900" dirty="0">
                <a:solidFill>
                  <a:srgbClr val="FF0000"/>
                </a:solidFill>
              </a:rPr>
              <a:t>security</a:t>
            </a:r>
            <a:r>
              <a:rPr lang="en-US" sz="1900" dirty="0"/>
              <a:t>?</a:t>
            </a:r>
          </a:p>
          <a:p>
            <a:pPr marL="719138" indent="-342900">
              <a:spcBef>
                <a:spcPts val="600"/>
              </a:spcBef>
              <a:buFont typeface="Arial" panose="020B0604020202020204" pitchFamily="34" charset="0"/>
              <a:buChar char="•"/>
            </a:pPr>
            <a:r>
              <a:rPr lang="en-US" sz="1900" dirty="0"/>
              <a:t>Can you complete the solution within the allocated </a:t>
            </a:r>
            <a:r>
              <a:rPr lang="en-US" sz="1900" dirty="0">
                <a:solidFill>
                  <a:srgbClr val="FF0000"/>
                </a:solidFill>
              </a:rPr>
              <a:t>budget</a:t>
            </a:r>
            <a:r>
              <a:rPr lang="en-US" sz="1900" dirty="0"/>
              <a:t>?</a:t>
            </a:r>
          </a:p>
        </p:txBody>
      </p:sp>
    </p:spTree>
    <p:extLst>
      <p:ext uri="{BB962C8B-B14F-4D97-AF65-F5344CB8AC3E}">
        <p14:creationId xmlns:p14="http://schemas.microsoft.com/office/powerpoint/2010/main" val="3078601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up)">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up)">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up)">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up)">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up)">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up)">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up)">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up)">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101583</TotalTime>
  <Words>9213</Words>
  <Application>Microsoft Office PowerPoint</Application>
  <PresentationFormat>Panoramiczny</PresentationFormat>
  <Paragraphs>612</Paragraphs>
  <Slides>75</Slides>
  <Notes>2</Notes>
  <HiddenSlides>39</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75</vt:i4>
      </vt:variant>
    </vt:vector>
  </HeadingPairs>
  <TitlesOfParts>
    <vt:vector size="82" baseType="lpstr">
      <vt:lpstr>Arial</vt:lpstr>
      <vt:lpstr>Calibri</vt:lpstr>
      <vt:lpstr>Calibri Light</vt:lpstr>
      <vt:lpstr>Minion-Regular</vt:lpstr>
      <vt:lpstr>Monoid</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Współczesne metody i narzędzia pracy z dużymi zbiorami danych</dc:title>
  <dc:creator>Krzysztof Świder</dc:creator>
  <cp:lastModifiedBy>Krzysztof Świder</cp:lastModifiedBy>
  <cp:revision>1776</cp:revision>
  <cp:lastPrinted>2020-06-09T08:42:50Z</cp:lastPrinted>
  <dcterms:created xsi:type="dcterms:W3CDTF">2016-10-04T15:31:38Z</dcterms:created>
  <dcterms:modified xsi:type="dcterms:W3CDTF">2024-06-05T15:23:28Z</dcterms:modified>
</cp:coreProperties>
</file>