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642" r:id="rId2"/>
    <p:sldId id="643" r:id="rId3"/>
    <p:sldId id="658" r:id="rId4"/>
    <p:sldId id="704" r:id="rId5"/>
    <p:sldId id="653" r:id="rId6"/>
    <p:sldId id="705" r:id="rId7"/>
    <p:sldId id="650" r:id="rId8"/>
    <p:sldId id="706" r:id="rId9"/>
    <p:sldId id="419" r:id="rId10"/>
    <p:sldId id="644" r:id="rId11"/>
    <p:sldId id="654" r:id="rId12"/>
    <p:sldId id="335" r:id="rId13"/>
    <p:sldId id="651" r:id="rId14"/>
    <p:sldId id="707" r:id="rId15"/>
    <p:sldId id="655" r:id="rId16"/>
    <p:sldId id="708" r:id="rId17"/>
    <p:sldId id="656" r:id="rId18"/>
    <p:sldId id="709" r:id="rId19"/>
    <p:sldId id="657" r:id="rId20"/>
    <p:sldId id="710" r:id="rId21"/>
    <p:sldId id="659" r:id="rId22"/>
    <p:sldId id="711" r:id="rId23"/>
    <p:sldId id="660" r:id="rId24"/>
    <p:sldId id="712" r:id="rId25"/>
    <p:sldId id="661" r:id="rId26"/>
    <p:sldId id="713" r:id="rId27"/>
    <p:sldId id="662" r:id="rId28"/>
    <p:sldId id="715" r:id="rId29"/>
    <p:sldId id="716" r:id="rId30"/>
    <p:sldId id="664" r:id="rId31"/>
    <p:sldId id="663" r:id="rId32"/>
    <p:sldId id="714" r:id="rId33"/>
    <p:sldId id="361" r:id="rId34"/>
    <p:sldId id="565" r:id="rId35"/>
    <p:sldId id="673" r:id="rId36"/>
    <p:sldId id="717" r:id="rId37"/>
    <p:sldId id="674" r:id="rId38"/>
    <p:sldId id="718" r:id="rId39"/>
    <p:sldId id="675" r:id="rId40"/>
    <p:sldId id="722" r:id="rId41"/>
    <p:sldId id="676" r:id="rId42"/>
    <p:sldId id="723" r:id="rId43"/>
    <p:sldId id="677" r:id="rId44"/>
    <p:sldId id="724" r:id="rId45"/>
    <p:sldId id="678" r:id="rId46"/>
    <p:sldId id="725" r:id="rId47"/>
    <p:sldId id="679" r:id="rId48"/>
    <p:sldId id="726" r:id="rId49"/>
    <p:sldId id="665" r:id="rId50"/>
    <p:sldId id="688" r:id="rId51"/>
    <p:sldId id="666" r:id="rId52"/>
    <p:sldId id="689" r:id="rId53"/>
    <p:sldId id="667" r:id="rId54"/>
    <p:sldId id="690" r:id="rId55"/>
    <p:sldId id="394" r:id="rId56"/>
    <p:sldId id="645" r:id="rId57"/>
    <p:sldId id="362" r:id="rId58"/>
    <p:sldId id="720" r:id="rId59"/>
    <p:sldId id="669" r:id="rId60"/>
    <p:sldId id="687" r:id="rId61"/>
    <p:sldId id="668" r:id="rId62"/>
    <p:sldId id="686" r:id="rId63"/>
    <p:sldId id="681" r:id="rId64"/>
    <p:sldId id="732" r:id="rId65"/>
    <p:sldId id="682" r:id="rId66"/>
    <p:sldId id="733" r:id="rId67"/>
    <p:sldId id="683" r:id="rId68"/>
    <p:sldId id="734" r:id="rId69"/>
    <p:sldId id="684" r:id="rId70"/>
    <p:sldId id="735" r:id="rId71"/>
    <p:sldId id="738" r:id="rId72"/>
    <p:sldId id="739" r:id="rId73"/>
    <p:sldId id="672" r:id="rId74"/>
    <p:sldId id="741" r:id="rId75"/>
    <p:sldId id="740" r:id="rId76"/>
    <p:sldId id="727" r:id="rId77"/>
    <p:sldId id="742" r:id="rId78"/>
    <p:sldId id="743" r:id="rId79"/>
    <p:sldId id="744" r:id="rId80"/>
    <p:sldId id="745" r:id="rId81"/>
    <p:sldId id="728" r:id="rId82"/>
    <p:sldId id="416" r:id="rId83"/>
    <p:sldId id="458" r:id="rId84"/>
    <p:sldId id="372" r:id="rId85"/>
    <p:sldId id="700" r:id="rId86"/>
    <p:sldId id="685" r:id="rId87"/>
    <p:sldId id="729" r:id="rId88"/>
    <p:sldId id="417" r:id="rId89"/>
  </p:sldIdLst>
  <p:sldSz cx="12192000" cy="6858000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E4F08"/>
    <a:srgbClr val="FF3300"/>
    <a:srgbClr val="FC8888"/>
    <a:srgbClr val="FF6D6D"/>
    <a:srgbClr val="FD9483"/>
    <a:srgbClr val="FC7F6A"/>
    <a:srgbClr val="B73F50"/>
    <a:srgbClr val="A5002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7" autoAdjust="0"/>
    <p:restoredTop sz="95501" autoAdjust="0"/>
  </p:normalViewPr>
  <p:slideViewPr>
    <p:cSldViewPr snapToGrid="0">
      <p:cViewPr varScale="1">
        <p:scale>
          <a:sx n="87" d="100"/>
          <a:sy n="87" d="100"/>
        </p:scale>
        <p:origin x="84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>
              <a:defRPr sz="1300"/>
            </a:lvl1pPr>
          </a:lstStyle>
          <a:p>
            <a:fld id="{73F2E8E6-2E8A-41CB-9B17-E1A8786C7C19}" type="datetimeFigureOut">
              <a:rPr lang="pl-PL" smtClean="0"/>
              <a:t>2024-05-23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>
              <a:defRPr sz="1300"/>
            </a:lvl1pPr>
          </a:lstStyle>
          <a:p>
            <a:fld id="{8F917FAF-5947-4FCF-A41F-789557DE8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260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>
              <a:defRPr sz="1300"/>
            </a:lvl1pPr>
          </a:lstStyle>
          <a:p>
            <a:fld id="{63F7DE88-8E5B-415D-87DB-C321B0ECDD61}" type="datetimeFigureOut">
              <a:rPr lang="pl-PL" smtClean="0"/>
              <a:t>2024-05-22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1" rIns="99040" bIns="4952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9040" tIns="49521" rIns="99040" bIns="49521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>
              <a:defRPr sz="1300"/>
            </a:lvl1pPr>
          </a:lstStyle>
          <a:p>
            <a:fld id="{BC39E705-3483-46ED-9DD0-EF287F2D3E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20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971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658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6933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1939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005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3272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78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697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7961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770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92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196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620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05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150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105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62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54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E705-3483-46ED-9DD0-EF287F2D3E32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557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E63-E370-439C-AC82-5C36ACF8B674}" type="datetime1">
              <a:rPr lang="pl-PL" smtClean="0"/>
              <a:t>2024-05-22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Eksploracja danych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6683-3522-4E6A-9D18-AD5EC80B44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6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E71B-AF87-4A3F-8C65-8BA8EF90CE12}" type="datetime1">
              <a:rPr lang="pl-PL" smtClean="0"/>
              <a:t>2024-05-22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Eksploracja danych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6683-3522-4E6A-9D18-AD5EC80B44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513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C7EA-2FAF-4953-9079-4B0F3C73E912}" type="datetime1">
              <a:rPr lang="pl-PL" smtClean="0"/>
              <a:t>2024-05-22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Eksploracja danych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6683-3522-4E6A-9D18-AD5EC80B44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92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93E5-82F3-4F66-8A5C-716A06CDF87F}" type="datetime1">
              <a:rPr lang="pl-PL" smtClean="0"/>
              <a:t>2024-05-22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Eksploracja danych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6683-3522-4E6A-9D18-AD5EC80B44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67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12CD-B4B2-4A1B-9958-67D63E33C010}" type="datetime1">
              <a:rPr lang="pl-PL" smtClean="0"/>
              <a:t>2024-05-22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Eksploracja danych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6683-3522-4E6A-9D18-AD5EC80B44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03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9AA4-9475-43AA-B22A-D9F0EEB85E19}" type="datetime1">
              <a:rPr lang="pl-PL" smtClean="0"/>
              <a:t>2024-05-22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Eksploracja danych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6683-3522-4E6A-9D18-AD5EC80B44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5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254F-5629-4FF0-98A7-88DC05E2DD53}" type="datetime1">
              <a:rPr lang="pl-PL" smtClean="0"/>
              <a:t>2024-05-22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Eksploracja danych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6683-3522-4E6A-9D18-AD5EC80B44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24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1EB8-5EFD-4932-BC87-1984903D42F9}" type="datetime1">
              <a:rPr lang="pl-PL" smtClean="0"/>
              <a:t>2024-05-22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Eksploracja danych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6683-3522-4E6A-9D18-AD5EC80B44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63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DA60-CDEA-401B-8043-93795E1FB0C0}" type="datetime1">
              <a:rPr lang="pl-PL" smtClean="0"/>
              <a:t>2024-05-22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Eksploracja danych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6683-3522-4E6A-9D18-AD5EC80B44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33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1F66-DB6A-443D-B6EE-C77EF1E2838A}" type="datetime1">
              <a:rPr lang="pl-PL" smtClean="0"/>
              <a:t>2024-05-22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Eksploracja danych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6683-3522-4E6A-9D18-AD5EC80B44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12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AFF8-6FC3-4E9E-9718-C0B8F3F0ABB4}" type="datetime1">
              <a:rPr lang="pl-PL" smtClean="0"/>
              <a:t>2024-05-22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Eksploracja danych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6683-3522-4E6A-9D18-AD5EC80B44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81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FE0AB-E82A-4099-A605-3581976D43F6}" type="datetime1">
              <a:rPr lang="pl-PL" smtClean="0"/>
              <a:t>2024-05-22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Eksploracja danych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36683-3522-4E6A-9D18-AD5EC80B44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56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2475746"/>
            <a:ext cx="12192000" cy="160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pl-PL" sz="4800" b="1" dirty="0"/>
              <a:t>Data </a:t>
            </a:r>
            <a:r>
              <a:rPr lang="pl-PL" sz="4800" b="1" dirty="0" err="1"/>
              <a:t>Warehousing</a:t>
            </a:r>
            <a:r>
              <a:rPr lang="pl-PL" sz="4800" b="1" dirty="0"/>
              <a:t> </a:t>
            </a:r>
          </a:p>
          <a:p>
            <a:pPr algn="ctr">
              <a:lnSpc>
                <a:spcPts val="6000"/>
              </a:lnSpc>
            </a:pPr>
            <a:r>
              <a:rPr lang="pl-PL" sz="4800" b="1" dirty="0"/>
              <a:t>and Business Intelligence Solutions</a:t>
            </a:r>
            <a:endParaRPr lang="en-US" sz="48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 err="1"/>
              <a:t>Chapter</a:t>
            </a:r>
            <a:r>
              <a:rPr lang="pl-PL" sz="4000" b="1" dirty="0"/>
              <a:t> </a:t>
            </a:r>
            <a:r>
              <a:rPr lang="pl-PL" sz="4000" b="1" dirty="0" err="1"/>
              <a:t>Name</a:t>
            </a:r>
            <a:endParaRPr lang="pl-PL" sz="4000" b="1" dirty="0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5556-FC5E-44A7-9250-BA80C8A66C40}" type="datetime1">
              <a:rPr lang="pl-PL" smtClean="0"/>
              <a:t>2024-05-22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1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4295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pl-PL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Idea hurtowni danych</a:t>
            </a:r>
          </a:p>
        </p:txBody>
      </p:sp>
      <p:sp>
        <p:nvSpPr>
          <p:cNvPr id="9" name="Puszka 8"/>
          <p:cNvSpPr/>
          <p:nvPr/>
        </p:nvSpPr>
        <p:spPr>
          <a:xfrm>
            <a:off x="5953125" y="1258024"/>
            <a:ext cx="5640924" cy="12597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Hurtownia danych</a:t>
            </a:r>
          </a:p>
        </p:txBody>
      </p:sp>
      <p:sp>
        <p:nvSpPr>
          <p:cNvPr id="11" name="Strzałka w górę 10"/>
          <p:cNvSpPr/>
          <p:nvPr/>
        </p:nvSpPr>
        <p:spPr>
          <a:xfrm>
            <a:off x="6302828" y="2517812"/>
            <a:ext cx="209474" cy="42103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górę 11"/>
          <p:cNvSpPr/>
          <p:nvPr/>
        </p:nvSpPr>
        <p:spPr>
          <a:xfrm>
            <a:off x="7820129" y="2553130"/>
            <a:ext cx="209474" cy="42103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górę 12"/>
          <p:cNvSpPr/>
          <p:nvPr/>
        </p:nvSpPr>
        <p:spPr>
          <a:xfrm>
            <a:off x="10293411" y="2562488"/>
            <a:ext cx="209474" cy="42103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uszka 14"/>
          <p:cNvSpPr/>
          <p:nvPr/>
        </p:nvSpPr>
        <p:spPr>
          <a:xfrm>
            <a:off x="9580379" y="3024667"/>
            <a:ext cx="1635538" cy="737962"/>
          </a:xfrm>
          <a:prstGeom prst="ca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Dane demograficzne</a:t>
            </a:r>
          </a:p>
        </p:txBody>
      </p:sp>
      <p:sp>
        <p:nvSpPr>
          <p:cNvPr id="16" name="Puszka 15"/>
          <p:cNvSpPr/>
          <p:nvPr/>
        </p:nvSpPr>
        <p:spPr>
          <a:xfrm>
            <a:off x="7214986" y="3024667"/>
            <a:ext cx="1419761" cy="737962"/>
          </a:xfrm>
          <a:prstGeom prst="ca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Dane</a:t>
            </a:r>
          </a:p>
          <a:p>
            <a:pPr algn="ctr"/>
            <a:r>
              <a:rPr lang="pl-PL" dirty="0"/>
              <a:t>o produktach</a:t>
            </a:r>
          </a:p>
        </p:txBody>
      </p:sp>
      <p:sp>
        <p:nvSpPr>
          <p:cNvPr id="17" name="Puszka 16"/>
          <p:cNvSpPr/>
          <p:nvPr/>
        </p:nvSpPr>
        <p:spPr>
          <a:xfrm>
            <a:off x="5797293" y="3024667"/>
            <a:ext cx="1228785" cy="737962"/>
          </a:xfrm>
          <a:prstGeom prst="ca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Dane</a:t>
            </a:r>
          </a:p>
          <a:p>
            <a:pPr algn="ctr"/>
            <a:r>
              <a:rPr lang="pl-PL" dirty="0"/>
              <a:t>o klientach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657278" y="3960124"/>
            <a:ext cx="172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Dane własne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9344952" y="3963755"/>
            <a:ext cx="210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Dane zewnętrzne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8521977" y="3320504"/>
            <a:ext cx="821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. . 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11186535" y="3320504"/>
            <a:ext cx="659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. . .</a:t>
            </a:r>
          </a:p>
        </p:txBody>
      </p:sp>
      <p:sp>
        <p:nvSpPr>
          <p:cNvPr id="18" name="pole tekstowe 4"/>
          <p:cNvSpPr txBox="1">
            <a:spLocks noChangeArrowheads="1"/>
          </p:cNvSpPr>
          <p:nvPr/>
        </p:nvSpPr>
        <p:spPr bwMode="auto">
          <a:xfrm>
            <a:off x="6617155" y="5214743"/>
            <a:ext cx="4557942" cy="1361911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pl-PL" sz="2400" dirty="0"/>
              <a:t>Znacznie </a:t>
            </a:r>
            <a:r>
              <a:rPr lang="pl-PL" sz="2400" dirty="0">
                <a:solidFill>
                  <a:srgbClr val="FF0000"/>
                </a:solidFill>
              </a:rPr>
              <a:t>większa objętość</a:t>
            </a:r>
            <a:endParaRPr lang="pl-PL" sz="2400" dirty="0"/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pl-PL" sz="2400" dirty="0"/>
              <a:t>Dane </a:t>
            </a:r>
            <a:r>
              <a:rPr lang="pl-PL" sz="2400" dirty="0">
                <a:solidFill>
                  <a:srgbClr val="FF0000"/>
                </a:solidFill>
              </a:rPr>
              <a:t>tylko do odczytu</a:t>
            </a:r>
            <a:endParaRPr lang="pl-PL" sz="2400" dirty="0"/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pl-PL" sz="2400" dirty="0"/>
              <a:t>Uwzględnianie </a:t>
            </a:r>
            <a:r>
              <a:rPr lang="pl-PL" sz="2400" dirty="0">
                <a:solidFill>
                  <a:srgbClr val="FF0000"/>
                </a:solidFill>
              </a:rPr>
              <a:t>czasu</a:t>
            </a:r>
            <a:r>
              <a:rPr lang="pl-PL" sz="2400" dirty="0"/>
              <a:t>.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5306108" y="4658193"/>
            <a:ext cx="6657278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880"/>
              </a:lnSpc>
              <a:spcBef>
                <a:spcPts val="600"/>
              </a:spcBef>
            </a:pPr>
            <a:r>
              <a:rPr lang="pl-PL" sz="2200" b="1" dirty="0"/>
              <a:t>Cechy odróżniające hurtownię od bazy operacyjnej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02223" y="851691"/>
            <a:ext cx="5142185" cy="380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ts val="600"/>
              </a:spcBef>
              <a:buFont typeface="Wingdings" panose="05000000000000000000" pitchFamily="2" charset="2"/>
              <a:buChar char="F"/>
            </a:pPr>
            <a:r>
              <a:rPr lang="pl-PL" sz="2300" dirty="0"/>
              <a:t>Koncepcja hurtowni danych pojawiła się wraz z potrzebą </a:t>
            </a:r>
            <a:r>
              <a:rPr lang="pl-PL" sz="2300" dirty="0">
                <a:solidFill>
                  <a:srgbClr val="FF0000"/>
                </a:solidFill>
              </a:rPr>
              <a:t>łatwego</a:t>
            </a:r>
            <a:r>
              <a:rPr lang="pl-PL" sz="2300" dirty="0"/>
              <a:t> dostępu do odpowiednio zorganizowanego repozytorium danych </a:t>
            </a:r>
            <a:r>
              <a:rPr lang="pl-PL" sz="2300" dirty="0">
                <a:solidFill>
                  <a:srgbClr val="FF0000"/>
                </a:solidFill>
              </a:rPr>
              <a:t>dobrej jakości</a:t>
            </a:r>
            <a:r>
              <a:rPr lang="pl-PL" sz="2300" dirty="0"/>
              <a:t>, które mogłoby posłużyć do celów wspomagania decyzji</a:t>
            </a:r>
            <a:r>
              <a:rPr lang="en-US" sz="2300" dirty="0"/>
              <a:t>.</a:t>
            </a:r>
            <a:endParaRPr lang="pl-PL" sz="2300" dirty="0"/>
          </a:p>
          <a:p>
            <a:pPr marL="719138" indent="-342900" algn="l" eaLnBrk="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Firmy i instytucje </a:t>
            </a:r>
            <a:r>
              <a:rPr lang="pl-PL" sz="2000" dirty="0">
                <a:solidFill>
                  <a:srgbClr val="FF0000"/>
                </a:solidFill>
              </a:rPr>
              <a:t>dysponują</a:t>
            </a:r>
            <a:r>
              <a:rPr lang="pl-PL" sz="2000" dirty="0"/>
              <a:t> ogromną ilością danych, jednak dostęp do tych danych oraz ich odpowiednie </a:t>
            </a:r>
            <a:r>
              <a:rPr lang="pl-PL" sz="2000" dirty="0">
                <a:solidFill>
                  <a:srgbClr val="FF0000"/>
                </a:solidFill>
              </a:rPr>
              <a:t>wykorzystanie </a:t>
            </a:r>
            <a:r>
              <a:rPr lang="pl-PL" sz="2000" dirty="0"/>
              <a:t>stają się coraz większym wyzwaniem</a:t>
            </a:r>
            <a:r>
              <a:rPr lang="en-US" sz="2000" dirty="0"/>
              <a:t>.</a:t>
            </a:r>
            <a:endParaRPr kumimoji="1" lang="en-AU" altLang="pl-PL" sz="2000" dirty="0"/>
          </a:p>
        </p:txBody>
      </p:sp>
      <p:sp>
        <p:nvSpPr>
          <p:cNvPr id="25" name="pole tekstowe 29"/>
          <p:cNvSpPr txBox="1">
            <a:spLocks noChangeArrowheads="1"/>
          </p:cNvSpPr>
          <p:nvPr/>
        </p:nvSpPr>
        <p:spPr bwMode="auto">
          <a:xfrm>
            <a:off x="40523" y="4658193"/>
            <a:ext cx="502371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F"/>
            </a:pPr>
            <a:r>
              <a:rPr lang="pl-PL" sz="2300" dirty="0">
                <a:solidFill>
                  <a:srgbClr val="FF0000"/>
                </a:solidFill>
              </a:rPr>
              <a:t>Hurtownia danych </a:t>
            </a:r>
            <a:r>
              <a:rPr lang="pl-PL" sz="2300" dirty="0"/>
              <a:t>to baza danych z przeznaczeniem do </a:t>
            </a:r>
            <a:r>
              <a:rPr lang="pl-PL" sz="2300" dirty="0">
                <a:solidFill>
                  <a:srgbClr val="FF0000"/>
                </a:solidFill>
              </a:rPr>
              <a:t>analizy</a:t>
            </a:r>
            <a:r>
              <a:rPr lang="pl-PL" sz="2300" dirty="0"/>
              <a:t>. </a:t>
            </a:r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Hurtownie buduje się wykorzystując </a:t>
            </a:r>
            <a:r>
              <a:rPr lang="pl-PL" sz="2000" dirty="0">
                <a:solidFill>
                  <a:srgbClr val="FF0000"/>
                </a:solidFill>
              </a:rPr>
              <a:t>technologie baz danych</a:t>
            </a:r>
            <a:r>
              <a:rPr lang="pl-PL" sz="2000" dirty="0"/>
              <a:t>. </a:t>
            </a:r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Dane mogą pochodzić z </a:t>
            </a:r>
            <a:r>
              <a:rPr lang="pl-PL" sz="2000" dirty="0">
                <a:solidFill>
                  <a:srgbClr val="FF0000"/>
                </a:solidFill>
              </a:rPr>
              <a:t>różnych źródeł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4472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3" grpId="0"/>
      <p:bldP spid="20" grpId="0"/>
      <p:bldP spid="21" grpId="0"/>
      <p:bldP spid="22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85056" y="891739"/>
            <a:ext cx="1200694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Being </a:t>
            </a:r>
            <a:r>
              <a:rPr lang="en-US" sz="2300" dirty="0">
                <a:solidFill>
                  <a:srgbClr val="FF0000"/>
                </a:solidFill>
              </a:rPr>
              <a:t>dedicated</a:t>
            </a:r>
            <a:r>
              <a:rPr lang="en-US" sz="2300" dirty="0"/>
              <a:t> analysis databases, data</a:t>
            </a:r>
            <a:r>
              <a:rPr lang="pl-PL" sz="2300" dirty="0"/>
              <a:t> </a:t>
            </a:r>
            <a:r>
              <a:rPr lang="en-US" sz="2300" dirty="0"/>
              <a:t>warehouses can be designed and optimized to efficiently </a:t>
            </a:r>
            <a:r>
              <a:rPr lang="en-US" sz="2300" dirty="0">
                <a:solidFill>
                  <a:srgbClr val="FF0000"/>
                </a:solidFill>
              </a:rPr>
              <a:t>support OLAP</a:t>
            </a:r>
            <a:r>
              <a:rPr lang="pl-PL" sz="2300" dirty="0">
                <a:solidFill>
                  <a:srgbClr val="FF0000"/>
                </a:solidFill>
              </a:rPr>
              <a:t> </a:t>
            </a:r>
            <a:r>
              <a:rPr lang="en-US" sz="2300" dirty="0">
                <a:solidFill>
                  <a:srgbClr val="FF0000"/>
                </a:solidFill>
              </a:rPr>
              <a:t>queries</a:t>
            </a:r>
            <a:r>
              <a:rPr lang="en-US" sz="2300" dirty="0"/>
              <a:t>. </a:t>
            </a:r>
            <a:endParaRPr lang="pl-PL" sz="2300" dirty="0"/>
          </a:p>
          <a:p>
            <a:pPr marL="714375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In addition, data warehouses </a:t>
            </a:r>
            <a:r>
              <a:rPr lang="en-US" sz="2000" dirty="0">
                <a:solidFill>
                  <a:srgbClr val="FF0000"/>
                </a:solidFill>
              </a:rPr>
              <a:t>are also used </a:t>
            </a:r>
            <a:r>
              <a:rPr lang="en-US" sz="2000" dirty="0"/>
              <a:t>to support other kinds of</a:t>
            </a:r>
            <a:r>
              <a:rPr lang="pl-PL" sz="2000" dirty="0"/>
              <a:t> </a:t>
            </a:r>
            <a:r>
              <a:rPr lang="en-US" sz="2000" dirty="0"/>
              <a:t>analysis tasks, like r</a:t>
            </a:r>
            <a:r>
              <a:rPr lang="en-US" sz="2000" dirty="0">
                <a:solidFill>
                  <a:srgbClr val="FF0000"/>
                </a:solidFill>
              </a:rPr>
              <a:t>eporting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data mining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FF0000"/>
                </a:solidFill>
              </a:rPr>
              <a:t>statistical analysis</a:t>
            </a:r>
            <a:r>
              <a:rPr lang="en-US" sz="2000" dirty="0"/>
              <a:t>.</a:t>
            </a:r>
            <a:r>
              <a:rPr lang="pl-PL" sz="2000" dirty="0"/>
              <a:t> 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A Database Model to </a:t>
            </a:r>
            <a:r>
              <a:rPr lang="pl-PL" sz="4000" b="1" dirty="0" err="1"/>
              <a:t>Support</a:t>
            </a:r>
            <a:r>
              <a:rPr lang="pl-PL" sz="4000" b="1" dirty="0"/>
              <a:t> OLAP</a:t>
            </a:r>
            <a:endParaRPr lang="de-DE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4A1-0863-4441-A2EA-9DB4F24FC58B}" type="datetime1">
              <a:rPr lang="pl-PL" smtClean="0"/>
              <a:t>2024-05-22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85055" y="2462488"/>
            <a:ext cx="779835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en-US" sz="2300" dirty="0">
                <a:cs typeface="Calibri Light" panose="020F0302020204030204" pitchFamily="34" charset="0"/>
              </a:rPr>
              <a:t>OLAP is a </a:t>
            </a:r>
            <a:r>
              <a:rPr lang="en-US" sz="2300" dirty="0">
                <a:solidFill>
                  <a:srgbClr val="FF3300"/>
                </a:solidFill>
                <a:cs typeface="Calibri Light" panose="020F0302020204030204" pitchFamily="34" charset="0"/>
              </a:rPr>
              <a:t>method of organizing </a:t>
            </a:r>
            <a:r>
              <a:rPr lang="en-US" sz="2300" dirty="0">
                <a:cs typeface="Calibri Light" panose="020F0302020204030204" pitchFamily="34" charset="0"/>
              </a:rPr>
              <a:t>the large data stores, where data are </a:t>
            </a:r>
            <a:r>
              <a:rPr lang="en-US" sz="2300" dirty="0">
                <a:solidFill>
                  <a:srgbClr val="FF3300"/>
                </a:solidFill>
                <a:cs typeface="Calibri Light" panose="020F0302020204030204" pitchFamily="34" charset="0"/>
              </a:rPr>
              <a:t>well suited for analysis</a:t>
            </a:r>
            <a:r>
              <a:rPr lang="pl-PL" sz="2300" dirty="0">
                <a:cs typeface="Calibri Light" panose="020F0302020204030204" pitchFamily="34" charset="0"/>
              </a:rPr>
              <a:t>.</a:t>
            </a:r>
          </a:p>
          <a:p>
            <a:pPr marL="71437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AU" altLang="pl-PL" sz="2000" dirty="0"/>
              <a:t>Data stored in relational databases are turned into meaningful, </a:t>
            </a:r>
            <a:r>
              <a:rPr kumimoji="1" lang="en-AU" altLang="pl-PL" sz="2000" dirty="0">
                <a:solidFill>
                  <a:srgbClr val="FF0000"/>
                </a:solidFill>
              </a:rPr>
              <a:t>easy to navigate</a:t>
            </a:r>
            <a:r>
              <a:rPr kumimoji="1" lang="en-AU" altLang="pl-PL" sz="2000" dirty="0"/>
              <a:t> business information by creating a </a:t>
            </a:r>
            <a:r>
              <a:rPr kumimoji="1" lang="en-AU" altLang="pl-PL" sz="2000" dirty="0">
                <a:solidFill>
                  <a:srgbClr val="FF0000"/>
                </a:solidFill>
              </a:rPr>
              <a:t>data cube</a:t>
            </a:r>
            <a:r>
              <a:rPr kumimoji="1" lang="en-AU" altLang="pl-PL" sz="2000" dirty="0"/>
              <a:t>.</a:t>
            </a:r>
            <a:endParaRPr lang="pl-PL" sz="2000" dirty="0"/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Data warehouses and OLAP systems are based on the </a:t>
            </a:r>
            <a:r>
              <a:rPr lang="en-US" sz="2300" dirty="0">
                <a:solidFill>
                  <a:srgbClr val="FF0000"/>
                </a:solidFill>
              </a:rPr>
              <a:t>multidimensional</a:t>
            </a:r>
            <a:r>
              <a:rPr lang="pl-PL" sz="2300" dirty="0">
                <a:solidFill>
                  <a:srgbClr val="FF0000"/>
                </a:solidFill>
              </a:rPr>
              <a:t> </a:t>
            </a:r>
            <a:r>
              <a:rPr lang="en-US" sz="2300" dirty="0">
                <a:solidFill>
                  <a:srgbClr val="FF0000"/>
                </a:solidFill>
              </a:rPr>
              <a:t>model</a:t>
            </a:r>
            <a:r>
              <a:rPr lang="en-US" sz="2300" dirty="0"/>
              <a:t>, which</a:t>
            </a:r>
            <a:endParaRPr lang="pl-PL" sz="2300" dirty="0"/>
          </a:p>
          <a:p>
            <a:pPr marL="719138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/>
              <a:t>views data in an </a:t>
            </a:r>
            <a:r>
              <a:rPr lang="en-US" sz="2100" i="1" dirty="0"/>
              <a:t>n</a:t>
            </a:r>
            <a:r>
              <a:rPr lang="en-US" sz="2100" dirty="0"/>
              <a:t>-dimensional space, usually called a </a:t>
            </a:r>
            <a:r>
              <a:rPr lang="en-US" sz="2100" dirty="0">
                <a:solidFill>
                  <a:srgbClr val="FF0000"/>
                </a:solidFill>
              </a:rPr>
              <a:t>data</a:t>
            </a:r>
            <a:r>
              <a:rPr lang="pl-PL" sz="2100" dirty="0">
                <a:solidFill>
                  <a:srgbClr val="FF0000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cube </a:t>
            </a:r>
            <a:r>
              <a:rPr lang="en-US" sz="2100" dirty="0"/>
              <a:t>or a hypercube. </a:t>
            </a:r>
            <a:endParaRPr lang="pl-PL" sz="2100" dirty="0"/>
          </a:p>
          <a:p>
            <a:pPr marL="358775" indent="-342900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A data cube is defined by </a:t>
            </a:r>
            <a:r>
              <a:rPr lang="en-US" sz="2300" dirty="0">
                <a:solidFill>
                  <a:srgbClr val="FF0000"/>
                </a:solidFill>
              </a:rPr>
              <a:t>dimensions</a:t>
            </a:r>
            <a:r>
              <a:rPr lang="en-US" sz="2300" dirty="0"/>
              <a:t> and </a:t>
            </a:r>
            <a:r>
              <a:rPr lang="en-US" sz="2300" dirty="0">
                <a:solidFill>
                  <a:srgbClr val="FF0000"/>
                </a:solidFill>
              </a:rPr>
              <a:t>facts</a:t>
            </a:r>
            <a:r>
              <a:rPr lang="pl-PL" sz="2300" dirty="0"/>
              <a:t>.</a:t>
            </a:r>
            <a:endParaRPr lang="en-US" sz="23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203138"/>
              </p:ext>
            </p:extLst>
          </p:nvPr>
        </p:nvGraphicFramePr>
        <p:xfrm>
          <a:off x="8348219" y="2272501"/>
          <a:ext cx="2870766" cy="400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7" name="Fotografia Photo Editor" r:id="rId4" imgW="1554615" imgH="2377646" progId="MSPhotoEd.3">
                  <p:embed/>
                </p:oleObj>
              </mc:Choice>
              <mc:Fallback>
                <p:oleObj name="Fotografia Photo Editor" r:id="rId4" imgW="1554615" imgH="237764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8219" y="2272501"/>
                        <a:ext cx="2870766" cy="4001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20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sz="4000" b="1" dirty="0"/>
              <a:t>Model bazy danych wspierający OLAP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4E90-DD34-4B7D-B327-C90FBE560280}" type="datetime1">
              <a:rPr lang="pl-PL" smtClean="0"/>
              <a:t>2024-05-22</a:t>
            </a:fld>
            <a:endParaRPr lang="pl-PL"/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424398"/>
              </p:ext>
            </p:extLst>
          </p:nvPr>
        </p:nvGraphicFramePr>
        <p:xfrm>
          <a:off x="8639909" y="2314439"/>
          <a:ext cx="2956421" cy="4120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5" name="Fotografia Photo Editor" r:id="rId3" imgW="1554615" imgH="2377646" progId="MSPhotoEd.3">
                  <p:embed/>
                </p:oleObj>
              </mc:Choice>
              <mc:Fallback>
                <p:oleObj name="Fotografia Photo Editor" r:id="rId3" imgW="1554615" imgH="237764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9909" y="2314439"/>
                        <a:ext cx="2956421" cy="4120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/>
              <p:cNvSpPr/>
              <p:nvPr/>
            </p:nvSpPr>
            <p:spPr>
              <a:xfrm>
                <a:off x="185055" y="2418944"/>
                <a:ext cx="8117090" cy="3939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1200"/>
                  </a:spcBef>
                  <a:buFont typeface="Wingdings" panose="05000000000000000000" pitchFamily="2" charset="2"/>
                  <a:buChar char="F"/>
                </a:pPr>
                <a:r>
                  <a:rPr lang="en-US" sz="2300" dirty="0">
                    <a:cs typeface="Calibri Light" panose="020F0302020204030204" pitchFamily="34" charset="0"/>
                  </a:rPr>
                  <a:t>OLAP </a:t>
                </a:r>
                <a:r>
                  <a:rPr lang="pl-PL" sz="2300" dirty="0">
                    <a:cs typeface="Calibri Light" panose="020F0302020204030204" pitchFamily="34" charset="0"/>
                  </a:rPr>
                  <a:t>to</a:t>
                </a:r>
                <a:r>
                  <a:rPr lang="en-US" sz="2300" dirty="0">
                    <a:cs typeface="Calibri Light" panose="020F0302020204030204" pitchFamily="34" charset="0"/>
                  </a:rPr>
                  <a:t> </a:t>
                </a:r>
                <a:r>
                  <a:rPr lang="en-US" sz="2300" dirty="0">
                    <a:solidFill>
                      <a:srgbClr val="FF3300"/>
                    </a:solidFill>
                    <a:cs typeface="Calibri Light" panose="020F0302020204030204" pitchFamily="34" charset="0"/>
                  </a:rPr>
                  <a:t>met</a:t>
                </a:r>
                <a:r>
                  <a:rPr lang="pl-PL" sz="2300" dirty="0">
                    <a:solidFill>
                      <a:srgbClr val="FF3300"/>
                    </a:solidFill>
                    <a:cs typeface="Calibri Light" panose="020F0302020204030204" pitchFamily="34" charset="0"/>
                  </a:rPr>
                  <a:t>oda </a:t>
                </a:r>
                <a:r>
                  <a:rPr lang="pl-PL" sz="2300" dirty="0">
                    <a:cs typeface="Calibri Light" panose="020F0302020204030204" pitchFamily="34" charset="0"/>
                  </a:rPr>
                  <a:t>takiego</a:t>
                </a:r>
                <a:r>
                  <a:rPr lang="pl-PL" sz="2300" dirty="0">
                    <a:solidFill>
                      <a:srgbClr val="FF3300"/>
                    </a:solidFill>
                    <a:cs typeface="Calibri Light" panose="020F0302020204030204" pitchFamily="34" charset="0"/>
                  </a:rPr>
                  <a:t> organizowania </a:t>
                </a:r>
                <a:r>
                  <a:rPr lang="pl-PL" sz="2300" dirty="0">
                    <a:cs typeface="Calibri Light" panose="020F0302020204030204" pitchFamily="34" charset="0"/>
                  </a:rPr>
                  <a:t>dużych zbiorów danych</a:t>
                </a:r>
                <a:r>
                  <a:rPr lang="en-US" sz="2300" dirty="0">
                    <a:cs typeface="Calibri Light" panose="020F0302020204030204" pitchFamily="34" charset="0"/>
                  </a:rPr>
                  <a:t>, </a:t>
                </a:r>
                <a:r>
                  <a:rPr lang="pl-PL" sz="2300" dirty="0">
                    <a:cs typeface="Calibri Light" panose="020F0302020204030204" pitchFamily="34" charset="0"/>
                  </a:rPr>
                  <a:t>aby dane były odpowiednio </a:t>
                </a:r>
                <a:r>
                  <a:rPr lang="pl-PL" sz="2300" dirty="0">
                    <a:solidFill>
                      <a:srgbClr val="FF0000"/>
                    </a:solidFill>
                    <a:cs typeface="Calibri Light" panose="020F0302020204030204" pitchFamily="34" charset="0"/>
                  </a:rPr>
                  <a:t>przygotowane do analizy</a:t>
                </a:r>
                <a:r>
                  <a:rPr lang="pl-PL" sz="2300" dirty="0">
                    <a:cs typeface="Calibri Light" panose="020F0302020204030204" pitchFamily="34" charset="0"/>
                  </a:rPr>
                  <a:t>.</a:t>
                </a:r>
              </a:p>
              <a:p>
                <a:pPr marL="714375" indent="-363538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kumimoji="1" lang="pl-PL" altLang="pl-PL" sz="2000" dirty="0"/>
                  <a:t>Dane przechowywane w bazach relacyjnych są organizowane do postaci tzw. </a:t>
                </a:r>
                <a:r>
                  <a:rPr kumimoji="1" lang="pl-PL" altLang="pl-PL" sz="2000" dirty="0">
                    <a:solidFill>
                      <a:srgbClr val="FF0000"/>
                    </a:solidFill>
                  </a:rPr>
                  <a:t>kostek OLAP (kostek danych)</a:t>
                </a:r>
                <a:r>
                  <a:rPr kumimoji="1" lang="pl-PL" altLang="pl-PL" sz="2000" dirty="0"/>
                  <a:t>, które  odzwierciedlają analizowane zjawiska oraz ułatwiają dostęp do informacji. </a:t>
                </a:r>
                <a:endParaRPr lang="pl-PL" sz="2300" dirty="0">
                  <a:cs typeface="Calibri Light" panose="020F0302020204030204" pitchFamily="34" charset="0"/>
                </a:endParaRPr>
              </a:p>
              <a:p>
                <a:pPr marL="342900" indent="-342900">
                  <a:spcBef>
                    <a:spcPts val="1200"/>
                  </a:spcBef>
                  <a:buFont typeface="Wingdings" panose="05000000000000000000" pitchFamily="2" charset="2"/>
                  <a:buChar char="F"/>
                </a:pPr>
                <a:r>
                  <a:rPr lang="pl-PL" sz="2300" dirty="0"/>
                  <a:t>Hurtownie danych i systemy OLAP funkcjonują w oparciu o </a:t>
                </a:r>
                <a:r>
                  <a:rPr lang="pl-PL" sz="2300" dirty="0">
                    <a:solidFill>
                      <a:srgbClr val="FF0000"/>
                    </a:solidFill>
                  </a:rPr>
                  <a:t>model wielowymiarowy</a:t>
                </a:r>
                <a:r>
                  <a:rPr lang="pl-PL" sz="2300" dirty="0"/>
                  <a:t>, który</a:t>
                </a:r>
              </a:p>
              <a:p>
                <a:pPr marL="719138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358775" algn="l"/>
                  </a:tabLst>
                </a:pPr>
                <a:r>
                  <a:rPr lang="pl-PL" sz="2000" dirty="0"/>
                  <a:t>umożliwia przeglądanie danych w przestrzeni </a:t>
                </a:r>
                <a14:m>
                  <m:oMath xmlns:m="http://schemas.openxmlformats.org/officeDocument/2006/math">
                    <m:r>
                      <a:rPr lang="pl-PL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l-PL" sz="2000" dirty="0"/>
                  <a:t>-wymiarowej, określanej jako </a:t>
                </a:r>
                <a:r>
                  <a:rPr lang="pl-PL" sz="2000" dirty="0">
                    <a:solidFill>
                      <a:srgbClr val="FF0000"/>
                    </a:solidFill>
                  </a:rPr>
                  <a:t>kostka danych</a:t>
                </a:r>
                <a:r>
                  <a:rPr lang="pl-PL" sz="2000" dirty="0"/>
                  <a:t>,</a:t>
                </a:r>
                <a:r>
                  <a:rPr lang="en-US" sz="2000" dirty="0"/>
                  <a:t> </a:t>
                </a:r>
                <a:endParaRPr lang="pl-PL" sz="2000" dirty="0"/>
              </a:p>
              <a:p>
                <a:pPr marL="358775" indent="-342900">
                  <a:spcBef>
                    <a:spcPts val="1200"/>
                  </a:spcBef>
                  <a:buFont typeface="Wingdings" panose="05000000000000000000" pitchFamily="2" charset="2"/>
                  <a:buChar char="F"/>
                  <a:tabLst>
                    <a:tab pos="358775" algn="l"/>
                  </a:tabLst>
                </a:pPr>
                <a:r>
                  <a:rPr lang="pl-PL" sz="2300" dirty="0"/>
                  <a:t>Kostka danych jest określona przez </a:t>
                </a:r>
                <a:r>
                  <a:rPr lang="pl-PL" sz="2300" dirty="0">
                    <a:solidFill>
                      <a:srgbClr val="FF0000"/>
                    </a:solidFill>
                  </a:rPr>
                  <a:t>wymiary</a:t>
                </a:r>
                <a:r>
                  <a:rPr lang="pl-PL" sz="2300" dirty="0"/>
                  <a:t> i </a:t>
                </a:r>
                <a:r>
                  <a:rPr lang="pl-PL" sz="2300" dirty="0">
                    <a:solidFill>
                      <a:srgbClr val="FF0000"/>
                    </a:solidFill>
                  </a:rPr>
                  <a:t>fakty</a:t>
                </a:r>
                <a:r>
                  <a:rPr lang="pl-PL" sz="2300" dirty="0"/>
                  <a:t>.</a:t>
                </a:r>
                <a:endParaRPr lang="en-US" sz="2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Prostoką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55" y="2418944"/>
                <a:ext cx="8117090" cy="3939540"/>
              </a:xfrm>
              <a:prstGeom prst="rect">
                <a:avLst/>
              </a:prstGeom>
              <a:blipFill rotWithShape="0">
                <a:blip r:embed="rId5"/>
                <a:stretch>
                  <a:fillRect l="-901" t="-1238" r="-1426" b="-247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rostokąt 7"/>
          <p:cNvSpPr/>
          <p:nvPr/>
        </p:nvSpPr>
        <p:spPr>
          <a:xfrm>
            <a:off x="185056" y="891739"/>
            <a:ext cx="1200694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Jako bazy </a:t>
            </a:r>
            <a:r>
              <a:rPr lang="pl-PL" sz="2300" dirty="0">
                <a:solidFill>
                  <a:srgbClr val="FF0000"/>
                </a:solidFill>
              </a:rPr>
              <a:t>dedykowane</a:t>
            </a:r>
            <a:r>
              <a:rPr lang="pl-PL" sz="2300" dirty="0"/>
              <a:t> dla celów analitycznych, hurtownie danych można zaprojektować i zoptymalizować tak, aby skutecznie </a:t>
            </a:r>
            <a:r>
              <a:rPr lang="pl-PL" sz="2300" dirty="0">
                <a:solidFill>
                  <a:srgbClr val="FF0000"/>
                </a:solidFill>
              </a:rPr>
              <a:t>wspierały operacje OLAP</a:t>
            </a:r>
            <a:r>
              <a:rPr lang="en-US" sz="2300" dirty="0"/>
              <a:t>. </a:t>
            </a:r>
            <a:endParaRPr lang="pl-PL" sz="2300" dirty="0"/>
          </a:p>
          <a:p>
            <a:pPr marL="714375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Warto dodać, że hurtownie danych mogą być także użyte do wspierania innych rodzajów analizy, takich jak: </a:t>
            </a:r>
            <a:r>
              <a:rPr lang="pl-PL" sz="2000" dirty="0">
                <a:solidFill>
                  <a:srgbClr val="FF0000"/>
                </a:solidFill>
              </a:rPr>
              <a:t>raportowanie</a:t>
            </a:r>
            <a:r>
              <a:rPr lang="pl-PL" sz="2000" dirty="0"/>
              <a:t>, </a:t>
            </a:r>
            <a:r>
              <a:rPr lang="pl-PL" sz="2000" dirty="0">
                <a:solidFill>
                  <a:srgbClr val="FF0000"/>
                </a:solidFill>
              </a:rPr>
              <a:t>eksploracja danych </a:t>
            </a:r>
            <a:r>
              <a:rPr lang="pl-PL" sz="2000" dirty="0"/>
              <a:t>czy </a:t>
            </a:r>
            <a:r>
              <a:rPr lang="pl-PL" sz="2000" dirty="0">
                <a:solidFill>
                  <a:srgbClr val="FF0000"/>
                </a:solidFill>
              </a:rPr>
              <a:t>analiza statystyczna</a:t>
            </a:r>
            <a:r>
              <a:rPr lang="en-US" sz="2000" dirty="0"/>
              <a:t>.</a:t>
            </a:r>
            <a:r>
              <a:rPr 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10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83551" y="1129789"/>
            <a:ext cx="11824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42900">
              <a:spcBef>
                <a:spcPts val="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200" dirty="0" err="1"/>
              <a:t>Let</a:t>
            </a:r>
            <a:r>
              <a:rPr lang="pl-PL" sz="2200" dirty="0"/>
              <a:t> </a:t>
            </a:r>
            <a:r>
              <a:rPr lang="pl-PL" sz="2200" dirty="0" err="1"/>
              <a:t>us</a:t>
            </a:r>
            <a:r>
              <a:rPr lang="pl-PL" sz="2200" dirty="0"/>
              <a:t> </a:t>
            </a:r>
            <a:r>
              <a:rPr lang="pl-PL" sz="2200" dirty="0" err="1"/>
              <a:t>consider</a:t>
            </a:r>
            <a:r>
              <a:rPr lang="pl-PL" sz="2200" dirty="0"/>
              <a:t> a </a:t>
            </a:r>
            <a:r>
              <a:rPr lang="en-US" sz="2200" dirty="0">
                <a:solidFill>
                  <a:srgbClr val="FF0000"/>
                </a:solidFill>
              </a:rPr>
              <a:t>data cube</a:t>
            </a:r>
            <a:r>
              <a:rPr lang="en-US" sz="2200" dirty="0"/>
              <a:t>, </a:t>
            </a:r>
            <a:r>
              <a:rPr lang="pl-PL" sz="2200" dirty="0" err="1"/>
              <a:t>which</a:t>
            </a:r>
            <a:r>
              <a:rPr lang="pl-PL" sz="2200" dirty="0"/>
              <a:t> </a:t>
            </a:r>
            <a:r>
              <a:rPr lang="pl-PL" sz="2200" dirty="0" err="1"/>
              <a:t>can</a:t>
            </a:r>
            <a:r>
              <a:rPr lang="pl-PL" sz="2200" dirty="0"/>
              <a:t> be </a:t>
            </a:r>
            <a:r>
              <a:rPr lang="pl-PL" sz="2200" dirty="0" err="1"/>
              <a:t>used</a:t>
            </a:r>
            <a:r>
              <a:rPr lang="pl-PL" sz="2200" dirty="0"/>
              <a:t> to </a:t>
            </a:r>
            <a:r>
              <a:rPr lang="pl-PL" sz="2200" dirty="0" err="1"/>
              <a:t>analyze</a:t>
            </a:r>
            <a:r>
              <a:rPr lang="pl-PL" sz="2200" dirty="0"/>
              <a:t> </a:t>
            </a:r>
            <a:r>
              <a:rPr lang="pl-PL" sz="2200" dirty="0" err="1"/>
              <a:t>sales</a:t>
            </a:r>
            <a:r>
              <a:rPr lang="pl-PL" sz="2200" dirty="0"/>
              <a:t> </a:t>
            </a:r>
            <a:r>
              <a:rPr lang="pl-PL" sz="2200" dirty="0" err="1"/>
              <a:t>figures</a:t>
            </a:r>
            <a:r>
              <a:rPr lang="pl-PL" sz="2200" dirty="0"/>
              <a:t>. </a:t>
            </a:r>
            <a:r>
              <a:rPr lang="pl-PL" sz="2200" dirty="0">
                <a:solidFill>
                  <a:srgbClr val="FF0000"/>
                </a:solidFill>
              </a:rPr>
              <a:t>Di</a:t>
            </a:r>
            <a:r>
              <a:rPr lang="en-US" sz="2200" dirty="0" err="1">
                <a:solidFill>
                  <a:srgbClr val="FF0000"/>
                </a:solidFill>
              </a:rPr>
              <a:t>mensions</a:t>
            </a:r>
            <a:r>
              <a:rPr lang="en-US" sz="2200" dirty="0"/>
              <a:t> correspond to the various business perspectives and </a:t>
            </a:r>
            <a:r>
              <a:rPr lang="en-US" sz="2200" dirty="0">
                <a:solidFill>
                  <a:srgbClr val="FF0000"/>
                </a:solidFill>
              </a:rPr>
              <a:t>cube cells </a:t>
            </a:r>
            <a:r>
              <a:rPr lang="en-US" sz="2200" dirty="0"/>
              <a:t>contain the </a:t>
            </a:r>
            <a:r>
              <a:rPr lang="en-US" sz="2200" dirty="0">
                <a:solidFill>
                  <a:srgbClr val="FF0000"/>
                </a:solidFill>
              </a:rPr>
              <a:t>measures</a:t>
            </a:r>
            <a:r>
              <a:rPr lang="en-US" sz="2200" dirty="0"/>
              <a:t> to be analyzed.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Data </a:t>
            </a:r>
            <a:r>
              <a:rPr lang="pl-PL" sz="4000" b="1" dirty="0" err="1"/>
              <a:t>Cube</a:t>
            </a:r>
            <a:endParaRPr lang="de-DE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28799" y="1995650"/>
            <a:ext cx="42787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The </a:t>
            </a:r>
            <a:r>
              <a:rPr lang="pl-PL" sz="2000" dirty="0" err="1"/>
              <a:t>picture</a:t>
            </a:r>
            <a:r>
              <a:rPr lang="pl-PL" sz="2000" dirty="0"/>
              <a:t> </a:t>
            </a:r>
            <a:r>
              <a:rPr lang="pl-PL" sz="2000" dirty="0" err="1"/>
              <a:t>shows</a:t>
            </a:r>
            <a:r>
              <a:rPr lang="pl-PL" sz="2000" dirty="0"/>
              <a:t> a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three-dimensional</a:t>
            </a:r>
            <a:r>
              <a:rPr lang="en-US" sz="2000" dirty="0"/>
              <a:t> cube for </a:t>
            </a:r>
            <a:r>
              <a:rPr lang="en-US" sz="2000" dirty="0">
                <a:solidFill>
                  <a:srgbClr val="FF0000"/>
                </a:solidFill>
              </a:rPr>
              <a:t>sales</a:t>
            </a:r>
            <a:r>
              <a:rPr lang="en-US" sz="2000" dirty="0"/>
              <a:t> data with dimensions </a:t>
            </a:r>
            <a:r>
              <a:rPr lang="en-US" sz="1700" dirty="0">
                <a:latin typeface="Monoid" panose="02000503000000000000" pitchFamily="2" charset="0"/>
              </a:rPr>
              <a:t>Product</a:t>
            </a:r>
            <a:r>
              <a:rPr lang="en-US" sz="2000" dirty="0"/>
              <a:t>, </a:t>
            </a:r>
            <a:r>
              <a:rPr lang="en-US" sz="1700" dirty="0">
                <a:latin typeface="Monoid" panose="02000503000000000000" pitchFamily="2" charset="0"/>
              </a:rPr>
              <a:t>Time</a:t>
            </a:r>
            <a:r>
              <a:rPr lang="en-US" sz="2000" dirty="0"/>
              <a:t>,</a:t>
            </a:r>
            <a:r>
              <a:rPr lang="pl-PL" sz="2000" dirty="0"/>
              <a:t> </a:t>
            </a:r>
            <a:r>
              <a:rPr lang="en-US" sz="2000" dirty="0"/>
              <a:t>and </a:t>
            </a:r>
            <a:r>
              <a:rPr lang="en-US" sz="1700" dirty="0">
                <a:latin typeface="Monoid" panose="02000503000000000000" pitchFamily="2" charset="0"/>
              </a:rPr>
              <a:t>Customer</a:t>
            </a:r>
            <a:r>
              <a:rPr lang="en-US" sz="2000" dirty="0"/>
              <a:t>, and a measure </a:t>
            </a:r>
            <a:r>
              <a:rPr lang="en-US" sz="1700" dirty="0">
                <a:latin typeface="Monoid" panose="02000503000000000000" pitchFamily="2" charset="0"/>
              </a:rPr>
              <a:t>Quantity</a:t>
            </a:r>
            <a:r>
              <a:rPr lang="pl-PL" sz="2000" dirty="0"/>
              <a:t>.</a:t>
            </a:r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FF0000"/>
                </a:solidFill>
              </a:rPr>
              <a:t>dimension level </a:t>
            </a:r>
            <a:r>
              <a:rPr lang="en-US" sz="2000" dirty="0"/>
              <a:t>represents the </a:t>
            </a:r>
            <a:r>
              <a:rPr lang="en-US" sz="2000" dirty="0">
                <a:solidFill>
                  <a:srgbClr val="FF0000"/>
                </a:solidFill>
              </a:rPr>
              <a:t>granularity</a:t>
            </a:r>
            <a:r>
              <a:rPr lang="en-US" sz="2000" dirty="0"/>
              <a:t>,</a:t>
            </a:r>
            <a:r>
              <a:rPr lang="pl-PL" sz="2000" dirty="0"/>
              <a:t> </a:t>
            </a:r>
            <a:r>
              <a:rPr lang="en-US" sz="2000" dirty="0"/>
              <a:t>or level of detail, at which measures are rep</a:t>
            </a:r>
            <a:r>
              <a:rPr lang="pl-PL" sz="2000" dirty="0"/>
              <a:t>re-</a:t>
            </a:r>
            <a:r>
              <a:rPr lang="en-US" sz="2000" dirty="0" err="1"/>
              <a:t>sented</a:t>
            </a:r>
            <a:r>
              <a:rPr lang="en-US" sz="2000" dirty="0"/>
              <a:t> for each dimension.</a:t>
            </a:r>
            <a:endParaRPr lang="pl-PL" sz="2000" dirty="0"/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In the </a:t>
            </a:r>
            <a:r>
              <a:rPr lang="en-US" sz="2000" dirty="0">
                <a:solidFill>
                  <a:srgbClr val="FF0000"/>
                </a:solidFill>
              </a:rPr>
              <a:t>example</a:t>
            </a:r>
            <a:r>
              <a:rPr lang="en-US" sz="2000" dirty="0"/>
              <a:t>, sales figures are </a:t>
            </a:r>
            <a:r>
              <a:rPr lang="en-US" sz="2000" dirty="0">
                <a:solidFill>
                  <a:srgbClr val="FF0000"/>
                </a:solidFill>
              </a:rPr>
              <a:t>aggregated</a:t>
            </a:r>
            <a:r>
              <a:rPr lang="en-US" sz="2000" dirty="0"/>
              <a:t> to the levels </a:t>
            </a:r>
            <a:r>
              <a:rPr lang="en-US" sz="1700" dirty="0">
                <a:latin typeface="Monoid" panose="02000503000000000000" pitchFamily="2" charset="0"/>
              </a:rPr>
              <a:t>Category</a:t>
            </a:r>
            <a:r>
              <a:rPr lang="en-US" sz="2000" dirty="0"/>
              <a:t>,</a:t>
            </a:r>
            <a:r>
              <a:rPr lang="pl-PL" sz="2000" dirty="0"/>
              <a:t> </a:t>
            </a:r>
            <a:r>
              <a:rPr lang="en-US" sz="1700" dirty="0">
                <a:latin typeface="Monoid" panose="02000503000000000000" pitchFamily="2" charset="0"/>
              </a:rPr>
              <a:t>Quarter</a:t>
            </a:r>
            <a:r>
              <a:rPr lang="en-US" sz="2000" dirty="0"/>
              <a:t>, and </a:t>
            </a:r>
            <a:r>
              <a:rPr lang="en-US" sz="1700" dirty="0">
                <a:latin typeface="Monoid" panose="02000503000000000000" pitchFamily="2" charset="0"/>
              </a:rPr>
              <a:t>City</a:t>
            </a:r>
            <a:r>
              <a:rPr lang="en-US" sz="2000" dirty="0"/>
              <a:t>, respectively. </a:t>
            </a:r>
            <a:endParaRPr lang="pl-PL" sz="2000" dirty="0"/>
          </a:p>
        </p:txBody>
      </p:sp>
      <p:grpSp>
        <p:nvGrpSpPr>
          <p:cNvPr id="106" name="Grupa 105"/>
          <p:cNvGrpSpPr/>
          <p:nvPr/>
        </p:nvGrpSpPr>
        <p:grpSpPr>
          <a:xfrm>
            <a:off x="7440400" y="2548365"/>
            <a:ext cx="3810340" cy="2931685"/>
            <a:chOff x="6019800" y="2230865"/>
            <a:chExt cx="3810340" cy="2931685"/>
          </a:xfrm>
        </p:grpSpPr>
        <p:sp>
          <p:nvSpPr>
            <p:cNvPr id="5" name="Prostokąt 4"/>
            <p:cNvSpPr/>
            <p:nvPr/>
          </p:nvSpPr>
          <p:spPr>
            <a:xfrm>
              <a:off x="6019800" y="2952750"/>
              <a:ext cx="2209800" cy="22098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8" name="Łącznik prosty 7"/>
            <p:cNvCxnSpPr/>
            <p:nvPr/>
          </p:nvCxnSpPr>
          <p:spPr>
            <a:xfrm>
              <a:off x="6019800" y="4048125"/>
              <a:ext cx="2209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>
              <a:off x="6019800" y="3519488"/>
              <a:ext cx="2209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>
              <a:off x="6019800" y="4595813"/>
              <a:ext cx="2209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>
              <a:off x="5995985" y="4057650"/>
              <a:ext cx="2209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 rot="16200000">
              <a:off x="5443539" y="4052888"/>
              <a:ext cx="2209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 rot="16200000">
              <a:off x="6553201" y="4052887"/>
              <a:ext cx="2209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rostokąt 15"/>
            <p:cNvSpPr/>
            <p:nvPr/>
          </p:nvSpPr>
          <p:spPr>
            <a:xfrm>
              <a:off x="7615236" y="2636838"/>
              <a:ext cx="2214904" cy="58737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7610132" y="3196785"/>
              <a:ext cx="2214904" cy="56673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7672571" y="3049500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35</a:t>
              </a: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8153400" y="2969737"/>
              <a:ext cx="476250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35</a:t>
              </a: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8398840" y="2806710"/>
              <a:ext cx="476250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33</a:t>
              </a: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8634410" y="2684064"/>
              <a:ext cx="476250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dirty="0"/>
                <a:t>25</a:t>
              </a: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8872535" y="2532833"/>
              <a:ext cx="476250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dirty="0"/>
                <a:t>14</a:t>
              </a: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8148800" y="3486040"/>
              <a:ext cx="476250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30</a:t>
              </a:r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8386925" y="3341322"/>
              <a:ext cx="476250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14</a:t>
              </a:r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8644098" y="3202461"/>
              <a:ext cx="476250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dirty="0"/>
                <a:t>23</a:t>
              </a: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8867090" y="3072133"/>
              <a:ext cx="476250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dirty="0"/>
                <a:t>18</a:t>
              </a: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7610132" y="3734946"/>
              <a:ext cx="2214904" cy="56673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Prostokąt 30"/>
            <p:cNvSpPr/>
            <p:nvPr/>
          </p:nvSpPr>
          <p:spPr>
            <a:xfrm>
              <a:off x="7610132" y="4273320"/>
              <a:ext cx="2214904" cy="59871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pole tekstowe 31"/>
            <p:cNvSpPr txBox="1"/>
            <p:nvPr/>
          </p:nvSpPr>
          <p:spPr>
            <a:xfrm>
              <a:off x="8153400" y="4055155"/>
              <a:ext cx="476250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32</a:t>
              </a:r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8396285" y="3878384"/>
              <a:ext cx="476250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12</a:t>
              </a:r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8644098" y="3740146"/>
              <a:ext cx="476250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dirty="0"/>
                <a:t>20</a:t>
              </a:r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8863010" y="3612317"/>
              <a:ext cx="476250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dirty="0"/>
                <a:t>17</a:t>
              </a:r>
            </a:p>
          </p:txBody>
        </p:sp>
        <p:sp>
          <p:nvSpPr>
            <p:cNvPr id="36" name="pole tekstowe 35"/>
            <p:cNvSpPr txBox="1"/>
            <p:nvPr/>
          </p:nvSpPr>
          <p:spPr>
            <a:xfrm>
              <a:off x="8139952" y="4600623"/>
              <a:ext cx="476250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31</a:t>
              </a:r>
            </a:p>
          </p:txBody>
        </p:sp>
        <p:sp>
          <p:nvSpPr>
            <p:cNvPr id="37" name="pole tekstowe 36"/>
            <p:cNvSpPr txBox="1"/>
            <p:nvPr/>
          </p:nvSpPr>
          <p:spPr>
            <a:xfrm>
              <a:off x="8386154" y="4424311"/>
              <a:ext cx="476250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10</a:t>
              </a:r>
            </a:p>
          </p:txBody>
        </p:sp>
        <p:sp>
          <p:nvSpPr>
            <p:cNvPr id="38" name="pole tekstowe 37"/>
            <p:cNvSpPr txBox="1"/>
            <p:nvPr/>
          </p:nvSpPr>
          <p:spPr>
            <a:xfrm>
              <a:off x="8634410" y="4291247"/>
              <a:ext cx="476250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dirty="0"/>
                <a:t>33</a:t>
              </a:r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8872535" y="4139744"/>
              <a:ext cx="476250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dirty="0"/>
                <a:t>18</a:t>
              </a:r>
            </a:p>
          </p:txBody>
        </p:sp>
        <p:cxnSp>
          <p:nvCxnSpPr>
            <p:cNvPr id="40" name="Łącznik prosty 39"/>
            <p:cNvCxnSpPr/>
            <p:nvPr/>
          </p:nvCxnSpPr>
          <p:spPr>
            <a:xfrm flipV="1">
              <a:off x="8736970" y="2641601"/>
              <a:ext cx="11742" cy="2185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41"/>
            <p:cNvCxnSpPr/>
            <p:nvPr/>
          </p:nvCxnSpPr>
          <p:spPr>
            <a:xfrm flipV="1">
              <a:off x="8973907" y="2488968"/>
              <a:ext cx="11742" cy="2185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y 42"/>
            <p:cNvCxnSpPr/>
            <p:nvPr/>
          </p:nvCxnSpPr>
          <p:spPr>
            <a:xfrm flipV="1">
              <a:off x="8488216" y="2798283"/>
              <a:ext cx="11742" cy="2185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/>
            <p:cNvCxnSpPr/>
            <p:nvPr/>
          </p:nvCxnSpPr>
          <p:spPr>
            <a:xfrm flipV="1">
              <a:off x="6035190" y="2338386"/>
              <a:ext cx="945528" cy="609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/>
            <p:cNvCxnSpPr/>
            <p:nvPr/>
          </p:nvCxnSpPr>
          <p:spPr>
            <a:xfrm flipV="1">
              <a:off x="7096856" y="2341298"/>
              <a:ext cx="936292" cy="607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Łącznik prosty 48"/>
            <p:cNvCxnSpPr/>
            <p:nvPr/>
          </p:nvCxnSpPr>
          <p:spPr>
            <a:xfrm flipV="1">
              <a:off x="7658873" y="2340686"/>
              <a:ext cx="958442" cy="612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/>
            <p:cNvCxnSpPr/>
            <p:nvPr/>
          </p:nvCxnSpPr>
          <p:spPr>
            <a:xfrm flipV="1">
              <a:off x="6555670" y="2331603"/>
              <a:ext cx="893091" cy="6181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y 51"/>
            <p:cNvCxnSpPr/>
            <p:nvPr/>
          </p:nvCxnSpPr>
          <p:spPr>
            <a:xfrm>
              <a:off x="6975955" y="2336801"/>
              <a:ext cx="2234720" cy="38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y 68"/>
            <p:cNvCxnSpPr/>
            <p:nvPr/>
          </p:nvCxnSpPr>
          <p:spPr>
            <a:xfrm>
              <a:off x="6751095" y="2484438"/>
              <a:ext cx="2234720" cy="38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/>
            <p:cNvCxnSpPr/>
            <p:nvPr/>
          </p:nvCxnSpPr>
          <p:spPr>
            <a:xfrm>
              <a:off x="6521347" y="2627268"/>
              <a:ext cx="2234720" cy="38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70"/>
            <p:cNvCxnSpPr/>
            <p:nvPr/>
          </p:nvCxnSpPr>
          <p:spPr>
            <a:xfrm>
              <a:off x="6250944" y="2794854"/>
              <a:ext cx="2234720" cy="38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pole tekstowe 71"/>
            <p:cNvSpPr txBox="1"/>
            <p:nvPr/>
          </p:nvSpPr>
          <p:spPr>
            <a:xfrm rot="20997755">
              <a:off x="7810608" y="2693731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35</a:t>
              </a:r>
            </a:p>
          </p:txBody>
        </p:sp>
        <p:sp>
          <p:nvSpPr>
            <p:cNvPr id="74" name="pole tekstowe 73"/>
            <p:cNvSpPr txBox="1"/>
            <p:nvPr/>
          </p:nvSpPr>
          <p:spPr>
            <a:xfrm rot="21105320">
              <a:off x="8072943" y="2522375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33</a:t>
              </a:r>
            </a:p>
          </p:txBody>
        </p:sp>
        <p:sp>
          <p:nvSpPr>
            <p:cNvPr id="75" name="pole tekstowe 74"/>
            <p:cNvSpPr txBox="1"/>
            <p:nvPr/>
          </p:nvSpPr>
          <p:spPr>
            <a:xfrm rot="20958128">
              <a:off x="8315720" y="2380995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25</a:t>
              </a:r>
            </a:p>
          </p:txBody>
        </p:sp>
        <p:sp>
          <p:nvSpPr>
            <p:cNvPr id="78" name="pole tekstowe 77"/>
            <p:cNvSpPr txBox="1"/>
            <p:nvPr/>
          </p:nvSpPr>
          <p:spPr>
            <a:xfrm rot="21030428">
              <a:off x="8540589" y="2232065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14</a:t>
              </a:r>
            </a:p>
          </p:txBody>
        </p:sp>
        <p:sp>
          <p:nvSpPr>
            <p:cNvPr id="79" name="pole tekstowe 78"/>
            <p:cNvSpPr txBox="1"/>
            <p:nvPr/>
          </p:nvSpPr>
          <p:spPr>
            <a:xfrm rot="20997755">
              <a:off x="7248762" y="2690430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18</a:t>
              </a:r>
            </a:p>
          </p:txBody>
        </p:sp>
        <p:sp>
          <p:nvSpPr>
            <p:cNvPr id="80" name="pole tekstowe 79"/>
            <p:cNvSpPr txBox="1"/>
            <p:nvPr/>
          </p:nvSpPr>
          <p:spPr>
            <a:xfrm rot="20997755">
              <a:off x="6691697" y="2684097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10</a:t>
              </a:r>
            </a:p>
          </p:txBody>
        </p:sp>
        <p:sp>
          <p:nvSpPr>
            <p:cNvPr id="81" name="pole tekstowe 80"/>
            <p:cNvSpPr txBox="1"/>
            <p:nvPr/>
          </p:nvSpPr>
          <p:spPr>
            <a:xfrm rot="20997755">
              <a:off x="6143541" y="2677765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21</a:t>
              </a:r>
            </a:p>
          </p:txBody>
        </p:sp>
        <p:sp>
          <p:nvSpPr>
            <p:cNvPr id="82" name="pole tekstowe 81"/>
            <p:cNvSpPr txBox="1"/>
            <p:nvPr/>
          </p:nvSpPr>
          <p:spPr>
            <a:xfrm rot="20997755">
              <a:off x="7477658" y="2526593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24</a:t>
              </a:r>
            </a:p>
          </p:txBody>
        </p:sp>
        <p:sp>
          <p:nvSpPr>
            <p:cNvPr id="83" name="pole tekstowe 82"/>
            <p:cNvSpPr txBox="1"/>
            <p:nvPr/>
          </p:nvSpPr>
          <p:spPr>
            <a:xfrm rot="20997755">
              <a:off x="7711274" y="2379811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23</a:t>
              </a:r>
            </a:p>
          </p:txBody>
        </p:sp>
        <p:sp>
          <p:nvSpPr>
            <p:cNvPr id="84" name="pole tekstowe 83"/>
            <p:cNvSpPr txBox="1"/>
            <p:nvPr/>
          </p:nvSpPr>
          <p:spPr>
            <a:xfrm rot="20997755">
              <a:off x="7940205" y="2230865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28</a:t>
              </a:r>
            </a:p>
          </p:txBody>
        </p:sp>
        <p:sp>
          <p:nvSpPr>
            <p:cNvPr id="85" name="pole tekstowe 84"/>
            <p:cNvSpPr txBox="1"/>
            <p:nvPr/>
          </p:nvSpPr>
          <p:spPr>
            <a:xfrm rot="20997755">
              <a:off x="6938545" y="2522375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20</a:t>
              </a:r>
            </a:p>
          </p:txBody>
        </p:sp>
        <p:sp>
          <p:nvSpPr>
            <p:cNvPr id="86" name="pole tekstowe 85"/>
            <p:cNvSpPr txBox="1"/>
            <p:nvPr/>
          </p:nvSpPr>
          <p:spPr>
            <a:xfrm rot="20997755">
              <a:off x="7163997" y="2373955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25</a:t>
              </a:r>
            </a:p>
          </p:txBody>
        </p:sp>
        <p:sp>
          <p:nvSpPr>
            <p:cNvPr id="87" name="pole tekstowe 86"/>
            <p:cNvSpPr txBox="1"/>
            <p:nvPr/>
          </p:nvSpPr>
          <p:spPr>
            <a:xfrm rot="20997755">
              <a:off x="7381157" y="2241169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18</a:t>
              </a:r>
            </a:p>
          </p:txBody>
        </p:sp>
        <p:sp>
          <p:nvSpPr>
            <p:cNvPr id="88" name="pole tekstowe 87"/>
            <p:cNvSpPr txBox="1"/>
            <p:nvPr/>
          </p:nvSpPr>
          <p:spPr>
            <a:xfrm rot="20997755">
              <a:off x="6386930" y="2532870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12</a:t>
              </a:r>
            </a:p>
          </p:txBody>
        </p:sp>
        <p:sp>
          <p:nvSpPr>
            <p:cNvPr id="89" name="pole tekstowe 88"/>
            <p:cNvSpPr txBox="1"/>
            <p:nvPr/>
          </p:nvSpPr>
          <p:spPr>
            <a:xfrm rot="20997755">
              <a:off x="6642521" y="2378678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33</a:t>
              </a:r>
            </a:p>
          </p:txBody>
        </p:sp>
        <p:sp>
          <p:nvSpPr>
            <p:cNvPr id="90" name="pole tekstowe 89"/>
            <p:cNvSpPr txBox="1"/>
            <p:nvPr/>
          </p:nvSpPr>
          <p:spPr>
            <a:xfrm rot="20997755">
              <a:off x="6843557" y="2231513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24</a:t>
              </a:r>
            </a:p>
          </p:txBody>
        </p:sp>
        <p:sp>
          <p:nvSpPr>
            <p:cNvPr id="91" name="pole tekstowe 90"/>
            <p:cNvSpPr txBox="1"/>
            <p:nvPr/>
          </p:nvSpPr>
          <p:spPr>
            <a:xfrm>
              <a:off x="7148670" y="3047776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18</a:t>
              </a:r>
            </a:p>
          </p:txBody>
        </p:sp>
        <p:sp>
          <p:nvSpPr>
            <p:cNvPr id="92" name="pole tekstowe 91"/>
            <p:cNvSpPr txBox="1"/>
            <p:nvPr/>
          </p:nvSpPr>
          <p:spPr>
            <a:xfrm>
              <a:off x="6572083" y="3053396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10</a:t>
              </a:r>
            </a:p>
          </p:txBody>
        </p:sp>
        <p:sp>
          <p:nvSpPr>
            <p:cNvPr id="93" name="pole tekstowe 92"/>
            <p:cNvSpPr txBox="1"/>
            <p:nvPr/>
          </p:nvSpPr>
          <p:spPr>
            <a:xfrm>
              <a:off x="6043364" y="3055005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21</a:t>
              </a:r>
            </a:p>
          </p:txBody>
        </p:sp>
        <p:sp>
          <p:nvSpPr>
            <p:cNvPr id="94" name="pole tekstowe 93"/>
            <p:cNvSpPr txBox="1"/>
            <p:nvPr/>
          </p:nvSpPr>
          <p:spPr>
            <a:xfrm>
              <a:off x="7680634" y="3601321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30</a:t>
              </a:r>
            </a:p>
          </p:txBody>
        </p:sp>
        <p:sp>
          <p:nvSpPr>
            <p:cNvPr id="95" name="pole tekstowe 94"/>
            <p:cNvSpPr txBox="1"/>
            <p:nvPr/>
          </p:nvSpPr>
          <p:spPr>
            <a:xfrm>
              <a:off x="7134221" y="3599494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11</a:t>
              </a:r>
            </a:p>
          </p:txBody>
        </p:sp>
        <p:sp>
          <p:nvSpPr>
            <p:cNvPr id="96" name="pole tekstowe 95"/>
            <p:cNvSpPr txBox="1"/>
            <p:nvPr/>
          </p:nvSpPr>
          <p:spPr>
            <a:xfrm>
              <a:off x="6577016" y="3596961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14</a:t>
              </a:r>
            </a:p>
          </p:txBody>
        </p:sp>
        <p:sp>
          <p:nvSpPr>
            <p:cNvPr id="97" name="pole tekstowe 96"/>
            <p:cNvSpPr txBox="1"/>
            <p:nvPr/>
          </p:nvSpPr>
          <p:spPr>
            <a:xfrm>
              <a:off x="6045995" y="3600986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27</a:t>
              </a:r>
            </a:p>
          </p:txBody>
        </p:sp>
        <p:sp>
          <p:nvSpPr>
            <p:cNvPr id="98" name="pole tekstowe 97"/>
            <p:cNvSpPr txBox="1"/>
            <p:nvPr/>
          </p:nvSpPr>
          <p:spPr>
            <a:xfrm>
              <a:off x="6031704" y="4129318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26</a:t>
              </a:r>
            </a:p>
          </p:txBody>
        </p:sp>
        <p:sp>
          <p:nvSpPr>
            <p:cNvPr id="99" name="pole tekstowe 98"/>
            <p:cNvSpPr txBox="1"/>
            <p:nvPr/>
          </p:nvSpPr>
          <p:spPr>
            <a:xfrm>
              <a:off x="6567488" y="4129212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12</a:t>
              </a:r>
            </a:p>
          </p:txBody>
        </p:sp>
        <p:sp>
          <p:nvSpPr>
            <p:cNvPr id="100" name="pole tekstowe 99"/>
            <p:cNvSpPr txBox="1"/>
            <p:nvPr/>
          </p:nvSpPr>
          <p:spPr>
            <a:xfrm>
              <a:off x="7114834" y="4129083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35</a:t>
              </a:r>
            </a:p>
          </p:txBody>
        </p:sp>
        <p:sp>
          <p:nvSpPr>
            <p:cNvPr id="101" name="pole tekstowe 100"/>
            <p:cNvSpPr txBox="1"/>
            <p:nvPr/>
          </p:nvSpPr>
          <p:spPr>
            <a:xfrm>
              <a:off x="7691098" y="4124664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32</a:t>
              </a:r>
            </a:p>
          </p:txBody>
        </p:sp>
        <p:sp>
          <p:nvSpPr>
            <p:cNvPr id="102" name="pole tekstowe 101"/>
            <p:cNvSpPr txBox="1"/>
            <p:nvPr/>
          </p:nvSpPr>
          <p:spPr>
            <a:xfrm>
              <a:off x="6038854" y="4677005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14</a:t>
              </a:r>
            </a:p>
          </p:txBody>
        </p:sp>
        <p:sp>
          <p:nvSpPr>
            <p:cNvPr id="103" name="pole tekstowe 102"/>
            <p:cNvSpPr txBox="1"/>
            <p:nvPr/>
          </p:nvSpPr>
          <p:spPr>
            <a:xfrm>
              <a:off x="6572083" y="4676770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20</a:t>
              </a:r>
            </a:p>
          </p:txBody>
        </p:sp>
        <p:sp>
          <p:nvSpPr>
            <p:cNvPr id="104" name="pole tekstowe 103"/>
            <p:cNvSpPr txBox="1"/>
            <p:nvPr/>
          </p:nvSpPr>
          <p:spPr>
            <a:xfrm>
              <a:off x="7130820" y="4676770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47</a:t>
              </a:r>
            </a:p>
          </p:txBody>
        </p:sp>
        <p:sp>
          <p:nvSpPr>
            <p:cNvPr id="105" name="pole tekstowe 104"/>
            <p:cNvSpPr txBox="1"/>
            <p:nvPr/>
          </p:nvSpPr>
          <p:spPr>
            <a:xfrm>
              <a:off x="7683142" y="4680459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31</a:t>
              </a: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10060098" y="3083129"/>
            <a:ext cx="2039983" cy="1629551"/>
            <a:chOff x="10060098" y="3083129"/>
            <a:chExt cx="2039983" cy="1629551"/>
          </a:xfrm>
        </p:grpSpPr>
        <p:sp>
          <p:nvSpPr>
            <p:cNvPr id="107" name="pole tekstowe 106"/>
            <p:cNvSpPr txBox="1"/>
            <p:nvPr/>
          </p:nvSpPr>
          <p:spPr>
            <a:xfrm>
              <a:off x="11100897" y="3675289"/>
              <a:ext cx="9991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measure</a:t>
              </a:r>
            </a:p>
            <a:p>
              <a:pPr algn="ctr"/>
              <a:r>
                <a:rPr lang="en-US" dirty="0"/>
                <a:t>values</a:t>
              </a:r>
            </a:p>
          </p:txBody>
        </p:sp>
        <p:cxnSp>
          <p:nvCxnSpPr>
            <p:cNvPr id="109" name="Łącznik prosty 108"/>
            <p:cNvCxnSpPr/>
            <p:nvPr/>
          </p:nvCxnSpPr>
          <p:spPr>
            <a:xfrm>
              <a:off x="10060098" y="3932571"/>
              <a:ext cx="1112917" cy="146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Łącznik prosty 109"/>
            <p:cNvCxnSpPr/>
            <p:nvPr/>
          </p:nvCxnSpPr>
          <p:spPr>
            <a:xfrm>
              <a:off x="10540828" y="3083129"/>
              <a:ext cx="675733" cy="6951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Łącznik prosty 111"/>
            <p:cNvCxnSpPr/>
            <p:nvPr/>
          </p:nvCxnSpPr>
          <p:spPr>
            <a:xfrm flipV="1">
              <a:off x="10257592" y="4135343"/>
              <a:ext cx="958969" cy="5773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pole tekstowe 114"/>
          <p:cNvSpPr txBox="1"/>
          <p:nvPr/>
        </p:nvSpPr>
        <p:spPr>
          <a:xfrm>
            <a:off x="7609901" y="6112831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Product (</a:t>
            </a:r>
            <a:r>
              <a:rPr lang="pl-PL" b="1" dirty="0" err="1">
                <a:latin typeface="Arial Narrow" panose="020B0606020202030204" pitchFamily="34" charset="0"/>
              </a:rPr>
              <a:t>Category</a:t>
            </a:r>
            <a:r>
              <a:rPr lang="pl-PL" dirty="0">
                <a:latin typeface="Arial Narrow" panose="020B0606020202030204" pitchFamily="34" charset="0"/>
              </a:rPr>
              <a:t>)</a:t>
            </a:r>
            <a:endParaRPr lang="en-US" dirty="0">
              <a:latin typeface="Arial Narrow" panose="020B0606020202030204" pitchFamily="34" charset="0"/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7055495" y="3395980"/>
            <a:ext cx="419501" cy="1950566"/>
            <a:chOff x="7055495" y="3395980"/>
            <a:chExt cx="419501" cy="1950566"/>
          </a:xfrm>
        </p:grpSpPr>
        <p:sp>
          <p:nvSpPr>
            <p:cNvPr id="116" name="pole tekstowe 115"/>
            <p:cNvSpPr txBox="1"/>
            <p:nvPr/>
          </p:nvSpPr>
          <p:spPr>
            <a:xfrm>
              <a:off x="7055542" y="3395980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Q1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7" name="pole tekstowe 116"/>
            <p:cNvSpPr txBox="1"/>
            <p:nvPr/>
          </p:nvSpPr>
          <p:spPr>
            <a:xfrm>
              <a:off x="7055495" y="3929817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Q2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8" name="pole tekstowe 117"/>
            <p:cNvSpPr txBox="1"/>
            <p:nvPr/>
          </p:nvSpPr>
          <p:spPr>
            <a:xfrm>
              <a:off x="7065910" y="4465085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Q3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9" name="pole tekstowe 118"/>
            <p:cNvSpPr txBox="1"/>
            <p:nvPr/>
          </p:nvSpPr>
          <p:spPr>
            <a:xfrm>
              <a:off x="7065910" y="5007992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Q4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6890520" y="2460608"/>
            <a:ext cx="1440447" cy="883088"/>
            <a:chOff x="6890520" y="2460608"/>
            <a:chExt cx="1440447" cy="883088"/>
          </a:xfrm>
        </p:grpSpPr>
        <p:sp>
          <p:nvSpPr>
            <p:cNvPr id="120" name="pole tekstowe 119"/>
            <p:cNvSpPr txBox="1"/>
            <p:nvPr/>
          </p:nvSpPr>
          <p:spPr>
            <a:xfrm>
              <a:off x="7811274" y="2460608"/>
              <a:ext cx="519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Köln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2" name="pole tekstowe 121"/>
            <p:cNvSpPr txBox="1"/>
            <p:nvPr/>
          </p:nvSpPr>
          <p:spPr>
            <a:xfrm>
              <a:off x="7436363" y="2635952"/>
              <a:ext cx="6126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Berlin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3" name="pole tekstowe 122"/>
            <p:cNvSpPr txBox="1"/>
            <p:nvPr/>
          </p:nvSpPr>
          <p:spPr>
            <a:xfrm>
              <a:off x="7200089" y="2810079"/>
              <a:ext cx="5424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Lyon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4" name="pole tekstowe 123"/>
            <p:cNvSpPr txBox="1"/>
            <p:nvPr/>
          </p:nvSpPr>
          <p:spPr>
            <a:xfrm>
              <a:off x="6890520" y="3005142"/>
              <a:ext cx="5677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Paris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25" name="pole tekstowe 124"/>
          <p:cNvSpPr txBox="1"/>
          <p:nvPr/>
        </p:nvSpPr>
        <p:spPr>
          <a:xfrm rot="16200000">
            <a:off x="5986136" y="4162441"/>
            <a:ext cx="148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Time (</a:t>
            </a:r>
            <a:r>
              <a:rPr lang="pl-PL" b="1" dirty="0" err="1">
                <a:latin typeface="Arial Narrow" panose="020B0606020202030204" pitchFamily="34" charset="0"/>
              </a:rPr>
              <a:t>Quarter</a:t>
            </a:r>
            <a:r>
              <a:rPr lang="pl-PL" b="1" dirty="0">
                <a:latin typeface="Arial Narrow" panose="020B0606020202030204" pitchFamily="34" charset="0"/>
              </a:rPr>
              <a:t>)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26" name="pole tekstowe 125"/>
          <p:cNvSpPr txBox="1"/>
          <p:nvPr/>
        </p:nvSpPr>
        <p:spPr>
          <a:xfrm rot="19015106">
            <a:off x="6232596" y="2435842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>
                <a:latin typeface="Arial Narrow" panose="020B0606020202030204" pitchFamily="34" charset="0"/>
              </a:rPr>
              <a:t>Customer</a:t>
            </a:r>
            <a:endParaRPr lang="pl-PL" b="1" dirty="0">
              <a:latin typeface="Arial Narrow" panose="020B0606020202030204" pitchFamily="34" charset="0"/>
            </a:endParaRPr>
          </a:p>
          <a:p>
            <a:pPr algn="ctr"/>
            <a:r>
              <a:rPr lang="pl-PL" b="1" dirty="0">
                <a:latin typeface="Arial Narrow" panose="020B0606020202030204" pitchFamily="34" charset="0"/>
              </a:rPr>
              <a:t>(City)</a:t>
            </a:r>
            <a:endParaRPr lang="en-US" dirty="0">
              <a:latin typeface="Arial Narrow" panose="020B0606020202030204" pitchFamily="34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7318622" y="5461001"/>
            <a:ext cx="2478576" cy="631751"/>
            <a:chOff x="7318622" y="5461001"/>
            <a:chExt cx="2478576" cy="631751"/>
          </a:xfrm>
        </p:grpSpPr>
        <p:sp>
          <p:nvSpPr>
            <p:cNvPr id="127" name="pole tekstowe 126"/>
            <p:cNvSpPr txBox="1"/>
            <p:nvPr/>
          </p:nvSpPr>
          <p:spPr>
            <a:xfrm>
              <a:off x="8988963" y="5475678"/>
              <a:ext cx="808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 err="1">
                  <a:latin typeface="Arial Narrow" panose="020B0606020202030204" pitchFamily="34" charset="0"/>
                </a:rPr>
                <a:t>Seafood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8" name="pole tekstowe 127"/>
            <p:cNvSpPr txBox="1"/>
            <p:nvPr/>
          </p:nvSpPr>
          <p:spPr>
            <a:xfrm>
              <a:off x="8326333" y="5754198"/>
              <a:ext cx="1079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 err="1">
                  <a:latin typeface="Arial Narrow" panose="020B0606020202030204" pitchFamily="34" charset="0"/>
                </a:rPr>
                <a:t>Condiments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9" name="pole tekstowe 128"/>
            <p:cNvSpPr txBox="1"/>
            <p:nvPr/>
          </p:nvSpPr>
          <p:spPr>
            <a:xfrm>
              <a:off x="7920271" y="5461001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 err="1">
                  <a:latin typeface="Arial Narrow" panose="020B0606020202030204" pitchFamily="34" charset="0"/>
                </a:rPr>
                <a:t>Produce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30" name="pole tekstowe 129"/>
            <p:cNvSpPr txBox="1"/>
            <p:nvPr/>
          </p:nvSpPr>
          <p:spPr>
            <a:xfrm>
              <a:off x="7318622" y="5748188"/>
              <a:ext cx="9877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 err="1">
                  <a:latin typeface="Arial Narrow" panose="020B0606020202030204" pitchFamily="34" charset="0"/>
                </a:rPr>
                <a:t>Beverages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cxnSp>
          <p:nvCxnSpPr>
            <p:cNvPr id="133" name="Łącznik prosty 132"/>
            <p:cNvCxnSpPr/>
            <p:nvPr/>
          </p:nvCxnSpPr>
          <p:spPr>
            <a:xfrm flipH="1">
              <a:off x="7690429" y="5494338"/>
              <a:ext cx="735" cy="3257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Łącznik prosty 134"/>
            <p:cNvCxnSpPr/>
            <p:nvPr/>
          </p:nvCxnSpPr>
          <p:spPr>
            <a:xfrm flipH="1">
              <a:off x="8800011" y="5494337"/>
              <a:ext cx="735" cy="3257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a 3"/>
          <p:cNvGrpSpPr/>
          <p:nvPr/>
        </p:nvGrpSpPr>
        <p:grpSpPr>
          <a:xfrm>
            <a:off x="4417702" y="3123724"/>
            <a:ext cx="3192199" cy="3173773"/>
            <a:chOff x="4417702" y="3123724"/>
            <a:chExt cx="3192199" cy="3173773"/>
          </a:xfrm>
        </p:grpSpPr>
        <p:sp>
          <p:nvSpPr>
            <p:cNvPr id="144" name="pole tekstowe 143"/>
            <p:cNvSpPr txBox="1"/>
            <p:nvPr/>
          </p:nvSpPr>
          <p:spPr>
            <a:xfrm>
              <a:off x="4417702" y="4557145"/>
              <a:ext cx="1257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/>
                <a:t>dimensions</a:t>
              </a:r>
              <a:endParaRPr lang="en-US" dirty="0"/>
            </a:p>
          </p:txBody>
        </p:sp>
        <p:cxnSp>
          <p:nvCxnSpPr>
            <p:cNvPr id="145" name="Łącznik prosty 144"/>
            <p:cNvCxnSpPr>
              <a:stCxn id="126" idx="1"/>
            </p:cNvCxnSpPr>
            <p:nvPr/>
          </p:nvCxnSpPr>
          <p:spPr>
            <a:xfrm flipH="1">
              <a:off x="5179207" y="3123724"/>
              <a:ext cx="1197355" cy="15181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Łącznik prosty 147"/>
            <p:cNvCxnSpPr>
              <a:endCxn id="125" idx="0"/>
            </p:cNvCxnSpPr>
            <p:nvPr/>
          </p:nvCxnSpPr>
          <p:spPr>
            <a:xfrm flipV="1">
              <a:off x="5560228" y="4347107"/>
              <a:ext cx="984363" cy="3655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Łącznik prosty 150"/>
            <p:cNvCxnSpPr>
              <a:endCxn id="115" idx="1"/>
            </p:cNvCxnSpPr>
            <p:nvPr/>
          </p:nvCxnSpPr>
          <p:spPr>
            <a:xfrm>
              <a:off x="5233636" y="4926477"/>
              <a:ext cx="2376265" cy="13710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42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25" grpId="0"/>
      <p:bldP spid="1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9960" y="890698"/>
            <a:ext cx="118248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42900">
              <a:spcBef>
                <a:spcPts val="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200" dirty="0"/>
              <a:t>Rozważymy </a:t>
            </a:r>
            <a:r>
              <a:rPr lang="pl-PL" sz="2200" dirty="0">
                <a:solidFill>
                  <a:srgbClr val="FF0000"/>
                </a:solidFill>
              </a:rPr>
              <a:t>kostkę danych </a:t>
            </a:r>
            <a:r>
              <a:rPr lang="pl-PL" sz="2200" dirty="0"/>
              <a:t>przeznaczoną do analizy wielkości sprzedaży. </a:t>
            </a:r>
            <a:r>
              <a:rPr lang="pl-PL" sz="2200" dirty="0">
                <a:solidFill>
                  <a:srgbClr val="FF0000"/>
                </a:solidFill>
              </a:rPr>
              <a:t>Wymiary</a:t>
            </a:r>
            <a:r>
              <a:rPr lang="pl-PL" sz="2200" dirty="0"/>
              <a:t> odnoszą się do pewnych aspektów merytorycznych (biznesowych), a pojedyncze </a:t>
            </a:r>
            <a:r>
              <a:rPr lang="pl-PL" sz="2200" dirty="0">
                <a:solidFill>
                  <a:srgbClr val="FF0000"/>
                </a:solidFill>
              </a:rPr>
              <a:t>komórki w kostce </a:t>
            </a:r>
            <a:r>
              <a:rPr lang="pl-PL" sz="2200" dirty="0"/>
              <a:t>zawierają </a:t>
            </a:r>
            <a:r>
              <a:rPr lang="pl-PL" sz="2200" dirty="0">
                <a:solidFill>
                  <a:srgbClr val="FF0000"/>
                </a:solidFill>
              </a:rPr>
              <a:t>miary</a:t>
            </a:r>
            <a:r>
              <a:rPr lang="pl-PL" sz="2200" dirty="0"/>
              <a:t>, które mają być poddane analizie.</a:t>
            </a:r>
            <a:endParaRPr lang="en-US" sz="2200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Kostka danych</a:t>
            </a:r>
            <a:endParaRPr lang="de-DE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118668" y="6482163"/>
            <a:ext cx="2743200" cy="365125"/>
          </a:xfrm>
        </p:spPr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28799" y="1995650"/>
            <a:ext cx="427877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Rysunek przedstawia kostkę danych dotyczących sprzedaży mającą </a:t>
            </a:r>
            <a:r>
              <a:rPr lang="pl-PL" sz="2000" dirty="0">
                <a:solidFill>
                  <a:srgbClr val="FF0000"/>
                </a:solidFill>
              </a:rPr>
              <a:t>trzy wymiary</a:t>
            </a:r>
            <a:r>
              <a:rPr lang="pl-PL" sz="2000" dirty="0"/>
              <a:t>: </a:t>
            </a:r>
            <a:r>
              <a:rPr lang="en-US" sz="1700" dirty="0">
                <a:latin typeface="Monoid" panose="02000503000000000000" pitchFamily="2" charset="0"/>
              </a:rPr>
              <a:t>Product</a:t>
            </a:r>
            <a:r>
              <a:rPr lang="en-US" sz="2000" dirty="0"/>
              <a:t>, </a:t>
            </a:r>
            <a:r>
              <a:rPr lang="en-US" sz="1700" dirty="0">
                <a:latin typeface="Monoid" panose="02000503000000000000" pitchFamily="2" charset="0"/>
              </a:rPr>
              <a:t>Time</a:t>
            </a:r>
            <a:r>
              <a:rPr lang="pl-PL" sz="2000" dirty="0"/>
              <a:t>  i</a:t>
            </a:r>
            <a:r>
              <a:rPr lang="en-US" sz="2000" dirty="0"/>
              <a:t> </a:t>
            </a:r>
            <a:r>
              <a:rPr lang="en-US" sz="1700" dirty="0">
                <a:latin typeface="Monoid" panose="02000503000000000000" pitchFamily="2" charset="0"/>
              </a:rPr>
              <a:t>Customer</a:t>
            </a:r>
            <a:r>
              <a:rPr lang="en-US" sz="2000" dirty="0"/>
              <a:t> </a:t>
            </a:r>
            <a:r>
              <a:rPr lang="pl-PL" sz="2000" dirty="0"/>
              <a:t>oraz miarę</a:t>
            </a:r>
            <a:r>
              <a:rPr lang="en-US" sz="2000" dirty="0"/>
              <a:t> </a:t>
            </a:r>
            <a:r>
              <a:rPr lang="en-US" sz="1700" dirty="0">
                <a:latin typeface="Monoid" panose="02000503000000000000" pitchFamily="2" charset="0"/>
              </a:rPr>
              <a:t>Quantity</a:t>
            </a:r>
            <a:r>
              <a:rPr lang="pl-PL" sz="2000" dirty="0"/>
              <a:t>.</a:t>
            </a:r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>
                <a:solidFill>
                  <a:srgbClr val="FF0000"/>
                </a:solidFill>
              </a:rPr>
              <a:t>Poziom wymiaru </a:t>
            </a:r>
            <a:r>
              <a:rPr lang="pl-PL" sz="2000" dirty="0"/>
              <a:t>określa </a:t>
            </a:r>
            <a:r>
              <a:rPr lang="pl-PL" sz="2000" dirty="0">
                <a:solidFill>
                  <a:srgbClr val="FF0000"/>
                </a:solidFill>
              </a:rPr>
              <a:t>ziarnistość</a:t>
            </a:r>
            <a:r>
              <a:rPr lang="pl-PL" sz="2000" dirty="0"/>
              <a:t> (</a:t>
            </a:r>
            <a:r>
              <a:rPr lang="pl-PL" sz="2000" dirty="0" err="1"/>
              <a:t>granularity</a:t>
            </a:r>
            <a:r>
              <a:rPr lang="pl-PL" sz="2000" dirty="0"/>
              <a:t>) lub poziom szczegółowości, na jakim rozważa się miary w danym wymiarze</a:t>
            </a:r>
            <a:r>
              <a:rPr lang="en-US" sz="2000" dirty="0"/>
              <a:t>.</a:t>
            </a:r>
            <a:endParaRPr lang="pl-PL" sz="2000" dirty="0"/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W naszym </a:t>
            </a:r>
            <a:r>
              <a:rPr lang="pl-PL" sz="2000" dirty="0">
                <a:solidFill>
                  <a:srgbClr val="FF0000"/>
                </a:solidFill>
              </a:rPr>
              <a:t>przykładzie</a:t>
            </a:r>
            <a:r>
              <a:rPr lang="pl-PL" sz="2000" dirty="0"/>
              <a:t> wielkości sprzedaży zostały </a:t>
            </a:r>
            <a:r>
              <a:rPr lang="pl-PL" sz="2000" dirty="0">
                <a:solidFill>
                  <a:srgbClr val="FF0000"/>
                </a:solidFill>
              </a:rPr>
              <a:t>zagregowane</a:t>
            </a:r>
            <a:r>
              <a:rPr lang="pl-PL" sz="2000" dirty="0"/>
              <a:t> odpowiednio do poziomów: </a:t>
            </a:r>
            <a:r>
              <a:rPr lang="en-US" sz="1700" dirty="0">
                <a:latin typeface="Monoid" panose="02000503000000000000" pitchFamily="2" charset="0"/>
              </a:rPr>
              <a:t>Category</a:t>
            </a:r>
            <a:r>
              <a:rPr lang="en-US" sz="2000" dirty="0"/>
              <a:t>,</a:t>
            </a:r>
            <a:r>
              <a:rPr lang="pl-PL" sz="2000" dirty="0"/>
              <a:t> </a:t>
            </a:r>
            <a:r>
              <a:rPr lang="en-US" sz="1700" dirty="0">
                <a:latin typeface="Monoid" panose="02000503000000000000" pitchFamily="2" charset="0"/>
              </a:rPr>
              <a:t>Quarter</a:t>
            </a:r>
            <a:r>
              <a:rPr lang="en-US" sz="2000" dirty="0"/>
              <a:t> </a:t>
            </a:r>
            <a:r>
              <a:rPr lang="pl-PL" sz="2000" dirty="0"/>
              <a:t>oraz</a:t>
            </a:r>
            <a:r>
              <a:rPr lang="en-US" sz="2000" dirty="0"/>
              <a:t> </a:t>
            </a:r>
            <a:r>
              <a:rPr lang="en-US" sz="1700" dirty="0">
                <a:latin typeface="Monoid" panose="02000503000000000000" pitchFamily="2" charset="0"/>
              </a:rPr>
              <a:t>City</a:t>
            </a:r>
            <a:r>
              <a:rPr lang="en-US" sz="2000" dirty="0"/>
              <a:t>. </a:t>
            </a:r>
            <a:endParaRPr lang="pl-PL" sz="2000" dirty="0"/>
          </a:p>
        </p:txBody>
      </p:sp>
      <p:grpSp>
        <p:nvGrpSpPr>
          <p:cNvPr id="106" name="Grupa 105"/>
          <p:cNvGrpSpPr/>
          <p:nvPr/>
        </p:nvGrpSpPr>
        <p:grpSpPr>
          <a:xfrm>
            <a:off x="7440400" y="2548365"/>
            <a:ext cx="3810340" cy="2931685"/>
            <a:chOff x="6019800" y="2230865"/>
            <a:chExt cx="3810340" cy="2931685"/>
          </a:xfrm>
        </p:grpSpPr>
        <p:sp>
          <p:nvSpPr>
            <p:cNvPr id="5" name="Prostokąt 4"/>
            <p:cNvSpPr/>
            <p:nvPr/>
          </p:nvSpPr>
          <p:spPr>
            <a:xfrm>
              <a:off x="6019800" y="2952750"/>
              <a:ext cx="2209800" cy="22098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8" name="Łącznik prosty 7"/>
            <p:cNvCxnSpPr/>
            <p:nvPr/>
          </p:nvCxnSpPr>
          <p:spPr>
            <a:xfrm>
              <a:off x="6019800" y="4048125"/>
              <a:ext cx="2209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>
              <a:off x="6019800" y="3519488"/>
              <a:ext cx="2209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>
              <a:off x="6019800" y="4595813"/>
              <a:ext cx="2209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>
              <a:off x="5995985" y="4057650"/>
              <a:ext cx="2209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 rot="16200000">
              <a:off x="5443539" y="4052888"/>
              <a:ext cx="2209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 rot="16200000">
              <a:off x="6553201" y="4052887"/>
              <a:ext cx="2209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rostokąt 15"/>
            <p:cNvSpPr/>
            <p:nvPr/>
          </p:nvSpPr>
          <p:spPr>
            <a:xfrm>
              <a:off x="7615236" y="2636838"/>
              <a:ext cx="2214904" cy="58737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7610132" y="3196785"/>
              <a:ext cx="2214904" cy="56673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7672571" y="3049500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35</a:t>
              </a: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8153400" y="2969737"/>
              <a:ext cx="476250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35</a:t>
              </a: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8398840" y="2806710"/>
              <a:ext cx="476250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33</a:t>
              </a: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8634410" y="2684064"/>
              <a:ext cx="476250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dirty="0"/>
                <a:t>25</a:t>
              </a: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8872535" y="2532833"/>
              <a:ext cx="476250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dirty="0"/>
                <a:t>14</a:t>
              </a: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8148800" y="3486040"/>
              <a:ext cx="476250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30</a:t>
              </a:r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8386925" y="3341322"/>
              <a:ext cx="476250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14</a:t>
              </a:r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8644098" y="3202461"/>
              <a:ext cx="476250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dirty="0"/>
                <a:t>23</a:t>
              </a: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8867090" y="3072133"/>
              <a:ext cx="476250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dirty="0"/>
                <a:t>18</a:t>
              </a: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7610132" y="3734946"/>
              <a:ext cx="2214904" cy="56673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Prostokąt 30"/>
            <p:cNvSpPr/>
            <p:nvPr/>
          </p:nvSpPr>
          <p:spPr>
            <a:xfrm>
              <a:off x="7610132" y="4273320"/>
              <a:ext cx="2214904" cy="59871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pole tekstowe 31"/>
            <p:cNvSpPr txBox="1"/>
            <p:nvPr/>
          </p:nvSpPr>
          <p:spPr>
            <a:xfrm>
              <a:off x="8153400" y="4055155"/>
              <a:ext cx="476250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32</a:t>
              </a:r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8396285" y="3878384"/>
              <a:ext cx="476250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12</a:t>
              </a:r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8644098" y="3740146"/>
              <a:ext cx="476250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dirty="0"/>
                <a:t>20</a:t>
              </a:r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8863010" y="3612317"/>
              <a:ext cx="476250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dirty="0"/>
                <a:t>17</a:t>
              </a:r>
            </a:p>
          </p:txBody>
        </p:sp>
        <p:sp>
          <p:nvSpPr>
            <p:cNvPr id="36" name="pole tekstowe 35"/>
            <p:cNvSpPr txBox="1"/>
            <p:nvPr/>
          </p:nvSpPr>
          <p:spPr>
            <a:xfrm>
              <a:off x="8139952" y="4600623"/>
              <a:ext cx="476250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31</a:t>
              </a:r>
            </a:p>
          </p:txBody>
        </p:sp>
        <p:sp>
          <p:nvSpPr>
            <p:cNvPr id="37" name="pole tekstowe 36"/>
            <p:cNvSpPr txBox="1"/>
            <p:nvPr/>
          </p:nvSpPr>
          <p:spPr>
            <a:xfrm>
              <a:off x="8386154" y="4424311"/>
              <a:ext cx="476250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10</a:t>
              </a:r>
            </a:p>
          </p:txBody>
        </p:sp>
        <p:sp>
          <p:nvSpPr>
            <p:cNvPr id="38" name="pole tekstowe 37"/>
            <p:cNvSpPr txBox="1"/>
            <p:nvPr/>
          </p:nvSpPr>
          <p:spPr>
            <a:xfrm>
              <a:off x="8634410" y="4291247"/>
              <a:ext cx="476250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dirty="0"/>
                <a:t>33</a:t>
              </a:r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8872535" y="4139744"/>
              <a:ext cx="476250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l-PL" dirty="0"/>
                <a:t>18</a:t>
              </a:r>
            </a:p>
          </p:txBody>
        </p:sp>
        <p:cxnSp>
          <p:nvCxnSpPr>
            <p:cNvPr id="40" name="Łącznik prosty 39"/>
            <p:cNvCxnSpPr/>
            <p:nvPr/>
          </p:nvCxnSpPr>
          <p:spPr>
            <a:xfrm flipV="1">
              <a:off x="8736970" y="2641601"/>
              <a:ext cx="11742" cy="2185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41"/>
            <p:cNvCxnSpPr/>
            <p:nvPr/>
          </p:nvCxnSpPr>
          <p:spPr>
            <a:xfrm flipV="1">
              <a:off x="8973907" y="2488968"/>
              <a:ext cx="11742" cy="2185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y 42"/>
            <p:cNvCxnSpPr/>
            <p:nvPr/>
          </p:nvCxnSpPr>
          <p:spPr>
            <a:xfrm flipV="1">
              <a:off x="8488216" y="2798283"/>
              <a:ext cx="11742" cy="2185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/>
            <p:cNvCxnSpPr/>
            <p:nvPr/>
          </p:nvCxnSpPr>
          <p:spPr>
            <a:xfrm flipV="1">
              <a:off x="6035190" y="2338386"/>
              <a:ext cx="945528" cy="609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/>
            <p:cNvCxnSpPr/>
            <p:nvPr/>
          </p:nvCxnSpPr>
          <p:spPr>
            <a:xfrm flipV="1">
              <a:off x="7096856" y="2341298"/>
              <a:ext cx="936292" cy="607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Łącznik prosty 48"/>
            <p:cNvCxnSpPr/>
            <p:nvPr/>
          </p:nvCxnSpPr>
          <p:spPr>
            <a:xfrm flipV="1">
              <a:off x="7658873" y="2340686"/>
              <a:ext cx="958442" cy="612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/>
            <p:cNvCxnSpPr/>
            <p:nvPr/>
          </p:nvCxnSpPr>
          <p:spPr>
            <a:xfrm flipV="1">
              <a:off x="6555670" y="2331603"/>
              <a:ext cx="893091" cy="6181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y 51"/>
            <p:cNvCxnSpPr/>
            <p:nvPr/>
          </p:nvCxnSpPr>
          <p:spPr>
            <a:xfrm>
              <a:off x="6975955" y="2336801"/>
              <a:ext cx="2234720" cy="38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y 68"/>
            <p:cNvCxnSpPr/>
            <p:nvPr/>
          </p:nvCxnSpPr>
          <p:spPr>
            <a:xfrm>
              <a:off x="6751095" y="2484438"/>
              <a:ext cx="2234720" cy="38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/>
            <p:cNvCxnSpPr/>
            <p:nvPr/>
          </p:nvCxnSpPr>
          <p:spPr>
            <a:xfrm>
              <a:off x="6521347" y="2627268"/>
              <a:ext cx="2234720" cy="38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70"/>
            <p:cNvCxnSpPr/>
            <p:nvPr/>
          </p:nvCxnSpPr>
          <p:spPr>
            <a:xfrm>
              <a:off x="6250944" y="2794854"/>
              <a:ext cx="2234720" cy="38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pole tekstowe 71"/>
            <p:cNvSpPr txBox="1"/>
            <p:nvPr/>
          </p:nvSpPr>
          <p:spPr>
            <a:xfrm rot="20997755">
              <a:off x="7810608" y="2693731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35</a:t>
              </a:r>
            </a:p>
          </p:txBody>
        </p:sp>
        <p:sp>
          <p:nvSpPr>
            <p:cNvPr id="74" name="pole tekstowe 73"/>
            <p:cNvSpPr txBox="1"/>
            <p:nvPr/>
          </p:nvSpPr>
          <p:spPr>
            <a:xfrm rot="21105320">
              <a:off x="8072943" y="2522375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33</a:t>
              </a:r>
            </a:p>
          </p:txBody>
        </p:sp>
        <p:sp>
          <p:nvSpPr>
            <p:cNvPr id="75" name="pole tekstowe 74"/>
            <p:cNvSpPr txBox="1"/>
            <p:nvPr/>
          </p:nvSpPr>
          <p:spPr>
            <a:xfrm rot="20958128">
              <a:off x="8315720" y="2380995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25</a:t>
              </a:r>
            </a:p>
          </p:txBody>
        </p:sp>
        <p:sp>
          <p:nvSpPr>
            <p:cNvPr id="78" name="pole tekstowe 77"/>
            <p:cNvSpPr txBox="1"/>
            <p:nvPr/>
          </p:nvSpPr>
          <p:spPr>
            <a:xfrm rot="21030428">
              <a:off x="8540589" y="2232065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14</a:t>
              </a:r>
            </a:p>
          </p:txBody>
        </p:sp>
        <p:sp>
          <p:nvSpPr>
            <p:cNvPr id="79" name="pole tekstowe 78"/>
            <p:cNvSpPr txBox="1"/>
            <p:nvPr/>
          </p:nvSpPr>
          <p:spPr>
            <a:xfrm rot="20997755">
              <a:off x="7248762" y="2690430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18</a:t>
              </a:r>
            </a:p>
          </p:txBody>
        </p:sp>
        <p:sp>
          <p:nvSpPr>
            <p:cNvPr id="80" name="pole tekstowe 79"/>
            <p:cNvSpPr txBox="1"/>
            <p:nvPr/>
          </p:nvSpPr>
          <p:spPr>
            <a:xfrm rot="20997755">
              <a:off x="6691697" y="2684097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10</a:t>
              </a:r>
            </a:p>
          </p:txBody>
        </p:sp>
        <p:sp>
          <p:nvSpPr>
            <p:cNvPr id="81" name="pole tekstowe 80"/>
            <p:cNvSpPr txBox="1"/>
            <p:nvPr/>
          </p:nvSpPr>
          <p:spPr>
            <a:xfrm rot="20997755">
              <a:off x="6143541" y="2677765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21</a:t>
              </a:r>
            </a:p>
          </p:txBody>
        </p:sp>
        <p:sp>
          <p:nvSpPr>
            <p:cNvPr id="82" name="pole tekstowe 81"/>
            <p:cNvSpPr txBox="1"/>
            <p:nvPr/>
          </p:nvSpPr>
          <p:spPr>
            <a:xfrm rot="20997755">
              <a:off x="7477658" y="2526593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24</a:t>
              </a:r>
            </a:p>
          </p:txBody>
        </p:sp>
        <p:sp>
          <p:nvSpPr>
            <p:cNvPr id="83" name="pole tekstowe 82"/>
            <p:cNvSpPr txBox="1"/>
            <p:nvPr/>
          </p:nvSpPr>
          <p:spPr>
            <a:xfrm rot="20997755">
              <a:off x="7711274" y="2379811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23</a:t>
              </a:r>
            </a:p>
          </p:txBody>
        </p:sp>
        <p:sp>
          <p:nvSpPr>
            <p:cNvPr id="84" name="pole tekstowe 83"/>
            <p:cNvSpPr txBox="1"/>
            <p:nvPr/>
          </p:nvSpPr>
          <p:spPr>
            <a:xfrm rot="20997755">
              <a:off x="7940205" y="2230865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28</a:t>
              </a:r>
            </a:p>
          </p:txBody>
        </p:sp>
        <p:sp>
          <p:nvSpPr>
            <p:cNvPr id="85" name="pole tekstowe 84"/>
            <p:cNvSpPr txBox="1"/>
            <p:nvPr/>
          </p:nvSpPr>
          <p:spPr>
            <a:xfrm rot="20997755">
              <a:off x="6938545" y="2522375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20</a:t>
              </a:r>
            </a:p>
          </p:txBody>
        </p:sp>
        <p:sp>
          <p:nvSpPr>
            <p:cNvPr id="86" name="pole tekstowe 85"/>
            <p:cNvSpPr txBox="1"/>
            <p:nvPr/>
          </p:nvSpPr>
          <p:spPr>
            <a:xfrm rot="20997755">
              <a:off x="7163997" y="2373955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25</a:t>
              </a:r>
            </a:p>
          </p:txBody>
        </p:sp>
        <p:sp>
          <p:nvSpPr>
            <p:cNvPr id="87" name="pole tekstowe 86"/>
            <p:cNvSpPr txBox="1"/>
            <p:nvPr/>
          </p:nvSpPr>
          <p:spPr>
            <a:xfrm rot="20997755">
              <a:off x="7381157" y="2241169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18</a:t>
              </a:r>
            </a:p>
          </p:txBody>
        </p:sp>
        <p:sp>
          <p:nvSpPr>
            <p:cNvPr id="88" name="pole tekstowe 87"/>
            <p:cNvSpPr txBox="1"/>
            <p:nvPr/>
          </p:nvSpPr>
          <p:spPr>
            <a:xfrm rot="20997755">
              <a:off x="6386930" y="2532870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12</a:t>
              </a:r>
            </a:p>
          </p:txBody>
        </p:sp>
        <p:sp>
          <p:nvSpPr>
            <p:cNvPr id="89" name="pole tekstowe 88"/>
            <p:cNvSpPr txBox="1"/>
            <p:nvPr/>
          </p:nvSpPr>
          <p:spPr>
            <a:xfrm rot="20997755">
              <a:off x="6642521" y="2378678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33</a:t>
              </a:r>
            </a:p>
          </p:txBody>
        </p:sp>
        <p:sp>
          <p:nvSpPr>
            <p:cNvPr id="90" name="pole tekstowe 89"/>
            <p:cNvSpPr txBox="1"/>
            <p:nvPr/>
          </p:nvSpPr>
          <p:spPr>
            <a:xfrm rot="20997755">
              <a:off x="6843557" y="2231513"/>
              <a:ext cx="529734" cy="36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24</a:t>
              </a:r>
            </a:p>
          </p:txBody>
        </p:sp>
        <p:sp>
          <p:nvSpPr>
            <p:cNvPr id="91" name="pole tekstowe 90"/>
            <p:cNvSpPr txBox="1"/>
            <p:nvPr/>
          </p:nvSpPr>
          <p:spPr>
            <a:xfrm>
              <a:off x="7148670" y="3047776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18</a:t>
              </a:r>
            </a:p>
          </p:txBody>
        </p:sp>
        <p:sp>
          <p:nvSpPr>
            <p:cNvPr id="92" name="pole tekstowe 91"/>
            <p:cNvSpPr txBox="1"/>
            <p:nvPr/>
          </p:nvSpPr>
          <p:spPr>
            <a:xfrm>
              <a:off x="6572083" y="3053396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10</a:t>
              </a:r>
            </a:p>
          </p:txBody>
        </p:sp>
        <p:sp>
          <p:nvSpPr>
            <p:cNvPr id="93" name="pole tekstowe 92"/>
            <p:cNvSpPr txBox="1"/>
            <p:nvPr/>
          </p:nvSpPr>
          <p:spPr>
            <a:xfrm>
              <a:off x="6043364" y="3055005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21</a:t>
              </a:r>
            </a:p>
          </p:txBody>
        </p:sp>
        <p:sp>
          <p:nvSpPr>
            <p:cNvPr id="94" name="pole tekstowe 93"/>
            <p:cNvSpPr txBox="1"/>
            <p:nvPr/>
          </p:nvSpPr>
          <p:spPr>
            <a:xfrm>
              <a:off x="7680634" y="3601321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30</a:t>
              </a:r>
            </a:p>
          </p:txBody>
        </p:sp>
        <p:sp>
          <p:nvSpPr>
            <p:cNvPr id="95" name="pole tekstowe 94"/>
            <p:cNvSpPr txBox="1"/>
            <p:nvPr/>
          </p:nvSpPr>
          <p:spPr>
            <a:xfrm>
              <a:off x="7134221" y="3599494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11</a:t>
              </a:r>
            </a:p>
          </p:txBody>
        </p:sp>
        <p:sp>
          <p:nvSpPr>
            <p:cNvPr id="96" name="pole tekstowe 95"/>
            <p:cNvSpPr txBox="1"/>
            <p:nvPr/>
          </p:nvSpPr>
          <p:spPr>
            <a:xfrm>
              <a:off x="6577016" y="3596961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14</a:t>
              </a:r>
            </a:p>
          </p:txBody>
        </p:sp>
        <p:sp>
          <p:nvSpPr>
            <p:cNvPr id="97" name="pole tekstowe 96"/>
            <p:cNvSpPr txBox="1"/>
            <p:nvPr/>
          </p:nvSpPr>
          <p:spPr>
            <a:xfrm>
              <a:off x="6045995" y="3600986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27</a:t>
              </a:r>
            </a:p>
          </p:txBody>
        </p:sp>
        <p:sp>
          <p:nvSpPr>
            <p:cNvPr id="98" name="pole tekstowe 97"/>
            <p:cNvSpPr txBox="1"/>
            <p:nvPr/>
          </p:nvSpPr>
          <p:spPr>
            <a:xfrm>
              <a:off x="6031704" y="4129318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26</a:t>
              </a:r>
            </a:p>
          </p:txBody>
        </p:sp>
        <p:sp>
          <p:nvSpPr>
            <p:cNvPr id="99" name="pole tekstowe 98"/>
            <p:cNvSpPr txBox="1"/>
            <p:nvPr/>
          </p:nvSpPr>
          <p:spPr>
            <a:xfrm>
              <a:off x="6567488" y="4129212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12</a:t>
              </a:r>
            </a:p>
          </p:txBody>
        </p:sp>
        <p:sp>
          <p:nvSpPr>
            <p:cNvPr id="100" name="pole tekstowe 99"/>
            <p:cNvSpPr txBox="1"/>
            <p:nvPr/>
          </p:nvSpPr>
          <p:spPr>
            <a:xfrm>
              <a:off x="7114834" y="4129083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35</a:t>
              </a:r>
            </a:p>
          </p:txBody>
        </p:sp>
        <p:sp>
          <p:nvSpPr>
            <p:cNvPr id="101" name="pole tekstowe 100"/>
            <p:cNvSpPr txBox="1"/>
            <p:nvPr/>
          </p:nvSpPr>
          <p:spPr>
            <a:xfrm>
              <a:off x="7691098" y="4124664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32</a:t>
              </a:r>
            </a:p>
          </p:txBody>
        </p:sp>
        <p:sp>
          <p:nvSpPr>
            <p:cNvPr id="102" name="pole tekstowe 101"/>
            <p:cNvSpPr txBox="1"/>
            <p:nvPr/>
          </p:nvSpPr>
          <p:spPr>
            <a:xfrm>
              <a:off x="6038854" y="4677005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14</a:t>
              </a:r>
            </a:p>
          </p:txBody>
        </p:sp>
        <p:sp>
          <p:nvSpPr>
            <p:cNvPr id="103" name="pole tekstowe 102"/>
            <p:cNvSpPr txBox="1"/>
            <p:nvPr/>
          </p:nvSpPr>
          <p:spPr>
            <a:xfrm>
              <a:off x="6572083" y="4676770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20</a:t>
              </a:r>
            </a:p>
          </p:txBody>
        </p:sp>
        <p:sp>
          <p:nvSpPr>
            <p:cNvPr id="104" name="pole tekstowe 103"/>
            <p:cNvSpPr txBox="1"/>
            <p:nvPr/>
          </p:nvSpPr>
          <p:spPr>
            <a:xfrm>
              <a:off x="7130820" y="4676770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47</a:t>
              </a:r>
            </a:p>
          </p:txBody>
        </p:sp>
        <p:sp>
          <p:nvSpPr>
            <p:cNvPr id="105" name="pole tekstowe 104"/>
            <p:cNvSpPr txBox="1"/>
            <p:nvPr/>
          </p:nvSpPr>
          <p:spPr>
            <a:xfrm>
              <a:off x="7683142" y="4680459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31</a:t>
              </a: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10060098" y="3083129"/>
            <a:ext cx="2033059" cy="1629551"/>
            <a:chOff x="10060098" y="3083129"/>
            <a:chExt cx="2033059" cy="1629551"/>
          </a:xfrm>
        </p:grpSpPr>
        <p:sp>
          <p:nvSpPr>
            <p:cNvPr id="107" name="pole tekstowe 106"/>
            <p:cNvSpPr txBox="1"/>
            <p:nvPr/>
          </p:nvSpPr>
          <p:spPr>
            <a:xfrm>
              <a:off x="11118210" y="3675289"/>
              <a:ext cx="9749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/>
                <a:t>wartości</a:t>
              </a:r>
            </a:p>
            <a:p>
              <a:pPr algn="ctr"/>
              <a:r>
                <a:rPr lang="pl-PL" dirty="0"/>
                <a:t>miary</a:t>
              </a:r>
              <a:endParaRPr lang="en-US" dirty="0"/>
            </a:p>
          </p:txBody>
        </p:sp>
        <p:cxnSp>
          <p:nvCxnSpPr>
            <p:cNvPr id="109" name="Łącznik prosty 108"/>
            <p:cNvCxnSpPr/>
            <p:nvPr/>
          </p:nvCxnSpPr>
          <p:spPr>
            <a:xfrm>
              <a:off x="10060098" y="3932571"/>
              <a:ext cx="1112917" cy="146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Łącznik prosty 109"/>
            <p:cNvCxnSpPr/>
            <p:nvPr/>
          </p:nvCxnSpPr>
          <p:spPr>
            <a:xfrm>
              <a:off x="10540828" y="3083129"/>
              <a:ext cx="675733" cy="6951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Łącznik prosty 111"/>
            <p:cNvCxnSpPr/>
            <p:nvPr/>
          </p:nvCxnSpPr>
          <p:spPr>
            <a:xfrm flipV="1">
              <a:off x="10257592" y="4135343"/>
              <a:ext cx="958969" cy="5773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pole tekstowe 114"/>
          <p:cNvSpPr txBox="1"/>
          <p:nvPr/>
        </p:nvSpPr>
        <p:spPr>
          <a:xfrm>
            <a:off x="7609901" y="6112831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Product (</a:t>
            </a:r>
            <a:r>
              <a:rPr lang="pl-PL" b="1" dirty="0" err="1">
                <a:latin typeface="Arial Narrow" panose="020B0606020202030204" pitchFamily="34" charset="0"/>
              </a:rPr>
              <a:t>Category</a:t>
            </a:r>
            <a:r>
              <a:rPr lang="pl-PL" dirty="0">
                <a:latin typeface="Arial Narrow" panose="020B0606020202030204" pitchFamily="34" charset="0"/>
              </a:rPr>
              <a:t>)</a:t>
            </a:r>
            <a:endParaRPr lang="en-US" dirty="0">
              <a:latin typeface="Arial Narrow" panose="020B0606020202030204" pitchFamily="34" charset="0"/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7055495" y="3395980"/>
            <a:ext cx="419501" cy="1950566"/>
            <a:chOff x="7055495" y="3395980"/>
            <a:chExt cx="419501" cy="1950566"/>
          </a:xfrm>
        </p:grpSpPr>
        <p:sp>
          <p:nvSpPr>
            <p:cNvPr id="116" name="pole tekstowe 115"/>
            <p:cNvSpPr txBox="1"/>
            <p:nvPr/>
          </p:nvSpPr>
          <p:spPr>
            <a:xfrm>
              <a:off x="7055542" y="3395980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Q1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7" name="pole tekstowe 116"/>
            <p:cNvSpPr txBox="1"/>
            <p:nvPr/>
          </p:nvSpPr>
          <p:spPr>
            <a:xfrm>
              <a:off x="7055495" y="3929817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Q2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8" name="pole tekstowe 117"/>
            <p:cNvSpPr txBox="1"/>
            <p:nvPr/>
          </p:nvSpPr>
          <p:spPr>
            <a:xfrm>
              <a:off x="7065910" y="4465085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Q3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9" name="pole tekstowe 118"/>
            <p:cNvSpPr txBox="1"/>
            <p:nvPr/>
          </p:nvSpPr>
          <p:spPr>
            <a:xfrm>
              <a:off x="7065910" y="5007992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Q4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6890520" y="2460608"/>
            <a:ext cx="1440447" cy="883088"/>
            <a:chOff x="6890520" y="2460608"/>
            <a:chExt cx="1440447" cy="883088"/>
          </a:xfrm>
        </p:grpSpPr>
        <p:sp>
          <p:nvSpPr>
            <p:cNvPr id="120" name="pole tekstowe 119"/>
            <p:cNvSpPr txBox="1"/>
            <p:nvPr/>
          </p:nvSpPr>
          <p:spPr>
            <a:xfrm>
              <a:off x="7811274" y="2460608"/>
              <a:ext cx="519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Köln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2" name="pole tekstowe 121"/>
            <p:cNvSpPr txBox="1"/>
            <p:nvPr/>
          </p:nvSpPr>
          <p:spPr>
            <a:xfrm>
              <a:off x="7436363" y="2635952"/>
              <a:ext cx="6126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Berlin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3" name="pole tekstowe 122"/>
            <p:cNvSpPr txBox="1"/>
            <p:nvPr/>
          </p:nvSpPr>
          <p:spPr>
            <a:xfrm>
              <a:off x="7200089" y="2810079"/>
              <a:ext cx="5424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Lyon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4" name="pole tekstowe 123"/>
            <p:cNvSpPr txBox="1"/>
            <p:nvPr/>
          </p:nvSpPr>
          <p:spPr>
            <a:xfrm>
              <a:off x="6890520" y="3005142"/>
              <a:ext cx="5677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Paris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25" name="pole tekstowe 124"/>
          <p:cNvSpPr txBox="1"/>
          <p:nvPr/>
        </p:nvSpPr>
        <p:spPr>
          <a:xfrm rot="16200000">
            <a:off x="5986136" y="4162441"/>
            <a:ext cx="148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Time (</a:t>
            </a:r>
            <a:r>
              <a:rPr lang="pl-PL" b="1" dirty="0" err="1">
                <a:latin typeface="Arial Narrow" panose="020B0606020202030204" pitchFamily="34" charset="0"/>
              </a:rPr>
              <a:t>Quarter</a:t>
            </a:r>
            <a:r>
              <a:rPr lang="pl-PL" b="1" dirty="0">
                <a:latin typeface="Arial Narrow" panose="020B0606020202030204" pitchFamily="34" charset="0"/>
              </a:rPr>
              <a:t>)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26" name="pole tekstowe 125"/>
          <p:cNvSpPr txBox="1"/>
          <p:nvPr/>
        </p:nvSpPr>
        <p:spPr>
          <a:xfrm rot="19015106">
            <a:off x="6232596" y="2435842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>
                <a:latin typeface="Arial Narrow" panose="020B0606020202030204" pitchFamily="34" charset="0"/>
              </a:rPr>
              <a:t>Customer</a:t>
            </a:r>
            <a:endParaRPr lang="pl-PL" b="1" dirty="0">
              <a:latin typeface="Arial Narrow" panose="020B0606020202030204" pitchFamily="34" charset="0"/>
            </a:endParaRPr>
          </a:p>
          <a:p>
            <a:pPr algn="ctr"/>
            <a:r>
              <a:rPr lang="pl-PL" b="1" dirty="0">
                <a:latin typeface="Arial Narrow" panose="020B0606020202030204" pitchFamily="34" charset="0"/>
              </a:rPr>
              <a:t>(City)</a:t>
            </a:r>
            <a:endParaRPr lang="en-US" dirty="0">
              <a:latin typeface="Arial Narrow" panose="020B0606020202030204" pitchFamily="34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7318622" y="5461001"/>
            <a:ext cx="2478576" cy="631751"/>
            <a:chOff x="7318622" y="5461001"/>
            <a:chExt cx="2478576" cy="631751"/>
          </a:xfrm>
        </p:grpSpPr>
        <p:sp>
          <p:nvSpPr>
            <p:cNvPr id="127" name="pole tekstowe 126"/>
            <p:cNvSpPr txBox="1"/>
            <p:nvPr/>
          </p:nvSpPr>
          <p:spPr>
            <a:xfrm>
              <a:off x="8988963" y="5475678"/>
              <a:ext cx="808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 err="1">
                  <a:latin typeface="Arial Narrow" panose="020B0606020202030204" pitchFamily="34" charset="0"/>
                </a:rPr>
                <a:t>Seafood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8" name="pole tekstowe 127"/>
            <p:cNvSpPr txBox="1"/>
            <p:nvPr/>
          </p:nvSpPr>
          <p:spPr>
            <a:xfrm>
              <a:off x="8326333" y="5754198"/>
              <a:ext cx="1079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 err="1">
                  <a:latin typeface="Arial Narrow" panose="020B0606020202030204" pitchFamily="34" charset="0"/>
                </a:rPr>
                <a:t>Condiments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9" name="pole tekstowe 128"/>
            <p:cNvSpPr txBox="1"/>
            <p:nvPr/>
          </p:nvSpPr>
          <p:spPr>
            <a:xfrm>
              <a:off x="7920271" y="5461001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 err="1">
                  <a:latin typeface="Arial Narrow" panose="020B0606020202030204" pitchFamily="34" charset="0"/>
                </a:rPr>
                <a:t>Produce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30" name="pole tekstowe 129"/>
            <p:cNvSpPr txBox="1"/>
            <p:nvPr/>
          </p:nvSpPr>
          <p:spPr>
            <a:xfrm>
              <a:off x="7318622" y="5748188"/>
              <a:ext cx="9877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 err="1">
                  <a:latin typeface="Arial Narrow" panose="020B0606020202030204" pitchFamily="34" charset="0"/>
                </a:rPr>
                <a:t>Beverages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cxnSp>
          <p:nvCxnSpPr>
            <p:cNvPr id="133" name="Łącznik prosty 132"/>
            <p:cNvCxnSpPr/>
            <p:nvPr/>
          </p:nvCxnSpPr>
          <p:spPr>
            <a:xfrm flipH="1">
              <a:off x="7690429" y="5494338"/>
              <a:ext cx="735" cy="3257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Łącznik prosty 134"/>
            <p:cNvCxnSpPr/>
            <p:nvPr/>
          </p:nvCxnSpPr>
          <p:spPr>
            <a:xfrm flipH="1">
              <a:off x="8800011" y="5494337"/>
              <a:ext cx="735" cy="3257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a 3"/>
          <p:cNvGrpSpPr/>
          <p:nvPr/>
        </p:nvGrpSpPr>
        <p:grpSpPr>
          <a:xfrm>
            <a:off x="4417702" y="3123724"/>
            <a:ext cx="3192199" cy="3173773"/>
            <a:chOff x="4417702" y="3123724"/>
            <a:chExt cx="3192199" cy="3173773"/>
          </a:xfrm>
        </p:grpSpPr>
        <p:sp>
          <p:nvSpPr>
            <p:cNvPr id="144" name="pole tekstowe 143"/>
            <p:cNvSpPr txBox="1"/>
            <p:nvPr/>
          </p:nvSpPr>
          <p:spPr>
            <a:xfrm>
              <a:off x="4417702" y="4557145"/>
              <a:ext cx="988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wymiary</a:t>
              </a:r>
              <a:endParaRPr lang="en-US" dirty="0"/>
            </a:p>
          </p:txBody>
        </p:sp>
        <p:cxnSp>
          <p:nvCxnSpPr>
            <p:cNvPr id="145" name="Łącznik prosty 144"/>
            <p:cNvCxnSpPr>
              <a:stCxn id="126" idx="1"/>
            </p:cNvCxnSpPr>
            <p:nvPr/>
          </p:nvCxnSpPr>
          <p:spPr>
            <a:xfrm flipH="1">
              <a:off x="5179207" y="3123724"/>
              <a:ext cx="1197355" cy="15181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Łącznik prosty 147"/>
            <p:cNvCxnSpPr>
              <a:endCxn id="125" idx="0"/>
            </p:cNvCxnSpPr>
            <p:nvPr/>
          </p:nvCxnSpPr>
          <p:spPr>
            <a:xfrm flipV="1">
              <a:off x="5560228" y="4347107"/>
              <a:ext cx="984363" cy="3655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Łącznik prosty 150"/>
            <p:cNvCxnSpPr>
              <a:endCxn id="115" idx="1"/>
            </p:cNvCxnSpPr>
            <p:nvPr/>
          </p:nvCxnSpPr>
          <p:spPr>
            <a:xfrm>
              <a:off x="5233636" y="4926477"/>
              <a:ext cx="2376265" cy="13710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21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25" grpId="0"/>
      <p:bldP spid="1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82101" y="977027"/>
            <a:ext cx="11824897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lnSpc>
                <a:spcPts val="2880"/>
              </a:lnSpc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Instances</a:t>
            </a:r>
            <a:r>
              <a:rPr lang="en-US" sz="2400" dirty="0"/>
              <a:t> of a dimension are called </a:t>
            </a:r>
            <a:r>
              <a:rPr lang="en-US" sz="2400" dirty="0">
                <a:solidFill>
                  <a:srgbClr val="FF0000"/>
                </a:solidFill>
              </a:rPr>
              <a:t>members</a:t>
            </a:r>
            <a:r>
              <a:rPr lang="en-US" sz="2400" dirty="0"/>
              <a:t>.</a:t>
            </a:r>
            <a:endParaRPr lang="pl-PL" sz="2400" dirty="0"/>
          </a:p>
          <a:p>
            <a:pPr marL="719138" indent="-342900">
              <a:lnSpc>
                <a:spcPts val="288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/>
              <a:t>For example, </a:t>
            </a:r>
            <a:r>
              <a:rPr lang="en-US" sz="1700" dirty="0">
                <a:latin typeface="Monoid" panose="02000503000000000000" pitchFamily="2" charset="0"/>
              </a:rPr>
              <a:t>Seafood</a:t>
            </a:r>
            <a:r>
              <a:rPr lang="en-US" sz="2100" dirty="0"/>
              <a:t> and </a:t>
            </a:r>
            <a:r>
              <a:rPr lang="en-US" sz="1700" dirty="0">
                <a:latin typeface="Monoid" panose="02000503000000000000" pitchFamily="2" charset="0"/>
              </a:rPr>
              <a:t>Beverages</a:t>
            </a:r>
            <a:r>
              <a:rPr lang="en-US" sz="2100" dirty="0"/>
              <a:t> are members of the </a:t>
            </a:r>
            <a:r>
              <a:rPr lang="en-US" sz="1700" dirty="0">
                <a:latin typeface="Monoid" panose="02000503000000000000" pitchFamily="2" charset="0"/>
              </a:rPr>
              <a:t>Product</a:t>
            </a:r>
            <a:r>
              <a:rPr lang="en-US" sz="2100" dirty="0"/>
              <a:t> dimension</a:t>
            </a:r>
            <a:r>
              <a:rPr lang="pl-PL" sz="2100" dirty="0"/>
              <a:t> </a:t>
            </a:r>
            <a:r>
              <a:rPr lang="en-US" sz="2100" dirty="0"/>
              <a:t>at the </a:t>
            </a:r>
            <a:r>
              <a:rPr lang="en-US" sz="1700" dirty="0">
                <a:latin typeface="Monoid" panose="02000503000000000000" pitchFamily="2" charset="0"/>
              </a:rPr>
              <a:t>Category</a:t>
            </a:r>
            <a:r>
              <a:rPr lang="en-US" sz="2100" dirty="0"/>
              <a:t> level. 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/>
              <a:t>Members and Attributes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297038"/>
            <a:ext cx="2743200" cy="365125"/>
          </a:xfrm>
        </p:spPr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84956" y="1995853"/>
            <a:ext cx="341973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Dimensions also have associated </a:t>
            </a:r>
            <a:r>
              <a:rPr lang="en-US" sz="2400" dirty="0">
                <a:solidFill>
                  <a:srgbClr val="FF0000"/>
                </a:solidFill>
              </a:rPr>
              <a:t>attributes </a:t>
            </a:r>
            <a:r>
              <a:rPr lang="en-US" sz="2400" dirty="0"/>
              <a:t>describing</a:t>
            </a:r>
            <a:r>
              <a:rPr lang="pl-PL" sz="2400" dirty="0"/>
              <a:t> </a:t>
            </a:r>
            <a:r>
              <a:rPr lang="en-US" sz="2400" dirty="0"/>
              <a:t>them. </a:t>
            </a:r>
            <a:endParaRPr lang="pl-PL" sz="2400" dirty="0"/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en-US" sz="2100" dirty="0"/>
              <a:t>For example, the </a:t>
            </a:r>
            <a:r>
              <a:rPr lang="en-US" sz="1700" dirty="0">
                <a:latin typeface="Monoid" panose="02000503000000000000" pitchFamily="2" charset="0"/>
              </a:rPr>
              <a:t>Product</a:t>
            </a:r>
            <a:r>
              <a:rPr lang="en-US" sz="2100" dirty="0"/>
              <a:t> dimension could contain attributes such as</a:t>
            </a:r>
            <a:r>
              <a:rPr lang="pl-PL" sz="2100" dirty="0"/>
              <a:t> </a:t>
            </a:r>
            <a:r>
              <a:rPr lang="en-US" sz="2100" dirty="0"/>
              <a:t>ProductNumber and </a:t>
            </a:r>
            <a:r>
              <a:rPr lang="en-US" sz="2100" dirty="0" err="1"/>
              <a:t>UnitPrice</a:t>
            </a:r>
            <a:r>
              <a:rPr lang="en-US" sz="2100" dirty="0"/>
              <a:t>, which are </a:t>
            </a:r>
            <a:r>
              <a:rPr lang="en-US" sz="2100" dirty="0">
                <a:solidFill>
                  <a:srgbClr val="FF0000"/>
                </a:solidFill>
              </a:rPr>
              <a:t>not shown </a:t>
            </a:r>
            <a:r>
              <a:rPr lang="en-US" sz="2100" dirty="0"/>
              <a:t>in the figure.</a:t>
            </a:r>
            <a:endParaRPr lang="pl-PL" sz="2100" dirty="0"/>
          </a:p>
        </p:txBody>
      </p:sp>
      <p:grpSp>
        <p:nvGrpSpPr>
          <p:cNvPr id="7" name="Grupa 6"/>
          <p:cNvGrpSpPr/>
          <p:nvPr/>
        </p:nvGrpSpPr>
        <p:grpSpPr>
          <a:xfrm>
            <a:off x="4123785" y="2189659"/>
            <a:ext cx="7682379" cy="4046321"/>
            <a:chOff x="4276184" y="2435842"/>
            <a:chExt cx="7682379" cy="4046321"/>
          </a:xfrm>
        </p:grpSpPr>
        <p:grpSp>
          <p:nvGrpSpPr>
            <p:cNvPr id="106" name="Grupa 105"/>
            <p:cNvGrpSpPr/>
            <p:nvPr/>
          </p:nvGrpSpPr>
          <p:grpSpPr>
            <a:xfrm>
              <a:off x="7298882" y="2548365"/>
              <a:ext cx="3810340" cy="2931685"/>
              <a:chOff x="6019800" y="2230865"/>
              <a:chExt cx="3810340" cy="2931685"/>
            </a:xfrm>
          </p:grpSpPr>
          <p:sp>
            <p:nvSpPr>
              <p:cNvPr id="5" name="Prostokąt 4"/>
              <p:cNvSpPr/>
              <p:nvPr/>
            </p:nvSpPr>
            <p:spPr>
              <a:xfrm>
                <a:off x="6019800" y="2952750"/>
                <a:ext cx="2209800" cy="22098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8" name="Łącznik prosty 7"/>
              <p:cNvCxnSpPr/>
              <p:nvPr/>
            </p:nvCxnSpPr>
            <p:spPr>
              <a:xfrm>
                <a:off x="6019800" y="4048125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/>
              <p:cNvCxnSpPr/>
              <p:nvPr/>
            </p:nvCxnSpPr>
            <p:spPr>
              <a:xfrm>
                <a:off x="6019800" y="3519488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10"/>
              <p:cNvCxnSpPr/>
              <p:nvPr/>
            </p:nvCxnSpPr>
            <p:spPr>
              <a:xfrm>
                <a:off x="6019800" y="4595813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/>
              <p:cNvCxnSpPr/>
              <p:nvPr/>
            </p:nvCxnSpPr>
            <p:spPr>
              <a:xfrm rot="16200000">
                <a:off x="5995985" y="4057650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/>
              <p:cNvCxnSpPr/>
              <p:nvPr/>
            </p:nvCxnSpPr>
            <p:spPr>
              <a:xfrm rot="16200000">
                <a:off x="5443539" y="4052888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 rot="16200000">
                <a:off x="6553201" y="4052887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Prostokąt 15"/>
              <p:cNvSpPr/>
              <p:nvPr/>
            </p:nvSpPr>
            <p:spPr>
              <a:xfrm>
                <a:off x="7615236" y="2636838"/>
                <a:ext cx="2214904" cy="58737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scene3d>
                <a:camera prst="isometricOffAxis2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/>
              <p:cNvSpPr/>
              <p:nvPr/>
            </p:nvSpPr>
            <p:spPr>
              <a:xfrm>
                <a:off x="7610132" y="3196785"/>
                <a:ext cx="2214904" cy="56673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scene3d>
                <a:camera prst="isometricOffAxis2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ole tekstowe 17"/>
              <p:cNvSpPr txBox="1"/>
              <p:nvPr/>
            </p:nvSpPr>
            <p:spPr>
              <a:xfrm>
                <a:off x="7672571" y="3049500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35</a:t>
                </a:r>
              </a:p>
            </p:txBody>
          </p:sp>
          <p:sp>
            <p:nvSpPr>
              <p:cNvPr id="20" name="pole tekstowe 19"/>
              <p:cNvSpPr txBox="1"/>
              <p:nvPr/>
            </p:nvSpPr>
            <p:spPr>
              <a:xfrm>
                <a:off x="8153400" y="2969737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35</a:t>
                </a:r>
              </a:p>
            </p:txBody>
          </p:sp>
          <p:sp>
            <p:nvSpPr>
              <p:cNvPr id="22" name="pole tekstowe 21"/>
              <p:cNvSpPr txBox="1"/>
              <p:nvPr/>
            </p:nvSpPr>
            <p:spPr>
              <a:xfrm>
                <a:off x="8398840" y="2806710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33</a:t>
                </a:r>
              </a:p>
            </p:txBody>
          </p:sp>
          <p:sp>
            <p:nvSpPr>
              <p:cNvPr id="23" name="pole tekstowe 22"/>
              <p:cNvSpPr txBox="1"/>
              <p:nvPr/>
            </p:nvSpPr>
            <p:spPr>
              <a:xfrm>
                <a:off x="8634410" y="2684064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25</a:t>
                </a:r>
              </a:p>
            </p:txBody>
          </p:sp>
          <p:sp>
            <p:nvSpPr>
              <p:cNvPr id="24" name="pole tekstowe 23"/>
              <p:cNvSpPr txBox="1"/>
              <p:nvPr/>
            </p:nvSpPr>
            <p:spPr>
              <a:xfrm>
                <a:off x="8872535" y="2532833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14</a:t>
                </a: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8148800" y="3486040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30</a:t>
                </a: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8386925" y="3341322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14</a:t>
                </a: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8644098" y="3202461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23</a:t>
                </a: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8867090" y="3072133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18</a:t>
                </a:r>
              </a:p>
            </p:txBody>
          </p:sp>
          <p:sp>
            <p:nvSpPr>
              <p:cNvPr id="29" name="Prostokąt 28"/>
              <p:cNvSpPr/>
              <p:nvPr/>
            </p:nvSpPr>
            <p:spPr>
              <a:xfrm>
                <a:off x="7610132" y="3734946"/>
                <a:ext cx="2214904" cy="56673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scene3d>
                <a:camera prst="isometricOffAxis2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 30"/>
              <p:cNvSpPr/>
              <p:nvPr/>
            </p:nvSpPr>
            <p:spPr>
              <a:xfrm>
                <a:off x="7610132" y="4273320"/>
                <a:ext cx="2214904" cy="59871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scene3d>
                <a:camera prst="isometricOffAxis2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pole tekstowe 31"/>
              <p:cNvSpPr txBox="1"/>
              <p:nvPr/>
            </p:nvSpPr>
            <p:spPr>
              <a:xfrm>
                <a:off x="8153400" y="4055155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32</a:t>
                </a:r>
              </a:p>
            </p:txBody>
          </p:sp>
          <p:sp>
            <p:nvSpPr>
              <p:cNvPr id="33" name="pole tekstowe 32"/>
              <p:cNvSpPr txBox="1"/>
              <p:nvPr/>
            </p:nvSpPr>
            <p:spPr>
              <a:xfrm>
                <a:off x="8396285" y="3878384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12</a:t>
                </a:r>
              </a:p>
            </p:txBody>
          </p:sp>
          <p:sp>
            <p:nvSpPr>
              <p:cNvPr id="34" name="pole tekstowe 33"/>
              <p:cNvSpPr txBox="1"/>
              <p:nvPr/>
            </p:nvSpPr>
            <p:spPr>
              <a:xfrm>
                <a:off x="8644098" y="3740146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20</a:t>
                </a:r>
              </a:p>
            </p:txBody>
          </p:sp>
          <p:sp>
            <p:nvSpPr>
              <p:cNvPr id="35" name="pole tekstowe 34"/>
              <p:cNvSpPr txBox="1"/>
              <p:nvPr/>
            </p:nvSpPr>
            <p:spPr>
              <a:xfrm>
                <a:off x="8863010" y="3612317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17</a:t>
                </a:r>
              </a:p>
            </p:txBody>
          </p:sp>
          <p:sp>
            <p:nvSpPr>
              <p:cNvPr id="36" name="pole tekstowe 35"/>
              <p:cNvSpPr txBox="1"/>
              <p:nvPr/>
            </p:nvSpPr>
            <p:spPr>
              <a:xfrm>
                <a:off x="8139952" y="4600623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31</a:t>
                </a:r>
              </a:p>
            </p:txBody>
          </p:sp>
          <p:sp>
            <p:nvSpPr>
              <p:cNvPr id="37" name="pole tekstowe 36"/>
              <p:cNvSpPr txBox="1"/>
              <p:nvPr/>
            </p:nvSpPr>
            <p:spPr>
              <a:xfrm>
                <a:off x="8386154" y="4424311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10</a:t>
                </a:r>
              </a:p>
            </p:txBody>
          </p:sp>
          <p:sp>
            <p:nvSpPr>
              <p:cNvPr id="38" name="pole tekstowe 37"/>
              <p:cNvSpPr txBox="1"/>
              <p:nvPr/>
            </p:nvSpPr>
            <p:spPr>
              <a:xfrm>
                <a:off x="8634410" y="4291247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33</a:t>
                </a:r>
              </a:p>
            </p:txBody>
          </p:sp>
          <p:sp>
            <p:nvSpPr>
              <p:cNvPr id="39" name="pole tekstowe 38"/>
              <p:cNvSpPr txBox="1"/>
              <p:nvPr/>
            </p:nvSpPr>
            <p:spPr>
              <a:xfrm>
                <a:off x="8872535" y="4139744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18</a:t>
                </a:r>
              </a:p>
            </p:txBody>
          </p:sp>
          <p:cxnSp>
            <p:nvCxnSpPr>
              <p:cNvPr id="40" name="Łącznik prosty 39"/>
              <p:cNvCxnSpPr/>
              <p:nvPr/>
            </p:nvCxnSpPr>
            <p:spPr>
              <a:xfrm flipV="1">
                <a:off x="8736970" y="2641601"/>
                <a:ext cx="11742" cy="21859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/>
              <p:cNvCxnSpPr/>
              <p:nvPr/>
            </p:nvCxnSpPr>
            <p:spPr>
              <a:xfrm flipV="1">
                <a:off x="8973907" y="2488968"/>
                <a:ext cx="11742" cy="21859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>
              <a:xfrm flipV="1">
                <a:off x="8488216" y="2798283"/>
                <a:ext cx="11742" cy="21859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>
              <a:xfrm flipV="1">
                <a:off x="6035190" y="2338386"/>
                <a:ext cx="945528" cy="609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>
              <a:xfrm flipV="1">
                <a:off x="7096856" y="2341298"/>
                <a:ext cx="936292" cy="607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>
              <a:xfrm flipV="1">
                <a:off x="7658873" y="2340686"/>
                <a:ext cx="958442" cy="6125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>
              <a:xfrm flipV="1">
                <a:off x="6555670" y="2331603"/>
                <a:ext cx="893091" cy="618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>
              <a:xfrm>
                <a:off x="6975955" y="2336801"/>
                <a:ext cx="2234720" cy="3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y 68"/>
              <p:cNvCxnSpPr/>
              <p:nvPr/>
            </p:nvCxnSpPr>
            <p:spPr>
              <a:xfrm>
                <a:off x="6751095" y="2484438"/>
                <a:ext cx="2234720" cy="3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Łącznik prosty 69"/>
              <p:cNvCxnSpPr/>
              <p:nvPr/>
            </p:nvCxnSpPr>
            <p:spPr>
              <a:xfrm>
                <a:off x="6521347" y="2627268"/>
                <a:ext cx="2234720" cy="3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y 70"/>
              <p:cNvCxnSpPr/>
              <p:nvPr/>
            </p:nvCxnSpPr>
            <p:spPr>
              <a:xfrm>
                <a:off x="6250944" y="2794854"/>
                <a:ext cx="2234720" cy="3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pole tekstowe 71"/>
              <p:cNvSpPr txBox="1"/>
              <p:nvPr/>
            </p:nvSpPr>
            <p:spPr>
              <a:xfrm rot="20997755">
                <a:off x="7810608" y="2693731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35</a:t>
                </a:r>
              </a:p>
            </p:txBody>
          </p:sp>
          <p:sp>
            <p:nvSpPr>
              <p:cNvPr id="74" name="pole tekstowe 73"/>
              <p:cNvSpPr txBox="1"/>
              <p:nvPr/>
            </p:nvSpPr>
            <p:spPr>
              <a:xfrm rot="21105320">
                <a:off x="8072943" y="252237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33</a:t>
                </a:r>
              </a:p>
            </p:txBody>
          </p:sp>
          <p:sp>
            <p:nvSpPr>
              <p:cNvPr id="75" name="pole tekstowe 74"/>
              <p:cNvSpPr txBox="1"/>
              <p:nvPr/>
            </p:nvSpPr>
            <p:spPr>
              <a:xfrm rot="20958128">
                <a:off x="8315720" y="238099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25</a:t>
                </a:r>
              </a:p>
            </p:txBody>
          </p:sp>
          <p:sp>
            <p:nvSpPr>
              <p:cNvPr id="78" name="pole tekstowe 77"/>
              <p:cNvSpPr txBox="1"/>
              <p:nvPr/>
            </p:nvSpPr>
            <p:spPr>
              <a:xfrm rot="21030428">
                <a:off x="8540589" y="223206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14</a:t>
                </a:r>
              </a:p>
            </p:txBody>
          </p:sp>
          <p:sp>
            <p:nvSpPr>
              <p:cNvPr id="79" name="pole tekstowe 78"/>
              <p:cNvSpPr txBox="1"/>
              <p:nvPr/>
            </p:nvSpPr>
            <p:spPr>
              <a:xfrm rot="20997755">
                <a:off x="7248762" y="2690430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18</a:t>
                </a:r>
              </a:p>
            </p:txBody>
          </p:sp>
          <p:sp>
            <p:nvSpPr>
              <p:cNvPr id="80" name="pole tekstowe 79"/>
              <p:cNvSpPr txBox="1"/>
              <p:nvPr/>
            </p:nvSpPr>
            <p:spPr>
              <a:xfrm rot="20997755">
                <a:off x="6691697" y="2684097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10</a:t>
                </a:r>
              </a:p>
            </p:txBody>
          </p:sp>
          <p:sp>
            <p:nvSpPr>
              <p:cNvPr id="81" name="pole tekstowe 80"/>
              <p:cNvSpPr txBox="1"/>
              <p:nvPr/>
            </p:nvSpPr>
            <p:spPr>
              <a:xfrm rot="20997755">
                <a:off x="6143541" y="267776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21</a:t>
                </a:r>
              </a:p>
            </p:txBody>
          </p:sp>
          <p:sp>
            <p:nvSpPr>
              <p:cNvPr id="82" name="pole tekstowe 81"/>
              <p:cNvSpPr txBox="1"/>
              <p:nvPr/>
            </p:nvSpPr>
            <p:spPr>
              <a:xfrm rot="20997755">
                <a:off x="7477658" y="2526593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24</a:t>
                </a:r>
              </a:p>
            </p:txBody>
          </p:sp>
          <p:sp>
            <p:nvSpPr>
              <p:cNvPr id="83" name="pole tekstowe 82"/>
              <p:cNvSpPr txBox="1"/>
              <p:nvPr/>
            </p:nvSpPr>
            <p:spPr>
              <a:xfrm rot="20997755">
                <a:off x="7711274" y="2379811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23</a:t>
                </a:r>
              </a:p>
            </p:txBody>
          </p:sp>
          <p:sp>
            <p:nvSpPr>
              <p:cNvPr id="84" name="pole tekstowe 83"/>
              <p:cNvSpPr txBox="1"/>
              <p:nvPr/>
            </p:nvSpPr>
            <p:spPr>
              <a:xfrm rot="20997755">
                <a:off x="7940205" y="223086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28</a:t>
                </a:r>
              </a:p>
            </p:txBody>
          </p:sp>
          <p:sp>
            <p:nvSpPr>
              <p:cNvPr id="85" name="pole tekstowe 84"/>
              <p:cNvSpPr txBox="1"/>
              <p:nvPr/>
            </p:nvSpPr>
            <p:spPr>
              <a:xfrm rot="20997755">
                <a:off x="6938545" y="252237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20</a:t>
                </a:r>
              </a:p>
            </p:txBody>
          </p:sp>
          <p:sp>
            <p:nvSpPr>
              <p:cNvPr id="86" name="pole tekstowe 85"/>
              <p:cNvSpPr txBox="1"/>
              <p:nvPr/>
            </p:nvSpPr>
            <p:spPr>
              <a:xfrm rot="20997755">
                <a:off x="7163997" y="237395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25</a:t>
                </a:r>
              </a:p>
            </p:txBody>
          </p:sp>
          <p:sp>
            <p:nvSpPr>
              <p:cNvPr id="87" name="pole tekstowe 86"/>
              <p:cNvSpPr txBox="1"/>
              <p:nvPr/>
            </p:nvSpPr>
            <p:spPr>
              <a:xfrm rot="20997755">
                <a:off x="7381157" y="2241169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18</a:t>
                </a:r>
              </a:p>
            </p:txBody>
          </p:sp>
          <p:sp>
            <p:nvSpPr>
              <p:cNvPr id="88" name="pole tekstowe 87"/>
              <p:cNvSpPr txBox="1"/>
              <p:nvPr/>
            </p:nvSpPr>
            <p:spPr>
              <a:xfrm rot="20997755">
                <a:off x="6386930" y="2532870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12</a:t>
                </a:r>
              </a:p>
            </p:txBody>
          </p:sp>
          <p:sp>
            <p:nvSpPr>
              <p:cNvPr id="89" name="pole tekstowe 88"/>
              <p:cNvSpPr txBox="1"/>
              <p:nvPr/>
            </p:nvSpPr>
            <p:spPr>
              <a:xfrm rot="20997755">
                <a:off x="6642521" y="2378678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33</a:t>
                </a:r>
              </a:p>
            </p:txBody>
          </p:sp>
          <p:sp>
            <p:nvSpPr>
              <p:cNvPr id="90" name="pole tekstowe 89"/>
              <p:cNvSpPr txBox="1"/>
              <p:nvPr/>
            </p:nvSpPr>
            <p:spPr>
              <a:xfrm rot="20997755">
                <a:off x="6843557" y="2231513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24</a:t>
                </a:r>
              </a:p>
            </p:txBody>
          </p:sp>
          <p:sp>
            <p:nvSpPr>
              <p:cNvPr id="91" name="pole tekstowe 90"/>
              <p:cNvSpPr txBox="1"/>
              <p:nvPr/>
            </p:nvSpPr>
            <p:spPr>
              <a:xfrm>
                <a:off x="7148670" y="3047776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18</a:t>
                </a:r>
              </a:p>
            </p:txBody>
          </p:sp>
          <p:sp>
            <p:nvSpPr>
              <p:cNvPr id="92" name="pole tekstowe 91"/>
              <p:cNvSpPr txBox="1"/>
              <p:nvPr/>
            </p:nvSpPr>
            <p:spPr>
              <a:xfrm>
                <a:off x="6572083" y="3053396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10</a:t>
                </a:r>
              </a:p>
            </p:txBody>
          </p:sp>
          <p:sp>
            <p:nvSpPr>
              <p:cNvPr id="93" name="pole tekstowe 92"/>
              <p:cNvSpPr txBox="1"/>
              <p:nvPr/>
            </p:nvSpPr>
            <p:spPr>
              <a:xfrm>
                <a:off x="6043364" y="305500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21</a:t>
                </a:r>
              </a:p>
            </p:txBody>
          </p:sp>
          <p:sp>
            <p:nvSpPr>
              <p:cNvPr id="94" name="pole tekstowe 93"/>
              <p:cNvSpPr txBox="1"/>
              <p:nvPr/>
            </p:nvSpPr>
            <p:spPr>
              <a:xfrm>
                <a:off x="7680634" y="3601321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30</a:t>
                </a:r>
              </a:p>
            </p:txBody>
          </p:sp>
          <p:sp>
            <p:nvSpPr>
              <p:cNvPr id="95" name="pole tekstowe 94"/>
              <p:cNvSpPr txBox="1"/>
              <p:nvPr/>
            </p:nvSpPr>
            <p:spPr>
              <a:xfrm>
                <a:off x="7134221" y="3599494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11</a:t>
                </a:r>
              </a:p>
            </p:txBody>
          </p:sp>
          <p:sp>
            <p:nvSpPr>
              <p:cNvPr id="96" name="pole tekstowe 95"/>
              <p:cNvSpPr txBox="1"/>
              <p:nvPr/>
            </p:nvSpPr>
            <p:spPr>
              <a:xfrm>
                <a:off x="6577016" y="3596961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14</a:t>
                </a:r>
              </a:p>
            </p:txBody>
          </p:sp>
          <p:sp>
            <p:nvSpPr>
              <p:cNvPr id="97" name="pole tekstowe 96"/>
              <p:cNvSpPr txBox="1"/>
              <p:nvPr/>
            </p:nvSpPr>
            <p:spPr>
              <a:xfrm>
                <a:off x="6045995" y="3600986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27</a:t>
                </a:r>
              </a:p>
            </p:txBody>
          </p:sp>
          <p:sp>
            <p:nvSpPr>
              <p:cNvPr id="98" name="pole tekstowe 97"/>
              <p:cNvSpPr txBox="1"/>
              <p:nvPr/>
            </p:nvSpPr>
            <p:spPr>
              <a:xfrm>
                <a:off x="6031704" y="4129318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26</a:t>
                </a:r>
              </a:p>
            </p:txBody>
          </p:sp>
          <p:sp>
            <p:nvSpPr>
              <p:cNvPr id="99" name="pole tekstowe 98"/>
              <p:cNvSpPr txBox="1"/>
              <p:nvPr/>
            </p:nvSpPr>
            <p:spPr>
              <a:xfrm>
                <a:off x="6567488" y="4129212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12</a:t>
                </a:r>
              </a:p>
            </p:txBody>
          </p:sp>
          <p:sp>
            <p:nvSpPr>
              <p:cNvPr id="100" name="pole tekstowe 99"/>
              <p:cNvSpPr txBox="1"/>
              <p:nvPr/>
            </p:nvSpPr>
            <p:spPr>
              <a:xfrm>
                <a:off x="7114834" y="4129083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35</a:t>
                </a:r>
              </a:p>
            </p:txBody>
          </p:sp>
          <p:sp>
            <p:nvSpPr>
              <p:cNvPr id="101" name="pole tekstowe 100"/>
              <p:cNvSpPr txBox="1"/>
              <p:nvPr/>
            </p:nvSpPr>
            <p:spPr>
              <a:xfrm>
                <a:off x="7691098" y="4124664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32</a:t>
                </a:r>
              </a:p>
            </p:txBody>
          </p:sp>
          <p:sp>
            <p:nvSpPr>
              <p:cNvPr id="102" name="pole tekstowe 101"/>
              <p:cNvSpPr txBox="1"/>
              <p:nvPr/>
            </p:nvSpPr>
            <p:spPr>
              <a:xfrm>
                <a:off x="6038854" y="467700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14</a:t>
                </a:r>
              </a:p>
            </p:txBody>
          </p:sp>
          <p:sp>
            <p:nvSpPr>
              <p:cNvPr id="103" name="pole tekstowe 102"/>
              <p:cNvSpPr txBox="1"/>
              <p:nvPr/>
            </p:nvSpPr>
            <p:spPr>
              <a:xfrm>
                <a:off x="6572083" y="4676770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20</a:t>
                </a:r>
              </a:p>
            </p:txBody>
          </p:sp>
          <p:sp>
            <p:nvSpPr>
              <p:cNvPr id="104" name="pole tekstowe 103"/>
              <p:cNvSpPr txBox="1"/>
              <p:nvPr/>
            </p:nvSpPr>
            <p:spPr>
              <a:xfrm>
                <a:off x="7130820" y="4676770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47</a:t>
                </a:r>
              </a:p>
            </p:txBody>
          </p:sp>
          <p:sp>
            <p:nvSpPr>
              <p:cNvPr id="105" name="pole tekstowe 104"/>
              <p:cNvSpPr txBox="1"/>
              <p:nvPr/>
            </p:nvSpPr>
            <p:spPr>
              <a:xfrm>
                <a:off x="7683142" y="4680459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31</a:t>
                </a:r>
              </a:p>
            </p:txBody>
          </p:sp>
        </p:grpSp>
        <p:sp>
          <p:nvSpPr>
            <p:cNvPr id="107" name="pole tekstowe 106"/>
            <p:cNvSpPr txBox="1"/>
            <p:nvPr/>
          </p:nvSpPr>
          <p:spPr>
            <a:xfrm>
              <a:off x="10959379" y="3675289"/>
              <a:ext cx="9991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measure</a:t>
              </a:r>
            </a:p>
            <a:p>
              <a:pPr algn="ctr"/>
              <a:r>
                <a:rPr lang="en-US" dirty="0"/>
                <a:t>values</a:t>
              </a:r>
            </a:p>
          </p:txBody>
        </p:sp>
        <p:cxnSp>
          <p:nvCxnSpPr>
            <p:cNvPr id="109" name="Łącznik prosty 108"/>
            <p:cNvCxnSpPr/>
            <p:nvPr/>
          </p:nvCxnSpPr>
          <p:spPr>
            <a:xfrm>
              <a:off x="9918580" y="3932571"/>
              <a:ext cx="1112917" cy="146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Łącznik prosty 109"/>
            <p:cNvCxnSpPr/>
            <p:nvPr/>
          </p:nvCxnSpPr>
          <p:spPr>
            <a:xfrm>
              <a:off x="10399310" y="3083129"/>
              <a:ext cx="675733" cy="6951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Łącznik prosty 111"/>
            <p:cNvCxnSpPr/>
            <p:nvPr/>
          </p:nvCxnSpPr>
          <p:spPr>
            <a:xfrm flipV="1">
              <a:off x="10116074" y="4135343"/>
              <a:ext cx="958969" cy="5773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pole tekstowe 114"/>
            <p:cNvSpPr txBox="1"/>
            <p:nvPr/>
          </p:nvSpPr>
          <p:spPr>
            <a:xfrm>
              <a:off x="7468383" y="6112831"/>
              <a:ext cx="1898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latin typeface="Arial Narrow" panose="020B0606020202030204" pitchFamily="34" charset="0"/>
                </a:rPr>
                <a:t>Product (</a:t>
              </a:r>
              <a:r>
                <a:rPr lang="pl-PL" b="1" dirty="0" err="1">
                  <a:latin typeface="Arial Narrow" panose="020B0606020202030204" pitchFamily="34" charset="0"/>
                </a:rPr>
                <a:t>Category</a:t>
              </a:r>
              <a:r>
                <a:rPr lang="pl-PL" dirty="0">
                  <a:latin typeface="Arial Narrow" panose="020B0606020202030204" pitchFamily="34" charset="0"/>
                </a:rPr>
                <a:t>)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16" name="pole tekstowe 115"/>
            <p:cNvSpPr txBox="1"/>
            <p:nvPr/>
          </p:nvSpPr>
          <p:spPr>
            <a:xfrm>
              <a:off x="6914024" y="3395980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Q1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7" name="pole tekstowe 116"/>
            <p:cNvSpPr txBox="1"/>
            <p:nvPr/>
          </p:nvSpPr>
          <p:spPr>
            <a:xfrm>
              <a:off x="6913977" y="3929817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Q2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8" name="pole tekstowe 117"/>
            <p:cNvSpPr txBox="1"/>
            <p:nvPr/>
          </p:nvSpPr>
          <p:spPr>
            <a:xfrm>
              <a:off x="6924392" y="4465085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Q3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9" name="pole tekstowe 118"/>
            <p:cNvSpPr txBox="1"/>
            <p:nvPr/>
          </p:nvSpPr>
          <p:spPr>
            <a:xfrm>
              <a:off x="6924392" y="5007992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Q4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0" name="pole tekstowe 119"/>
            <p:cNvSpPr txBox="1"/>
            <p:nvPr/>
          </p:nvSpPr>
          <p:spPr>
            <a:xfrm>
              <a:off x="7669756" y="2460608"/>
              <a:ext cx="519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Köln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2" name="pole tekstowe 121"/>
            <p:cNvSpPr txBox="1"/>
            <p:nvPr/>
          </p:nvSpPr>
          <p:spPr>
            <a:xfrm>
              <a:off x="7294845" y="2635952"/>
              <a:ext cx="6126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Berlin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3" name="pole tekstowe 122"/>
            <p:cNvSpPr txBox="1"/>
            <p:nvPr/>
          </p:nvSpPr>
          <p:spPr>
            <a:xfrm>
              <a:off x="7058571" y="2810079"/>
              <a:ext cx="5424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Lyon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4" name="pole tekstowe 123"/>
            <p:cNvSpPr txBox="1"/>
            <p:nvPr/>
          </p:nvSpPr>
          <p:spPr>
            <a:xfrm>
              <a:off x="6749002" y="3005142"/>
              <a:ext cx="5677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Paris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5" name="pole tekstowe 124"/>
            <p:cNvSpPr txBox="1"/>
            <p:nvPr/>
          </p:nvSpPr>
          <p:spPr>
            <a:xfrm rot="16200000">
              <a:off x="5844618" y="4162441"/>
              <a:ext cx="1486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latin typeface="Arial Narrow" panose="020B0606020202030204" pitchFamily="34" charset="0"/>
                </a:rPr>
                <a:t>Time (</a:t>
              </a:r>
              <a:r>
                <a:rPr lang="pl-PL" b="1" dirty="0" err="1">
                  <a:latin typeface="Arial Narrow" panose="020B0606020202030204" pitchFamily="34" charset="0"/>
                </a:rPr>
                <a:t>Quarter</a:t>
              </a:r>
              <a:r>
                <a:rPr lang="pl-PL" b="1" dirty="0">
                  <a:latin typeface="Arial Narrow" panose="020B0606020202030204" pitchFamily="34" charset="0"/>
                </a:rPr>
                <a:t>)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26" name="pole tekstowe 125"/>
            <p:cNvSpPr txBox="1"/>
            <p:nvPr/>
          </p:nvSpPr>
          <p:spPr>
            <a:xfrm rot="19015106">
              <a:off x="6091078" y="2435842"/>
              <a:ext cx="10679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>
                  <a:latin typeface="Arial Narrow" panose="020B0606020202030204" pitchFamily="34" charset="0"/>
                </a:rPr>
                <a:t>Customer</a:t>
              </a:r>
              <a:endParaRPr lang="pl-PL" b="1" dirty="0">
                <a:latin typeface="Arial Narrow" panose="020B0606020202030204" pitchFamily="34" charset="0"/>
              </a:endParaRPr>
            </a:p>
            <a:p>
              <a:pPr algn="ctr"/>
              <a:r>
                <a:rPr lang="pl-PL" b="1" dirty="0">
                  <a:latin typeface="Arial Narrow" panose="020B0606020202030204" pitchFamily="34" charset="0"/>
                </a:rPr>
                <a:t>(City)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7177104" y="5461001"/>
              <a:ext cx="2478576" cy="631751"/>
              <a:chOff x="7177104" y="5461001"/>
              <a:chExt cx="2478576" cy="631751"/>
            </a:xfrm>
          </p:grpSpPr>
          <p:sp>
            <p:nvSpPr>
              <p:cNvPr id="127" name="pole tekstowe 126"/>
              <p:cNvSpPr txBox="1"/>
              <p:nvPr/>
            </p:nvSpPr>
            <p:spPr>
              <a:xfrm>
                <a:off x="8847445" y="5475678"/>
                <a:ext cx="8082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pl-PL" sz="1600" dirty="0" err="1">
                    <a:latin typeface="Arial Narrow" panose="020B0606020202030204" pitchFamily="34" charset="0"/>
                  </a:rPr>
                  <a:t>Seafood</a:t>
                </a:r>
                <a:endParaRPr lang="en-US" sz="16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28" name="pole tekstowe 127"/>
              <p:cNvSpPr txBox="1"/>
              <p:nvPr/>
            </p:nvSpPr>
            <p:spPr>
              <a:xfrm>
                <a:off x="8184815" y="5754198"/>
                <a:ext cx="10791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pl-PL" sz="1600" dirty="0" err="1">
                    <a:latin typeface="Arial Narrow" panose="020B0606020202030204" pitchFamily="34" charset="0"/>
                  </a:rPr>
                  <a:t>Condiments</a:t>
                </a:r>
                <a:endParaRPr lang="en-US" sz="16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29" name="pole tekstowe 128"/>
              <p:cNvSpPr txBox="1"/>
              <p:nvPr/>
            </p:nvSpPr>
            <p:spPr>
              <a:xfrm>
                <a:off x="7778753" y="5461001"/>
                <a:ext cx="8098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pl-PL" sz="1600" dirty="0" err="1">
                    <a:latin typeface="Arial Narrow" panose="020B0606020202030204" pitchFamily="34" charset="0"/>
                  </a:rPr>
                  <a:t>Produce</a:t>
                </a:r>
                <a:endParaRPr lang="en-US" sz="16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30" name="pole tekstowe 129"/>
              <p:cNvSpPr txBox="1"/>
              <p:nvPr/>
            </p:nvSpPr>
            <p:spPr>
              <a:xfrm>
                <a:off x="7177104" y="5748188"/>
                <a:ext cx="9877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pl-PL" sz="1600" dirty="0" err="1">
                    <a:latin typeface="Arial Narrow" panose="020B0606020202030204" pitchFamily="34" charset="0"/>
                  </a:rPr>
                  <a:t>Beverages</a:t>
                </a:r>
                <a:endParaRPr lang="en-US" sz="1600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133" name="Łącznik prosty 132"/>
              <p:cNvCxnSpPr/>
              <p:nvPr/>
            </p:nvCxnSpPr>
            <p:spPr>
              <a:xfrm flipH="1">
                <a:off x="7548911" y="5494338"/>
                <a:ext cx="735" cy="3257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Łącznik prosty 134"/>
              <p:cNvCxnSpPr/>
              <p:nvPr/>
            </p:nvCxnSpPr>
            <p:spPr>
              <a:xfrm flipH="1">
                <a:off x="8658493" y="5494337"/>
                <a:ext cx="735" cy="3257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pole tekstowe 143"/>
            <p:cNvSpPr txBox="1"/>
            <p:nvPr/>
          </p:nvSpPr>
          <p:spPr>
            <a:xfrm>
              <a:off x="4276184" y="4557145"/>
              <a:ext cx="1257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/>
                <a:t>dimensions</a:t>
              </a:r>
              <a:endParaRPr lang="en-US" dirty="0"/>
            </a:p>
          </p:txBody>
        </p:sp>
        <p:cxnSp>
          <p:nvCxnSpPr>
            <p:cNvPr id="145" name="Łącznik prosty 144"/>
            <p:cNvCxnSpPr>
              <a:stCxn id="126" idx="1"/>
            </p:cNvCxnSpPr>
            <p:nvPr/>
          </p:nvCxnSpPr>
          <p:spPr>
            <a:xfrm flipH="1">
              <a:off x="5037689" y="3123724"/>
              <a:ext cx="1197355" cy="15181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Łącznik prosty 147"/>
            <p:cNvCxnSpPr>
              <a:endCxn id="125" idx="0"/>
            </p:cNvCxnSpPr>
            <p:nvPr/>
          </p:nvCxnSpPr>
          <p:spPr>
            <a:xfrm flipV="1">
              <a:off x="5418710" y="4347107"/>
              <a:ext cx="984363" cy="3655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Łącznik prosty 150"/>
            <p:cNvCxnSpPr>
              <a:endCxn id="115" idx="1"/>
            </p:cNvCxnSpPr>
            <p:nvPr/>
          </p:nvCxnSpPr>
          <p:spPr>
            <a:xfrm>
              <a:off x="5092118" y="4926477"/>
              <a:ext cx="2376265" cy="13710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090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9746" y="1000601"/>
            <a:ext cx="1205048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lnSpc>
                <a:spcPts val="2880"/>
              </a:lnSpc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Elementy występujące w ramach pewnego wymiaru nazywamy </a:t>
            </a:r>
            <a:r>
              <a:rPr lang="pl-PL" sz="2400" dirty="0">
                <a:solidFill>
                  <a:srgbClr val="FF0000"/>
                </a:solidFill>
              </a:rPr>
              <a:t>uczestnikami </a:t>
            </a:r>
            <a:r>
              <a:rPr lang="pl-PL" sz="2400" dirty="0"/>
              <a:t>tego wymiaru.</a:t>
            </a:r>
          </a:p>
          <a:p>
            <a:pPr marL="719138" indent="-342900">
              <a:lnSpc>
                <a:spcPts val="288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>
                <a:solidFill>
                  <a:srgbClr val="FF0000"/>
                </a:solidFill>
              </a:rPr>
              <a:t>Na przykład</a:t>
            </a:r>
            <a:r>
              <a:rPr lang="pl-PL" sz="2100" dirty="0"/>
              <a:t>,</a:t>
            </a:r>
            <a:r>
              <a:rPr lang="en-US" sz="2100" dirty="0"/>
              <a:t> </a:t>
            </a:r>
            <a:r>
              <a:rPr lang="en-US" sz="1700" dirty="0">
                <a:latin typeface="Monoid" panose="02000503000000000000" pitchFamily="2" charset="0"/>
              </a:rPr>
              <a:t>Seafood</a:t>
            </a:r>
            <a:r>
              <a:rPr lang="en-US" sz="2100" dirty="0"/>
              <a:t> </a:t>
            </a:r>
            <a:r>
              <a:rPr lang="pl-PL" sz="2100" dirty="0"/>
              <a:t>oraz</a:t>
            </a:r>
            <a:r>
              <a:rPr lang="en-US" sz="2100" dirty="0"/>
              <a:t> </a:t>
            </a:r>
            <a:r>
              <a:rPr lang="en-US" sz="1700" dirty="0">
                <a:latin typeface="Monoid" panose="02000503000000000000" pitchFamily="2" charset="0"/>
              </a:rPr>
              <a:t>Beverages</a:t>
            </a:r>
            <a:r>
              <a:rPr lang="en-US" sz="2100" dirty="0"/>
              <a:t> </a:t>
            </a:r>
            <a:r>
              <a:rPr lang="pl-PL" sz="2100" dirty="0"/>
              <a:t>to uczestnicy wymiaru</a:t>
            </a:r>
            <a:r>
              <a:rPr lang="en-US" sz="2100" dirty="0"/>
              <a:t> </a:t>
            </a:r>
            <a:r>
              <a:rPr lang="en-US" sz="1700" dirty="0">
                <a:latin typeface="Monoid" panose="02000503000000000000" pitchFamily="2" charset="0"/>
              </a:rPr>
              <a:t>Product</a:t>
            </a:r>
            <a:r>
              <a:rPr lang="en-US" sz="2100" dirty="0"/>
              <a:t> </a:t>
            </a:r>
            <a:r>
              <a:rPr lang="pl-PL" sz="2100" dirty="0"/>
              <a:t>na poziomie </a:t>
            </a:r>
            <a:r>
              <a:rPr lang="en-US" sz="1700" dirty="0">
                <a:latin typeface="Monoid" panose="02000503000000000000" pitchFamily="2" charset="0"/>
              </a:rPr>
              <a:t>Category</a:t>
            </a:r>
            <a:r>
              <a:rPr lang="en-US" sz="2100" dirty="0"/>
              <a:t>. 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Uczestnicy wymiaru i atrybuty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297038"/>
            <a:ext cx="2743200" cy="365125"/>
          </a:xfrm>
        </p:spPr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42209" y="2013204"/>
            <a:ext cx="341973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Z wymiarami są ponadto związane </a:t>
            </a:r>
            <a:r>
              <a:rPr lang="pl-PL" sz="2400" dirty="0">
                <a:solidFill>
                  <a:srgbClr val="FF0000"/>
                </a:solidFill>
              </a:rPr>
              <a:t>atrybuty </a:t>
            </a:r>
            <a:r>
              <a:rPr lang="pl-PL" sz="2400" dirty="0">
                <a:solidFill>
                  <a:prstClr val="black"/>
                </a:solidFill>
              </a:rPr>
              <a:t>opisujące te wymiary</a:t>
            </a:r>
            <a:r>
              <a:rPr lang="en-US" sz="2400" dirty="0"/>
              <a:t>. </a:t>
            </a:r>
            <a:endParaRPr lang="pl-PL" sz="2400" dirty="0"/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pl-PL" sz="2100" dirty="0"/>
              <a:t>Na przykład wymiar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Product</a:t>
            </a:r>
            <a:r>
              <a:rPr lang="pl-PL" sz="2100" dirty="0"/>
              <a:t> może być opisywany przez atrybuty takie jak: </a:t>
            </a:r>
            <a:r>
              <a:rPr lang="en-US" sz="2100" dirty="0" err="1"/>
              <a:t>ProductNumber</a:t>
            </a:r>
            <a:r>
              <a:rPr lang="en-US" sz="2100" dirty="0"/>
              <a:t> </a:t>
            </a:r>
            <a:r>
              <a:rPr lang="pl-PL" sz="2100" dirty="0"/>
              <a:t>oraz</a:t>
            </a:r>
            <a:r>
              <a:rPr lang="en-US" sz="2100" dirty="0"/>
              <a:t> </a:t>
            </a:r>
            <a:r>
              <a:rPr lang="en-US" sz="2100" dirty="0" err="1"/>
              <a:t>UnitPrice</a:t>
            </a:r>
            <a:r>
              <a:rPr lang="en-US" sz="2100" dirty="0"/>
              <a:t>, </a:t>
            </a:r>
            <a:r>
              <a:rPr lang="pl-PL" sz="2100" dirty="0"/>
              <a:t>których </a:t>
            </a:r>
            <a:r>
              <a:rPr lang="pl-PL" sz="2100" dirty="0">
                <a:solidFill>
                  <a:srgbClr val="FF0000"/>
                </a:solidFill>
              </a:rPr>
              <a:t>nie pokazano</a:t>
            </a:r>
            <a:r>
              <a:rPr lang="pl-PL" sz="2100" dirty="0"/>
              <a:t> na rysunku</a:t>
            </a:r>
            <a:r>
              <a:rPr lang="en-US" sz="2100" dirty="0"/>
              <a:t>.</a:t>
            </a:r>
            <a:endParaRPr lang="pl-PL" sz="2100" dirty="0"/>
          </a:p>
        </p:txBody>
      </p:sp>
      <p:grpSp>
        <p:nvGrpSpPr>
          <p:cNvPr id="7" name="Grupa 6"/>
          <p:cNvGrpSpPr/>
          <p:nvPr/>
        </p:nvGrpSpPr>
        <p:grpSpPr>
          <a:xfrm>
            <a:off x="4123785" y="2189659"/>
            <a:ext cx="7675455" cy="4046321"/>
            <a:chOff x="4276184" y="2435842"/>
            <a:chExt cx="7675455" cy="4046321"/>
          </a:xfrm>
        </p:grpSpPr>
        <p:grpSp>
          <p:nvGrpSpPr>
            <p:cNvPr id="106" name="Grupa 105"/>
            <p:cNvGrpSpPr/>
            <p:nvPr/>
          </p:nvGrpSpPr>
          <p:grpSpPr>
            <a:xfrm>
              <a:off x="7298882" y="2548365"/>
              <a:ext cx="3810340" cy="2931685"/>
              <a:chOff x="6019800" y="2230865"/>
              <a:chExt cx="3810340" cy="2931685"/>
            </a:xfrm>
          </p:grpSpPr>
          <p:sp>
            <p:nvSpPr>
              <p:cNvPr id="5" name="Prostokąt 4"/>
              <p:cNvSpPr/>
              <p:nvPr/>
            </p:nvSpPr>
            <p:spPr>
              <a:xfrm>
                <a:off x="6019800" y="2952750"/>
                <a:ext cx="2209800" cy="22098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8" name="Łącznik prosty 7"/>
              <p:cNvCxnSpPr/>
              <p:nvPr/>
            </p:nvCxnSpPr>
            <p:spPr>
              <a:xfrm>
                <a:off x="6019800" y="4048125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/>
              <p:cNvCxnSpPr/>
              <p:nvPr/>
            </p:nvCxnSpPr>
            <p:spPr>
              <a:xfrm>
                <a:off x="6019800" y="3519488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10"/>
              <p:cNvCxnSpPr/>
              <p:nvPr/>
            </p:nvCxnSpPr>
            <p:spPr>
              <a:xfrm>
                <a:off x="6019800" y="4595813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/>
              <p:cNvCxnSpPr/>
              <p:nvPr/>
            </p:nvCxnSpPr>
            <p:spPr>
              <a:xfrm rot="16200000">
                <a:off x="5995985" y="4057650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/>
              <p:cNvCxnSpPr/>
              <p:nvPr/>
            </p:nvCxnSpPr>
            <p:spPr>
              <a:xfrm rot="16200000">
                <a:off x="5443539" y="4052888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 rot="16200000">
                <a:off x="6553201" y="4052887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Prostokąt 15"/>
              <p:cNvSpPr/>
              <p:nvPr/>
            </p:nvSpPr>
            <p:spPr>
              <a:xfrm>
                <a:off x="7615236" y="2636838"/>
                <a:ext cx="2214904" cy="58737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scene3d>
                <a:camera prst="isometricOffAxis2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/>
              <p:cNvSpPr/>
              <p:nvPr/>
            </p:nvSpPr>
            <p:spPr>
              <a:xfrm>
                <a:off x="7610132" y="3196785"/>
                <a:ext cx="2214904" cy="56673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scene3d>
                <a:camera prst="isometricOffAxis2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ole tekstowe 17"/>
              <p:cNvSpPr txBox="1"/>
              <p:nvPr/>
            </p:nvSpPr>
            <p:spPr>
              <a:xfrm>
                <a:off x="7672571" y="3049500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35</a:t>
                </a:r>
              </a:p>
            </p:txBody>
          </p:sp>
          <p:sp>
            <p:nvSpPr>
              <p:cNvPr id="20" name="pole tekstowe 19"/>
              <p:cNvSpPr txBox="1"/>
              <p:nvPr/>
            </p:nvSpPr>
            <p:spPr>
              <a:xfrm>
                <a:off x="8153400" y="2969737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35</a:t>
                </a:r>
              </a:p>
            </p:txBody>
          </p:sp>
          <p:sp>
            <p:nvSpPr>
              <p:cNvPr id="22" name="pole tekstowe 21"/>
              <p:cNvSpPr txBox="1"/>
              <p:nvPr/>
            </p:nvSpPr>
            <p:spPr>
              <a:xfrm>
                <a:off x="8398840" y="2806710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33</a:t>
                </a:r>
              </a:p>
            </p:txBody>
          </p:sp>
          <p:sp>
            <p:nvSpPr>
              <p:cNvPr id="23" name="pole tekstowe 22"/>
              <p:cNvSpPr txBox="1"/>
              <p:nvPr/>
            </p:nvSpPr>
            <p:spPr>
              <a:xfrm>
                <a:off x="8634410" y="2684064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25</a:t>
                </a:r>
              </a:p>
            </p:txBody>
          </p:sp>
          <p:sp>
            <p:nvSpPr>
              <p:cNvPr id="24" name="pole tekstowe 23"/>
              <p:cNvSpPr txBox="1"/>
              <p:nvPr/>
            </p:nvSpPr>
            <p:spPr>
              <a:xfrm>
                <a:off x="8872535" y="2532833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14</a:t>
                </a: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8148800" y="3486040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30</a:t>
                </a: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8386925" y="3341322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14</a:t>
                </a: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8644098" y="3202461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23</a:t>
                </a: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8867090" y="3072133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18</a:t>
                </a:r>
              </a:p>
            </p:txBody>
          </p:sp>
          <p:sp>
            <p:nvSpPr>
              <p:cNvPr id="29" name="Prostokąt 28"/>
              <p:cNvSpPr/>
              <p:nvPr/>
            </p:nvSpPr>
            <p:spPr>
              <a:xfrm>
                <a:off x="7610132" y="3734946"/>
                <a:ext cx="2214904" cy="56673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scene3d>
                <a:camera prst="isometricOffAxis2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 30"/>
              <p:cNvSpPr/>
              <p:nvPr/>
            </p:nvSpPr>
            <p:spPr>
              <a:xfrm>
                <a:off x="7610132" y="4273320"/>
                <a:ext cx="2214904" cy="59871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scene3d>
                <a:camera prst="isometricOffAxis2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pole tekstowe 31"/>
              <p:cNvSpPr txBox="1"/>
              <p:nvPr/>
            </p:nvSpPr>
            <p:spPr>
              <a:xfrm>
                <a:off x="8153400" y="4055155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32</a:t>
                </a:r>
              </a:p>
            </p:txBody>
          </p:sp>
          <p:sp>
            <p:nvSpPr>
              <p:cNvPr id="33" name="pole tekstowe 32"/>
              <p:cNvSpPr txBox="1"/>
              <p:nvPr/>
            </p:nvSpPr>
            <p:spPr>
              <a:xfrm>
                <a:off x="8396285" y="3878384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12</a:t>
                </a:r>
              </a:p>
            </p:txBody>
          </p:sp>
          <p:sp>
            <p:nvSpPr>
              <p:cNvPr id="34" name="pole tekstowe 33"/>
              <p:cNvSpPr txBox="1"/>
              <p:nvPr/>
            </p:nvSpPr>
            <p:spPr>
              <a:xfrm>
                <a:off x="8644098" y="3740146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20</a:t>
                </a:r>
              </a:p>
            </p:txBody>
          </p:sp>
          <p:sp>
            <p:nvSpPr>
              <p:cNvPr id="35" name="pole tekstowe 34"/>
              <p:cNvSpPr txBox="1"/>
              <p:nvPr/>
            </p:nvSpPr>
            <p:spPr>
              <a:xfrm>
                <a:off x="8863010" y="3612317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17</a:t>
                </a:r>
              </a:p>
            </p:txBody>
          </p:sp>
          <p:sp>
            <p:nvSpPr>
              <p:cNvPr id="36" name="pole tekstowe 35"/>
              <p:cNvSpPr txBox="1"/>
              <p:nvPr/>
            </p:nvSpPr>
            <p:spPr>
              <a:xfrm>
                <a:off x="8139952" y="4600623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31</a:t>
                </a:r>
              </a:p>
            </p:txBody>
          </p:sp>
          <p:sp>
            <p:nvSpPr>
              <p:cNvPr id="37" name="pole tekstowe 36"/>
              <p:cNvSpPr txBox="1"/>
              <p:nvPr/>
            </p:nvSpPr>
            <p:spPr>
              <a:xfrm>
                <a:off x="8386154" y="4424311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10</a:t>
                </a:r>
              </a:p>
            </p:txBody>
          </p:sp>
          <p:sp>
            <p:nvSpPr>
              <p:cNvPr id="38" name="pole tekstowe 37"/>
              <p:cNvSpPr txBox="1"/>
              <p:nvPr/>
            </p:nvSpPr>
            <p:spPr>
              <a:xfrm>
                <a:off x="8634410" y="4291247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33</a:t>
                </a:r>
              </a:p>
            </p:txBody>
          </p:sp>
          <p:sp>
            <p:nvSpPr>
              <p:cNvPr id="39" name="pole tekstowe 38"/>
              <p:cNvSpPr txBox="1"/>
              <p:nvPr/>
            </p:nvSpPr>
            <p:spPr>
              <a:xfrm>
                <a:off x="8872535" y="4139744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18</a:t>
                </a:r>
              </a:p>
            </p:txBody>
          </p:sp>
          <p:cxnSp>
            <p:nvCxnSpPr>
              <p:cNvPr id="40" name="Łącznik prosty 39"/>
              <p:cNvCxnSpPr/>
              <p:nvPr/>
            </p:nvCxnSpPr>
            <p:spPr>
              <a:xfrm flipV="1">
                <a:off x="8736970" y="2641601"/>
                <a:ext cx="11742" cy="21859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/>
              <p:cNvCxnSpPr/>
              <p:nvPr/>
            </p:nvCxnSpPr>
            <p:spPr>
              <a:xfrm flipV="1">
                <a:off x="8973907" y="2488968"/>
                <a:ext cx="11742" cy="21859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>
              <a:xfrm flipV="1">
                <a:off x="8488216" y="2798283"/>
                <a:ext cx="11742" cy="21859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>
              <a:xfrm flipV="1">
                <a:off x="6035190" y="2338386"/>
                <a:ext cx="945528" cy="609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>
              <a:xfrm flipV="1">
                <a:off x="7096856" y="2341298"/>
                <a:ext cx="936292" cy="607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>
              <a:xfrm flipV="1">
                <a:off x="7658873" y="2340686"/>
                <a:ext cx="958442" cy="6125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>
              <a:xfrm flipV="1">
                <a:off x="6555670" y="2331603"/>
                <a:ext cx="893091" cy="618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>
              <a:xfrm>
                <a:off x="6975955" y="2336801"/>
                <a:ext cx="2234720" cy="3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y 68"/>
              <p:cNvCxnSpPr/>
              <p:nvPr/>
            </p:nvCxnSpPr>
            <p:spPr>
              <a:xfrm>
                <a:off x="6751095" y="2484438"/>
                <a:ext cx="2234720" cy="3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Łącznik prosty 69"/>
              <p:cNvCxnSpPr/>
              <p:nvPr/>
            </p:nvCxnSpPr>
            <p:spPr>
              <a:xfrm>
                <a:off x="6521347" y="2627268"/>
                <a:ext cx="2234720" cy="3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y 70"/>
              <p:cNvCxnSpPr/>
              <p:nvPr/>
            </p:nvCxnSpPr>
            <p:spPr>
              <a:xfrm>
                <a:off x="6250944" y="2794854"/>
                <a:ext cx="2234720" cy="3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pole tekstowe 71"/>
              <p:cNvSpPr txBox="1"/>
              <p:nvPr/>
            </p:nvSpPr>
            <p:spPr>
              <a:xfrm rot="20997755">
                <a:off x="7810608" y="2693731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35</a:t>
                </a:r>
              </a:p>
            </p:txBody>
          </p:sp>
          <p:sp>
            <p:nvSpPr>
              <p:cNvPr id="74" name="pole tekstowe 73"/>
              <p:cNvSpPr txBox="1"/>
              <p:nvPr/>
            </p:nvSpPr>
            <p:spPr>
              <a:xfrm rot="21105320">
                <a:off x="8072943" y="252237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33</a:t>
                </a:r>
              </a:p>
            </p:txBody>
          </p:sp>
          <p:sp>
            <p:nvSpPr>
              <p:cNvPr id="75" name="pole tekstowe 74"/>
              <p:cNvSpPr txBox="1"/>
              <p:nvPr/>
            </p:nvSpPr>
            <p:spPr>
              <a:xfrm rot="20958128">
                <a:off x="8315720" y="238099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25</a:t>
                </a:r>
              </a:p>
            </p:txBody>
          </p:sp>
          <p:sp>
            <p:nvSpPr>
              <p:cNvPr id="78" name="pole tekstowe 77"/>
              <p:cNvSpPr txBox="1"/>
              <p:nvPr/>
            </p:nvSpPr>
            <p:spPr>
              <a:xfrm rot="21030428">
                <a:off x="8540589" y="223206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14</a:t>
                </a:r>
              </a:p>
            </p:txBody>
          </p:sp>
          <p:sp>
            <p:nvSpPr>
              <p:cNvPr id="79" name="pole tekstowe 78"/>
              <p:cNvSpPr txBox="1"/>
              <p:nvPr/>
            </p:nvSpPr>
            <p:spPr>
              <a:xfrm rot="20997755">
                <a:off x="7248762" y="2690430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18</a:t>
                </a:r>
              </a:p>
            </p:txBody>
          </p:sp>
          <p:sp>
            <p:nvSpPr>
              <p:cNvPr id="80" name="pole tekstowe 79"/>
              <p:cNvSpPr txBox="1"/>
              <p:nvPr/>
            </p:nvSpPr>
            <p:spPr>
              <a:xfrm rot="20997755">
                <a:off x="6691697" y="2684097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10</a:t>
                </a:r>
              </a:p>
            </p:txBody>
          </p:sp>
          <p:sp>
            <p:nvSpPr>
              <p:cNvPr id="81" name="pole tekstowe 80"/>
              <p:cNvSpPr txBox="1"/>
              <p:nvPr/>
            </p:nvSpPr>
            <p:spPr>
              <a:xfrm rot="20997755">
                <a:off x="6143541" y="267776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21</a:t>
                </a:r>
              </a:p>
            </p:txBody>
          </p:sp>
          <p:sp>
            <p:nvSpPr>
              <p:cNvPr id="82" name="pole tekstowe 81"/>
              <p:cNvSpPr txBox="1"/>
              <p:nvPr/>
            </p:nvSpPr>
            <p:spPr>
              <a:xfrm rot="20997755">
                <a:off x="7477658" y="2526593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24</a:t>
                </a:r>
              </a:p>
            </p:txBody>
          </p:sp>
          <p:sp>
            <p:nvSpPr>
              <p:cNvPr id="83" name="pole tekstowe 82"/>
              <p:cNvSpPr txBox="1"/>
              <p:nvPr/>
            </p:nvSpPr>
            <p:spPr>
              <a:xfrm rot="20997755">
                <a:off x="7711274" y="2379811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23</a:t>
                </a:r>
              </a:p>
            </p:txBody>
          </p:sp>
          <p:sp>
            <p:nvSpPr>
              <p:cNvPr id="84" name="pole tekstowe 83"/>
              <p:cNvSpPr txBox="1"/>
              <p:nvPr/>
            </p:nvSpPr>
            <p:spPr>
              <a:xfrm rot="20997755">
                <a:off x="7940205" y="223086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28</a:t>
                </a:r>
              </a:p>
            </p:txBody>
          </p:sp>
          <p:sp>
            <p:nvSpPr>
              <p:cNvPr id="85" name="pole tekstowe 84"/>
              <p:cNvSpPr txBox="1"/>
              <p:nvPr/>
            </p:nvSpPr>
            <p:spPr>
              <a:xfrm rot="20997755">
                <a:off x="6938545" y="252237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20</a:t>
                </a:r>
              </a:p>
            </p:txBody>
          </p:sp>
          <p:sp>
            <p:nvSpPr>
              <p:cNvPr id="86" name="pole tekstowe 85"/>
              <p:cNvSpPr txBox="1"/>
              <p:nvPr/>
            </p:nvSpPr>
            <p:spPr>
              <a:xfrm rot="20997755">
                <a:off x="7163997" y="237395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25</a:t>
                </a:r>
              </a:p>
            </p:txBody>
          </p:sp>
          <p:sp>
            <p:nvSpPr>
              <p:cNvPr id="87" name="pole tekstowe 86"/>
              <p:cNvSpPr txBox="1"/>
              <p:nvPr/>
            </p:nvSpPr>
            <p:spPr>
              <a:xfrm rot="20997755">
                <a:off x="7381157" y="2241169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18</a:t>
                </a:r>
              </a:p>
            </p:txBody>
          </p:sp>
          <p:sp>
            <p:nvSpPr>
              <p:cNvPr id="88" name="pole tekstowe 87"/>
              <p:cNvSpPr txBox="1"/>
              <p:nvPr/>
            </p:nvSpPr>
            <p:spPr>
              <a:xfrm rot="20997755">
                <a:off x="6386930" y="2532870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12</a:t>
                </a:r>
              </a:p>
            </p:txBody>
          </p:sp>
          <p:sp>
            <p:nvSpPr>
              <p:cNvPr id="89" name="pole tekstowe 88"/>
              <p:cNvSpPr txBox="1"/>
              <p:nvPr/>
            </p:nvSpPr>
            <p:spPr>
              <a:xfrm rot="20997755">
                <a:off x="6642521" y="2378678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33</a:t>
                </a:r>
              </a:p>
            </p:txBody>
          </p:sp>
          <p:sp>
            <p:nvSpPr>
              <p:cNvPr id="90" name="pole tekstowe 89"/>
              <p:cNvSpPr txBox="1"/>
              <p:nvPr/>
            </p:nvSpPr>
            <p:spPr>
              <a:xfrm rot="20997755">
                <a:off x="6843557" y="2231513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24</a:t>
                </a:r>
              </a:p>
            </p:txBody>
          </p:sp>
          <p:sp>
            <p:nvSpPr>
              <p:cNvPr id="91" name="pole tekstowe 90"/>
              <p:cNvSpPr txBox="1"/>
              <p:nvPr/>
            </p:nvSpPr>
            <p:spPr>
              <a:xfrm>
                <a:off x="7148670" y="3047776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18</a:t>
                </a:r>
              </a:p>
            </p:txBody>
          </p:sp>
          <p:sp>
            <p:nvSpPr>
              <p:cNvPr id="92" name="pole tekstowe 91"/>
              <p:cNvSpPr txBox="1"/>
              <p:nvPr/>
            </p:nvSpPr>
            <p:spPr>
              <a:xfrm>
                <a:off x="6572083" y="3053396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10</a:t>
                </a:r>
              </a:p>
            </p:txBody>
          </p:sp>
          <p:sp>
            <p:nvSpPr>
              <p:cNvPr id="93" name="pole tekstowe 92"/>
              <p:cNvSpPr txBox="1"/>
              <p:nvPr/>
            </p:nvSpPr>
            <p:spPr>
              <a:xfrm>
                <a:off x="6043364" y="305500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21</a:t>
                </a:r>
              </a:p>
            </p:txBody>
          </p:sp>
          <p:sp>
            <p:nvSpPr>
              <p:cNvPr id="94" name="pole tekstowe 93"/>
              <p:cNvSpPr txBox="1"/>
              <p:nvPr/>
            </p:nvSpPr>
            <p:spPr>
              <a:xfrm>
                <a:off x="7680634" y="3601321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30</a:t>
                </a:r>
              </a:p>
            </p:txBody>
          </p:sp>
          <p:sp>
            <p:nvSpPr>
              <p:cNvPr id="95" name="pole tekstowe 94"/>
              <p:cNvSpPr txBox="1"/>
              <p:nvPr/>
            </p:nvSpPr>
            <p:spPr>
              <a:xfrm>
                <a:off x="7134221" y="3599494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11</a:t>
                </a:r>
              </a:p>
            </p:txBody>
          </p:sp>
          <p:sp>
            <p:nvSpPr>
              <p:cNvPr id="96" name="pole tekstowe 95"/>
              <p:cNvSpPr txBox="1"/>
              <p:nvPr/>
            </p:nvSpPr>
            <p:spPr>
              <a:xfrm>
                <a:off x="6577016" y="3596961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14</a:t>
                </a:r>
              </a:p>
            </p:txBody>
          </p:sp>
          <p:sp>
            <p:nvSpPr>
              <p:cNvPr id="97" name="pole tekstowe 96"/>
              <p:cNvSpPr txBox="1"/>
              <p:nvPr/>
            </p:nvSpPr>
            <p:spPr>
              <a:xfrm>
                <a:off x="6045995" y="3600986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27</a:t>
                </a:r>
              </a:p>
            </p:txBody>
          </p:sp>
          <p:sp>
            <p:nvSpPr>
              <p:cNvPr id="98" name="pole tekstowe 97"/>
              <p:cNvSpPr txBox="1"/>
              <p:nvPr/>
            </p:nvSpPr>
            <p:spPr>
              <a:xfrm>
                <a:off x="6031704" y="4129318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26</a:t>
                </a:r>
              </a:p>
            </p:txBody>
          </p:sp>
          <p:sp>
            <p:nvSpPr>
              <p:cNvPr id="99" name="pole tekstowe 98"/>
              <p:cNvSpPr txBox="1"/>
              <p:nvPr/>
            </p:nvSpPr>
            <p:spPr>
              <a:xfrm>
                <a:off x="6567488" y="4129212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12</a:t>
                </a:r>
              </a:p>
            </p:txBody>
          </p:sp>
          <p:sp>
            <p:nvSpPr>
              <p:cNvPr id="100" name="pole tekstowe 99"/>
              <p:cNvSpPr txBox="1"/>
              <p:nvPr/>
            </p:nvSpPr>
            <p:spPr>
              <a:xfrm>
                <a:off x="7114834" y="4129083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35</a:t>
                </a:r>
              </a:p>
            </p:txBody>
          </p:sp>
          <p:sp>
            <p:nvSpPr>
              <p:cNvPr id="101" name="pole tekstowe 100"/>
              <p:cNvSpPr txBox="1"/>
              <p:nvPr/>
            </p:nvSpPr>
            <p:spPr>
              <a:xfrm>
                <a:off x="7691098" y="4124664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32</a:t>
                </a:r>
              </a:p>
            </p:txBody>
          </p:sp>
          <p:sp>
            <p:nvSpPr>
              <p:cNvPr id="102" name="pole tekstowe 101"/>
              <p:cNvSpPr txBox="1"/>
              <p:nvPr/>
            </p:nvSpPr>
            <p:spPr>
              <a:xfrm>
                <a:off x="6038854" y="467700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14</a:t>
                </a:r>
              </a:p>
            </p:txBody>
          </p:sp>
          <p:sp>
            <p:nvSpPr>
              <p:cNvPr id="103" name="pole tekstowe 102"/>
              <p:cNvSpPr txBox="1"/>
              <p:nvPr/>
            </p:nvSpPr>
            <p:spPr>
              <a:xfrm>
                <a:off x="6572083" y="4676770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20</a:t>
                </a:r>
              </a:p>
            </p:txBody>
          </p:sp>
          <p:sp>
            <p:nvSpPr>
              <p:cNvPr id="104" name="pole tekstowe 103"/>
              <p:cNvSpPr txBox="1"/>
              <p:nvPr/>
            </p:nvSpPr>
            <p:spPr>
              <a:xfrm>
                <a:off x="7130820" y="4676770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47</a:t>
                </a:r>
              </a:p>
            </p:txBody>
          </p:sp>
          <p:sp>
            <p:nvSpPr>
              <p:cNvPr id="105" name="pole tekstowe 104"/>
              <p:cNvSpPr txBox="1"/>
              <p:nvPr/>
            </p:nvSpPr>
            <p:spPr>
              <a:xfrm>
                <a:off x="7683142" y="4680459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31</a:t>
                </a:r>
              </a:p>
            </p:txBody>
          </p:sp>
        </p:grpSp>
        <p:sp>
          <p:nvSpPr>
            <p:cNvPr id="107" name="pole tekstowe 106"/>
            <p:cNvSpPr txBox="1"/>
            <p:nvPr/>
          </p:nvSpPr>
          <p:spPr>
            <a:xfrm>
              <a:off x="10976692" y="3675289"/>
              <a:ext cx="9749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/>
                <a:t>wartości</a:t>
              </a:r>
            </a:p>
            <a:p>
              <a:pPr algn="ctr"/>
              <a:r>
                <a:rPr lang="pl-PL" dirty="0"/>
                <a:t>miary</a:t>
              </a:r>
            </a:p>
          </p:txBody>
        </p:sp>
        <p:cxnSp>
          <p:nvCxnSpPr>
            <p:cNvPr id="109" name="Łącznik prosty 108"/>
            <p:cNvCxnSpPr/>
            <p:nvPr/>
          </p:nvCxnSpPr>
          <p:spPr>
            <a:xfrm>
              <a:off x="9918580" y="3932571"/>
              <a:ext cx="1112917" cy="146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Łącznik prosty 109"/>
            <p:cNvCxnSpPr/>
            <p:nvPr/>
          </p:nvCxnSpPr>
          <p:spPr>
            <a:xfrm>
              <a:off x="10399310" y="3083129"/>
              <a:ext cx="675733" cy="6951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Łącznik prosty 111"/>
            <p:cNvCxnSpPr/>
            <p:nvPr/>
          </p:nvCxnSpPr>
          <p:spPr>
            <a:xfrm flipV="1">
              <a:off x="10116074" y="4135343"/>
              <a:ext cx="958969" cy="5773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pole tekstowe 114"/>
            <p:cNvSpPr txBox="1"/>
            <p:nvPr/>
          </p:nvSpPr>
          <p:spPr>
            <a:xfrm>
              <a:off x="7468383" y="6112831"/>
              <a:ext cx="1898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latin typeface="Arial Narrow" panose="020B0606020202030204" pitchFamily="34" charset="0"/>
                </a:rPr>
                <a:t>Product (</a:t>
              </a:r>
              <a:r>
                <a:rPr lang="pl-PL" b="1" dirty="0" err="1">
                  <a:latin typeface="Arial Narrow" panose="020B0606020202030204" pitchFamily="34" charset="0"/>
                </a:rPr>
                <a:t>Category</a:t>
              </a:r>
              <a:r>
                <a:rPr lang="pl-PL" dirty="0">
                  <a:latin typeface="Arial Narrow" panose="020B0606020202030204" pitchFamily="34" charset="0"/>
                </a:rPr>
                <a:t>)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16" name="pole tekstowe 115"/>
            <p:cNvSpPr txBox="1"/>
            <p:nvPr/>
          </p:nvSpPr>
          <p:spPr>
            <a:xfrm>
              <a:off x="6914024" y="3395980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Q1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7" name="pole tekstowe 116"/>
            <p:cNvSpPr txBox="1"/>
            <p:nvPr/>
          </p:nvSpPr>
          <p:spPr>
            <a:xfrm>
              <a:off x="6913977" y="3929817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Q2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8" name="pole tekstowe 117"/>
            <p:cNvSpPr txBox="1"/>
            <p:nvPr/>
          </p:nvSpPr>
          <p:spPr>
            <a:xfrm>
              <a:off x="6924392" y="4465085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Q3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9" name="pole tekstowe 118"/>
            <p:cNvSpPr txBox="1"/>
            <p:nvPr/>
          </p:nvSpPr>
          <p:spPr>
            <a:xfrm>
              <a:off x="6924392" y="5007992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Q4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0" name="pole tekstowe 119"/>
            <p:cNvSpPr txBox="1"/>
            <p:nvPr/>
          </p:nvSpPr>
          <p:spPr>
            <a:xfrm>
              <a:off x="7669756" y="2460608"/>
              <a:ext cx="519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Köln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2" name="pole tekstowe 121"/>
            <p:cNvSpPr txBox="1"/>
            <p:nvPr/>
          </p:nvSpPr>
          <p:spPr>
            <a:xfrm>
              <a:off x="7294845" y="2635952"/>
              <a:ext cx="6126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Berlin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3" name="pole tekstowe 122"/>
            <p:cNvSpPr txBox="1"/>
            <p:nvPr/>
          </p:nvSpPr>
          <p:spPr>
            <a:xfrm>
              <a:off x="7058571" y="2810079"/>
              <a:ext cx="5424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Lyon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4" name="pole tekstowe 123"/>
            <p:cNvSpPr txBox="1"/>
            <p:nvPr/>
          </p:nvSpPr>
          <p:spPr>
            <a:xfrm>
              <a:off x="6749002" y="3005142"/>
              <a:ext cx="5677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Paris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5" name="pole tekstowe 124"/>
            <p:cNvSpPr txBox="1"/>
            <p:nvPr/>
          </p:nvSpPr>
          <p:spPr>
            <a:xfrm rot="16200000">
              <a:off x="5844618" y="4162441"/>
              <a:ext cx="1486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latin typeface="Arial Narrow" panose="020B0606020202030204" pitchFamily="34" charset="0"/>
                </a:rPr>
                <a:t>Time (</a:t>
              </a:r>
              <a:r>
                <a:rPr lang="pl-PL" b="1" dirty="0" err="1">
                  <a:latin typeface="Arial Narrow" panose="020B0606020202030204" pitchFamily="34" charset="0"/>
                </a:rPr>
                <a:t>Quarter</a:t>
              </a:r>
              <a:r>
                <a:rPr lang="pl-PL" b="1" dirty="0">
                  <a:latin typeface="Arial Narrow" panose="020B0606020202030204" pitchFamily="34" charset="0"/>
                </a:rPr>
                <a:t>)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26" name="pole tekstowe 125"/>
            <p:cNvSpPr txBox="1"/>
            <p:nvPr/>
          </p:nvSpPr>
          <p:spPr>
            <a:xfrm rot="19015106">
              <a:off x="6091078" y="2435842"/>
              <a:ext cx="10679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>
                  <a:latin typeface="Arial Narrow" panose="020B0606020202030204" pitchFamily="34" charset="0"/>
                </a:rPr>
                <a:t>Customer</a:t>
              </a:r>
              <a:endParaRPr lang="pl-PL" b="1" dirty="0">
                <a:latin typeface="Arial Narrow" panose="020B0606020202030204" pitchFamily="34" charset="0"/>
              </a:endParaRPr>
            </a:p>
            <a:p>
              <a:pPr algn="ctr"/>
              <a:r>
                <a:rPr lang="pl-PL" b="1" dirty="0">
                  <a:latin typeface="Arial Narrow" panose="020B0606020202030204" pitchFamily="34" charset="0"/>
                </a:rPr>
                <a:t>(City)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7177104" y="5461001"/>
              <a:ext cx="2478576" cy="631751"/>
              <a:chOff x="7177104" y="5461001"/>
              <a:chExt cx="2478576" cy="631751"/>
            </a:xfrm>
          </p:grpSpPr>
          <p:sp>
            <p:nvSpPr>
              <p:cNvPr id="127" name="pole tekstowe 126"/>
              <p:cNvSpPr txBox="1"/>
              <p:nvPr/>
            </p:nvSpPr>
            <p:spPr>
              <a:xfrm>
                <a:off x="8847445" y="5475678"/>
                <a:ext cx="8082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pl-PL" sz="1600" dirty="0" err="1">
                    <a:latin typeface="Arial Narrow" panose="020B0606020202030204" pitchFamily="34" charset="0"/>
                  </a:rPr>
                  <a:t>Seafood</a:t>
                </a:r>
                <a:endParaRPr lang="en-US" sz="16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28" name="pole tekstowe 127"/>
              <p:cNvSpPr txBox="1"/>
              <p:nvPr/>
            </p:nvSpPr>
            <p:spPr>
              <a:xfrm>
                <a:off x="8184815" y="5754198"/>
                <a:ext cx="10791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pl-PL" sz="1600" dirty="0" err="1">
                    <a:latin typeface="Arial Narrow" panose="020B0606020202030204" pitchFamily="34" charset="0"/>
                  </a:rPr>
                  <a:t>Condiments</a:t>
                </a:r>
                <a:endParaRPr lang="en-US" sz="16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29" name="pole tekstowe 128"/>
              <p:cNvSpPr txBox="1"/>
              <p:nvPr/>
            </p:nvSpPr>
            <p:spPr>
              <a:xfrm>
                <a:off x="7778753" y="5461001"/>
                <a:ext cx="8098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pl-PL" sz="1600" dirty="0" err="1">
                    <a:latin typeface="Arial Narrow" panose="020B0606020202030204" pitchFamily="34" charset="0"/>
                  </a:rPr>
                  <a:t>Produce</a:t>
                </a:r>
                <a:endParaRPr lang="en-US" sz="16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30" name="pole tekstowe 129"/>
              <p:cNvSpPr txBox="1"/>
              <p:nvPr/>
            </p:nvSpPr>
            <p:spPr>
              <a:xfrm>
                <a:off x="7177104" y="5748188"/>
                <a:ext cx="9877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pl-PL" sz="1600" dirty="0" err="1">
                    <a:latin typeface="Arial Narrow" panose="020B0606020202030204" pitchFamily="34" charset="0"/>
                  </a:rPr>
                  <a:t>Beverages</a:t>
                </a:r>
                <a:endParaRPr lang="en-US" sz="1600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133" name="Łącznik prosty 132"/>
              <p:cNvCxnSpPr/>
              <p:nvPr/>
            </p:nvCxnSpPr>
            <p:spPr>
              <a:xfrm flipH="1">
                <a:off x="7548911" y="5494338"/>
                <a:ext cx="735" cy="3257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Łącznik prosty 134"/>
              <p:cNvCxnSpPr/>
              <p:nvPr/>
            </p:nvCxnSpPr>
            <p:spPr>
              <a:xfrm flipH="1">
                <a:off x="8658493" y="5494337"/>
                <a:ext cx="735" cy="3257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pole tekstowe 143"/>
            <p:cNvSpPr txBox="1"/>
            <p:nvPr/>
          </p:nvSpPr>
          <p:spPr>
            <a:xfrm>
              <a:off x="4276184" y="4557145"/>
              <a:ext cx="988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wymiary</a:t>
              </a:r>
              <a:endParaRPr lang="en-US" dirty="0"/>
            </a:p>
          </p:txBody>
        </p:sp>
        <p:cxnSp>
          <p:nvCxnSpPr>
            <p:cNvPr id="145" name="Łącznik prosty 144"/>
            <p:cNvCxnSpPr>
              <a:stCxn id="126" idx="1"/>
            </p:cNvCxnSpPr>
            <p:nvPr/>
          </p:nvCxnSpPr>
          <p:spPr>
            <a:xfrm flipH="1">
              <a:off x="5037689" y="3123724"/>
              <a:ext cx="1197355" cy="15181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Łącznik prosty 147"/>
            <p:cNvCxnSpPr>
              <a:endCxn id="125" idx="0"/>
            </p:cNvCxnSpPr>
            <p:nvPr/>
          </p:nvCxnSpPr>
          <p:spPr>
            <a:xfrm flipV="1">
              <a:off x="5418710" y="4347107"/>
              <a:ext cx="984363" cy="3655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Łącznik prosty 150"/>
            <p:cNvCxnSpPr>
              <a:endCxn id="115" idx="1"/>
            </p:cNvCxnSpPr>
            <p:nvPr/>
          </p:nvCxnSpPr>
          <p:spPr>
            <a:xfrm>
              <a:off x="5092118" y="4926477"/>
              <a:ext cx="2376265" cy="13710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972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96416" y="859830"/>
            <a:ext cx="11824897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lnSpc>
                <a:spcPts val="2880"/>
              </a:lnSpc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T</a:t>
            </a:r>
            <a:r>
              <a:rPr lang="en-US" sz="2400" dirty="0"/>
              <a:t>he </a:t>
            </a:r>
            <a:r>
              <a:rPr lang="en-US" sz="2400" dirty="0">
                <a:solidFill>
                  <a:srgbClr val="FF0000"/>
                </a:solidFill>
              </a:rPr>
              <a:t>cells</a:t>
            </a:r>
            <a:r>
              <a:rPr lang="en-US" sz="2400" b="1" dirty="0"/>
              <a:t> </a:t>
            </a:r>
            <a:r>
              <a:rPr lang="en-US" sz="2400" dirty="0"/>
              <a:t>of a data cube, or </a:t>
            </a:r>
            <a:r>
              <a:rPr lang="en-US" sz="2400" dirty="0">
                <a:solidFill>
                  <a:srgbClr val="FF0000"/>
                </a:solidFill>
              </a:rPr>
              <a:t>facts</a:t>
            </a:r>
            <a:r>
              <a:rPr lang="en-US" sz="2400" dirty="0"/>
              <a:t>, have associated</a:t>
            </a:r>
            <a:r>
              <a:rPr lang="pl-PL" sz="2400" dirty="0"/>
              <a:t> </a:t>
            </a:r>
            <a:r>
              <a:rPr lang="en-US" sz="2400" dirty="0"/>
              <a:t>numeric values called</a:t>
            </a:r>
            <a:r>
              <a:rPr lang="pl-PL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measures</a:t>
            </a:r>
            <a:r>
              <a:rPr lang="en-US" sz="2400" dirty="0"/>
              <a:t>. </a:t>
            </a:r>
            <a:endParaRPr lang="pl-PL" sz="2400" dirty="0"/>
          </a:p>
          <a:p>
            <a:pPr marL="719138" indent="-342900">
              <a:lnSpc>
                <a:spcPts val="288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These measures are used to </a:t>
            </a:r>
            <a:r>
              <a:rPr lang="en-US" sz="2000" dirty="0">
                <a:solidFill>
                  <a:srgbClr val="FF0000"/>
                </a:solidFill>
              </a:rPr>
              <a:t>evaluate quantitatively</a:t>
            </a:r>
            <a:r>
              <a:rPr lang="en-US" sz="2000" dirty="0"/>
              <a:t> various</a:t>
            </a:r>
            <a:r>
              <a:rPr lang="pl-PL" sz="2000" dirty="0"/>
              <a:t> </a:t>
            </a:r>
            <a:r>
              <a:rPr lang="en-US" sz="2000" dirty="0"/>
              <a:t>aspects of the analysis at hand.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/>
              <a:t>Facts and Measures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07619" y="1706131"/>
            <a:ext cx="4148922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3587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>
                <a:solidFill>
                  <a:srgbClr val="FF0000"/>
                </a:solidFill>
              </a:rPr>
              <a:t>For example</a:t>
            </a:r>
            <a:r>
              <a:rPr lang="en-US" sz="2000" dirty="0"/>
              <a:t>, each number shown in a cell</a:t>
            </a:r>
            <a:r>
              <a:rPr lang="pl-PL" sz="2000" dirty="0"/>
              <a:t> </a:t>
            </a:r>
            <a:r>
              <a:rPr lang="en-US" sz="2000" dirty="0"/>
              <a:t>of the data cube in </a:t>
            </a:r>
            <a:r>
              <a:rPr lang="pl-PL" sz="2000" dirty="0" err="1"/>
              <a:t>our</a:t>
            </a:r>
            <a:r>
              <a:rPr lang="pl-PL" sz="2000" dirty="0"/>
              <a:t> </a:t>
            </a:r>
            <a:r>
              <a:rPr lang="pl-PL" sz="2000" dirty="0" err="1"/>
              <a:t>figure</a:t>
            </a:r>
            <a:r>
              <a:rPr lang="pl-PL" sz="2000" dirty="0"/>
              <a:t> </a:t>
            </a:r>
            <a:r>
              <a:rPr lang="en-US" sz="2000" dirty="0"/>
              <a:t>represents a measure </a:t>
            </a:r>
            <a:r>
              <a:rPr lang="en-US" sz="1700" dirty="0">
                <a:latin typeface="Monoid" panose="02000503000000000000" pitchFamily="2" charset="0"/>
              </a:rPr>
              <a:t>Quantity</a:t>
            </a:r>
            <a:r>
              <a:rPr lang="en-US" sz="2000" dirty="0"/>
              <a:t>, indicating the</a:t>
            </a:r>
            <a:r>
              <a:rPr lang="pl-PL" sz="2000" dirty="0"/>
              <a:t> </a:t>
            </a:r>
            <a:r>
              <a:rPr lang="en-US" sz="2000" dirty="0"/>
              <a:t>number of units sold (in thousands) by category, quarter, and customer’s</a:t>
            </a:r>
            <a:r>
              <a:rPr lang="pl-PL" sz="2000" dirty="0"/>
              <a:t> </a:t>
            </a:r>
            <a:r>
              <a:rPr lang="en-US" sz="2000" dirty="0"/>
              <a:t>city. </a:t>
            </a:r>
            <a:endParaRPr lang="pl-PL" sz="2000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A data cube typically contains </a:t>
            </a:r>
            <a:r>
              <a:rPr lang="en-US" sz="2400" dirty="0">
                <a:solidFill>
                  <a:srgbClr val="FF0000"/>
                </a:solidFill>
              </a:rPr>
              <a:t>several </a:t>
            </a:r>
            <a:r>
              <a:rPr lang="en-US" sz="2400" dirty="0"/>
              <a:t>measures. </a:t>
            </a:r>
            <a:endParaRPr lang="pl-PL" sz="2400" dirty="0"/>
          </a:p>
          <a:p>
            <a:pPr marL="719138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For</a:t>
            </a:r>
            <a:r>
              <a:rPr lang="pl-PL" sz="2000" dirty="0"/>
              <a:t> </a:t>
            </a:r>
            <a:r>
              <a:rPr lang="en-US" sz="2000" dirty="0"/>
              <a:t>example, </a:t>
            </a:r>
            <a:r>
              <a:rPr lang="en-US" sz="2000" dirty="0">
                <a:solidFill>
                  <a:srgbClr val="FF0000"/>
                </a:solidFill>
              </a:rPr>
              <a:t>another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measure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not shown </a:t>
            </a:r>
            <a:r>
              <a:rPr lang="en-US" sz="2000" dirty="0"/>
              <a:t>in the figure, could be </a:t>
            </a:r>
            <a:r>
              <a:rPr lang="en-US" sz="1700" dirty="0">
                <a:latin typeface="Monoid" panose="02000503000000000000" pitchFamily="2" charset="0"/>
              </a:rPr>
              <a:t>Amount</a:t>
            </a:r>
            <a:r>
              <a:rPr lang="en-US" sz="2000" dirty="0"/>
              <a:t>, indicating the total sales</a:t>
            </a:r>
            <a:r>
              <a:rPr lang="pl-PL" sz="2000" dirty="0"/>
              <a:t> </a:t>
            </a:r>
            <a:r>
              <a:rPr lang="pl-PL" sz="2000" dirty="0" err="1"/>
              <a:t>amount</a:t>
            </a:r>
            <a:r>
              <a:rPr lang="pl-PL" sz="2000" dirty="0"/>
              <a:t>.</a:t>
            </a:r>
            <a:endParaRPr lang="en-US" sz="2000" dirty="0"/>
          </a:p>
        </p:txBody>
      </p:sp>
      <p:grpSp>
        <p:nvGrpSpPr>
          <p:cNvPr id="4" name="Grupa 3"/>
          <p:cNvGrpSpPr/>
          <p:nvPr/>
        </p:nvGrpSpPr>
        <p:grpSpPr>
          <a:xfrm>
            <a:off x="4276184" y="2131044"/>
            <a:ext cx="7682379" cy="4046321"/>
            <a:chOff x="4276184" y="2131044"/>
            <a:chExt cx="7682379" cy="4046321"/>
          </a:xfrm>
        </p:grpSpPr>
        <p:grpSp>
          <p:nvGrpSpPr>
            <p:cNvPr id="106" name="Grupa 105"/>
            <p:cNvGrpSpPr/>
            <p:nvPr/>
          </p:nvGrpSpPr>
          <p:grpSpPr>
            <a:xfrm>
              <a:off x="7298882" y="2243567"/>
              <a:ext cx="3810340" cy="2931685"/>
              <a:chOff x="6019800" y="2230865"/>
              <a:chExt cx="3810340" cy="2931685"/>
            </a:xfrm>
          </p:grpSpPr>
          <p:sp>
            <p:nvSpPr>
              <p:cNvPr id="5" name="Prostokąt 4"/>
              <p:cNvSpPr/>
              <p:nvPr/>
            </p:nvSpPr>
            <p:spPr>
              <a:xfrm>
                <a:off x="6019800" y="2952750"/>
                <a:ext cx="2209800" cy="22098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8" name="Łącznik prosty 7"/>
              <p:cNvCxnSpPr/>
              <p:nvPr/>
            </p:nvCxnSpPr>
            <p:spPr>
              <a:xfrm>
                <a:off x="6019800" y="4048125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/>
              <p:cNvCxnSpPr/>
              <p:nvPr/>
            </p:nvCxnSpPr>
            <p:spPr>
              <a:xfrm>
                <a:off x="6019800" y="3519488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10"/>
              <p:cNvCxnSpPr/>
              <p:nvPr/>
            </p:nvCxnSpPr>
            <p:spPr>
              <a:xfrm>
                <a:off x="6019800" y="4595813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/>
              <p:cNvCxnSpPr/>
              <p:nvPr/>
            </p:nvCxnSpPr>
            <p:spPr>
              <a:xfrm rot="16200000">
                <a:off x="5995985" y="4057650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/>
              <p:cNvCxnSpPr/>
              <p:nvPr/>
            </p:nvCxnSpPr>
            <p:spPr>
              <a:xfrm rot="16200000">
                <a:off x="5443539" y="4052888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 rot="16200000">
                <a:off x="6553201" y="4052887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Prostokąt 15"/>
              <p:cNvSpPr/>
              <p:nvPr/>
            </p:nvSpPr>
            <p:spPr>
              <a:xfrm>
                <a:off x="7615236" y="2636838"/>
                <a:ext cx="2214904" cy="58737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scene3d>
                <a:camera prst="isometricOffAxis2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/>
              <p:cNvSpPr/>
              <p:nvPr/>
            </p:nvSpPr>
            <p:spPr>
              <a:xfrm>
                <a:off x="7610132" y="3196785"/>
                <a:ext cx="2214904" cy="56673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scene3d>
                <a:camera prst="isometricOffAxis2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ole tekstowe 17"/>
              <p:cNvSpPr txBox="1"/>
              <p:nvPr/>
            </p:nvSpPr>
            <p:spPr>
              <a:xfrm>
                <a:off x="7672571" y="3049500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35</a:t>
                </a:r>
              </a:p>
            </p:txBody>
          </p:sp>
          <p:sp>
            <p:nvSpPr>
              <p:cNvPr id="20" name="pole tekstowe 19"/>
              <p:cNvSpPr txBox="1"/>
              <p:nvPr/>
            </p:nvSpPr>
            <p:spPr>
              <a:xfrm>
                <a:off x="8153400" y="2969737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35</a:t>
                </a:r>
              </a:p>
            </p:txBody>
          </p:sp>
          <p:sp>
            <p:nvSpPr>
              <p:cNvPr id="22" name="pole tekstowe 21"/>
              <p:cNvSpPr txBox="1"/>
              <p:nvPr/>
            </p:nvSpPr>
            <p:spPr>
              <a:xfrm>
                <a:off x="8398840" y="2806710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33</a:t>
                </a:r>
              </a:p>
            </p:txBody>
          </p:sp>
          <p:sp>
            <p:nvSpPr>
              <p:cNvPr id="23" name="pole tekstowe 22"/>
              <p:cNvSpPr txBox="1"/>
              <p:nvPr/>
            </p:nvSpPr>
            <p:spPr>
              <a:xfrm>
                <a:off x="8634410" y="2684064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25</a:t>
                </a:r>
              </a:p>
            </p:txBody>
          </p:sp>
          <p:sp>
            <p:nvSpPr>
              <p:cNvPr id="24" name="pole tekstowe 23"/>
              <p:cNvSpPr txBox="1"/>
              <p:nvPr/>
            </p:nvSpPr>
            <p:spPr>
              <a:xfrm>
                <a:off x="8872535" y="2532833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14</a:t>
                </a: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8148800" y="3486040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30</a:t>
                </a: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8386925" y="3341322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14</a:t>
                </a: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8644098" y="3202461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23</a:t>
                </a: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8867090" y="3072133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18</a:t>
                </a:r>
              </a:p>
            </p:txBody>
          </p:sp>
          <p:sp>
            <p:nvSpPr>
              <p:cNvPr id="29" name="Prostokąt 28"/>
              <p:cNvSpPr/>
              <p:nvPr/>
            </p:nvSpPr>
            <p:spPr>
              <a:xfrm>
                <a:off x="7610132" y="3734946"/>
                <a:ext cx="2214904" cy="56673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scene3d>
                <a:camera prst="isometricOffAxis2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 30"/>
              <p:cNvSpPr/>
              <p:nvPr/>
            </p:nvSpPr>
            <p:spPr>
              <a:xfrm>
                <a:off x="7610132" y="4273320"/>
                <a:ext cx="2214904" cy="59871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scene3d>
                <a:camera prst="isometricOffAxis2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pole tekstowe 31"/>
              <p:cNvSpPr txBox="1"/>
              <p:nvPr/>
            </p:nvSpPr>
            <p:spPr>
              <a:xfrm>
                <a:off x="8153400" y="4055155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32</a:t>
                </a:r>
              </a:p>
            </p:txBody>
          </p:sp>
          <p:sp>
            <p:nvSpPr>
              <p:cNvPr id="33" name="pole tekstowe 32"/>
              <p:cNvSpPr txBox="1"/>
              <p:nvPr/>
            </p:nvSpPr>
            <p:spPr>
              <a:xfrm>
                <a:off x="8396285" y="3878384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12</a:t>
                </a:r>
              </a:p>
            </p:txBody>
          </p:sp>
          <p:sp>
            <p:nvSpPr>
              <p:cNvPr id="34" name="pole tekstowe 33"/>
              <p:cNvSpPr txBox="1"/>
              <p:nvPr/>
            </p:nvSpPr>
            <p:spPr>
              <a:xfrm>
                <a:off x="8644098" y="3740146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20</a:t>
                </a:r>
              </a:p>
            </p:txBody>
          </p:sp>
          <p:sp>
            <p:nvSpPr>
              <p:cNvPr id="35" name="pole tekstowe 34"/>
              <p:cNvSpPr txBox="1"/>
              <p:nvPr/>
            </p:nvSpPr>
            <p:spPr>
              <a:xfrm>
                <a:off x="8863010" y="3612317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17</a:t>
                </a:r>
              </a:p>
            </p:txBody>
          </p:sp>
          <p:sp>
            <p:nvSpPr>
              <p:cNvPr id="36" name="pole tekstowe 35"/>
              <p:cNvSpPr txBox="1"/>
              <p:nvPr/>
            </p:nvSpPr>
            <p:spPr>
              <a:xfrm>
                <a:off x="8139952" y="4600623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31</a:t>
                </a:r>
              </a:p>
            </p:txBody>
          </p:sp>
          <p:sp>
            <p:nvSpPr>
              <p:cNvPr id="37" name="pole tekstowe 36"/>
              <p:cNvSpPr txBox="1"/>
              <p:nvPr/>
            </p:nvSpPr>
            <p:spPr>
              <a:xfrm>
                <a:off x="8386154" y="4424311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10</a:t>
                </a:r>
              </a:p>
            </p:txBody>
          </p:sp>
          <p:sp>
            <p:nvSpPr>
              <p:cNvPr id="38" name="pole tekstowe 37"/>
              <p:cNvSpPr txBox="1"/>
              <p:nvPr/>
            </p:nvSpPr>
            <p:spPr>
              <a:xfrm>
                <a:off x="8634410" y="4291247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33</a:t>
                </a:r>
              </a:p>
            </p:txBody>
          </p:sp>
          <p:sp>
            <p:nvSpPr>
              <p:cNvPr id="39" name="pole tekstowe 38"/>
              <p:cNvSpPr txBox="1"/>
              <p:nvPr/>
            </p:nvSpPr>
            <p:spPr>
              <a:xfrm>
                <a:off x="8872535" y="4139744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18</a:t>
                </a:r>
              </a:p>
            </p:txBody>
          </p:sp>
          <p:cxnSp>
            <p:nvCxnSpPr>
              <p:cNvPr id="40" name="Łącznik prosty 39"/>
              <p:cNvCxnSpPr/>
              <p:nvPr/>
            </p:nvCxnSpPr>
            <p:spPr>
              <a:xfrm flipV="1">
                <a:off x="8736970" y="2641601"/>
                <a:ext cx="11742" cy="21859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/>
              <p:cNvCxnSpPr/>
              <p:nvPr/>
            </p:nvCxnSpPr>
            <p:spPr>
              <a:xfrm flipV="1">
                <a:off x="8973907" y="2488968"/>
                <a:ext cx="11742" cy="21859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>
              <a:xfrm flipV="1">
                <a:off x="8488216" y="2798283"/>
                <a:ext cx="11742" cy="21859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>
              <a:xfrm flipV="1">
                <a:off x="6035190" y="2338386"/>
                <a:ext cx="945528" cy="609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>
              <a:xfrm flipV="1">
                <a:off x="7096856" y="2341298"/>
                <a:ext cx="936292" cy="607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>
              <a:xfrm flipV="1">
                <a:off x="7658873" y="2340686"/>
                <a:ext cx="958442" cy="6125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>
              <a:xfrm flipV="1">
                <a:off x="6555670" y="2331603"/>
                <a:ext cx="893091" cy="618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>
              <a:xfrm>
                <a:off x="6975955" y="2336801"/>
                <a:ext cx="2234720" cy="3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y 68"/>
              <p:cNvCxnSpPr/>
              <p:nvPr/>
            </p:nvCxnSpPr>
            <p:spPr>
              <a:xfrm>
                <a:off x="6751095" y="2484438"/>
                <a:ext cx="2234720" cy="3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Łącznik prosty 69"/>
              <p:cNvCxnSpPr/>
              <p:nvPr/>
            </p:nvCxnSpPr>
            <p:spPr>
              <a:xfrm>
                <a:off x="6521347" y="2627268"/>
                <a:ext cx="2234720" cy="3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y 70"/>
              <p:cNvCxnSpPr/>
              <p:nvPr/>
            </p:nvCxnSpPr>
            <p:spPr>
              <a:xfrm>
                <a:off x="6250944" y="2794854"/>
                <a:ext cx="2234720" cy="3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pole tekstowe 71"/>
              <p:cNvSpPr txBox="1"/>
              <p:nvPr/>
            </p:nvSpPr>
            <p:spPr>
              <a:xfrm rot="20997755">
                <a:off x="7810608" y="2693731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35</a:t>
                </a:r>
              </a:p>
            </p:txBody>
          </p:sp>
          <p:sp>
            <p:nvSpPr>
              <p:cNvPr id="74" name="pole tekstowe 73"/>
              <p:cNvSpPr txBox="1"/>
              <p:nvPr/>
            </p:nvSpPr>
            <p:spPr>
              <a:xfrm rot="21105320">
                <a:off x="8072943" y="252237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33</a:t>
                </a:r>
              </a:p>
            </p:txBody>
          </p:sp>
          <p:sp>
            <p:nvSpPr>
              <p:cNvPr id="75" name="pole tekstowe 74"/>
              <p:cNvSpPr txBox="1"/>
              <p:nvPr/>
            </p:nvSpPr>
            <p:spPr>
              <a:xfrm rot="20958128">
                <a:off x="8315720" y="238099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25</a:t>
                </a:r>
              </a:p>
            </p:txBody>
          </p:sp>
          <p:sp>
            <p:nvSpPr>
              <p:cNvPr id="78" name="pole tekstowe 77"/>
              <p:cNvSpPr txBox="1"/>
              <p:nvPr/>
            </p:nvSpPr>
            <p:spPr>
              <a:xfrm rot="21030428">
                <a:off x="8540589" y="223206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14</a:t>
                </a:r>
              </a:p>
            </p:txBody>
          </p:sp>
          <p:sp>
            <p:nvSpPr>
              <p:cNvPr id="79" name="pole tekstowe 78"/>
              <p:cNvSpPr txBox="1"/>
              <p:nvPr/>
            </p:nvSpPr>
            <p:spPr>
              <a:xfrm rot="20997755">
                <a:off x="7248762" y="2690430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18</a:t>
                </a:r>
              </a:p>
            </p:txBody>
          </p:sp>
          <p:sp>
            <p:nvSpPr>
              <p:cNvPr id="80" name="pole tekstowe 79"/>
              <p:cNvSpPr txBox="1"/>
              <p:nvPr/>
            </p:nvSpPr>
            <p:spPr>
              <a:xfrm rot="20997755">
                <a:off x="6691697" y="2684097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10</a:t>
                </a:r>
              </a:p>
            </p:txBody>
          </p:sp>
          <p:sp>
            <p:nvSpPr>
              <p:cNvPr id="81" name="pole tekstowe 80"/>
              <p:cNvSpPr txBox="1"/>
              <p:nvPr/>
            </p:nvSpPr>
            <p:spPr>
              <a:xfrm rot="20997755">
                <a:off x="6143541" y="267776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21</a:t>
                </a:r>
              </a:p>
            </p:txBody>
          </p:sp>
          <p:sp>
            <p:nvSpPr>
              <p:cNvPr id="82" name="pole tekstowe 81"/>
              <p:cNvSpPr txBox="1"/>
              <p:nvPr/>
            </p:nvSpPr>
            <p:spPr>
              <a:xfrm rot="20997755">
                <a:off x="7477658" y="2526593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24</a:t>
                </a:r>
              </a:p>
            </p:txBody>
          </p:sp>
          <p:sp>
            <p:nvSpPr>
              <p:cNvPr id="83" name="pole tekstowe 82"/>
              <p:cNvSpPr txBox="1"/>
              <p:nvPr/>
            </p:nvSpPr>
            <p:spPr>
              <a:xfrm rot="20997755">
                <a:off x="7711274" y="2379811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23</a:t>
                </a:r>
              </a:p>
            </p:txBody>
          </p:sp>
          <p:sp>
            <p:nvSpPr>
              <p:cNvPr id="84" name="pole tekstowe 83"/>
              <p:cNvSpPr txBox="1"/>
              <p:nvPr/>
            </p:nvSpPr>
            <p:spPr>
              <a:xfrm rot="20997755">
                <a:off x="7940205" y="223086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28</a:t>
                </a:r>
              </a:p>
            </p:txBody>
          </p:sp>
          <p:sp>
            <p:nvSpPr>
              <p:cNvPr id="85" name="pole tekstowe 84"/>
              <p:cNvSpPr txBox="1"/>
              <p:nvPr/>
            </p:nvSpPr>
            <p:spPr>
              <a:xfrm rot="20997755">
                <a:off x="6938545" y="252237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20</a:t>
                </a:r>
              </a:p>
            </p:txBody>
          </p:sp>
          <p:sp>
            <p:nvSpPr>
              <p:cNvPr id="86" name="pole tekstowe 85"/>
              <p:cNvSpPr txBox="1"/>
              <p:nvPr/>
            </p:nvSpPr>
            <p:spPr>
              <a:xfrm rot="20997755">
                <a:off x="7163997" y="237395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25</a:t>
                </a:r>
              </a:p>
            </p:txBody>
          </p:sp>
          <p:sp>
            <p:nvSpPr>
              <p:cNvPr id="87" name="pole tekstowe 86"/>
              <p:cNvSpPr txBox="1"/>
              <p:nvPr/>
            </p:nvSpPr>
            <p:spPr>
              <a:xfrm rot="20997755">
                <a:off x="7381157" y="2241169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18</a:t>
                </a:r>
              </a:p>
            </p:txBody>
          </p:sp>
          <p:sp>
            <p:nvSpPr>
              <p:cNvPr id="88" name="pole tekstowe 87"/>
              <p:cNvSpPr txBox="1"/>
              <p:nvPr/>
            </p:nvSpPr>
            <p:spPr>
              <a:xfrm rot="20997755">
                <a:off x="6386930" y="2532870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12</a:t>
                </a:r>
              </a:p>
            </p:txBody>
          </p:sp>
          <p:sp>
            <p:nvSpPr>
              <p:cNvPr id="89" name="pole tekstowe 88"/>
              <p:cNvSpPr txBox="1"/>
              <p:nvPr/>
            </p:nvSpPr>
            <p:spPr>
              <a:xfrm rot="20997755">
                <a:off x="6642521" y="2378678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33</a:t>
                </a:r>
              </a:p>
            </p:txBody>
          </p:sp>
          <p:sp>
            <p:nvSpPr>
              <p:cNvPr id="90" name="pole tekstowe 89"/>
              <p:cNvSpPr txBox="1"/>
              <p:nvPr/>
            </p:nvSpPr>
            <p:spPr>
              <a:xfrm rot="20997755">
                <a:off x="6843557" y="2231513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24</a:t>
                </a:r>
              </a:p>
            </p:txBody>
          </p:sp>
          <p:sp>
            <p:nvSpPr>
              <p:cNvPr id="91" name="pole tekstowe 90"/>
              <p:cNvSpPr txBox="1"/>
              <p:nvPr/>
            </p:nvSpPr>
            <p:spPr>
              <a:xfrm>
                <a:off x="7148670" y="3047776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18</a:t>
                </a:r>
              </a:p>
            </p:txBody>
          </p:sp>
          <p:sp>
            <p:nvSpPr>
              <p:cNvPr id="92" name="pole tekstowe 91"/>
              <p:cNvSpPr txBox="1"/>
              <p:nvPr/>
            </p:nvSpPr>
            <p:spPr>
              <a:xfrm>
                <a:off x="6572083" y="3053396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10</a:t>
                </a:r>
              </a:p>
            </p:txBody>
          </p:sp>
          <p:sp>
            <p:nvSpPr>
              <p:cNvPr id="93" name="pole tekstowe 92"/>
              <p:cNvSpPr txBox="1"/>
              <p:nvPr/>
            </p:nvSpPr>
            <p:spPr>
              <a:xfrm>
                <a:off x="6043364" y="305500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21</a:t>
                </a:r>
              </a:p>
            </p:txBody>
          </p:sp>
          <p:sp>
            <p:nvSpPr>
              <p:cNvPr id="94" name="pole tekstowe 93"/>
              <p:cNvSpPr txBox="1"/>
              <p:nvPr/>
            </p:nvSpPr>
            <p:spPr>
              <a:xfrm>
                <a:off x="7680634" y="3601321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30</a:t>
                </a:r>
              </a:p>
            </p:txBody>
          </p:sp>
          <p:sp>
            <p:nvSpPr>
              <p:cNvPr id="95" name="pole tekstowe 94"/>
              <p:cNvSpPr txBox="1"/>
              <p:nvPr/>
            </p:nvSpPr>
            <p:spPr>
              <a:xfrm>
                <a:off x="7134221" y="3599494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11</a:t>
                </a:r>
              </a:p>
            </p:txBody>
          </p:sp>
          <p:sp>
            <p:nvSpPr>
              <p:cNvPr id="96" name="pole tekstowe 95"/>
              <p:cNvSpPr txBox="1"/>
              <p:nvPr/>
            </p:nvSpPr>
            <p:spPr>
              <a:xfrm>
                <a:off x="6577016" y="3596961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14</a:t>
                </a:r>
              </a:p>
            </p:txBody>
          </p:sp>
          <p:sp>
            <p:nvSpPr>
              <p:cNvPr id="97" name="pole tekstowe 96"/>
              <p:cNvSpPr txBox="1"/>
              <p:nvPr/>
            </p:nvSpPr>
            <p:spPr>
              <a:xfrm>
                <a:off x="6045995" y="3600986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27</a:t>
                </a:r>
              </a:p>
            </p:txBody>
          </p:sp>
          <p:sp>
            <p:nvSpPr>
              <p:cNvPr id="98" name="pole tekstowe 97"/>
              <p:cNvSpPr txBox="1"/>
              <p:nvPr/>
            </p:nvSpPr>
            <p:spPr>
              <a:xfrm>
                <a:off x="6031704" y="4129318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26</a:t>
                </a:r>
              </a:p>
            </p:txBody>
          </p:sp>
          <p:sp>
            <p:nvSpPr>
              <p:cNvPr id="99" name="pole tekstowe 98"/>
              <p:cNvSpPr txBox="1"/>
              <p:nvPr/>
            </p:nvSpPr>
            <p:spPr>
              <a:xfrm>
                <a:off x="6567488" y="4129212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12</a:t>
                </a:r>
              </a:p>
            </p:txBody>
          </p:sp>
          <p:sp>
            <p:nvSpPr>
              <p:cNvPr id="100" name="pole tekstowe 99"/>
              <p:cNvSpPr txBox="1"/>
              <p:nvPr/>
            </p:nvSpPr>
            <p:spPr>
              <a:xfrm>
                <a:off x="7114834" y="4129083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35</a:t>
                </a:r>
              </a:p>
            </p:txBody>
          </p:sp>
          <p:sp>
            <p:nvSpPr>
              <p:cNvPr id="101" name="pole tekstowe 100"/>
              <p:cNvSpPr txBox="1"/>
              <p:nvPr/>
            </p:nvSpPr>
            <p:spPr>
              <a:xfrm>
                <a:off x="7691098" y="4124664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32</a:t>
                </a:r>
              </a:p>
            </p:txBody>
          </p:sp>
          <p:sp>
            <p:nvSpPr>
              <p:cNvPr id="102" name="pole tekstowe 101"/>
              <p:cNvSpPr txBox="1"/>
              <p:nvPr/>
            </p:nvSpPr>
            <p:spPr>
              <a:xfrm>
                <a:off x="6038854" y="467700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14</a:t>
                </a:r>
              </a:p>
            </p:txBody>
          </p:sp>
          <p:sp>
            <p:nvSpPr>
              <p:cNvPr id="103" name="pole tekstowe 102"/>
              <p:cNvSpPr txBox="1"/>
              <p:nvPr/>
            </p:nvSpPr>
            <p:spPr>
              <a:xfrm>
                <a:off x="6572083" y="4676770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20</a:t>
                </a:r>
              </a:p>
            </p:txBody>
          </p:sp>
          <p:sp>
            <p:nvSpPr>
              <p:cNvPr id="104" name="pole tekstowe 103"/>
              <p:cNvSpPr txBox="1"/>
              <p:nvPr/>
            </p:nvSpPr>
            <p:spPr>
              <a:xfrm>
                <a:off x="7130820" y="4676770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47</a:t>
                </a:r>
              </a:p>
            </p:txBody>
          </p:sp>
          <p:sp>
            <p:nvSpPr>
              <p:cNvPr id="105" name="pole tekstowe 104"/>
              <p:cNvSpPr txBox="1"/>
              <p:nvPr/>
            </p:nvSpPr>
            <p:spPr>
              <a:xfrm>
                <a:off x="7683142" y="4680459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31</a:t>
                </a:r>
              </a:p>
            </p:txBody>
          </p:sp>
        </p:grpSp>
        <p:sp>
          <p:nvSpPr>
            <p:cNvPr id="107" name="pole tekstowe 106"/>
            <p:cNvSpPr txBox="1"/>
            <p:nvPr/>
          </p:nvSpPr>
          <p:spPr>
            <a:xfrm>
              <a:off x="10959379" y="3370491"/>
              <a:ext cx="9991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measure</a:t>
              </a:r>
            </a:p>
            <a:p>
              <a:pPr algn="ctr"/>
              <a:r>
                <a:rPr lang="en-US" dirty="0"/>
                <a:t>values</a:t>
              </a:r>
            </a:p>
          </p:txBody>
        </p:sp>
        <p:cxnSp>
          <p:nvCxnSpPr>
            <p:cNvPr id="109" name="Łącznik prosty 108"/>
            <p:cNvCxnSpPr/>
            <p:nvPr/>
          </p:nvCxnSpPr>
          <p:spPr>
            <a:xfrm>
              <a:off x="9918580" y="3627773"/>
              <a:ext cx="1112917" cy="146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Łącznik prosty 109"/>
            <p:cNvCxnSpPr/>
            <p:nvPr/>
          </p:nvCxnSpPr>
          <p:spPr>
            <a:xfrm>
              <a:off x="10399310" y="2778331"/>
              <a:ext cx="675733" cy="6951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Łącznik prosty 111"/>
            <p:cNvCxnSpPr/>
            <p:nvPr/>
          </p:nvCxnSpPr>
          <p:spPr>
            <a:xfrm flipV="1">
              <a:off x="10116074" y="3830545"/>
              <a:ext cx="958969" cy="5773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pole tekstowe 114"/>
            <p:cNvSpPr txBox="1"/>
            <p:nvPr/>
          </p:nvSpPr>
          <p:spPr>
            <a:xfrm>
              <a:off x="7468383" y="5808033"/>
              <a:ext cx="1898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latin typeface="Arial Narrow" panose="020B0606020202030204" pitchFamily="34" charset="0"/>
                </a:rPr>
                <a:t>Product (</a:t>
              </a:r>
              <a:r>
                <a:rPr lang="pl-PL" b="1" dirty="0" err="1">
                  <a:latin typeface="Arial Narrow" panose="020B0606020202030204" pitchFamily="34" charset="0"/>
                </a:rPr>
                <a:t>Category</a:t>
              </a:r>
              <a:r>
                <a:rPr lang="pl-PL" dirty="0">
                  <a:latin typeface="Arial Narrow" panose="020B0606020202030204" pitchFamily="34" charset="0"/>
                </a:rPr>
                <a:t>)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16" name="pole tekstowe 115"/>
            <p:cNvSpPr txBox="1"/>
            <p:nvPr/>
          </p:nvSpPr>
          <p:spPr>
            <a:xfrm>
              <a:off x="6914024" y="3091182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Q1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7" name="pole tekstowe 116"/>
            <p:cNvSpPr txBox="1"/>
            <p:nvPr/>
          </p:nvSpPr>
          <p:spPr>
            <a:xfrm>
              <a:off x="6913977" y="3625019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Q2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8" name="pole tekstowe 117"/>
            <p:cNvSpPr txBox="1"/>
            <p:nvPr/>
          </p:nvSpPr>
          <p:spPr>
            <a:xfrm>
              <a:off x="6924392" y="4160287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Q3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9" name="pole tekstowe 118"/>
            <p:cNvSpPr txBox="1"/>
            <p:nvPr/>
          </p:nvSpPr>
          <p:spPr>
            <a:xfrm>
              <a:off x="6924392" y="4703194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Q4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0" name="pole tekstowe 119"/>
            <p:cNvSpPr txBox="1"/>
            <p:nvPr/>
          </p:nvSpPr>
          <p:spPr>
            <a:xfrm>
              <a:off x="7669756" y="2155810"/>
              <a:ext cx="519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Köln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2" name="pole tekstowe 121"/>
            <p:cNvSpPr txBox="1"/>
            <p:nvPr/>
          </p:nvSpPr>
          <p:spPr>
            <a:xfrm>
              <a:off x="7294845" y="2331154"/>
              <a:ext cx="6126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Berlin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3" name="pole tekstowe 122"/>
            <p:cNvSpPr txBox="1"/>
            <p:nvPr/>
          </p:nvSpPr>
          <p:spPr>
            <a:xfrm>
              <a:off x="7058571" y="2505281"/>
              <a:ext cx="5424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Lyon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4" name="pole tekstowe 123"/>
            <p:cNvSpPr txBox="1"/>
            <p:nvPr/>
          </p:nvSpPr>
          <p:spPr>
            <a:xfrm>
              <a:off x="6749002" y="2700344"/>
              <a:ext cx="5677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Paris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5" name="pole tekstowe 124"/>
            <p:cNvSpPr txBox="1"/>
            <p:nvPr/>
          </p:nvSpPr>
          <p:spPr>
            <a:xfrm rot="16200000">
              <a:off x="5844618" y="3857643"/>
              <a:ext cx="1486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latin typeface="Arial Narrow" panose="020B0606020202030204" pitchFamily="34" charset="0"/>
                </a:rPr>
                <a:t>Time (</a:t>
              </a:r>
              <a:r>
                <a:rPr lang="pl-PL" b="1" dirty="0" err="1">
                  <a:latin typeface="Arial Narrow" panose="020B0606020202030204" pitchFamily="34" charset="0"/>
                </a:rPr>
                <a:t>Quarter</a:t>
              </a:r>
              <a:r>
                <a:rPr lang="pl-PL" b="1" dirty="0">
                  <a:latin typeface="Arial Narrow" panose="020B0606020202030204" pitchFamily="34" charset="0"/>
                </a:rPr>
                <a:t>)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26" name="pole tekstowe 125"/>
            <p:cNvSpPr txBox="1"/>
            <p:nvPr/>
          </p:nvSpPr>
          <p:spPr>
            <a:xfrm rot="19015106">
              <a:off x="6091078" y="2131044"/>
              <a:ext cx="10679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>
                  <a:latin typeface="Arial Narrow" panose="020B0606020202030204" pitchFamily="34" charset="0"/>
                </a:rPr>
                <a:t>Customer</a:t>
              </a:r>
              <a:endParaRPr lang="pl-PL" b="1" dirty="0">
                <a:latin typeface="Arial Narrow" panose="020B0606020202030204" pitchFamily="34" charset="0"/>
              </a:endParaRPr>
            </a:p>
            <a:p>
              <a:pPr algn="ctr"/>
              <a:r>
                <a:rPr lang="pl-PL" b="1" dirty="0">
                  <a:latin typeface="Arial Narrow" panose="020B0606020202030204" pitchFamily="34" charset="0"/>
                </a:rPr>
                <a:t>(City)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27" name="pole tekstowe 126"/>
            <p:cNvSpPr txBox="1"/>
            <p:nvPr/>
          </p:nvSpPr>
          <p:spPr>
            <a:xfrm>
              <a:off x="8847445" y="5170880"/>
              <a:ext cx="808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 err="1">
                  <a:latin typeface="Arial Narrow" panose="020B0606020202030204" pitchFamily="34" charset="0"/>
                </a:rPr>
                <a:t>Seafood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8" name="pole tekstowe 127"/>
            <p:cNvSpPr txBox="1"/>
            <p:nvPr/>
          </p:nvSpPr>
          <p:spPr>
            <a:xfrm>
              <a:off x="8184815" y="5449400"/>
              <a:ext cx="1079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 err="1">
                  <a:latin typeface="Arial Narrow" panose="020B0606020202030204" pitchFamily="34" charset="0"/>
                </a:rPr>
                <a:t>Condiments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9" name="pole tekstowe 128"/>
            <p:cNvSpPr txBox="1"/>
            <p:nvPr/>
          </p:nvSpPr>
          <p:spPr>
            <a:xfrm>
              <a:off x="7778753" y="5156203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 err="1">
                  <a:latin typeface="Arial Narrow" panose="020B0606020202030204" pitchFamily="34" charset="0"/>
                </a:rPr>
                <a:t>Produce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30" name="pole tekstowe 129"/>
            <p:cNvSpPr txBox="1"/>
            <p:nvPr/>
          </p:nvSpPr>
          <p:spPr>
            <a:xfrm>
              <a:off x="7177104" y="5443390"/>
              <a:ext cx="9877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 err="1">
                  <a:latin typeface="Arial Narrow" panose="020B0606020202030204" pitchFamily="34" charset="0"/>
                </a:rPr>
                <a:t>Beverages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cxnSp>
          <p:nvCxnSpPr>
            <p:cNvPr id="133" name="Łącznik prosty 132"/>
            <p:cNvCxnSpPr/>
            <p:nvPr/>
          </p:nvCxnSpPr>
          <p:spPr>
            <a:xfrm flipH="1">
              <a:off x="7548911" y="5189540"/>
              <a:ext cx="735" cy="3257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Łącznik prosty 134"/>
            <p:cNvCxnSpPr/>
            <p:nvPr/>
          </p:nvCxnSpPr>
          <p:spPr>
            <a:xfrm flipH="1">
              <a:off x="8658493" y="5189539"/>
              <a:ext cx="735" cy="3257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pole tekstowe 143"/>
            <p:cNvSpPr txBox="1"/>
            <p:nvPr/>
          </p:nvSpPr>
          <p:spPr>
            <a:xfrm>
              <a:off x="4276184" y="4252347"/>
              <a:ext cx="1257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/>
                <a:t>dimensions</a:t>
              </a:r>
              <a:endParaRPr lang="en-US" dirty="0"/>
            </a:p>
          </p:txBody>
        </p:sp>
        <p:cxnSp>
          <p:nvCxnSpPr>
            <p:cNvPr id="145" name="Łącznik prosty 144"/>
            <p:cNvCxnSpPr>
              <a:stCxn id="126" idx="1"/>
            </p:cNvCxnSpPr>
            <p:nvPr/>
          </p:nvCxnSpPr>
          <p:spPr>
            <a:xfrm flipH="1">
              <a:off x="5037689" y="2818926"/>
              <a:ext cx="1197355" cy="15181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Łącznik prosty 147"/>
            <p:cNvCxnSpPr>
              <a:endCxn id="125" idx="0"/>
            </p:cNvCxnSpPr>
            <p:nvPr/>
          </p:nvCxnSpPr>
          <p:spPr>
            <a:xfrm flipV="1">
              <a:off x="5418710" y="4042309"/>
              <a:ext cx="984363" cy="3655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Łącznik prosty 150"/>
            <p:cNvCxnSpPr>
              <a:endCxn id="115" idx="1"/>
            </p:cNvCxnSpPr>
            <p:nvPr/>
          </p:nvCxnSpPr>
          <p:spPr>
            <a:xfrm>
              <a:off x="5092118" y="4621679"/>
              <a:ext cx="2376265" cy="13710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860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34216" y="859830"/>
            <a:ext cx="11824897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lnSpc>
                <a:spcPts val="2880"/>
              </a:lnSpc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Komórki kostki danych czyli </a:t>
            </a:r>
            <a:r>
              <a:rPr lang="pl-PL" sz="2400" dirty="0">
                <a:solidFill>
                  <a:srgbClr val="FF0000"/>
                </a:solidFill>
              </a:rPr>
              <a:t>fakty</a:t>
            </a:r>
            <a:r>
              <a:rPr lang="pl-PL" sz="2400" dirty="0"/>
              <a:t> są powiązane z wartościami liczbowymi określanymi jako </a:t>
            </a:r>
            <a:r>
              <a:rPr lang="pl-PL" sz="2400" dirty="0">
                <a:solidFill>
                  <a:srgbClr val="FF0000"/>
                </a:solidFill>
              </a:rPr>
              <a:t>miary</a:t>
            </a:r>
            <a:r>
              <a:rPr lang="en-US" sz="2400" dirty="0"/>
              <a:t>. </a:t>
            </a:r>
            <a:endParaRPr lang="pl-PL" sz="2400" dirty="0"/>
          </a:p>
          <a:p>
            <a:pPr marL="719138" indent="-342900">
              <a:lnSpc>
                <a:spcPts val="2880"/>
              </a:lnSpc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Miary </a:t>
            </a:r>
            <a:r>
              <a:rPr lang="pl-PL" sz="2000" dirty="0">
                <a:solidFill>
                  <a:srgbClr val="FF0000"/>
                </a:solidFill>
              </a:rPr>
              <a:t>określają ilościowo </a:t>
            </a:r>
            <a:r>
              <a:rPr lang="pl-PL" sz="2000" dirty="0"/>
              <a:t>różne aspekty prowadzonej analizy</a:t>
            </a:r>
            <a:r>
              <a:rPr lang="en-US" sz="2000" dirty="0"/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/>
              <a:t>Fa</a:t>
            </a:r>
            <a:r>
              <a:rPr lang="pl-PL" sz="4000" b="1" dirty="0" err="1"/>
              <a:t>kty</a:t>
            </a:r>
            <a:r>
              <a:rPr lang="pl-PL" sz="4000" b="1" dirty="0"/>
              <a:t> i miary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-34216" y="6492875"/>
            <a:ext cx="2743200" cy="365125"/>
          </a:xfrm>
        </p:spPr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-23013" y="2023182"/>
            <a:ext cx="4748313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3587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>
                <a:solidFill>
                  <a:srgbClr val="FF0000"/>
                </a:solidFill>
              </a:rPr>
              <a:t>Na przykład </a:t>
            </a:r>
            <a:r>
              <a:rPr lang="pl-PL" sz="2000" dirty="0"/>
              <a:t>każda z liczb pokazanych w komórkach kostki danych na naszym rysunku reprezentuje miarę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Quantity</a:t>
            </a:r>
            <a:r>
              <a:rPr lang="pl-PL" sz="2000" dirty="0"/>
              <a:t>, wskazując liczbę sprzedanych jednostek (w tysiącach) według kategorii towaru, kwartału oraz miasta odbiorcy</a:t>
            </a:r>
            <a:r>
              <a:rPr lang="en-US" sz="2000" dirty="0"/>
              <a:t>. </a:t>
            </a:r>
            <a:endParaRPr lang="pl-PL" sz="2000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Kostka danych zwykle zawiera </a:t>
            </a:r>
            <a:r>
              <a:rPr lang="pl-PL" sz="2400" dirty="0">
                <a:solidFill>
                  <a:srgbClr val="FF0000"/>
                </a:solidFill>
              </a:rPr>
              <a:t>kilka </a:t>
            </a:r>
            <a:r>
              <a:rPr lang="pl-PL" sz="2400" dirty="0"/>
              <a:t>miar</a:t>
            </a:r>
            <a:r>
              <a:rPr lang="en-US" sz="2400" dirty="0"/>
              <a:t>. </a:t>
            </a:r>
            <a:endParaRPr lang="pl-PL" sz="2400" dirty="0"/>
          </a:p>
          <a:p>
            <a:pPr marL="719138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>
                <a:solidFill>
                  <a:srgbClr val="FF0000"/>
                </a:solidFill>
              </a:rPr>
              <a:t>Inną przykładową miarą</a:t>
            </a:r>
            <a:r>
              <a:rPr lang="pl-PL" sz="2000" dirty="0"/>
              <a:t>, nie pokazaną na rysunku, może być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Amount</a:t>
            </a:r>
            <a:r>
              <a:rPr lang="pl-PL" sz="2000" dirty="0"/>
              <a:t>, pokazująca całkowitą wartość sprzedaży.</a:t>
            </a:r>
            <a:endParaRPr lang="en-US" sz="2000" dirty="0"/>
          </a:p>
        </p:txBody>
      </p:sp>
      <p:grpSp>
        <p:nvGrpSpPr>
          <p:cNvPr id="4" name="Grupa 3"/>
          <p:cNvGrpSpPr/>
          <p:nvPr/>
        </p:nvGrpSpPr>
        <p:grpSpPr>
          <a:xfrm>
            <a:off x="4483018" y="2403194"/>
            <a:ext cx="7658142" cy="4046321"/>
            <a:chOff x="4276184" y="2131044"/>
            <a:chExt cx="7658142" cy="4046321"/>
          </a:xfrm>
        </p:grpSpPr>
        <p:grpSp>
          <p:nvGrpSpPr>
            <p:cNvPr id="106" name="Grupa 105"/>
            <p:cNvGrpSpPr/>
            <p:nvPr/>
          </p:nvGrpSpPr>
          <p:grpSpPr>
            <a:xfrm>
              <a:off x="7298882" y="2243567"/>
              <a:ext cx="3810340" cy="2931685"/>
              <a:chOff x="6019800" y="2230865"/>
              <a:chExt cx="3810340" cy="2931685"/>
            </a:xfrm>
          </p:grpSpPr>
          <p:sp>
            <p:nvSpPr>
              <p:cNvPr id="5" name="Prostokąt 4"/>
              <p:cNvSpPr/>
              <p:nvPr/>
            </p:nvSpPr>
            <p:spPr>
              <a:xfrm>
                <a:off x="6019800" y="2952750"/>
                <a:ext cx="2209800" cy="22098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8" name="Łącznik prosty 7"/>
              <p:cNvCxnSpPr/>
              <p:nvPr/>
            </p:nvCxnSpPr>
            <p:spPr>
              <a:xfrm>
                <a:off x="6019800" y="4048125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/>
              <p:cNvCxnSpPr/>
              <p:nvPr/>
            </p:nvCxnSpPr>
            <p:spPr>
              <a:xfrm>
                <a:off x="6019800" y="3519488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10"/>
              <p:cNvCxnSpPr/>
              <p:nvPr/>
            </p:nvCxnSpPr>
            <p:spPr>
              <a:xfrm>
                <a:off x="6019800" y="4595813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/>
              <p:cNvCxnSpPr/>
              <p:nvPr/>
            </p:nvCxnSpPr>
            <p:spPr>
              <a:xfrm rot="16200000">
                <a:off x="5995985" y="4057650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/>
              <p:cNvCxnSpPr/>
              <p:nvPr/>
            </p:nvCxnSpPr>
            <p:spPr>
              <a:xfrm rot="16200000">
                <a:off x="5443539" y="4052888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 rot="16200000">
                <a:off x="6553201" y="4052887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Prostokąt 15"/>
              <p:cNvSpPr/>
              <p:nvPr/>
            </p:nvSpPr>
            <p:spPr>
              <a:xfrm>
                <a:off x="7615236" y="2636838"/>
                <a:ext cx="2214904" cy="58737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scene3d>
                <a:camera prst="isometricOffAxis2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/>
              <p:cNvSpPr/>
              <p:nvPr/>
            </p:nvSpPr>
            <p:spPr>
              <a:xfrm>
                <a:off x="7610132" y="3196785"/>
                <a:ext cx="2214904" cy="56673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scene3d>
                <a:camera prst="isometricOffAxis2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ole tekstowe 17"/>
              <p:cNvSpPr txBox="1"/>
              <p:nvPr/>
            </p:nvSpPr>
            <p:spPr>
              <a:xfrm>
                <a:off x="7672571" y="3049500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35</a:t>
                </a:r>
              </a:p>
            </p:txBody>
          </p:sp>
          <p:sp>
            <p:nvSpPr>
              <p:cNvPr id="20" name="pole tekstowe 19"/>
              <p:cNvSpPr txBox="1"/>
              <p:nvPr/>
            </p:nvSpPr>
            <p:spPr>
              <a:xfrm>
                <a:off x="8153400" y="2969737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35</a:t>
                </a:r>
              </a:p>
            </p:txBody>
          </p:sp>
          <p:sp>
            <p:nvSpPr>
              <p:cNvPr id="22" name="pole tekstowe 21"/>
              <p:cNvSpPr txBox="1"/>
              <p:nvPr/>
            </p:nvSpPr>
            <p:spPr>
              <a:xfrm>
                <a:off x="8398840" y="2806710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33</a:t>
                </a:r>
              </a:p>
            </p:txBody>
          </p:sp>
          <p:sp>
            <p:nvSpPr>
              <p:cNvPr id="23" name="pole tekstowe 22"/>
              <p:cNvSpPr txBox="1"/>
              <p:nvPr/>
            </p:nvSpPr>
            <p:spPr>
              <a:xfrm>
                <a:off x="8634410" y="2684064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25</a:t>
                </a:r>
              </a:p>
            </p:txBody>
          </p:sp>
          <p:sp>
            <p:nvSpPr>
              <p:cNvPr id="24" name="pole tekstowe 23"/>
              <p:cNvSpPr txBox="1"/>
              <p:nvPr/>
            </p:nvSpPr>
            <p:spPr>
              <a:xfrm>
                <a:off x="8872535" y="2532833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14</a:t>
                </a: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8148800" y="3486040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30</a:t>
                </a: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8386925" y="3341322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14</a:t>
                </a: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8644098" y="3202461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23</a:t>
                </a: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8867090" y="3072133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18</a:t>
                </a:r>
              </a:p>
            </p:txBody>
          </p:sp>
          <p:sp>
            <p:nvSpPr>
              <p:cNvPr id="29" name="Prostokąt 28"/>
              <p:cNvSpPr/>
              <p:nvPr/>
            </p:nvSpPr>
            <p:spPr>
              <a:xfrm>
                <a:off x="7610132" y="3734946"/>
                <a:ext cx="2214904" cy="56673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scene3d>
                <a:camera prst="isometricOffAxis2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 30"/>
              <p:cNvSpPr/>
              <p:nvPr/>
            </p:nvSpPr>
            <p:spPr>
              <a:xfrm>
                <a:off x="7610132" y="4273320"/>
                <a:ext cx="2214904" cy="59871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scene3d>
                <a:camera prst="isometricOffAxis2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pole tekstowe 31"/>
              <p:cNvSpPr txBox="1"/>
              <p:nvPr/>
            </p:nvSpPr>
            <p:spPr>
              <a:xfrm>
                <a:off x="8153400" y="4055155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32</a:t>
                </a:r>
              </a:p>
            </p:txBody>
          </p:sp>
          <p:sp>
            <p:nvSpPr>
              <p:cNvPr id="33" name="pole tekstowe 32"/>
              <p:cNvSpPr txBox="1"/>
              <p:nvPr/>
            </p:nvSpPr>
            <p:spPr>
              <a:xfrm>
                <a:off x="8396285" y="3878384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12</a:t>
                </a:r>
              </a:p>
            </p:txBody>
          </p:sp>
          <p:sp>
            <p:nvSpPr>
              <p:cNvPr id="34" name="pole tekstowe 33"/>
              <p:cNvSpPr txBox="1"/>
              <p:nvPr/>
            </p:nvSpPr>
            <p:spPr>
              <a:xfrm>
                <a:off x="8644098" y="3740146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20</a:t>
                </a:r>
              </a:p>
            </p:txBody>
          </p:sp>
          <p:sp>
            <p:nvSpPr>
              <p:cNvPr id="35" name="pole tekstowe 34"/>
              <p:cNvSpPr txBox="1"/>
              <p:nvPr/>
            </p:nvSpPr>
            <p:spPr>
              <a:xfrm>
                <a:off x="8863010" y="3612317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17</a:t>
                </a:r>
              </a:p>
            </p:txBody>
          </p:sp>
          <p:sp>
            <p:nvSpPr>
              <p:cNvPr id="36" name="pole tekstowe 35"/>
              <p:cNvSpPr txBox="1"/>
              <p:nvPr/>
            </p:nvSpPr>
            <p:spPr>
              <a:xfrm>
                <a:off x="8139952" y="4600623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31</a:t>
                </a:r>
              </a:p>
            </p:txBody>
          </p:sp>
          <p:sp>
            <p:nvSpPr>
              <p:cNvPr id="37" name="pole tekstowe 36"/>
              <p:cNvSpPr txBox="1"/>
              <p:nvPr/>
            </p:nvSpPr>
            <p:spPr>
              <a:xfrm>
                <a:off x="8386154" y="4424311"/>
                <a:ext cx="476250" cy="400110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/>
                  <a:t>10</a:t>
                </a:r>
              </a:p>
            </p:txBody>
          </p:sp>
          <p:sp>
            <p:nvSpPr>
              <p:cNvPr id="38" name="pole tekstowe 37"/>
              <p:cNvSpPr txBox="1"/>
              <p:nvPr/>
            </p:nvSpPr>
            <p:spPr>
              <a:xfrm>
                <a:off x="8634410" y="4291247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33</a:t>
                </a:r>
              </a:p>
            </p:txBody>
          </p:sp>
          <p:sp>
            <p:nvSpPr>
              <p:cNvPr id="39" name="pole tekstowe 38"/>
              <p:cNvSpPr txBox="1"/>
              <p:nvPr/>
            </p:nvSpPr>
            <p:spPr>
              <a:xfrm>
                <a:off x="8872535" y="4139744"/>
                <a:ext cx="476250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18</a:t>
                </a:r>
              </a:p>
            </p:txBody>
          </p:sp>
          <p:cxnSp>
            <p:nvCxnSpPr>
              <p:cNvPr id="40" name="Łącznik prosty 39"/>
              <p:cNvCxnSpPr/>
              <p:nvPr/>
            </p:nvCxnSpPr>
            <p:spPr>
              <a:xfrm flipV="1">
                <a:off x="8736970" y="2641601"/>
                <a:ext cx="11742" cy="21859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/>
              <p:cNvCxnSpPr/>
              <p:nvPr/>
            </p:nvCxnSpPr>
            <p:spPr>
              <a:xfrm flipV="1">
                <a:off x="8973907" y="2488968"/>
                <a:ext cx="11742" cy="21859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>
              <a:xfrm flipV="1">
                <a:off x="8488216" y="2798283"/>
                <a:ext cx="11742" cy="21859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>
              <a:xfrm flipV="1">
                <a:off x="6035190" y="2338386"/>
                <a:ext cx="945528" cy="609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>
              <a:xfrm flipV="1">
                <a:off x="7096856" y="2341298"/>
                <a:ext cx="936292" cy="607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>
              <a:xfrm flipV="1">
                <a:off x="7658873" y="2340686"/>
                <a:ext cx="958442" cy="6125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>
              <a:xfrm flipV="1">
                <a:off x="6555670" y="2331603"/>
                <a:ext cx="893091" cy="618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>
              <a:xfrm>
                <a:off x="6975955" y="2336801"/>
                <a:ext cx="2234720" cy="3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y 68"/>
              <p:cNvCxnSpPr/>
              <p:nvPr/>
            </p:nvCxnSpPr>
            <p:spPr>
              <a:xfrm>
                <a:off x="6751095" y="2484438"/>
                <a:ext cx="2234720" cy="3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Łącznik prosty 69"/>
              <p:cNvCxnSpPr/>
              <p:nvPr/>
            </p:nvCxnSpPr>
            <p:spPr>
              <a:xfrm>
                <a:off x="6521347" y="2627268"/>
                <a:ext cx="2234720" cy="3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y 70"/>
              <p:cNvCxnSpPr/>
              <p:nvPr/>
            </p:nvCxnSpPr>
            <p:spPr>
              <a:xfrm>
                <a:off x="6250944" y="2794854"/>
                <a:ext cx="2234720" cy="3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pole tekstowe 71"/>
              <p:cNvSpPr txBox="1"/>
              <p:nvPr/>
            </p:nvSpPr>
            <p:spPr>
              <a:xfrm rot="20997755">
                <a:off x="7810608" y="2693731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35</a:t>
                </a:r>
              </a:p>
            </p:txBody>
          </p:sp>
          <p:sp>
            <p:nvSpPr>
              <p:cNvPr id="74" name="pole tekstowe 73"/>
              <p:cNvSpPr txBox="1"/>
              <p:nvPr/>
            </p:nvSpPr>
            <p:spPr>
              <a:xfrm rot="21105320">
                <a:off x="8072943" y="252237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33</a:t>
                </a:r>
              </a:p>
            </p:txBody>
          </p:sp>
          <p:sp>
            <p:nvSpPr>
              <p:cNvPr id="75" name="pole tekstowe 74"/>
              <p:cNvSpPr txBox="1"/>
              <p:nvPr/>
            </p:nvSpPr>
            <p:spPr>
              <a:xfrm rot="20958128">
                <a:off x="8315720" y="238099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25</a:t>
                </a:r>
              </a:p>
            </p:txBody>
          </p:sp>
          <p:sp>
            <p:nvSpPr>
              <p:cNvPr id="78" name="pole tekstowe 77"/>
              <p:cNvSpPr txBox="1"/>
              <p:nvPr/>
            </p:nvSpPr>
            <p:spPr>
              <a:xfrm rot="21030428">
                <a:off x="8540589" y="223206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14</a:t>
                </a:r>
              </a:p>
            </p:txBody>
          </p:sp>
          <p:sp>
            <p:nvSpPr>
              <p:cNvPr id="79" name="pole tekstowe 78"/>
              <p:cNvSpPr txBox="1"/>
              <p:nvPr/>
            </p:nvSpPr>
            <p:spPr>
              <a:xfrm rot="20997755">
                <a:off x="7248762" y="2690430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18</a:t>
                </a:r>
              </a:p>
            </p:txBody>
          </p:sp>
          <p:sp>
            <p:nvSpPr>
              <p:cNvPr id="80" name="pole tekstowe 79"/>
              <p:cNvSpPr txBox="1"/>
              <p:nvPr/>
            </p:nvSpPr>
            <p:spPr>
              <a:xfrm rot="20997755">
                <a:off x="6691697" y="2684097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10</a:t>
                </a:r>
              </a:p>
            </p:txBody>
          </p:sp>
          <p:sp>
            <p:nvSpPr>
              <p:cNvPr id="81" name="pole tekstowe 80"/>
              <p:cNvSpPr txBox="1"/>
              <p:nvPr/>
            </p:nvSpPr>
            <p:spPr>
              <a:xfrm rot="20997755">
                <a:off x="6143541" y="267776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21</a:t>
                </a:r>
              </a:p>
            </p:txBody>
          </p:sp>
          <p:sp>
            <p:nvSpPr>
              <p:cNvPr id="82" name="pole tekstowe 81"/>
              <p:cNvSpPr txBox="1"/>
              <p:nvPr/>
            </p:nvSpPr>
            <p:spPr>
              <a:xfrm rot="20997755">
                <a:off x="7477658" y="2526593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24</a:t>
                </a:r>
              </a:p>
            </p:txBody>
          </p:sp>
          <p:sp>
            <p:nvSpPr>
              <p:cNvPr id="83" name="pole tekstowe 82"/>
              <p:cNvSpPr txBox="1"/>
              <p:nvPr/>
            </p:nvSpPr>
            <p:spPr>
              <a:xfrm rot="20997755">
                <a:off x="7711274" y="2379811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23</a:t>
                </a:r>
              </a:p>
            </p:txBody>
          </p:sp>
          <p:sp>
            <p:nvSpPr>
              <p:cNvPr id="84" name="pole tekstowe 83"/>
              <p:cNvSpPr txBox="1"/>
              <p:nvPr/>
            </p:nvSpPr>
            <p:spPr>
              <a:xfrm rot="20997755">
                <a:off x="7940205" y="223086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28</a:t>
                </a:r>
              </a:p>
            </p:txBody>
          </p:sp>
          <p:sp>
            <p:nvSpPr>
              <p:cNvPr id="85" name="pole tekstowe 84"/>
              <p:cNvSpPr txBox="1"/>
              <p:nvPr/>
            </p:nvSpPr>
            <p:spPr>
              <a:xfrm rot="20997755">
                <a:off x="6938545" y="252237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20</a:t>
                </a:r>
              </a:p>
            </p:txBody>
          </p:sp>
          <p:sp>
            <p:nvSpPr>
              <p:cNvPr id="86" name="pole tekstowe 85"/>
              <p:cNvSpPr txBox="1"/>
              <p:nvPr/>
            </p:nvSpPr>
            <p:spPr>
              <a:xfrm rot="20997755">
                <a:off x="7163997" y="2373955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25</a:t>
                </a:r>
              </a:p>
            </p:txBody>
          </p:sp>
          <p:sp>
            <p:nvSpPr>
              <p:cNvPr id="87" name="pole tekstowe 86"/>
              <p:cNvSpPr txBox="1"/>
              <p:nvPr/>
            </p:nvSpPr>
            <p:spPr>
              <a:xfrm rot="20997755">
                <a:off x="7381157" y="2241169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18</a:t>
                </a:r>
              </a:p>
            </p:txBody>
          </p:sp>
          <p:sp>
            <p:nvSpPr>
              <p:cNvPr id="88" name="pole tekstowe 87"/>
              <p:cNvSpPr txBox="1"/>
              <p:nvPr/>
            </p:nvSpPr>
            <p:spPr>
              <a:xfrm rot="20997755">
                <a:off x="6386930" y="2532870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12</a:t>
                </a:r>
              </a:p>
            </p:txBody>
          </p:sp>
          <p:sp>
            <p:nvSpPr>
              <p:cNvPr id="89" name="pole tekstowe 88"/>
              <p:cNvSpPr txBox="1"/>
              <p:nvPr/>
            </p:nvSpPr>
            <p:spPr>
              <a:xfrm rot="20997755">
                <a:off x="6642521" y="2378678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33</a:t>
                </a:r>
              </a:p>
            </p:txBody>
          </p:sp>
          <p:sp>
            <p:nvSpPr>
              <p:cNvPr id="90" name="pole tekstowe 89"/>
              <p:cNvSpPr txBox="1"/>
              <p:nvPr/>
            </p:nvSpPr>
            <p:spPr>
              <a:xfrm rot="20997755">
                <a:off x="6843557" y="2231513"/>
                <a:ext cx="529734" cy="36933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24</a:t>
                </a:r>
              </a:p>
            </p:txBody>
          </p:sp>
          <p:sp>
            <p:nvSpPr>
              <p:cNvPr id="91" name="pole tekstowe 90"/>
              <p:cNvSpPr txBox="1"/>
              <p:nvPr/>
            </p:nvSpPr>
            <p:spPr>
              <a:xfrm>
                <a:off x="7148670" y="3047776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18</a:t>
                </a:r>
              </a:p>
            </p:txBody>
          </p:sp>
          <p:sp>
            <p:nvSpPr>
              <p:cNvPr id="92" name="pole tekstowe 91"/>
              <p:cNvSpPr txBox="1"/>
              <p:nvPr/>
            </p:nvSpPr>
            <p:spPr>
              <a:xfrm>
                <a:off x="6572083" y="3053396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10</a:t>
                </a:r>
              </a:p>
            </p:txBody>
          </p:sp>
          <p:sp>
            <p:nvSpPr>
              <p:cNvPr id="93" name="pole tekstowe 92"/>
              <p:cNvSpPr txBox="1"/>
              <p:nvPr/>
            </p:nvSpPr>
            <p:spPr>
              <a:xfrm>
                <a:off x="6043364" y="305500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21</a:t>
                </a:r>
              </a:p>
            </p:txBody>
          </p:sp>
          <p:sp>
            <p:nvSpPr>
              <p:cNvPr id="94" name="pole tekstowe 93"/>
              <p:cNvSpPr txBox="1"/>
              <p:nvPr/>
            </p:nvSpPr>
            <p:spPr>
              <a:xfrm>
                <a:off x="7680634" y="3601321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30</a:t>
                </a:r>
              </a:p>
            </p:txBody>
          </p:sp>
          <p:sp>
            <p:nvSpPr>
              <p:cNvPr id="95" name="pole tekstowe 94"/>
              <p:cNvSpPr txBox="1"/>
              <p:nvPr/>
            </p:nvSpPr>
            <p:spPr>
              <a:xfrm>
                <a:off x="7134221" y="3599494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11</a:t>
                </a:r>
              </a:p>
            </p:txBody>
          </p:sp>
          <p:sp>
            <p:nvSpPr>
              <p:cNvPr id="96" name="pole tekstowe 95"/>
              <p:cNvSpPr txBox="1"/>
              <p:nvPr/>
            </p:nvSpPr>
            <p:spPr>
              <a:xfrm>
                <a:off x="6577016" y="3596961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14</a:t>
                </a:r>
              </a:p>
            </p:txBody>
          </p:sp>
          <p:sp>
            <p:nvSpPr>
              <p:cNvPr id="97" name="pole tekstowe 96"/>
              <p:cNvSpPr txBox="1"/>
              <p:nvPr/>
            </p:nvSpPr>
            <p:spPr>
              <a:xfrm>
                <a:off x="6045995" y="3600986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27</a:t>
                </a:r>
              </a:p>
            </p:txBody>
          </p:sp>
          <p:sp>
            <p:nvSpPr>
              <p:cNvPr id="98" name="pole tekstowe 97"/>
              <p:cNvSpPr txBox="1"/>
              <p:nvPr/>
            </p:nvSpPr>
            <p:spPr>
              <a:xfrm>
                <a:off x="6031704" y="4129318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26</a:t>
                </a:r>
              </a:p>
            </p:txBody>
          </p:sp>
          <p:sp>
            <p:nvSpPr>
              <p:cNvPr id="99" name="pole tekstowe 98"/>
              <p:cNvSpPr txBox="1"/>
              <p:nvPr/>
            </p:nvSpPr>
            <p:spPr>
              <a:xfrm>
                <a:off x="6567488" y="4129212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12</a:t>
                </a:r>
              </a:p>
            </p:txBody>
          </p:sp>
          <p:sp>
            <p:nvSpPr>
              <p:cNvPr id="100" name="pole tekstowe 99"/>
              <p:cNvSpPr txBox="1"/>
              <p:nvPr/>
            </p:nvSpPr>
            <p:spPr>
              <a:xfrm>
                <a:off x="7114834" y="4129083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35</a:t>
                </a:r>
              </a:p>
            </p:txBody>
          </p:sp>
          <p:sp>
            <p:nvSpPr>
              <p:cNvPr id="101" name="pole tekstowe 100"/>
              <p:cNvSpPr txBox="1"/>
              <p:nvPr/>
            </p:nvSpPr>
            <p:spPr>
              <a:xfrm>
                <a:off x="7691098" y="4124664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32</a:t>
                </a:r>
              </a:p>
            </p:txBody>
          </p:sp>
          <p:sp>
            <p:nvSpPr>
              <p:cNvPr id="102" name="pole tekstowe 101"/>
              <p:cNvSpPr txBox="1"/>
              <p:nvPr/>
            </p:nvSpPr>
            <p:spPr>
              <a:xfrm>
                <a:off x="6038854" y="467700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14</a:t>
                </a:r>
              </a:p>
            </p:txBody>
          </p:sp>
          <p:sp>
            <p:nvSpPr>
              <p:cNvPr id="103" name="pole tekstowe 102"/>
              <p:cNvSpPr txBox="1"/>
              <p:nvPr/>
            </p:nvSpPr>
            <p:spPr>
              <a:xfrm>
                <a:off x="6572083" y="4676770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20</a:t>
                </a:r>
              </a:p>
            </p:txBody>
          </p:sp>
          <p:sp>
            <p:nvSpPr>
              <p:cNvPr id="104" name="pole tekstowe 103"/>
              <p:cNvSpPr txBox="1"/>
              <p:nvPr/>
            </p:nvSpPr>
            <p:spPr>
              <a:xfrm>
                <a:off x="7130820" y="4676770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47</a:t>
                </a:r>
              </a:p>
            </p:txBody>
          </p:sp>
          <p:sp>
            <p:nvSpPr>
              <p:cNvPr id="105" name="pole tekstowe 104"/>
              <p:cNvSpPr txBox="1"/>
              <p:nvPr/>
            </p:nvSpPr>
            <p:spPr>
              <a:xfrm>
                <a:off x="7683142" y="4680459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/>
                  <a:t>31</a:t>
                </a:r>
              </a:p>
            </p:txBody>
          </p:sp>
        </p:grpSp>
        <p:sp>
          <p:nvSpPr>
            <p:cNvPr id="107" name="pole tekstowe 106"/>
            <p:cNvSpPr txBox="1"/>
            <p:nvPr/>
          </p:nvSpPr>
          <p:spPr>
            <a:xfrm>
              <a:off x="10959379" y="3370491"/>
              <a:ext cx="9749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/>
                <a:t>wartości</a:t>
              </a:r>
            </a:p>
            <a:p>
              <a:pPr algn="ctr"/>
              <a:r>
                <a:rPr lang="pl-PL" dirty="0"/>
                <a:t>miary</a:t>
              </a:r>
              <a:endParaRPr lang="en-US" dirty="0"/>
            </a:p>
          </p:txBody>
        </p:sp>
        <p:cxnSp>
          <p:nvCxnSpPr>
            <p:cNvPr id="109" name="Łącznik prosty 108"/>
            <p:cNvCxnSpPr/>
            <p:nvPr/>
          </p:nvCxnSpPr>
          <p:spPr>
            <a:xfrm>
              <a:off x="9918580" y="3627773"/>
              <a:ext cx="1112917" cy="146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Łącznik prosty 109"/>
            <p:cNvCxnSpPr/>
            <p:nvPr/>
          </p:nvCxnSpPr>
          <p:spPr>
            <a:xfrm>
              <a:off x="10399310" y="2778331"/>
              <a:ext cx="675733" cy="6951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Łącznik prosty 111"/>
            <p:cNvCxnSpPr/>
            <p:nvPr/>
          </p:nvCxnSpPr>
          <p:spPr>
            <a:xfrm flipV="1">
              <a:off x="10116074" y="3830545"/>
              <a:ext cx="958969" cy="5773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pole tekstowe 114"/>
            <p:cNvSpPr txBox="1"/>
            <p:nvPr/>
          </p:nvSpPr>
          <p:spPr>
            <a:xfrm>
              <a:off x="7468383" y="5808033"/>
              <a:ext cx="1898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latin typeface="Arial Narrow" panose="020B0606020202030204" pitchFamily="34" charset="0"/>
                </a:rPr>
                <a:t>Product (</a:t>
              </a:r>
              <a:r>
                <a:rPr lang="pl-PL" b="1" dirty="0" err="1">
                  <a:latin typeface="Arial Narrow" panose="020B0606020202030204" pitchFamily="34" charset="0"/>
                </a:rPr>
                <a:t>Category</a:t>
              </a:r>
              <a:r>
                <a:rPr lang="pl-PL" dirty="0">
                  <a:latin typeface="Arial Narrow" panose="020B0606020202030204" pitchFamily="34" charset="0"/>
                </a:rPr>
                <a:t>)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16" name="pole tekstowe 115"/>
            <p:cNvSpPr txBox="1"/>
            <p:nvPr/>
          </p:nvSpPr>
          <p:spPr>
            <a:xfrm>
              <a:off x="6914024" y="3091182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Q1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7" name="pole tekstowe 116"/>
            <p:cNvSpPr txBox="1"/>
            <p:nvPr/>
          </p:nvSpPr>
          <p:spPr>
            <a:xfrm>
              <a:off x="6913977" y="3625019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Q2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8" name="pole tekstowe 117"/>
            <p:cNvSpPr txBox="1"/>
            <p:nvPr/>
          </p:nvSpPr>
          <p:spPr>
            <a:xfrm>
              <a:off x="6924392" y="4160287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Q3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19" name="pole tekstowe 118"/>
            <p:cNvSpPr txBox="1"/>
            <p:nvPr/>
          </p:nvSpPr>
          <p:spPr>
            <a:xfrm>
              <a:off x="6924392" y="4703194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Q4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0" name="pole tekstowe 119"/>
            <p:cNvSpPr txBox="1"/>
            <p:nvPr/>
          </p:nvSpPr>
          <p:spPr>
            <a:xfrm>
              <a:off x="7669756" y="2155810"/>
              <a:ext cx="519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Köln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2" name="pole tekstowe 121"/>
            <p:cNvSpPr txBox="1"/>
            <p:nvPr/>
          </p:nvSpPr>
          <p:spPr>
            <a:xfrm>
              <a:off x="7294845" y="2331154"/>
              <a:ext cx="6126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Berlin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3" name="pole tekstowe 122"/>
            <p:cNvSpPr txBox="1"/>
            <p:nvPr/>
          </p:nvSpPr>
          <p:spPr>
            <a:xfrm>
              <a:off x="7058571" y="2505281"/>
              <a:ext cx="5424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Lyon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4" name="pole tekstowe 123"/>
            <p:cNvSpPr txBox="1"/>
            <p:nvPr/>
          </p:nvSpPr>
          <p:spPr>
            <a:xfrm>
              <a:off x="6749002" y="2700344"/>
              <a:ext cx="5677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>
                  <a:latin typeface="Arial Narrow" panose="020B0606020202030204" pitchFamily="34" charset="0"/>
                </a:rPr>
                <a:t>Paris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5" name="pole tekstowe 124"/>
            <p:cNvSpPr txBox="1"/>
            <p:nvPr/>
          </p:nvSpPr>
          <p:spPr>
            <a:xfrm rot="16200000">
              <a:off x="5844618" y="3857643"/>
              <a:ext cx="1486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latin typeface="Arial Narrow" panose="020B0606020202030204" pitchFamily="34" charset="0"/>
                </a:rPr>
                <a:t>Time (</a:t>
              </a:r>
              <a:r>
                <a:rPr lang="pl-PL" b="1" dirty="0" err="1">
                  <a:latin typeface="Arial Narrow" panose="020B0606020202030204" pitchFamily="34" charset="0"/>
                </a:rPr>
                <a:t>Quarter</a:t>
              </a:r>
              <a:r>
                <a:rPr lang="pl-PL" b="1" dirty="0">
                  <a:latin typeface="Arial Narrow" panose="020B0606020202030204" pitchFamily="34" charset="0"/>
                </a:rPr>
                <a:t>)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26" name="pole tekstowe 125"/>
            <p:cNvSpPr txBox="1"/>
            <p:nvPr/>
          </p:nvSpPr>
          <p:spPr>
            <a:xfrm rot="19015106">
              <a:off x="6091078" y="2131044"/>
              <a:ext cx="10679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>
                  <a:latin typeface="Arial Narrow" panose="020B0606020202030204" pitchFamily="34" charset="0"/>
                </a:rPr>
                <a:t>Customer</a:t>
              </a:r>
              <a:endParaRPr lang="pl-PL" b="1" dirty="0">
                <a:latin typeface="Arial Narrow" panose="020B0606020202030204" pitchFamily="34" charset="0"/>
              </a:endParaRPr>
            </a:p>
            <a:p>
              <a:pPr algn="ctr"/>
              <a:r>
                <a:rPr lang="pl-PL" b="1" dirty="0">
                  <a:latin typeface="Arial Narrow" panose="020B0606020202030204" pitchFamily="34" charset="0"/>
                </a:rPr>
                <a:t>(City)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27" name="pole tekstowe 126"/>
            <p:cNvSpPr txBox="1"/>
            <p:nvPr/>
          </p:nvSpPr>
          <p:spPr>
            <a:xfrm>
              <a:off x="8847445" y="5170880"/>
              <a:ext cx="808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 err="1">
                  <a:latin typeface="Arial Narrow" panose="020B0606020202030204" pitchFamily="34" charset="0"/>
                </a:rPr>
                <a:t>Seafood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8" name="pole tekstowe 127"/>
            <p:cNvSpPr txBox="1"/>
            <p:nvPr/>
          </p:nvSpPr>
          <p:spPr>
            <a:xfrm>
              <a:off x="8184815" y="5449400"/>
              <a:ext cx="1079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 err="1">
                  <a:latin typeface="Arial Narrow" panose="020B0606020202030204" pitchFamily="34" charset="0"/>
                </a:rPr>
                <a:t>Condiments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29" name="pole tekstowe 128"/>
            <p:cNvSpPr txBox="1"/>
            <p:nvPr/>
          </p:nvSpPr>
          <p:spPr>
            <a:xfrm>
              <a:off x="7778753" y="5156203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 err="1">
                  <a:latin typeface="Arial Narrow" panose="020B0606020202030204" pitchFamily="34" charset="0"/>
                </a:rPr>
                <a:t>Produce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30" name="pole tekstowe 129"/>
            <p:cNvSpPr txBox="1"/>
            <p:nvPr/>
          </p:nvSpPr>
          <p:spPr>
            <a:xfrm>
              <a:off x="7177104" y="5443390"/>
              <a:ext cx="9877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600" dirty="0" err="1">
                  <a:latin typeface="Arial Narrow" panose="020B0606020202030204" pitchFamily="34" charset="0"/>
                </a:rPr>
                <a:t>Beverages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cxnSp>
          <p:nvCxnSpPr>
            <p:cNvPr id="133" name="Łącznik prosty 132"/>
            <p:cNvCxnSpPr/>
            <p:nvPr/>
          </p:nvCxnSpPr>
          <p:spPr>
            <a:xfrm flipH="1">
              <a:off x="7548911" y="5189540"/>
              <a:ext cx="735" cy="3257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Łącznik prosty 134"/>
            <p:cNvCxnSpPr/>
            <p:nvPr/>
          </p:nvCxnSpPr>
          <p:spPr>
            <a:xfrm flipH="1">
              <a:off x="8658493" y="5189539"/>
              <a:ext cx="735" cy="3257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pole tekstowe 143"/>
            <p:cNvSpPr txBox="1"/>
            <p:nvPr/>
          </p:nvSpPr>
          <p:spPr>
            <a:xfrm>
              <a:off x="4276184" y="4252347"/>
              <a:ext cx="988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wymiary</a:t>
              </a:r>
              <a:endParaRPr lang="en-US" dirty="0"/>
            </a:p>
          </p:txBody>
        </p:sp>
        <p:cxnSp>
          <p:nvCxnSpPr>
            <p:cNvPr id="145" name="Łącznik prosty 144"/>
            <p:cNvCxnSpPr>
              <a:stCxn id="126" idx="1"/>
            </p:cNvCxnSpPr>
            <p:nvPr/>
          </p:nvCxnSpPr>
          <p:spPr>
            <a:xfrm flipH="1">
              <a:off x="5037689" y="2818926"/>
              <a:ext cx="1197355" cy="15181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Łącznik prosty 147"/>
            <p:cNvCxnSpPr>
              <a:endCxn id="125" idx="0"/>
            </p:cNvCxnSpPr>
            <p:nvPr/>
          </p:nvCxnSpPr>
          <p:spPr>
            <a:xfrm flipV="1">
              <a:off x="5418710" y="4042309"/>
              <a:ext cx="984363" cy="3655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Łącznik prosty 150"/>
            <p:cNvCxnSpPr>
              <a:endCxn id="115" idx="1"/>
            </p:cNvCxnSpPr>
            <p:nvPr/>
          </p:nvCxnSpPr>
          <p:spPr>
            <a:xfrm>
              <a:off x="5092118" y="4621679"/>
              <a:ext cx="2376265" cy="13710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25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83552" y="990699"/>
            <a:ext cx="1157302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T</a:t>
            </a:r>
            <a:r>
              <a:rPr lang="en-US" sz="2300" dirty="0"/>
              <a:t>he </a:t>
            </a:r>
            <a:r>
              <a:rPr lang="en-US" sz="2300" dirty="0">
                <a:solidFill>
                  <a:srgbClr val="FF0000"/>
                </a:solidFill>
              </a:rPr>
              <a:t>granularity of a data cube </a:t>
            </a:r>
            <a:r>
              <a:rPr lang="en-US" sz="2300" dirty="0"/>
              <a:t>is determined by the</a:t>
            </a:r>
            <a:r>
              <a:rPr lang="pl-PL" sz="2300" dirty="0"/>
              <a:t> </a:t>
            </a:r>
            <a:r>
              <a:rPr lang="en-US" sz="2300" dirty="0">
                <a:solidFill>
                  <a:srgbClr val="FF0000"/>
                </a:solidFill>
              </a:rPr>
              <a:t>combination of the levels </a:t>
            </a:r>
            <a:r>
              <a:rPr lang="en-US" sz="2300" dirty="0"/>
              <a:t>corresponding to each axis of the cube. </a:t>
            </a:r>
            <a:endParaRPr lang="pl-PL" sz="2300" dirty="0"/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>
                <a:solidFill>
                  <a:srgbClr val="FF0000"/>
                </a:solidFill>
              </a:rPr>
              <a:t>In </a:t>
            </a:r>
            <a:r>
              <a:rPr lang="pl-PL" sz="2000" dirty="0" err="1">
                <a:solidFill>
                  <a:srgbClr val="FF0000"/>
                </a:solidFill>
              </a:rPr>
              <a:t>our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pl-PL" sz="2000" dirty="0" err="1">
                <a:solidFill>
                  <a:srgbClr val="FF0000"/>
                </a:solidFill>
              </a:rPr>
              <a:t>example</a:t>
            </a:r>
            <a:r>
              <a:rPr lang="en-US" sz="2000" dirty="0"/>
              <a:t>,</a:t>
            </a:r>
            <a:r>
              <a:rPr lang="pl-PL" sz="2000" dirty="0"/>
              <a:t> </a:t>
            </a:r>
            <a:r>
              <a:rPr lang="en-US" sz="2000" dirty="0"/>
              <a:t>the dimension levels are </a:t>
            </a:r>
            <a:r>
              <a:rPr lang="en-US" sz="2000" dirty="0">
                <a:solidFill>
                  <a:srgbClr val="FF0000"/>
                </a:solidFill>
              </a:rPr>
              <a:t>indicated between parentheses</a:t>
            </a:r>
            <a:r>
              <a:rPr lang="en-US" sz="2000" dirty="0"/>
              <a:t>: </a:t>
            </a:r>
            <a:r>
              <a:rPr lang="en-US" sz="1700" dirty="0">
                <a:latin typeface="Monoid" panose="02000503000000000000" pitchFamily="2" charset="0"/>
              </a:rPr>
              <a:t>Category</a:t>
            </a:r>
            <a:r>
              <a:rPr lang="en-US" sz="2000" dirty="0"/>
              <a:t> for the</a:t>
            </a:r>
            <a:r>
              <a:rPr lang="pl-PL" sz="2000" dirty="0"/>
              <a:t> </a:t>
            </a:r>
            <a:r>
              <a:rPr lang="en-US" sz="1700" dirty="0">
                <a:latin typeface="Monoid" panose="02000503000000000000" pitchFamily="2" charset="0"/>
              </a:rPr>
              <a:t>Product</a:t>
            </a:r>
            <a:r>
              <a:rPr lang="en-US" sz="2000" dirty="0"/>
              <a:t> dimension, </a:t>
            </a:r>
            <a:r>
              <a:rPr lang="en-US" sz="1700" dirty="0">
                <a:latin typeface="Monoid" panose="02000503000000000000" pitchFamily="2" charset="0"/>
              </a:rPr>
              <a:t>Quarter</a:t>
            </a:r>
            <a:r>
              <a:rPr lang="en-US" sz="2000" dirty="0"/>
              <a:t> for the </a:t>
            </a:r>
            <a:r>
              <a:rPr lang="en-US" sz="1700" dirty="0">
                <a:latin typeface="Monoid" panose="02000503000000000000" pitchFamily="2" charset="0"/>
              </a:rPr>
              <a:t>Time</a:t>
            </a:r>
            <a:r>
              <a:rPr lang="en-US" sz="2000" dirty="0"/>
              <a:t> dimension, and </a:t>
            </a:r>
            <a:r>
              <a:rPr lang="en-US" sz="1700" dirty="0">
                <a:latin typeface="Monoid" panose="02000503000000000000" pitchFamily="2" charset="0"/>
              </a:rPr>
              <a:t>City</a:t>
            </a:r>
            <a:r>
              <a:rPr lang="en-US" sz="2000" dirty="0"/>
              <a:t> for the </a:t>
            </a:r>
            <a:r>
              <a:rPr lang="en-US" sz="1700" dirty="0">
                <a:latin typeface="Monoid" panose="02000503000000000000" pitchFamily="2" charset="0"/>
              </a:rPr>
              <a:t>Customer</a:t>
            </a:r>
            <a:r>
              <a:rPr lang="pl-PL" sz="2000" dirty="0"/>
              <a:t> </a:t>
            </a:r>
            <a:r>
              <a:rPr lang="pl-PL" sz="2000" dirty="0" err="1"/>
              <a:t>dimension</a:t>
            </a:r>
            <a:r>
              <a:rPr lang="pl-PL" sz="2000" dirty="0"/>
              <a:t>.</a:t>
            </a:r>
          </a:p>
          <a:p>
            <a:pPr marL="358775" indent="-358775"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In order to </a:t>
            </a:r>
            <a:r>
              <a:rPr lang="en-US" sz="2300" dirty="0">
                <a:solidFill>
                  <a:srgbClr val="FF0000"/>
                </a:solidFill>
              </a:rPr>
              <a:t>extract strategic knowledge</a:t>
            </a:r>
            <a:r>
              <a:rPr lang="en-US" sz="2300" dirty="0"/>
              <a:t> from a cube, it is necessary to view</a:t>
            </a:r>
            <a:r>
              <a:rPr lang="pl-PL" sz="2300" dirty="0"/>
              <a:t> </a:t>
            </a:r>
            <a:r>
              <a:rPr lang="en-US" sz="2300" dirty="0"/>
              <a:t>its data at </a:t>
            </a:r>
            <a:r>
              <a:rPr lang="en-US" sz="2300" dirty="0">
                <a:solidFill>
                  <a:srgbClr val="FF0000"/>
                </a:solidFill>
              </a:rPr>
              <a:t>several levels</a:t>
            </a:r>
            <a:r>
              <a:rPr lang="en-US" sz="2300" dirty="0"/>
              <a:t> of detail. </a:t>
            </a:r>
            <a:endParaRPr lang="pl-PL" sz="2300" dirty="0"/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In </a:t>
            </a:r>
            <a:r>
              <a:rPr lang="pl-PL" sz="2000" dirty="0"/>
              <a:t>the</a:t>
            </a:r>
            <a:r>
              <a:rPr lang="en-US" sz="2000" dirty="0"/>
              <a:t> </a:t>
            </a:r>
            <a:r>
              <a:rPr lang="pl-PL" sz="2000" dirty="0" err="1">
                <a:solidFill>
                  <a:srgbClr val="FF0000"/>
                </a:solidFill>
              </a:rPr>
              <a:t>current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example</a:t>
            </a:r>
            <a:r>
              <a:rPr lang="en-US" sz="2000" dirty="0"/>
              <a:t>, an analyst </a:t>
            </a:r>
            <a:r>
              <a:rPr lang="en-US" sz="2000" dirty="0">
                <a:solidFill>
                  <a:srgbClr val="FF0000"/>
                </a:solidFill>
              </a:rPr>
              <a:t>may want </a:t>
            </a:r>
            <a:r>
              <a:rPr lang="en-US" sz="2000" dirty="0"/>
              <a:t>to</a:t>
            </a:r>
            <a:r>
              <a:rPr lang="pl-PL" sz="2000" dirty="0"/>
              <a:t> </a:t>
            </a:r>
            <a:r>
              <a:rPr lang="en-US" sz="2000" dirty="0"/>
              <a:t>see the sales figures at a </a:t>
            </a:r>
            <a:r>
              <a:rPr lang="en-US" sz="2000" dirty="0">
                <a:solidFill>
                  <a:srgbClr val="FF0000"/>
                </a:solidFill>
              </a:rPr>
              <a:t>finer granularity</a:t>
            </a:r>
            <a:r>
              <a:rPr lang="en-US" sz="2000" dirty="0"/>
              <a:t>, such as at the month level, or at</a:t>
            </a:r>
            <a:r>
              <a:rPr lang="pl-PL" sz="2000" dirty="0"/>
              <a:t> </a:t>
            </a:r>
            <a:r>
              <a:rPr lang="en-US" sz="2000" dirty="0"/>
              <a:t>a </a:t>
            </a:r>
            <a:r>
              <a:rPr lang="en-US" sz="2000" dirty="0">
                <a:solidFill>
                  <a:srgbClr val="FF0000"/>
                </a:solidFill>
              </a:rPr>
              <a:t>coarser granularity</a:t>
            </a:r>
            <a:r>
              <a:rPr lang="en-US" sz="2000" dirty="0"/>
              <a:t>, such as at the customer’s country level. </a:t>
            </a:r>
            <a:endParaRPr lang="pl-PL" sz="2000" dirty="0"/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>
                <a:solidFill>
                  <a:srgbClr val="FF0000"/>
                </a:solidFill>
              </a:rPr>
              <a:t>Hierarchies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allow this possibility by defining a </a:t>
            </a:r>
            <a:r>
              <a:rPr lang="en-US" sz="2000" dirty="0">
                <a:solidFill>
                  <a:srgbClr val="FF0000"/>
                </a:solidFill>
              </a:rPr>
              <a:t>sequence of mappings </a:t>
            </a:r>
            <a:r>
              <a:rPr lang="en-US" sz="2000" dirty="0"/>
              <a:t>relating lower-level,</a:t>
            </a:r>
            <a:r>
              <a:rPr lang="pl-PL" sz="2000" dirty="0"/>
              <a:t> </a:t>
            </a:r>
            <a:r>
              <a:rPr lang="en-US" sz="2000" dirty="0"/>
              <a:t>detailed concepts to higher-level, more general concepts. </a:t>
            </a:r>
            <a:endParaRPr lang="pl-PL" sz="2000" dirty="0"/>
          </a:p>
          <a:p>
            <a:pPr marL="358775" indent="-358775"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Given two related</a:t>
            </a:r>
            <a:r>
              <a:rPr lang="pl-PL" sz="2300" dirty="0"/>
              <a:t> </a:t>
            </a:r>
            <a:r>
              <a:rPr lang="en-US" sz="2300" dirty="0"/>
              <a:t>levels in a hierarchy, the lower level is called the </a:t>
            </a:r>
            <a:r>
              <a:rPr lang="en-US" sz="2300" dirty="0">
                <a:solidFill>
                  <a:srgbClr val="FF0000"/>
                </a:solidFill>
              </a:rPr>
              <a:t>child</a:t>
            </a:r>
            <a:r>
              <a:rPr lang="en-US" sz="2300" b="1" dirty="0"/>
              <a:t> </a:t>
            </a:r>
            <a:r>
              <a:rPr lang="en-US" sz="2300" dirty="0"/>
              <a:t>and the higher level</a:t>
            </a:r>
            <a:r>
              <a:rPr lang="pl-PL" sz="2300" dirty="0"/>
              <a:t> </a:t>
            </a:r>
            <a:r>
              <a:rPr lang="en-US" sz="2300" dirty="0"/>
              <a:t>is called the </a:t>
            </a:r>
            <a:r>
              <a:rPr lang="en-US" sz="2300" dirty="0">
                <a:solidFill>
                  <a:srgbClr val="FF0000"/>
                </a:solidFill>
              </a:rPr>
              <a:t>parent</a:t>
            </a:r>
            <a:r>
              <a:rPr lang="en-US" sz="2300" dirty="0"/>
              <a:t>. </a:t>
            </a:r>
            <a:endParaRPr lang="pl-PL" sz="2300" dirty="0"/>
          </a:p>
          <a:p>
            <a:pPr marL="358775" indent="-358775"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The hierarchical structure of a dimension is called the</a:t>
            </a:r>
            <a:r>
              <a:rPr lang="pl-PL" sz="2300" dirty="0"/>
              <a:t> </a:t>
            </a:r>
            <a:r>
              <a:rPr lang="en-US" sz="2300" dirty="0"/>
              <a:t>dimension </a:t>
            </a:r>
            <a:r>
              <a:rPr lang="en-US" sz="2300" dirty="0">
                <a:solidFill>
                  <a:srgbClr val="FF0000"/>
                </a:solidFill>
              </a:rPr>
              <a:t>schema</a:t>
            </a:r>
            <a:r>
              <a:rPr lang="en-US" sz="2300" dirty="0"/>
              <a:t>, while a dimension </a:t>
            </a:r>
            <a:r>
              <a:rPr lang="en-US" sz="2300" dirty="0">
                <a:solidFill>
                  <a:srgbClr val="FF0000"/>
                </a:solidFill>
              </a:rPr>
              <a:t>instance</a:t>
            </a:r>
            <a:r>
              <a:rPr lang="en-US" sz="2300" b="1" dirty="0"/>
              <a:t> </a:t>
            </a:r>
            <a:r>
              <a:rPr lang="en-US" sz="2300" dirty="0"/>
              <a:t>comprises the members at</a:t>
            </a:r>
            <a:r>
              <a:rPr lang="pl-PL" sz="2300" dirty="0"/>
              <a:t> </a:t>
            </a:r>
            <a:r>
              <a:rPr lang="en-US" sz="2300" dirty="0"/>
              <a:t>all levels in a dimension.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/>
              <a:t>Hierarchies   (1/3)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087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247574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pl-PL" sz="4800" b="1" dirty="0"/>
              <a:t>Hurtownie danych i aplikacje </a:t>
            </a:r>
          </a:p>
          <a:p>
            <a:pPr algn="ctr">
              <a:lnSpc>
                <a:spcPts val="6000"/>
              </a:lnSpc>
            </a:pPr>
            <a:r>
              <a:rPr lang="pl-PL" sz="4800" b="1" dirty="0"/>
              <a:t>Business Intelligence (BI)</a:t>
            </a:r>
            <a:endParaRPr lang="en-US" sz="48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Tytuł rozdziału</a:t>
            </a:r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0B8F-B7ED-4C4C-9622-3C706B011D90}" type="datetime1">
              <a:rPr lang="pl-PL" smtClean="0"/>
              <a:t>2024-05-22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2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83551" y="990699"/>
            <a:ext cx="1174719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Stopień </a:t>
            </a:r>
            <a:r>
              <a:rPr lang="pl-PL" sz="2300" dirty="0">
                <a:solidFill>
                  <a:srgbClr val="FF0000"/>
                </a:solidFill>
              </a:rPr>
              <a:t>rozdrobnienia kostki (</a:t>
            </a:r>
            <a:r>
              <a:rPr lang="pl-PL" sz="2300" dirty="0" err="1">
                <a:solidFill>
                  <a:srgbClr val="FF0000"/>
                </a:solidFill>
              </a:rPr>
              <a:t>granularity</a:t>
            </a:r>
            <a:r>
              <a:rPr lang="pl-PL" sz="2300" dirty="0">
                <a:solidFill>
                  <a:srgbClr val="FF0000"/>
                </a:solidFill>
              </a:rPr>
              <a:t>)</a:t>
            </a:r>
            <a:r>
              <a:rPr lang="pl-PL" sz="2300" dirty="0"/>
              <a:t> wynika z aktualnej </a:t>
            </a:r>
            <a:r>
              <a:rPr lang="pl-PL" sz="2300" dirty="0">
                <a:solidFill>
                  <a:srgbClr val="FF0000"/>
                </a:solidFill>
              </a:rPr>
              <a:t>kombinacji poziomów </a:t>
            </a:r>
            <a:r>
              <a:rPr lang="pl-PL" sz="2300" dirty="0"/>
              <a:t>przyjętych dla poszczególnych wymiarów</a:t>
            </a:r>
            <a:r>
              <a:rPr lang="en-US" sz="2300" dirty="0"/>
              <a:t>. </a:t>
            </a:r>
            <a:endParaRPr lang="pl-PL" sz="2300" dirty="0"/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>
                <a:solidFill>
                  <a:srgbClr val="FF0000"/>
                </a:solidFill>
              </a:rPr>
              <a:t>W naszym przykładzie, </a:t>
            </a:r>
            <a:r>
              <a:rPr lang="pl-PL" sz="2000" dirty="0"/>
              <a:t>poziomy te podano </a:t>
            </a:r>
            <a:r>
              <a:rPr lang="pl-PL" sz="2000" dirty="0">
                <a:solidFill>
                  <a:srgbClr val="FF0000"/>
                </a:solidFill>
              </a:rPr>
              <a:t>w nawiasach</a:t>
            </a:r>
            <a:r>
              <a:rPr lang="pl-PL" sz="2000" dirty="0"/>
              <a:t>: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Category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pl-PL" sz="2000" dirty="0">
                <a:solidFill>
                  <a:prstClr val="black"/>
                </a:solidFill>
              </a:rPr>
              <a:t>dla wymiaru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Product</a:t>
            </a:r>
            <a:r>
              <a:rPr lang="pl-PL" sz="2000" dirty="0">
                <a:solidFill>
                  <a:prstClr val="black"/>
                </a:solidFill>
              </a:rPr>
              <a:t>,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 Quarter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pl-PL" sz="2000" dirty="0">
                <a:solidFill>
                  <a:prstClr val="black"/>
                </a:solidFill>
              </a:rPr>
              <a:t>dla wymiaru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Time</a:t>
            </a:r>
            <a:r>
              <a:rPr lang="pl-PL" sz="2000" dirty="0">
                <a:solidFill>
                  <a:prstClr val="black"/>
                </a:solidFill>
              </a:rPr>
              <a:t> oraz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City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pl-PL" sz="2000" dirty="0">
                <a:solidFill>
                  <a:prstClr val="black"/>
                </a:solidFill>
              </a:rPr>
              <a:t>dla wymiaru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Customer</a:t>
            </a:r>
            <a:r>
              <a:rPr lang="pl-PL" sz="2000" dirty="0"/>
              <a:t>.</a:t>
            </a:r>
          </a:p>
          <a:p>
            <a:pPr marL="358775" indent="-358775"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W celu </a:t>
            </a:r>
            <a:r>
              <a:rPr lang="pl-PL" sz="2300" dirty="0">
                <a:solidFill>
                  <a:srgbClr val="FF0000"/>
                </a:solidFill>
              </a:rPr>
              <a:t>wydobycia </a:t>
            </a:r>
            <a:r>
              <a:rPr lang="pl-PL" sz="2300" dirty="0"/>
              <a:t>z kostki strategicznej </a:t>
            </a:r>
            <a:r>
              <a:rPr lang="pl-PL" sz="2300" dirty="0">
                <a:solidFill>
                  <a:srgbClr val="FF0000"/>
                </a:solidFill>
              </a:rPr>
              <a:t>wiedzy</a:t>
            </a:r>
            <a:r>
              <a:rPr lang="pl-PL" sz="2300" dirty="0"/>
              <a:t>, konieczne jest spojrzenie na dane na </a:t>
            </a:r>
            <a:r>
              <a:rPr lang="pl-PL" sz="2300" dirty="0">
                <a:solidFill>
                  <a:srgbClr val="FF0000"/>
                </a:solidFill>
              </a:rPr>
              <a:t>różnych poziomach </a:t>
            </a:r>
            <a:r>
              <a:rPr lang="pl-PL" sz="2300" dirty="0"/>
              <a:t>szczegółowości</a:t>
            </a:r>
            <a:r>
              <a:rPr lang="en-US" sz="2300" dirty="0"/>
              <a:t>. </a:t>
            </a:r>
            <a:endParaRPr lang="pl-PL" sz="2300" dirty="0"/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W </a:t>
            </a:r>
            <a:r>
              <a:rPr lang="pl-PL" sz="2000" dirty="0">
                <a:solidFill>
                  <a:srgbClr val="FF0000"/>
                </a:solidFill>
              </a:rPr>
              <a:t>prezentowanym przykładzie </a:t>
            </a:r>
            <a:r>
              <a:rPr lang="pl-PL" sz="2000" dirty="0"/>
              <a:t>analityk </a:t>
            </a:r>
            <a:r>
              <a:rPr lang="pl-PL" sz="2000" dirty="0">
                <a:solidFill>
                  <a:srgbClr val="FF0000"/>
                </a:solidFill>
              </a:rPr>
              <a:t>może zechcieć </a:t>
            </a:r>
            <a:r>
              <a:rPr lang="pl-PL" sz="2000" dirty="0"/>
              <a:t>obejrzeć liczby dotyczące sprzedaży w układzie </a:t>
            </a:r>
            <a:r>
              <a:rPr lang="pl-PL" sz="2000" dirty="0">
                <a:solidFill>
                  <a:srgbClr val="FF0000"/>
                </a:solidFill>
              </a:rPr>
              <a:t>większego rozdrobnienia</a:t>
            </a:r>
            <a:r>
              <a:rPr lang="pl-PL" sz="2000" dirty="0"/>
              <a:t>, na przykład dla poszczególnych miesięcy lub </a:t>
            </a:r>
            <a:r>
              <a:rPr lang="pl-PL" sz="2000" dirty="0">
                <a:solidFill>
                  <a:srgbClr val="FF0000"/>
                </a:solidFill>
              </a:rPr>
              <a:t>mniejszego rozdrobnienia </a:t>
            </a:r>
            <a:r>
              <a:rPr lang="pl-PL" sz="2000" dirty="0"/>
              <a:t>- na przykład na poziomie kraju klienta</a:t>
            </a:r>
            <a:r>
              <a:rPr lang="en-US" sz="2000" dirty="0"/>
              <a:t>. </a:t>
            </a:r>
            <a:endParaRPr lang="pl-PL" sz="2000" dirty="0"/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>
                <a:solidFill>
                  <a:srgbClr val="FF0000"/>
                </a:solidFill>
              </a:rPr>
              <a:t>Hierarchie </a:t>
            </a:r>
            <a:r>
              <a:rPr lang="pl-PL" sz="2000" dirty="0"/>
              <a:t>umożliwiają to, definiując </a:t>
            </a:r>
            <a:r>
              <a:rPr lang="pl-PL" sz="2000" dirty="0">
                <a:solidFill>
                  <a:srgbClr val="FF0000"/>
                </a:solidFill>
              </a:rPr>
              <a:t>ciąg </a:t>
            </a:r>
            <a:r>
              <a:rPr lang="pl-PL" sz="2000" dirty="0" err="1">
                <a:solidFill>
                  <a:srgbClr val="FF0000"/>
                </a:solidFill>
              </a:rPr>
              <a:t>odwzorowań</a:t>
            </a:r>
            <a:r>
              <a:rPr lang="pl-PL" sz="2000" dirty="0"/>
              <a:t> odnoszący bardziej szczegółowe pojęcia niższego poziomu do bardziej ogólnych pojęć wyższego poziomu</a:t>
            </a:r>
            <a:r>
              <a:rPr lang="en-US" sz="2000" dirty="0"/>
              <a:t>. </a:t>
            </a:r>
            <a:endParaRPr lang="pl-PL" sz="2000" dirty="0"/>
          </a:p>
          <a:p>
            <a:pPr marL="358775" indent="-358775"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W przypadku dwóch powiązanych ze sobą poziomów w hierarchii, poziom niższy jest nazywany </a:t>
            </a:r>
            <a:r>
              <a:rPr lang="pl-PL" sz="2300" dirty="0">
                <a:solidFill>
                  <a:srgbClr val="FF0000"/>
                </a:solidFill>
              </a:rPr>
              <a:t>potomkiem</a:t>
            </a:r>
            <a:r>
              <a:rPr lang="pl-PL" sz="2300" dirty="0"/>
              <a:t> (</a:t>
            </a:r>
            <a:r>
              <a:rPr lang="pl-PL" sz="2300" i="1" dirty="0" err="1"/>
              <a:t>child</a:t>
            </a:r>
            <a:r>
              <a:rPr lang="pl-PL" sz="2300" dirty="0"/>
              <a:t>), a poziom wyższy </a:t>
            </a:r>
            <a:r>
              <a:rPr lang="pl-PL" sz="2300" dirty="0">
                <a:solidFill>
                  <a:srgbClr val="FF0000"/>
                </a:solidFill>
              </a:rPr>
              <a:t>rodzicem</a:t>
            </a:r>
            <a:r>
              <a:rPr lang="pl-PL" sz="2300" dirty="0"/>
              <a:t> (</a:t>
            </a:r>
            <a:r>
              <a:rPr lang="pl-PL" sz="2300" i="1" dirty="0" err="1"/>
              <a:t>parent</a:t>
            </a:r>
            <a:r>
              <a:rPr lang="pl-PL" sz="2300" dirty="0"/>
              <a:t>)</a:t>
            </a:r>
            <a:r>
              <a:rPr lang="en-US" sz="2300" dirty="0"/>
              <a:t>. </a:t>
            </a:r>
            <a:endParaRPr lang="pl-PL" sz="2300" dirty="0"/>
          </a:p>
          <a:p>
            <a:pPr marL="358775" indent="-358775"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Hierarchiczna struktura wymiaru jest nazywana </a:t>
            </a:r>
            <a:r>
              <a:rPr lang="pl-PL" sz="2300" dirty="0">
                <a:solidFill>
                  <a:srgbClr val="FF0000"/>
                </a:solidFill>
              </a:rPr>
              <a:t>schematem </a:t>
            </a:r>
            <a:r>
              <a:rPr lang="pl-PL" sz="2300" dirty="0"/>
              <a:t>wymiaru, przy czym określony </a:t>
            </a:r>
            <a:r>
              <a:rPr lang="pl-PL" sz="2300" dirty="0">
                <a:solidFill>
                  <a:srgbClr val="FF0000"/>
                </a:solidFill>
              </a:rPr>
              <a:t>egzemplarz</a:t>
            </a:r>
            <a:r>
              <a:rPr lang="pl-PL" sz="2300" dirty="0"/>
              <a:t> wymiaru (</a:t>
            </a:r>
            <a:r>
              <a:rPr lang="pl-PL" sz="2300" i="1" dirty="0" err="1"/>
              <a:t>instance</a:t>
            </a:r>
            <a:r>
              <a:rPr lang="pl-PL" sz="2300" dirty="0"/>
              <a:t>) obejmuje uczestników na wszystkich poziomach</a:t>
            </a:r>
            <a:r>
              <a:rPr lang="en-US" sz="2300" dirty="0"/>
              <a:t>.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Hierarchie   (1/3)</a:t>
            </a:r>
            <a:endParaRPr lang="de-DE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0" y="6481563"/>
            <a:ext cx="2743200" cy="365125"/>
          </a:xfrm>
        </p:spPr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8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1904" y="971443"/>
            <a:ext cx="1047356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T</a:t>
            </a:r>
            <a:r>
              <a:rPr lang="en-US" sz="2300" dirty="0"/>
              <a:t>he</a:t>
            </a:r>
            <a:r>
              <a:rPr lang="pl-PL" sz="2300" dirty="0"/>
              <a:t> </a:t>
            </a:r>
            <a:r>
              <a:rPr lang="pl-PL" sz="2300" dirty="0">
                <a:solidFill>
                  <a:srgbClr val="FF0000"/>
                </a:solidFill>
              </a:rPr>
              <a:t>f</a:t>
            </a:r>
            <a:r>
              <a:rPr lang="en-US" sz="2300" dirty="0" err="1">
                <a:solidFill>
                  <a:srgbClr val="FF0000"/>
                </a:solidFill>
              </a:rPr>
              <a:t>igure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/>
              <a:t>shows the simplified hierarchies for our</a:t>
            </a:r>
            <a:r>
              <a:rPr lang="pl-PL" sz="2300" dirty="0"/>
              <a:t> </a:t>
            </a:r>
            <a:r>
              <a:rPr lang="en-US" sz="2300" dirty="0"/>
              <a:t>cube example. </a:t>
            </a:r>
            <a:endParaRPr lang="pl-PL" sz="2300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 err="1"/>
              <a:t>Hierarchies</a:t>
            </a:r>
            <a:r>
              <a:rPr lang="pl-PL" sz="4000" b="1" dirty="0"/>
              <a:t>   (2/3)</a:t>
            </a:r>
            <a:endParaRPr lang="de-DE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43627" y="1434330"/>
            <a:ext cx="482388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36036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In the </a:t>
            </a:r>
            <a:r>
              <a:rPr lang="en-US" sz="1700" dirty="0">
                <a:latin typeface="Monoid" panose="02000503000000000000" pitchFamily="2" charset="0"/>
              </a:rPr>
              <a:t>Product</a:t>
            </a:r>
            <a:r>
              <a:rPr lang="pl-PL" sz="2000" dirty="0"/>
              <a:t> </a:t>
            </a:r>
            <a:r>
              <a:rPr lang="en-US" sz="2000" dirty="0"/>
              <a:t>dimension, products are grouped</a:t>
            </a:r>
            <a:r>
              <a:rPr lang="pl-PL" sz="2000" dirty="0"/>
              <a:t> </a:t>
            </a:r>
            <a:r>
              <a:rPr lang="en-US" sz="2000" dirty="0"/>
              <a:t>in categories. </a:t>
            </a:r>
            <a:endParaRPr lang="pl-PL" sz="2000" dirty="0"/>
          </a:p>
          <a:p>
            <a:pPr marL="719138" indent="-36036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For the </a:t>
            </a:r>
            <a:r>
              <a:rPr lang="en-US" sz="1700" dirty="0">
                <a:latin typeface="Monoid" panose="02000503000000000000" pitchFamily="2" charset="0"/>
              </a:rPr>
              <a:t>Time</a:t>
            </a:r>
            <a:r>
              <a:rPr lang="en-US" sz="2000" dirty="0"/>
              <a:t> dimension, the lowest granularity is </a:t>
            </a:r>
            <a:r>
              <a:rPr lang="en-US" sz="1700" dirty="0">
                <a:latin typeface="Monoid" panose="02000503000000000000" pitchFamily="2" charset="0"/>
              </a:rPr>
              <a:t>Day</a:t>
            </a:r>
            <a:r>
              <a:rPr lang="en-US" sz="2000" dirty="0"/>
              <a:t>, which</a:t>
            </a:r>
            <a:r>
              <a:rPr lang="pl-PL" sz="2000" dirty="0"/>
              <a:t> </a:t>
            </a:r>
            <a:r>
              <a:rPr lang="en-US" sz="2000" dirty="0"/>
              <a:t>aggregates into </a:t>
            </a:r>
            <a:r>
              <a:rPr lang="en-US" sz="1700" dirty="0">
                <a:latin typeface="Monoid" panose="02000503000000000000" pitchFamily="2" charset="0"/>
              </a:rPr>
              <a:t>Month</a:t>
            </a:r>
            <a:r>
              <a:rPr lang="en-US" sz="2000" dirty="0"/>
              <a:t>, which in turn aggregates into </a:t>
            </a:r>
            <a:r>
              <a:rPr lang="en-US" sz="1700" dirty="0">
                <a:latin typeface="Monoid" panose="02000503000000000000" pitchFamily="2" charset="0"/>
              </a:rPr>
              <a:t>Quarter</a:t>
            </a:r>
            <a:r>
              <a:rPr lang="en-US" sz="2000" dirty="0"/>
              <a:t>, </a:t>
            </a:r>
            <a:r>
              <a:rPr lang="en-US" sz="1700" dirty="0">
                <a:latin typeface="Monoid" panose="02000503000000000000" pitchFamily="2" charset="0"/>
              </a:rPr>
              <a:t>Semester,</a:t>
            </a:r>
            <a:r>
              <a:rPr lang="pl-PL" sz="2000" dirty="0"/>
              <a:t> </a:t>
            </a:r>
            <a:r>
              <a:rPr lang="en-US" sz="2000" dirty="0"/>
              <a:t>and </a:t>
            </a:r>
            <a:r>
              <a:rPr lang="en-US" sz="1700" dirty="0">
                <a:latin typeface="Monoid" panose="02000503000000000000" pitchFamily="2" charset="0"/>
              </a:rPr>
              <a:t>Year</a:t>
            </a:r>
            <a:r>
              <a:rPr lang="en-US" sz="2000" dirty="0"/>
              <a:t>. </a:t>
            </a:r>
            <a:endParaRPr lang="pl-PL" sz="2000" dirty="0"/>
          </a:p>
          <a:p>
            <a:pPr marL="719138" indent="-36036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Similarly, for the </a:t>
            </a:r>
            <a:r>
              <a:rPr lang="en-US" sz="1700" dirty="0">
                <a:latin typeface="Monoid" panose="02000503000000000000" pitchFamily="2" charset="0"/>
              </a:rPr>
              <a:t>Customer</a:t>
            </a:r>
            <a:r>
              <a:rPr lang="en-US" sz="2000" dirty="0"/>
              <a:t> dimension, the lowest granularity is</a:t>
            </a:r>
            <a:r>
              <a:rPr lang="pl-PL" sz="2000" dirty="0"/>
              <a:t> </a:t>
            </a:r>
            <a:r>
              <a:rPr lang="en-US" sz="1700" dirty="0">
                <a:latin typeface="Monoid" panose="02000503000000000000" pitchFamily="2" charset="0"/>
              </a:rPr>
              <a:t>Customer</a:t>
            </a:r>
            <a:r>
              <a:rPr lang="en-US" sz="2000" dirty="0"/>
              <a:t>, which aggregates into </a:t>
            </a:r>
            <a:r>
              <a:rPr lang="en-US" sz="1700" dirty="0">
                <a:latin typeface="Monoid" panose="02000503000000000000" pitchFamily="2" charset="0"/>
              </a:rPr>
              <a:t>City</a:t>
            </a:r>
            <a:r>
              <a:rPr lang="en-US" sz="2000" dirty="0"/>
              <a:t>, </a:t>
            </a:r>
            <a:r>
              <a:rPr lang="en-US" sz="1700" dirty="0">
                <a:latin typeface="Monoid" panose="02000503000000000000" pitchFamily="2" charset="0"/>
              </a:rPr>
              <a:t>State</a:t>
            </a:r>
            <a:r>
              <a:rPr lang="en-US" sz="2000" dirty="0"/>
              <a:t>, </a:t>
            </a:r>
            <a:r>
              <a:rPr lang="en-US" sz="1700" dirty="0">
                <a:latin typeface="Monoid" panose="02000503000000000000" pitchFamily="2" charset="0"/>
              </a:rPr>
              <a:t>Country</a:t>
            </a:r>
            <a:r>
              <a:rPr lang="en-US" sz="2000" dirty="0"/>
              <a:t>, and </a:t>
            </a:r>
            <a:r>
              <a:rPr lang="en-US" sz="1700" dirty="0">
                <a:latin typeface="Monoid" panose="02000503000000000000" pitchFamily="2" charset="0"/>
              </a:rPr>
              <a:t>Continent</a:t>
            </a:r>
            <a:r>
              <a:rPr lang="en-US" sz="2000" dirty="0"/>
              <a:t>. </a:t>
            </a:r>
            <a:endParaRPr lang="pl-PL" sz="20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It is usual</a:t>
            </a:r>
            <a:r>
              <a:rPr lang="pl-PL" sz="2300" dirty="0"/>
              <a:t> </a:t>
            </a:r>
            <a:r>
              <a:rPr lang="en-US" sz="2300" dirty="0"/>
              <a:t>to represent the </a:t>
            </a:r>
            <a:r>
              <a:rPr lang="en-US" sz="2300" dirty="0">
                <a:solidFill>
                  <a:srgbClr val="FF0000"/>
                </a:solidFill>
              </a:rPr>
              <a:t>top of the hierarchy </a:t>
            </a:r>
            <a:r>
              <a:rPr lang="en-US" sz="2300" dirty="0"/>
              <a:t>with a distinguished level called </a:t>
            </a:r>
            <a:r>
              <a:rPr lang="en-US" sz="1900" dirty="0">
                <a:latin typeface="Monoid" panose="02000503000000000000" pitchFamily="2" charset="0"/>
              </a:rPr>
              <a:t>All</a:t>
            </a:r>
            <a:r>
              <a:rPr lang="en-US" sz="2300" dirty="0"/>
              <a:t>.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032647" y="189550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Product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036853" y="1890339"/>
            <a:ext cx="62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Time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9535891" y="1887950"/>
            <a:ext cx="123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Customer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867407" y="2383978"/>
            <a:ext cx="1230086" cy="337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5867407" y="2721435"/>
            <a:ext cx="1230086" cy="532720"/>
            <a:chOff x="5867407" y="2721435"/>
            <a:chExt cx="1230086" cy="532720"/>
          </a:xfrm>
        </p:grpSpPr>
        <p:cxnSp>
          <p:nvCxnSpPr>
            <p:cNvPr id="11" name="Łącznik prosty 10"/>
            <p:cNvCxnSpPr>
              <a:stCxn id="4" idx="2"/>
            </p:cNvCxnSpPr>
            <p:nvPr/>
          </p:nvCxnSpPr>
          <p:spPr>
            <a:xfrm>
              <a:off x="6482450" y="2721435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rostokąt 12"/>
            <p:cNvSpPr/>
            <p:nvPr/>
          </p:nvSpPr>
          <p:spPr>
            <a:xfrm>
              <a:off x="5867407" y="2916698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Category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5867407" y="3254155"/>
            <a:ext cx="1230086" cy="549329"/>
            <a:chOff x="5867407" y="3254155"/>
            <a:chExt cx="1230086" cy="549329"/>
          </a:xfrm>
        </p:grpSpPr>
        <p:cxnSp>
          <p:nvCxnSpPr>
            <p:cNvPr id="14" name="Łącznik prosty 13"/>
            <p:cNvCxnSpPr>
              <a:stCxn id="13" idx="2"/>
            </p:cNvCxnSpPr>
            <p:nvPr/>
          </p:nvCxnSpPr>
          <p:spPr>
            <a:xfrm>
              <a:off x="6482450" y="3254155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rostokąt 14"/>
            <p:cNvSpPr/>
            <p:nvPr/>
          </p:nvSpPr>
          <p:spPr>
            <a:xfrm>
              <a:off x="5867407" y="3466027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Product</a:t>
              </a: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7701650" y="2383978"/>
            <a:ext cx="1230086" cy="3027753"/>
            <a:chOff x="7701650" y="2383978"/>
            <a:chExt cx="1230086" cy="3027753"/>
          </a:xfrm>
        </p:grpSpPr>
        <p:sp>
          <p:nvSpPr>
            <p:cNvPr id="17" name="Prostokąt 16"/>
            <p:cNvSpPr/>
            <p:nvPr/>
          </p:nvSpPr>
          <p:spPr>
            <a:xfrm>
              <a:off x="7701650" y="2383978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All</a:t>
              </a:r>
            </a:p>
          </p:txBody>
        </p:sp>
        <p:cxnSp>
          <p:nvCxnSpPr>
            <p:cNvPr id="18" name="Łącznik prosty 17"/>
            <p:cNvCxnSpPr>
              <a:stCxn id="17" idx="2"/>
            </p:cNvCxnSpPr>
            <p:nvPr/>
          </p:nvCxnSpPr>
          <p:spPr>
            <a:xfrm>
              <a:off x="8316693" y="2721435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rostokąt 18"/>
            <p:cNvSpPr/>
            <p:nvPr/>
          </p:nvSpPr>
          <p:spPr>
            <a:xfrm>
              <a:off x="7701650" y="2916698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Year</a:t>
              </a:r>
            </a:p>
          </p:txBody>
        </p:sp>
        <p:cxnSp>
          <p:nvCxnSpPr>
            <p:cNvPr id="20" name="Łącznik prosty 19"/>
            <p:cNvCxnSpPr>
              <a:stCxn id="19" idx="2"/>
            </p:cNvCxnSpPr>
            <p:nvPr/>
          </p:nvCxnSpPr>
          <p:spPr>
            <a:xfrm>
              <a:off x="8316693" y="3254155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rostokąt 20"/>
            <p:cNvSpPr/>
            <p:nvPr/>
          </p:nvSpPr>
          <p:spPr>
            <a:xfrm>
              <a:off x="7701650" y="3466027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Semester</a:t>
              </a:r>
            </a:p>
          </p:txBody>
        </p:sp>
        <p:cxnSp>
          <p:nvCxnSpPr>
            <p:cNvPr id="22" name="Łącznik prosty 21"/>
            <p:cNvCxnSpPr>
              <a:stCxn id="21" idx="2"/>
            </p:cNvCxnSpPr>
            <p:nvPr/>
          </p:nvCxnSpPr>
          <p:spPr>
            <a:xfrm>
              <a:off x="8316693" y="3803484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rostokąt 22"/>
            <p:cNvSpPr/>
            <p:nvPr/>
          </p:nvSpPr>
          <p:spPr>
            <a:xfrm>
              <a:off x="7701650" y="3992225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Quarter</a:t>
              </a:r>
            </a:p>
          </p:txBody>
        </p:sp>
        <p:cxnSp>
          <p:nvCxnSpPr>
            <p:cNvPr id="24" name="Łącznik prosty 23"/>
            <p:cNvCxnSpPr>
              <a:stCxn id="23" idx="2"/>
            </p:cNvCxnSpPr>
            <p:nvPr/>
          </p:nvCxnSpPr>
          <p:spPr>
            <a:xfrm>
              <a:off x="8316693" y="4329682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rostokąt 24"/>
            <p:cNvSpPr/>
            <p:nvPr/>
          </p:nvSpPr>
          <p:spPr>
            <a:xfrm>
              <a:off x="7701650" y="4524945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Month</a:t>
              </a:r>
            </a:p>
          </p:txBody>
        </p:sp>
        <p:cxnSp>
          <p:nvCxnSpPr>
            <p:cNvPr id="26" name="Łącznik prosty 25"/>
            <p:cNvCxnSpPr>
              <a:stCxn id="25" idx="2"/>
            </p:cNvCxnSpPr>
            <p:nvPr/>
          </p:nvCxnSpPr>
          <p:spPr>
            <a:xfrm>
              <a:off x="8316693" y="4862402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rostokąt 26"/>
            <p:cNvSpPr/>
            <p:nvPr/>
          </p:nvSpPr>
          <p:spPr>
            <a:xfrm>
              <a:off x="7701650" y="5074274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Day</a:t>
              </a: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9535891" y="2383978"/>
            <a:ext cx="1230086" cy="3027753"/>
            <a:chOff x="9535891" y="2383978"/>
            <a:chExt cx="1230086" cy="3027753"/>
          </a:xfrm>
        </p:grpSpPr>
        <p:sp>
          <p:nvSpPr>
            <p:cNvPr id="29" name="Prostokąt 28"/>
            <p:cNvSpPr/>
            <p:nvPr/>
          </p:nvSpPr>
          <p:spPr>
            <a:xfrm>
              <a:off x="9535891" y="2383978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All</a:t>
              </a:r>
            </a:p>
          </p:txBody>
        </p:sp>
        <p:cxnSp>
          <p:nvCxnSpPr>
            <p:cNvPr id="30" name="Łącznik prosty 29"/>
            <p:cNvCxnSpPr>
              <a:stCxn id="29" idx="2"/>
            </p:cNvCxnSpPr>
            <p:nvPr/>
          </p:nvCxnSpPr>
          <p:spPr>
            <a:xfrm>
              <a:off x="10150934" y="2721435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rostokąt 30"/>
            <p:cNvSpPr/>
            <p:nvPr/>
          </p:nvSpPr>
          <p:spPr>
            <a:xfrm>
              <a:off x="9535891" y="2916698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Continent</a:t>
              </a:r>
            </a:p>
          </p:txBody>
        </p:sp>
        <p:cxnSp>
          <p:nvCxnSpPr>
            <p:cNvPr id="32" name="Łącznik prosty 31"/>
            <p:cNvCxnSpPr>
              <a:stCxn id="31" idx="2"/>
            </p:cNvCxnSpPr>
            <p:nvPr/>
          </p:nvCxnSpPr>
          <p:spPr>
            <a:xfrm>
              <a:off x="10150934" y="3254155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rostokąt 32"/>
            <p:cNvSpPr/>
            <p:nvPr/>
          </p:nvSpPr>
          <p:spPr>
            <a:xfrm>
              <a:off x="9535891" y="3466027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Country</a:t>
              </a:r>
            </a:p>
          </p:txBody>
        </p:sp>
        <p:cxnSp>
          <p:nvCxnSpPr>
            <p:cNvPr id="34" name="Łącznik prosty 33"/>
            <p:cNvCxnSpPr>
              <a:stCxn id="33" idx="2"/>
            </p:cNvCxnSpPr>
            <p:nvPr/>
          </p:nvCxnSpPr>
          <p:spPr>
            <a:xfrm>
              <a:off x="10150934" y="3803484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9535891" y="3992225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State</a:t>
              </a:r>
            </a:p>
          </p:txBody>
        </p:sp>
        <p:cxnSp>
          <p:nvCxnSpPr>
            <p:cNvPr id="36" name="Łącznik prosty 35"/>
            <p:cNvCxnSpPr>
              <a:stCxn id="35" idx="2"/>
            </p:cNvCxnSpPr>
            <p:nvPr/>
          </p:nvCxnSpPr>
          <p:spPr>
            <a:xfrm>
              <a:off x="10150934" y="4329682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9535891" y="4524945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City</a:t>
              </a:r>
            </a:p>
          </p:txBody>
        </p:sp>
        <p:cxnSp>
          <p:nvCxnSpPr>
            <p:cNvPr id="38" name="Łącznik prosty 37"/>
            <p:cNvCxnSpPr>
              <a:stCxn id="37" idx="2"/>
            </p:cNvCxnSpPr>
            <p:nvPr/>
          </p:nvCxnSpPr>
          <p:spPr>
            <a:xfrm>
              <a:off x="10150934" y="4862402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rostokąt 38"/>
            <p:cNvSpPr/>
            <p:nvPr/>
          </p:nvSpPr>
          <p:spPr>
            <a:xfrm>
              <a:off x="9535891" y="5074274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Customer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150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1904" y="971443"/>
            <a:ext cx="1152946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>
                <a:solidFill>
                  <a:srgbClr val="FF0000"/>
                </a:solidFill>
              </a:rPr>
              <a:t>Rysunek</a:t>
            </a:r>
            <a:r>
              <a:rPr lang="pl-PL" sz="2300" dirty="0"/>
              <a:t> pokazuje w uproszczeniu hierarchie występujące w przykładowej kostce</a:t>
            </a:r>
            <a:r>
              <a:rPr lang="en-US" sz="2300" dirty="0"/>
              <a:t>. </a:t>
            </a:r>
            <a:endParaRPr lang="pl-PL" sz="2300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Hierarchie   (2/3)</a:t>
            </a:r>
            <a:endParaRPr lang="de-DE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43627" y="1434330"/>
            <a:ext cx="535295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36036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W wymiarze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Product</a:t>
            </a:r>
            <a:r>
              <a:rPr lang="pl-PL" sz="2000" dirty="0"/>
              <a:t>, produkty są grupowane w kategorie</a:t>
            </a:r>
            <a:r>
              <a:rPr lang="en-US" sz="2000" dirty="0"/>
              <a:t>. </a:t>
            </a:r>
            <a:endParaRPr lang="pl-PL" sz="2000" dirty="0"/>
          </a:p>
          <a:p>
            <a:pPr marL="719138" indent="-36036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Dla wymiaru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Time</a:t>
            </a:r>
            <a:r>
              <a:rPr lang="pl-PL" sz="2000" dirty="0"/>
              <a:t>, największy stopień rozdrobnienia jest na poziomie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Day</a:t>
            </a:r>
            <a:r>
              <a:rPr lang="pl-PL" sz="2000" dirty="0"/>
              <a:t>, który jest agregowany do poziomu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Month</a:t>
            </a:r>
            <a:r>
              <a:rPr lang="pl-PL" sz="2000" dirty="0"/>
              <a:t>, i dalej do poziomów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Quarter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Semester</a:t>
            </a:r>
            <a:r>
              <a:rPr lang="pl-PL" sz="2000" dirty="0">
                <a:solidFill>
                  <a:prstClr val="black"/>
                </a:solidFill>
              </a:rPr>
              <a:t> 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Year</a:t>
            </a:r>
            <a:r>
              <a:rPr lang="en-US" sz="2000" dirty="0"/>
              <a:t>. </a:t>
            </a:r>
            <a:endParaRPr lang="pl-PL" sz="2000" dirty="0"/>
          </a:p>
          <a:p>
            <a:pPr marL="719138" indent="-36036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Analogicznie dla wymiaru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Customer</a:t>
            </a:r>
            <a:r>
              <a:rPr lang="pl-PL" sz="2000" dirty="0"/>
              <a:t>, największy stopień rozdrobnienia to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Customer</a:t>
            </a:r>
            <a:r>
              <a:rPr lang="pl-PL" sz="2000" dirty="0"/>
              <a:t>, a agregowanie następuje kolejno do poziomów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City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State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Country</a:t>
            </a:r>
            <a:r>
              <a:rPr lang="pl-PL" sz="17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pl-PL" sz="2000" dirty="0">
                <a:solidFill>
                  <a:prstClr val="black"/>
                </a:solidFill>
              </a:rPr>
              <a:t>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Continent</a:t>
            </a:r>
            <a:r>
              <a:rPr lang="en-US" sz="2000" dirty="0"/>
              <a:t>. </a:t>
            </a:r>
            <a:endParaRPr lang="pl-PL" sz="20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Przydatnym okazuje się potraktowanie </a:t>
            </a:r>
            <a:r>
              <a:rPr lang="pl-PL" sz="2300" dirty="0">
                <a:solidFill>
                  <a:srgbClr val="FF0000"/>
                </a:solidFill>
              </a:rPr>
              <a:t>szczytu hierarchii </a:t>
            </a:r>
            <a:r>
              <a:rPr lang="pl-PL" sz="2300" dirty="0"/>
              <a:t>jako specjalnego poziomu o nazwie </a:t>
            </a:r>
            <a:r>
              <a:rPr lang="en-US" sz="1900" dirty="0">
                <a:solidFill>
                  <a:prstClr val="black"/>
                </a:solidFill>
                <a:latin typeface="Monoid" panose="02000503000000000000" pitchFamily="2" charset="0"/>
              </a:rPr>
              <a:t>All</a:t>
            </a:r>
            <a:r>
              <a:rPr lang="en-US" sz="2300" dirty="0"/>
              <a:t>.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81733" y="189550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Product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885939" y="1890339"/>
            <a:ext cx="62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Time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384977" y="1887950"/>
            <a:ext cx="123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Customer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716493" y="2383978"/>
            <a:ext cx="1230086" cy="337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7320650" y="2721435"/>
            <a:ext cx="0" cy="195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6716493" y="2916698"/>
            <a:ext cx="1230086" cy="337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Category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7322605" y="3265040"/>
            <a:ext cx="0" cy="195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6705608" y="3462917"/>
            <a:ext cx="1230086" cy="337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</a:t>
            </a:r>
          </a:p>
        </p:txBody>
      </p:sp>
      <p:grpSp>
        <p:nvGrpSpPr>
          <p:cNvPr id="16" name="Grupa 15"/>
          <p:cNvGrpSpPr/>
          <p:nvPr/>
        </p:nvGrpSpPr>
        <p:grpSpPr>
          <a:xfrm>
            <a:off x="8550736" y="2383978"/>
            <a:ext cx="1230086" cy="3027753"/>
            <a:chOff x="7701650" y="2383978"/>
            <a:chExt cx="1230086" cy="3027753"/>
          </a:xfrm>
        </p:grpSpPr>
        <p:sp>
          <p:nvSpPr>
            <p:cNvPr id="17" name="Prostokąt 16"/>
            <p:cNvSpPr/>
            <p:nvPr/>
          </p:nvSpPr>
          <p:spPr>
            <a:xfrm>
              <a:off x="7701650" y="2383978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All</a:t>
              </a:r>
            </a:p>
          </p:txBody>
        </p:sp>
        <p:cxnSp>
          <p:nvCxnSpPr>
            <p:cNvPr id="18" name="Łącznik prosty 17"/>
            <p:cNvCxnSpPr>
              <a:stCxn id="17" idx="2"/>
            </p:cNvCxnSpPr>
            <p:nvPr/>
          </p:nvCxnSpPr>
          <p:spPr>
            <a:xfrm>
              <a:off x="8316693" y="2721435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rostokąt 18"/>
            <p:cNvSpPr/>
            <p:nvPr/>
          </p:nvSpPr>
          <p:spPr>
            <a:xfrm>
              <a:off x="7701650" y="2916698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Year</a:t>
              </a:r>
            </a:p>
          </p:txBody>
        </p:sp>
        <p:cxnSp>
          <p:nvCxnSpPr>
            <p:cNvPr id="20" name="Łącznik prosty 19"/>
            <p:cNvCxnSpPr>
              <a:stCxn id="19" idx="2"/>
            </p:cNvCxnSpPr>
            <p:nvPr/>
          </p:nvCxnSpPr>
          <p:spPr>
            <a:xfrm>
              <a:off x="8316693" y="3254155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rostokąt 20"/>
            <p:cNvSpPr/>
            <p:nvPr/>
          </p:nvSpPr>
          <p:spPr>
            <a:xfrm>
              <a:off x="7701650" y="3466027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Semester</a:t>
              </a:r>
            </a:p>
          </p:txBody>
        </p:sp>
        <p:cxnSp>
          <p:nvCxnSpPr>
            <p:cNvPr id="22" name="Łącznik prosty 21"/>
            <p:cNvCxnSpPr>
              <a:stCxn id="21" idx="2"/>
            </p:cNvCxnSpPr>
            <p:nvPr/>
          </p:nvCxnSpPr>
          <p:spPr>
            <a:xfrm>
              <a:off x="8316693" y="3803484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rostokąt 22"/>
            <p:cNvSpPr/>
            <p:nvPr/>
          </p:nvSpPr>
          <p:spPr>
            <a:xfrm>
              <a:off x="7701650" y="3992225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Quarter</a:t>
              </a:r>
            </a:p>
          </p:txBody>
        </p:sp>
        <p:cxnSp>
          <p:nvCxnSpPr>
            <p:cNvPr id="24" name="Łącznik prosty 23"/>
            <p:cNvCxnSpPr>
              <a:stCxn id="23" idx="2"/>
            </p:cNvCxnSpPr>
            <p:nvPr/>
          </p:nvCxnSpPr>
          <p:spPr>
            <a:xfrm>
              <a:off x="8316693" y="4329682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rostokąt 24"/>
            <p:cNvSpPr/>
            <p:nvPr/>
          </p:nvSpPr>
          <p:spPr>
            <a:xfrm>
              <a:off x="7701650" y="4524945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Month</a:t>
              </a:r>
            </a:p>
          </p:txBody>
        </p:sp>
        <p:cxnSp>
          <p:nvCxnSpPr>
            <p:cNvPr id="26" name="Łącznik prosty 25"/>
            <p:cNvCxnSpPr>
              <a:stCxn id="25" idx="2"/>
            </p:cNvCxnSpPr>
            <p:nvPr/>
          </p:nvCxnSpPr>
          <p:spPr>
            <a:xfrm>
              <a:off x="8316693" y="4862402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rostokąt 26"/>
            <p:cNvSpPr/>
            <p:nvPr/>
          </p:nvSpPr>
          <p:spPr>
            <a:xfrm>
              <a:off x="7701650" y="5074274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Day</a:t>
              </a: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10384977" y="2383978"/>
            <a:ext cx="1230086" cy="3027753"/>
            <a:chOff x="9535891" y="2383978"/>
            <a:chExt cx="1230086" cy="3027753"/>
          </a:xfrm>
        </p:grpSpPr>
        <p:sp>
          <p:nvSpPr>
            <p:cNvPr id="29" name="Prostokąt 28"/>
            <p:cNvSpPr/>
            <p:nvPr/>
          </p:nvSpPr>
          <p:spPr>
            <a:xfrm>
              <a:off x="9535891" y="2383978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All</a:t>
              </a:r>
            </a:p>
          </p:txBody>
        </p:sp>
        <p:cxnSp>
          <p:nvCxnSpPr>
            <p:cNvPr id="30" name="Łącznik prosty 29"/>
            <p:cNvCxnSpPr>
              <a:stCxn id="29" idx="2"/>
            </p:cNvCxnSpPr>
            <p:nvPr/>
          </p:nvCxnSpPr>
          <p:spPr>
            <a:xfrm>
              <a:off x="10150934" y="2721435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rostokąt 30"/>
            <p:cNvSpPr/>
            <p:nvPr/>
          </p:nvSpPr>
          <p:spPr>
            <a:xfrm>
              <a:off x="9535891" y="2916698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Continent</a:t>
              </a:r>
            </a:p>
          </p:txBody>
        </p:sp>
        <p:cxnSp>
          <p:nvCxnSpPr>
            <p:cNvPr id="32" name="Łącznik prosty 31"/>
            <p:cNvCxnSpPr>
              <a:stCxn id="31" idx="2"/>
            </p:cNvCxnSpPr>
            <p:nvPr/>
          </p:nvCxnSpPr>
          <p:spPr>
            <a:xfrm>
              <a:off x="10150934" y="3254155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rostokąt 32"/>
            <p:cNvSpPr/>
            <p:nvPr/>
          </p:nvSpPr>
          <p:spPr>
            <a:xfrm>
              <a:off x="9535891" y="3466027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Country</a:t>
              </a:r>
            </a:p>
          </p:txBody>
        </p:sp>
        <p:cxnSp>
          <p:nvCxnSpPr>
            <p:cNvPr id="34" name="Łącznik prosty 33"/>
            <p:cNvCxnSpPr>
              <a:stCxn id="33" idx="2"/>
            </p:cNvCxnSpPr>
            <p:nvPr/>
          </p:nvCxnSpPr>
          <p:spPr>
            <a:xfrm>
              <a:off x="10150934" y="3803484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9535891" y="3992225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State</a:t>
              </a:r>
            </a:p>
          </p:txBody>
        </p:sp>
        <p:cxnSp>
          <p:nvCxnSpPr>
            <p:cNvPr id="36" name="Łącznik prosty 35"/>
            <p:cNvCxnSpPr>
              <a:stCxn id="35" idx="2"/>
            </p:cNvCxnSpPr>
            <p:nvPr/>
          </p:nvCxnSpPr>
          <p:spPr>
            <a:xfrm>
              <a:off x="10150934" y="4329682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9535891" y="4524945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City</a:t>
              </a:r>
            </a:p>
          </p:txBody>
        </p:sp>
        <p:cxnSp>
          <p:nvCxnSpPr>
            <p:cNvPr id="38" name="Łącznik prosty 37"/>
            <p:cNvCxnSpPr>
              <a:stCxn id="37" idx="2"/>
            </p:cNvCxnSpPr>
            <p:nvPr/>
          </p:nvCxnSpPr>
          <p:spPr>
            <a:xfrm>
              <a:off x="10150934" y="4862402"/>
              <a:ext cx="0" cy="195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rostokąt 38"/>
            <p:cNvSpPr/>
            <p:nvPr/>
          </p:nvSpPr>
          <p:spPr>
            <a:xfrm>
              <a:off x="9535891" y="5074274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Customer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89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92416" y="989484"/>
            <a:ext cx="104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At the </a:t>
            </a:r>
            <a:r>
              <a:rPr lang="en-US" sz="2400" dirty="0">
                <a:solidFill>
                  <a:srgbClr val="FF0000"/>
                </a:solidFill>
              </a:rPr>
              <a:t>instance level</a:t>
            </a:r>
            <a:r>
              <a:rPr lang="en-US" sz="2400" dirty="0"/>
              <a:t>, </a:t>
            </a:r>
            <a:r>
              <a:rPr lang="pl-PL" sz="2400" dirty="0"/>
              <a:t>the </a:t>
            </a:r>
            <a:r>
              <a:rPr lang="pl-PL" sz="2400" dirty="0" err="1"/>
              <a:t>figure</a:t>
            </a:r>
            <a:r>
              <a:rPr lang="en-US" sz="2400" dirty="0"/>
              <a:t> shows an example of the </a:t>
            </a:r>
            <a:r>
              <a:rPr lang="en-US" sz="1900" dirty="0">
                <a:latin typeface="Monoid" panose="02000503000000000000" pitchFamily="2" charset="0"/>
              </a:rPr>
              <a:t>Product</a:t>
            </a:r>
            <a:r>
              <a:rPr lang="en-US" sz="2400" dirty="0"/>
              <a:t> dimension.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 err="1"/>
              <a:t>Hierarchies</a:t>
            </a:r>
            <a:r>
              <a:rPr lang="pl-PL" sz="4000" b="1" dirty="0"/>
              <a:t>   (3/3)</a:t>
            </a:r>
            <a:endParaRPr lang="de-DE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211160" y="2592882"/>
            <a:ext cx="1230086" cy="337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All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249734" y="3756550"/>
            <a:ext cx="1230086" cy="337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Category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4249734" y="4907037"/>
            <a:ext cx="1230086" cy="337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Product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638265" y="1479830"/>
            <a:ext cx="10722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>
                <a:solidFill>
                  <a:srgbClr val="FF0000"/>
                </a:solidFill>
              </a:rPr>
              <a:t>Each</a:t>
            </a:r>
            <a:r>
              <a:rPr lang="en-US" sz="2000" dirty="0"/>
              <a:t> product at the lowest level of the hierarchy can be mapped to a</a:t>
            </a:r>
            <a:r>
              <a:rPr lang="pl-PL" sz="2000" dirty="0"/>
              <a:t> </a:t>
            </a:r>
            <a:r>
              <a:rPr lang="en-US" sz="2000" dirty="0"/>
              <a:t>corresponding category.</a:t>
            </a:r>
            <a:endParaRPr lang="pl-PL" sz="2000" dirty="0"/>
          </a:p>
        </p:txBody>
      </p:sp>
      <p:sp>
        <p:nvSpPr>
          <p:cNvPr id="43" name="Prostokąt 42"/>
          <p:cNvSpPr/>
          <p:nvPr/>
        </p:nvSpPr>
        <p:spPr>
          <a:xfrm>
            <a:off x="8213797" y="2623355"/>
            <a:ext cx="1230086" cy="337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6489772" y="2960812"/>
            <a:ext cx="4603741" cy="1133196"/>
            <a:chOff x="6489772" y="2960812"/>
            <a:chExt cx="4603741" cy="1133196"/>
          </a:xfrm>
        </p:grpSpPr>
        <p:cxnSp>
          <p:nvCxnSpPr>
            <p:cNvPr id="51" name="Łącznik prosty 50"/>
            <p:cNvCxnSpPr>
              <a:endCxn id="41" idx="0"/>
            </p:cNvCxnSpPr>
            <p:nvPr/>
          </p:nvCxnSpPr>
          <p:spPr>
            <a:xfrm>
              <a:off x="7104815" y="3378288"/>
              <a:ext cx="0" cy="378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rostokąt 40"/>
            <p:cNvSpPr/>
            <p:nvPr/>
          </p:nvSpPr>
          <p:spPr>
            <a:xfrm>
              <a:off x="6489772" y="3756551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Beverages</a:t>
              </a:r>
            </a:p>
          </p:txBody>
        </p:sp>
        <p:sp>
          <p:nvSpPr>
            <p:cNvPr id="42" name="Prostokąt 41"/>
            <p:cNvSpPr/>
            <p:nvPr/>
          </p:nvSpPr>
          <p:spPr>
            <a:xfrm>
              <a:off x="9863427" y="3756551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Seafood</a:t>
              </a:r>
            </a:p>
          </p:txBody>
        </p:sp>
        <p:sp>
          <p:nvSpPr>
            <p:cNvPr id="50" name="Prostokąt 49"/>
            <p:cNvSpPr/>
            <p:nvPr/>
          </p:nvSpPr>
          <p:spPr>
            <a:xfrm>
              <a:off x="8596425" y="3756551"/>
              <a:ext cx="471180" cy="3374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…</a:t>
              </a:r>
            </a:p>
          </p:txBody>
        </p:sp>
        <p:cxnSp>
          <p:nvCxnSpPr>
            <p:cNvPr id="16" name="Łącznik prosty 15"/>
            <p:cNvCxnSpPr/>
            <p:nvPr/>
          </p:nvCxnSpPr>
          <p:spPr>
            <a:xfrm flipV="1">
              <a:off x="7104815" y="3364639"/>
              <a:ext cx="3378805" cy="10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52"/>
            <p:cNvCxnSpPr>
              <a:stCxn id="43" idx="2"/>
            </p:cNvCxnSpPr>
            <p:nvPr/>
          </p:nvCxnSpPr>
          <p:spPr>
            <a:xfrm>
              <a:off x="8828840" y="2960812"/>
              <a:ext cx="0" cy="4029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y 59"/>
            <p:cNvCxnSpPr/>
            <p:nvPr/>
          </p:nvCxnSpPr>
          <p:spPr>
            <a:xfrm>
              <a:off x="8828840" y="3378287"/>
              <a:ext cx="0" cy="378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Łącznik prosty 60"/>
            <p:cNvCxnSpPr/>
            <p:nvPr/>
          </p:nvCxnSpPr>
          <p:spPr>
            <a:xfrm>
              <a:off x="10483620" y="3378287"/>
              <a:ext cx="0" cy="378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a 11"/>
          <p:cNvGrpSpPr/>
          <p:nvPr/>
        </p:nvGrpSpPr>
        <p:grpSpPr>
          <a:xfrm>
            <a:off x="5764880" y="4092132"/>
            <a:ext cx="2578559" cy="1135079"/>
            <a:chOff x="5764880" y="4092132"/>
            <a:chExt cx="2578559" cy="1135079"/>
          </a:xfrm>
        </p:grpSpPr>
        <p:cxnSp>
          <p:nvCxnSpPr>
            <p:cNvPr id="63" name="Łącznik prosty 62"/>
            <p:cNvCxnSpPr/>
            <p:nvPr/>
          </p:nvCxnSpPr>
          <p:spPr>
            <a:xfrm>
              <a:off x="6133870" y="4495079"/>
              <a:ext cx="0" cy="378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a 9"/>
            <p:cNvGrpSpPr/>
            <p:nvPr/>
          </p:nvGrpSpPr>
          <p:grpSpPr>
            <a:xfrm>
              <a:off x="5764880" y="4092132"/>
              <a:ext cx="2578559" cy="1135079"/>
              <a:chOff x="5764880" y="4092132"/>
              <a:chExt cx="2578559" cy="1135079"/>
            </a:xfrm>
          </p:grpSpPr>
          <p:grpSp>
            <p:nvGrpSpPr>
              <p:cNvPr id="6" name="Grupa 5"/>
              <p:cNvGrpSpPr/>
              <p:nvPr/>
            </p:nvGrpSpPr>
            <p:grpSpPr>
              <a:xfrm>
                <a:off x="5764880" y="4485502"/>
                <a:ext cx="2578559" cy="741709"/>
                <a:chOff x="5764880" y="4485502"/>
                <a:chExt cx="2578559" cy="741709"/>
              </a:xfrm>
            </p:grpSpPr>
            <p:sp>
              <p:nvSpPr>
                <p:cNvPr id="44" name="Prostokąt 43"/>
                <p:cNvSpPr/>
                <p:nvPr/>
              </p:nvSpPr>
              <p:spPr>
                <a:xfrm>
                  <a:off x="5764880" y="4889754"/>
                  <a:ext cx="720197" cy="33745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Chai</a:t>
                  </a:r>
                </a:p>
              </p:txBody>
            </p:sp>
            <p:sp>
              <p:nvSpPr>
                <p:cNvPr id="45" name="Prostokąt 44"/>
                <p:cNvSpPr/>
                <p:nvPr/>
              </p:nvSpPr>
              <p:spPr>
                <a:xfrm>
                  <a:off x="6772802" y="4889754"/>
                  <a:ext cx="942361" cy="33745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Chang</a:t>
                  </a:r>
                </a:p>
              </p:txBody>
            </p:sp>
            <p:sp>
              <p:nvSpPr>
                <p:cNvPr id="46" name="Prostokąt 45"/>
                <p:cNvSpPr/>
                <p:nvPr/>
              </p:nvSpPr>
              <p:spPr>
                <a:xfrm>
                  <a:off x="7872259" y="4889753"/>
                  <a:ext cx="471180" cy="33745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…</a:t>
                  </a:r>
                </a:p>
              </p:txBody>
            </p:sp>
            <p:cxnSp>
              <p:nvCxnSpPr>
                <p:cNvPr id="62" name="Łącznik prosty 61"/>
                <p:cNvCxnSpPr/>
                <p:nvPr/>
              </p:nvCxnSpPr>
              <p:spPr>
                <a:xfrm flipV="1">
                  <a:off x="6133870" y="4485502"/>
                  <a:ext cx="1984895" cy="75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Łącznik prosty 63"/>
              <p:cNvCxnSpPr/>
              <p:nvPr/>
            </p:nvCxnSpPr>
            <p:spPr>
              <a:xfrm>
                <a:off x="7076845" y="4092132"/>
                <a:ext cx="0" cy="4029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Łącznik prosty 64"/>
            <p:cNvCxnSpPr/>
            <p:nvPr/>
          </p:nvCxnSpPr>
          <p:spPr>
            <a:xfrm>
              <a:off x="7076845" y="4493053"/>
              <a:ext cx="0" cy="39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Łącznik prosty 65"/>
            <p:cNvCxnSpPr/>
            <p:nvPr/>
          </p:nvCxnSpPr>
          <p:spPr>
            <a:xfrm>
              <a:off x="8118765" y="4495079"/>
              <a:ext cx="0" cy="378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a 10"/>
          <p:cNvGrpSpPr/>
          <p:nvPr/>
        </p:nvGrpSpPr>
        <p:grpSpPr>
          <a:xfrm>
            <a:off x="9159866" y="4107494"/>
            <a:ext cx="2578559" cy="1119716"/>
            <a:chOff x="9159866" y="4107494"/>
            <a:chExt cx="2578559" cy="1119716"/>
          </a:xfrm>
        </p:grpSpPr>
        <p:cxnSp>
          <p:nvCxnSpPr>
            <p:cNvPr id="72" name="Łącznik prosty 71"/>
            <p:cNvCxnSpPr/>
            <p:nvPr/>
          </p:nvCxnSpPr>
          <p:spPr>
            <a:xfrm>
              <a:off x="9529533" y="4510441"/>
              <a:ext cx="0" cy="378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Prostokąt 46"/>
            <p:cNvSpPr/>
            <p:nvPr/>
          </p:nvSpPr>
          <p:spPr>
            <a:xfrm>
              <a:off x="9159866" y="4889753"/>
              <a:ext cx="720197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Ikura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Prostokąt 47"/>
            <p:cNvSpPr/>
            <p:nvPr/>
          </p:nvSpPr>
          <p:spPr>
            <a:xfrm>
              <a:off x="10167788" y="4889753"/>
              <a:ext cx="942361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Konbu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Prostokąt 48"/>
            <p:cNvSpPr/>
            <p:nvPr/>
          </p:nvSpPr>
          <p:spPr>
            <a:xfrm>
              <a:off x="11267245" y="4889752"/>
              <a:ext cx="471180" cy="3374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…</a:t>
              </a:r>
            </a:p>
          </p:txBody>
        </p:sp>
        <p:cxnSp>
          <p:nvCxnSpPr>
            <p:cNvPr id="71" name="Łącznik prosty 70"/>
            <p:cNvCxnSpPr/>
            <p:nvPr/>
          </p:nvCxnSpPr>
          <p:spPr>
            <a:xfrm flipV="1">
              <a:off x="9529533" y="4500864"/>
              <a:ext cx="1984895" cy="7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Łącznik prosty 72"/>
            <p:cNvCxnSpPr/>
            <p:nvPr/>
          </p:nvCxnSpPr>
          <p:spPr>
            <a:xfrm>
              <a:off x="10472508" y="4107494"/>
              <a:ext cx="0" cy="4029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Łącznik prosty 73"/>
            <p:cNvCxnSpPr/>
            <p:nvPr/>
          </p:nvCxnSpPr>
          <p:spPr>
            <a:xfrm>
              <a:off x="10472508" y="4508415"/>
              <a:ext cx="0" cy="39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Łącznik prosty 74"/>
            <p:cNvCxnSpPr/>
            <p:nvPr/>
          </p:nvCxnSpPr>
          <p:spPr>
            <a:xfrm>
              <a:off x="11514428" y="4510441"/>
              <a:ext cx="0" cy="378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rostokąt 33"/>
          <p:cNvSpPr/>
          <p:nvPr/>
        </p:nvSpPr>
        <p:spPr>
          <a:xfrm>
            <a:off x="313636" y="2083489"/>
            <a:ext cx="357389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All categories are grouped </a:t>
            </a:r>
            <a:r>
              <a:rPr lang="en-US" sz="2400" dirty="0"/>
              <a:t>under a member called</a:t>
            </a:r>
            <a:r>
              <a:rPr lang="pl-PL" sz="2400" dirty="0"/>
              <a:t> </a:t>
            </a:r>
            <a:r>
              <a:rPr lang="pl-PL" sz="1900" dirty="0">
                <a:solidFill>
                  <a:srgbClr val="FF0000"/>
                </a:solidFill>
                <a:latin typeface="Monoid" panose="02000503000000000000" pitchFamily="2" charset="0"/>
              </a:rPr>
              <a:t>a</a:t>
            </a:r>
            <a:r>
              <a:rPr lang="en-US" sz="1900" dirty="0" err="1">
                <a:solidFill>
                  <a:srgbClr val="FF0000"/>
                </a:solidFill>
                <a:latin typeface="Monoid" panose="02000503000000000000" pitchFamily="2" charset="0"/>
              </a:rPr>
              <a:t>ll</a:t>
            </a:r>
            <a:r>
              <a:rPr lang="en-US" sz="2400" dirty="0"/>
              <a:t>, which is the only member of the distinguished </a:t>
            </a:r>
            <a:r>
              <a:rPr lang="en-US" sz="2400" dirty="0">
                <a:solidFill>
                  <a:srgbClr val="FF0000"/>
                </a:solidFill>
              </a:rPr>
              <a:t>level </a:t>
            </a:r>
            <a:r>
              <a:rPr lang="en-US" sz="1900" dirty="0">
                <a:solidFill>
                  <a:srgbClr val="FF0000"/>
                </a:solidFill>
                <a:latin typeface="Monoid" panose="02000503000000000000" pitchFamily="2" charset="0"/>
              </a:rPr>
              <a:t>All</a:t>
            </a:r>
            <a:r>
              <a:rPr lang="en-US" sz="2400" dirty="0"/>
              <a:t>.</a:t>
            </a:r>
            <a:endParaRPr lang="pl-PL" sz="24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T</a:t>
            </a:r>
            <a:r>
              <a:rPr lang="en-US" sz="2000" dirty="0"/>
              <a:t>his member is</a:t>
            </a:r>
            <a:r>
              <a:rPr lang="pl-PL" sz="2000" dirty="0"/>
              <a:t> </a:t>
            </a:r>
            <a:r>
              <a:rPr lang="en-US" sz="2000" dirty="0"/>
              <a:t>used for obtaining the aggregation of measures for the </a:t>
            </a:r>
            <a:r>
              <a:rPr lang="en-US" sz="2000" dirty="0">
                <a:solidFill>
                  <a:srgbClr val="FF0000"/>
                </a:solidFill>
              </a:rPr>
              <a:t>whole hierarchy</a:t>
            </a:r>
            <a:r>
              <a:rPr lang="en-US" sz="2000" dirty="0"/>
              <a:t>, that</a:t>
            </a:r>
            <a:r>
              <a:rPr lang="pl-PL" sz="2000" dirty="0"/>
              <a:t> </a:t>
            </a:r>
            <a:r>
              <a:rPr lang="en-US" sz="2000" dirty="0"/>
              <a:t>is, for obtaining the total sales for all products.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434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92416" y="989484"/>
            <a:ext cx="104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Na poziomie </a:t>
            </a:r>
            <a:r>
              <a:rPr lang="pl-PL" sz="2400" dirty="0">
                <a:solidFill>
                  <a:srgbClr val="FF0000"/>
                </a:solidFill>
              </a:rPr>
              <a:t>egzemplarza</a:t>
            </a:r>
            <a:r>
              <a:rPr lang="pl-PL" sz="2400" dirty="0"/>
              <a:t>, rysunek pokazuje przykład wymiaru </a:t>
            </a:r>
            <a:r>
              <a:rPr lang="en-US" sz="1900" dirty="0">
                <a:latin typeface="Monoid" panose="02000503000000000000" pitchFamily="2" charset="0"/>
              </a:rPr>
              <a:t>Product</a:t>
            </a:r>
            <a:r>
              <a:rPr lang="en-US" sz="2400" dirty="0"/>
              <a:t>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Hierarchie   (3/3)</a:t>
            </a:r>
            <a:endParaRPr lang="de-DE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439766" y="2592882"/>
            <a:ext cx="1230086" cy="337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All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478340" y="3756550"/>
            <a:ext cx="1230086" cy="337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Category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4478340" y="4907037"/>
            <a:ext cx="1230086" cy="337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Product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613041" y="1466555"/>
            <a:ext cx="11502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>
                <a:solidFill>
                  <a:srgbClr val="FF0000"/>
                </a:solidFill>
              </a:rPr>
              <a:t>Każdy </a:t>
            </a:r>
            <a:r>
              <a:rPr lang="pl-PL" sz="2000" dirty="0"/>
              <a:t>produkt na najniższym poziomie hierarchii może zostać odniesiony do odpowiadającej mu kategorii.</a:t>
            </a:r>
          </a:p>
        </p:txBody>
      </p:sp>
      <p:sp>
        <p:nvSpPr>
          <p:cNvPr id="43" name="Prostokąt 42"/>
          <p:cNvSpPr/>
          <p:nvPr/>
        </p:nvSpPr>
        <p:spPr>
          <a:xfrm>
            <a:off x="8322657" y="2623355"/>
            <a:ext cx="1230086" cy="337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</a:t>
            </a:r>
          </a:p>
        </p:txBody>
      </p:sp>
      <p:cxnSp>
        <p:nvCxnSpPr>
          <p:cNvPr id="53" name="Łącznik prosty 52"/>
          <p:cNvCxnSpPr/>
          <p:nvPr/>
        </p:nvCxnSpPr>
        <p:spPr>
          <a:xfrm>
            <a:off x="8926814" y="2960812"/>
            <a:ext cx="0" cy="402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/>
          <p:nvPr/>
        </p:nvGrpSpPr>
        <p:grpSpPr>
          <a:xfrm>
            <a:off x="5873740" y="3364639"/>
            <a:ext cx="5973545" cy="1862572"/>
            <a:chOff x="5873740" y="3364639"/>
            <a:chExt cx="5973545" cy="1862572"/>
          </a:xfrm>
        </p:grpSpPr>
        <p:cxnSp>
          <p:nvCxnSpPr>
            <p:cNvPr id="51" name="Łącznik prosty 50"/>
            <p:cNvCxnSpPr>
              <a:endCxn id="41" idx="0"/>
            </p:cNvCxnSpPr>
            <p:nvPr/>
          </p:nvCxnSpPr>
          <p:spPr>
            <a:xfrm>
              <a:off x="7213675" y="3378288"/>
              <a:ext cx="0" cy="378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rostokąt 40"/>
            <p:cNvSpPr/>
            <p:nvPr/>
          </p:nvSpPr>
          <p:spPr>
            <a:xfrm>
              <a:off x="6598632" y="3756551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Beverages</a:t>
              </a:r>
            </a:p>
          </p:txBody>
        </p:sp>
        <p:sp>
          <p:nvSpPr>
            <p:cNvPr id="42" name="Prostokąt 41"/>
            <p:cNvSpPr/>
            <p:nvPr/>
          </p:nvSpPr>
          <p:spPr>
            <a:xfrm>
              <a:off x="9972287" y="3756551"/>
              <a:ext cx="1230086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Seafood</a:t>
              </a:r>
            </a:p>
          </p:txBody>
        </p:sp>
        <p:sp>
          <p:nvSpPr>
            <p:cNvPr id="50" name="Prostokąt 49"/>
            <p:cNvSpPr/>
            <p:nvPr/>
          </p:nvSpPr>
          <p:spPr>
            <a:xfrm>
              <a:off x="8705285" y="3756551"/>
              <a:ext cx="471180" cy="3374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…</a:t>
              </a:r>
            </a:p>
          </p:txBody>
        </p:sp>
        <p:cxnSp>
          <p:nvCxnSpPr>
            <p:cNvPr id="16" name="Łącznik prosty 15"/>
            <p:cNvCxnSpPr/>
            <p:nvPr/>
          </p:nvCxnSpPr>
          <p:spPr>
            <a:xfrm flipV="1">
              <a:off x="7213675" y="3364639"/>
              <a:ext cx="3378805" cy="10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y 59"/>
            <p:cNvCxnSpPr/>
            <p:nvPr/>
          </p:nvCxnSpPr>
          <p:spPr>
            <a:xfrm>
              <a:off x="8926814" y="3378287"/>
              <a:ext cx="0" cy="378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Łącznik prosty 60"/>
            <p:cNvCxnSpPr/>
            <p:nvPr/>
          </p:nvCxnSpPr>
          <p:spPr>
            <a:xfrm>
              <a:off x="10592480" y="3378287"/>
              <a:ext cx="0" cy="378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y 62"/>
            <p:cNvCxnSpPr/>
            <p:nvPr/>
          </p:nvCxnSpPr>
          <p:spPr>
            <a:xfrm>
              <a:off x="6242730" y="4495079"/>
              <a:ext cx="0" cy="378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a 9"/>
            <p:cNvGrpSpPr/>
            <p:nvPr/>
          </p:nvGrpSpPr>
          <p:grpSpPr>
            <a:xfrm>
              <a:off x="5873740" y="4092132"/>
              <a:ext cx="2578559" cy="1135079"/>
              <a:chOff x="5764880" y="4092132"/>
              <a:chExt cx="2578559" cy="1135079"/>
            </a:xfrm>
          </p:grpSpPr>
          <p:grpSp>
            <p:nvGrpSpPr>
              <p:cNvPr id="6" name="Grupa 5"/>
              <p:cNvGrpSpPr/>
              <p:nvPr/>
            </p:nvGrpSpPr>
            <p:grpSpPr>
              <a:xfrm>
                <a:off x="5764880" y="4485502"/>
                <a:ext cx="2578559" cy="741709"/>
                <a:chOff x="5764880" y="4485502"/>
                <a:chExt cx="2578559" cy="741709"/>
              </a:xfrm>
            </p:grpSpPr>
            <p:sp>
              <p:nvSpPr>
                <p:cNvPr id="44" name="Prostokąt 43"/>
                <p:cNvSpPr/>
                <p:nvPr/>
              </p:nvSpPr>
              <p:spPr>
                <a:xfrm>
                  <a:off x="5764880" y="4889754"/>
                  <a:ext cx="720197" cy="33745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Chai</a:t>
                  </a:r>
                </a:p>
              </p:txBody>
            </p:sp>
            <p:sp>
              <p:nvSpPr>
                <p:cNvPr id="45" name="Prostokąt 44"/>
                <p:cNvSpPr/>
                <p:nvPr/>
              </p:nvSpPr>
              <p:spPr>
                <a:xfrm>
                  <a:off x="6772802" y="4889754"/>
                  <a:ext cx="942361" cy="33745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Chang</a:t>
                  </a:r>
                </a:p>
              </p:txBody>
            </p:sp>
            <p:sp>
              <p:nvSpPr>
                <p:cNvPr id="46" name="Prostokąt 45"/>
                <p:cNvSpPr/>
                <p:nvPr/>
              </p:nvSpPr>
              <p:spPr>
                <a:xfrm>
                  <a:off x="7872259" y="4889753"/>
                  <a:ext cx="471180" cy="33745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…</a:t>
                  </a:r>
                </a:p>
              </p:txBody>
            </p:sp>
            <p:cxnSp>
              <p:nvCxnSpPr>
                <p:cNvPr id="62" name="Łącznik prosty 61"/>
                <p:cNvCxnSpPr/>
                <p:nvPr/>
              </p:nvCxnSpPr>
              <p:spPr>
                <a:xfrm flipV="1">
                  <a:off x="6133870" y="4485502"/>
                  <a:ext cx="1984895" cy="75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Łącznik prosty 63"/>
              <p:cNvCxnSpPr/>
              <p:nvPr/>
            </p:nvCxnSpPr>
            <p:spPr>
              <a:xfrm>
                <a:off x="7076845" y="4092132"/>
                <a:ext cx="0" cy="4029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Łącznik prosty 64"/>
            <p:cNvCxnSpPr/>
            <p:nvPr/>
          </p:nvCxnSpPr>
          <p:spPr>
            <a:xfrm>
              <a:off x="7185705" y="4493053"/>
              <a:ext cx="0" cy="39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Łącznik prosty 65"/>
            <p:cNvCxnSpPr/>
            <p:nvPr/>
          </p:nvCxnSpPr>
          <p:spPr>
            <a:xfrm>
              <a:off x="8227625" y="4495079"/>
              <a:ext cx="0" cy="378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71"/>
            <p:cNvCxnSpPr/>
            <p:nvPr/>
          </p:nvCxnSpPr>
          <p:spPr>
            <a:xfrm>
              <a:off x="9638393" y="4510441"/>
              <a:ext cx="0" cy="378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Prostokąt 46"/>
            <p:cNvSpPr/>
            <p:nvPr/>
          </p:nvSpPr>
          <p:spPr>
            <a:xfrm>
              <a:off x="9268726" y="4889753"/>
              <a:ext cx="720197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Ikura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Prostokąt 47"/>
            <p:cNvSpPr/>
            <p:nvPr/>
          </p:nvSpPr>
          <p:spPr>
            <a:xfrm>
              <a:off x="10276648" y="4889753"/>
              <a:ext cx="942361" cy="3374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Konbu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Prostokąt 48"/>
            <p:cNvSpPr/>
            <p:nvPr/>
          </p:nvSpPr>
          <p:spPr>
            <a:xfrm>
              <a:off x="11376105" y="4889752"/>
              <a:ext cx="471180" cy="3374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…</a:t>
              </a:r>
            </a:p>
          </p:txBody>
        </p:sp>
        <p:cxnSp>
          <p:nvCxnSpPr>
            <p:cNvPr id="71" name="Łącznik prosty 70"/>
            <p:cNvCxnSpPr/>
            <p:nvPr/>
          </p:nvCxnSpPr>
          <p:spPr>
            <a:xfrm flipV="1">
              <a:off x="9638393" y="4500864"/>
              <a:ext cx="1984895" cy="7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Łącznik prosty 72"/>
            <p:cNvCxnSpPr/>
            <p:nvPr/>
          </p:nvCxnSpPr>
          <p:spPr>
            <a:xfrm>
              <a:off x="10581368" y="4107494"/>
              <a:ext cx="0" cy="4029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Łącznik prosty 73"/>
            <p:cNvCxnSpPr/>
            <p:nvPr/>
          </p:nvCxnSpPr>
          <p:spPr>
            <a:xfrm>
              <a:off x="10581368" y="4508415"/>
              <a:ext cx="0" cy="39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Łącznik prosty 74"/>
            <p:cNvCxnSpPr/>
            <p:nvPr/>
          </p:nvCxnSpPr>
          <p:spPr>
            <a:xfrm>
              <a:off x="11623288" y="4510441"/>
              <a:ext cx="0" cy="378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rostokąt 33"/>
          <p:cNvSpPr/>
          <p:nvPr/>
        </p:nvSpPr>
        <p:spPr>
          <a:xfrm>
            <a:off x="313635" y="2007287"/>
            <a:ext cx="389752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>
                <a:solidFill>
                  <a:srgbClr val="FF0000"/>
                </a:solidFill>
              </a:rPr>
              <a:t>Wszystkie kategorie są grupowane </a:t>
            </a:r>
            <a:r>
              <a:rPr lang="pl-PL" sz="2400" dirty="0"/>
              <a:t>tak, aby złożyły się na </a:t>
            </a:r>
            <a:r>
              <a:rPr lang="pl-PL" sz="2400" dirty="0">
                <a:solidFill>
                  <a:srgbClr val="FF0000"/>
                </a:solidFill>
              </a:rPr>
              <a:t>uczestnika</a:t>
            </a:r>
            <a:r>
              <a:rPr lang="pl-PL" sz="2400" dirty="0"/>
              <a:t> o nazwie </a:t>
            </a:r>
            <a:r>
              <a:rPr lang="pl-PL" sz="1900" dirty="0">
                <a:solidFill>
                  <a:srgbClr val="FF0000"/>
                </a:solidFill>
                <a:latin typeface="Monoid" panose="02000503000000000000" pitchFamily="2" charset="0"/>
              </a:rPr>
              <a:t>a</a:t>
            </a:r>
            <a:r>
              <a:rPr lang="en-US" sz="1900" dirty="0" err="1">
                <a:solidFill>
                  <a:srgbClr val="FF0000"/>
                </a:solidFill>
                <a:latin typeface="Monoid" panose="02000503000000000000" pitchFamily="2" charset="0"/>
              </a:rPr>
              <a:t>ll</a:t>
            </a:r>
            <a:r>
              <a:rPr lang="pl-PL" sz="2400" dirty="0"/>
              <a:t>, który jako jedyny występuje na </a:t>
            </a:r>
            <a:r>
              <a:rPr lang="pl-PL" sz="2400" dirty="0">
                <a:solidFill>
                  <a:srgbClr val="FF0000"/>
                </a:solidFill>
              </a:rPr>
              <a:t>poziomie</a:t>
            </a:r>
            <a:r>
              <a:rPr lang="pl-PL" sz="2400" dirty="0"/>
              <a:t> </a:t>
            </a:r>
            <a:r>
              <a:rPr lang="en-US" sz="1900" dirty="0">
                <a:solidFill>
                  <a:srgbClr val="FF0000"/>
                </a:solidFill>
                <a:latin typeface="Monoid" panose="02000503000000000000" pitchFamily="2" charset="0"/>
              </a:rPr>
              <a:t>All</a:t>
            </a:r>
            <a:r>
              <a:rPr lang="en-US" sz="2400" dirty="0"/>
              <a:t>.</a:t>
            </a:r>
            <a:endParaRPr lang="pl-PL" sz="24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Uczestnik ten jest potrzebny do uzyskania agregacji miar dla </a:t>
            </a:r>
            <a:r>
              <a:rPr lang="pl-PL" sz="2000" dirty="0">
                <a:solidFill>
                  <a:srgbClr val="FF0000"/>
                </a:solidFill>
              </a:rPr>
              <a:t>całej hierarchii</a:t>
            </a:r>
            <a:r>
              <a:rPr lang="pl-PL" sz="2000" dirty="0"/>
              <a:t>, to znaczy uzyskania całkowitej wartości sprzedaży dla wszystkich produktów</a:t>
            </a:r>
            <a:r>
              <a:rPr lang="en-US" sz="2000" dirty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515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63275" y="1134726"/>
            <a:ext cx="108654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Each measure in a cube is associated with an </a:t>
            </a:r>
            <a:r>
              <a:rPr lang="en-US" sz="2400" dirty="0">
                <a:solidFill>
                  <a:srgbClr val="FF0000"/>
                </a:solidFill>
              </a:rPr>
              <a:t>aggregation function</a:t>
            </a:r>
            <a:r>
              <a:rPr lang="en-US" sz="2400" dirty="0"/>
              <a:t> that</a:t>
            </a:r>
            <a:r>
              <a:rPr lang="pl-PL" sz="2400" dirty="0"/>
              <a:t> </a:t>
            </a:r>
            <a:r>
              <a:rPr lang="en-US" sz="2400" dirty="0"/>
              <a:t>combines several measure values into a single one. </a:t>
            </a:r>
            <a:endParaRPr lang="pl-PL" sz="24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Aggregation of measures</a:t>
            </a:r>
            <a:r>
              <a:rPr lang="pl-PL" sz="2400" dirty="0"/>
              <a:t> </a:t>
            </a:r>
            <a:r>
              <a:rPr lang="en-US" sz="2400" dirty="0"/>
              <a:t>takes place when one </a:t>
            </a:r>
            <a:r>
              <a:rPr lang="en-US" sz="2400" dirty="0">
                <a:solidFill>
                  <a:srgbClr val="FF0000"/>
                </a:solidFill>
              </a:rPr>
              <a:t>changes the level of detail </a:t>
            </a:r>
            <a:r>
              <a:rPr lang="en-US" sz="2400" dirty="0"/>
              <a:t>at which data in a cube are</a:t>
            </a:r>
            <a:r>
              <a:rPr lang="pl-PL" sz="2400" dirty="0"/>
              <a:t> </a:t>
            </a:r>
            <a:r>
              <a:rPr lang="en-US" sz="2400" dirty="0"/>
              <a:t>visualized. This is performed by traversing the hierarchies of the dimensions.</a:t>
            </a:r>
            <a:r>
              <a:rPr lang="pl-PL" sz="2400" dirty="0"/>
              <a:t> </a:t>
            </a:r>
          </a:p>
          <a:p>
            <a:pPr marL="719138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>
                <a:solidFill>
                  <a:srgbClr val="FF0000"/>
                </a:solidFill>
              </a:rPr>
              <a:t>For example</a:t>
            </a:r>
            <a:r>
              <a:rPr lang="en-US" sz="2000" dirty="0"/>
              <a:t>, if we use the </a:t>
            </a:r>
            <a:r>
              <a:rPr lang="en-US" sz="1600" dirty="0">
                <a:latin typeface="Monoid" panose="02000503000000000000" pitchFamily="2" charset="0"/>
              </a:rPr>
              <a:t>Customer</a:t>
            </a:r>
            <a:r>
              <a:rPr lang="en-US" sz="2000" dirty="0"/>
              <a:t> hierarchy for </a:t>
            </a:r>
            <a:r>
              <a:rPr lang="en-US" sz="2000" dirty="0">
                <a:solidFill>
                  <a:srgbClr val="FF0000"/>
                </a:solidFill>
              </a:rPr>
              <a:t>changing </a:t>
            </a:r>
            <a:r>
              <a:rPr lang="en-US" sz="2000" dirty="0"/>
              <a:t>the</a:t>
            </a:r>
            <a:r>
              <a:rPr lang="pl-PL" sz="2000" dirty="0"/>
              <a:t> </a:t>
            </a:r>
            <a:r>
              <a:rPr lang="en-US" sz="2000" dirty="0"/>
              <a:t>granularity of the data cube </a:t>
            </a:r>
            <a:r>
              <a:rPr lang="en-US" sz="2000" dirty="0">
                <a:solidFill>
                  <a:srgbClr val="FF0000"/>
                </a:solidFill>
              </a:rPr>
              <a:t>from </a:t>
            </a:r>
            <a:r>
              <a:rPr lang="en-US" sz="1600" dirty="0">
                <a:latin typeface="Monoid" panose="02000503000000000000" pitchFamily="2" charset="0"/>
              </a:rPr>
              <a:t>City</a:t>
            </a:r>
            <a:r>
              <a:rPr lang="en-US" sz="2000" dirty="0">
                <a:solidFill>
                  <a:srgbClr val="FF0000"/>
                </a:solidFill>
              </a:rPr>
              <a:t> to </a:t>
            </a:r>
            <a:r>
              <a:rPr lang="en-US" sz="1600" dirty="0">
                <a:latin typeface="Monoid" panose="02000503000000000000" pitchFamily="2" charset="0"/>
              </a:rPr>
              <a:t>Country</a:t>
            </a:r>
            <a:r>
              <a:rPr lang="en-US" sz="2000" dirty="0"/>
              <a:t>, then the sales</a:t>
            </a:r>
            <a:r>
              <a:rPr lang="pl-PL" sz="2000" dirty="0"/>
              <a:t> </a:t>
            </a:r>
            <a:r>
              <a:rPr lang="en-US" sz="2000" dirty="0"/>
              <a:t>figures for all customers in the same country will be </a:t>
            </a:r>
            <a:r>
              <a:rPr lang="en-US" sz="2000" dirty="0">
                <a:solidFill>
                  <a:srgbClr val="FF0000"/>
                </a:solidFill>
              </a:rPr>
              <a:t>aggregated</a:t>
            </a:r>
            <a:r>
              <a:rPr lang="en-US" sz="2000" dirty="0"/>
              <a:t> using, for</a:t>
            </a:r>
            <a:r>
              <a:rPr lang="pl-PL" sz="2000" dirty="0"/>
              <a:t> </a:t>
            </a:r>
            <a:r>
              <a:rPr lang="en-US" sz="2000" dirty="0"/>
              <a:t>example, the </a:t>
            </a:r>
            <a:r>
              <a:rPr lang="en-US" sz="1600" dirty="0">
                <a:latin typeface="Monoid" panose="02000503000000000000" pitchFamily="2" charset="0"/>
              </a:rPr>
              <a:t>SUM</a:t>
            </a:r>
            <a:r>
              <a:rPr lang="en-US" sz="2000" dirty="0"/>
              <a:t> operation. </a:t>
            </a:r>
            <a:endParaRPr lang="pl-PL" sz="2000" dirty="0"/>
          </a:p>
          <a:p>
            <a:pPr marL="719138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Similarly, total sales figures will result in a cube</a:t>
            </a:r>
            <a:r>
              <a:rPr lang="pl-PL" sz="2000" dirty="0"/>
              <a:t> </a:t>
            </a:r>
            <a:r>
              <a:rPr lang="en-US" sz="2000" dirty="0"/>
              <a:t>containing </a:t>
            </a:r>
            <a:r>
              <a:rPr lang="en-US" sz="2000" dirty="0">
                <a:solidFill>
                  <a:srgbClr val="FF0000"/>
                </a:solidFill>
              </a:rPr>
              <a:t>one cell</a:t>
            </a:r>
            <a:r>
              <a:rPr lang="en-US" sz="2000" dirty="0"/>
              <a:t> with the </a:t>
            </a:r>
            <a:r>
              <a:rPr lang="en-US" sz="2000" dirty="0">
                <a:solidFill>
                  <a:srgbClr val="FF0000"/>
                </a:solidFill>
              </a:rPr>
              <a:t>total sum</a:t>
            </a:r>
            <a:r>
              <a:rPr lang="en-US" sz="2000" dirty="0"/>
              <a:t> of the quantities of all products, that</a:t>
            </a:r>
            <a:r>
              <a:rPr lang="pl-PL" sz="2000" dirty="0"/>
              <a:t> </a:t>
            </a:r>
            <a:r>
              <a:rPr lang="en-US" sz="2000" dirty="0"/>
              <a:t>is, this corresponds to visualizing the cube at the </a:t>
            </a:r>
            <a:r>
              <a:rPr lang="en-US" sz="2000" dirty="0">
                <a:latin typeface="Monoid" panose="02000503000000000000" pitchFamily="2" charset="0"/>
              </a:rPr>
              <a:t>All </a:t>
            </a:r>
            <a:r>
              <a:rPr lang="en-US" sz="2000" dirty="0"/>
              <a:t>level of all dimension</a:t>
            </a:r>
            <a:r>
              <a:rPr lang="pl-PL" sz="2000" dirty="0"/>
              <a:t> </a:t>
            </a:r>
            <a:r>
              <a:rPr lang="pl-PL" sz="2000" dirty="0" err="1"/>
              <a:t>hierarchies</a:t>
            </a:r>
            <a:r>
              <a:rPr lang="pl-PL" sz="2000" dirty="0"/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/>
              <a:t>Aggregating Measures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866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6469" y="1210926"/>
            <a:ext cx="1117276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Każda z miar występujących w kostce jest powiązana z pewną </a:t>
            </a:r>
            <a:r>
              <a:rPr lang="pl-PL" sz="2400" dirty="0">
                <a:solidFill>
                  <a:srgbClr val="FF0000"/>
                </a:solidFill>
              </a:rPr>
              <a:t>funkcją agregującą</a:t>
            </a:r>
            <a:r>
              <a:rPr lang="pl-PL" sz="2400" dirty="0"/>
              <a:t>, która w ustalony sposób scala pewną liczbę wartości tej miary w jedną wartość</a:t>
            </a:r>
            <a:r>
              <a:rPr lang="en-US" sz="2400" dirty="0"/>
              <a:t>. </a:t>
            </a:r>
            <a:endParaRPr lang="pl-PL" sz="2400" dirty="0"/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Agregowanie miar ma miejsce wówczas, kiedy zmieniamy </a:t>
            </a:r>
            <a:r>
              <a:rPr lang="pl-PL" sz="2400" dirty="0">
                <a:solidFill>
                  <a:srgbClr val="FF0000"/>
                </a:solidFill>
              </a:rPr>
              <a:t>poziom szczegółowości </a:t>
            </a:r>
            <a:r>
              <a:rPr lang="pl-PL" sz="2400" dirty="0"/>
              <a:t>prezentowania danych w kostce. Następuje wtedy przemieszczanie się w hierarchiach określonych wymiarów</a:t>
            </a:r>
            <a:r>
              <a:rPr lang="en-US" sz="2400" dirty="0"/>
              <a:t>.</a:t>
            </a:r>
            <a:r>
              <a:rPr lang="pl-PL" sz="2400" dirty="0"/>
              <a:t> </a:t>
            </a:r>
          </a:p>
          <a:p>
            <a:pPr marL="719138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pl-PL" sz="2000" dirty="0">
                <a:solidFill>
                  <a:srgbClr val="FF0000"/>
                </a:solidFill>
              </a:rPr>
              <a:t>Na przykład, </a:t>
            </a:r>
            <a:r>
              <a:rPr lang="pl-PL" sz="2000" dirty="0"/>
              <a:t>jeśli </a:t>
            </a:r>
            <a:r>
              <a:rPr lang="pl-PL" sz="2000" dirty="0">
                <a:solidFill>
                  <a:srgbClr val="FF0000"/>
                </a:solidFill>
              </a:rPr>
              <a:t>zmienimy </a:t>
            </a:r>
            <a:r>
              <a:rPr lang="pl-PL" sz="2000" dirty="0"/>
              <a:t>poziom szczegółowości w ramach hierarchii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Customer</a:t>
            </a:r>
            <a:r>
              <a:rPr lang="pl-PL" sz="2000" dirty="0"/>
              <a:t> przechodząc </a:t>
            </a:r>
            <a:r>
              <a:rPr lang="pl-PL" sz="2000" dirty="0">
                <a:solidFill>
                  <a:srgbClr val="FF0000"/>
                </a:solidFill>
              </a:rPr>
              <a:t>od</a:t>
            </a:r>
            <a:r>
              <a:rPr lang="pl-PL" sz="2000" dirty="0"/>
              <a:t>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City</a:t>
            </a:r>
            <a:r>
              <a:rPr lang="pl-PL" sz="2000" dirty="0"/>
              <a:t> </a:t>
            </a:r>
            <a:r>
              <a:rPr lang="pl-PL" sz="2000" dirty="0">
                <a:solidFill>
                  <a:srgbClr val="FF0000"/>
                </a:solidFill>
              </a:rPr>
              <a:t>do</a:t>
            </a:r>
            <a:r>
              <a:rPr lang="pl-PL" sz="2000" dirty="0"/>
              <a:t>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Country</a:t>
            </a:r>
            <a:r>
              <a:rPr lang="pl-PL" sz="2000" dirty="0"/>
              <a:t>, to wartości sprzedaży dla wszystkich klientów w tym samym kraju zostaną poddane </a:t>
            </a:r>
            <a:r>
              <a:rPr lang="pl-PL" sz="2000" dirty="0">
                <a:solidFill>
                  <a:srgbClr val="FF0000"/>
                </a:solidFill>
              </a:rPr>
              <a:t>agregacji (scaleniu), </a:t>
            </a:r>
            <a:r>
              <a:rPr lang="pl-PL" sz="2000" dirty="0"/>
              <a:t>na przykład, za pomocą operacji sumowania</a:t>
            </a:r>
            <a:r>
              <a:rPr lang="en-US" sz="2000" dirty="0"/>
              <a:t>. </a:t>
            </a:r>
            <a:endParaRPr lang="pl-PL" sz="2000" dirty="0"/>
          </a:p>
          <a:p>
            <a:pPr marL="719138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Analogicznie operowanie liczbami odnoszącymi się do całościowej sprzedaży prowadzi do kostki składającej się z </a:t>
            </a:r>
            <a:r>
              <a:rPr lang="pl-PL" sz="2000" dirty="0">
                <a:solidFill>
                  <a:srgbClr val="FF0000"/>
                </a:solidFill>
              </a:rPr>
              <a:t>pojedynczej komórki </a:t>
            </a:r>
            <a:r>
              <a:rPr lang="pl-PL" sz="2000" dirty="0"/>
              <a:t>i zawierającej </a:t>
            </a:r>
            <a:r>
              <a:rPr lang="pl-PL" sz="2000" dirty="0">
                <a:solidFill>
                  <a:srgbClr val="FF0000"/>
                </a:solidFill>
              </a:rPr>
              <a:t>ogólną sumę </a:t>
            </a:r>
            <a:r>
              <a:rPr lang="pl-PL" sz="2000" dirty="0"/>
              <a:t>wartości sprzedaży wszystkich produktów. Odpowiada to prezentacji kostki na poziomie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All</a:t>
            </a:r>
            <a:r>
              <a:rPr lang="pl-PL" sz="2000" dirty="0"/>
              <a:t> dla wszystkich hierarchii wymiarów.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/>
              <a:t>Ag</a:t>
            </a:r>
            <a:r>
              <a:rPr lang="pl-PL" sz="4000" b="1" dirty="0" err="1"/>
              <a:t>regowanie</a:t>
            </a:r>
            <a:r>
              <a:rPr lang="pl-PL" sz="4000" b="1" dirty="0"/>
              <a:t> miar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31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34157" y="1186641"/>
            <a:ext cx="107236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 err="1">
                <a:solidFill>
                  <a:srgbClr val="FF0000"/>
                </a:solidFill>
              </a:rPr>
              <a:t>Summarizability</a:t>
            </a:r>
            <a:r>
              <a:rPr lang="en-US" sz="2400" b="1" dirty="0"/>
              <a:t> </a:t>
            </a:r>
            <a:r>
              <a:rPr lang="en-US" sz="2400" dirty="0"/>
              <a:t>refers to the </a:t>
            </a:r>
            <a:r>
              <a:rPr lang="en-US" sz="2400" dirty="0">
                <a:solidFill>
                  <a:srgbClr val="FF0000"/>
                </a:solidFill>
              </a:rPr>
              <a:t>correct aggregation </a:t>
            </a:r>
            <a:r>
              <a:rPr lang="en-US" sz="2400" dirty="0"/>
              <a:t>of cube measures</a:t>
            </a:r>
            <a:r>
              <a:rPr lang="pl-PL" sz="2400" dirty="0"/>
              <a:t> </a:t>
            </a:r>
            <a:r>
              <a:rPr lang="en-US" sz="2400" dirty="0"/>
              <a:t>along dimension hierarchies, in order to obtain </a:t>
            </a:r>
            <a:r>
              <a:rPr lang="en-US" sz="2400" dirty="0">
                <a:solidFill>
                  <a:srgbClr val="FF0000"/>
                </a:solidFill>
              </a:rPr>
              <a:t>consistent</a:t>
            </a:r>
            <a:r>
              <a:rPr lang="en-US" sz="2400" dirty="0"/>
              <a:t> aggregation results.</a:t>
            </a:r>
            <a:r>
              <a:rPr lang="pl-PL" sz="2400" dirty="0"/>
              <a:t> </a:t>
            </a:r>
          </a:p>
          <a:p>
            <a:pPr marL="714375" indent="-3429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To </a:t>
            </a:r>
            <a:r>
              <a:rPr lang="en-US" sz="2000" dirty="0">
                <a:solidFill>
                  <a:srgbClr val="FF0000"/>
                </a:solidFill>
              </a:rPr>
              <a:t>ensure</a:t>
            </a:r>
            <a:r>
              <a:rPr lang="en-US" sz="2000" dirty="0"/>
              <a:t> </a:t>
            </a:r>
            <a:r>
              <a:rPr lang="en-US" sz="2000" dirty="0" err="1"/>
              <a:t>summarizability</a:t>
            </a:r>
            <a:r>
              <a:rPr lang="en-US" sz="2000" dirty="0"/>
              <a:t>, a </a:t>
            </a:r>
            <a:r>
              <a:rPr lang="en-US" sz="2000" dirty="0">
                <a:solidFill>
                  <a:srgbClr val="FF0000"/>
                </a:solidFill>
              </a:rPr>
              <a:t>set of conditions </a:t>
            </a:r>
            <a:r>
              <a:rPr lang="en-US" sz="2000" dirty="0"/>
              <a:t>may hold. </a:t>
            </a:r>
            <a:endParaRPr lang="pl-PL" sz="2000" dirty="0"/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 err="1">
                <a:solidFill>
                  <a:srgbClr val="FF0000"/>
                </a:solidFill>
              </a:rPr>
              <a:t>Disjointness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of instances </a:t>
            </a:r>
            <a:endParaRPr lang="pl-PL" sz="2400" dirty="0">
              <a:solidFill>
                <a:schemeClr val="tx2"/>
              </a:solidFill>
            </a:endParaRPr>
          </a:p>
          <a:p>
            <a:pPr marL="714375" indent="-3429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/>
              <a:t>The </a:t>
            </a:r>
            <a:r>
              <a:rPr lang="en-US" sz="2100" dirty="0">
                <a:solidFill>
                  <a:srgbClr val="FF0000"/>
                </a:solidFill>
              </a:rPr>
              <a:t>grouping </a:t>
            </a:r>
            <a:r>
              <a:rPr lang="en-US" sz="2100" dirty="0"/>
              <a:t>of instances in a level with</a:t>
            </a:r>
            <a:r>
              <a:rPr lang="pl-PL" sz="2100" dirty="0"/>
              <a:t> </a:t>
            </a:r>
            <a:r>
              <a:rPr lang="en-US" sz="2100" dirty="0"/>
              <a:t>respect to their parent in the next level must result in </a:t>
            </a:r>
            <a:r>
              <a:rPr lang="en-US" sz="2100" dirty="0">
                <a:solidFill>
                  <a:srgbClr val="FF0000"/>
                </a:solidFill>
              </a:rPr>
              <a:t>disjoint</a:t>
            </a:r>
            <a:r>
              <a:rPr lang="en-US" sz="2100" dirty="0"/>
              <a:t> subsets.</a:t>
            </a:r>
            <a:r>
              <a:rPr lang="pl-PL" sz="2100" dirty="0"/>
              <a:t> </a:t>
            </a:r>
          </a:p>
          <a:p>
            <a:pPr marL="714375" indent="-3429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>
                <a:solidFill>
                  <a:srgbClr val="FF0000"/>
                </a:solidFill>
              </a:rPr>
              <a:t>For example</a:t>
            </a:r>
            <a:r>
              <a:rPr lang="en-US" sz="2100" dirty="0"/>
              <a:t>, in the hierarchy of </a:t>
            </a:r>
            <a:r>
              <a:rPr lang="pl-PL" sz="2100" dirty="0" err="1"/>
              <a:t>our</a:t>
            </a:r>
            <a:r>
              <a:rPr lang="pl-PL" sz="2100" dirty="0"/>
              <a:t> </a:t>
            </a:r>
            <a:r>
              <a:rPr lang="pl-PL" sz="2100" dirty="0" err="1"/>
              <a:t>example</a:t>
            </a:r>
            <a:r>
              <a:rPr lang="en-US" sz="2100" dirty="0"/>
              <a:t>, a product cannot belong to two</a:t>
            </a:r>
            <a:r>
              <a:rPr lang="pl-PL" sz="2100" dirty="0"/>
              <a:t> </a:t>
            </a:r>
            <a:r>
              <a:rPr lang="en-US" sz="2100" dirty="0"/>
              <a:t>categories. If this were the case, each product sales would be counted twice,</a:t>
            </a:r>
            <a:r>
              <a:rPr lang="pl-PL" sz="2100" dirty="0"/>
              <a:t> one for </a:t>
            </a:r>
            <a:r>
              <a:rPr lang="pl-PL" sz="2100" dirty="0" err="1"/>
              <a:t>each</a:t>
            </a:r>
            <a:r>
              <a:rPr lang="pl-PL" sz="2100" dirty="0"/>
              <a:t> </a:t>
            </a:r>
            <a:r>
              <a:rPr lang="pl-PL" sz="2100" dirty="0" err="1"/>
              <a:t>category</a:t>
            </a:r>
            <a:r>
              <a:rPr lang="pl-PL" sz="2100" dirty="0"/>
              <a:t>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/>
              <a:t>Summari</a:t>
            </a:r>
            <a:r>
              <a:rPr lang="pl-PL" sz="4000" b="1" dirty="0"/>
              <a:t>z</a:t>
            </a:r>
            <a:r>
              <a:rPr lang="en-US" sz="4000" b="1" dirty="0"/>
              <a:t>ability    (1/2)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195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94671" y="1219298"/>
            <a:ext cx="109571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Termin</a:t>
            </a:r>
            <a:r>
              <a:rPr lang="pl-PL" sz="2400" dirty="0">
                <a:solidFill>
                  <a:srgbClr val="FF0000"/>
                </a:solidFill>
              </a:rPr>
              <a:t> sumowalność </a:t>
            </a:r>
            <a:r>
              <a:rPr lang="pl-PL" sz="2400" dirty="0"/>
              <a:t>odnosi się do możliwości </a:t>
            </a:r>
            <a:r>
              <a:rPr lang="pl-PL" sz="2400" dirty="0">
                <a:solidFill>
                  <a:srgbClr val="FF0000"/>
                </a:solidFill>
              </a:rPr>
              <a:t>poprawnego</a:t>
            </a:r>
            <a:r>
              <a:rPr lang="pl-PL" sz="2400" dirty="0"/>
              <a:t> </a:t>
            </a:r>
            <a:r>
              <a:rPr lang="pl-PL" sz="2400" dirty="0">
                <a:solidFill>
                  <a:srgbClr val="FF0000"/>
                </a:solidFill>
              </a:rPr>
              <a:t>agregowania</a:t>
            </a:r>
            <a:r>
              <a:rPr lang="pl-PL" sz="2400" dirty="0"/>
              <a:t> miar kostki wzdłuż poszczególnych hierarchii wymiaru, tak, aby uzyskiwane wyniki agregacji zachowywały określoną </a:t>
            </a:r>
            <a:r>
              <a:rPr lang="pl-PL" sz="2400" dirty="0">
                <a:solidFill>
                  <a:srgbClr val="FF0000"/>
                </a:solidFill>
              </a:rPr>
              <a:t>spójność</a:t>
            </a:r>
            <a:r>
              <a:rPr lang="en-US" sz="2400" dirty="0"/>
              <a:t>.</a:t>
            </a:r>
            <a:r>
              <a:rPr lang="pl-PL" sz="2400" dirty="0"/>
              <a:t> </a:t>
            </a:r>
          </a:p>
          <a:p>
            <a:pPr marL="714375" indent="-3429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>
                <a:solidFill>
                  <a:srgbClr val="FF0000"/>
                </a:solidFill>
              </a:rPr>
              <a:t>Zapewnienie</a:t>
            </a:r>
            <a:r>
              <a:rPr lang="pl-PL" sz="2100" dirty="0"/>
              <a:t> sumowalności wymaga spełnienia pewnych </a:t>
            </a:r>
            <a:r>
              <a:rPr lang="pl-PL" sz="2100" dirty="0">
                <a:solidFill>
                  <a:srgbClr val="FF0000"/>
                </a:solidFill>
              </a:rPr>
              <a:t>warunków</a:t>
            </a:r>
            <a:r>
              <a:rPr lang="en-US" sz="2100" dirty="0"/>
              <a:t>. </a:t>
            </a:r>
            <a:endParaRPr lang="pl-PL" sz="2100" dirty="0"/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>
                <a:solidFill>
                  <a:srgbClr val="FF0000"/>
                </a:solidFill>
              </a:rPr>
              <a:t>Rozłączność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pl-PL" sz="2400" dirty="0">
              <a:solidFill>
                <a:schemeClr val="tx2"/>
              </a:solidFill>
            </a:endParaRPr>
          </a:p>
          <a:p>
            <a:pPr marL="714375" indent="-3429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>
                <a:solidFill>
                  <a:srgbClr val="FF0000"/>
                </a:solidFill>
              </a:rPr>
              <a:t>Grupowanie</a:t>
            </a:r>
            <a:r>
              <a:rPr lang="pl-PL" sz="2100" dirty="0"/>
              <a:t> elementów na pewnym poziomie zgodnie z przynależnością do „rodzica” na poziomie nadrzędnym musi prowadzić do zbiorów </a:t>
            </a:r>
            <a:r>
              <a:rPr lang="pl-PL" sz="2100" dirty="0">
                <a:solidFill>
                  <a:srgbClr val="FF0000"/>
                </a:solidFill>
              </a:rPr>
              <a:t>rozłącznych</a:t>
            </a:r>
            <a:r>
              <a:rPr lang="en-US" sz="2100" dirty="0"/>
              <a:t>.</a:t>
            </a:r>
            <a:r>
              <a:rPr lang="pl-PL" sz="2100" dirty="0"/>
              <a:t> </a:t>
            </a:r>
          </a:p>
          <a:p>
            <a:pPr marL="714375" indent="-3429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>
                <a:solidFill>
                  <a:srgbClr val="FF0000"/>
                </a:solidFill>
              </a:rPr>
              <a:t>Na przykład </a:t>
            </a:r>
            <a:r>
              <a:rPr lang="pl-PL" sz="2100" dirty="0"/>
              <a:t>dla hierarchii wymiaru </a:t>
            </a:r>
            <a:r>
              <a:rPr lang="en-US" sz="1900" dirty="0">
                <a:solidFill>
                  <a:prstClr val="black"/>
                </a:solidFill>
                <a:latin typeface="Monoid" panose="02000503000000000000" pitchFamily="2" charset="0"/>
              </a:rPr>
              <a:t>Product</a:t>
            </a:r>
            <a:r>
              <a:rPr lang="pl-PL" sz="2100" dirty="0"/>
              <a:t> pokazanej w rozważonym wcześniej przykładzie, żaden produkt nie może należeć do dwóch kategorii. Jeśliby się tak zdarzyło, wtedy wartość sprzedaży takiego produktu byłaby liczona podwójnie (osobno dla każdej kategorii).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Sumowalność</a:t>
            </a:r>
            <a:r>
              <a:rPr lang="en-US" sz="4000" b="1" dirty="0"/>
              <a:t>  </a:t>
            </a:r>
            <a:r>
              <a:rPr lang="pl-PL" sz="4000" b="1" dirty="0"/>
              <a:t> </a:t>
            </a:r>
            <a:r>
              <a:rPr lang="en-US" sz="4000" b="1" dirty="0"/>
              <a:t>  (1/2)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27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45477" y="1057687"/>
            <a:ext cx="111251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Completeness</a:t>
            </a:r>
            <a:endParaRPr lang="pl-PL" sz="2400" dirty="0">
              <a:solidFill>
                <a:srgbClr val="FF0000"/>
              </a:solidFill>
            </a:endParaRPr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>
                <a:solidFill>
                  <a:srgbClr val="FF0000"/>
                </a:solidFill>
              </a:rPr>
              <a:t>All</a:t>
            </a:r>
            <a:r>
              <a:rPr lang="en-US" sz="2100" dirty="0"/>
              <a:t> instances must be included in the hierarchy and each</a:t>
            </a:r>
            <a:r>
              <a:rPr lang="pl-PL" sz="2100" dirty="0"/>
              <a:t> </a:t>
            </a:r>
            <a:r>
              <a:rPr lang="en-US" sz="2100" dirty="0"/>
              <a:t>instance </a:t>
            </a:r>
            <a:r>
              <a:rPr lang="en-US" sz="2100" dirty="0">
                <a:solidFill>
                  <a:srgbClr val="FF0000"/>
                </a:solidFill>
              </a:rPr>
              <a:t>must be related to </a:t>
            </a:r>
            <a:r>
              <a:rPr lang="en-US" sz="2100" dirty="0"/>
              <a:t>one parent in the next level. </a:t>
            </a:r>
            <a:endParaRPr lang="pl-PL" sz="21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>
                <a:solidFill>
                  <a:srgbClr val="FF0000"/>
                </a:solidFill>
              </a:rPr>
              <a:t>For example</a:t>
            </a:r>
            <a:r>
              <a:rPr lang="en-US" sz="2100" dirty="0"/>
              <a:t>,</a:t>
            </a:r>
            <a:r>
              <a:rPr lang="pl-PL" sz="2100" dirty="0"/>
              <a:t> </a:t>
            </a:r>
            <a:r>
              <a:rPr lang="en-US" sz="2100" dirty="0"/>
              <a:t>the instances of the </a:t>
            </a:r>
            <a:r>
              <a:rPr lang="en-US" sz="1700" dirty="0">
                <a:latin typeface="Monoid" panose="02000503000000000000" pitchFamily="2" charset="0"/>
              </a:rPr>
              <a:t>Time</a:t>
            </a:r>
            <a:r>
              <a:rPr lang="en-US" sz="2100" dirty="0"/>
              <a:t> hierarchy must contain all days in</a:t>
            </a:r>
            <a:r>
              <a:rPr lang="pl-PL" sz="2100" dirty="0"/>
              <a:t> </a:t>
            </a:r>
            <a:r>
              <a:rPr lang="en-US" sz="2100" dirty="0"/>
              <a:t>the period of interest, and each day must be assigned to a month. </a:t>
            </a:r>
            <a:endParaRPr lang="pl-PL" sz="21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/>
              <a:t>If</a:t>
            </a:r>
            <a:r>
              <a:rPr lang="pl-PL" sz="2100" dirty="0"/>
              <a:t> </a:t>
            </a:r>
            <a:r>
              <a:rPr lang="en-US" sz="2100" dirty="0"/>
              <a:t>this condition were </a:t>
            </a:r>
            <a:r>
              <a:rPr lang="en-US" sz="2100" dirty="0">
                <a:solidFill>
                  <a:srgbClr val="FF0000"/>
                </a:solidFill>
              </a:rPr>
              <a:t>not satisfied</a:t>
            </a:r>
            <a:r>
              <a:rPr lang="en-US" sz="2100" dirty="0"/>
              <a:t>, the aggregation of the results would be</a:t>
            </a:r>
            <a:r>
              <a:rPr lang="pl-PL" sz="2100" dirty="0"/>
              <a:t> </a:t>
            </a:r>
            <a:r>
              <a:rPr lang="en-US" sz="2100" dirty="0"/>
              <a:t>incorrect, since there would be dates for which sales will </a:t>
            </a:r>
            <a:r>
              <a:rPr lang="en-US" sz="2100" dirty="0">
                <a:solidFill>
                  <a:srgbClr val="FF0000"/>
                </a:solidFill>
              </a:rPr>
              <a:t>not be counted</a:t>
            </a:r>
            <a:r>
              <a:rPr lang="en-US" sz="2100" dirty="0"/>
              <a:t>.</a:t>
            </a:r>
            <a:endParaRPr lang="pl-PL" sz="21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Correctness</a:t>
            </a:r>
            <a:endParaRPr lang="pl-PL" sz="2400" dirty="0">
              <a:solidFill>
                <a:srgbClr val="FF0000"/>
              </a:solidFill>
            </a:endParaRPr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/>
              <a:t>It refers to the correct </a:t>
            </a:r>
            <a:r>
              <a:rPr lang="en-US" sz="2100" dirty="0">
                <a:solidFill>
                  <a:srgbClr val="FF0000"/>
                </a:solidFill>
              </a:rPr>
              <a:t>use of the aggregation functions</a:t>
            </a:r>
            <a:r>
              <a:rPr lang="en-US" sz="2100" dirty="0"/>
              <a:t>. </a:t>
            </a:r>
            <a:endParaRPr lang="pl-PL" sz="21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/>
              <a:t>As</a:t>
            </a:r>
            <a:r>
              <a:rPr lang="pl-PL" sz="2100" dirty="0"/>
              <a:t> </a:t>
            </a:r>
            <a:r>
              <a:rPr lang="en-US" sz="2100" dirty="0"/>
              <a:t>explained next, </a:t>
            </a:r>
            <a:r>
              <a:rPr lang="en-US" sz="2100" dirty="0">
                <a:solidFill>
                  <a:srgbClr val="FF0000"/>
                </a:solidFill>
              </a:rPr>
              <a:t>measures can be of various types</a:t>
            </a:r>
            <a:r>
              <a:rPr lang="en-US" sz="2100" dirty="0"/>
              <a:t>, and this determines the</a:t>
            </a:r>
            <a:r>
              <a:rPr lang="pl-PL" sz="2100" dirty="0"/>
              <a:t> </a:t>
            </a:r>
            <a:r>
              <a:rPr lang="en-US" sz="2100" dirty="0"/>
              <a:t>kind of aggregation function that can be applied to them.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 err="1"/>
              <a:t>Summarizability</a:t>
            </a:r>
            <a:r>
              <a:rPr lang="pl-PL" sz="4000" b="1" dirty="0"/>
              <a:t>    (2/2)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482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12674" y="1292678"/>
            <a:ext cx="1093227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importance of data analysis </a:t>
            </a:r>
            <a:r>
              <a:rPr lang="en-US" sz="2400" dirty="0"/>
              <a:t>has been steadily increasing from the early</a:t>
            </a:r>
            <a:r>
              <a:rPr lang="pl-PL" sz="2400" dirty="0"/>
              <a:t> </a:t>
            </a:r>
            <a:r>
              <a:rPr lang="en-US" sz="2400" dirty="0"/>
              <a:t>1990s </a:t>
            </a:r>
            <a:endParaRPr lang="pl-PL" sz="2400" dirty="0"/>
          </a:p>
          <a:p>
            <a:pPr marL="719138" indent="-35877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O</a:t>
            </a:r>
            <a:r>
              <a:rPr lang="en-US" sz="2000" dirty="0" err="1"/>
              <a:t>rganizations</a:t>
            </a:r>
            <a:r>
              <a:rPr lang="en-US" sz="2000" dirty="0"/>
              <a:t> in all sectors are being required to </a:t>
            </a:r>
            <a:r>
              <a:rPr lang="en-US" sz="2000" dirty="0">
                <a:solidFill>
                  <a:srgbClr val="FF0000"/>
                </a:solidFill>
              </a:rPr>
              <a:t>improve</a:t>
            </a:r>
            <a:r>
              <a:rPr lang="en-US" sz="2000" dirty="0"/>
              <a:t> their</a:t>
            </a:r>
            <a:r>
              <a:rPr lang="pl-PL" sz="2000" dirty="0"/>
              <a:t> </a:t>
            </a:r>
            <a:r>
              <a:rPr lang="en-US" sz="2000" dirty="0"/>
              <a:t>decision-making processes in order to </a:t>
            </a:r>
            <a:r>
              <a:rPr lang="en-US" sz="2000" dirty="0">
                <a:solidFill>
                  <a:srgbClr val="FF0000"/>
                </a:solidFill>
              </a:rPr>
              <a:t>maintain their competitive advantage</a:t>
            </a:r>
            <a:r>
              <a:rPr lang="en-US" sz="2000" dirty="0"/>
              <a:t>.</a:t>
            </a:r>
            <a:r>
              <a:rPr lang="pl-PL" sz="2000" dirty="0"/>
              <a:t> </a:t>
            </a:r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Traditional database systems </a:t>
            </a:r>
            <a:r>
              <a:rPr lang="en-US" sz="2400" dirty="0">
                <a:solidFill>
                  <a:srgbClr val="FF0000"/>
                </a:solidFill>
              </a:rPr>
              <a:t>do not </a:t>
            </a:r>
            <a:r>
              <a:rPr lang="en-US" sz="2400" dirty="0"/>
              <a:t>satisfy</a:t>
            </a:r>
            <a:r>
              <a:rPr lang="pl-PL" sz="2400" dirty="0"/>
              <a:t> </a:t>
            </a:r>
            <a:r>
              <a:rPr lang="en-US" sz="2400" dirty="0"/>
              <a:t>the requirements of data analysis. </a:t>
            </a:r>
            <a:endParaRPr lang="pl-PL" sz="2400" dirty="0"/>
          </a:p>
          <a:p>
            <a:pPr marL="719138" indent="-35877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They are designed and tuned to sup</a:t>
            </a:r>
            <a:r>
              <a:rPr lang="pl-PL" sz="2000" dirty="0"/>
              <a:t>p</a:t>
            </a:r>
            <a:r>
              <a:rPr lang="en-US" sz="2000" dirty="0"/>
              <a:t>ort</a:t>
            </a:r>
            <a:r>
              <a:rPr lang="pl-PL" sz="2000" dirty="0"/>
              <a:t>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daily operations </a:t>
            </a:r>
            <a:r>
              <a:rPr lang="en-US" sz="2000" dirty="0"/>
              <a:t>of an organization, and their </a:t>
            </a:r>
            <a:r>
              <a:rPr lang="en-US" sz="2000" dirty="0">
                <a:solidFill>
                  <a:srgbClr val="FF0000"/>
                </a:solidFill>
              </a:rPr>
              <a:t>primary concern </a:t>
            </a:r>
            <a:r>
              <a:rPr lang="en-US" sz="2000" dirty="0"/>
              <a:t>is to ensure</a:t>
            </a:r>
            <a:r>
              <a:rPr lang="pl-PL" sz="2000" dirty="0"/>
              <a:t> </a:t>
            </a:r>
            <a:r>
              <a:rPr lang="en-US" sz="2000" dirty="0"/>
              <a:t>fast, concurrent </a:t>
            </a:r>
            <a:r>
              <a:rPr lang="en-US" sz="2000" dirty="0">
                <a:solidFill>
                  <a:srgbClr val="FF0000"/>
                </a:solidFill>
              </a:rPr>
              <a:t>access</a:t>
            </a:r>
            <a:r>
              <a:rPr lang="en-US" sz="2000" dirty="0"/>
              <a:t> to data. </a:t>
            </a:r>
            <a:endParaRPr lang="pl-PL" sz="2000" dirty="0"/>
          </a:p>
          <a:p>
            <a:pPr marL="719138" indent="-35877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This requires transaction processing and</a:t>
            </a:r>
            <a:r>
              <a:rPr lang="pl-PL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concurrency</a:t>
            </a:r>
            <a:r>
              <a:rPr lang="en-US" sz="2000" dirty="0"/>
              <a:t> control capabilities, as well as recovery techniques that guarantee</a:t>
            </a:r>
            <a:r>
              <a:rPr lang="pl-PL" sz="2000" dirty="0"/>
              <a:t> </a:t>
            </a:r>
            <a:r>
              <a:rPr lang="en-US" sz="2000" dirty="0"/>
              <a:t>data </a:t>
            </a:r>
            <a:r>
              <a:rPr lang="en-US" sz="2000" dirty="0">
                <a:solidFill>
                  <a:srgbClr val="FF0000"/>
                </a:solidFill>
              </a:rPr>
              <a:t>consistency</a:t>
            </a:r>
            <a:r>
              <a:rPr lang="en-US" sz="2000" dirty="0"/>
              <a:t>. </a:t>
            </a:r>
            <a:endParaRPr lang="pl-PL" sz="2000" dirty="0"/>
          </a:p>
          <a:p>
            <a:pPr marL="719138" indent="-35877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These systems are known as </a:t>
            </a:r>
            <a:r>
              <a:rPr lang="en-US" sz="2000" dirty="0">
                <a:solidFill>
                  <a:srgbClr val="FF0000"/>
                </a:solidFill>
              </a:rPr>
              <a:t>operational databases </a:t>
            </a:r>
            <a:r>
              <a:rPr lang="en-US" sz="2000" dirty="0"/>
              <a:t>or</a:t>
            </a:r>
            <a:r>
              <a:rPr lang="pl-PL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online transaction processing (OLTP) </a:t>
            </a:r>
            <a:r>
              <a:rPr lang="en-US" sz="2000" dirty="0"/>
              <a:t>systems. </a:t>
            </a:r>
            <a:endParaRPr lang="pl-PL" sz="2000" dirty="0"/>
          </a:p>
          <a:p>
            <a:pPr marL="719138" indent="-35877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The OLTP paradigm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focused</a:t>
            </a:r>
            <a:r>
              <a:rPr lang="pl-PL" sz="2000" dirty="0"/>
              <a:t> on </a:t>
            </a:r>
            <a:r>
              <a:rPr lang="pl-PL" sz="2000" dirty="0" err="1">
                <a:solidFill>
                  <a:srgbClr val="FF0000"/>
                </a:solidFill>
              </a:rPr>
              <a:t>transactions</a:t>
            </a:r>
            <a:r>
              <a:rPr lang="pl-PL" sz="2000" dirty="0"/>
              <a:t>.</a:t>
            </a:r>
            <a:endParaRPr lang="en-US" sz="2000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/>
              <a:t>Traditional Databases and Data Analysis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4A1-0863-4441-A2EA-9DB4F24FC58B}" type="datetime1">
              <a:rPr lang="pl-PL" smtClean="0"/>
              <a:t>2024-05-22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31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45477" y="1057687"/>
            <a:ext cx="1112519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>
                <a:solidFill>
                  <a:srgbClr val="FF0000"/>
                </a:solidFill>
              </a:rPr>
              <a:t>Kompletność</a:t>
            </a:r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>
                <a:solidFill>
                  <a:srgbClr val="FF0000"/>
                </a:solidFill>
              </a:rPr>
              <a:t>Wszystkie </a:t>
            </a:r>
            <a:r>
              <a:rPr lang="pl-PL" sz="2100" dirty="0"/>
              <a:t>wystąpienia produktów muszą być włączone do hierarchii a każde z nich </a:t>
            </a:r>
            <a:r>
              <a:rPr lang="pl-PL" sz="2100" dirty="0">
                <a:solidFill>
                  <a:srgbClr val="FF0000"/>
                </a:solidFill>
              </a:rPr>
              <a:t>musi być odniesione</a:t>
            </a:r>
            <a:r>
              <a:rPr lang="pl-PL" sz="2100" dirty="0"/>
              <a:t> do (jednego) rodzica na poziome nadrzędnym</a:t>
            </a:r>
            <a:r>
              <a:rPr lang="en-US" sz="2100" dirty="0"/>
              <a:t>. </a:t>
            </a:r>
            <a:endParaRPr lang="pl-PL" sz="21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>
                <a:solidFill>
                  <a:srgbClr val="FF0000"/>
                </a:solidFill>
              </a:rPr>
              <a:t>Na przykład </a:t>
            </a:r>
            <a:r>
              <a:rPr lang="pl-PL" sz="2100" dirty="0"/>
              <a:t>wystąpienia w hierarchii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Time</a:t>
            </a:r>
            <a:r>
              <a:rPr lang="pl-PL" sz="2100" dirty="0">
                <a:solidFill>
                  <a:srgbClr val="FF0000"/>
                </a:solidFill>
              </a:rPr>
              <a:t> </a:t>
            </a:r>
            <a:r>
              <a:rPr lang="pl-PL" sz="2100" dirty="0"/>
              <a:t>muszą objąć wszystkie dni w interesującym nas okresie, a każdy dzień musi być przypisany do miesiąca</a:t>
            </a:r>
            <a:r>
              <a:rPr lang="en-US" sz="2100" dirty="0"/>
              <a:t>. </a:t>
            </a:r>
            <a:endParaRPr lang="pl-PL" sz="21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/>
              <a:t>Gdyby ten warunek </a:t>
            </a:r>
            <a:r>
              <a:rPr lang="pl-PL" sz="2100" dirty="0">
                <a:solidFill>
                  <a:srgbClr val="FF0000"/>
                </a:solidFill>
              </a:rPr>
              <a:t>nie był spełniony</a:t>
            </a:r>
            <a:r>
              <a:rPr lang="pl-PL" sz="2100" dirty="0"/>
              <a:t>, agregacja mogłaby okazać się błędna, gdyż mogłyby wystąpić takie daty, dla których sprzedaż </a:t>
            </a:r>
            <a:r>
              <a:rPr lang="pl-PL" sz="2100" dirty="0">
                <a:solidFill>
                  <a:srgbClr val="FF0000"/>
                </a:solidFill>
              </a:rPr>
              <a:t>nie została uwzględniona</a:t>
            </a:r>
            <a:r>
              <a:rPr lang="en-US" sz="2100" dirty="0"/>
              <a:t>.</a:t>
            </a:r>
            <a:endParaRPr lang="pl-PL" sz="21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>
                <a:solidFill>
                  <a:srgbClr val="FF0000"/>
                </a:solidFill>
              </a:rPr>
              <a:t>Poprawność</a:t>
            </a:r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/>
              <a:t>Pojęcie to odnosi się do właściwego </a:t>
            </a:r>
            <a:r>
              <a:rPr lang="pl-PL" sz="2100" dirty="0">
                <a:solidFill>
                  <a:srgbClr val="FF0000"/>
                </a:solidFill>
              </a:rPr>
              <a:t>użycia funkcji agregacji</a:t>
            </a:r>
            <a:r>
              <a:rPr lang="en-US" sz="2100" dirty="0"/>
              <a:t>. </a:t>
            </a:r>
            <a:endParaRPr lang="pl-PL" sz="21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/>
              <a:t>W dalszej części zwrócimy uwagę na to, że </a:t>
            </a:r>
            <a:r>
              <a:rPr lang="pl-PL" sz="2100" dirty="0">
                <a:solidFill>
                  <a:srgbClr val="FF0000"/>
                </a:solidFill>
              </a:rPr>
              <a:t>miary mogą być różnych typów</a:t>
            </a:r>
            <a:r>
              <a:rPr lang="pl-PL" sz="2100" dirty="0"/>
              <a:t>, co wyznacza rodzaj funkcji agregacji, jaka może być dla tych miar </a:t>
            </a:r>
            <a:r>
              <a:rPr lang="pl-PL" sz="2100" dirty="0">
                <a:solidFill>
                  <a:srgbClr val="FF0000"/>
                </a:solidFill>
              </a:rPr>
              <a:t>zastosowana</a:t>
            </a:r>
            <a:r>
              <a:rPr lang="en-US" sz="2100" dirty="0"/>
              <a:t>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Sumowalność     (2/2)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6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09489" y="1174098"/>
            <a:ext cx="1178403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According to the </a:t>
            </a:r>
            <a:r>
              <a:rPr lang="en-US" sz="2300" dirty="0">
                <a:solidFill>
                  <a:srgbClr val="FF0000"/>
                </a:solidFill>
              </a:rPr>
              <a:t>way in which they can be aggregated</a:t>
            </a:r>
            <a:r>
              <a:rPr lang="en-US" sz="2300" dirty="0"/>
              <a:t>, measures can be classified as follows. 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>
                <a:solidFill>
                  <a:srgbClr val="FF0000"/>
                </a:solidFill>
              </a:rPr>
              <a:t>Additive </a:t>
            </a:r>
            <a:r>
              <a:rPr lang="en-US" sz="2300" dirty="0"/>
              <a:t>measures can be meaningfully summarized along </a:t>
            </a:r>
            <a:r>
              <a:rPr lang="en-US" sz="2300" dirty="0">
                <a:solidFill>
                  <a:srgbClr val="FF0000"/>
                </a:solidFill>
              </a:rPr>
              <a:t>all</a:t>
            </a:r>
            <a:r>
              <a:rPr lang="en-US" sz="2300" dirty="0"/>
              <a:t> the dimensions, using </a:t>
            </a:r>
            <a:r>
              <a:rPr lang="en-US" sz="2300" dirty="0">
                <a:solidFill>
                  <a:srgbClr val="FF0000"/>
                </a:solidFill>
              </a:rPr>
              <a:t>addition</a:t>
            </a:r>
            <a:r>
              <a:rPr lang="en-US" sz="2300" dirty="0"/>
              <a:t>. </a:t>
            </a:r>
          </a:p>
          <a:p>
            <a:pPr marL="714375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en-US" sz="2100" dirty="0"/>
              <a:t>These are the </a:t>
            </a:r>
            <a:r>
              <a:rPr lang="en-US" sz="2100" dirty="0">
                <a:solidFill>
                  <a:srgbClr val="FF0000"/>
                </a:solidFill>
              </a:rPr>
              <a:t>most common </a:t>
            </a:r>
            <a:r>
              <a:rPr lang="en-US" sz="2100" dirty="0"/>
              <a:t>type of measures. </a:t>
            </a:r>
          </a:p>
          <a:p>
            <a:pPr marL="714375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en-US" sz="2100" dirty="0">
                <a:solidFill>
                  <a:srgbClr val="FF0000"/>
                </a:solidFill>
              </a:rPr>
              <a:t>For example</a:t>
            </a:r>
            <a:r>
              <a:rPr lang="en-US" sz="2100" dirty="0"/>
              <a:t>, the measure </a:t>
            </a:r>
            <a:r>
              <a:rPr lang="en-US" sz="1700" dirty="0">
                <a:latin typeface="Monoid" panose="02000503000000000000" pitchFamily="2" charset="0"/>
              </a:rPr>
              <a:t>Quantity</a:t>
            </a:r>
            <a:r>
              <a:rPr lang="en-US" sz="2100" dirty="0"/>
              <a:t> in our cube is additive: it can be summarized when the hierarchies in the </a:t>
            </a:r>
            <a:r>
              <a:rPr lang="en-US" sz="1700" dirty="0">
                <a:latin typeface="Monoid" panose="02000503000000000000" pitchFamily="2" charset="0"/>
              </a:rPr>
              <a:t>Product</a:t>
            </a:r>
            <a:r>
              <a:rPr lang="en-US" sz="2100" dirty="0"/>
              <a:t>, </a:t>
            </a:r>
            <a:r>
              <a:rPr lang="en-US" sz="1700" dirty="0">
                <a:latin typeface="Monoid" panose="02000503000000000000" pitchFamily="2" charset="0"/>
              </a:rPr>
              <a:t>Time</a:t>
            </a:r>
            <a:r>
              <a:rPr lang="en-US" sz="2100" dirty="0"/>
              <a:t>, and </a:t>
            </a:r>
            <a:r>
              <a:rPr lang="en-US" sz="1700" dirty="0">
                <a:latin typeface="Monoid" panose="02000503000000000000" pitchFamily="2" charset="0"/>
              </a:rPr>
              <a:t>Customer</a:t>
            </a:r>
            <a:r>
              <a:rPr lang="en-US" sz="2100" dirty="0"/>
              <a:t> dimensions are traversed.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>
                <a:solidFill>
                  <a:srgbClr val="FF0000"/>
                </a:solidFill>
              </a:rPr>
              <a:t>Semiadditive </a:t>
            </a:r>
            <a:r>
              <a:rPr lang="en-US" sz="2300" dirty="0"/>
              <a:t>measures can be meaningfully summarized using addition along </a:t>
            </a:r>
            <a:r>
              <a:rPr lang="en-US" sz="2300" dirty="0">
                <a:solidFill>
                  <a:srgbClr val="FF0000"/>
                </a:solidFill>
              </a:rPr>
              <a:t>some</a:t>
            </a:r>
            <a:r>
              <a:rPr lang="en-US" sz="2300" dirty="0"/>
              <a:t>, but </a:t>
            </a:r>
            <a:r>
              <a:rPr lang="en-US" sz="2300" dirty="0">
                <a:solidFill>
                  <a:srgbClr val="FF0000"/>
                </a:solidFill>
              </a:rPr>
              <a:t>not all</a:t>
            </a:r>
            <a:r>
              <a:rPr lang="en-US" sz="2300" dirty="0"/>
              <a:t>, dimensions. </a:t>
            </a:r>
          </a:p>
          <a:p>
            <a:pPr marL="714375" indent="-363538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en-US" sz="2100" dirty="0"/>
              <a:t>A typical </a:t>
            </a:r>
            <a:r>
              <a:rPr lang="en-US" sz="2100" dirty="0">
                <a:solidFill>
                  <a:srgbClr val="FF0000"/>
                </a:solidFill>
              </a:rPr>
              <a:t>example</a:t>
            </a:r>
            <a:r>
              <a:rPr lang="en-US" sz="2100" dirty="0"/>
              <a:t> is that of inventory quantities, which cannot be meaningfully aggregated in the </a:t>
            </a:r>
            <a:r>
              <a:rPr lang="pl-PL" sz="2100" dirty="0"/>
              <a:t>t</a:t>
            </a:r>
            <a:r>
              <a:rPr lang="en-US" sz="2100" dirty="0" err="1"/>
              <a:t>ime</a:t>
            </a:r>
            <a:r>
              <a:rPr lang="en-US" sz="2100" dirty="0"/>
              <a:t> dimension, for instance, by adding the inventory quantities for two different quarters. 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>
                <a:solidFill>
                  <a:srgbClr val="FF0000"/>
                </a:solidFill>
              </a:rPr>
              <a:t>Nonadditive </a:t>
            </a:r>
            <a:r>
              <a:rPr lang="en-US" sz="2300" dirty="0"/>
              <a:t>measures</a:t>
            </a:r>
            <a:r>
              <a:rPr lang="en-US" sz="2300" dirty="0">
                <a:solidFill>
                  <a:srgbClr val="FF0000"/>
                </a:solidFill>
              </a:rPr>
              <a:t> cannot </a:t>
            </a:r>
            <a:r>
              <a:rPr lang="en-US" sz="2300" dirty="0"/>
              <a:t>be meaningfully summarized using addition across </a:t>
            </a:r>
            <a:r>
              <a:rPr lang="en-US" sz="2300" dirty="0">
                <a:solidFill>
                  <a:srgbClr val="FF0000"/>
                </a:solidFill>
              </a:rPr>
              <a:t>any</a:t>
            </a:r>
            <a:r>
              <a:rPr lang="en-US" sz="2300" dirty="0"/>
              <a:t> dimension. </a:t>
            </a:r>
          </a:p>
          <a:p>
            <a:pPr marL="714375" indent="-363538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en-US" sz="2100" dirty="0"/>
              <a:t>Typical </a:t>
            </a:r>
            <a:r>
              <a:rPr lang="en-US" sz="2100" dirty="0">
                <a:solidFill>
                  <a:srgbClr val="FF0000"/>
                </a:solidFill>
              </a:rPr>
              <a:t>examples</a:t>
            </a:r>
            <a:r>
              <a:rPr lang="en-US" sz="2100" dirty="0"/>
              <a:t> are item price, cost per unit, and exchange rate.</a:t>
            </a:r>
            <a:endParaRPr lang="en-US" sz="21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/>
              <a:t>Additive, Semiadditive and Nonadditive Measures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63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31260" y="966053"/>
            <a:ext cx="11784037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Ze względu na </a:t>
            </a:r>
            <a:r>
              <a:rPr lang="pl-PL" sz="2300" dirty="0">
                <a:solidFill>
                  <a:srgbClr val="FF0000"/>
                </a:solidFill>
              </a:rPr>
              <a:t>możliwości agregowania</a:t>
            </a:r>
            <a:r>
              <a:rPr lang="pl-PL" sz="2300" dirty="0"/>
              <a:t>, miary można podzielić na kilka grup</a:t>
            </a:r>
            <a:r>
              <a:rPr lang="en-US" sz="2300" dirty="0"/>
              <a:t>. 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Miary</a:t>
            </a:r>
            <a:r>
              <a:rPr lang="pl-PL" sz="2300" dirty="0">
                <a:solidFill>
                  <a:srgbClr val="FF0000"/>
                </a:solidFill>
              </a:rPr>
              <a:t> addytywne </a:t>
            </a:r>
            <a:r>
              <a:rPr lang="pl-PL" sz="2300" dirty="0"/>
              <a:t>mogą być w sensowny sposób agregowane wzdłuż </a:t>
            </a:r>
            <a:r>
              <a:rPr lang="pl-PL" sz="2300" dirty="0">
                <a:solidFill>
                  <a:srgbClr val="FF0000"/>
                </a:solidFill>
              </a:rPr>
              <a:t>wszystkich</a:t>
            </a:r>
            <a:r>
              <a:rPr lang="pl-PL" sz="2300" dirty="0"/>
              <a:t> wymiarów za pomocą </a:t>
            </a:r>
            <a:r>
              <a:rPr lang="pl-PL" sz="2300" dirty="0">
                <a:solidFill>
                  <a:srgbClr val="FF0000"/>
                </a:solidFill>
              </a:rPr>
              <a:t>sumowania</a:t>
            </a:r>
            <a:r>
              <a:rPr lang="en-US" sz="2300" dirty="0"/>
              <a:t>. </a:t>
            </a:r>
          </a:p>
          <a:p>
            <a:pPr marL="714375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pl-PL" sz="2100" dirty="0"/>
              <a:t>Jest to </a:t>
            </a:r>
            <a:r>
              <a:rPr lang="pl-PL" sz="2100" dirty="0">
                <a:solidFill>
                  <a:srgbClr val="FF0000"/>
                </a:solidFill>
              </a:rPr>
              <a:t>najbardziej popularny </a:t>
            </a:r>
            <a:r>
              <a:rPr lang="pl-PL" sz="2100" dirty="0"/>
              <a:t>typ miar</a:t>
            </a:r>
            <a:r>
              <a:rPr lang="en-US" sz="2100" dirty="0"/>
              <a:t>. </a:t>
            </a:r>
          </a:p>
          <a:p>
            <a:pPr marL="714375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pl-PL" sz="2100" dirty="0">
                <a:solidFill>
                  <a:srgbClr val="FF0000"/>
                </a:solidFill>
              </a:rPr>
              <a:t>Na przykład </a:t>
            </a:r>
            <a:r>
              <a:rPr lang="pl-PL" sz="2100" dirty="0"/>
              <a:t>miara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Quantity</a:t>
            </a:r>
            <a:r>
              <a:rPr lang="pl-PL" sz="2100" dirty="0"/>
              <a:t> w naszej kostce jest addytywna: może być ona sumowana w ramach hierarchii związanych z wymiarami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Product</a:t>
            </a:r>
            <a:r>
              <a:rPr lang="en-US" sz="2100" dirty="0">
                <a:solidFill>
                  <a:prstClr val="black"/>
                </a:solidFill>
              </a:rPr>
              <a:t>,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Time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pl-PL" sz="2100" dirty="0">
                <a:solidFill>
                  <a:prstClr val="black"/>
                </a:solidFill>
              </a:rPr>
              <a:t>i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Customer</a:t>
            </a:r>
            <a:r>
              <a:rPr lang="en-US" sz="2100" dirty="0"/>
              <a:t>.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Miary </a:t>
            </a:r>
            <a:r>
              <a:rPr lang="pl-PL" sz="2300" dirty="0" err="1">
                <a:solidFill>
                  <a:srgbClr val="FF0000"/>
                </a:solidFill>
              </a:rPr>
              <a:t>semi</a:t>
            </a:r>
            <a:r>
              <a:rPr lang="pl-PL" sz="2300" dirty="0">
                <a:solidFill>
                  <a:srgbClr val="FF0000"/>
                </a:solidFill>
              </a:rPr>
              <a:t>-addytywne </a:t>
            </a:r>
            <a:r>
              <a:rPr lang="pl-PL" sz="2300" dirty="0"/>
              <a:t>mogą być w sposób sensowny agregowane za pomocą dodawania  wzdłuż </a:t>
            </a:r>
            <a:r>
              <a:rPr lang="pl-PL" sz="2300" dirty="0">
                <a:solidFill>
                  <a:srgbClr val="FF0000"/>
                </a:solidFill>
              </a:rPr>
              <a:t>pewnych</a:t>
            </a:r>
            <a:r>
              <a:rPr lang="pl-PL" sz="2300" dirty="0"/>
              <a:t>, ale </a:t>
            </a:r>
            <a:r>
              <a:rPr lang="pl-PL" sz="2300" dirty="0">
                <a:solidFill>
                  <a:srgbClr val="FF0000"/>
                </a:solidFill>
              </a:rPr>
              <a:t>nie wszystkich</a:t>
            </a:r>
            <a:r>
              <a:rPr lang="pl-PL" sz="2300" dirty="0"/>
              <a:t>, wymiarów</a:t>
            </a:r>
            <a:r>
              <a:rPr lang="en-US" sz="2300" dirty="0"/>
              <a:t>. </a:t>
            </a:r>
          </a:p>
          <a:p>
            <a:pPr marL="714375" indent="-363538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pl-PL" sz="2100" dirty="0"/>
              <a:t>Typowym </a:t>
            </a:r>
            <a:r>
              <a:rPr lang="pl-PL" sz="2100" dirty="0">
                <a:solidFill>
                  <a:srgbClr val="FF0000"/>
                </a:solidFill>
              </a:rPr>
              <a:t>przykładem</a:t>
            </a:r>
            <a:r>
              <a:rPr lang="pl-PL" sz="2100" dirty="0"/>
              <a:t> są stany magazynowe, które nie mogą być z sensem agregowane w wymiarze czasu (nie miałoby sensu na przykład dodawanie stanów w dwóch różnych kwartałach)</a:t>
            </a:r>
            <a:r>
              <a:rPr lang="en-US" sz="2100" dirty="0"/>
              <a:t>. 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Miary </a:t>
            </a:r>
            <a:r>
              <a:rPr lang="pl-PL" sz="2300" dirty="0">
                <a:solidFill>
                  <a:srgbClr val="FF0000"/>
                </a:solidFill>
              </a:rPr>
              <a:t>nieaddytywne nie mogą </a:t>
            </a:r>
            <a:r>
              <a:rPr lang="pl-PL" sz="2300" dirty="0"/>
              <a:t>być logicznie agregowane przy użyciu dodawania wzdłuż </a:t>
            </a:r>
            <a:r>
              <a:rPr lang="pl-PL" sz="2300" dirty="0">
                <a:solidFill>
                  <a:srgbClr val="FF0000"/>
                </a:solidFill>
              </a:rPr>
              <a:t>jakiegokolwiek</a:t>
            </a:r>
            <a:r>
              <a:rPr lang="pl-PL" sz="2300" dirty="0"/>
              <a:t> wymiaru</a:t>
            </a:r>
            <a:r>
              <a:rPr lang="en-US" sz="2300" dirty="0"/>
              <a:t>. </a:t>
            </a:r>
          </a:p>
          <a:p>
            <a:pPr marL="714375" indent="-363538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pl-PL" sz="2100" dirty="0"/>
              <a:t>Do typowych </a:t>
            </a:r>
            <a:r>
              <a:rPr lang="pl-PL" sz="2100" dirty="0">
                <a:solidFill>
                  <a:srgbClr val="FF0000"/>
                </a:solidFill>
              </a:rPr>
              <a:t>przykładów</a:t>
            </a:r>
            <a:r>
              <a:rPr lang="pl-PL" sz="2100" dirty="0"/>
              <a:t> należą: cena produktu, koszty jednostkowe oraz kurs wymiany</a:t>
            </a:r>
            <a:r>
              <a:rPr lang="en-US" sz="2100" dirty="0"/>
              <a:t>.</a:t>
            </a:r>
            <a:endParaRPr lang="en-US" sz="21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Miary addytywne, </a:t>
            </a:r>
            <a:r>
              <a:rPr lang="pl-PL" sz="4000" b="1" dirty="0" err="1"/>
              <a:t>semi</a:t>
            </a:r>
            <a:r>
              <a:rPr lang="pl-PL" sz="4000" b="1" dirty="0"/>
              <a:t>-addytywne i nieaddytywne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451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sz="4000" b="1" dirty="0"/>
              <a:t>Using OLAP Application (To </a:t>
            </a:r>
            <a:r>
              <a:rPr lang="pl-PL" sz="4000" b="1" dirty="0" err="1"/>
              <a:t>Remember</a:t>
            </a:r>
            <a:r>
              <a:rPr lang="pl-PL" sz="4000" b="1" dirty="0"/>
              <a:t>)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9688-D3F5-4573-96E9-FA743194065E}" type="datetime1">
              <a:rPr lang="pl-PL" smtClean="0"/>
              <a:t>2024-05-22</a:t>
            </a:fld>
            <a:endParaRPr lang="pl-PL"/>
          </a:p>
        </p:txBody>
      </p:sp>
      <p:sp>
        <p:nvSpPr>
          <p:cNvPr id="15" name="AutoShape 4" descr="mk:@MSITStore:E:\MSDN\backgrnd.chm::/html/sqlmsdw1.gif"/>
          <p:cNvSpPr>
            <a:spLocks noChangeAspect="1" noChangeArrowheads="1"/>
          </p:cNvSpPr>
          <p:nvPr/>
        </p:nvSpPr>
        <p:spPr bwMode="auto">
          <a:xfrm>
            <a:off x="4703678" y="1779678"/>
            <a:ext cx="362996" cy="3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1" y="1645920"/>
            <a:ext cx="3231789" cy="2098056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48" y="1762168"/>
            <a:ext cx="3221552" cy="2044198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796" y="1735911"/>
            <a:ext cx="3261940" cy="1918020"/>
          </a:xfrm>
          <a:prstGeom prst="rect">
            <a:avLst/>
          </a:prstGeom>
        </p:spPr>
      </p:pic>
      <p:sp>
        <p:nvSpPr>
          <p:cNvPr id="21" name="Strzałka w prawo 20"/>
          <p:cNvSpPr/>
          <p:nvPr/>
        </p:nvSpPr>
        <p:spPr>
          <a:xfrm>
            <a:off x="3790893" y="2310438"/>
            <a:ext cx="522514" cy="164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7846353" y="2321853"/>
            <a:ext cx="522514" cy="164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85800" y="5067699"/>
            <a:ext cx="10789920" cy="7078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l-PL" sz="2000" dirty="0">
                <a:latin typeface="Arial" panose="020B0604020202020204" pitchFamily="34" charset="0"/>
              </a:rPr>
              <a:t>Using an OLAP tool the analyst can </a:t>
            </a:r>
            <a:r>
              <a:rPr lang="en-US" altLang="pl-PL" sz="2000" dirty="0">
                <a:solidFill>
                  <a:srgbClr val="FF0000"/>
                </a:solidFill>
                <a:latin typeface="Arial" panose="020B0604020202020204" pitchFamily="34" charset="0"/>
              </a:rPr>
              <a:t>browse</a:t>
            </a:r>
            <a:r>
              <a:rPr lang="en-US" altLang="pl-PL" sz="2000" dirty="0">
                <a:latin typeface="Arial" panose="020B0604020202020204" pitchFamily="34" charset="0"/>
              </a:rPr>
              <a:t> his data on multiple </a:t>
            </a:r>
            <a:r>
              <a:rPr lang="en-US" altLang="pl-PL" sz="2000" dirty="0">
                <a:solidFill>
                  <a:srgbClr val="FF0000"/>
                </a:solidFill>
                <a:latin typeface="Arial" panose="020B0604020202020204" pitchFamily="34" charset="0"/>
              </a:rPr>
              <a:t>levels</a:t>
            </a:r>
            <a:r>
              <a:rPr lang="en-US" altLang="pl-PL" sz="2000" dirty="0">
                <a:latin typeface="Arial" panose="020B0604020202020204" pitchFamily="34" charset="0"/>
              </a:rPr>
              <a:t> and </a:t>
            </a:r>
            <a:r>
              <a:rPr lang="en-US" altLang="pl-PL" sz="2000" dirty="0">
                <a:solidFill>
                  <a:srgbClr val="FF0000"/>
                </a:solidFill>
                <a:latin typeface="Arial" panose="020B0604020202020204" pitchFamily="34" charset="0"/>
              </a:rPr>
              <a:t>dimensions</a:t>
            </a:r>
            <a:r>
              <a:rPr lang="en-US" altLang="pl-PL" sz="2000" dirty="0">
                <a:latin typeface="Arial" panose="020B0604020202020204" pitchFamily="34" charset="0"/>
              </a:rPr>
              <a:t> in order to </a:t>
            </a:r>
            <a:r>
              <a:rPr lang="en-US" altLang="pl-PL" sz="2000" dirty="0">
                <a:solidFill>
                  <a:srgbClr val="FF0000"/>
                </a:solidFill>
                <a:latin typeface="Arial" panose="020B0604020202020204" pitchFamily="34" charset="0"/>
              </a:rPr>
              <a:t>explain</a:t>
            </a:r>
            <a:r>
              <a:rPr lang="en-US" altLang="pl-PL" sz="2000" dirty="0">
                <a:latin typeface="Arial" panose="020B0604020202020204" pitchFamily="34" charset="0"/>
              </a:rPr>
              <a:t> system’s behavior.</a:t>
            </a:r>
          </a:p>
        </p:txBody>
      </p:sp>
    </p:spTree>
    <p:extLst>
      <p:ext uri="{BB962C8B-B14F-4D97-AF65-F5344CB8AC3E}">
        <p14:creationId xmlns:p14="http://schemas.microsoft.com/office/powerpoint/2010/main" val="26792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sz="4000" b="1" dirty="0"/>
              <a:t>Idea użycia aplikacji </a:t>
            </a:r>
            <a:r>
              <a:rPr lang="en-US" sz="4000" b="1" dirty="0"/>
              <a:t>OLAP</a:t>
            </a:r>
            <a:r>
              <a:rPr lang="pl-PL" sz="4000" b="1" dirty="0"/>
              <a:t> (przypomnienie)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94AE-DFDC-4B95-B710-33E4DDE6AD9B}" type="datetime1">
              <a:rPr lang="pl-PL" smtClean="0"/>
              <a:t>2024-05-22</a:t>
            </a:fld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>
            <a:off x="3790893" y="2447598"/>
            <a:ext cx="522514" cy="164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85800" y="5101989"/>
            <a:ext cx="10789920" cy="7078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2000" dirty="0">
                <a:latin typeface="Arial" panose="020B0604020202020204" pitchFamily="34" charset="0"/>
              </a:rPr>
              <a:t>Używając narzędzia OLAP analityk może </a:t>
            </a:r>
            <a:r>
              <a:rPr lang="pl-PL" altLang="pl-PL" sz="2000" dirty="0">
                <a:solidFill>
                  <a:srgbClr val="FF0000"/>
                </a:solidFill>
                <a:latin typeface="Arial" panose="020B0604020202020204" pitchFamily="34" charset="0"/>
              </a:rPr>
              <a:t>przeglądać</a:t>
            </a:r>
            <a:r>
              <a:rPr lang="pl-PL" altLang="pl-PL" sz="2000" dirty="0">
                <a:latin typeface="Arial" panose="020B0604020202020204" pitchFamily="34" charset="0"/>
              </a:rPr>
              <a:t> dane na wielu </a:t>
            </a:r>
            <a:r>
              <a:rPr lang="pl-PL" altLang="pl-PL" sz="2000" dirty="0">
                <a:solidFill>
                  <a:srgbClr val="FF0000"/>
                </a:solidFill>
                <a:latin typeface="Arial" panose="020B0604020202020204" pitchFamily="34" charset="0"/>
              </a:rPr>
              <a:t>poziomach</a:t>
            </a:r>
            <a:r>
              <a:rPr lang="pl-PL" altLang="pl-PL" sz="2000" dirty="0">
                <a:latin typeface="Arial" panose="020B0604020202020204" pitchFamily="34" charset="0"/>
              </a:rPr>
              <a:t> i w różnych </a:t>
            </a:r>
            <a:r>
              <a:rPr lang="pl-PL" altLang="pl-PL" sz="2000" dirty="0">
                <a:solidFill>
                  <a:srgbClr val="FF0000"/>
                </a:solidFill>
                <a:latin typeface="Arial" panose="020B0604020202020204" pitchFamily="34" charset="0"/>
              </a:rPr>
              <a:t>wymiarach</a:t>
            </a:r>
            <a:r>
              <a:rPr lang="pl-PL" altLang="pl-PL" sz="2000" dirty="0">
                <a:latin typeface="Arial" panose="020B0604020202020204" pitchFamily="34" charset="0"/>
              </a:rPr>
              <a:t> celem objaśniania zjawisk zachodzących w systemie.</a:t>
            </a:r>
            <a:endParaRPr lang="en-US" altLang="pl-PL" sz="2000" dirty="0">
              <a:latin typeface="Arial" panose="020B0604020202020204" pitchFamily="34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1" y="1748790"/>
            <a:ext cx="3231789" cy="2098056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948690" y="3248922"/>
            <a:ext cx="1897387" cy="54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929640" y="3443623"/>
            <a:ext cx="217932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pl-PL" b="1" dirty="0"/>
              <a:t>Wzrost sprzedaży </a:t>
            </a:r>
          </a:p>
          <a:p>
            <a:pPr algn="ctr">
              <a:lnSpc>
                <a:spcPts val="2000"/>
              </a:lnSpc>
            </a:pPr>
            <a:r>
              <a:rPr lang="pl-PL" b="1" dirty="0"/>
              <a:t>w wymiarze Produkt</a:t>
            </a:r>
          </a:p>
        </p:txBody>
      </p:sp>
      <p:sp>
        <p:nvSpPr>
          <p:cNvPr id="15" name="AutoShape 4" descr="mk:@MSITStore:E:\MSDN\backgrnd.chm::/html/sqlmsdw1.gif"/>
          <p:cNvSpPr>
            <a:spLocks noChangeAspect="1" noChangeArrowheads="1"/>
          </p:cNvSpPr>
          <p:nvPr/>
        </p:nvSpPr>
        <p:spPr bwMode="auto">
          <a:xfrm>
            <a:off x="4703678" y="1916838"/>
            <a:ext cx="362996" cy="3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48" y="1899328"/>
            <a:ext cx="3221552" cy="2044198"/>
          </a:xfrm>
          <a:prstGeom prst="rect">
            <a:avLst/>
          </a:prstGeom>
        </p:spPr>
      </p:pic>
      <p:sp>
        <p:nvSpPr>
          <p:cNvPr id="22" name="Strzałka w prawo 21"/>
          <p:cNvSpPr/>
          <p:nvPr/>
        </p:nvSpPr>
        <p:spPr>
          <a:xfrm>
            <a:off x="7846353" y="2459013"/>
            <a:ext cx="522514" cy="164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5269230" y="3248922"/>
            <a:ext cx="2035119" cy="59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5261745" y="3299815"/>
            <a:ext cx="217932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pl-PL" b="1" dirty="0"/>
              <a:t>Wzrost sprzedaży produktu Y </a:t>
            </a:r>
          </a:p>
          <a:p>
            <a:pPr algn="ctr">
              <a:lnSpc>
                <a:spcPts val="2000"/>
              </a:lnSpc>
            </a:pPr>
            <a:r>
              <a:rPr lang="pl-PL" b="1" dirty="0"/>
              <a:t>w wymiarze Klient na poziomie Region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8508796" y="1873071"/>
            <a:ext cx="3261940" cy="1918020"/>
            <a:chOff x="8508796" y="2135961"/>
            <a:chExt cx="3261940" cy="1918020"/>
          </a:xfrm>
        </p:grpSpPr>
        <p:pic>
          <p:nvPicPr>
            <p:cNvPr id="20" name="Obraz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796" y="2135961"/>
              <a:ext cx="3261940" cy="1918020"/>
            </a:xfrm>
            <a:prstGeom prst="rect">
              <a:avLst/>
            </a:prstGeom>
          </p:spPr>
        </p:pic>
        <p:sp>
          <p:nvSpPr>
            <p:cNvPr id="11" name="Prostokąt 10"/>
            <p:cNvSpPr/>
            <p:nvPr/>
          </p:nvSpPr>
          <p:spPr>
            <a:xfrm>
              <a:off x="9145088" y="3511812"/>
              <a:ext cx="2124892" cy="542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9029700" y="3186414"/>
            <a:ext cx="252603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pl-PL" b="1" dirty="0"/>
              <a:t>Wzrost sprzedaży produktu Y </a:t>
            </a:r>
          </a:p>
          <a:p>
            <a:pPr algn="ctr">
              <a:lnSpc>
                <a:spcPts val="2000"/>
              </a:lnSpc>
            </a:pPr>
            <a:r>
              <a:rPr lang="pl-PL" b="1" dirty="0"/>
              <a:t>w wymiarze Klient na poziomie Miasto</a:t>
            </a:r>
          </a:p>
          <a:p>
            <a:pPr algn="ctr">
              <a:lnSpc>
                <a:spcPts val="2000"/>
              </a:lnSpc>
            </a:pPr>
            <a:r>
              <a:rPr lang="pl-PL" b="1" dirty="0"/>
              <a:t>ale tylko dla regionu R2</a:t>
            </a:r>
          </a:p>
        </p:txBody>
      </p:sp>
    </p:spTree>
    <p:extLst>
      <p:ext uri="{BB962C8B-B14F-4D97-AF65-F5344CB8AC3E}">
        <p14:creationId xmlns:p14="http://schemas.microsoft.com/office/powerpoint/2010/main" val="323606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3" grpId="0"/>
      <p:bldP spid="22" grpId="0" animBg="1"/>
      <p:bldP spid="23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02712" y="2805245"/>
            <a:ext cx="613123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On the </a:t>
            </a:r>
            <a:r>
              <a:rPr lang="pl-PL" sz="2400" dirty="0" err="1">
                <a:solidFill>
                  <a:srgbClr val="FF0000"/>
                </a:solidFill>
              </a:rPr>
              <a:t>following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dirty="0" err="1">
                <a:solidFill>
                  <a:srgbClr val="FF0000"/>
                </a:solidFill>
              </a:rPr>
              <a:t>slides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dirty="0"/>
              <a:t>we </a:t>
            </a:r>
            <a:r>
              <a:rPr lang="pl-PL" sz="2400" dirty="0" err="1"/>
              <a:t>will</a:t>
            </a:r>
            <a:r>
              <a:rPr lang="pl-PL" sz="2400" dirty="0"/>
              <a:t> </a:t>
            </a:r>
            <a:r>
              <a:rPr lang="pl-PL" sz="2400" dirty="0" err="1"/>
              <a:t>consider</a:t>
            </a:r>
            <a:r>
              <a:rPr lang="pl-PL" sz="2400" dirty="0"/>
              <a:t>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possible scenario </a:t>
            </a:r>
            <a:r>
              <a:rPr lang="en-US" sz="2400" dirty="0"/>
              <a:t>that shows how an end user can</a:t>
            </a:r>
            <a:r>
              <a:rPr lang="pl-PL" sz="2400" dirty="0"/>
              <a:t> </a:t>
            </a:r>
            <a:r>
              <a:rPr lang="en-US" sz="2400" dirty="0"/>
              <a:t>operate over a data cube in order to analyze data in different ways.</a:t>
            </a:r>
            <a:endParaRPr lang="pl-PL" sz="24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 err="1"/>
              <a:t>Our</a:t>
            </a:r>
            <a:r>
              <a:rPr lang="pl-PL" sz="2400" dirty="0"/>
              <a:t> </a:t>
            </a:r>
            <a:r>
              <a:rPr lang="pl-PL" sz="2400" dirty="0" err="1"/>
              <a:t>user</a:t>
            </a:r>
            <a:r>
              <a:rPr lang="pl-PL" sz="2400" dirty="0"/>
              <a:t> </a:t>
            </a:r>
            <a:r>
              <a:rPr lang="pl-PL" sz="2400" dirty="0" err="1">
                <a:solidFill>
                  <a:srgbClr val="FF0000"/>
                </a:solidFill>
              </a:rPr>
              <a:t>starts</a:t>
            </a:r>
            <a:r>
              <a:rPr lang="pl-PL" sz="2400" dirty="0"/>
              <a:t> </a:t>
            </a:r>
            <a:r>
              <a:rPr lang="en-US" sz="2400" dirty="0"/>
              <a:t>from a cube containing quarterly sales quantities (in thousands) by</a:t>
            </a:r>
            <a:r>
              <a:rPr lang="pl-PL" sz="2400" dirty="0"/>
              <a:t> </a:t>
            </a:r>
            <a:r>
              <a:rPr lang="en-US" sz="2400" dirty="0"/>
              <a:t>product categories and customer cities for the year 2012.</a:t>
            </a:r>
            <a:endParaRPr lang="en-US" sz="23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 err="1"/>
              <a:t>Ill</a:t>
            </a:r>
            <a:r>
              <a:rPr lang="en-US" sz="4000" b="1" dirty="0" err="1"/>
              <a:t>ustrative</a:t>
            </a:r>
            <a:r>
              <a:rPr lang="en-US" sz="4000" b="1" dirty="0"/>
              <a:t> Example</a:t>
            </a:r>
            <a:r>
              <a:rPr lang="pl-PL" sz="4000" b="1" dirty="0"/>
              <a:t>s</a:t>
            </a:r>
            <a:r>
              <a:rPr lang="en-US" sz="4000" b="1" dirty="0"/>
              <a:t> of OLAP Operations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58" y="2799493"/>
            <a:ext cx="4158641" cy="393871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02712" y="1012764"/>
            <a:ext cx="115865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A </a:t>
            </a:r>
            <a:r>
              <a:rPr lang="en-US" sz="2400" dirty="0"/>
              <a:t>fundamental characteristic of the multidimensional model</a:t>
            </a:r>
            <a:r>
              <a:rPr lang="pl-PL" sz="2400" dirty="0"/>
              <a:t> </a:t>
            </a:r>
            <a:r>
              <a:rPr lang="en-US" sz="2400" dirty="0"/>
              <a:t>is that it allows one to </a:t>
            </a:r>
            <a:r>
              <a:rPr lang="en-US" sz="2400" dirty="0">
                <a:solidFill>
                  <a:srgbClr val="FF0000"/>
                </a:solidFill>
              </a:rPr>
              <a:t>view data </a:t>
            </a:r>
            <a:r>
              <a:rPr lang="en-US" sz="2400" dirty="0"/>
              <a:t>from </a:t>
            </a:r>
            <a:r>
              <a:rPr lang="en-US" sz="2400" dirty="0">
                <a:solidFill>
                  <a:srgbClr val="FF0000"/>
                </a:solidFill>
              </a:rPr>
              <a:t>multiple perspectives </a:t>
            </a:r>
            <a:r>
              <a:rPr lang="en-US" sz="2400" dirty="0"/>
              <a:t>and at </a:t>
            </a:r>
            <a:r>
              <a:rPr lang="en-US" sz="2400" dirty="0">
                <a:solidFill>
                  <a:srgbClr val="FF0000"/>
                </a:solidFill>
              </a:rPr>
              <a:t>several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levels of detail</a:t>
            </a:r>
            <a:r>
              <a:rPr lang="en-US" sz="2400" dirty="0"/>
              <a:t>. </a:t>
            </a:r>
            <a:endParaRPr lang="pl-PL" sz="24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/>
              <a:t>The OLAP operations allow these perspectives and levels of</a:t>
            </a:r>
            <a:r>
              <a:rPr lang="pl-PL" sz="2100" dirty="0"/>
              <a:t> </a:t>
            </a:r>
            <a:r>
              <a:rPr lang="en-US" sz="2100" dirty="0"/>
              <a:t>detail to be materialized by </a:t>
            </a:r>
            <a:r>
              <a:rPr lang="en-US" sz="2100" dirty="0">
                <a:solidFill>
                  <a:srgbClr val="FF0000"/>
                </a:solidFill>
              </a:rPr>
              <a:t>exploiting the dimensions </a:t>
            </a:r>
            <a:r>
              <a:rPr lang="en-US" sz="2100" dirty="0"/>
              <a:t>and their </a:t>
            </a:r>
            <a:r>
              <a:rPr lang="en-US" sz="2100" dirty="0">
                <a:solidFill>
                  <a:srgbClr val="FF0000"/>
                </a:solidFill>
              </a:rPr>
              <a:t>hierarchies</a:t>
            </a:r>
            <a:r>
              <a:rPr lang="en-US" sz="2100" dirty="0"/>
              <a:t>,</a:t>
            </a:r>
            <a:r>
              <a:rPr lang="pl-PL" sz="2100" dirty="0"/>
              <a:t> </a:t>
            </a:r>
            <a:r>
              <a:rPr lang="en-US" sz="2100" dirty="0"/>
              <a:t>thus providing an </a:t>
            </a:r>
            <a:r>
              <a:rPr lang="en-US" sz="2100" dirty="0">
                <a:solidFill>
                  <a:srgbClr val="FF0000"/>
                </a:solidFill>
              </a:rPr>
              <a:t>interactive</a:t>
            </a:r>
            <a:r>
              <a:rPr lang="en-US" sz="2100" dirty="0"/>
              <a:t> data analysis environment.</a:t>
            </a:r>
            <a:r>
              <a:rPr lang="pl-PL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60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02712" y="2653828"/>
            <a:ext cx="629403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Na </a:t>
            </a:r>
            <a:r>
              <a:rPr lang="pl-PL" sz="2400" dirty="0">
                <a:solidFill>
                  <a:srgbClr val="FF0000"/>
                </a:solidFill>
              </a:rPr>
              <a:t>kolejnych slajdach </a:t>
            </a:r>
            <a:r>
              <a:rPr lang="pl-PL" sz="2400" dirty="0"/>
              <a:t>rozważymy </a:t>
            </a:r>
            <a:r>
              <a:rPr lang="pl-PL" sz="2400" dirty="0">
                <a:solidFill>
                  <a:srgbClr val="FF0000"/>
                </a:solidFill>
              </a:rPr>
              <a:t>przykładowy scenariusz</a:t>
            </a:r>
            <a:r>
              <a:rPr lang="pl-PL" sz="2400" dirty="0"/>
              <a:t>, demonstrując przy tym, jak użytkownik może operować na kostce uzyskując różnorakie możliwości analizowania danych</a:t>
            </a:r>
            <a:r>
              <a:rPr lang="en-US" sz="2400" dirty="0"/>
              <a:t>.</a:t>
            </a:r>
            <a:endParaRPr lang="pl-PL" sz="24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>
                <a:solidFill>
                  <a:srgbClr val="FF0000"/>
                </a:solidFill>
              </a:rPr>
              <a:t>Rozpoczynamy</a:t>
            </a:r>
            <a:r>
              <a:rPr lang="pl-PL" sz="2400" dirty="0"/>
              <a:t> od kostki zawierającej dane kwartalne o ilości sprzedanych sztuk (w tys.) rozdzielone na kategorie produktów oraz miasta odbiorców. Przyjmujemy, że całość dotyczy 2012 roku.</a:t>
            </a:r>
            <a:endParaRPr lang="en-US" sz="23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Operacje OLAP na przykładach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0" y="6469935"/>
            <a:ext cx="2743200" cy="365125"/>
          </a:xfrm>
        </p:spPr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58" y="2799494"/>
            <a:ext cx="4158641" cy="393871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02712" y="1012764"/>
            <a:ext cx="11889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Podstawową cechą modelu wielowymiarowego jest to, że daje on możliwość </a:t>
            </a:r>
            <a:r>
              <a:rPr lang="pl-PL" sz="2400" dirty="0">
                <a:solidFill>
                  <a:srgbClr val="FF0000"/>
                </a:solidFill>
              </a:rPr>
              <a:t>prezentowania (oglądania)</a:t>
            </a:r>
            <a:r>
              <a:rPr lang="pl-PL" sz="2400" dirty="0"/>
              <a:t> danych w wielu perspektywach i na różnych </a:t>
            </a:r>
            <a:r>
              <a:rPr lang="pl-PL" sz="2400" dirty="0">
                <a:solidFill>
                  <a:srgbClr val="FF0000"/>
                </a:solidFill>
              </a:rPr>
              <a:t>poziomach szczegółowości</a:t>
            </a:r>
            <a:r>
              <a:rPr lang="en-US" sz="2400" dirty="0"/>
              <a:t>. </a:t>
            </a:r>
            <a:endParaRPr lang="pl-PL" sz="24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/>
              <a:t>W praktyce jest to realizowane przez operacje OLAP, które pozwalają </a:t>
            </a:r>
            <a:r>
              <a:rPr lang="pl-PL" sz="2100" dirty="0">
                <a:solidFill>
                  <a:srgbClr val="FF0000"/>
                </a:solidFill>
              </a:rPr>
              <a:t>przemierzać wymiary </a:t>
            </a:r>
            <a:r>
              <a:rPr lang="pl-PL" sz="2100" dirty="0"/>
              <a:t>wraz z ich </a:t>
            </a:r>
            <a:r>
              <a:rPr lang="pl-PL" sz="2100" dirty="0">
                <a:solidFill>
                  <a:srgbClr val="FF0000"/>
                </a:solidFill>
              </a:rPr>
              <a:t>hierarchiami</a:t>
            </a:r>
            <a:r>
              <a:rPr lang="pl-PL" sz="2100" dirty="0"/>
              <a:t>, tworząc </a:t>
            </a:r>
            <a:r>
              <a:rPr lang="pl-PL" sz="2100" dirty="0">
                <a:solidFill>
                  <a:srgbClr val="FF0000"/>
                </a:solidFill>
              </a:rPr>
              <a:t>interaktywne</a:t>
            </a:r>
            <a:r>
              <a:rPr lang="pl-PL" sz="2100" dirty="0"/>
              <a:t> środowisko analizy danych</a:t>
            </a:r>
            <a:r>
              <a:rPr lang="en-US" sz="2100" dirty="0"/>
              <a:t>.</a:t>
            </a:r>
            <a:r>
              <a:rPr lang="pl-PL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99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 err="1">
                <a:latin typeface="+mn-lt"/>
                <a:ea typeface="Source Sans Pro Light" panose="020B0403030403020204" pitchFamily="34" charset="0"/>
                <a:cs typeface="Courier New" panose="02070309020205020404" pitchFamily="49" charset="0"/>
              </a:rPr>
              <a:t>Roll-up</a:t>
            </a:r>
            <a:r>
              <a:rPr lang="pl-PL" sz="4000" b="1" dirty="0"/>
              <a:t> to the </a:t>
            </a:r>
            <a:r>
              <a:rPr lang="pl-PL" sz="3200" b="1" dirty="0">
                <a:latin typeface="Monoid" panose="02000503000000000000" pitchFamily="2" charset="0"/>
              </a:rPr>
              <a:t>Country</a:t>
            </a:r>
            <a:r>
              <a:rPr lang="pl-PL" sz="4000" b="1" dirty="0"/>
              <a:t> Level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190" y="857250"/>
            <a:ext cx="2885722" cy="273311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02712" y="1167670"/>
            <a:ext cx="828139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The user first wants to compute the </a:t>
            </a:r>
            <a:r>
              <a:rPr lang="en-US" sz="2300" dirty="0">
                <a:solidFill>
                  <a:srgbClr val="FF0000"/>
                </a:solidFill>
              </a:rPr>
              <a:t>sales quantities by country</a:t>
            </a:r>
            <a:r>
              <a:rPr lang="en-US" sz="2300" dirty="0"/>
              <a:t>. </a:t>
            </a:r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For this, she applies a </a:t>
            </a:r>
            <a:r>
              <a:rPr lang="en-US" sz="2000" dirty="0">
                <a:solidFill>
                  <a:srgbClr val="FF0000"/>
                </a:solidFill>
              </a:rPr>
              <a:t>roll-up</a:t>
            </a:r>
            <a:r>
              <a:rPr lang="en-US" sz="2000" b="1" dirty="0"/>
              <a:t> </a:t>
            </a:r>
            <a:r>
              <a:rPr lang="en-US" sz="2000" dirty="0"/>
              <a:t>operation to the </a:t>
            </a:r>
            <a:r>
              <a:rPr lang="en-US" sz="1600" dirty="0">
                <a:latin typeface="Monoid" panose="02000503000000000000" pitchFamily="2" charset="0"/>
              </a:rPr>
              <a:t>Country</a:t>
            </a:r>
            <a:r>
              <a:rPr lang="en-US" sz="2000" dirty="0"/>
              <a:t> level along the </a:t>
            </a:r>
            <a:r>
              <a:rPr lang="en-US" sz="1600" dirty="0">
                <a:latin typeface="Monoid" panose="02000503000000000000" pitchFamily="2" charset="0"/>
              </a:rPr>
              <a:t>Customer</a:t>
            </a:r>
            <a:r>
              <a:rPr lang="en-US" sz="2000" dirty="0"/>
              <a:t> dimension. The result is shown in the figure on the right. 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While the </a:t>
            </a:r>
            <a:r>
              <a:rPr lang="en-US" sz="2300" dirty="0">
                <a:solidFill>
                  <a:srgbClr val="FF0000"/>
                </a:solidFill>
              </a:rPr>
              <a:t>original cube </a:t>
            </a:r>
            <a:r>
              <a:rPr lang="en-US" sz="2300" dirty="0"/>
              <a:t>contained </a:t>
            </a:r>
            <a:r>
              <a:rPr lang="en-US" sz="2300" dirty="0">
                <a:solidFill>
                  <a:srgbClr val="FF0000"/>
                </a:solidFill>
              </a:rPr>
              <a:t>four</a:t>
            </a:r>
            <a:r>
              <a:rPr lang="en-US" sz="2300" dirty="0"/>
              <a:t> values in the </a:t>
            </a:r>
            <a:r>
              <a:rPr lang="en-US" dirty="0">
                <a:latin typeface="Monoid" panose="02000503000000000000" pitchFamily="2" charset="0"/>
              </a:rPr>
              <a:t>Customer</a:t>
            </a:r>
            <a:r>
              <a:rPr lang="en-US" sz="2300" dirty="0"/>
              <a:t> dimension, one for each city, the </a:t>
            </a:r>
            <a:r>
              <a:rPr lang="en-US" sz="2300" dirty="0">
                <a:solidFill>
                  <a:srgbClr val="FF0000"/>
                </a:solidFill>
              </a:rPr>
              <a:t>new cube </a:t>
            </a:r>
            <a:r>
              <a:rPr lang="en-US" sz="2300" dirty="0"/>
              <a:t>contains </a:t>
            </a:r>
            <a:r>
              <a:rPr lang="en-US" sz="2300" dirty="0">
                <a:solidFill>
                  <a:srgbClr val="FF0000"/>
                </a:solidFill>
              </a:rPr>
              <a:t>two</a:t>
            </a:r>
            <a:r>
              <a:rPr lang="en-US" sz="2300" dirty="0"/>
              <a:t> values, each one corresponding to one country. </a:t>
            </a:r>
          </a:p>
          <a:p>
            <a:pPr marL="71755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n-US" sz="2000" dirty="0"/>
              <a:t>The remaining dimensions are </a:t>
            </a:r>
            <a:r>
              <a:rPr lang="en-US" sz="2000" dirty="0">
                <a:solidFill>
                  <a:srgbClr val="FF0000"/>
                </a:solidFill>
              </a:rPr>
              <a:t>not affected</a:t>
            </a:r>
            <a:r>
              <a:rPr lang="en-US" sz="2000" dirty="0"/>
              <a:t>. 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Thus, the values in cells pertaining to </a:t>
            </a:r>
            <a:r>
              <a:rPr lang="en-US" sz="1900" dirty="0">
                <a:latin typeface="Monoid" panose="02000503000000000000" pitchFamily="2" charset="0"/>
              </a:rPr>
              <a:t>Paris</a:t>
            </a:r>
            <a:r>
              <a:rPr lang="en-US" sz="2300" dirty="0"/>
              <a:t> and </a:t>
            </a:r>
            <a:r>
              <a:rPr lang="en-US" sz="1900" dirty="0">
                <a:latin typeface="Monoid" panose="02000503000000000000" pitchFamily="2" charset="0"/>
              </a:rPr>
              <a:t>Lyon</a:t>
            </a:r>
            <a:r>
              <a:rPr lang="en-US" sz="2300" dirty="0"/>
              <a:t> </a:t>
            </a:r>
            <a:r>
              <a:rPr lang="en-US" sz="2300" dirty="0">
                <a:solidFill>
                  <a:srgbClr val="FF0000"/>
                </a:solidFill>
              </a:rPr>
              <a:t>in a given quarter and category</a:t>
            </a:r>
            <a:r>
              <a:rPr lang="en-US" sz="2300" dirty="0"/>
              <a:t> contribute to the </a:t>
            </a:r>
            <a:r>
              <a:rPr lang="en-US" sz="2300" dirty="0">
                <a:solidFill>
                  <a:srgbClr val="FF0000"/>
                </a:solidFill>
              </a:rPr>
              <a:t>aggregation</a:t>
            </a:r>
            <a:r>
              <a:rPr lang="en-US" sz="2300" dirty="0"/>
              <a:t> of the corresponding values for </a:t>
            </a:r>
            <a:r>
              <a:rPr lang="en-US" sz="1900" dirty="0">
                <a:latin typeface="Monoid" panose="02000503000000000000" pitchFamily="2" charset="0"/>
              </a:rPr>
              <a:t>France</a:t>
            </a:r>
            <a:r>
              <a:rPr lang="en-US" sz="2300" dirty="0"/>
              <a:t>. </a:t>
            </a:r>
          </a:p>
          <a:p>
            <a:pPr marL="71755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n-US" sz="2000" dirty="0"/>
              <a:t>The computation of the cells pertaining to </a:t>
            </a:r>
            <a:r>
              <a:rPr lang="en-US" sz="1700" dirty="0">
                <a:latin typeface="Monoid" panose="02000503000000000000" pitchFamily="2" charset="0"/>
              </a:rPr>
              <a:t>Germany</a:t>
            </a:r>
            <a:r>
              <a:rPr lang="en-US" sz="2000" dirty="0"/>
              <a:t> proceeds </a:t>
            </a:r>
            <a:r>
              <a:rPr lang="en-US" sz="2000" dirty="0">
                <a:solidFill>
                  <a:srgbClr val="FF0000"/>
                </a:solidFill>
              </a:rPr>
              <a:t>analogously</a:t>
            </a:r>
            <a:r>
              <a:rPr lang="en-US" sz="2000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190" y="4031060"/>
            <a:ext cx="2855934" cy="2826940"/>
          </a:xfrm>
          <a:prstGeom prst="rect">
            <a:avLst/>
          </a:prstGeom>
        </p:spPr>
      </p:pic>
      <p:sp>
        <p:nvSpPr>
          <p:cNvPr id="7" name="Strzałka w dół 6"/>
          <p:cNvSpPr/>
          <p:nvPr/>
        </p:nvSpPr>
        <p:spPr>
          <a:xfrm>
            <a:off x="10525837" y="3732824"/>
            <a:ext cx="259072" cy="438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0822214" y="3681887"/>
            <a:ext cx="94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/>
              <a:t>Roll-up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35722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 err="1">
                <a:latin typeface="+mn-lt"/>
                <a:ea typeface="Source Sans Pro Light" panose="020B0403030403020204" pitchFamily="34" charset="0"/>
                <a:cs typeface="Courier New" panose="02070309020205020404" pitchFamily="49" charset="0"/>
              </a:rPr>
              <a:t>Roll-up</a:t>
            </a:r>
            <a:r>
              <a:rPr lang="pl-PL" sz="4000" b="1" dirty="0"/>
              <a:t> do poziomu </a:t>
            </a:r>
            <a:r>
              <a:rPr lang="pl-PL" sz="3200" b="1" dirty="0">
                <a:latin typeface="Monoid" panose="02000503000000000000" pitchFamily="2" charset="0"/>
              </a:rPr>
              <a:t>Country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190" y="857250"/>
            <a:ext cx="2885722" cy="273311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72082" y="888814"/>
            <a:ext cx="8412019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Użytkownik chciałby na początku wyznaczyć </a:t>
            </a:r>
            <a:r>
              <a:rPr lang="pl-PL" sz="2300" dirty="0">
                <a:solidFill>
                  <a:srgbClr val="FF0000"/>
                </a:solidFill>
              </a:rPr>
              <a:t>ilości sprzedanych sztuk</a:t>
            </a:r>
            <a:r>
              <a:rPr lang="pl-PL" sz="2300" dirty="0"/>
              <a:t> dla każdego </a:t>
            </a:r>
            <a:r>
              <a:rPr lang="pl-PL" sz="2300" dirty="0">
                <a:solidFill>
                  <a:srgbClr val="FF0000"/>
                </a:solidFill>
              </a:rPr>
              <a:t>kraju</a:t>
            </a:r>
            <a:r>
              <a:rPr lang="en-US" sz="2300" dirty="0"/>
              <a:t>. </a:t>
            </a:r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Do tego celu używa operacji </a:t>
            </a:r>
            <a:r>
              <a:rPr lang="en-US" sz="2000" dirty="0">
                <a:solidFill>
                  <a:srgbClr val="FF0000"/>
                </a:solidFill>
              </a:rPr>
              <a:t>roll-up</a:t>
            </a:r>
            <a:r>
              <a:rPr lang="pl-PL" sz="2000" dirty="0"/>
              <a:t> do poziomu </a:t>
            </a:r>
            <a:r>
              <a:rPr lang="en-US" sz="1600" dirty="0">
                <a:solidFill>
                  <a:prstClr val="black"/>
                </a:solidFill>
                <a:latin typeface="Monoid" panose="02000503000000000000" pitchFamily="2" charset="0"/>
              </a:rPr>
              <a:t>Country</a:t>
            </a:r>
            <a:r>
              <a:rPr lang="pl-PL" sz="2000" dirty="0"/>
              <a:t> wzdłuż wymiaru </a:t>
            </a:r>
            <a:r>
              <a:rPr lang="en-US" sz="1600" dirty="0">
                <a:solidFill>
                  <a:prstClr val="black"/>
                </a:solidFill>
                <a:latin typeface="Monoid" panose="02000503000000000000" pitchFamily="2" charset="0"/>
              </a:rPr>
              <a:t>Customer</a:t>
            </a:r>
            <a:r>
              <a:rPr lang="pl-PL" sz="2000" dirty="0"/>
              <a:t>. Wynik pokazano na rysunku</a:t>
            </a:r>
            <a:r>
              <a:rPr lang="en-US" sz="2000" dirty="0"/>
              <a:t>. 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O ile </a:t>
            </a:r>
            <a:r>
              <a:rPr lang="pl-PL" sz="2300" dirty="0">
                <a:solidFill>
                  <a:srgbClr val="FF0000"/>
                </a:solidFill>
              </a:rPr>
              <a:t>kostka wyjściowa </a:t>
            </a:r>
            <a:r>
              <a:rPr lang="pl-PL" sz="2300" dirty="0">
                <a:solidFill>
                  <a:prstClr val="black"/>
                </a:solidFill>
              </a:rPr>
              <a:t>w ramach wymiaru </a:t>
            </a:r>
            <a:r>
              <a:rPr lang="en-US" dirty="0">
                <a:solidFill>
                  <a:prstClr val="black"/>
                </a:solidFill>
                <a:latin typeface="Monoid" panose="02000503000000000000" pitchFamily="2" charset="0"/>
              </a:rPr>
              <a:t>Customer</a:t>
            </a:r>
            <a:r>
              <a:rPr lang="pl-PL" dirty="0">
                <a:solidFill>
                  <a:prstClr val="black"/>
                </a:solidFill>
                <a:latin typeface="Monoid" panose="02000503000000000000" pitchFamily="2" charset="0"/>
              </a:rPr>
              <a:t> </a:t>
            </a:r>
            <a:r>
              <a:rPr lang="pl-PL" sz="2300" dirty="0"/>
              <a:t>zawierała </a:t>
            </a:r>
            <a:r>
              <a:rPr lang="pl-PL" sz="2300" dirty="0">
                <a:solidFill>
                  <a:srgbClr val="FF0000"/>
                </a:solidFill>
              </a:rPr>
              <a:t>cztery</a:t>
            </a:r>
            <a:r>
              <a:rPr lang="pl-PL" sz="2300" dirty="0"/>
              <a:t> wartości miar, po jednej dla każdego miasta, to </a:t>
            </a:r>
            <a:r>
              <a:rPr lang="pl-PL" sz="2300" dirty="0">
                <a:solidFill>
                  <a:srgbClr val="FF0000"/>
                </a:solidFill>
              </a:rPr>
              <a:t>nowa kostka</a:t>
            </a:r>
            <a:r>
              <a:rPr lang="pl-PL" sz="2300" dirty="0"/>
              <a:t> zawiera wzdłuż tego wymiaru </a:t>
            </a:r>
            <a:r>
              <a:rPr lang="pl-PL" sz="2300" dirty="0">
                <a:solidFill>
                  <a:srgbClr val="FF0000"/>
                </a:solidFill>
              </a:rPr>
              <a:t>dwie</a:t>
            </a:r>
            <a:r>
              <a:rPr lang="pl-PL" sz="2300" dirty="0"/>
              <a:t> wartości – po jednej dla każdego kraju</a:t>
            </a:r>
            <a:r>
              <a:rPr lang="en-US" sz="2300" dirty="0"/>
              <a:t>. </a:t>
            </a:r>
          </a:p>
          <a:p>
            <a:pPr marL="71755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2000" dirty="0"/>
              <a:t>Wszystkie inne wymiary pozostają </a:t>
            </a:r>
            <a:r>
              <a:rPr lang="pl-PL" sz="2000" dirty="0">
                <a:solidFill>
                  <a:srgbClr val="FF0000"/>
                </a:solidFill>
              </a:rPr>
              <a:t>bez zmian</a:t>
            </a:r>
            <a:r>
              <a:rPr lang="en-US" sz="2000" dirty="0"/>
              <a:t>. 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A zatem wartości w komórkach związanych z </a:t>
            </a:r>
            <a:r>
              <a:rPr lang="en-US" sz="1900" dirty="0">
                <a:solidFill>
                  <a:prstClr val="black"/>
                </a:solidFill>
                <a:latin typeface="Monoid" panose="02000503000000000000" pitchFamily="2" charset="0"/>
              </a:rPr>
              <a:t>Paris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pl-PL" sz="2300" dirty="0">
                <a:solidFill>
                  <a:prstClr val="black"/>
                </a:solidFill>
              </a:rPr>
              <a:t>i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1900" dirty="0">
                <a:solidFill>
                  <a:prstClr val="black"/>
                </a:solidFill>
                <a:latin typeface="Monoid" panose="02000503000000000000" pitchFamily="2" charset="0"/>
              </a:rPr>
              <a:t>Lyon</a:t>
            </a:r>
            <a:r>
              <a:rPr lang="pl-PL" sz="2300" dirty="0"/>
              <a:t> </a:t>
            </a:r>
            <a:r>
              <a:rPr lang="pl-PL" sz="2300" dirty="0">
                <a:solidFill>
                  <a:srgbClr val="FF0000"/>
                </a:solidFill>
              </a:rPr>
              <a:t>dla danego kwartału i kategorii</a:t>
            </a:r>
            <a:r>
              <a:rPr lang="pl-PL" sz="2300" dirty="0"/>
              <a:t> składają się na </a:t>
            </a:r>
            <a:r>
              <a:rPr lang="pl-PL" sz="2300" dirty="0">
                <a:solidFill>
                  <a:srgbClr val="FF0000"/>
                </a:solidFill>
              </a:rPr>
              <a:t>zagregowane</a:t>
            </a:r>
            <a:r>
              <a:rPr lang="pl-PL" sz="2300" dirty="0"/>
              <a:t> wartości dla </a:t>
            </a:r>
            <a:r>
              <a:rPr lang="en-US" sz="1900" dirty="0">
                <a:solidFill>
                  <a:prstClr val="black"/>
                </a:solidFill>
                <a:latin typeface="Monoid" panose="02000503000000000000" pitchFamily="2" charset="0"/>
              </a:rPr>
              <a:t>France</a:t>
            </a:r>
            <a:r>
              <a:rPr lang="en-US" sz="2300" dirty="0"/>
              <a:t>. </a:t>
            </a:r>
          </a:p>
          <a:p>
            <a:pPr marL="71755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2000" dirty="0"/>
              <a:t>Obliczenie zagregowanych wartości dla </a:t>
            </a:r>
            <a:r>
              <a:rPr lang="en-US" sz="1700" dirty="0">
                <a:solidFill>
                  <a:prstClr val="black"/>
                </a:solidFill>
                <a:latin typeface="Monoid" panose="02000503000000000000" pitchFamily="2" charset="0"/>
              </a:rPr>
              <a:t>Germany</a:t>
            </a:r>
            <a:r>
              <a:rPr lang="pl-PL" sz="2000" dirty="0"/>
              <a:t> odbywa się w </a:t>
            </a:r>
            <a:r>
              <a:rPr lang="pl-PL" sz="2000" dirty="0">
                <a:solidFill>
                  <a:srgbClr val="FF0000"/>
                </a:solidFill>
              </a:rPr>
              <a:t>analogiczny</a:t>
            </a:r>
            <a:r>
              <a:rPr lang="pl-PL" sz="2000" dirty="0"/>
              <a:t> sposób</a:t>
            </a:r>
            <a:r>
              <a:rPr lang="en-US" sz="2000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190" y="4031060"/>
            <a:ext cx="2855934" cy="2826940"/>
          </a:xfrm>
          <a:prstGeom prst="rect">
            <a:avLst/>
          </a:prstGeom>
        </p:spPr>
      </p:pic>
      <p:sp>
        <p:nvSpPr>
          <p:cNvPr id="7" name="Strzałka w dół 6"/>
          <p:cNvSpPr/>
          <p:nvPr/>
        </p:nvSpPr>
        <p:spPr>
          <a:xfrm>
            <a:off x="10525837" y="3732824"/>
            <a:ext cx="259072" cy="438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0822214" y="3681887"/>
            <a:ext cx="94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/>
              <a:t>Roll-up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492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 err="1">
                <a:latin typeface="+mn-lt"/>
                <a:ea typeface="Source Sans Pro Light" panose="020B0403030403020204" pitchFamily="34" charset="0"/>
                <a:cs typeface="Times New Roman" panose="02020603050405020304" pitchFamily="18" charset="0"/>
              </a:rPr>
              <a:t>Drill</a:t>
            </a:r>
            <a:r>
              <a:rPr lang="pl-PL" sz="4000" b="1" dirty="0">
                <a:latin typeface="+mn-lt"/>
                <a:ea typeface="Source Sans Pro Light" panose="020B0403030403020204" pitchFamily="34" charset="0"/>
                <a:cs typeface="Times New Roman" panose="02020603050405020304" pitchFamily="18" charset="0"/>
              </a:rPr>
              <a:t>-down</a:t>
            </a:r>
            <a:r>
              <a:rPr lang="pl-PL" sz="4000" b="1" dirty="0"/>
              <a:t> to the </a:t>
            </a:r>
            <a:r>
              <a:rPr lang="pl-PL" sz="3200" b="1" dirty="0" err="1">
                <a:latin typeface="Monoid" panose="02000503000000000000" pitchFamily="2" charset="0"/>
              </a:rPr>
              <a:t>Month</a:t>
            </a:r>
            <a:r>
              <a:rPr lang="pl-PL" sz="4000" b="1" dirty="0"/>
              <a:t> Level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058" y="857250"/>
            <a:ext cx="2687853" cy="254570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93540" y="1356243"/>
            <a:ext cx="828139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Our user then notices that sales of the category </a:t>
            </a:r>
            <a:r>
              <a:rPr lang="en-US" dirty="0">
                <a:latin typeface="Monoid" panose="02000503000000000000" pitchFamily="2" charset="0"/>
              </a:rPr>
              <a:t>Seafood</a:t>
            </a:r>
            <a:r>
              <a:rPr lang="en-US" sz="2400" dirty="0"/>
              <a:t> in </a:t>
            </a:r>
            <a:r>
              <a:rPr lang="en-US" dirty="0">
                <a:latin typeface="Monoid" panose="02000503000000000000" pitchFamily="2" charset="0"/>
              </a:rPr>
              <a:t>France</a:t>
            </a:r>
            <a:r>
              <a:rPr lang="en-US" sz="2400" dirty="0"/>
              <a:t> are</a:t>
            </a:r>
            <a:r>
              <a:rPr lang="pl-PL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significantly higher </a:t>
            </a:r>
            <a:r>
              <a:rPr lang="en-US" sz="2400" dirty="0"/>
              <a:t>in </a:t>
            </a:r>
            <a:r>
              <a:rPr lang="en-US" sz="2400" dirty="0">
                <a:solidFill>
                  <a:srgbClr val="FF0000"/>
                </a:solidFill>
              </a:rPr>
              <a:t>the first quarter </a:t>
            </a:r>
            <a:r>
              <a:rPr lang="en-US" sz="2400" dirty="0"/>
              <a:t>compared to the other ones. </a:t>
            </a:r>
            <a:endParaRPr lang="pl-PL" sz="24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Thus,</a:t>
            </a:r>
            <a:r>
              <a:rPr lang="pl-PL" sz="2400" dirty="0"/>
              <a:t> </a:t>
            </a:r>
            <a:r>
              <a:rPr lang="en-US" sz="2400" dirty="0"/>
              <a:t>she first takes the cube </a:t>
            </a:r>
            <a:r>
              <a:rPr lang="en-US" sz="2400" dirty="0">
                <a:solidFill>
                  <a:srgbClr val="FF0000"/>
                </a:solidFill>
              </a:rPr>
              <a:t>back</a:t>
            </a:r>
            <a:r>
              <a:rPr lang="en-US" sz="2400" dirty="0"/>
              <a:t> to the </a:t>
            </a:r>
            <a:r>
              <a:rPr lang="en-US" dirty="0">
                <a:latin typeface="Monoid" panose="02000503000000000000" pitchFamily="2" charset="0"/>
              </a:rPr>
              <a:t>City</a:t>
            </a:r>
            <a:r>
              <a:rPr lang="en-US" sz="2400" dirty="0"/>
              <a:t> aggregation level and then applies a</a:t>
            </a:r>
            <a:r>
              <a:rPr lang="pl-PL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drill-down</a:t>
            </a:r>
            <a:r>
              <a:rPr lang="en-US" sz="2400" b="1" dirty="0"/>
              <a:t> </a:t>
            </a:r>
            <a:r>
              <a:rPr lang="en-US" sz="2400" dirty="0"/>
              <a:t>along the </a:t>
            </a:r>
            <a:r>
              <a:rPr lang="en-US" dirty="0">
                <a:latin typeface="Monoid" panose="02000503000000000000" pitchFamily="2" charset="0"/>
              </a:rPr>
              <a:t>Time</a:t>
            </a:r>
            <a:r>
              <a:rPr lang="en-US" sz="2400" dirty="0"/>
              <a:t> dimension to the </a:t>
            </a:r>
            <a:r>
              <a:rPr lang="en-US" dirty="0">
                <a:latin typeface="Monoid" panose="02000503000000000000" pitchFamily="2" charset="0"/>
              </a:rPr>
              <a:t>Month</a:t>
            </a:r>
            <a:r>
              <a:rPr lang="en-US" sz="2400" dirty="0"/>
              <a:t> level to find out whether</a:t>
            </a:r>
            <a:r>
              <a:rPr lang="pl-PL" sz="2400" dirty="0"/>
              <a:t> </a:t>
            </a:r>
            <a:r>
              <a:rPr lang="en-US" sz="2400" dirty="0"/>
              <a:t>this high value occurred during a particular month. </a:t>
            </a:r>
            <a:r>
              <a:rPr lang="pl-PL" sz="2400" dirty="0"/>
              <a:t>The </a:t>
            </a:r>
            <a:r>
              <a:rPr lang="pl-PL" sz="2400" dirty="0" err="1"/>
              <a:t>result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en-US" sz="2400" dirty="0"/>
              <a:t> shown in </a:t>
            </a:r>
            <a:r>
              <a:rPr lang="pl-PL" sz="2400" dirty="0"/>
              <a:t>the </a:t>
            </a:r>
            <a:r>
              <a:rPr lang="pl-PL" sz="2400" dirty="0" err="1"/>
              <a:t>figure</a:t>
            </a:r>
            <a:r>
              <a:rPr lang="pl-PL" sz="2400" dirty="0"/>
              <a:t>.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In this way, she </a:t>
            </a:r>
            <a:r>
              <a:rPr lang="en-US" sz="2400" dirty="0">
                <a:solidFill>
                  <a:srgbClr val="FF0000"/>
                </a:solidFill>
              </a:rPr>
              <a:t>discovers</a:t>
            </a:r>
            <a:r>
              <a:rPr lang="pl-PL" sz="2400" dirty="0"/>
              <a:t> </a:t>
            </a:r>
            <a:r>
              <a:rPr lang="en-US" sz="2400" dirty="0"/>
              <a:t>that, for some reason yet unknown, sales in </a:t>
            </a:r>
            <a:r>
              <a:rPr lang="en-US" dirty="0">
                <a:latin typeface="Monoid" panose="02000503000000000000" pitchFamily="2" charset="0"/>
              </a:rPr>
              <a:t>January</a:t>
            </a:r>
            <a:r>
              <a:rPr lang="en-US" sz="2400" dirty="0"/>
              <a:t> soared both in </a:t>
            </a:r>
            <a:r>
              <a:rPr lang="en-US" dirty="0">
                <a:latin typeface="Monoid" panose="02000503000000000000" pitchFamily="2" charset="0"/>
              </a:rPr>
              <a:t>Paris</a:t>
            </a:r>
            <a:r>
              <a:rPr lang="en-US" sz="2400" dirty="0"/>
              <a:t> and</a:t>
            </a:r>
            <a:r>
              <a:rPr lang="pl-PL" sz="2400" dirty="0"/>
              <a:t> </a:t>
            </a:r>
            <a:r>
              <a:rPr lang="en-US" sz="2400" dirty="0"/>
              <a:t>in </a:t>
            </a:r>
            <a:r>
              <a:rPr lang="en-US" dirty="0">
                <a:latin typeface="Monoid" panose="02000503000000000000" pitchFamily="2" charset="0"/>
              </a:rPr>
              <a:t>Lyon</a:t>
            </a:r>
            <a:r>
              <a:rPr lang="en-US" sz="2400" dirty="0"/>
              <a:t>.</a:t>
            </a:r>
            <a:endParaRPr lang="en-US" sz="2300" dirty="0"/>
          </a:p>
        </p:txBody>
      </p:sp>
      <p:sp>
        <p:nvSpPr>
          <p:cNvPr id="7" name="Strzałka w dół 6"/>
          <p:cNvSpPr/>
          <p:nvPr/>
        </p:nvSpPr>
        <p:spPr>
          <a:xfrm>
            <a:off x="10486984" y="3465587"/>
            <a:ext cx="259072" cy="438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787" y="3998469"/>
            <a:ext cx="2744124" cy="285953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780752" y="3428009"/>
            <a:ext cx="1357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Drill_down</a:t>
            </a:r>
          </a:p>
        </p:txBody>
      </p:sp>
    </p:spTree>
    <p:extLst>
      <p:ext uri="{BB962C8B-B14F-4D97-AF65-F5344CB8AC3E}">
        <p14:creationId xmlns:p14="http://schemas.microsoft.com/office/powerpoint/2010/main" val="33396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52279" y="1026724"/>
            <a:ext cx="1148744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>
                <a:solidFill>
                  <a:srgbClr val="FF0000"/>
                </a:solidFill>
              </a:rPr>
              <a:t>Znaczenie analizy danych </a:t>
            </a:r>
            <a:r>
              <a:rPr lang="pl-PL" sz="2400" dirty="0"/>
              <a:t>stale rośnie począwszy od wczesnych lat 1990-tych.</a:t>
            </a:r>
            <a:r>
              <a:rPr lang="en-US" sz="2400" dirty="0"/>
              <a:t> </a:t>
            </a:r>
            <a:endParaRPr lang="pl-PL" sz="2400" dirty="0"/>
          </a:p>
          <a:p>
            <a:pPr marL="719138" indent="-358775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Organizacje we wszystkich sektorach muszą </a:t>
            </a:r>
            <a:r>
              <a:rPr lang="pl-PL" sz="2000" dirty="0">
                <a:solidFill>
                  <a:srgbClr val="FF0000"/>
                </a:solidFill>
              </a:rPr>
              <a:t>ulepszać</a:t>
            </a:r>
            <a:r>
              <a:rPr lang="pl-PL" sz="2000" dirty="0"/>
              <a:t> swoje procesy decyzyjne, aby utrzymać swoją pozycję i sprostać wymogom </a:t>
            </a:r>
            <a:r>
              <a:rPr lang="pl-PL" sz="2000" dirty="0">
                <a:solidFill>
                  <a:srgbClr val="FF0000"/>
                </a:solidFill>
              </a:rPr>
              <a:t>konkurencji</a:t>
            </a:r>
            <a:r>
              <a:rPr lang="en-US" sz="2000" dirty="0"/>
              <a:t>.</a:t>
            </a:r>
            <a:r>
              <a:rPr lang="pl-PL" sz="2000" dirty="0"/>
              <a:t> </a:t>
            </a:r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Tradycyjne systemy baz danych </a:t>
            </a:r>
            <a:r>
              <a:rPr lang="pl-PL" sz="2400" dirty="0">
                <a:solidFill>
                  <a:srgbClr val="FF0000"/>
                </a:solidFill>
              </a:rPr>
              <a:t>nie odpowiadają </a:t>
            </a:r>
            <a:r>
              <a:rPr lang="pl-PL" sz="2400" dirty="0"/>
              <a:t>wymogom związanym z analizą danych</a:t>
            </a:r>
            <a:r>
              <a:rPr lang="en-US" sz="2400" dirty="0"/>
              <a:t>. </a:t>
            </a:r>
            <a:endParaRPr lang="pl-PL" sz="2400" dirty="0"/>
          </a:p>
          <a:p>
            <a:pPr marL="719138" indent="-358775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Zostały one zaprojektowane i przystosowane (dostrojone) tak, aby wspierać </a:t>
            </a:r>
            <a:r>
              <a:rPr lang="pl-PL" sz="2000" dirty="0">
                <a:solidFill>
                  <a:srgbClr val="FF0000"/>
                </a:solidFill>
              </a:rPr>
              <a:t>codzienne operacje </a:t>
            </a:r>
            <a:r>
              <a:rPr lang="pl-PL" sz="2000" dirty="0"/>
              <a:t>w firmach i instytucjach, a ich </a:t>
            </a:r>
            <a:r>
              <a:rPr lang="pl-PL" sz="2000" dirty="0">
                <a:solidFill>
                  <a:srgbClr val="FF0000"/>
                </a:solidFill>
              </a:rPr>
              <a:t>podstawowym celem </a:t>
            </a:r>
            <a:r>
              <a:rPr lang="pl-PL" sz="2000" dirty="0"/>
              <a:t>jest zapewnienie szybkiego, współbieżnego </a:t>
            </a:r>
            <a:r>
              <a:rPr lang="pl-PL" sz="2000" dirty="0">
                <a:solidFill>
                  <a:srgbClr val="FF0000"/>
                </a:solidFill>
              </a:rPr>
              <a:t>dostępu </a:t>
            </a:r>
            <a:r>
              <a:rPr lang="pl-PL" sz="2000" dirty="0"/>
              <a:t>do danych</a:t>
            </a:r>
            <a:r>
              <a:rPr lang="en-US" sz="2000" dirty="0"/>
              <a:t>. </a:t>
            </a:r>
            <a:endParaRPr lang="pl-PL" sz="2000" dirty="0"/>
          </a:p>
          <a:p>
            <a:pPr marL="719138" indent="-358775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Wymaga się aby takie bazy miały rozwinięte funkcje </a:t>
            </a:r>
            <a:r>
              <a:rPr lang="pl-PL" sz="2000" dirty="0">
                <a:solidFill>
                  <a:srgbClr val="FF0000"/>
                </a:solidFill>
              </a:rPr>
              <a:t>przetwarzania transakcji </a:t>
            </a:r>
            <a:r>
              <a:rPr lang="pl-PL" sz="2000" dirty="0"/>
              <a:t>oraz </a:t>
            </a:r>
            <a:r>
              <a:rPr lang="pl-PL" sz="2000" dirty="0">
                <a:solidFill>
                  <a:srgbClr val="FF0000"/>
                </a:solidFill>
              </a:rPr>
              <a:t>zarządzania współbieżnością</a:t>
            </a:r>
            <a:r>
              <a:rPr lang="pl-PL" sz="2000" dirty="0"/>
              <a:t>, a także stosowały techniki </a:t>
            </a:r>
            <a:r>
              <a:rPr lang="pl-PL" sz="2000" dirty="0">
                <a:solidFill>
                  <a:srgbClr val="FF0000"/>
                </a:solidFill>
              </a:rPr>
              <a:t>odtwarzania</a:t>
            </a:r>
            <a:r>
              <a:rPr lang="pl-PL" sz="2000" dirty="0"/>
              <a:t> zapewniające </a:t>
            </a:r>
            <a:r>
              <a:rPr lang="pl-PL" sz="2000" dirty="0">
                <a:solidFill>
                  <a:srgbClr val="FF0000"/>
                </a:solidFill>
              </a:rPr>
              <a:t>spójność </a:t>
            </a:r>
            <a:r>
              <a:rPr lang="pl-PL" sz="2000" dirty="0"/>
              <a:t>danych</a:t>
            </a:r>
            <a:r>
              <a:rPr lang="en-US" sz="2000" dirty="0"/>
              <a:t>. </a:t>
            </a:r>
            <a:endParaRPr lang="pl-PL" sz="2000" dirty="0"/>
          </a:p>
          <a:p>
            <a:pPr marL="719138" indent="-358775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Tej klasy systemy są znane jako </a:t>
            </a:r>
            <a:r>
              <a:rPr lang="pl-PL" sz="2000" dirty="0">
                <a:solidFill>
                  <a:srgbClr val="FF0000"/>
                </a:solidFill>
              </a:rPr>
              <a:t>bazy operacyjne </a:t>
            </a:r>
            <a:r>
              <a:rPr lang="pl-PL" sz="2000" dirty="0"/>
              <a:t>lub systemy przetwarzania transakcji on-line (</a:t>
            </a:r>
            <a:r>
              <a:rPr lang="en-US" sz="2000" dirty="0"/>
              <a:t>online transaction processing </a:t>
            </a:r>
            <a:r>
              <a:rPr lang="pl-PL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OLTP</a:t>
            </a:r>
            <a:r>
              <a:rPr lang="en-US" sz="2000" dirty="0"/>
              <a:t>). </a:t>
            </a:r>
            <a:endParaRPr lang="pl-PL" sz="2000" dirty="0"/>
          </a:p>
          <a:p>
            <a:pPr marL="719138" indent="-358775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Paradygmat OLTP jest </a:t>
            </a:r>
            <a:r>
              <a:rPr lang="pl-PL" sz="2000" dirty="0">
                <a:solidFill>
                  <a:srgbClr val="FF0000"/>
                </a:solidFill>
              </a:rPr>
              <a:t>zorientowany</a:t>
            </a:r>
            <a:r>
              <a:rPr lang="pl-PL" sz="2000" dirty="0"/>
              <a:t> na przetwarzanie transakcji.</a:t>
            </a:r>
            <a:endParaRPr lang="en-US" sz="2000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Bazy tradycyjne w kontekście analizy danych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4A1-0863-4441-A2EA-9DB4F24FC58B}" type="datetime1">
              <a:rPr lang="pl-PL" smtClean="0"/>
              <a:t>2024-05-22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 err="1">
                <a:latin typeface="+mn-lt"/>
                <a:ea typeface="Source Sans Pro Light" panose="020B0403030403020204" pitchFamily="34" charset="0"/>
                <a:cs typeface="Times New Roman" panose="02020603050405020304" pitchFamily="18" charset="0"/>
              </a:rPr>
              <a:t>Drill</a:t>
            </a:r>
            <a:r>
              <a:rPr lang="pl-PL" sz="4000" b="1" dirty="0">
                <a:latin typeface="+mn-lt"/>
                <a:ea typeface="Source Sans Pro Light" panose="020B0403030403020204" pitchFamily="34" charset="0"/>
                <a:cs typeface="Times New Roman" panose="02020603050405020304" pitchFamily="18" charset="0"/>
              </a:rPr>
              <a:t>-down</a:t>
            </a:r>
            <a:r>
              <a:rPr lang="pl-PL" sz="4000" b="1" dirty="0"/>
              <a:t> do poziomu </a:t>
            </a:r>
            <a:r>
              <a:rPr lang="pl-PL" sz="3200" b="1" dirty="0" err="1">
                <a:latin typeface="Monoid" panose="02000503000000000000" pitchFamily="2" charset="0"/>
              </a:rPr>
              <a:t>Month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058" y="857250"/>
            <a:ext cx="2687853" cy="254570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93540" y="1356243"/>
            <a:ext cx="813037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Nasz użytkownik zauważa dalej, że wielkości sprzedaży w kategorii </a:t>
            </a:r>
            <a:r>
              <a:rPr lang="en-US" dirty="0">
                <a:solidFill>
                  <a:prstClr val="black"/>
                </a:solidFill>
                <a:latin typeface="Monoid" panose="02000503000000000000" pitchFamily="2" charset="0"/>
              </a:rPr>
              <a:t>Seafood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pl-PL" sz="2400" dirty="0">
                <a:solidFill>
                  <a:prstClr val="black"/>
                </a:solidFill>
              </a:rPr>
              <a:t>dla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  <a:latin typeface="Monoid" panose="02000503000000000000" pitchFamily="2" charset="0"/>
              </a:rPr>
              <a:t>France</a:t>
            </a:r>
            <a:r>
              <a:rPr lang="pl-PL" sz="2400" dirty="0"/>
              <a:t> są </a:t>
            </a:r>
            <a:r>
              <a:rPr lang="pl-PL" sz="2400" dirty="0">
                <a:solidFill>
                  <a:srgbClr val="FF0000"/>
                </a:solidFill>
              </a:rPr>
              <a:t>znacząco wyższe </a:t>
            </a:r>
            <a:r>
              <a:rPr lang="pl-PL" sz="2400" dirty="0"/>
              <a:t>w </a:t>
            </a:r>
            <a:r>
              <a:rPr lang="pl-PL" sz="2400" dirty="0">
                <a:solidFill>
                  <a:srgbClr val="FF0000"/>
                </a:solidFill>
              </a:rPr>
              <a:t>pierwszym</a:t>
            </a:r>
            <a:r>
              <a:rPr lang="pl-PL" sz="2400" dirty="0"/>
              <a:t> kwartale, niż w pozostałych trzech kwartałach</a:t>
            </a:r>
            <a:r>
              <a:rPr lang="en-US" sz="2400" dirty="0"/>
              <a:t>. </a:t>
            </a:r>
            <a:endParaRPr lang="pl-PL" sz="24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W tej sytuacji użytkownik </a:t>
            </a:r>
            <a:r>
              <a:rPr lang="pl-PL" sz="2400" dirty="0">
                <a:solidFill>
                  <a:srgbClr val="FF0000"/>
                </a:solidFill>
              </a:rPr>
              <a:t>powraca</a:t>
            </a:r>
            <a:r>
              <a:rPr lang="pl-PL" sz="2400" dirty="0"/>
              <a:t> do agregacji na poziomie </a:t>
            </a:r>
            <a:r>
              <a:rPr lang="en-US" dirty="0">
                <a:solidFill>
                  <a:prstClr val="black"/>
                </a:solidFill>
                <a:latin typeface="Monoid" panose="02000503000000000000" pitchFamily="2" charset="0"/>
              </a:rPr>
              <a:t>City</a:t>
            </a:r>
            <a:r>
              <a:rPr lang="pl-PL" sz="2400" dirty="0"/>
              <a:t> a następnie wzdłuż wymiaru </a:t>
            </a:r>
            <a:r>
              <a:rPr lang="en-US" dirty="0">
                <a:solidFill>
                  <a:prstClr val="black"/>
                </a:solidFill>
                <a:latin typeface="Monoid" panose="02000503000000000000" pitchFamily="2" charset="0"/>
              </a:rPr>
              <a:t>Time</a:t>
            </a:r>
            <a:r>
              <a:rPr lang="pl-PL" sz="2400" dirty="0"/>
              <a:t> wykonuje operację </a:t>
            </a:r>
            <a:r>
              <a:rPr lang="pl-PL" sz="2400" dirty="0" err="1">
                <a:solidFill>
                  <a:srgbClr val="FF0000"/>
                </a:solidFill>
              </a:rPr>
              <a:t>drill</a:t>
            </a:r>
            <a:r>
              <a:rPr lang="pl-PL" sz="2400" dirty="0">
                <a:solidFill>
                  <a:srgbClr val="FF0000"/>
                </a:solidFill>
              </a:rPr>
              <a:t>-down</a:t>
            </a:r>
            <a:r>
              <a:rPr lang="pl-PL" sz="2400" dirty="0"/>
              <a:t> do poziomu </a:t>
            </a:r>
            <a:r>
              <a:rPr lang="en-US" dirty="0">
                <a:solidFill>
                  <a:prstClr val="black"/>
                </a:solidFill>
                <a:latin typeface="Monoid" panose="02000503000000000000" pitchFamily="2" charset="0"/>
              </a:rPr>
              <a:t>Month</a:t>
            </a:r>
            <a:r>
              <a:rPr lang="pl-PL" sz="2400" dirty="0"/>
              <a:t>, w celu ustalenia, czy zauważone wyższe wartości pojawiły się w jakimś konkretnym miesiącu. Wynik pokazano rysunku.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>
                <a:solidFill>
                  <a:srgbClr val="FF0000"/>
                </a:solidFill>
              </a:rPr>
              <a:t>Widać</a:t>
            </a:r>
            <a:r>
              <a:rPr lang="pl-PL" sz="2400" dirty="0"/>
              <a:t>, że z pewnych, na razie nieznanych, powodów </a:t>
            </a:r>
            <a:r>
              <a:rPr lang="pl-PL" sz="2400" dirty="0">
                <a:solidFill>
                  <a:prstClr val="black"/>
                </a:solidFill>
              </a:rPr>
              <a:t>sprzedaż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pl-PL" sz="2400" dirty="0">
                <a:solidFill>
                  <a:prstClr val="black"/>
                </a:solidFill>
              </a:rPr>
              <a:t>w miesiącu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  <a:latin typeface="Monoid" panose="02000503000000000000" pitchFamily="2" charset="0"/>
              </a:rPr>
              <a:t>January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pl-PL" sz="2400" dirty="0">
                <a:solidFill>
                  <a:prstClr val="black"/>
                </a:solidFill>
              </a:rPr>
              <a:t>jest wyższa zarówno dla </a:t>
            </a:r>
            <a:r>
              <a:rPr lang="en-US" dirty="0">
                <a:solidFill>
                  <a:prstClr val="black"/>
                </a:solidFill>
                <a:latin typeface="Monoid" panose="02000503000000000000" pitchFamily="2" charset="0"/>
              </a:rPr>
              <a:t>Paris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pl-PL" sz="2400" dirty="0">
                <a:solidFill>
                  <a:prstClr val="black"/>
                </a:solidFill>
              </a:rPr>
              <a:t>jak i </a:t>
            </a:r>
            <a:r>
              <a:rPr lang="en-US" dirty="0">
                <a:solidFill>
                  <a:prstClr val="black"/>
                </a:solidFill>
                <a:latin typeface="Monoid" panose="02000503000000000000" pitchFamily="2" charset="0"/>
              </a:rPr>
              <a:t>Lyon</a:t>
            </a:r>
            <a:r>
              <a:rPr lang="en-US" sz="2400" dirty="0"/>
              <a:t>.</a:t>
            </a:r>
            <a:endParaRPr lang="en-US" sz="2300" dirty="0"/>
          </a:p>
        </p:txBody>
      </p:sp>
      <p:sp>
        <p:nvSpPr>
          <p:cNvPr id="7" name="Strzałka w dół 6"/>
          <p:cNvSpPr/>
          <p:nvPr/>
        </p:nvSpPr>
        <p:spPr>
          <a:xfrm>
            <a:off x="10486984" y="3465587"/>
            <a:ext cx="259072" cy="438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787" y="3998469"/>
            <a:ext cx="2744124" cy="285953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780752" y="3428009"/>
            <a:ext cx="1357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Drill_down</a:t>
            </a:r>
          </a:p>
        </p:txBody>
      </p:sp>
    </p:spTree>
    <p:extLst>
      <p:ext uri="{BB962C8B-B14F-4D97-AF65-F5344CB8AC3E}">
        <p14:creationId xmlns:p14="http://schemas.microsoft.com/office/powerpoint/2010/main" val="35967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-24714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>
                <a:latin typeface="+mn-lt"/>
                <a:ea typeface="Source Sans Pro Light" panose="020B0403030403020204" pitchFamily="34" charset="0"/>
              </a:rPr>
              <a:t>Sort</a:t>
            </a:r>
            <a:r>
              <a:rPr lang="pl-PL" sz="4000" b="1" dirty="0"/>
              <a:t> </a:t>
            </a:r>
            <a:r>
              <a:rPr lang="pl-PL" sz="3200" b="1" dirty="0">
                <a:latin typeface="Monoid" panose="02000503000000000000" pitchFamily="2" charset="0"/>
              </a:rPr>
              <a:t>Product</a:t>
            </a:r>
            <a:r>
              <a:rPr lang="pl-PL" sz="4000" b="1" dirty="0"/>
              <a:t> by </a:t>
            </a:r>
            <a:r>
              <a:rPr lang="pl-PL" sz="4000" b="1" dirty="0" err="1"/>
              <a:t>Name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058" y="982510"/>
            <a:ext cx="2687853" cy="254570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93540" y="1356243"/>
            <a:ext cx="80749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Our user now wants to explore </a:t>
            </a:r>
            <a:r>
              <a:rPr lang="en-US" sz="2400" dirty="0">
                <a:solidFill>
                  <a:srgbClr val="FF0000"/>
                </a:solidFill>
              </a:rPr>
              <a:t>alternative visualizations </a:t>
            </a:r>
            <a:r>
              <a:rPr lang="en-US" sz="2400" dirty="0"/>
              <a:t>of the cube to</a:t>
            </a:r>
            <a:r>
              <a:rPr lang="pl-PL" sz="2400" dirty="0"/>
              <a:t> </a:t>
            </a:r>
            <a:r>
              <a:rPr lang="en-US" sz="2400" dirty="0"/>
              <a:t>better understand the data contained in it. </a:t>
            </a:r>
            <a:endParaRPr lang="pl-PL" sz="2400" dirty="0"/>
          </a:p>
          <a:p>
            <a:pPr marL="71755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/>
              <a:t>For this, she </a:t>
            </a:r>
            <a:r>
              <a:rPr lang="en-US" sz="2100" dirty="0">
                <a:solidFill>
                  <a:srgbClr val="FF0000"/>
                </a:solidFill>
              </a:rPr>
              <a:t>sorts</a:t>
            </a:r>
            <a:r>
              <a:rPr lang="en-US" sz="2100" b="1" dirty="0"/>
              <a:t> </a:t>
            </a:r>
            <a:r>
              <a:rPr lang="en-US" sz="2100" dirty="0"/>
              <a:t>the products</a:t>
            </a:r>
            <a:r>
              <a:rPr lang="pl-PL" sz="2100" dirty="0"/>
              <a:t> </a:t>
            </a:r>
            <a:r>
              <a:rPr lang="pl-PL" sz="2100" dirty="0">
                <a:solidFill>
                  <a:srgbClr val="FF0000"/>
                </a:solidFill>
              </a:rPr>
              <a:t>by </a:t>
            </a:r>
            <a:r>
              <a:rPr lang="pl-PL" sz="2100" dirty="0" err="1">
                <a:solidFill>
                  <a:srgbClr val="FF0000"/>
                </a:solidFill>
              </a:rPr>
              <a:t>name</a:t>
            </a:r>
            <a:r>
              <a:rPr lang="pl-PL" sz="2100" dirty="0"/>
              <a:t>.</a:t>
            </a:r>
            <a:endParaRPr lang="en-US" sz="2100" dirty="0"/>
          </a:p>
        </p:txBody>
      </p:sp>
      <p:sp>
        <p:nvSpPr>
          <p:cNvPr id="7" name="Strzałka w dół 6"/>
          <p:cNvSpPr/>
          <p:nvPr/>
        </p:nvSpPr>
        <p:spPr>
          <a:xfrm>
            <a:off x="10486984" y="3624621"/>
            <a:ext cx="259072" cy="438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402" y="4068797"/>
            <a:ext cx="2729613" cy="253828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750411" y="3578321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Sort</a:t>
            </a:r>
          </a:p>
        </p:txBody>
      </p:sp>
    </p:spTree>
    <p:extLst>
      <p:ext uri="{BB962C8B-B14F-4D97-AF65-F5344CB8AC3E}">
        <p14:creationId xmlns:p14="http://schemas.microsoft.com/office/powerpoint/2010/main" val="270917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-24714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Operacja </a:t>
            </a:r>
            <a:r>
              <a:rPr lang="pl-PL" sz="4000" b="1" dirty="0">
                <a:latin typeface="+mn-lt"/>
                <a:ea typeface="Source Sans Pro Light" panose="020B0403030403020204" pitchFamily="34" charset="0"/>
              </a:rPr>
              <a:t>Sort</a:t>
            </a:r>
            <a:r>
              <a:rPr lang="pl-PL" sz="4000" b="1" dirty="0"/>
              <a:t> – sortowanie nazw w wymiarze </a:t>
            </a:r>
            <a:r>
              <a:rPr lang="pl-PL" sz="3200" b="1" dirty="0">
                <a:latin typeface="Monoid" panose="02000503000000000000" pitchFamily="2" charset="0"/>
              </a:rPr>
              <a:t>Product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178" y="982510"/>
            <a:ext cx="2687853" cy="254570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93540" y="1356243"/>
            <a:ext cx="80749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Użytkownik może potrzebować </a:t>
            </a:r>
            <a:r>
              <a:rPr lang="pl-PL" sz="2400" dirty="0">
                <a:solidFill>
                  <a:srgbClr val="FF0000"/>
                </a:solidFill>
              </a:rPr>
              <a:t>nowych możliwości </a:t>
            </a:r>
            <a:r>
              <a:rPr lang="pl-PL" sz="2400" dirty="0"/>
              <a:t>w zakresie wizualizowania kostki, które pozwoliłyby lepiej poznać zawarte tam dane</a:t>
            </a:r>
            <a:r>
              <a:rPr lang="en-US" sz="2400" dirty="0"/>
              <a:t>. </a:t>
            </a:r>
            <a:endParaRPr lang="pl-PL" sz="2400" dirty="0"/>
          </a:p>
          <a:p>
            <a:pPr marL="71755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/>
              <a:t>W tym celu może </a:t>
            </a:r>
            <a:r>
              <a:rPr lang="pl-PL" sz="2100" dirty="0">
                <a:solidFill>
                  <a:srgbClr val="FF0000"/>
                </a:solidFill>
              </a:rPr>
              <a:t>posortować</a:t>
            </a:r>
            <a:r>
              <a:rPr lang="pl-PL" sz="2100" dirty="0"/>
              <a:t> </a:t>
            </a:r>
            <a:r>
              <a:rPr lang="pl-PL" sz="2100" dirty="0">
                <a:solidFill>
                  <a:srgbClr val="FF0000"/>
                </a:solidFill>
              </a:rPr>
              <a:t>nazwy</a:t>
            </a:r>
            <a:r>
              <a:rPr lang="pl-PL" sz="2100" dirty="0"/>
              <a:t> prezentowane w wymiarze </a:t>
            </a:r>
            <a:r>
              <a:rPr lang="pl-PL" sz="1600" dirty="0">
                <a:solidFill>
                  <a:prstClr val="black"/>
                </a:solidFill>
                <a:latin typeface="Monoid" panose="02000503000000000000" pitchFamily="2" charset="0"/>
              </a:rPr>
              <a:t>Product</a:t>
            </a:r>
            <a:r>
              <a:rPr lang="pl-PL" sz="2100" dirty="0"/>
              <a:t>, co ilustruje rysunek.</a:t>
            </a:r>
            <a:endParaRPr lang="en-US" sz="2100" dirty="0"/>
          </a:p>
        </p:txBody>
      </p:sp>
      <p:sp>
        <p:nvSpPr>
          <p:cNvPr id="7" name="Strzałka w dół 6"/>
          <p:cNvSpPr/>
          <p:nvPr/>
        </p:nvSpPr>
        <p:spPr>
          <a:xfrm>
            <a:off x="10304104" y="3624621"/>
            <a:ext cx="259072" cy="438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522" y="4068797"/>
            <a:ext cx="2729613" cy="253828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567531" y="3578321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Sort</a:t>
            </a:r>
          </a:p>
        </p:txBody>
      </p:sp>
    </p:spTree>
    <p:extLst>
      <p:ext uri="{BB962C8B-B14F-4D97-AF65-F5344CB8AC3E}">
        <p14:creationId xmlns:p14="http://schemas.microsoft.com/office/powerpoint/2010/main" val="268556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-24714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 err="1">
                <a:latin typeface="+mn-lt"/>
                <a:ea typeface="Source Sans Pro Light" panose="020B0403030403020204" pitchFamily="34" charset="0"/>
              </a:rPr>
              <a:t>Pivot</a:t>
            </a:r>
            <a:endParaRPr lang="en-US" sz="4000" b="1" dirty="0">
              <a:latin typeface="+mn-lt"/>
              <a:ea typeface="Source Sans Pro Light" panose="020B0403030403020204" pitchFamily="34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947" y="857250"/>
            <a:ext cx="2795635" cy="2647789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93540" y="1356243"/>
            <a:ext cx="80749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Then, she wants to see the cube with the</a:t>
            </a:r>
            <a:r>
              <a:rPr lang="pl-PL" sz="2400" dirty="0"/>
              <a:t> </a:t>
            </a:r>
            <a:r>
              <a:rPr lang="en-US" dirty="0">
                <a:solidFill>
                  <a:srgbClr val="FF0000"/>
                </a:solidFill>
                <a:latin typeface="Monoid" panose="02000503000000000000" pitchFamily="2" charset="0"/>
              </a:rPr>
              <a:t>Time</a:t>
            </a:r>
            <a:r>
              <a:rPr lang="en-US" sz="2400" dirty="0">
                <a:solidFill>
                  <a:srgbClr val="FF0000"/>
                </a:solidFill>
              </a:rPr>
              <a:t> dimension on the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-axis</a:t>
            </a:r>
            <a:r>
              <a:rPr lang="en-US" sz="2400" dirty="0"/>
              <a:t>. </a:t>
            </a:r>
            <a:endParaRPr lang="pl-PL" sz="24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Therefore, she takes the </a:t>
            </a:r>
            <a:r>
              <a:rPr lang="en-US" sz="2400" dirty="0">
                <a:solidFill>
                  <a:srgbClr val="FF0000"/>
                </a:solidFill>
              </a:rPr>
              <a:t>original</a:t>
            </a:r>
            <a:r>
              <a:rPr lang="en-US" sz="2400" dirty="0"/>
              <a:t> cube and</a:t>
            </a:r>
            <a:r>
              <a:rPr lang="pl-PL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rotates</a:t>
            </a:r>
            <a:r>
              <a:rPr lang="en-US" sz="2400" dirty="0"/>
              <a:t> the axes of the cube without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changing granularities. </a:t>
            </a:r>
            <a:endParaRPr lang="pl-PL" sz="24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This is called</a:t>
            </a:r>
            <a:r>
              <a:rPr lang="pl-PL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pivoting</a:t>
            </a:r>
            <a:r>
              <a:rPr lang="en-US" sz="2400" dirty="0"/>
              <a:t>.</a:t>
            </a:r>
          </a:p>
        </p:txBody>
      </p:sp>
      <p:sp>
        <p:nvSpPr>
          <p:cNvPr id="7" name="Strzałka w dół 6"/>
          <p:cNvSpPr/>
          <p:nvPr/>
        </p:nvSpPr>
        <p:spPr>
          <a:xfrm>
            <a:off x="10521708" y="3627547"/>
            <a:ext cx="259072" cy="438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929" y="4099670"/>
            <a:ext cx="2903653" cy="249790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809688" y="3569153"/>
            <a:ext cx="72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/>
              <a:t>Pivot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7555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ytuł 1"/>
              <p:cNvSpPr txBox="1">
                <a:spLocks/>
              </p:cNvSpPr>
              <p:nvPr/>
            </p:nvSpPr>
            <p:spPr>
              <a:xfrm>
                <a:off x="0" y="-24714"/>
                <a:ext cx="12192000" cy="8572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defRPr/>
                </a:pPr>
                <a:r>
                  <a:rPr lang="pl-PL" sz="4000" dirty="0">
                    <a:latin typeface="+mn-lt"/>
                    <a:ea typeface="Source Sans Pro Light" panose="020B0403030403020204" pitchFamily="34" charset="0"/>
                  </a:rPr>
                  <a:t>Operacja </a:t>
                </a:r>
                <a:r>
                  <a:rPr lang="pl-PL" sz="4000" b="1" dirty="0" err="1">
                    <a:latin typeface="+mn-lt"/>
                    <a:ea typeface="Source Sans Pro Light" panose="020B0403030403020204" pitchFamily="34" charset="0"/>
                  </a:rPr>
                  <a:t>Pivot</a:t>
                </a:r>
                <a:r>
                  <a:rPr lang="pl-PL" sz="4000" b="1" dirty="0">
                    <a:latin typeface="+mn-lt"/>
                    <a:ea typeface="Source Sans Pro Light" panose="020B0403030403020204" pitchFamily="34" charset="0"/>
                  </a:rPr>
                  <a:t> – </a:t>
                </a:r>
                <a:r>
                  <a:rPr lang="pl-PL" sz="4000" dirty="0">
                    <a:latin typeface="+mn-lt"/>
                    <a:ea typeface="Source Sans Pro Light" panose="020B0403030403020204" pitchFamily="34" charset="0"/>
                  </a:rPr>
                  <a:t>przestawienie wymiaru </a:t>
                </a:r>
                <a:r>
                  <a:rPr lang="en-US" sz="3000" dirty="0">
                    <a:latin typeface="Monoid" panose="02000503000000000000" pitchFamily="2" charset="0"/>
                  </a:rPr>
                  <a:t>Time</a:t>
                </a:r>
                <a:r>
                  <a:rPr lang="pl-PL" sz="4000" dirty="0">
                    <a:latin typeface="+mn-lt"/>
                    <a:ea typeface="Source Sans Pro Light" panose="020B0403030403020204" pitchFamily="34" charset="0"/>
                  </a:rPr>
                  <a:t> na oś </a:t>
                </a:r>
                <a14:m>
                  <m:oMath xmlns:m="http://schemas.openxmlformats.org/officeDocument/2006/math">
                    <m:r>
                      <a:rPr lang="pl-PL" sz="4000" i="1" dirty="0" smtClean="0">
                        <a:latin typeface="Cambria Math" panose="02040503050406030204" pitchFamily="18" charset="0"/>
                        <a:ea typeface="Source Sans Pro Light" panose="020B0403030403020204" pitchFamily="34" charset="0"/>
                      </a:rPr>
                      <m:t>𝑥</m:t>
                    </m:r>
                  </m:oMath>
                </a14:m>
                <a:endParaRPr lang="en-US" sz="4000" dirty="0">
                  <a:latin typeface="+mn-lt"/>
                  <a:ea typeface="Source Sans Pro Light" panose="020B0403030403020204" pitchFamily="34" charset="0"/>
                </a:endParaRPr>
              </a:p>
            </p:txBody>
          </p:sp>
        </mc:Choice>
        <mc:Fallback xmlns="">
          <p:sp>
            <p:nvSpPr>
              <p:cNvPr id="9" name="Tytu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4714"/>
                <a:ext cx="12192000" cy="857250"/>
              </a:xfrm>
              <a:prstGeom prst="rect">
                <a:avLst/>
              </a:prstGeom>
              <a:blipFill rotWithShape="0">
                <a:blip r:embed="rId2"/>
                <a:stretch>
                  <a:fillRect t="-7092" b="-177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947" y="857250"/>
            <a:ext cx="2795635" cy="2647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/>
              <p:cNvSpPr/>
              <p:nvPr/>
            </p:nvSpPr>
            <p:spPr>
              <a:xfrm>
                <a:off x="293540" y="1356243"/>
                <a:ext cx="8074956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8775" indent="-358775">
                  <a:spcBef>
                    <a:spcPts val="1200"/>
                  </a:spcBef>
                  <a:buFont typeface="Wingdings" panose="05000000000000000000" pitchFamily="2" charset="2"/>
                  <a:buChar char="F"/>
                  <a:tabLst>
                    <a:tab pos="358775" algn="l"/>
                  </a:tabLst>
                </a:pPr>
                <a:r>
                  <a:rPr lang="pl-PL" sz="2400" dirty="0"/>
                  <a:t>Może także pojawić się potrzeba obejrzenia kostki, w której </a:t>
                </a:r>
                <a:r>
                  <a:rPr lang="pl-PL" sz="2400" dirty="0">
                    <a:solidFill>
                      <a:srgbClr val="FF0000"/>
                    </a:solidFill>
                  </a:rPr>
                  <a:t>wymiar </a:t>
                </a:r>
                <a:r>
                  <a:rPr lang="en-US" dirty="0">
                    <a:solidFill>
                      <a:srgbClr val="FF0000"/>
                    </a:solidFill>
                    <a:latin typeface="Monoid" panose="02000503000000000000" pitchFamily="2" charset="0"/>
                  </a:rPr>
                  <a:t>Time</a:t>
                </a:r>
                <a:r>
                  <a:rPr lang="pl-PL" sz="2400" dirty="0"/>
                  <a:t> jest pokazany na </a:t>
                </a:r>
                <a:r>
                  <a:rPr lang="pl-PL" sz="2400" dirty="0">
                    <a:solidFill>
                      <a:srgbClr val="FF0000"/>
                    </a:solidFill>
                  </a:rPr>
                  <a:t>osi </a:t>
                </a:r>
                <a14:m>
                  <m:oMath xmlns:m="http://schemas.openxmlformats.org/officeDocument/2006/math">
                    <m:r>
                      <a:rPr lang="pl-PL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  <a:endParaRPr lang="pl-PL" sz="2400" dirty="0"/>
              </a:p>
              <a:p>
                <a:pPr marL="358775" indent="-358775">
                  <a:spcBef>
                    <a:spcPts val="1200"/>
                  </a:spcBef>
                  <a:buFont typeface="Wingdings" panose="05000000000000000000" pitchFamily="2" charset="2"/>
                  <a:buChar char="F"/>
                  <a:tabLst>
                    <a:tab pos="358775" algn="l"/>
                  </a:tabLst>
                </a:pPr>
                <a:r>
                  <a:rPr lang="pl-PL" sz="2400" dirty="0"/>
                  <a:t>W takim przypadku można (pierwotną) kostkę </a:t>
                </a:r>
                <a:r>
                  <a:rPr lang="pl-PL" sz="2400" dirty="0">
                    <a:solidFill>
                      <a:srgbClr val="FF0000"/>
                    </a:solidFill>
                  </a:rPr>
                  <a:t>obrócić</a:t>
                </a:r>
                <a:r>
                  <a:rPr lang="pl-PL" sz="2400" dirty="0"/>
                  <a:t> bez zmiany stopnia rozdrobnienia miar w sposób pokazany na rysunku</a:t>
                </a:r>
                <a:r>
                  <a:rPr lang="en-US" sz="2400" dirty="0"/>
                  <a:t>. </a:t>
                </a:r>
                <a:endParaRPr lang="pl-PL" sz="2400" dirty="0"/>
              </a:p>
              <a:p>
                <a:pPr marL="358775" indent="-358775">
                  <a:spcBef>
                    <a:spcPts val="1200"/>
                  </a:spcBef>
                  <a:buFont typeface="Wingdings" panose="05000000000000000000" pitchFamily="2" charset="2"/>
                  <a:buChar char="F"/>
                  <a:tabLst>
                    <a:tab pos="358775" algn="l"/>
                  </a:tabLst>
                </a:pPr>
                <a:r>
                  <a:rPr lang="pl-PL" sz="2400" dirty="0"/>
                  <a:t>Taką operację będziemy określać terminem </a:t>
                </a:r>
                <a:r>
                  <a:rPr lang="pl-PL" sz="2400" dirty="0">
                    <a:solidFill>
                      <a:srgbClr val="FF0000"/>
                    </a:solidFill>
                  </a:rPr>
                  <a:t>przestawianie </a:t>
                </a:r>
                <a:r>
                  <a:rPr lang="pl-PL" sz="2400" dirty="0"/>
                  <a:t>lub</a:t>
                </a:r>
                <a:r>
                  <a:rPr lang="pl-PL" sz="2400" dirty="0">
                    <a:solidFill>
                      <a:srgbClr val="FF0000"/>
                    </a:solidFill>
                  </a:rPr>
                  <a:t> obracanie (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pivoting</a:t>
                </a:r>
                <a:r>
                  <a:rPr lang="pl-PL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6" name="Prostoką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40" y="1356243"/>
                <a:ext cx="8074956" cy="2985433"/>
              </a:xfrm>
              <a:prstGeom prst="rect">
                <a:avLst/>
              </a:prstGeom>
              <a:blipFill rotWithShape="0">
                <a:blip r:embed="rId4"/>
                <a:stretch>
                  <a:fillRect l="-981" t="-1633" b="-367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trzałka w dół 6"/>
          <p:cNvSpPr/>
          <p:nvPr/>
        </p:nvSpPr>
        <p:spPr>
          <a:xfrm>
            <a:off x="10521708" y="3627547"/>
            <a:ext cx="259072" cy="438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929" y="4099670"/>
            <a:ext cx="2903653" cy="249790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809688" y="3569153"/>
            <a:ext cx="72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/>
              <a:t>Pivot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3991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-24714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latin typeface="+mn-lt"/>
                <a:ea typeface="Source Sans Pro Light" panose="020B0403030403020204" pitchFamily="34" charset="0"/>
              </a:rPr>
              <a:t>Slice</a:t>
            </a:r>
            <a:r>
              <a:rPr lang="en-US" sz="4000" b="1" dirty="0"/>
              <a:t> on </a:t>
            </a:r>
            <a:r>
              <a:rPr lang="en-US" sz="3000" b="1" dirty="0">
                <a:latin typeface="Monoid" panose="02000503000000000000" pitchFamily="2" charset="0"/>
              </a:rPr>
              <a:t>City</a:t>
            </a:r>
            <a:r>
              <a:rPr lang="en-US" sz="4000" b="1" dirty="0"/>
              <a:t> = ’</a:t>
            </a:r>
            <a:r>
              <a:rPr lang="en-US" sz="3000" b="1" dirty="0">
                <a:latin typeface="Monoid" panose="02000503000000000000" pitchFamily="2" charset="0"/>
              </a:rPr>
              <a:t>Paris</a:t>
            </a:r>
            <a:r>
              <a:rPr lang="en-US" sz="4000" b="1" dirty="0"/>
              <a:t>’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282" y="857250"/>
            <a:ext cx="3144043" cy="297777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93540" y="1356243"/>
            <a:ext cx="80749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Continuing her browsing of the </a:t>
            </a:r>
            <a:r>
              <a:rPr lang="en-US" sz="2400" dirty="0">
                <a:solidFill>
                  <a:srgbClr val="FF0000"/>
                </a:solidFill>
              </a:rPr>
              <a:t>original</a:t>
            </a:r>
            <a:r>
              <a:rPr lang="en-US" sz="2400" dirty="0"/>
              <a:t> cube, the user then wants to visualize the data only for </a:t>
            </a:r>
            <a:r>
              <a:rPr lang="en-US" sz="1900" dirty="0">
                <a:latin typeface="Monoid" panose="02000503000000000000" pitchFamily="2" charset="0"/>
              </a:rPr>
              <a:t>Paris</a:t>
            </a:r>
            <a:r>
              <a:rPr lang="en-US" sz="2400" dirty="0"/>
              <a:t>. 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For this, she applies a </a:t>
            </a:r>
            <a:r>
              <a:rPr lang="en-US" sz="2400" dirty="0">
                <a:solidFill>
                  <a:srgbClr val="FF0000"/>
                </a:solidFill>
              </a:rPr>
              <a:t>slice</a:t>
            </a:r>
            <a:r>
              <a:rPr lang="en-US" sz="2400" b="1" dirty="0"/>
              <a:t> </a:t>
            </a:r>
            <a:r>
              <a:rPr lang="en-US" sz="2400" dirty="0"/>
              <a:t>operation that results in the </a:t>
            </a:r>
            <a:r>
              <a:rPr lang="pl-PL" sz="2400" dirty="0"/>
              <a:t>data view</a:t>
            </a:r>
            <a:r>
              <a:rPr lang="en-US" sz="2400" dirty="0"/>
              <a:t> depicted in the bottom of the figure. </a:t>
            </a:r>
          </a:p>
          <a:p>
            <a:pPr marL="720725" indent="-36671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Here, she obtained a </a:t>
            </a:r>
            <a:r>
              <a:rPr lang="en-US" sz="2000" dirty="0">
                <a:solidFill>
                  <a:srgbClr val="FF0000"/>
                </a:solidFill>
              </a:rPr>
              <a:t>two dimensional </a:t>
            </a:r>
            <a:r>
              <a:rPr lang="en-US" sz="2000" dirty="0"/>
              <a:t>matrix, where each column represents the </a:t>
            </a:r>
            <a:r>
              <a:rPr lang="en-US" sz="2000" dirty="0">
                <a:solidFill>
                  <a:srgbClr val="FF0000"/>
                </a:solidFill>
              </a:rPr>
              <a:t>evolution of the sales quantity </a:t>
            </a:r>
            <a:r>
              <a:rPr lang="en-US" sz="2000" dirty="0"/>
              <a:t>by category and quarter, that is, a collection of time series.</a:t>
            </a:r>
          </a:p>
        </p:txBody>
      </p:sp>
      <p:sp>
        <p:nvSpPr>
          <p:cNvPr id="7" name="Strzałka w dół 6"/>
          <p:cNvSpPr/>
          <p:nvPr/>
        </p:nvSpPr>
        <p:spPr>
          <a:xfrm>
            <a:off x="10486396" y="3893392"/>
            <a:ext cx="259072" cy="438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256" y="4341676"/>
            <a:ext cx="2484094" cy="23184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745468" y="384489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Slice</a:t>
            </a:r>
          </a:p>
        </p:txBody>
      </p:sp>
    </p:spTree>
    <p:extLst>
      <p:ext uri="{BB962C8B-B14F-4D97-AF65-F5344CB8AC3E}">
        <p14:creationId xmlns:p14="http://schemas.microsoft.com/office/powerpoint/2010/main" val="42829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-24714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latin typeface="+mn-lt"/>
                <a:ea typeface="Source Sans Pro Light" panose="020B0403030403020204" pitchFamily="34" charset="0"/>
              </a:rPr>
              <a:t>Slice</a:t>
            </a:r>
            <a:r>
              <a:rPr lang="en-US" sz="4000" b="1" dirty="0"/>
              <a:t> </a:t>
            </a:r>
            <a:r>
              <a:rPr lang="pl-PL" sz="4000" b="1" dirty="0"/>
              <a:t>dla</a:t>
            </a:r>
            <a:r>
              <a:rPr lang="en-US" sz="4000" b="1" dirty="0"/>
              <a:t> </a:t>
            </a:r>
            <a:r>
              <a:rPr lang="en-US" sz="3000" b="1" dirty="0">
                <a:latin typeface="Monoid" panose="02000503000000000000" pitchFamily="2" charset="0"/>
              </a:rPr>
              <a:t>City</a:t>
            </a:r>
            <a:r>
              <a:rPr lang="en-US" sz="4000" b="1" dirty="0"/>
              <a:t> = ’</a:t>
            </a:r>
            <a:r>
              <a:rPr lang="en-US" sz="3000" b="1" dirty="0">
                <a:latin typeface="Monoid" panose="02000503000000000000" pitchFamily="2" charset="0"/>
              </a:rPr>
              <a:t>Paris</a:t>
            </a:r>
            <a:r>
              <a:rPr lang="en-US" sz="4000" b="1" dirty="0"/>
              <a:t>’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282" y="857250"/>
            <a:ext cx="3144043" cy="297777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93540" y="1356243"/>
            <a:ext cx="80749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Kolejny raz wychodząc od </a:t>
            </a:r>
            <a:r>
              <a:rPr lang="pl-PL" sz="2400" dirty="0">
                <a:solidFill>
                  <a:srgbClr val="FF0000"/>
                </a:solidFill>
              </a:rPr>
              <a:t>oryginalnej</a:t>
            </a:r>
            <a:r>
              <a:rPr lang="pl-PL" sz="2400" dirty="0"/>
              <a:t> kostki, użytkownik chciałby uzyskać wizualizację danych tylko dla Paryża</a:t>
            </a:r>
            <a:r>
              <a:rPr lang="en-US" sz="2400" dirty="0"/>
              <a:t>. 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W tym celu wykonuje on operację </a:t>
            </a:r>
            <a:r>
              <a:rPr lang="pl-PL" sz="2400" dirty="0">
                <a:solidFill>
                  <a:srgbClr val="FF0000"/>
                </a:solidFill>
              </a:rPr>
              <a:t>slice</a:t>
            </a:r>
            <a:r>
              <a:rPr lang="pl-PL" sz="2400" dirty="0"/>
              <a:t> (przekrój), która prowadzi do widoku danych pokazanego w dolnej części rysunku</a:t>
            </a:r>
            <a:r>
              <a:rPr lang="en-US" sz="2400" dirty="0"/>
              <a:t>. </a:t>
            </a:r>
          </a:p>
          <a:p>
            <a:pPr marL="72072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pl-PL" sz="2000" dirty="0"/>
              <a:t>Wynikiem jest </a:t>
            </a:r>
            <a:r>
              <a:rPr lang="pl-PL" sz="2000" dirty="0">
                <a:solidFill>
                  <a:srgbClr val="FF0000"/>
                </a:solidFill>
              </a:rPr>
              <a:t>macierz dwuwymiarowa</a:t>
            </a:r>
            <a:r>
              <a:rPr lang="pl-PL" sz="2000" dirty="0"/>
              <a:t>, w której każda kolumna pokazuje </a:t>
            </a:r>
            <a:r>
              <a:rPr lang="pl-PL" sz="2000" dirty="0">
                <a:solidFill>
                  <a:srgbClr val="FF0000"/>
                </a:solidFill>
              </a:rPr>
              <a:t>przebieg sprzedaży </a:t>
            </a:r>
            <a:r>
              <a:rPr lang="pl-PL" sz="2000" dirty="0"/>
              <a:t>danej kategorii produktów w kolejnych kwartałach. Uzyskana macierz może być zatem traktowana jako zbiór szeregów czasowych</a:t>
            </a:r>
            <a:r>
              <a:rPr lang="en-US" sz="2000" dirty="0"/>
              <a:t>.</a:t>
            </a:r>
          </a:p>
        </p:txBody>
      </p:sp>
      <p:sp>
        <p:nvSpPr>
          <p:cNvPr id="7" name="Strzałka w dół 6"/>
          <p:cNvSpPr/>
          <p:nvPr/>
        </p:nvSpPr>
        <p:spPr>
          <a:xfrm>
            <a:off x="10486396" y="3893392"/>
            <a:ext cx="259072" cy="438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256" y="4341676"/>
            <a:ext cx="2484094" cy="23184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745468" y="384489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Slice</a:t>
            </a:r>
          </a:p>
        </p:txBody>
      </p:sp>
    </p:spTree>
    <p:extLst>
      <p:ext uri="{BB962C8B-B14F-4D97-AF65-F5344CB8AC3E}">
        <p14:creationId xmlns:p14="http://schemas.microsoft.com/office/powerpoint/2010/main" val="27345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-24714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latin typeface="+mn-lt"/>
              </a:rPr>
              <a:t>Dice</a:t>
            </a:r>
            <a:r>
              <a:rPr lang="en-US" sz="4000" b="1" dirty="0"/>
              <a:t> on </a:t>
            </a:r>
            <a:r>
              <a:rPr lang="en-US" sz="3000" b="1" dirty="0">
                <a:latin typeface="Monoid" panose="02000503000000000000" pitchFamily="2" charset="0"/>
              </a:rPr>
              <a:t>City</a:t>
            </a:r>
            <a:r>
              <a:rPr lang="en-US" sz="4000" b="1" dirty="0"/>
              <a:t> = </a:t>
            </a:r>
            <a:r>
              <a:rPr lang="en-US" sz="3000" b="1" dirty="0"/>
              <a:t>’</a:t>
            </a:r>
            <a:r>
              <a:rPr lang="en-US" sz="3000" b="1" dirty="0">
                <a:latin typeface="Monoid" panose="02000503000000000000" pitchFamily="2" charset="0"/>
              </a:rPr>
              <a:t>Paris</a:t>
            </a:r>
            <a:r>
              <a:rPr lang="en-US" sz="3000" b="1" dirty="0"/>
              <a:t>’</a:t>
            </a:r>
            <a:r>
              <a:rPr lang="en-US" sz="4000" b="1" dirty="0"/>
              <a:t> or </a:t>
            </a:r>
            <a:r>
              <a:rPr lang="en-US" sz="3000" b="1" dirty="0">
                <a:latin typeface="Monoid" panose="02000503000000000000" pitchFamily="2" charset="0"/>
              </a:rPr>
              <a:t>’Lyon’</a:t>
            </a:r>
            <a:r>
              <a:rPr lang="en-US" sz="4800" b="1" dirty="0"/>
              <a:t> </a:t>
            </a:r>
            <a:r>
              <a:rPr lang="en-US" sz="4000" b="1" dirty="0"/>
              <a:t>and </a:t>
            </a:r>
            <a:r>
              <a:rPr lang="en-US" sz="3000" b="1" dirty="0">
                <a:latin typeface="Monoid" panose="02000503000000000000" pitchFamily="2" charset="0"/>
              </a:rPr>
              <a:t>Quarter</a:t>
            </a:r>
            <a:r>
              <a:rPr lang="en-US" sz="3200" b="1" dirty="0"/>
              <a:t> </a:t>
            </a:r>
            <a:r>
              <a:rPr lang="en-US" sz="4000" b="1" dirty="0"/>
              <a:t>=</a:t>
            </a:r>
            <a:r>
              <a:rPr lang="en-US" sz="3200" b="1" dirty="0"/>
              <a:t> </a:t>
            </a:r>
            <a:r>
              <a:rPr lang="en-US" sz="3000" b="1" dirty="0"/>
              <a:t>’</a:t>
            </a:r>
            <a:r>
              <a:rPr lang="en-US" sz="3000" b="1" dirty="0">
                <a:latin typeface="Monoid" panose="02000503000000000000" pitchFamily="2" charset="0"/>
              </a:rPr>
              <a:t>Q1</a:t>
            </a:r>
            <a:r>
              <a:rPr lang="en-US" sz="3000" b="1" dirty="0"/>
              <a:t>’ </a:t>
            </a:r>
            <a:r>
              <a:rPr lang="en-US" sz="4000" b="1" dirty="0"/>
              <a:t>or </a:t>
            </a:r>
            <a:r>
              <a:rPr lang="en-US" sz="3000" b="1" dirty="0"/>
              <a:t>’</a:t>
            </a:r>
            <a:r>
              <a:rPr lang="en-US" sz="3000" b="1" dirty="0">
                <a:latin typeface="Monoid" panose="02000503000000000000" pitchFamily="2" charset="0"/>
              </a:rPr>
              <a:t>Q2</a:t>
            </a:r>
            <a:r>
              <a:rPr lang="en-US" sz="3000" b="1" dirty="0"/>
              <a:t>’   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082" y="915125"/>
            <a:ext cx="3144043" cy="297777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93540" y="1356243"/>
            <a:ext cx="80749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As her next operation, our user goes back to the </a:t>
            </a:r>
            <a:r>
              <a:rPr lang="en-US" sz="2400" dirty="0">
                <a:solidFill>
                  <a:srgbClr val="FF0000"/>
                </a:solidFill>
              </a:rPr>
              <a:t>original </a:t>
            </a:r>
            <a:r>
              <a:rPr lang="en-US" sz="2400" dirty="0"/>
              <a:t>cube and builds</a:t>
            </a:r>
            <a:r>
              <a:rPr lang="pl-PL" sz="2400" dirty="0"/>
              <a:t> </a:t>
            </a:r>
            <a:r>
              <a:rPr lang="en-US" sz="2400" dirty="0"/>
              <a:t>a </a:t>
            </a:r>
            <a:r>
              <a:rPr lang="en-US" sz="2400" dirty="0" err="1"/>
              <a:t>subcube</a:t>
            </a:r>
            <a:r>
              <a:rPr lang="en-US" sz="2400" dirty="0"/>
              <a:t>, with </a:t>
            </a:r>
            <a:r>
              <a:rPr lang="en-US" sz="2400" dirty="0">
                <a:solidFill>
                  <a:srgbClr val="FF0000"/>
                </a:solidFill>
              </a:rPr>
              <a:t>the same dimensionality</a:t>
            </a:r>
            <a:r>
              <a:rPr lang="en-US" sz="2400" dirty="0"/>
              <a:t>, but </a:t>
            </a:r>
            <a:r>
              <a:rPr lang="en-US" sz="2400" dirty="0">
                <a:solidFill>
                  <a:srgbClr val="FF0000"/>
                </a:solidFill>
              </a:rPr>
              <a:t>only </a:t>
            </a:r>
            <a:r>
              <a:rPr lang="en-US" sz="2400" dirty="0"/>
              <a:t>containing sales figures</a:t>
            </a:r>
            <a:r>
              <a:rPr lang="pl-PL" sz="2400" dirty="0"/>
              <a:t> </a:t>
            </a:r>
            <a:r>
              <a:rPr lang="en-US" sz="2400" dirty="0"/>
              <a:t>for the first two quarters and for the cities </a:t>
            </a:r>
            <a:r>
              <a:rPr lang="en-US" sz="1900" dirty="0">
                <a:latin typeface="Monoid" panose="02000503000000000000" pitchFamily="2" charset="0"/>
              </a:rPr>
              <a:t>Lyon</a:t>
            </a:r>
            <a:r>
              <a:rPr lang="en-US" sz="2400" dirty="0"/>
              <a:t> and </a:t>
            </a:r>
            <a:r>
              <a:rPr lang="en-US" sz="1900" dirty="0">
                <a:latin typeface="Monoid" panose="02000503000000000000" pitchFamily="2" charset="0"/>
              </a:rPr>
              <a:t>Paris</a:t>
            </a:r>
            <a:r>
              <a:rPr lang="en-US" sz="2400" dirty="0"/>
              <a:t>. </a:t>
            </a:r>
            <a:endParaRPr lang="pl-PL" sz="24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This is done with</a:t>
            </a:r>
            <a:r>
              <a:rPr lang="pl-PL" sz="2400" dirty="0"/>
              <a:t> a </a:t>
            </a:r>
            <a:r>
              <a:rPr lang="pl-PL" sz="2400" dirty="0" err="1">
                <a:solidFill>
                  <a:srgbClr val="FF0000"/>
                </a:solidFill>
              </a:rPr>
              <a:t>dice</a:t>
            </a:r>
            <a:r>
              <a:rPr lang="pl-PL" sz="2400" b="1" dirty="0"/>
              <a:t> </a:t>
            </a:r>
            <a:r>
              <a:rPr lang="pl-PL" sz="2400" dirty="0" err="1"/>
              <a:t>operation</a:t>
            </a:r>
            <a:r>
              <a:rPr lang="en-US" sz="2400" dirty="0"/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083" y="4372894"/>
            <a:ext cx="2843452" cy="2198546"/>
          </a:xfrm>
          <a:prstGeom prst="rect">
            <a:avLst/>
          </a:prstGeom>
        </p:spPr>
      </p:pic>
      <p:sp>
        <p:nvSpPr>
          <p:cNvPr id="7" name="Strzałka w dół 6"/>
          <p:cNvSpPr/>
          <p:nvPr/>
        </p:nvSpPr>
        <p:spPr>
          <a:xfrm>
            <a:off x="10382218" y="4033360"/>
            <a:ext cx="259072" cy="438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0641290" y="397548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/>
              <a:t>Dice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3922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-24714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latin typeface="+mn-lt"/>
              </a:rPr>
              <a:t>Dice</a:t>
            </a:r>
            <a:r>
              <a:rPr lang="en-US" sz="4000" b="1" dirty="0"/>
              <a:t> </a:t>
            </a:r>
            <a:r>
              <a:rPr lang="pl-PL" sz="4000" b="1" dirty="0"/>
              <a:t>dla</a:t>
            </a:r>
            <a:r>
              <a:rPr lang="en-US" sz="4000" b="1" dirty="0"/>
              <a:t> </a:t>
            </a:r>
            <a:r>
              <a:rPr lang="en-US" sz="3000" b="1" dirty="0">
                <a:latin typeface="Monoid" panose="02000503000000000000" pitchFamily="2" charset="0"/>
              </a:rPr>
              <a:t>City</a:t>
            </a:r>
            <a:r>
              <a:rPr lang="en-US" sz="4000" b="1" dirty="0"/>
              <a:t> = </a:t>
            </a:r>
            <a:r>
              <a:rPr lang="en-US" sz="3000" b="1" dirty="0"/>
              <a:t>’</a:t>
            </a:r>
            <a:r>
              <a:rPr lang="en-US" sz="3000" b="1" dirty="0">
                <a:latin typeface="Monoid" panose="02000503000000000000" pitchFamily="2" charset="0"/>
              </a:rPr>
              <a:t>Paris</a:t>
            </a:r>
            <a:r>
              <a:rPr lang="en-US" sz="3000" b="1" dirty="0"/>
              <a:t>’</a:t>
            </a:r>
            <a:r>
              <a:rPr lang="en-US" sz="4000" b="1" dirty="0"/>
              <a:t> </a:t>
            </a:r>
            <a:r>
              <a:rPr lang="pl-PL" sz="4000" b="1" dirty="0"/>
              <a:t>lub</a:t>
            </a:r>
            <a:r>
              <a:rPr lang="en-US" sz="4000" b="1" dirty="0"/>
              <a:t> </a:t>
            </a:r>
            <a:r>
              <a:rPr lang="en-US" sz="3000" b="1" dirty="0">
                <a:latin typeface="Monoid" panose="02000503000000000000" pitchFamily="2" charset="0"/>
              </a:rPr>
              <a:t>’Lyon’</a:t>
            </a:r>
            <a:r>
              <a:rPr lang="en-US" sz="4800" b="1" dirty="0"/>
              <a:t> </a:t>
            </a:r>
            <a:r>
              <a:rPr lang="pl-PL" sz="4000" b="1" dirty="0"/>
              <a:t>i</a:t>
            </a:r>
            <a:r>
              <a:rPr lang="en-US" sz="4000" b="1" dirty="0"/>
              <a:t> </a:t>
            </a:r>
            <a:r>
              <a:rPr lang="pl-PL" sz="4000" b="1" dirty="0"/>
              <a:t> </a:t>
            </a:r>
            <a:r>
              <a:rPr lang="en-US" sz="3000" b="1" dirty="0">
                <a:latin typeface="Monoid" panose="02000503000000000000" pitchFamily="2" charset="0"/>
              </a:rPr>
              <a:t>Quarter</a:t>
            </a:r>
            <a:r>
              <a:rPr lang="en-US" sz="3200" b="1" dirty="0"/>
              <a:t> </a:t>
            </a:r>
            <a:r>
              <a:rPr lang="en-US" sz="4000" b="1" dirty="0"/>
              <a:t>=</a:t>
            </a:r>
            <a:r>
              <a:rPr lang="en-US" sz="3200" b="1" dirty="0"/>
              <a:t> </a:t>
            </a:r>
            <a:r>
              <a:rPr lang="en-US" sz="3000" b="1" dirty="0"/>
              <a:t>’</a:t>
            </a:r>
            <a:r>
              <a:rPr lang="en-US" sz="3000" b="1" dirty="0">
                <a:latin typeface="Monoid" panose="02000503000000000000" pitchFamily="2" charset="0"/>
              </a:rPr>
              <a:t>Q1</a:t>
            </a:r>
            <a:r>
              <a:rPr lang="en-US" sz="3000" b="1" dirty="0"/>
              <a:t>’ </a:t>
            </a:r>
            <a:r>
              <a:rPr lang="pl-PL" sz="4000" b="1" dirty="0"/>
              <a:t>lub</a:t>
            </a:r>
            <a:r>
              <a:rPr lang="en-US" sz="4000" b="1" dirty="0"/>
              <a:t> </a:t>
            </a:r>
            <a:r>
              <a:rPr lang="en-US" sz="3000" b="1" dirty="0"/>
              <a:t>’</a:t>
            </a:r>
            <a:r>
              <a:rPr lang="en-US" sz="3000" b="1" dirty="0">
                <a:latin typeface="Monoid" panose="02000503000000000000" pitchFamily="2" charset="0"/>
              </a:rPr>
              <a:t>Q2</a:t>
            </a:r>
            <a:r>
              <a:rPr lang="en-US" sz="3000" b="1" dirty="0"/>
              <a:t>’   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082" y="915125"/>
            <a:ext cx="3144043" cy="297777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93540" y="1356243"/>
            <a:ext cx="80749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W celu zaprezentowania kolejnej operacji zakładamy, że użytkownik ponownie wraca do </a:t>
            </a:r>
            <a:r>
              <a:rPr lang="pl-PL" sz="2400" dirty="0">
                <a:solidFill>
                  <a:srgbClr val="FF0000"/>
                </a:solidFill>
              </a:rPr>
              <a:t>początkowej</a:t>
            </a:r>
            <a:r>
              <a:rPr lang="pl-PL" sz="2400" dirty="0"/>
              <a:t> postaci kostki oraz tworzy podkostkę (</a:t>
            </a:r>
            <a:r>
              <a:rPr lang="pl-PL" sz="2400" i="1" dirty="0"/>
              <a:t>subcube</a:t>
            </a:r>
            <a:r>
              <a:rPr lang="pl-PL" sz="2400" dirty="0"/>
              <a:t>) z </a:t>
            </a:r>
            <a:r>
              <a:rPr lang="pl-PL" sz="2400" dirty="0">
                <a:solidFill>
                  <a:srgbClr val="FF0000"/>
                </a:solidFill>
              </a:rPr>
              <a:t>takim samym układem wymiarów</a:t>
            </a:r>
            <a:r>
              <a:rPr lang="pl-PL" sz="2400" dirty="0"/>
              <a:t>, ale obejmującą dane </a:t>
            </a:r>
            <a:r>
              <a:rPr lang="pl-PL" sz="2400" dirty="0">
                <a:solidFill>
                  <a:srgbClr val="FF0000"/>
                </a:solidFill>
              </a:rPr>
              <a:t>tylko</a:t>
            </a:r>
            <a:r>
              <a:rPr lang="pl-PL" sz="2400" dirty="0"/>
              <a:t> dla pierwszych dwóch kwartałów i tylko dla miast we Francji (</a:t>
            </a:r>
            <a:r>
              <a:rPr lang="en-US" sz="1900" dirty="0">
                <a:latin typeface="Monoid" panose="02000503000000000000" pitchFamily="2" charset="0"/>
              </a:rPr>
              <a:t>Lyon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pl-PL" sz="2400" dirty="0"/>
              <a:t>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1900" dirty="0">
                <a:latin typeface="Monoid" panose="02000503000000000000" pitchFamily="2" charset="0"/>
              </a:rPr>
              <a:t>Paris</a:t>
            </a:r>
            <a:r>
              <a:rPr lang="pl-PL" sz="2400" dirty="0"/>
              <a:t>)</a:t>
            </a:r>
            <a:r>
              <a:rPr lang="en-US" sz="2400" dirty="0"/>
              <a:t>. </a:t>
            </a:r>
            <a:endParaRPr lang="pl-PL" sz="24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Realizuje to operacja </a:t>
            </a:r>
            <a:r>
              <a:rPr lang="pl-PL" sz="2400" dirty="0" err="1">
                <a:solidFill>
                  <a:srgbClr val="FF0000"/>
                </a:solidFill>
              </a:rPr>
              <a:t>dice</a:t>
            </a:r>
            <a:r>
              <a:rPr lang="pl-PL" sz="2400" dirty="0"/>
              <a:t> (plasterkowanie), w sposób pokazany na rysunku.</a:t>
            </a:r>
            <a:endParaRPr lang="en-US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083" y="4372894"/>
            <a:ext cx="2843452" cy="2198546"/>
          </a:xfrm>
          <a:prstGeom prst="rect">
            <a:avLst/>
          </a:prstGeom>
        </p:spPr>
      </p:pic>
      <p:sp>
        <p:nvSpPr>
          <p:cNvPr id="7" name="Strzałka w dół 6"/>
          <p:cNvSpPr/>
          <p:nvPr/>
        </p:nvSpPr>
        <p:spPr>
          <a:xfrm>
            <a:off x="10382218" y="4033360"/>
            <a:ext cx="259072" cy="438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0641290" y="397548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/>
              <a:t>Dice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5259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57555" y="2942029"/>
            <a:ext cx="11476892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Subject oriented </a:t>
            </a:r>
            <a:r>
              <a:rPr lang="en-US" sz="2400" dirty="0"/>
              <a:t>means that data warehouses </a:t>
            </a:r>
            <a:r>
              <a:rPr lang="en-US" sz="2400" dirty="0">
                <a:solidFill>
                  <a:srgbClr val="FF0000"/>
                </a:solidFill>
              </a:rPr>
              <a:t>focus on the analytical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needs </a:t>
            </a:r>
            <a:r>
              <a:rPr lang="en-US" sz="2400" dirty="0"/>
              <a:t>of different areas of an organization. </a:t>
            </a:r>
            <a:endParaRPr lang="pl-PL" sz="24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/>
              <a:t>These areas </a:t>
            </a:r>
            <a:r>
              <a:rPr lang="en-US" sz="2100" dirty="0">
                <a:solidFill>
                  <a:srgbClr val="FF0000"/>
                </a:solidFill>
              </a:rPr>
              <a:t>vary</a:t>
            </a:r>
            <a:r>
              <a:rPr lang="en-US" sz="2100" dirty="0"/>
              <a:t> depending</a:t>
            </a:r>
            <a:r>
              <a:rPr lang="pl-PL" sz="2100" dirty="0"/>
              <a:t> </a:t>
            </a:r>
            <a:r>
              <a:rPr lang="en-US" sz="2100" dirty="0"/>
              <a:t>on the </a:t>
            </a:r>
            <a:r>
              <a:rPr lang="en-US" sz="2100" dirty="0">
                <a:solidFill>
                  <a:srgbClr val="FF0000"/>
                </a:solidFill>
              </a:rPr>
              <a:t>kind of activities </a:t>
            </a:r>
            <a:r>
              <a:rPr lang="en-US" sz="2100" dirty="0"/>
              <a:t>performed by the organization. </a:t>
            </a:r>
            <a:endParaRPr lang="pl-PL" sz="21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>
                <a:solidFill>
                  <a:srgbClr val="FF0000"/>
                </a:solidFill>
              </a:rPr>
              <a:t>For example</a:t>
            </a:r>
            <a:r>
              <a:rPr lang="en-US" sz="2100" dirty="0"/>
              <a:t>, in</a:t>
            </a:r>
            <a:r>
              <a:rPr lang="pl-PL" sz="2100" dirty="0"/>
              <a:t> </a:t>
            </a:r>
            <a:r>
              <a:rPr lang="en-US" sz="2100" dirty="0"/>
              <a:t>the case of a retail company, the analysis may focus on product sales</a:t>
            </a:r>
            <a:r>
              <a:rPr lang="pl-PL" sz="2100" dirty="0"/>
              <a:t> </a:t>
            </a:r>
            <a:r>
              <a:rPr lang="en-US" sz="2100" dirty="0"/>
              <a:t>or inventory management. </a:t>
            </a:r>
            <a:endParaRPr lang="pl-PL" sz="21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/>
              <a:t> </a:t>
            </a:r>
            <a:r>
              <a:rPr lang="en-US" sz="2100" dirty="0"/>
              <a:t>In </a:t>
            </a:r>
            <a:r>
              <a:rPr lang="en-US" sz="2100" dirty="0">
                <a:solidFill>
                  <a:srgbClr val="FF0000"/>
                </a:solidFill>
              </a:rPr>
              <a:t>operational </a:t>
            </a:r>
            <a:r>
              <a:rPr lang="en-US" sz="2100" dirty="0"/>
              <a:t>databases, </a:t>
            </a:r>
            <a:r>
              <a:rPr lang="en-US" sz="2100" dirty="0">
                <a:solidFill>
                  <a:srgbClr val="FF0000"/>
                </a:solidFill>
              </a:rPr>
              <a:t>on the contrary</a:t>
            </a:r>
            <a:r>
              <a:rPr lang="en-US" sz="2100" dirty="0"/>
              <a:t>, the</a:t>
            </a:r>
            <a:r>
              <a:rPr lang="pl-PL" sz="2100" dirty="0"/>
              <a:t> </a:t>
            </a:r>
            <a:r>
              <a:rPr lang="en-US" sz="2100" dirty="0"/>
              <a:t>focus is on </a:t>
            </a:r>
            <a:r>
              <a:rPr lang="en-US" sz="2100" dirty="0">
                <a:solidFill>
                  <a:srgbClr val="FF0000"/>
                </a:solidFill>
              </a:rPr>
              <a:t>specific functions </a:t>
            </a:r>
            <a:r>
              <a:rPr lang="en-US" sz="2100" dirty="0"/>
              <a:t>that applications must perform, for example,</a:t>
            </a:r>
            <a:r>
              <a:rPr lang="pl-PL" sz="2100" dirty="0"/>
              <a:t> </a:t>
            </a:r>
            <a:r>
              <a:rPr lang="en-US" sz="2100" dirty="0"/>
              <a:t>registering sales of products or inventory replenishment.</a:t>
            </a:r>
            <a:r>
              <a:rPr lang="pl-PL" sz="2100" dirty="0"/>
              <a:t> 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/>
              <a:t>Data Warehouse Characteristics</a:t>
            </a:r>
            <a:r>
              <a:rPr lang="pl-PL" sz="4000" b="1" dirty="0"/>
              <a:t>    (1/3)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57554" y="1087130"/>
            <a:ext cx="11476892" cy="16619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en-US" sz="2300" dirty="0"/>
              <a:t>A </a:t>
            </a:r>
            <a:r>
              <a:rPr lang="en-US" sz="2300" dirty="0">
                <a:solidFill>
                  <a:srgbClr val="FF0000"/>
                </a:solidFill>
              </a:rPr>
              <a:t>data warehouse </a:t>
            </a:r>
            <a:r>
              <a:rPr lang="en-US" sz="2300" dirty="0"/>
              <a:t>is a </a:t>
            </a:r>
            <a:r>
              <a:rPr lang="en-US" sz="2300" dirty="0">
                <a:solidFill>
                  <a:srgbClr val="FF0000"/>
                </a:solidFill>
              </a:rPr>
              <a:t>repository</a:t>
            </a:r>
            <a:r>
              <a:rPr lang="en-US" sz="2300" dirty="0"/>
              <a:t> of integrated data obtained from </a:t>
            </a:r>
            <a:r>
              <a:rPr lang="en-US" sz="2300" dirty="0">
                <a:solidFill>
                  <a:srgbClr val="FF0000"/>
                </a:solidFill>
              </a:rPr>
              <a:t>several</a:t>
            </a:r>
            <a:r>
              <a:rPr lang="pl-PL" sz="2300" dirty="0">
                <a:solidFill>
                  <a:srgbClr val="FF0000"/>
                </a:solidFill>
              </a:rPr>
              <a:t> </a:t>
            </a:r>
            <a:r>
              <a:rPr lang="en-US" sz="2300" dirty="0">
                <a:solidFill>
                  <a:srgbClr val="FF0000"/>
                </a:solidFill>
              </a:rPr>
              <a:t>sources </a:t>
            </a:r>
            <a:r>
              <a:rPr lang="en-US" sz="2300" dirty="0"/>
              <a:t>for the specific purpose of multidimensional </a:t>
            </a:r>
            <a:r>
              <a:rPr lang="en-US" sz="2300" dirty="0">
                <a:solidFill>
                  <a:srgbClr val="FF0000"/>
                </a:solidFill>
              </a:rPr>
              <a:t>data analysis</a:t>
            </a:r>
            <a:r>
              <a:rPr lang="en-US" sz="2300" dirty="0"/>
              <a:t>. </a:t>
            </a:r>
            <a:endParaRPr lang="pl-PL" sz="2300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en-US" sz="2300" dirty="0"/>
              <a:t>More</a:t>
            </a:r>
            <a:r>
              <a:rPr lang="pl-PL" sz="2300" dirty="0"/>
              <a:t> </a:t>
            </a:r>
            <a:r>
              <a:rPr lang="en-US" sz="2300" dirty="0">
                <a:solidFill>
                  <a:srgbClr val="FF0000"/>
                </a:solidFill>
              </a:rPr>
              <a:t>technically</a:t>
            </a:r>
            <a:r>
              <a:rPr lang="en-US" sz="2300" dirty="0"/>
              <a:t>, a data warehouse is defined as a collection of </a:t>
            </a:r>
            <a:r>
              <a:rPr lang="en-US" sz="2300" dirty="0">
                <a:solidFill>
                  <a:srgbClr val="FF0000"/>
                </a:solidFill>
              </a:rPr>
              <a:t>subject-oriented</a:t>
            </a:r>
            <a:r>
              <a:rPr lang="en-US" sz="2300" dirty="0"/>
              <a:t>,</a:t>
            </a:r>
            <a:r>
              <a:rPr lang="pl-PL" sz="2300" dirty="0"/>
              <a:t> </a:t>
            </a:r>
            <a:r>
              <a:rPr lang="en-US" sz="2300" dirty="0">
                <a:solidFill>
                  <a:srgbClr val="FF0000"/>
                </a:solidFill>
              </a:rPr>
              <a:t>integrated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FF0000"/>
                </a:solidFill>
              </a:rPr>
              <a:t>nonvolatile</a:t>
            </a:r>
            <a:r>
              <a:rPr lang="en-US" sz="2300" dirty="0"/>
              <a:t>, and </a:t>
            </a:r>
            <a:r>
              <a:rPr lang="en-US" sz="2300" dirty="0">
                <a:solidFill>
                  <a:srgbClr val="FF0000"/>
                </a:solidFill>
              </a:rPr>
              <a:t>time-varying</a:t>
            </a:r>
            <a:r>
              <a:rPr lang="en-US" sz="2300" dirty="0"/>
              <a:t> data to support management</a:t>
            </a:r>
            <a:r>
              <a:rPr lang="pl-PL" sz="2300" dirty="0"/>
              <a:t> </a:t>
            </a:r>
            <a:r>
              <a:rPr lang="pl-PL" sz="2300" dirty="0" err="1"/>
              <a:t>decisions</a:t>
            </a:r>
            <a:r>
              <a:rPr lang="pl-PL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75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57080" y="1074964"/>
            <a:ext cx="1103417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Since OLTP systems must support heavy transaction loads, their design should </a:t>
            </a:r>
            <a:r>
              <a:rPr lang="en-US" sz="2400" dirty="0">
                <a:solidFill>
                  <a:srgbClr val="FF0000"/>
                </a:solidFill>
              </a:rPr>
              <a:t>prevent update anomalies</a:t>
            </a:r>
            <a:r>
              <a:rPr lang="en-US" sz="2400" dirty="0"/>
              <a:t>, and thus, OLTP databases are </a:t>
            </a:r>
            <a:r>
              <a:rPr lang="en-US" sz="2400" dirty="0">
                <a:solidFill>
                  <a:srgbClr val="FF0000"/>
                </a:solidFill>
              </a:rPr>
              <a:t>highly normalized</a:t>
            </a:r>
            <a:r>
              <a:rPr lang="en-US" sz="2400" dirty="0"/>
              <a:t>.  </a:t>
            </a:r>
          </a:p>
          <a:p>
            <a:pPr marL="719138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Thus, they perform </a:t>
            </a:r>
            <a:r>
              <a:rPr lang="en-US" sz="2000" dirty="0">
                <a:solidFill>
                  <a:srgbClr val="FF0000"/>
                </a:solidFill>
              </a:rPr>
              <a:t>poorly</a:t>
            </a:r>
            <a:r>
              <a:rPr lang="en-US" sz="2000" dirty="0"/>
              <a:t> when executing </a:t>
            </a:r>
            <a:r>
              <a:rPr lang="en-US" sz="2000" dirty="0">
                <a:solidFill>
                  <a:srgbClr val="FF0000"/>
                </a:solidFill>
              </a:rPr>
              <a:t>complex queries </a:t>
            </a:r>
            <a:r>
              <a:rPr lang="en-US" sz="2000" dirty="0"/>
              <a:t>that need to join many relational tables together or to aggregate large volumes of data. </a:t>
            </a:r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Besides, typical operational databases </a:t>
            </a:r>
            <a:r>
              <a:rPr lang="en-US" sz="2400" dirty="0">
                <a:solidFill>
                  <a:srgbClr val="FF0000"/>
                </a:solidFill>
              </a:rPr>
              <a:t>contain detailed </a:t>
            </a:r>
            <a:r>
              <a:rPr lang="en-US" sz="2400" dirty="0"/>
              <a:t>data and </a:t>
            </a:r>
            <a:r>
              <a:rPr lang="en-US" sz="2400" dirty="0">
                <a:solidFill>
                  <a:srgbClr val="FF0000"/>
                </a:solidFill>
              </a:rPr>
              <a:t>do not include historical</a:t>
            </a:r>
            <a:r>
              <a:rPr lang="en-US" sz="2400" dirty="0"/>
              <a:t> data. </a:t>
            </a:r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The above needs called for a </a:t>
            </a:r>
            <a:r>
              <a:rPr lang="en-US" sz="2400" dirty="0">
                <a:solidFill>
                  <a:srgbClr val="FF0000"/>
                </a:solidFill>
              </a:rPr>
              <a:t>new paradigm </a:t>
            </a:r>
            <a:r>
              <a:rPr lang="en-US" sz="2400" dirty="0"/>
              <a:t>specifically oriented to analyze the data in organizational databases to support decision making. </a:t>
            </a:r>
          </a:p>
          <a:p>
            <a:pPr marL="719138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This paradigm is called </a:t>
            </a:r>
            <a:r>
              <a:rPr lang="en-US" sz="2000" dirty="0">
                <a:solidFill>
                  <a:srgbClr val="FF0000"/>
                </a:solidFill>
              </a:rPr>
              <a:t>online analytical processing (OLAP)</a:t>
            </a:r>
            <a:r>
              <a:rPr lang="en-US" sz="2000" dirty="0"/>
              <a:t>. </a:t>
            </a:r>
          </a:p>
          <a:p>
            <a:pPr marL="719138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OLAP is focused on queries, in particular</a:t>
            </a:r>
            <a:r>
              <a:rPr lang="en-US" sz="2000" dirty="0">
                <a:solidFill>
                  <a:srgbClr val="FF0000"/>
                </a:solidFill>
              </a:rPr>
              <a:t>, analytical queries</a:t>
            </a:r>
            <a:r>
              <a:rPr lang="en-US" sz="2000" dirty="0"/>
              <a:t>. </a:t>
            </a:r>
          </a:p>
          <a:p>
            <a:pPr marL="719138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OLAP-oriented databases should </a:t>
            </a:r>
            <a:r>
              <a:rPr lang="en-US" sz="2000" dirty="0">
                <a:solidFill>
                  <a:srgbClr val="FF0000"/>
                </a:solidFill>
              </a:rPr>
              <a:t>support a heavy query load</a:t>
            </a:r>
            <a:r>
              <a:rPr lang="en-US" sz="2000" dirty="0"/>
              <a:t>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/>
              <a:t>OLAP – A New Paradigm Oriented to Analyze Data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4A1-0863-4441-A2EA-9DB4F24FC58B}" type="datetime1">
              <a:rPr lang="pl-PL" smtClean="0"/>
              <a:t>2024-05-22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1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57555" y="3115654"/>
            <a:ext cx="11476892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>
                <a:solidFill>
                  <a:srgbClr val="FF0000"/>
                </a:solidFill>
              </a:rPr>
              <a:t>Zorientowanie </a:t>
            </a:r>
            <a:r>
              <a:rPr lang="pl-PL" sz="2400" dirty="0"/>
              <a:t>na konkretną dziedzinę oznacza, że hurtownia </a:t>
            </a:r>
            <a:r>
              <a:rPr lang="pl-PL" sz="2400" dirty="0">
                <a:solidFill>
                  <a:srgbClr val="FF0000"/>
                </a:solidFill>
              </a:rPr>
              <a:t>koncentruje się</a:t>
            </a:r>
            <a:r>
              <a:rPr lang="pl-PL" sz="2400" dirty="0"/>
              <a:t> na potrzebach, jakie poszczególne obszary działania firmy mają w zakresie analizy danych</a:t>
            </a:r>
            <a:r>
              <a:rPr lang="en-US" sz="2400" dirty="0"/>
              <a:t>. </a:t>
            </a:r>
            <a:endParaRPr lang="pl-PL" sz="24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/>
              <a:t>Obszary te </a:t>
            </a:r>
            <a:r>
              <a:rPr lang="pl-PL" sz="2100" dirty="0">
                <a:solidFill>
                  <a:srgbClr val="FF0000"/>
                </a:solidFill>
              </a:rPr>
              <a:t>mogą być różne </a:t>
            </a:r>
            <a:r>
              <a:rPr lang="pl-PL" sz="2100" dirty="0"/>
              <a:t>w zależności od </a:t>
            </a:r>
            <a:r>
              <a:rPr lang="pl-PL" sz="2100" dirty="0">
                <a:solidFill>
                  <a:srgbClr val="FF0000"/>
                </a:solidFill>
              </a:rPr>
              <a:t>zakresu działalności </a:t>
            </a:r>
            <a:r>
              <a:rPr lang="pl-PL" sz="2100" dirty="0"/>
              <a:t>konkretnej organizacji</a:t>
            </a:r>
            <a:r>
              <a:rPr lang="en-US" sz="2100" dirty="0"/>
              <a:t>. </a:t>
            </a:r>
            <a:endParaRPr lang="pl-PL" sz="21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>
                <a:solidFill>
                  <a:srgbClr val="FF0000"/>
                </a:solidFill>
              </a:rPr>
              <a:t>Na przykład</a:t>
            </a:r>
            <a:r>
              <a:rPr lang="pl-PL" sz="2100" dirty="0"/>
              <a:t>, w przypadku firmy handlowej, analiza może skupiać się na sprzedaży produktów oraz zarządzaniu zapasami</a:t>
            </a:r>
            <a:r>
              <a:rPr lang="en-US" sz="2100" dirty="0"/>
              <a:t>. </a:t>
            </a:r>
            <a:endParaRPr lang="pl-PL" sz="21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/>
              <a:t> </a:t>
            </a:r>
            <a:r>
              <a:rPr lang="pl-PL" sz="2100" dirty="0">
                <a:solidFill>
                  <a:srgbClr val="FF0000"/>
                </a:solidFill>
              </a:rPr>
              <a:t>Inaczej</a:t>
            </a:r>
            <a:r>
              <a:rPr lang="pl-PL" sz="2100" dirty="0"/>
              <a:t> jest w przypadku </a:t>
            </a:r>
            <a:r>
              <a:rPr lang="pl-PL" sz="2100" dirty="0">
                <a:solidFill>
                  <a:srgbClr val="FF0000"/>
                </a:solidFill>
              </a:rPr>
              <a:t>baz operacyjnych</a:t>
            </a:r>
            <a:r>
              <a:rPr lang="pl-PL" sz="2100" dirty="0"/>
              <a:t>, gdzie nacisk kładzie się na </a:t>
            </a:r>
            <a:r>
              <a:rPr lang="pl-PL" sz="2100" dirty="0">
                <a:solidFill>
                  <a:srgbClr val="FF0000"/>
                </a:solidFill>
              </a:rPr>
              <a:t>konkretne zadania</a:t>
            </a:r>
            <a:r>
              <a:rPr lang="pl-PL" sz="2100" dirty="0"/>
              <a:t>, które musi realizować aplikacja, jak, na przykład, rejestrowanie sprzedaży bądź uzupełnianie zapasów</a:t>
            </a:r>
            <a:r>
              <a:rPr lang="en-US" sz="2100" dirty="0"/>
              <a:t>.</a:t>
            </a:r>
            <a:r>
              <a:rPr lang="pl-PL" sz="2100" dirty="0"/>
              <a:t> 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Cechy hurtowni danych    (1/3)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57555" y="926093"/>
            <a:ext cx="11476892" cy="201593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pl-PL" sz="2300" dirty="0">
                <a:solidFill>
                  <a:srgbClr val="FF0000"/>
                </a:solidFill>
              </a:rPr>
              <a:t>Hurtownia danych </a:t>
            </a:r>
            <a:r>
              <a:rPr lang="pl-PL" sz="2300" dirty="0"/>
              <a:t>to repozytorium zintegrowanych danych pochodzących z </a:t>
            </a:r>
            <a:r>
              <a:rPr lang="pl-PL" sz="2300" dirty="0">
                <a:solidFill>
                  <a:srgbClr val="FF0000"/>
                </a:solidFill>
              </a:rPr>
              <a:t>pewnej liczby źródeł</a:t>
            </a:r>
            <a:r>
              <a:rPr lang="pl-PL" sz="2300" dirty="0"/>
              <a:t> i przeznaczonych do </a:t>
            </a:r>
            <a:r>
              <a:rPr lang="pl-PL" sz="2300" dirty="0">
                <a:solidFill>
                  <a:srgbClr val="FF0000"/>
                </a:solidFill>
              </a:rPr>
              <a:t>analizy</a:t>
            </a:r>
            <a:r>
              <a:rPr lang="pl-PL" sz="2300" dirty="0"/>
              <a:t> (z reguły analizy wielowymiarowej)</a:t>
            </a:r>
            <a:r>
              <a:rPr lang="en-US" sz="2300" dirty="0"/>
              <a:t>. </a:t>
            </a:r>
            <a:endParaRPr lang="pl-PL" sz="2300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pl-PL" sz="2300" dirty="0"/>
              <a:t>W bardziej </a:t>
            </a:r>
            <a:r>
              <a:rPr lang="pl-PL" sz="2300" dirty="0">
                <a:solidFill>
                  <a:srgbClr val="FF0000"/>
                </a:solidFill>
              </a:rPr>
              <a:t>technicznym</a:t>
            </a:r>
            <a:r>
              <a:rPr lang="pl-PL" sz="2300" dirty="0"/>
              <a:t> ujęciu, hurtownię definiuje się jako zbiór danych, które są: </a:t>
            </a:r>
            <a:r>
              <a:rPr lang="pl-PL" sz="2300" dirty="0">
                <a:solidFill>
                  <a:srgbClr val="FF0000"/>
                </a:solidFill>
              </a:rPr>
              <a:t>zorientowane</a:t>
            </a:r>
            <a:r>
              <a:rPr lang="pl-PL" sz="2300" dirty="0"/>
              <a:t> na konkretną </a:t>
            </a:r>
            <a:r>
              <a:rPr lang="pl-PL" sz="2300" dirty="0">
                <a:solidFill>
                  <a:srgbClr val="FF0000"/>
                </a:solidFill>
              </a:rPr>
              <a:t>dziedzinę</a:t>
            </a:r>
            <a:r>
              <a:rPr lang="pl-PL" sz="2300" dirty="0"/>
              <a:t>, </a:t>
            </a:r>
            <a:r>
              <a:rPr lang="pl-PL" sz="2300" dirty="0">
                <a:solidFill>
                  <a:srgbClr val="FF0000"/>
                </a:solidFill>
              </a:rPr>
              <a:t>zintegrowane, nienaruszalne </a:t>
            </a:r>
            <a:r>
              <a:rPr lang="pl-PL" sz="2300" dirty="0"/>
              <a:t>oraz </a:t>
            </a:r>
            <a:r>
              <a:rPr lang="pl-PL" sz="2300" dirty="0">
                <a:solidFill>
                  <a:srgbClr val="FF0000"/>
                </a:solidFill>
              </a:rPr>
              <a:t>zmienne w czasie</a:t>
            </a:r>
            <a:r>
              <a:rPr lang="pl-PL" sz="2300" dirty="0"/>
              <a:t>. Przeznaczeniem tych danych jest wspomaganie procesu podejmowania decyzji.</a:t>
            </a:r>
          </a:p>
        </p:txBody>
      </p:sp>
    </p:spTree>
    <p:extLst>
      <p:ext uri="{BB962C8B-B14F-4D97-AF65-F5344CB8AC3E}">
        <p14:creationId xmlns:p14="http://schemas.microsoft.com/office/powerpoint/2010/main" val="265008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07963" y="1101506"/>
            <a:ext cx="11409789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>
                <a:solidFill>
                  <a:srgbClr val="FF0000"/>
                </a:solidFill>
              </a:rPr>
              <a:t>Integrated</a:t>
            </a:r>
            <a:r>
              <a:rPr lang="en-US" sz="2300" b="1" dirty="0"/>
              <a:t> </a:t>
            </a:r>
            <a:r>
              <a:rPr lang="en-US" sz="2300" dirty="0"/>
              <a:t>means that data obtained from </a:t>
            </a:r>
            <a:r>
              <a:rPr lang="en-US" sz="2300" dirty="0">
                <a:solidFill>
                  <a:srgbClr val="FF0000"/>
                </a:solidFill>
              </a:rPr>
              <a:t>several</a:t>
            </a:r>
            <a:r>
              <a:rPr lang="en-US" sz="2300" dirty="0"/>
              <a:t> operational and</a:t>
            </a:r>
            <a:r>
              <a:rPr lang="pl-PL" sz="2300" dirty="0"/>
              <a:t> </a:t>
            </a:r>
            <a:r>
              <a:rPr lang="en-US" sz="2300" dirty="0"/>
              <a:t>external systems must be </a:t>
            </a:r>
            <a:r>
              <a:rPr lang="en-US" sz="2300" dirty="0">
                <a:solidFill>
                  <a:srgbClr val="FF0000"/>
                </a:solidFill>
              </a:rPr>
              <a:t>joined together</a:t>
            </a:r>
            <a:r>
              <a:rPr lang="en-US" sz="2300" dirty="0"/>
              <a:t>, </a:t>
            </a:r>
            <a:endParaRPr lang="pl-PL" sz="2300" dirty="0"/>
          </a:p>
          <a:p>
            <a:pPr marL="714375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which implies </a:t>
            </a:r>
            <a:r>
              <a:rPr lang="en-US" sz="2000" dirty="0">
                <a:solidFill>
                  <a:srgbClr val="FF0000"/>
                </a:solidFill>
              </a:rPr>
              <a:t>solving problems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due to </a:t>
            </a:r>
            <a:r>
              <a:rPr lang="en-US" sz="2000" dirty="0">
                <a:solidFill>
                  <a:srgbClr val="FF0000"/>
                </a:solidFill>
              </a:rPr>
              <a:t>differences in data definition and content</a:t>
            </a:r>
            <a:r>
              <a:rPr lang="en-US" sz="2000" dirty="0"/>
              <a:t>, such as differences</a:t>
            </a:r>
            <a:r>
              <a:rPr lang="pl-PL" sz="2000" dirty="0"/>
              <a:t> </a:t>
            </a:r>
            <a:r>
              <a:rPr lang="en-US" sz="2000" dirty="0"/>
              <a:t>in data format and data codification, </a:t>
            </a:r>
            <a:r>
              <a:rPr lang="en-US" sz="2000" dirty="0">
                <a:solidFill>
                  <a:srgbClr val="FF0000"/>
                </a:solidFill>
              </a:rPr>
              <a:t>synonyms</a:t>
            </a:r>
            <a:r>
              <a:rPr lang="en-US" sz="2000" dirty="0"/>
              <a:t> (fields with different</a:t>
            </a:r>
            <a:r>
              <a:rPr lang="pl-PL" sz="2000" dirty="0"/>
              <a:t> </a:t>
            </a:r>
            <a:r>
              <a:rPr lang="en-US" sz="2000" dirty="0"/>
              <a:t>names but the same data), </a:t>
            </a:r>
            <a:r>
              <a:rPr lang="en-US" sz="2000" dirty="0">
                <a:solidFill>
                  <a:srgbClr val="FF0000"/>
                </a:solidFill>
              </a:rPr>
              <a:t>homonyms</a:t>
            </a:r>
            <a:r>
              <a:rPr lang="en-US" sz="2000" dirty="0"/>
              <a:t> (fields with the same name but</a:t>
            </a:r>
            <a:r>
              <a:rPr lang="pl-PL" sz="2000" dirty="0"/>
              <a:t> </a:t>
            </a:r>
            <a:r>
              <a:rPr lang="en-US" sz="2000" dirty="0"/>
              <a:t>different meanings), </a:t>
            </a:r>
            <a:r>
              <a:rPr lang="en-US" sz="2000" dirty="0">
                <a:solidFill>
                  <a:srgbClr val="FF0000"/>
                </a:solidFill>
              </a:rPr>
              <a:t>multiplicity of occurrences </a:t>
            </a:r>
            <a:r>
              <a:rPr lang="en-US" sz="2000" dirty="0"/>
              <a:t>of data, and many others.</a:t>
            </a:r>
            <a:r>
              <a:rPr lang="pl-PL" sz="2000" dirty="0"/>
              <a:t> </a:t>
            </a:r>
          </a:p>
          <a:p>
            <a:pPr marL="714375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In </a:t>
            </a:r>
            <a:r>
              <a:rPr lang="en-US" sz="2000" dirty="0">
                <a:solidFill>
                  <a:srgbClr val="FF0000"/>
                </a:solidFill>
              </a:rPr>
              <a:t>operational databases </a:t>
            </a:r>
            <a:r>
              <a:rPr lang="en-US" sz="2000" dirty="0"/>
              <a:t>these problems are typically solved in the design</a:t>
            </a:r>
            <a:r>
              <a:rPr lang="pl-PL" sz="2000" dirty="0"/>
              <a:t> </a:t>
            </a:r>
            <a:r>
              <a:rPr lang="pl-PL" sz="2000" dirty="0" err="1"/>
              <a:t>phase</a:t>
            </a:r>
            <a:r>
              <a:rPr lang="pl-PL" sz="2000" dirty="0"/>
              <a:t>.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>
                <a:solidFill>
                  <a:srgbClr val="FF0000"/>
                </a:solidFill>
              </a:rPr>
              <a:t>Nonvolatile</a:t>
            </a:r>
            <a:r>
              <a:rPr lang="en-US" sz="2300" b="1" dirty="0"/>
              <a:t> </a:t>
            </a:r>
            <a:r>
              <a:rPr lang="en-US" sz="2300" dirty="0"/>
              <a:t>means that </a:t>
            </a:r>
            <a:r>
              <a:rPr lang="en-US" sz="2300" dirty="0">
                <a:solidFill>
                  <a:srgbClr val="FF0000"/>
                </a:solidFill>
              </a:rPr>
              <a:t>durability of data is ensured </a:t>
            </a:r>
            <a:r>
              <a:rPr lang="en-US" sz="2300" dirty="0"/>
              <a:t>by disallowing data</a:t>
            </a:r>
            <a:r>
              <a:rPr lang="pl-PL" sz="2300" dirty="0"/>
              <a:t> </a:t>
            </a:r>
            <a:r>
              <a:rPr lang="en-US" sz="2300" dirty="0"/>
              <a:t>modification and removal </a:t>
            </a:r>
            <a:endParaRPr lang="pl-PL" sz="2300" dirty="0"/>
          </a:p>
          <a:p>
            <a:pPr marL="71755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 err="1"/>
              <a:t>This</a:t>
            </a:r>
            <a:r>
              <a:rPr lang="en-US" sz="2000" dirty="0"/>
              <a:t> expand</a:t>
            </a:r>
            <a:r>
              <a:rPr lang="pl-PL" sz="2000" dirty="0"/>
              <a:t>s</a:t>
            </a:r>
            <a:r>
              <a:rPr lang="en-US" sz="2000" dirty="0"/>
              <a:t> the scope of the data to a </a:t>
            </a:r>
            <a:r>
              <a:rPr lang="en-US" sz="2000" dirty="0">
                <a:solidFill>
                  <a:srgbClr val="FF0000"/>
                </a:solidFill>
              </a:rPr>
              <a:t>longer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period </a:t>
            </a:r>
            <a:r>
              <a:rPr lang="en-US" sz="2000" dirty="0"/>
              <a:t>of time than operational systems usually offer. </a:t>
            </a:r>
            <a:endParaRPr lang="pl-PL" sz="20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A data warehouse</a:t>
            </a:r>
            <a:r>
              <a:rPr lang="pl-PL" sz="2000" dirty="0"/>
              <a:t> </a:t>
            </a:r>
            <a:r>
              <a:rPr lang="en-US" sz="2000" dirty="0"/>
              <a:t>gathers data encompassing </a:t>
            </a:r>
            <a:r>
              <a:rPr lang="en-US" sz="2000" dirty="0">
                <a:solidFill>
                  <a:srgbClr val="FF0000"/>
                </a:solidFill>
              </a:rPr>
              <a:t>several years</a:t>
            </a:r>
            <a:r>
              <a:rPr lang="en-US" sz="2000" dirty="0"/>
              <a:t>, typically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/>
              <a:t>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/>
              <a:t> years or beyond,</a:t>
            </a:r>
            <a:r>
              <a:rPr lang="pl-PL" sz="2000" dirty="0"/>
              <a:t> </a:t>
            </a:r>
            <a:r>
              <a:rPr lang="en-US" sz="2000" dirty="0"/>
              <a:t>while data in operational databases is often kept for only a short period</a:t>
            </a:r>
            <a:r>
              <a:rPr lang="pl-PL" sz="2000" dirty="0"/>
              <a:t> </a:t>
            </a:r>
            <a:r>
              <a:rPr lang="en-US" sz="2000" dirty="0"/>
              <a:t>of time, for example, 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/>
              <a:t>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/>
              <a:t> months, as required for daily operations,</a:t>
            </a:r>
            <a:r>
              <a:rPr lang="pl-PL" sz="2000" dirty="0"/>
              <a:t> </a:t>
            </a:r>
            <a:r>
              <a:rPr lang="en-US" sz="2000" dirty="0"/>
              <a:t>and it </a:t>
            </a:r>
            <a:r>
              <a:rPr lang="en-US" sz="2000" dirty="0">
                <a:solidFill>
                  <a:srgbClr val="FF0000"/>
                </a:solidFill>
              </a:rPr>
              <a:t>may be overwritten </a:t>
            </a:r>
            <a:r>
              <a:rPr lang="en-US" sz="2000" dirty="0"/>
              <a:t>when necessary.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/>
              <a:t>Data Warehouse Characteristics</a:t>
            </a:r>
            <a:r>
              <a:rPr lang="pl-PL" sz="4000" b="1" dirty="0"/>
              <a:t>    (2/3)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904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07963" y="1101506"/>
            <a:ext cx="1124477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>
                <a:solidFill>
                  <a:srgbClr val="FF0000"/>
                </a:solidFill>
              </a:rPr>
              <a:t>Zintegrowanie </a:t>
            </a:r>
            <a:r>
              <a:rPr lang="pl-PL" sz="2300" dirty="0"/>
              <a:t>oznacza, że dane pozyskane z </a:t>
            </a:r>
            <a:r>
              <a:rPr lang="pl-PL" sz="2300" dirty="0">
                <a:solidFill>
                  <a:srgbClr val="FF0000"/>
                </a:solidFill>
              </a:rPr>
              <a:t>pewnej liczby </a:t>
            </a:r>
            <a:r>
              <a:rPr lang="pl-PL" sz="2300" dirty="0"/>
              <a:t>baz operacyjnych oraz systemów zewnętrznych muszą zostać </a:t>
            </a:r>
            <a:r>
              <a:rPr lang="pl-PL" sz="2300" dirty="0">
                <a:solidFill>
                  <a:srgbClr val="FF0000"/>
                </a:solidFill>
              </a:rPr>
              <a:t>połączone</a:t>
            </a:r>
            <a:r>
              <a:rPr lang="en-US" sz="2300" dirty="0"/>
              <a:t> </a:t>
            </a:r>
            <a:endParaRPr lang="pl-PL" sz="2300" dirty="0"/>
          </a:p>
          <a:p>
            <a:pPr marL="714375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Wymaga to </a:t>
            </a:r>
            <a:r>
              <a:rPr lang="pl-PL" sz="2000" dirty="0">
                <a:solidFill>
                  <a:srgbClr val="FF0000"/>
                </a:solidFill>
              </a:rPr>
              <a:t>rozwiązania problemów </a:t>
            </a:r>
            <a:r>
              <a:rPr lang="pl-PL" sz="2000" dirty="0"/>
              <a:t>wynikających z (i) </a:t>
            </a:r>
            <a:r>
              <a:rPr lang="pl-PL" sz="2000" dirty="0">
                <a:solidFill>
                  <a:srgbClr val="FF0000"/>
                </a:solidFill>
              </a:rPr>
              <a:t>różnic w strukturze i zawartości </a:t>
            </a:r>
            <a:r>
              <a:rPr lang="pl-PL" sz="2000" dirty="0"/>
              <a:t>danych, takich jak odmienność formatów i sposobów kodowania, (ii) występowania </a:t>
            </a:r>
            <a:r>
              <a:rPr lang="pl-PL" sz="2000" dirty="0">
                <a:solidFill>
                  <a:srgbClr val="FF0000"/>
                </a:solidFill>
              </a:rPr>
              <a:t>synonimów</a:t>
            </a:r>
            <a:r>
              <a:rPr lang="pl-PL" sz="2000" dirty="0"/>
              <a:t> (pól o różnych nazwach ale zawierających te same dane), (iii) występowania </a:t>
            </a:r>
            <a:r>
              <a:rPr lang="pl-PL" sz="2000" dirty="0">
                <a:solidFill>
                  <a:srgbClr val="FF0000"/>
                </a:solidFill>
              </a:rPr>
              <a:t>homonimów</a:t>
            </a:r>
            <a:r>
              <a:rPr lang="pl-PL" sz="2000" dirty="0"/>
              <a:t> (pól o tej samej nazwie lecz różnym znaczeniu) oraz wielu innych zjawisk.</a:t>
            </a:r>
          </a:p>
          <a:p>
            <a:pPr marL="714375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W </a:t>
            </a:r>
            <a:r>
              <a:rPr lang="pl-PL" sz="2000" dirty="0">
                <a:solidFill>
                  <a:srgbClr val="FF0000"/>
                </a:solidFill>
              </a:rPr>
              <a:t>bazach operacyjnych </a:t>
            </a:r>
            <a:r>
              <a:rPr lang="pl-PL" sz="2000" dirty="0"/>
              <a:t>kwestie te są zwykle rozwiązywane na etapie projektowania.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>
                <a:solidFill>
                  <a:srgbClr val="FF0000"/>
                </a:solidFill>
              </a:rPr>
              <a:t>Nienaruszalność </a:t>
            </a:r>
            <a:r>
              <a:rPr lang="pl-PL" sz="2300" dirty="0"/>
              <a:t>oznacza, że zapewniony jest </a:t>
            </a:r>
            <a:r>
              <a:rPr lang="pl-PL" sz="2300" dirty="0">
                <a:solidFill>
                  <a:srgbClr val="FF0000"/>
                </a:solidFill>
              </a:rPr>
              <a:t>długotrwały dostęp do danych</a:t>
            </a:r>
            <a:r>
              <a:rPr lang="pl-PL" sz="2300" dirty="0"/>
              <a:t>, dzięki uniemożliwieniu ich modyfikowania i usuwania</a:t>
            </a:r>
          </a:p>
          <a:p>
            <a:pPr marL="7016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l-PL" sz="2000" dirty="0"/>
              <a:t>Dane są dostępne w okresie </a:t>
            </a:r>
            <a:r>
              <a:rPr lang="pl-PL" sz="2000" dirty="0">
                <a:solidFill>
                  <a:srgbClr val="FF0000"/>
                </a:solidFill>
              </a:rPr>
              <a:t>dłuższym</a:t>
            </a:r>
            <a:r>
              <a:rPr lang="pl-PL" sz="2000" dirty="0"/>
              <a:t>, niż ten, jaki zwykle oferują bazy operacyjne</a:t>
            </a:r>
            <a:r>
              <a:rPr lang="en-US" sz="2000" dirty="0"/>
              <a:t>. </a:t>
            </a:r>
            <a:endParaRPr lang="pl-PL" sz="20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Hurtownia danych gromadzi dane obejmujące </a:t>
            </a:r>
            <a:r>
              <a:rPr lang="pl-PL" sz="2000" dirty="0">
                <a:solidFill>
                  <a:srgbClr val="FF0000"/>
                </a:solidFill>
              </a:rPr>
              <a:t>lata</a:t>
            </a:r>
            <a:r>
              <a:rPr lang="pl-PL" sz="2000" dirty="0"/>
              <a:t>, zwykle 5-10 lat lub więcej, podczas gdy dane w bazach operacyjnych są często przechowywane tylko przez krótki okres czasu, na przykład , od 2-ch do 3-ch miesięcy, w zależności od tego, jak długo są niezbędne w codziennych operacjach, a później </a:t>
            </a:r>
            <a:r>
              <a:rPr lang="pl-PL" sz="2000" dirty="0">
                <a:solidFill>
                  <a:srgbClr val="FF0000"/>
                </a:solidFill>
              </a:rPr>
              <a:t>mogą zostać nadpisane</a:t>
            </a:r>
            <a:r>
              <a:rPr lang="pl-PL" sz="2000" dirty="0"/>
              <a:t>, jeśli tylko zaistnieje taka konieczność</a:t>
            </a:r>
            <a:r>
              <a:rPr lang="en-US" sz="2000" dirty="0"/>
              <a:t>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Cechy hurtowni danych    (2/3)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497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07964" y="1101506"/>
            <a:ext cx="111861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F"/>
            </a:pPr>
            <a:r>
              <a:rPr lang="en-US" sz="2400" dirty="0">
                <a:solidFill>
                  <a:srgbClr val="FF0000"/>
                </a:solidFill>
              </a:rPr>
              <a:t>Time varying </a:t>
            </a:r>
            <a:r>
              <a:rPr lang="en-US" sz="2400" dirty="0"/>
              <a:t>indicates the possibility of retaining </a:t>
            </a:r>
            <a:r>
              <a:rPr lang="en-US" sz="2400" dirty="0">
                <a:solidFill>
                  <a:srgbClr val="FF0000"/>
                </a:solidFill>
              </a:rPr>
              <a:t>different values for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the same information</a:t>
            </a:r>
            <a:r>
              <a:rPr lang="en-US" sz="2400" dirty="0"/>
              <a:t>, as well as the time when changes to these values</a:t>
            </a:r>
            <a:r>
              <a:rPr lang="pl-PL" sz="2400" dirty="0"/>
              <a:t> </a:t>
            </a:r>
            <a:r>
              <a:rPr lang="en-US" sz="2400" dirty="0"/>
              <a:t>occurred. </a:t>
            </a:r>
            <a:endParaRPr lang="pl-PL" sz="2400" dirty="0"/>
          </a:p>
          <a:p>
            <a:pPr marL="714375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For example</a:t>
            </a:r>
            <a:r>
              <a:rPr lang="en-US" sz="2100" dirty="0"/>
              <a:t>, a data warehouse in a bank might store information</a:t>
            </a:r>
            <a:r>
              <a:rPr lang="pl-PL" sz="2100" dirty="0"/>
              <a:t> </a:t>
            </a:r>
            <a:r>
              <a:rPr lang="en-US" sz="2100" dirty="0"/>
              <a:t>about the average monthly balance of clients’ accounts for a period</a:t>
            </a:r>
            <a:r>
              <a:rPr lang="pl-PL" sz="2100" dirty="0"/>
              <a:t> </a:t>
            </a:r>
            <a:r>
              <a:rPr lang="en-US" sz="2100" dirty="0"/>
              <a:t>covering several years. </a:t>
            </a:r>
            <a:endParaRPr lang="pl-PL" sz="2100" dirty="0"/>
          </a:p>
          <a:p>
            <a:pPr marL="714375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In contrast, an </a:t>
            </a:r>
            <a:r>
              <a:rPr lang="en-US" sz="2100" dirty="0">
                <a:solidFill>
                  <a:srgbClr val="FF0000"/>
                </a:solidFill>
              </a:rPr>
              <a:t>operational database </a:t>
            </a:r>
            <a:r>
              <a:rPr lang="en-US" sz="2100" dirty="0"/>
              <a:t>may not have</a:t>
            </a:r>
            <a:r>
              <a:rPr lang="pl-PL" sz="2100" dirty="0"/>
              <a:t> </a:t>
            </a:r>
            <a:r>
              <a:rPr lang="en-US" sz="2100" dirty="0"/>
              <a:t>explicit temporal support, since sometimes it is </a:t>
            </a:r>
            <a:r>
              <a:rPr lang="en-US" sz="2100" dirty="0">
                <a:solidFill>
                  <a:srgbClr val="FF0000"/>
                </a:solidFill>
              </a:rPr>
              <a:t>not necessary </a:t>
            </a:r>
            <a:r>
              <a:rPr lang="en-US" sz="2100" dirty="0"/>
              <a:t>for day-to</a:t>
            </a:r>
            <a:r>
              <a:rPr lang="pl-PL" sz="2100" dirty="0"/>
              <a:t>-</a:t>
            </a:r>
            <a:r>
              <a:rPr lang="en-US" sz="2100" dirty="0"/>
              <a:t>day</a:t>
            </a:r>
            <a:r>
              <a:rPr lang="pl-PL" sz="2100" dirty="0"/>
              <a:t> </a:t>
            </a:r>
            <a:r>
              <a:rPr lang="en-US" sz="2100" dirty="0"/>
              <a:t>operations and it is also difficult to implement.</a:t>
            </a:r>
            <a:endParaRPr lang="en-US" sz="21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/>
              <a:t>Data Warehouse Characteristics</a:t>
            </a:r>
            <a:r>
              <a:rPr lang="pl-PL" sz="4000" b="1" dirty="0"/>
              <a:t>    (3/3)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708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61665" y="1136230"/>
            <a:ext cx="1109727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F"/>
            </a:pPr>
            <a:r>
              <a:rPr lang="pl-PL" sz="2400" dirty="0">
                <a:solidFill>
                  <a:srgbClr val="FF0000"/>
                </a:solidFill>
              </a:rPr>
              <a:t>Zmienność w czasie </a:t>
            </a:r>
            <a:r>
              <a:rPr lang="pl-PL" sz="2400" dirty="0"/>
              <a:t>wskazuje na możliwość zachowania </a:t>
            </a:r>
            <a:r>
              <a:rPr lang="pl-PL" sz="2400" dirty="0">
                <a:solidFill>
                  <a:srgbClr val="FF0000"/>
                </a:solidFill>
              </a:rPr>
              <a:t>zmieniających się wartości opisujących pewne zjawisko </a:t>
            </a:r>
            <a:r>
              <a:rPr lang="pl-PL" sz="2400" dirty="0"/>
              <a:t>wraz z momentem czasowym, w którym te zmiany następują</a:t>
            </a:r>
            <a:r>
              <a:rPr lang="en-US" sz="2400" dirty="0"/>
              <a:t>. </a:t>
            </a:r>
            <a:endParaRPr lang="pl-PL" sz="2400" dirty="0"/>
          </a:p>
          <a:p>
            <a:pPr marL="714375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rgbClr val="FF0000"/>
                </a:solidFill>
              </a:rPr>
              <a:t>Na przykład, </a:t>
            </a:r>
            <a:r>
              <a:rPr lang="pl-PL" sz="2100" dirty="0"/>
              <a:t>hurtownia danych pewnego banku może gromadzić informacje dotyczące miesięcznego średniego stanu kont klientów za okres obejmujący kilka lat</a:t>
            </a:r>
            <a:r>
              <a:rPr lang="en-US" sz="2100" dirty="0"/>
              <a:t>. </a:t>
            </a:r>
            <a:endParaRPr lang="pl-PL" sz="2100" dirty="0"/>
          </a:p>
          <a:p>
            <a:pPr marL="714375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Z kolei </a:t>
            </a:r>
            <a:r>
              <a:rPr lang="pl-PL" sz="2100" dirty="0">
                <a:solidFill>
                  <a:srgbClr val="FF0000"/>
                </a:solidFill>
              </a:rPr>
              <a:t>baza operacyjna</a:t>
            </a:r>
            <a:r>
              <a:rPr lang="pl-PL" sz="2100" dirty="0"/>
              <a:t> może </a:t>
            </a:r>
            <a:r>
              <a:rPr lang="pl-PL" sz="2100" dirty="0">
                <a:solidFill>
                  <a:srgbClr val="FF0000"/>
                </a:solidFill>
              </a:rPr>
              <a:t>nie mieć </a:t>
            </a:r>
            <a:r>
              <a:rPr lang="pl-PL" sz="2100" dirty="0"/>
              <a:t>tak rozumianego </a:t>
            </a:r>
            <a:r>
              <a:rPr lang="pl-PL" sz="2100" dirty="0">
                <a:solidFill>
                  <a:srgbClr val="FF0000"/>
                </a:solidFill>
              </a:rPr>
              <a:t>wsparcia czasowego</a:t>
            </a:r>
            <a:r>
              <a:rPr lang="pl-PL" sz="2100" dirty="0"/>
              <a:t>, gdyż niekiedy </a:t>
            </a:r>
            <a:r>
              <a:rPr lang="pl-PL" sz="2100" dirty="0">
                <a:solidFill>
                  <a:srgbClr val="FF0000"/>
                </a:solidFill>
              </a:rPr>
              <a:t>nie jest </a:t>
            </a:r>
            <a:r>
              <a:rPr lang="pl-PL" sz="2100" dirty="0"/>
              <a:t>ono </a:t>
            </a:r>
            <a:r>
              <a:rPr lang="pl-PL" sz="2100" dirty="0">
                <a:solidFill>
                  <a:srgbClr val="FF0000"/>
                </a:solidFill>
              </a:rPr>
              <a:t>niezbędne</a:t>
            </a:r>
            <a:r>
              <a:rPr lang="pl-PL" sz="2100" dirty="0"/>
              <a:t> do prowadzenia operacji bieżących, a jednocześnie jest trudniejsze do zaimplementowania</a:t>
            </a:r>
            <a:r>
              <a:rPr lang="en-US" sz="2100" dirty="0"/>
              <a:t>.</a:t>
            </a:r>
            <a:endParaRPr lang="en-US" sz="21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Cechy hurtowni danych    (3/3)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88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ytuł 1"/>
          <p:cNvSpPr txBox="1">
            <a:spLocks/>
          </p:cNvSpPr>
          <p:nvPr/>
        </p:nvSpPr>
        <p:spPr>
          <a:xfrm>
            <a:off x="0" y="1"/>
            <a:ext cx="12192000" cy="638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3200" b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Data Warehouse and Data Mart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589" y="897675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35" y="919978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5" y="919978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848" y="897675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768" y="897677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688" y="897675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716" y="897675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62" y="897675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0" y="897673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44" y="897675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Puszka 5"/>
          <p:cNvSpPr/>
          <p:nvPr/>
        </p:nvSpPr>
        <p:spPr>
          <a:xfrm>
            <a:off x="2328716" y="2319446"/>
            <a:ext cx="2115307" cy="579864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Data_mart_1</a:t>
            </a:r>
          </a:p>
        </p:txBody>
      </p:sp>
      <p:sp>
        <p:nvSpPr>
          <p:cNvPr id="18" name="Puszka 17"/>
          <p:cNvSpPr/>
          <p:nvPr/>
        </p:nvSpPr>
        <p:spPr>
          <a:xfrm>
            <a:off x="5517839" y="2319446"/>
            <a:ext cx="2115307" cy="579864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Data_mart_2</a:t>
            </a:r>
          </a:p>
        </p:txBody>
      </p:sp>
      <p:sp>
        <p:nvSpPr>
          <p:cNvPr id="19" name="Puszka 18"/>
          <p:cNvSpPr/>
          <p:nvPr/>
        </p:nvSpPr>
        <p:spPr>
          <a:xfrm>
            <a:off x="9108398" y="2263688"/>
            <a:ext cx="2115307" cy="579864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Data_mart_n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733505" y="2417251"/>
            <a:ext cx="1274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. . .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145054" y="955377"/>
            <a:ext cx="1817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Users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145055" y="2272281"/>
            <a:ext cx="1817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/>
              <a:t>Data </a:t>
            </a:r>
            <a:r>
              <a:rPr lang="pl-PL" sz="2000" dirty="0" err="1"/>
              <a:t>marts</a:t>
            </a:r>
            <a:endParaRPr lang="pl-PL" sz="2000" dirty="0"/>
          </a:p>
        </p:txBody>
      </p:sp>
      <p:sp>
        <p:nvSpPr>
          <p:cNvPr id="20" name="Puszka 19"/>
          <p:cNvSpPr/>
          <p:nvPr/>
        </p:nvSpPr>
        <p:spPr>
          <a:xfrm>
            <a:off x="3504924" y="3381830"/>
            <a:ext cx="5640924" cy="12597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Data warehouse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45054" y="5449629"/>
            <a:ext cx="1817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Data sources</a:t>
            </a:r>
          </a:p>
        </p:txBody>
      </p:sp>
      <p:sp>
        <p:nvSpPr>
          <p:cNvPr id="39" name="Schemat blokowy: wiele dokumentów 38"/>
          <p:cNvSpPr/>
          <p:nvPr/>
        </p:nvSpPr>
        <p:spPr>
          <a:xfrm>
            <a:off x="7969826" y="5281040"/>
            <a:ext cx="1342905" cy="74811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38" y="5130766"/>
            <a:ext cx="1100020" cy="1100020"/>
          </a:xfrm>
          <a:prstGeom prst="rect">
            <a:avLst/>
          </a:prstGeom>
        </p:spPr>
      </p:pic>
      <p:grpSp>
        <p:nvGrpSpPr>
          <p:cNvPr id="45" name="Grupa 44"/>
          <p:cNvGrpSpPr/>
          <p:nvPr/>
        </p:nvGrpSpPr>
        <p:grpSpPr>
          <a:xfrm>
            <a:off x="3115262" y="5178223"/>
            <a:ext cx="1590861" cy="910494"/>
            <a:chOff x="2827096" y="4932901"/>
            <a:chExt cx="2072986" cy="1217610"/>
          </a:xfrm>
        </p:grpSpPr>
        <p:sp>
          <p:nvSpPr>
            <p:cNvPr id="42" name="Puszka 41"/>
            <p:cNvSpPr/>
            <p:nvPr/>
          </p:nvSpPr>
          <p:spPr>
            <a:xfrm>
              <a:off x="3885321" y="4933368"/>
              <a:ext cx="1014761" cy="986882"/>
            </a:xfrm>
            <a:prstGeom prst="ca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0" name="Puszka 39"/>
            <p:cNvSpPr/>
            <p:nvPr/>
          </p:nvSpPr>
          <p:spPr>
            <a:xfrm>
              <a:off x="2827096" y="4932901"/>
              <a:ext cx="1014761" cy="986882"/>
            </a:xfrm>
            <a:prstGeom prst="ca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4" name="Puszka 43"/>
            <p:cNvSpPr/>
            <p:nvPr/>
          </p:nvSpPr>
          <p:spPr>
            <a:xfrm>
              <a:off x="3334476" y="5163629"/>
              <a:ext cx="1014761" cy="986882"/>
            </a:xfrm>
            <a:prstGeom prst="ca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46" name="Strzałka w górę 45"/>
          <p:cNvSpPr/>
          <p:nvPr/>
        </p:nvSpPr>
        <p:spPr>
          <a:xfrm>
            <a:off x="4036741" y="4641618"/>
            <a:ext cx="209474" cy="42103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Strzałka w górę 46"/>
          <p:cNvSpPr/>
          <p:nvPr/>
        </p:nvSpPr>
        <p:spPr>
          <a:xfrm>
            <a:off x="6355934" y="4694522"/>
            <a:ext cx="209474" cy="42103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trzałka w górę 47"/>
          <p:cNvSpPr/>
          <p:nvPr/>
        </p:nvSpPr>
        <p:spPr>
          <a:xfrm>
            <a:off x="8537504" y="4694522"/>
            <a:ext cx="209474" cy="42103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Strzałka w górę 48"/>
          <p:cNvSpPr/>
          <p:nvPr/>
        </p:nvSpPr>
        <p:spPr>
          <a:xfrm rot="18335169">
            <a:off x="3716407" y="2871428"/>
            <a:ext cx="194167" cy="619915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Strzałka w górę 49"/>
          <p:cNvSpPr/>
          <p:nvPr/>
        </p:nvSpPr>
        <p:spPr>
          <a:xfrm>
            <a:off x="6355934" y="2908167"/>
            <a:ext cx="209474" cy="42103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trzałka w górę 50"/>
          <p:cNvSpPr/>
          <p:nvPr/>
        </p:nvSpPr>
        <p:spPr>
          <a:xfrm rot="3430859">
            <a:off x="9048034" y="2776359"/>
            <a:ext cx="195629" cy="78272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pole tekstowe 51"/>
          <p:cNvSpPr txBox="1"/>
          <p:nvPr/>
        </p:nvSpPr>
        <p:spPr>
          <a:xfrm>
            <a:off x="145053" y="3661064"/>
            <a:ext cx="181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Global data warehouse</a:t>
            </a:r>
          </a:p>
        </p:txBody>
      </p:sp>
      <p:cxnSp>
        <p:nvCxnSpPr>
          <p:cNvPr id="54" name="Łącznik prosty ze strzałką 53"/>
          <p:cNvCxnSpPr/>
          <p:nvPr/>
        </p:nvCxnSpPr>
        <p:spPr>
          <a:xfrm>
            <a:off x="2613072" y="1488691"/>
            <a:ext cx="0" cy="774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>
            <a:off x="4122057" y="1497284"/>
            <a:ext cx="0" cy="774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/>
          <p:cNvCxnSpPr/>
          <p:nvPr/>
        </p:nvCxnSpPr>
        <p:spPr>
          <a:xfrm>
            <a:off x="3399618" y="1497284"/>
            <a:ext cx="0" cy="774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>
            <a:off x="6246945" y="1507502"/>
            <a:ext cx="0" cy="774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ze strzałką 59"/>
          <p:cNvCxnSpPr/>
          <p:nvPr/>
        </p:nvCxnSpPr>
        <p:spPr>
          <a:xfrm>
            <a:off x="6995032" y="1507502"/>
            <a:ext cx="0" cy="774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/>
          <p:nvPr/>
        </p:nvCxnSpPr>
        <p:spPr>
          <a:xfrm>
            <a:off x="9430204" y="1487758"/>
            <a:ext cx="0" cy="774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/>
          <p:nvPr/>
        </p:nvCxnSpPr>
        <p:spPr>
          <a:xfrm>
            <a:off x="10217396" y="1466386"/>
            <a:ext cx="0" cy="774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62"/>
          <p:cNvCxnSpPr/>
          <p:nvPr/>
        </p:nvCxnSpPr>
        <p:spPr>
          <a:xfrm>
            <a:off x="10960044" y="1487757"/>
            <a:ext cx="0" cy="774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63"/>
          <p:cNvCxnSpPr/>
          <p:nvPr/>
        </p:nvCxnSpPr>
        <p:spPr>
          <a:xfrm>
            <a:off x="5460370" y="1507501"/>
            <a:ext cx="284387" cy="7749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/>
          <p:nvPr/>
        </p:nvCxnSpPr>
        <p:spPr>
          <a:xfrm flipH="1">
            <a:off x="7445287" y="1525739"/>
            <a:ext cx="321724" cy="7567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ze strzałką 67"/>
          <p:cNvCxnSpPr/>
          <p:nvPr/>
        </p:nvCxnSpPr>
        <p:spPr>
          <a:xfrm>
            <a:off x="2743169" y="1516620"/>
            <a:ext cx="6402679" cy="746134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ze strzałką 69"/>
          <p:cNvCxnSpPr/>
          <p:nvPr/>
        </p:nvCxnSpPr>
        <p:spPr>
          <a:xfrm flipV="1">
            <a:off x="4267815" y="1525739"/>
            <a:ext cx="1058530" cy="752228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913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7" grpId="0"/>
      <p:bldP spid="36" grpId="0"/>
      <p:bldP spid="37" grpId="0"/>
      <p:bldP spid="20" grpId="0" animBg="1"/>
      <p:bldP spid="38" grpId="0"/>
      <p:bldP spid="39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ytuł 1"/>
          <p:cNvSpPr txBox="1">
            <a:spLocks/>
          </p:cNvSpPr>
          <p:nvPr/>
        </p:nvSpPr>
        <p:spPr>
          <a:xfrm>
            <a:off x="0" y="1"/>
            <a:ext cx="12192000" cy="638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pl-PL" sz="3200" b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Hurtownia danych i składnica danych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589" y="897675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35" y="919978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5" y="919978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848" y="897675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768" y="897677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688" y="897675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716" y="897675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62" y="897675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0" y="897673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44" y="897675"/>
            <a:ext cx="568713" cy="56871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Puszka 5"/>
          <p:cNvSpPr/>
          <p:nvPr/>
        </p:nvSpPr>
        <p:spPr>
          <a:xfrm>
            <a:off x="2328716" y="2319446"/>
            <a:ext cx="2115307" cy="579864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Składnica 1</a:t>
            </a:r>
          </a:p>
        </p:txBody>
      </p:sp>
      <p:sp>
        <p:nvSpPr>
          <p:cNvPr id="18" name="Puszka 17"/>
          <p:cNvSpPr/>
          <p:nvPr/>
        </p:nvSpPr>
        <p:spPr>
          <a:xfrm>
            <a:off x="5517839" y="2319446"/>
            <a:ext cx="2115307" cy="579864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Składnica 2</a:t>
            </a:r>
          </a:p>
        </p:txBody>
      </p:sp>
      <p:sp>
        <p:nvSpPr>
          <p:cNvPr id="19" name="Puszka 18"/>
          <p:cNvSpPr/>
          <p:nvPr/>
        </p:nvSpPr>
        <p:spPr>
          <a:xfrm>
            <a:off x="9108398" y="2263688"/>
            <a:ext cx="2115307" cy="579864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Składnica n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733505" y="2417251"/>
            <a:ext cx="1274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. . .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145054" y="955377"/>
            <a:ext cx="1817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/>
              <a:t>Użytkownicy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145055" y="2272281"/>
            <a:ext cx="181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/>
              <a:t>Hurtownie tematyczne</a:t>
            </a:r>
          </a:p>
        </p:txBody>
      </p:sp>
      <p:sp>
        <p:nvSpPr>
          <p:cNvPr id="20" name="Puszka 19"/>
          <p:cNvSpPr/>
          <p:nvPr/>
        </p:nvSpPr>
        <p:spPr>
          <a:xfrm>
            <a:off x="3504924" y="3381830"/>
            <a:ext cx="5640924" cy="12597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Hurtownia danych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45054" y="5449629"/>
            <a:ext cx="1817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/>
              <a:t>Dane źródłowe</a:t>
            </a:r>
          </a:p>
        </p:txBody>
      </p:sp>
      <p:sp>
        <p:nvSpPr>
          <p:cNvPr id="39" name="Schemat blokowy: wiele dokumentów 38"/>
          <p:cNvSpPr/>
          <p:nvPr/>
        </p:nvSpPr>
        <p:spPr>
          <a:xfrm>
            <a:off x="7969826" y="5281040"/>
            <a:ext cx="1342905" cy="74811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38" y="5130766"/>
            <a:ext cx="1100020" cy="1100020"/>
          </a:xfrm>
          <a:prstGeom prst="rect">
            <a:avLst/>
          </a:prstGeom>
        </p:spPr>
      </p:pic>
      <p:grpSp>
        <p:nvGrpSpPr>
          <p:cNvPr id="45" name="Grupa 44"/>
          <p:cNvGrpSpPr/>
          <p:nvPr/>
        </p:nvGrpSpPr>
        <p:grpSpPr>
          <a:xfrm>
            <a:off x="3115262" y="5178223"/>
            <a:ext cx="1590861" cy="910494"/>
            <a:chOff x="2827096" y="4932901"/>
            <a:chExt cx="2072986" cy="1217610"/>
          </a:xfrm>
        </p:grpSpPr>
        <p:sp>
          <p:nvSpPr>
            <p:cNvPr id="42" name="Puszka 41"/>
            <p:cNvSpPr/>
            <p:nvPr/>
          </p:nvSpPr>
          <p:spPr>
            <a:xfrm>
              <a:off x="3885321" y="4933368"/>
              <a:ext cx="1014761" cy="986882"/>
            </a:xfrm>
            <a:prstGeom prst="ca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0" name="Puszka 39"/>
            <p:cNvSpPr/>
            <p:nvPr/>
          </p:nvSpPr>
          <p:spPr>
            <a:xfrm>
              <a:off x="2827096" y="4932901"/>
              <a:ext cx="1014761" cy="986882"/>
            </a:xfrm>
            <a:prstGeom prst="ca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4" name="Puszka 43"/>
            <p:cNvSpPr/>
            <p:nvPr/>
          </p:nvSpPr>
          <p:spPr>
            <a:xfrm>
              <a:off x="3334476" y="5163629"/>
              <a:ext cx="1014761" cy="986882"/>
            </a:xfrm>
            <a:prstGeom prst="ca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46" name="Strzałka w górę 45"/>
          <p:cNvSpPr/>
          <p:nvPr/>
        </p:nvSpPr>
        <p:spPr>
          <a:xfrm>
            <a:off x="4036741" y="4641618"/>
            <a:ext cx="209474" cy="42103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Strzałka w górę 46"/>
          <p:cNvSpPr/>
          <p:nvPr/>
        </p:nvSpPr>
        <p:spPr>
          <a:xfrm>
            <a:off x="6355934" y="4694522"/>
            <a:ext cx="209474" cy="42103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trzałka w górę 47"/>
          <p:cNvSpPr/>
          <p:nvPr/>
        </p:nvSpPr>
        <p:spPr>
          <a:xfrm>
            <a:off x="8537504" y="4694522"/>
            <a:ext cx="209474" cy="42103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Strzałka w górę 48"/>
          <p:cNvSpPr/>
          <p:nvPr/>
        </p:nvSpPr>
        <p:spPr>
          <a:xfrm rot="18335169">
            <a:off x="3716407" y="2871428"/>
            <a:ext cx="194167" cy="619915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Strzałka w górę 49"/>
          <p:cNvSpPr/>
          <p:nvPr/>
        </p:nvSpPr>
        <p:spPr>
          <a:xfrm>
            <a:off x="6355934" y="2908167"/>
            <a:ext cx="209474" cy="42103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trzałka w górę 50"/>
          <p:cNvSpPr/>
          <p:nvPr/>
        </p:nvSpPr>
        <p:spPr>
          <a:xfrm rot="3430859">
            <a:off x="9048034" y="2776359"/>
            <a:ext cx="195629" cy="78272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pole tekstowe 51"/>
          <p:cNvSpPr txBox="1"/>
          <p:nvPr/>
        </p:nvSpPr>
        <p:spPr>
          <a:xfrm>
            <a:off x="145053" y="3661064"/>
            <a:ext cx="181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/>
              <a:t>Hurtownia globalna</a:t>
            </a:r>
          </a:p>
        </p:txBody>
      </p:sp>
      <p:cxnSp>
        <p:nvCxnSpPr>
          <p:cNvPr id="54" name="Łącznik prosty ze strzałką 53"/>
          <p:cNvCxnSpPr/>
          <p:nvPr/>
        </p:nvCxnSpPr>
        <p:spPr>
          <a:xfrm>
            <a:off x="2613072" y="1488691"/>
            <a:ext cx="0" cy="774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>
            <a:off x="4122057" y="1497284"/>
            <a:ext cx="0" cy="774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/>
          <p:cNvCxnSpPr/>
          <p:nvPr/>
        </p:nvCxnSpPr>
        <p:spPr>
          <a:xfrm>
            <a:off x="3399618" y="1497284"/>
            <a:ext cx="0" cy="774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>
            <a:off x="6246945" y="1507502"/>
            <a:ext cx="0" cy="774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ze strzałką 59"/>
          <p:cNvCxnSpPr/>
          <p:nvPr/>
        </p:nvCxnSpPr>
        <p:spPr>
          <a:xfrm>
            <a:off x="6995032" y="1507502"/>
            <a:ext cx="0" cy="774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/>
          <p:nvPr/>
        </p:nvCxnSpPr>
        <p:spPr>
          <a:xfrm>
            <a:off x="9430204" y="1487758"/>
            <a:ext cx="0" cy="774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/>
          <p:nvPr/>
        </p:nvCxnSpPr>
        <p:spPr>
          <a:xfrm>
            <a:off x="10217396" y="1466386"/>
            <a:ext cx="0" cy="774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62"/>
          <p:cNvCxnSpPr/>
          <p:nvPr/>
        </p:nvCxnSpPr>
        <p:spPr>
          <a:xfrm>
            <a:off x="10960044" y="1487757"/>
            <a:ext cx="0" cy="774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63"/>
          <p:cNvCxnSpPr/>
          <p:nvPr/>
        </p:nvCxnSpPr>
        <p:spPr>
          <a:xfrm>
            <a:off x="5460370" y="1507501"/>
            <a:ext cx="284387" cy="7749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/>
          <p:nvPr/>
        </p:nvCxnSpPr>
        <p:spPr>
          <a:xfrm flipH="1">
            <a:off x="7445287" y="1525739"/>
            <a:ext cx="321724" cy="7567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ze strzałką 67"/>
          <p:cNvCxnSpPr/>
          <p:nvPr/>
        </p:nvCxnSpPr>
        <p:spPr>
          <a:xfrm>
            <a:off x="2743169" y="1516620"/>
            <a:ext cx="6402679" cy="746134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ze strzałką 69"/>
          <p:cNvCxnSpPr/>
          <p:nvPr/>
        </p:nvCxnSpPr>
        <p:spPr>
          <a:xfrm flipV="1">
            <a:off x="4267815" y="1525739"/>
            <a:ext cx="1058530" cy="752228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926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7" grpId="0"/>
      <p:bldP spid="36" grpId="0"/>
      <p:bldP spid="37" grpId="0"/>
      <p:bldP spid="20" grpId="0" animBg="1"/>
      <p:bldP spid="38" grpId="0"/>
      <p:bldP spid="39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4000" b="1" dirty="0"/>
              <a:t>Comparison Between Operational Databases and Data Warehouses 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5600-046F-4146-81DD-8282D228377D}" type="datetime1">
              <a:rPr lang="pl-PL" smtClean="0"/>
              <a:t>2024-05-22</a:t>
            </a:fld>
            <a:endParaRPr lang="pl-PL"/>
          </a:p>
        </p:txBody>
      </p:sp>
      <p:sp>
        <p:nvSpPr>
          <p:cNvPr id="15" name="AutoShape 4" descr="mk:@MSITStore:E:\MSDN\backgrnd.chm::/html/sqlmsdw1.gif"/>
          <p:cNvSpPr>
            <a:spLocks noChangeAspect="1" noChangeArrowheads="1"/>
          </p:cNvSpPr>
          <p:nvPr/>
        </p:nvSpPr>
        <p:spPr bwMode="auto">
          <a:xfrm>
            <a:off x="4859792" y="2911248"/>
            <a:ext cx="362996" cy="3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15368"/>
              </p:ext>
            </p:extLst>
          </p:nvPr>
        </p:nvGraphicFramePr>
        <p:xfrm>
          <a:off x="931983" y="1020640"/>
          <a:ext cx="1032216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3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4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err="1"/>
                        <a:t>Aspect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Operational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databases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Data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Warehouses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User </a:t>
                      </a:r>
                      <a:r>
                        <a:rPr lang="pl-PL" b="1" dirty="0" err="1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Operators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office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employees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Managers, executives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chemeClr val="tx1"/>
                          </a:solidFill>
                        </a:rPr>
                        <a:t>Usage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Predictable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repetitive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Ad hoc,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nonstructured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Data </a:t>
                      </a:r>
                      <a:r>
                        <a:rPr lang="pl-PL" b="1" dirty="0" err="1">
                          <a:solidFill>
                            <a:schemeClr val="tx1"/>
                          </a:solidFill>
                        </a:rPr>
                        <a:t>content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Current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detailed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Historical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summarized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Data </a:t>
                      </a:r>
                      <a:r>
                        <a:rPr lang="pl-PL" b="1" dirty="0" err="1">
                          <a:solidFill>
                            <a:schemeClr val="tx1"/>
                          </a:solidFill>
                        </a:rPr>
                        <a:t>organization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According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operational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needs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According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analysis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needs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Data </a:t>
                      </a:r>
                      <a:r>
                        <a:rPr lang="pl-PL" b="1" dirty="0" err="1">
                          <a:solidFill>
                            <a:schemeClr val="tx1"/>
                          </a:solidFill>
                        </a:rPr>
                        <a:t>structures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Optimized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for small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transactions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Optimized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complex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queries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Access </a:t>
                      </a:r>
                      <a:r>
                        <a:rPr lang="pl-PL" b="1" dirty="0" err="1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From medium to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Access </a:t>
                      </a:r>
                      <a:r>
                        <a:rPr lang="pl-PL" b="1" dirty="0" err="1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Read, insert, update,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delete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Read,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append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only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Number of records</a:t>
                      </a: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per access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Few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chemeClr val="tx1"/>
                          </a:solidFill>
                        </a:rPr>
                        <a:t>Response</a:t>
                      </a: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b="1" dirty="0" err="1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Short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Can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be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long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chemeClr val="tx1"/>
                          </a:solidFill>
                        </a:rPr>
                        <a:t>Concurrency</a:t>
                      </a: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b="1" dirty="0" err="1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Lock </a:t>
                      </a:r>
                      <a:r>
                        <a:rPr lang="pl-PL" b="1" dirty="0" err="1">
                          <a:solidFill>
                            <a:schemeClr val="tx1"/>
                          </a:solidFill>
                        </a:rPr>
                        <a:t>utilization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Needed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Not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Needed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Update </a:t>
                      </a:r>
                      <a:r>
                        <a:rPr lang="pl-PL" b="1" dirty="0" err="1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Data </a:t>
                      </a:r>
                      <a:r>
                        <a:rPr lang="pl-PL" b="1" dirty="0" err="1">
                          <a:solidFill>
                            <a:schemeClr val="tx1"/>
                          </a:solidFill>
                        </a:rPr>
                        <a:t>redundancy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normalized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tables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High (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denormalized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tables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Data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UML, ER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Multidimensional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4152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sz="4000" b="1" dirty="0"/>
              <a:t>Zestawienie cech baz operacyjnych i hurtowni danych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5600-046F-4146-81DD-8282D228377D}" type="datetime1">
              <a:rPr lang="pl-PL" smtClean="0"/>
              <a:t>2024-05-22</a:t>
            </a:fld>
            <a:endParaRPr lang="pl-PL"/>
          </a:p>
        </p:txBody>
      </p:sp>
      <p:sp>
        <p:nvSpPr>
          <p:cNvPr id="15" name="AutoShape 4" descr="mk:@MSITStore:E:\MSDN\backgrnd.chm::/html/sqlmsdw1.gif"/>
          <p:cNvSpPr>
            <a:spLocks noChangeAspect="1" noChangeArrowheads="1"/>
          </p:cNvSpPr>
          <p:nvPr/>
        </p:nvSpPr>
        <p:spPr bwMode="auto">
          <a:xfrm>
            <a:off x="4859792" y="2911248"/>
            <a:ext cx="362996" cy="3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01545"/>
              </p:ext>
            </p:extLst>
          </p:nvPr>
        </p:nvGraphicFramePr>
        <p:xfrm>
          <a:off x="272143" y="1020640"/>
          <a:ext cx="11658601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0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Aspekt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Bazy operacyjne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Hurtownie danych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Użytkownicy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Operatorzy, personel firmy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Kierownictwo, zarząd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Tryb użytkowania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Przewidywalny, powtarzalny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Ad hoc, bez ustalonych 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Zawartość danych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Bieżące</a:t>
                      </a:r>
                      <a:r>
                        <a:rPr lang="pl-PL" baseline="0" dirty="0">
                          <a:solidFill>
                            <a:schemeClr val="tx1"/>
                          </a:solidFill>
                        </a:rPr>
                        <a:t>, szczegółowe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Historyczne, zagregowane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Organizacja danych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Dostosowana do potrzeb</a:t>
                      </a:r>
                      <a:r>
                        <a:rPr lang="pl-PL" baseline="0" dirty="0">
                          <a:solidFill>
                            <a:schemeClr val="tx1"/>
                          </a:solidFill>
                        </a:rPr>
                        <a:t> operacyjnych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Dostosowana do potrzeb analitycznych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Struktury danych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Zorientowane na niewielkie transakcje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Zorientowane na złożone zapytania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Częstość dostępu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Wysoka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Od średniej do niskiej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Typ dostępu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Czytaj, wstaw, aktualizuj,</a:t>
                      </a:r>
                      <a:r>
                        <a:rPr lang="pl-PL" baseline="0" dirty="0">
                          <a:solidFill>
                            <a:schemeClr val="tx1"/>
                          </a:solidFill>
                        </a:rPr>
                        <a:t> usuń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Tylko czytaj i dopisuj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Liczba rekordów/dostęp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Niewielka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Duża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Czas odpowiedzi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Krótki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Dopuszczalny</a:t>
                      </a:r>
                      <a:r>
                        <a:rPr lang="pl-PL" baseline="0" dirty="0">
                          <a:solidFill>
                            <a:schemeClr val="tx1"/>
                          </a:solidFill>
                        </a:rPr>
                        <a:t> dłuższy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Poziom współbieżności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Wysoki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Niski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Blokowanie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Wymagane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Nie wymagane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Częstość zmian (aktualizacji)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Wysoka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Nie dotyczy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Redundancja danych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Niska (tabele znormalizowane)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Wysoka (tabele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zdenormalizowane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Modelowanie danych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UML, diagramy 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Model wielowymiarowy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3471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07963" y="1101506"/>
            <a:ext cx="11355669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A</a:t>
            </a:r>
            <a:r>
              <a:rPr lang="en-US" sz="2400" dirty="0"/>
              <a:t> general data warehouse architecture consists</a:t>
            </a:r>
            <a:r>
              <a:rPr lang="pl-PL" sz="2400" dirty="0"/>
              <a:t> of </a:t>
            </a:r>
            <a:r>
              <a:rPr lang="pl-PL" sz="2400" dirty="0" err="1">
                <a:solidFill>
                  <a:srgbClr val="FF0000"/>
                </a:solidFill>
              </a:rPr>
              <a:t>several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dirty="0" err="1">
                <a:solidFill>
                  <a:srgbClr val="FF0000"/>
                </a:solidFill>
              </a:rPr>
              <a:t>tiers</a:t>
            </a:r>
            <a:r>
              <a:rPr lang="pl-PL" sz="2400" dirty="0"/>
              <a:t>:</a:t>
            </a:r>
          </a:p>
          <a:p>
            <a:pPr marL="714375" indent="-3429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/>
              <a:t>The </a:t>
            </a:r>
            <a:r>
              <a:rPr lang="en-US" sz="2100" dirty="0">
                <a:solidFill>
                  <a:srgbClr val="FF0000"/>
                </a:solidFill>
              </a:rPr>
              <a:t>back-end tier </a:t>
            </a:r>
            <a:r>
              <a:rPr lang="en-US" sz="2100" dirty="0"/>
              <a:t>is composed of </a:t>
            </a:r>
            <a:r>
              <a:rPr lang="en-US" sz="2100" dirty="0">
                <a:solidFill>
                  <a:srgbClr val="FF0000"/>
                </a:solidFill>
              </a:rPr>
              <a:t>extraction, transformation, and</a:t>
            </a:r>
            <a:r>
              <a:rPr lang="pl-PL" sz="2100" dirty="0">
                <a:solidFill>
                  <a:srgbClr val="FF0000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loading (ETL) tools</a:t>
            </a:r>
            <a:r>
              <a:rPr lang="en-US" sz="2100" dirty="0"/>
              <a:t>, used to feed data into the data warehouse from</a:t>
            </a:r>
            <a:r>
              <a:rPr lang="pl-PL" sz="2100" dirty="0"/>
              <a:t> </a:t>
            </a:r>
            <a:r>
              <a:rPr lang="en-US" sz="2100" dirty="0"/>
              <a:t>operational databases and other </a:t>
            </a:r>
            <a:r>
              <a:rPr lang="en-US" sz="2100" dirty="0">
                <a:solidFill>
                  <a:srgbClr val="FF0000"/>
                </a:solidFill>
              </a:rPr>
              <a:t>data sources</a:t>
            </a:r>
            <a:r>
              <a:rPr lang="en-US" sz="2100" dirty="0"/>
              <a:t>, which can be </a:t>
            </a:r>
            <a:r>
              <a:rPr lang="en-US" sz="2100" dirty="0">
                <a:solidFill>
                  <a:srgbClr val="FF0000"/>
                </a:solidFill>
              </a:rPr>
              <a:t>internal</a:t>
            </a:r>
            <a:r>
              <a:rPr lang="en-US" sz="2100" b="1" dirty="0"/>
              <a:t> </a:t>
            </a:r>
            <a:r>
              <a:rPr lang="en-US" sz="2100" dirty="0"/>
              <a:t>or</a:t>
            </a:r>
            <a:r>
              <a:rPr lang="pl-PL" sz="2100" dirty="0"/>
              <a:t> </a:t>
            </a:r>
            <a:r>
              <a:rPr lang="en-US" sz="2100" dirty="0">
                <a:solidFill>
                  <a:srgbClr val="FF0000"/>
                </a:solidFill>
              </a:rPr>
              <a:t>external</a:t>
            </a:r>
            <a:r>
              <a:rPr lang="en-US" sz="2100" b="1" dirty="0"/>
              <a:t> </a:t>
            </a:r>
            <a:r>
              <a:rPr lang="en-US" sz="2100" dirty="0"/>
              <a:t>from the organization, and a </a:t>
            </a:r>
            <a:r>
              <a:rPr lang="en-US" sz="2100" dirty="0">
                <a:solidFill>
                  <a:srgbClr val="FF0000"/>
                </a:solidFill>
              </a:rPr>
              <a:t>data staging area</a:t>
            </a:r>
            <a:r>
              <a:rPr lang="en-US" sz="2100" dirty="0"/>
              <a:t>, which is an</a:t>
            </a:r>
            <a:r>
              <a:rPr lang="pl-PL" sz="2100" dirty="0"/>
              <a:t> </a:t>
            </a:r>
            <a:r>
              <a:rPr lang="en-US" sz="2100" dirty="0">
                <a:solidFill>
                  <a:srgbClr val="FF0000"/>
                </a:solidFill>
              </a:rPr>
              <a:t>intermediate</a:t>
            </a:r>
            <a:r>
              <a:rPr lang="en-US" sz="2100" dirty="0"/>
              <a:t> database where all the data integration and transformation</a:t>
            </a:r>
            <a:r>
              <a:rPr lang="pl-PL" sz="2100" dirty="0"/>
              <a:t> </a:t>
            </a:r>
            <a:r>
              <a:rPr lang="en-US" sz="2100" dirty="0"/>
              <a:t>processes are run prior to the loading of the data into the data warehouse.</a:t>
            </a:r>
            <a:endParaRPr lang="pl-PL" sz="21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/>
              <a:t>The </a:t>
            </a:r>
            <a:r>
              <a:rPr lang="en-US" sz="2100" dirty="0">
                <a:solidFill>
                  <a:srgbClr val="FF0000"/>
                </a:solidFill>
              </a:rPr>
              <a:t>data warehouse tier </a:t>
            </a:r>
            <a:r>
              <a:rPr lang="en-US" sz="2100" dirty="0"/>
              <a:t>is composed of an </a:t>
            </a:r>
            <a:r>
              <a:rPr lang="en-US" sz="2100" dirty="0">
                <a:solidFill>
                  <a:srgbClr val="FF0000"/>
                </a:solidFill>
              </a:rPr>
              <a:t>enterprise data warehouse</a:t>
            </a:r>
            <a:r>
              <a:rPr lang="pl-PL" sz="2100" b="1" dirty="0"/>
              <a:t> </a:t>
            </a:r>
            <a:r>
              <a:rPr lang="en-US" sz="2100" dirty="0"/>
              <a:t>and/or several </a:t>
            </a:r>
            <a:r>
              <a:rPr lang="en-US" sz="2100" dirty="0">
                <a:solidFill>
                  <a:srgbClr val="FF0000"/>
                </a:solidFill>
              </a:rPr>
              <a:t>data marts</a:t>
            </a:r>
            <a:r>
              <a:rPr lang="en-US" sz="2100" b="1" dirty="0"/>
              <a:t> </a:t>
            </a:r>
            <a:r>
              <a:rPr lang="en-US" sz="2100" dirty="0"/>
              <a:t>and a </a:t>
            </a:r>
            <a:r>
              <a:rPr lang="en-US" sz="2100" dirty="0">
                <a:solidFill>
                  <a:srgbClr val="FF0000"/>
                </a:solidFill>
              </a:rPr>
              <a:t>metadata repository </a:t>
            </a:r>
            <a:r>
              <a:rPr lang="en-US" sz="2100" dirty="0"/>
              <a:t>storing</a:t>
            </a:r>
            <a:r>
              <a:rPr lang="pl-PL" sz="2100" dirty="0"/>
              <a:t> </a:t>
            </a:r>
            <a:r>
              <a:rPr lang="en-US" sz="2100" dirty="0"/>
              <a:t>information about the data warehouse and its contents.</a:t>
            </a:r>
            <a:endParaRPr lang="pl-PL" sz="21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/>
              <a:t>The </a:t>
            </a:r>
            <a:r>
              <a:rPr lang="en-US" sz="2100" dirty="0">
                <a:solidFill>
                  <a:srgbClr val="FF0000"/>
                </a:solidFill>
              </a:rPr>
              <a:t>OLAP tier </a:t>
            </a:r>
            <a:r>
              <a:rPr lang="en-US" sz="2100" dirty="0"/>
              <a:t>is composed of an </a:t>
            </a:r>
            <a:r>
              <a:rPr lang="en-US" sz="2100" dirty="0">
                <a:solidFill>
                  <a:srgbClr val="FF0000"/>
                </a:solidFill>
              </a:rPr>
              <a:t>OLAP server</a:t>
            </a:r>
            <a:r>
              <a:rPr lang="en-US" sz="2100" dirty="0"/>
              <a:t>, which provides a</a:t>
            </a:r>
            <a:r>
              <a:rPr lang="pl-PL" sz="2100" dirty="0"/>
              <a:t> </a:t>
            </a:r>
            <a:r>
              <a:rPr lang="en-US" sz="2100" dirty="0"/>
              <a:t>multidimensional view of the data, regardless of the actual way in which</a:t>
            </a:r>
            <a:r>
              <a:rPr lang="pl-PL" sz="2100" dirty="0"/>
              <a:t> </a:t>
            </a:r>
            <a:r>
              <a:rPr lang="en-US" sz="2100" dirty="0"/>
              <a:t>data are stored in the underlying system.</a:t>
            </a:r>
            <a:endParaRPr lang="pl-PL" sz="2100" dirty="0"/>
          </a:p>
          <a:p>
            <a:pPr marL="71437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/>
              <a:t> The </a:t>
            </a:r>
            <a:r>
              <a:rPr lang="en-US" sz="2100" dirty="0">
                <a:solidFill>
                  <a:srgbClr val="FF0000"/>
                </a:solidFill>
              </a:rPr>
              <a:t>front-end tier </a:t>
            </a:r>
            <a:r>
              <a:rPr lang="en-US" sz="2100" dirty="0"/>
              <a:t>is used for data analysis and visualization. It contains</a:t>
            </a:r>
            <a:r>
              <a:rPr lang="pl-PL" sz="2100" dirty="0"/>
              <a:t> </a:t>
            </a:r>
            <a:r>
              <a:rPr lang="en-US" sz="2100" dirty="0">
                <a:solidFill>
                  <a:srgbClr val="FF0000"/>
                </a:solidFill>
              </a:rPr>
              <a:t>client tools </a:t>
            </a:r>
            <a:r>
              <a:rPr lang="en-US" sz="2100" dirty="0"/>
              <a:t>such as </a:t>
            </a:r>
            <a:r>
              <a:rPr lang="en-US" sz="2100" dirty="0">
                <a:solidFill>
                  <a:srgbClr val="FF0000"/>
                </a:solidFill>
              </a:rPr>
              <a:t>OLAP tools</a:t>
            </a:r>
            <a:r>
              <a:rPr lang="en-US" sz="2100" dirty="0"/>
              <a:t>, </a:t>
            </a:r>
            <a:r>
              <a:rPr lang="en-US" sz="2100" dirty="0">
                <a:solidFill>
                  <a:srgbClr val="FF0000"/>
                </a:solidFill>
              </a:rPr>
              <a:t>reporting tools</a:t>
            </a:r>
            <a:r>
              <a:rPr lang="en-US" sz="2100" dirty="0"/>
              <a:t>, </a:t>
            </a:r>
            <a:r>
              <a:rPr lang="en-US" sz="2100" dirty="0">
                <a:solidFill>
                  <a:srgbClr val="FF0000"/>
                </a:solidFill>
              </a:rPr>
              <a:t>statistical tools</a:t>
            </a:r>
            <a:r>
              <a:rPr lang="en-US" sz="2100" dirty="0"/>
              <a:t>,</a:t>
            </a:r>
            <a:r>
              <a:rPr lang="pl-PL" sz="2100" dirty="0"/>
              <a:t> and </a:t>
            </a:r>
            <a:r>
              <a:rPr lang="pl-PL" sz="2100" dirty="0">
                <a:solidFill>
                  <a:srgbClr val="FF0000"/>
                </a:solidFill>
              </a:rPr>
              <a:t>data mining </a:t>
            </a:r>
            <a:r>
              <a:rPr lang="pl-PL" sz="2100" dirty="0" err="1">
                <a:solidFill>
                  <a:srgbClr val="FF0000"/>
                </a:solidFill>
              </a:rPr>
              <a:t>tools</a:t>
            </a:r>
            <a:r>
              <a:rPr lang="pl-PL" sz="2100" dirty="0"/>
              <a:t>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/>
              <a:t>Data Warehouse </a:t>
            </a:r>
            <a:r>
              <a:rPr lang="pl-PL" sz="4000" b="1" dirty="0"/>
              <a:t>Architecture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10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10241" y="953735"/>
            <a:ext cx="1174024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Ze względu na to, że systemy OLTP przetwarzają duże ilości transakcji, muszą one </a:t>
            </a:r>
            <a:r>
              <a:rPr lang="pl-PL" sz="2400" dirty="0">
                <a:solidFill>
                  <a:srgbClr val="FF0000"/>
                </a:solidFill>
              </a:rPr>
              <a:t>zapewnić ochronę </a:t>
            </a:r>
            <a:r>
              <a:rPr lang="pl-PL" sz="2400" dirty="0"/>
              <a:t>przed występowaniem </a:t>
            </a:r>
            <a:r>
              <a:rPr lang="pl-PL" sz="2400" dirty="0">
                <a:solidFill>
                  <a:srgbClr val="FF0000"/>
                </a:solidFill>
              </a:rPr>
              <a:t>efektów ubocznych </a:t>
            </a:r>
            <a:r>
              <a:rPr lang="pl-PL" sz="2400" dirty="0"/>
              <a:t>przy </a:t>
            </a:r>
            <a:r>
              <a:rPr lang="pl-PL" sz="2400" dirty="0">
                <a:solidFill>
                  <a:srgbClr val="FF0000"/>
                </a:solidFill>
              </a:rPr>
              <a:t>aktualizowaniu</a:t>
            </a:r>
            <a:r>
              <a:rPr lang="pl-PL" sz="2400" dirty="0"/>
              <a:t> danych, stąd bazy OLTP są w wysokim stopniu </a:t>
            </a:r>
            <a:r>
              <a:rPr lang="pl-PL" sz="2400" dirty="0">
                <a:solidFill>
                  <a:srgbClr val="FF0000"/>
                </a:solidFill>
              </a:rPr>
              <a:t>znormalizowane</a:t>
            </a:r>
            <a:r>
              <a:rPr lang="en-US" sz="2400" dirty="0"/>
              <a:t>.  </a:t>
            </a:r>
          </a:p>
          <a:p>
            <a:pPr marL="719138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Oznacza to, że systemy te są stosunkowo </a:t>
            </a:r>
            <a:r>
              <a:rPr lang="pl-PL" sz="2000" dirty="0">
                <a:solidFill>
                  <a:srgbClr val="FF0000"/>
                </a:solidFill>
              </a:rPr>
              <a:t>mało wydajne </a:t>
            </a:r>
            <a:r>
              <a:rPr lang="pl-PL" sz="2000" dirty="0"/>
              <a:t>podczas wykonywania </a:t>
            </a:r>
            <a:r>
              <a:rPr lang="pl-PL" sz="2000" dirty="0">
                <a:solidFill>
                  <a:srgbClr val="FF0000"/>
                </a:solidFill>
              </a:rPr>
              <a:t>złożonych zapytań</a:t>
            </a:r>
            <a:r>
              <a:rPr lang="pl-PL" sz="2000" dirty="0"/>
              <a:t>, gdzie wymaga się łączenia ze sobą wielu tabel (relacji) bądź agregowania dużych ilości danych</a:t>
            </a:r>
            <a:r>
              <a:rPr lang="en-US" sz="2000" dirty="0"/>
              <a:t>. 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Ponadto typowe bazy operacyjne zawierają </a:t>
            </a:r>
            <a:r>
              <a:rPr lang="pl-PL" sz="2400" dirty="0">
                <a:solidFill>
                  <a:srgbClr val="FF0000"/>
                </a:solidFill>
              </a:rPr>
              <a:t>dane szczegółowe </a:t>
            </a:r>
            <a:r>
              <a:rPr lang="pl-PL" sz="2400" dirty="0"/>
              <a:t>i </a:t>
            </a:r>
            <a:r>
              <a:rPr lang="pl-PL" sz="2400" dirty="0">
                <a:solidFill>
                  <a:srgbClr val="FF0000"/>
                </a:solidFill>
              </a:rPr>
              <a:t>nie dostarczają </a:t>
            </a:r>
            <a:r>
              <a:rPr lang="pl-PL" sz="2400" dirty="0"/>
              <a:t>danych </a:t>
            </a:r>
            <a:r>
              <a:rPr lang="pl-PL" sz="2400" dirty="0">
                <a:solidFill>
                  <a:srgbClr val="FF0000"/>
                </a:solidFill>
              </a:rPr>
              <a:t>historycznych</a:t>
            </a:r>
            <a:r>
              <a:rPr lang="en-US" sz="2400" dirty="0"/>
              <a:t>. 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Wymienione powody wskazują na potrzebę zastosowania </a:t>
            </a:r>
            <a:r>
              <a:rPr lang="pl-PL" sz="2400" dirty="0">
                <a:solidFill>
                  <a:srgbClr val="FF0000"/>
                </a:solidFill>
              </a:rPr>
              <a:t>nowego podejścia (paradygmatu) </a:t>
            </a:r>
            <a:r>
              <a:rPr lang="pl-PL" sz="2400" dirty="0"/>
              <a:t>zorientowanego na analizę danych dla celów wspomagania procesu podejmowania decyzji</a:t>
            </a:r>
            <a:r>
              <a:rPr lang="en-US" sz="2400" dirty="0"/>
              <a:t>. </a:t>
            </a:r>
          </a:p>
          <a:p>
            <a:pPr marL="719138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Podejście to jest określane jako </a:t>
            </a:r>
            <a:r>
              <a:rPr lang="pl-PL" sz="2000" dirty="0">
                <a:solidFill>
                  <a:srgbClr val="FF0000"/>
                </a:solidFill>
              </a:rPr>
              <a:t>przetwarzanie analityczne on-line </a:t>
            </a:r>
            <a:r>
              <a:rPr lang="pl-PL" sz="2000" dirty="0"/>
              <a:t>(</a:t>
            </a:r>
            <a:r>
              <a:rPr lang="en-US" sz="2000" dirty="0"/>
              <a:t>online analytical processing </a:t>
            </a:r>
            <a:r>
              <a:rPr lang="pl-PL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OLAP</a:t>
            </a:r>
            <a:r>
              <a:rPr lang="en-US" sz="2000" dirty="0"/>
              <a:t>). </a:t>
            </a:r>
          </a:p>
          <a:p>
            <a:pPr marL="719138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Przetwarzanie OLAP jest zorientowane na zapytania, w szczególności na </a:t>
            </a:r>
            <a:r>
              <a:rPr lang="pl-PL" sz="2000" dirty="0">
                <a:solidFill>
                  <a:srgbClr val="FF0000"/>
                </a:solidFill>
              </a:rPr>
              <a:t>zapytania analityczne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</a:p>
          <a:p>
            <a:pPr marL="719138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Bazy danych ukierunkowane na OLAP powinny być </a:t>
            </a:r>
            <a:r>
              <a:rPr lang="pl-PL" sz="2000" dirty="0">
                <a:solidFill>
                  <a:srgbClr val="FF0000"/>
                </a:solidFill>
              </a:rPr>
              <a:t>szczególnie wydajne </a:t>
            </a:r>
            <a:r>
              <a:rPr lang="pl-PL" sz="2000" dirty="0"/>
              <a:t>w zakresie </a:t>
            </a:r>
            <a:r>
              <a:rPr lang="pl-PL" sz="2000" dirty="0">
                <a:solidFill>
                  <a:srgbClr val="FF0000"/>
                </a:solidFill>
              </a:rPr>
              <a:t>przetwarzania zapytań</a:t>
            </a:r>
            <a:r>
              <a:rPr lang="en-US" sz="2000" dirty="0"/>
              <a:t>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/>
              <a:t>OLAP </a:t>
            </a:r>
            <a:r>
              <a:rPr lang="pl-PL" sz="4000" b="1" dirty="0"/>
              <a:t>- nowy paradygmat zorientowany na analizę danych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4A1-0863-4441-A2EA-9DB4F24FC58B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21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4172" y="985755"/>
            <a:ext cx="1184090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W architekturze hurtowni danych można wyróżnić </a:t>
            </a:r>
            <a:r>
              <a:rPr lang="pl-PL" sz="2400" dirty="0">
                <a:solidFill>
                  <a:srgbClr val="FF0000"/>
                </a:solidFill>
              </a:rPr>
              <a:t>kilka warstw, </a:t>
            </a:r>
            <a:r>
              <a:rPr lang="pl-PL" sz="2400" dirty="0"/>
              <a:t>do których należą:</a:t>
            </a:r>
          </a:p>
          <a:p>
            <a:pPr marL="714375" indent="-3429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>
                <a:solidFill>
                  <a:srgbClr val="FF0000"/>
                </a:solidFill>
              </a:rPr>
              <a:t>Warstwa </a:t>
            </a:r>
            <a:r>
              <a:rPr lang="pl-PL" sz="2100" i="1" dirty="0">
                <a:solidFill>
                  <a:srgbClr val="FF0000"/>
                </a:solidFill>
              </a:rPr>
              <a:t>back-end</a:t>
            </a:r>
            <a:r>
              <a:rPr lang="pl-PL" sz="2100" dirty="0"/>
              <a:t> na którą składają się </a:t>
            </a:r>
            <a:r>
              <a:rPr lang="pl-PL" sz="2100" dirty="0">
                <a:solidFill>
                  <a:srgbClr val="FF0000"/>
                </a:solidFill>
              </a:rPr>
              <a:t>narzędzia ETL </a:t>
            </a:r>
            <a:r>
              <a:rPr lang="pl-PL" sz="2100" dirty="0"/>
              <a:t>(</a:t>
            </a:r>
            <a:r>
              <a:rPr lang="pl-PL" sz="2100" i="1" dirty="0" err="1"/>
              <a:t>Extraction</a:t>
            </a:r>
            <a:r>
              <a:rPr lang="pl-PL" sz="2100" i="1" dirty="0"/>
              <a:t>, </a:t>
            </a:r>
            <a:r>
              <a:rPr lang="pl-PL" sz="2100" i="1" dirty="0" err="1"/>
              <a:t>Transformation</a:t>
            </a:r>
            <a:r>
              <a:rPr lang="pl-PL" sz="2100" i="1" dirty="0"/>
              <a:t> and </a:t>
            </a:r>
            <a:r>
              <a:rPr lang="pl-PL" sz="2100" i="1" dirty="0" err="1"/>
              <a:t>Loading</a:t>
            </a:r>
            <a:r>
              <a:rPr lang="pl-PL" sz="2100" dirty="0"/>
              <a:t>) pomagające dostarczyć do hurtowni danych pochodzących z baz operacyjnych oraz innych wewnętrznych bądź zewnętrznych </a:t>
            </a:r>
            <a:r>
              <a:rPr lang="pl-PL" sz="2100" dirty="0">
                <a:solidFill>
                  <a:srgbClr val="FF0000"/>
                </a:solidFill>
              </a:rPr>
              <a:t>źródeł danych</a:t>
            </a:r>
            <a:r>
              <a:rPr lang="pl-PL" sz="2100" dirty="0"/>
              <a:t>. Istotnym elementem tej warstwy jest </a:t>
            </a:r>
            <a:r>
              <a:rPr lang="pl-PL" sz="2100" dirty="0">
                <a:solidFill>
                  <a:srgbClr val="FF0000"/>
                </a:solidFill>
              </a:rPr>
              <a:t>strefa gotowości danych </a:t>
            </a:r>
            <a:r>
              <a:rPr lang="pl-PL" sz="2100" dirty="0"/>
              <a:t>(</a:t>
            </a:r>
            <a:r>
              <a:rPr lang="pl-PL" sz="2100" i="1" dirty="0"/>
              <a:t>data </a:t>
            </a:r>
            <a:r>
              <a:rPr lang="pl-PL" sz="2100" i="1" dirty="0" err="1"/>
              <a:t>staging</a:t>
            </a:r>
            <a:r>
              <a:rPr lang="pl-PL" sz="2100" i="1" dirty="0"/>
              <a:t> </a:t>
            </a:r>
            <a:r>
              <a:rPr lang="pl-PL" sz="2100" i="1" dirty="0" err="1"/>
              <a:t>area</a:t>
            </a:r>
            <a:r>
              <a:rPr lang="pl-PL" sz="2100" dirty="0"/>
              <a:t>) stanowiąca rodzaj bazy pośredniej, gdzie dane są poddawane procesom integracji i transformacji zanim zostaną załadowane do hurtowni</a:t>
            </a:r>
            <a:r>
              <a:rPr lang="en-US" sz="2100" dirty="0"/>
              <a:t>.</a:t>
            </a:r>
            <a:endParaRPr lang="pl-PL" sz="2100" dirty="0"/>
          </a:p>
          <a:p>
            <a:pPr marL="714375" indent="-3429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>
                <a:solidFill>
                  <a:srgbClr val="FF0000"/>
                </a:solidFill>
              </a:rPr>
              <a:t>Warstwa hurtowni danych </a:t>
            </a:r>
            <a:r>
              <a:rPr lang="pl-PL" sz="2100" dirty="0"/>
              <a:t>składa się z </a:t>
            </a:r>
            <a:r>
              <a:rPr lang="pl-PL" sz="2100" dirty="0">
                <a:solidFill>
                  <a:srgbClr val="FF0000"/>
                </a:solidFill>
              </a:rPr>
              <a:t>hurtowni globalnej </a:t>
            </a:r>
            <a:r>
              <a:rPr lang="pl-PL" sz="2100" dirty="0"/>
              <a:t>(</a:t>
            </a:r>
            <a:r>
              <a:rPr lang="pl-PL" sz="2100" i="1" dirty="0" err="1"/>
              <a:t>enterprise</a:t>
            </a:r>
            <a:r>
              <a:rPr lang="pl-PL" sz="2100" i="1" dirty="0"/>
              <a:t> data warehouse</a:t>
            </a:r>
            <a:r>
              <a:rPr lang="pl-PL" sz="2100" dirty="0"/>
              <a:t>) i/lub kilku </a:t>
            </a:r>
            <a:r>
              <a:rPr lang="pl-PL" sz="2100" dirty="0">
                <a:solidFill>
                  <a:srgbClr val="FF0000"/>
                </a:solidFill>
              </a:rPr>
              <a:t>składnic danych </a:t>
            </a:r>
            <a:r>
              <a:rPr lang="pl-PL" sz="2100" dirty="0"/>
              <a:t>(</a:t>
            </a:r>
            <a:r>
              <a:rPr lang="pl-PL" sz="2100" i="1" dirty="0"/>
              <a:t>data </a:t>
            </a:r>
            <a:r>
              <a:rPr lang="pl-PL" sz="2100" i="1" dirty="0" err="1"/>
              <a:t>marts</a:t>
            </a:r>
            <a:r>
              <a:rPr lang="pl-PL" sz="2100" dirty="0"/>
              <a:t>), a także repozytorium </a:t>
            </a:r>
            <a:r>
              <a:rPr lang="pl-PL" sz="2100" dirty="0">
                <a:solidFill>
                  <a:srgbClr val="FF0000"/>
                </a:solidFill>
              </a:rPr>
              <a:t>metadanych</a:t>
            </a:r>
            <a:r>
              <a:rPr lang="pl-PL" sz="2100" dirty="0"/>
              <a:t> gdzie jest przechowywana informacja o hurtowni i jej zawartości</a:t>
            </a:r>
            <a:r>
              <a:rPr lang="en-US" sz="2100" dirty="0"/>
              <a:t>.</a:t>
            </a:r>
            <a:endParaRPr lang="pl-PL" sz="2100" dirty="0"/>
          </a:p>
          <a:p>
            <a:pPr marL="714375" indent="-3429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>
                <a:solidFill>
                  <a:srgbClr val="FF0000"/>
                </a:solidFill>
              </a:rPr>
              <a:t>Warstwę OLAP </a:t>
            </a:r>
            <a:r>
              <a:rPr lang="pl-PL" sz="2100" dirty="0"/>
              <a:t>tworzy </a:t>
            </a:r>
            <a:r>
              <a:rPr lang="pl-PL" sz="2100" dirty="0">
                <a:solidFill>
                  <a:srgbClr val="FF0000"/>
                </a:solidFill>
              </a:rPr>
              <a:t>serwer OLAP</a:t>
            </a:r>
            <a:r>
              <a:rPr lang="pl-PL" sz="2100" dirty="0"/>
              <a:t>, zapewniający wielowymiarowy wgląd w dane, niezależnie od rzeczywistego sposobu przechowywania tych danych w systemie</a:t>
            </a:r>
            <a:r>
              <a:rPr lang="en-US" sz="2100" dirty="0"/>
              <a:t>.</a:t>
            </a:r>
            <a:endParaRPr lang="pl-PL" sz="2100" dirty="0"/>
          </a:p>
          <a:p>
            <a:pPr marL="714375" indent="-3429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/>
              <a:t> </a:t>
            </a:r>
            <a:r>
              <a:rPr lang="pl-PL" sz="2100" dirty="0">
                <a:solidFill>
                  <a:srgbClr val="FF0000"/>
                </a:solidFill>
              </a:rPr>
              <a:t>Warstwa </a:t>
            </a:r>
            <a:r>
              <a:rPr lang="pl-PL" sz="2100" i="1" dirty="0">
                <a:solidFill>
                  <a:srgbClr val="FF0000"/>
                </a:solidFill>
              </a:rPr>
              <a:t>front-end</a:t>
            </a:r>
            <a:r>
              <a:rPr lang="pl-PL" sz="2100" dirty="0">
                <a:solidFill>
                  <a:srgbClr val="FF0000"/>
                </a:solidFill>
              </a:rPr>
              <a:t> </a:t>
            </a:r>
            <a:r>
              <a:rPr lang="pl-PL" sz="2100" dirty="0"/>
              <a:t>stanowi warstwę analizy i wizualizacji danych. Obejmuje ona </a:t>
            </a:r>
            <a:r>
              <a:rPr lang="pl-PL" sz="2100" dirty="0">
                <a:solidFill>
                  <a:srgbClr val="FF0000"/>
                </a:solidFill>
              </a:rPr>
              <a:t>narzędzia klienta</a:t>
            </a:r>
            <a:r>
              <a:rPr lang="pl-PL" sz="2100" dirty="0"/>
              <a:t> umożliwiające: </a:t>
            </a:r>
            <a:r>
              <a:rPr lang="pl-PL" sz="2100" dirty="0">
                <a:solidFill>
                  <a:srgbClr val="FF0000"/>
                </a:solidFill>
              </a:rPr>
              <a:t>analizę OLAP</a:t>
            </a:r>
            <a:r>
              <a:rPr lang="pl-PL" sz="2100" dirty="0"/>
              <a:t>, </a:t>
            </a:r>
            <a:r>
              <a:rPr lang="pl-PL" sz="2100" dirty="0">
                <a:solidFill>
                  <a:srgbClr val="FF0000"/>
                </a:solidFill>
              </a:rPr>
              <a:t>raportowanie</a:t>
            </a:r>
            <a:r>
              <a:rPr lang="pl-PL" sz="2100" dirty="0"/>
              <a:t>, </a:t>
            </a:r>
            <a:r>
              <a:rPr lang="pl-PL" sz="2100" dirty="0">
                <a:solidFill>
                  <a:srgbClr val="FF0000"/>
                </a:solidFill>
              </a:rPr>
              <a:t>analizę statystyczną </a:t>
            </a:r>
            <a:r>
              <a:rPr lang="pl-PL" sz="2100" dirty="0"/>
              <a:t>oraz zastosowanie technik </a:t>
            </a:r>
            <a:r>
              <a:rPr lang="pl-PL" sz="2100" dirty="0">
                <a:solidFill>
                  <a:srgbClr val="FF0000"/>
                </a:solidFill>
              </a:rPr>
              <a:t>data mining</a:t>
            </a:r>
            <a:r>
              <a:rPr lang="pl-PL" sz="2100" dirty="0"/>
              <a:t>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Architektura hurtowni danych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483675"/>
            <a:ext cx="2743200" cy="365125"/>
          </a:xfrm>
        </p:spPr>
        <p:txBody>
          <a:bodyPr/>
          <a:lstStyle/>
          <a:p>
            <a:fld id="{8FE1D926-82DA-4171-951E-7D285D07A7E1}" type="datetime1">
              <a:rPr lang="pl-PL" smtClean="0"/>
              <a:t>2024-05-22</a:t>
            </a:fld>
            <a:r>
              <a:rPr lang="pl-P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675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4000" b="1" dirty="0"/>
              <a:t>Typical Data Warehouse Architecture</a:t>
            </a:r>
          </a:p>
        </p:txBody>
      </p:sp>
      <p:sp>
        <p:nvSpPr>
          <p:cNvPr id="72" name="Prostokąt 71"/>
          <p:cNvSpPr/>
          <p:nvPr/>
        </p:nvSpPr>
        <p:spPr>
          <a:xfrm>
            <a:off x="4888750" y="6474482"/>
            <a:ext cx="2304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cs typeface="Calibri Light" panose="020F0302020204030204" pitchFamily="34" charset="0"/>
              </a:rPr>
              <a:t>Data warehouse tier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480644" y="1008185"/>
            <a:ext cx="1735016" cy="54145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rostokąt zaokrąglony 7"/>
          <p:cNvSpPr/>
          <p:nvPr/>
        </p:nvSpPr>
        <p:spPr>
          <a:xfrm>
            <a:off x="2836984" y="1008185"/>
            <a:ext cx="1735016" cy="54145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5193324" y="1057554"/>
            <a:ext cx="1735016" cy="54145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7563766" y="1008185"/>
            <a:ext cx="1735016" cy="54145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9916629" y="1023362"/>
            <a:ext cx="1735016" cy="54145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2936108" y="6440670"/>
            <a:ext cx="1548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cs typeface="Calibri Light" panose="020F0302020204030204" pitchFamily="34" charset="0"/>
              </a:rPr>
              <a:t>Back-end tier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678892" y="6447860"/>
            <a:ext cx="1413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cs typeface="Calibri Light" panose="020F0302020204030204" pitchFamily="34" charset="0"/>
              </a:rPr>
              <a:t>Data sources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7662112" y="6434504"/>
            <a:ext cx="1548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cs typeface="Calibri Light" panose="020F0302020204030204" pitchFamily="34" charset="0"/>
              </a:rPr>
              <a:t>OLAP tier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9807768" y="6444553"/>
            <a:ext cx="1900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cs typeface="Calibri Light" panose="020F0302020204030204" pitchFamily="34" charset="0"/>
              </a:rPr>
              <a:t>Front-end tier</a:t>
            </a:r>
          </a:p>
        </p:txBody>
      </p:sp>
      <p:grpSp>
        <p:nvGrpSpPr>
          <p:cNvPr id="65" name="Grupa 64"/>
          <p:cNvGrpSpPr/>
          <p:nvPr/>
        </p:nvGrpSpPr>
        <p:grpSpPr>
          <a:xfrm>
            <a:off x="475565" y="2975886"/>
            <a:ext cx="1734027" cy="1391039"/>
            <a:chOff x="475565" y="2975886"/>
            <a:chExt cx="1734027" cy="1391039"/>
          </a:xfrm>
        </p:grpSpPr>
        <p:grpSp>
          <p:nvGrpSpPr>
            <p:cNvPr id="6" name="Grupa 5"/>
            <p:cNvGrpSpPr/>
            <p:nvPr/>
          </p:nvGrpSpPr>
          <p:grpSpPr>
            <a:xfrm>
              <a:off x="792374" y="3500220"/>
              <a:ext cx="1108341" cy="866705"/>
              <a:chOff x="792374" y="3053894"/>
              <a:chExt cx="1108341" cy="866705"/>
            </a:xfrm>
          </p:grpSpPr>
          <p:sp>
            <p:nvSpPr>
              <p:cNvPr id="2" name="Puszka 1"/>
              <p:cNvSpPr/>
              <p:nvPr/>
            </p:nvSpPr>
            <p:spPr>
              <a:xfrm>
                <a:off x="792374" y="3053894"/>
                <a:ext cx="609600" cy="572451"/>
              </a:xfrm>
              <a:prstGeom prst="can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Puszka 12"/>
              <p:cNvSpPr/>
              <p:nvPr/>
            </p:nvSpPr>
            <p:spPr>
              <a:xfrm>
                <a:off x="998520" y="3348148"/>
                <a:ext cx="609600" cy="572451"/>
              </a:xfrm>
              <a:prstGeom prst="can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uszka 13"/>
              <p:cNvSpPr/>
              <p:nvPr/>
            </p:nvSpPr>
            <p:spPr>
              <a:xfrm>
                <a:off x="1291115" y="3204829"/>
                <a:ext cx="609600" cy="572451"/>
              </a:xfrm>
              <a:prstGeom prst="can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10" name="Prostokąt 109"/>
            <p:cNvSpPr/>
            <p:nvPr/>
          </p:nvSpPr>
          <p:spPr>
            <a:xfrm>
              <a:off x="475565" y="2975886"/>
              <a:ext cx="1734027" cy="508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Operational databases</a:t>
              </a:r>
            </a:p>
          </p:txBody>
        </p:sp>
      </p:grpSp>
      <p:grpSp>
        <p:nvGrpSpPr>
          <p:cNvPr id="224" name="Grupa 223"/>
          <p:cNvGrpSpPr/>
          <p:nvPr/>
        </p:nvGrpSpPr>
        <p:grpSpPr>
          <a:xfrm>
            <a:off x="2846744" y="1151504"/>
            <a:ext cx="1728949" cy="1004100"/>
            <a:chOff x="2846744" y="1151504"/>
            <a:chExt cx="1728949" cy="1004100"/>
          </a:xfrm>
        </p:grpSpPr>
        <p:sp>
          <p:nvSpPr>
            <p:cNvPr id="24" name="Schemat blokowy: dysk magnetyczny 23"/>
            <p:cNvSpPr/>
            <p:nvPr/>
          </p:nvSpPr>
          <p:spPr>
            <a:xfrm>
              <a:off x="3280159" y="1480690"/>
              <a:ext cx="815746" cy="674914"/>
            </a:xfrm>
            <a:prstGeom prst="flowChartMagneticDisk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/>
            <p:cNvSpPr/>
            <p:nvPr/>
          </p:nvSpPr>
          <p:spPr>
            <a:xfrm>
              <a:off x="2846744" y="1151504"/>
              <a:ext cx="1728949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Data staging</a:t>
              </a:r>
            </a:p>
          </p:txBody>
        </p:sp>
      </p:grpSp>
      <p:grpSp>
        <p:nvGrpSpPr>
          <p:cNvPr id="227" name="Grupa 226"/>
          <p:cNvGrpSpPr/>
          <p:nvPr/>
        </p:nvGrpSpPr>
        <p:grpSpPr>
          <a:xfrm>
            <a:off x="5188649" y="1162371"/>
            <a:ext cx="1728949" cy="1025891"/>
            <a:chOff x="5188649" y="1162371"/>
            <a:chExt cx="1728949" cy="1025891"/>
          </a:xfrm>
        </p:grpSpPr>
        <p:sp>
          <p:nvSpPr>
            <p:cNvPr id="4" name="Schemat blokowy: dysk magnetyczny 3"/>
            <p:cNvSpPr/>
            <p:nvPr/>
          </p:nvSpPr>
          <p:spPr>
            <a:xfrm>
              <a:off x="5633221" y="1513348"/>
              <a:ext cx="815746" cy="674914"/>
            </a:xfrm>
            <a:prstGeom prst="flowChartMagneticDisk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/>
            <p:cNvSpPr/>
            <p:nvPr/>
          </p:nvSpPr>
          <p:spPr>
            <a:xfrm>
              <a:off x="5188649" y="1162371"/>
              <a:ext cx="1728949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Metadata</a:t>
              </a:r>
            </a:p>
          </p:txBody>
        </p:sp>
      </p:grpSp>
      <p:grpSp>
        <p:nvGrpSpPr>
          <p:cNvPr id="226" name="Grupa 225"/>
          <p:cNvGrpSpPr/>
          <p:nvPr/>
        </p:nvGrpSpPr>
        <p:grpSpPr>
          <a:xfrm>
            <a:off x="5210743" y="2707142"/>
            <a:ext cx="1728949" cy="1288885"/>
            <a:chOff x="5210743" y="2707142"/>
            <a:chExt cx="1728949" cy="1288885"/>
          </a:xfrm>
        </p:grpSpPr>
        <p:sp>
          <p:nvSpPr>
            <p:cNvPr id="23" name="Puszka 22"/>
            <p:cNvSpPr/>
            <p:nvPr/>
          </p:nvSpPr>
          <p:spPr>
            <a:xfrm>
              <a:off x="5438541" y="3228422"/>
              <a:ext cx="1247798" cy="767605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/>
            <p:cNvSpPr/>
            <p:nvPr/>
          </p:nvSpPr>
          <p:spPr>
            <a:xfrm>
              <a:off x="5210743" y="2707142"/>
              <a:ext cx="1728949" cy="508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Enterprise data warehouse</a:t>
              </a:r>
            </a:p>
          </p:txBody>
        </p:sp>
      </p:grpSp>
      <p:grpSp>
        <p:nvGrpSpPr>
          <p:cNvPr id="228" name="Grupa 227"/>
          <p:cNvGrpSpPr/>
          <p:nvPr/>
        </p:nvGrpSpPr>
        <p:grpSpPr>
          <a:xfrm>
            <a:off x="5188648" y="4585001"/>
            <a:ext cx="1728949" cy="1174183"/>
            <a:chOff x="5188648" y="4585001"/>
            <a:chExt cx="1728949" cy="1174183"/>
          </a:xfrm>
        </p:grpSpPr>
        <p:grpSp>
          <p:nvGrpSpPr>
            <p:cNvPr id="7" name="Grupa 6"/>
            <p:cNvGrpSpPr/>
            <p:nvPr/>
          </p:nvGrpSpPr>
          <p:grpSpPr>
            <a:xfrm>
              <a:off x="5526337" y="4919441"/>
              <a:ext cx="1108341" cy="839743"/>
              <a:chOff x="5526337" y="5045181"/>
              <a:chExt cx="1108341" cy="839743"/>
            </a:xfrm>
            <a:solidFill>
              <a:srgbClr val="FFC000"/>
            </a:solidFill>
          </p:grpSpPr>
          <p:sp>
            <p:nvSpPr>
              <p:cNvPr id="16" name="Puszka 15"/>
              <p:cNvSpPr/>
              <p:nvPr/>
            </p:nvSpPr>
            <p:spPr>
              <a:xfrm>
                <a:off x="5526337" y="5045181"/>
                <a:ext cx="609600" cy="545489"/>
              </a:xfrm>
              <a:prstGeom prst="can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uszka 16"/>
              <p:cNvSpPr/>
              <p:nvPr/>
            </p:nvSpPr>
            <p:spPr>
              <a:xfrm>
                <a:off x="5732483" y="5339435"/>
                <a:ext cx="609600" cy="545489"/>
              </a:xfrm>
              <a:prstGeom prst="can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uszka 17"/>
              <p:cNvSpPr/>
              <p:nvPr/>
            </p:nvSpPr>
            <p:spPr>
              <a:xfrm>
                <a:off x="6025078" y="5196116"/>
                <a:ext cx="609600" cy="545489"/>
              </a:xfrm>
              <a:prstGeom prst="can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15" name="Prostokąt 114"/>
            <p:cNvSpPr/>
            <p:nvPr/>
          </p:nvSpPr>
          <p:spPr>
            <a:xfrm>
              <a:off x="5188648" y="4585001"/>
              <a:ext cx="1728949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Data marts</a:t>
              </a:r>
            </a:p>
          </p:txBody>
        </p:sp>
      </p:grpSp>
      <p:grpSp>
        <p:nvGrpSpPr>
          <p:cNvPr id="229" name="Grupa 228"/>
          <p:cNvGrpSpPr/>
          <p:nvPr/>
        </p:nvGrpSpPr>
        <p:grpSpPr>
          <a:xfrm>
            <a:off x="7590506" y="2197014"/>
            <a:ext cx="1697389" cy="1586651"/>
            <a:chOff x="7590506" y="2197014"/>
            <a:chExt cx="1697389" cy="1586651"/>
          </a:xfrm>
        </p:grpSpPr>
        <p:grpSp>
          <p:nvGrpSpPr>
            <p:cNvPr id="64" name="Grupa 63"/>
            <p:cNvGrpSpPr/>
            <p:nvPr/>
          </p:nvGrpSpPr>
          <p:grpSpPr>
            <a:xfrm>
              <a:off x="7780227" y="2530989"/>
              <a:ext cx="1244069" cy="1252676"/>
              <a:chOff x="7780227" y="2530989"/>
              <a:chExt cx="1244069" cy="1252676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6" name="Sześcian 25"/>
              <p:cNvSpPr/>
              <p:nvPr/>
            </p:nvSpPr>
            <p:spPr>
              <a:xfrm>
                <a:off x="7780227" y="2540515"/>
                <a:ext cx="1240970" cy="1243150"/>
              </a:xfrm>
              <a:prstGeom prst="cub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1" name="Łącznik prosty 30"/>
              <p:cNvCxnSpPr/>
              <p:nvPr/>
            </p:nvCxnSpPr>
            <p:spPr>
              <a:xfrm>
                <a:off x="7924629" y="2842618"/>
                <a:ext cx="7484" cy="9336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y 37"/>
              <p:cNvCxnSpPr/>
              <p:nvPr/>
            </p:nvCxnSpPr>
            <p:spPr>
              <a:xfrm>
                <a:off x="8076515" y="2850007"/>
                <a:ext cx="7484" cy="9336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Łącznik prosty 38"/>
              <p:cNvCxnSpPr/>
              <p:nvPr/>
            </p:nvCxnSpPr>
            <p:spPr>
              <a:xfrm>
                <a:off x="8376545" y="2850007"/>
                <a:ext cx="7484" cy="9336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/>
              <p:cNvCxnSpPr/>
              <p:nvPr/>
            </p:nvCxnSpPr>
            <p:spPr>
              <a:xfrm>
                <a:off x="8228401" y="2847651"/>
                <a:ext cx="7484" cy="9336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/>
              <p:cNvCxnSpPr/>
              <p:nvPr/>
            </p:nvCxnSpPr>
            <p:spPr>
              <a:xfrm>
                <a:off x="8532173" y="2850007"/>
                <a:ext cx="7484" cy="9336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/>
              <p:cNvCxnSpPr/>
              <p:nvPr/>
            </p:nvCxnSpPr>
            <p:spPr>
              <a:xfrm>
                <a:off x="8782469" y="2775269"/>
                <a:ext cx="7484" cy="9336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>
              <a:xfrm>
                <a:off x="8867016" y="2697450"/>
                <a:ext cx="7484" cy="9336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>
              <a:xfrm>
                <a:off x="8942037" y="2606865"/>
                <a:ext cx="7484" cy="9336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>
              <a:xfrm flipV="1">
                <a:off x="7924629" y="2540514"/>
                <a:ext cx="314067" cy="323059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>
              <a:xfrm flipV="1">
                <a:off x="8080257" y="2536931"/>
                <a:ext cx="322603" cy="313077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>
                <a:endCxn id="26" idx="0"/>
              </p:cNvCxnSpPr>
              <p:nvPr/>
            </p:nvCxnSpPr>
            <p:spPr>
              <a:xfrm flipV="1">
                <a:off x="8238696" y="2540515"/>
                <a:ext cx="317137" cy="31947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/>
              <p:cNvCxnSpPr/>
              <p:nvPr/>
            </p:nvCxnSpPr>
            <p:spPr>
              <a:xfrm flipV="1">
                <a:off x="8378762" y="2533346"/>
                <a:ext cx="329777" cy="32426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/>
              <p:cNvCxnSpPr/>
              <p:nvPr/>
            </p:nvCxnSpPr>
            <p:spPr>
              <a:xfrm flipV="1">
                <a:off x="8534118" y="2530989"/>
                <a:ext cx="335833" cy="3230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/>
              <p:cNvCxnSpPr/>
              <p:nvPr/>
            </p:nvCxnSpPr>
            <p:spPr>
              <a:xfrm flipV="1">
                <a:off x="7853363" y="2771775"/>
                <a:ext cx="914400" cy="349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Łącznik prosty 65"/>
              <p:cNvCxnSpPr/>
              <p:nvPr/>
            </p:nvCxnSpPr>
            <p:spPr>
              <a:xfrm flipV="1">
                <a:off x="7948836" y="2691983"/>
                <a:ext cx="914400" cy="349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Łącznik prosty 66"/>
              <p:cNvCxnSpPr/>
              <p:nvPr/>
            </p:nvCxnSpPr>
            <p:spPr>
              <a:xfrm flipV="1">
                <a:off x="8027637" y="2614096"/>
                <a:ext cx="914400" cy="349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y 68"/>
              <p:cNvCxnSpPr/>
              <p:nvPr/>
            </p:nvCxnSpPr>
            <p:spPr>
              <a:xfrm flipV="1">
                <a:off x="7782947" y="3005778"/>
                <a:ext cx="914400" cy="349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Łącznik prosty 69"/>
              <p:cNvCxnSpPr/>
              <p:nvPr/>
            </p:nvCxnSpPr>
            <p:spPr>
              <a:xfrm flipV="1">
                <a:off x="7791006" y="3162784"/>
                <a:ext cx="914400" cy="349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y 70"/>
              <p:cNvCxnSpPr/>
              <p:nvPr/>
            </p:nvCxnSpPr>
            <p:spPr>
              <a:xfrm flipV="1">
                <a:off x="7782947" y="3315890"/>
                <a:ext cx="914400" cy="349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Łącznik prosty 72"/>
              <p:cNvCxnSpPr/>
              <p:nvPr/>
            </p:nvCxnSpPr>
            <p:spPr>
              <a:xfrm flipV="1">
                <a:off x="7797066" y="3466825"/>
                <a:ext cx="914400" cy="349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Łącznik prosty 73"/>
              <p:cNvCxnSpPr/>
              <p:nvPr/>
            </p:nvCxnSpPr>
            <p:spPr>
              <a:xfrm flipV="1">
                <a:off x="7791006" y="3624694"/>
                <a:ext cx="914400" cy="349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Łącznik prosty 75"/>
              <p:cNvCxnSpPr/>
              <p:nvPr/>
            </p:nvCxnSpPr>
            <p:spPr>
              <a:xfrm flipV="1">
                <a:off x="8706202" y="2679203"/>
                <a:ext cx="314067" cy="323059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Łącznik prosty 76"/>
              <p:cNvCxnSpPr/>
              <p:nvPr/>
            </p:nvCxnSpPr>
            <p:spPr>
              <a:xfrm flipV="1">
                <a:off x="8705534" y="2840732"/>
                <a:ext cx="314067" cy="323059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Łącznik prosty 77"/>
              <p:cNvCxnSpPr/>
              <p:nvPr/>
            </p:nvCxnSpPr>
            <p:spPr>
              <a:xfrm flipV="1">
                <a:off x="8705534" y="2998026"/>
                <a:ext cx="314067" cy="323059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Łącznik prosty 78"/>
              <p:cNvCxnSpPr/>
              <p:nvPr/>
            </p:nvCxnSpPr>
            <p:spPr>
              <a:xfrm flipV="1">
                <a:off x="8702034" y="3146763"/>
                <a:ext cx="314067" cy="323059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Łącznik prosty 79"/>
              <p:cNvCxnSpPr/>
              <p:nvPr/>
            </p:nvCxnSpPr>
            <p:spPr>
              <a:xfrm flipV="1">
                <a:off x="8710229" y="3296949"/>
                <a:ext cx="314067" cy="323059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Prostokąt 115"/>
            <p:cNvSpPr/>
            <p:nvPr/>
          </p:nvSpPr>
          <p:spPr>
            <a:xfrm>
              <a:off x="7590506" y="2197014"/>
              <a:ext cx="1697389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OLAP server</a:t>
              </a:r>
            </a:p>
          </p:txBody>
        </p:sp>
      </p:grpSp>
      <p:grpSp>
        <p:nvGrpSpPr>
          <p:cNvPr id="75" name="Grupa 74"/>
          <p:cNvGrpSpPr/>
          <p:nvPr/>
        </p:nvGrpSpPr>
        <p:grpSpPr>
          <a:xfrm>
            <a:off x="9914645" y="1173188"/>
            <a:ext cx="1737000" cy="1087237"/>
            <a:chOff x="9914645" y="1173188"/>
            <a:chExt cx="1737000" cy="1087237"/>
          </a:xfrm>
        </p:grpSpPr>
        <p:grpSp>
          <p:nvGrpSpPr>
            <p:cNvPr id="81" name="Grupa 80"/>
            <p:cNvGrpSpPr/>
            <p:nvPr/>
          </p:nvGrpSpPr>
          <p:grpSpPr>
            <a:xfrm>
              <a:off x="10382357" y="1476989"/>
              <a:ext cx="771619" cy="783436"/>
              <a:chOff x="7780227" y="2530989"/>
              <a:chExt cx="1244069" cy="1252676"/>
            </a:xfrm>
          </p:grpSpPr>
          <p:sp>
            <p:nvSpPr>
              <p:cNvPr id="82" name="Sześcian 81"/>
              <p:cNvSpPr/>
              <p:nvPr/>
            </p:nvSpPr>
            <p:spPr>
              <a:xfrm>
                <a:off x="7780227" y="2540515"/>
                <a:ext cx="1240970" cy="1243150"/>
              </a:xfrm>
              <a:prstGeom prst="cub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83" name="Łącznik prosty 82"/>
              <p:cNvCxnSpPr/>
              <p:nvPr/>
            </p:nvCxnSpPr>
            <p:spPr>
              <a:xfrm>
                <a:off x="7924629" y="2842618"/>
                <a:ext cx="7484" cy="9336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Łącznik prosty 83"/>
              <p:cNvCxnSpPr/>
              <p:nvPr/>
            </p:nvCxnSpPr>
            <p:spPr>
              <a:xfrm>
                <a:off x="8076515" y="2850007"/>
                <a:ext cx="7484" cy="9336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Łącznik prosty 84"/>
              <p:cNvCxnSpPr/>
              <p:nvPr/>
            </p:nvCxnSpPr>
            <p:spPr>
              <a:xfrm>
                <a:off x="8376545" y="2850007"/>
                <a:ext cx="7484" cy="9336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Łącznik prosty 85"/>
              <p:cNvCxnSpPr/>
              <p:nvPr/>
            </p:nvCxnSpPr>
            <p:spPr>
              <a:xfrm>
                <a:off x="8228401" y="2847651"/>
                <a:ext cx="7484" cy="9336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Łącznik prosty 86"/>
              <p:cNvCxnSpPr/>
              <p:nvPr/>
            </p:nvCxnSpPr>
            <p:spPr>
              <a:xfrm>
                <a:off x="8532173" y="2850007"/>
                <a:ext cx="7484" cy="9336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Łącznik prosty 87"/>
              <p:cNvCxnSpPr/>
              <p:nvPr/>
            </p:nvCxnSpPr>
            <p:spPr>
              <a:xfrm>
                <a:off x="8782469" y="2775269"/>
                <a:ext cx="7484" cy="9336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Łącznik prosty 88"/>
              <p:cNvCxnSpPr/>
              <p:nvPr/>
            </p:nvCxnSpPr>
            <p:spPr>
              <a:xfrm>
                <a:off x="8867016" y="2697450"/>
                <a:ext cx="7484" cy="9336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Łącznik prosty 89"/>
              <p:cNvCxnSpPr/>
              <p:nvPr/>
            </p:nvCxnSpPr>
            <p:spPr>
              <a:xfrm>
                <a:off x="8942037" y="2606865"/>
                <a:ext cx="7484" cy="9336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Łącznik prosty 90"/>
              <p:cNvCxnSpPr/>
              <p:nvPr/>
            </p:nvCxnSpPr>
            <p:spPr>
              <a:xfrm flipV="1">
                <a:off x="7924629" y="2540514"/>
                <a:ext cx="314067" cy="323059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Łącznik prosty 91"/>
              <p:cNvCxnSpPr/>
              <p:nvPr/>
            </p:nvCxnSpPr>
            <p:spPr>
              <a:xfrm flipV="1">
                <a:off x="8080257" y="2536931"/>
                <a:ext cx="322603" cy="313077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Łącznik prosty 92"/>
              <p:cNvCxnSpPr>
                <a:endCxn id="82" idx="0"/>
              </p:cNvCxnSpPr>
              <p:nvPr/>
            </p:nvCxnSpPr>
            <p:spPr>
              <a:xfrm flipV="1">
                <a:off x="8238696" y="2540515"/>
                <a:ext cx="317137" cy="31947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Łącznik prosty 93"/>
              <p:cNvCxnSpPr/>
              <p:nvPr/>
            </p:nvCxnSpPr>
            <p:spPr>
              <a:xfrm flipV="1">
                <a:off x="8378762" y="2533346"/>
                <a:ext cx="329777" cy="32426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Łącznik prosty 94"/>
              <p:cNvCxnSpPr/>
              <p:nvPr/>
            </p:nvCxnSpPr>
            <p:spPr>
              <a:xfrm flipV="1">
                <a:off x="8534118" y="2530989"/>
                <a:ext cx="335833" cy="3230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Łącznik prosty 95"/>
              <p:cNvCxnSpPr/>
              <p:nvPr/>
            </p:nvCxnSpPr>
            <p:spPr>
              <a:xfrm flipV="1">
                <a:off x="7853363" y="2771775"/>
                <a:ext cx="914400" cy="349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Łącznik prosty 96"/>
              <p:cNvCxnSpPr/>
              <p:nvPr/>
            </p:nvCxnSpPr>
            <p:spPr>
              <a:xfrm flipV="1">
                <a:off x="7948836" y="2691983"/>
                <a:ext cx="914400" cy="349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Łącznik prosty 97"/>
              <p:cNvCxnSpPr/>
              <p:nvPr/>
            </p:nvCxnSpPr>
            <p:spPr>
              <a:xfrm flipV="1">
                <a:off x="8027637" y="2614096"/>
                <a:ext cx="914400" cy="349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Łącznik prosty 98"/>
              <p:cNvCxnSpPr/>
              <p:nvPr/>
            </p:nvCxnSpPr>
            <p:spPr>
              <a:xfrm flipV="1">
                <a:off x="7782947" y="3005778"/>
                <a:ext cx="914400" cy="349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Łącznik prosty 99"/>
              <p:cNvCxnSpPr/>
              <p:nvPr/>
            </p:nvCxnSpPr>
            <p:spPr>
              <a:xfrm flipV="1">
                <a:off x="7791006" y="3162784"/>
                <a:ext cx="914400" cy="349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Łącznik prosty 100"/>
              <p:cNvCxnSpPr/>
              <p:nvPr/>
            </p:nvCxnSpPr>
            <p:spPr>
              <a:xfrm flipV="1">
                <a:off x="7782947" y="3315890"/>
                <a:ext cx="914400" cy="349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Łącznik prosty 101"/>
              <p:cNvCxnSpPr/>
              <p:nvPr/>
            </p:nvCxnSpPr>
            <p:spPr>
              <a:xfrm flipV="1">
                <a:off x="7797066" y="3466825"/>
                <a:ext cx="914400" cy="349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Łącznik prosty 102"/>
              <p:cNvCxnSpPr/>
              <p:nvPr/>
            </p:nvCxnSpPr>
            <p:spPr>
              <a:xfrm flipV="1">
                <a:off x="7791006" y="3624694"/>
                <a:ext cx="914400" cy="349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Łącznik prosty 103"/>
              <p:cNvCxnSpPr/>
              <p:nvPr/>
            </p:nvCxnSpPr>
            <p:spPr>
              <a:xfrm flipV="1">
                <a:off x="8706202" y="2679203"/>
                <a:ext cx="314067" cy="323059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Łącznik prosty 104"/>
              <p:cNvCxnSpPr/>
              <p:nvPr/>
            </p:nvCxnSpPr>
            <p:spPr>
              <a:xfrm flipV="1">
                <a:off x="8705534" y="2840732"/>
                <a:ext cx="314067" cy="323059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Łącznik prosty 105"/>
              <p:cNvCxnSpPr/>
              <p:nvPr/>
            </p:nvCxnSpPr>
            <p:spPr>
              <a:xfrm flipV="1">
                <a:off x="8705534" y="2998026"/>
                <a:ext cx="314067" cy="323059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Łącznik prosty 106"/>
              <p:cNvCxnSpPr/>
              <p:nvPr/>
            </p:nvCxnSpPr>
            <p:spPr>
              <a:xfrm flipV="1">
                <a:off x="8702034" y="3146763"/>
                <a:ext cx="314067" cy="323059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Łącznik prosty 107"/>
              <p:cNvCxnSpPr/>
              <p:nvPr/>
            </p:nvCxnSpPr>
            <p:spPr>
              <a:xfrm flipV="1">
                <a:off x="8710229" y="3296949"/>
                <a:ext cx="314067" cy="323059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Prostokąt 116"/>
            <p:cNvSpPr/>
            <p:nvPr/>
          </p:nvSpPr>
          <p:spPr>
            <a:xfrm>
              <a:off x="9914645" y="1173188"/>
              <a:ext cx="1737000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OLAP </a:t>
              </a:r>
              <a:r>
                <a:rPr lang="pl-PL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</a:t>
              </a:r>
              <a:r>
                <a:rPr lang="en-US" sz="17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ools</a:t>
              </a:r>
              <a:endParaRPr lang="en-US" sz="17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Strzałka w górę i w dół 4"/>
          <p:cNvSpPr/>
          <p:nvPr/>
        </p:nvSpPr>
        <p:spPr>
          <a:xfrm>
            <a:off x="3591159" y="2298756"/>
            <a:ext cx="142639" cy="435179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1" name="Strzałka w górę i w dół 120"/>
          <p:cNvSpPr/>
          <p:nvPr/>
        </p:nvSpPr>
        <p:spPr>
          <a:xfrm>
            <a:off x="5965963" y="2272378"/>
            <a:ext cx="142639" cy="435179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3" name="Strzałka w górę i w dół 122"/>
          <p:cNvSpPr/>
          <p:nvPr/>
        </p:nvSpPr>
        <p:spPr>
          <a:xfrm>
            <a:off x="5974333" y="4094533"/>
            <a:ext cx="142639" cy="435179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2" name="Grupa 21"/>
          <p:cNvGrpSpPr/>
          <p:nvPr/>
        </p:nvGrpSpPr>
        <p:grpSpPr>
          <a:xfrm>
            <a:off x="2144834" y="3392346"/>
            <a:ext cx="692150" cy="409715"/>
            <a:chOff x="2144834" y="3044001"/>
            <a:chExt cx="692150" cy="409715"/>
          </a:xfrm>
        </p:grpSpPr>
        <p:sp>
          <p:nvSpPr>
            <p:cNvPr id="19" name="Strzałka w prawo 18"/>
            <p:cNvSpPr/>
            <p:nvPr/>
          </p:nvSpPr>
          <p:spPr>
            <a:xfrm>
              <a:off x="2224298" y="3044001"/>
              <a:ext cx="612686" cy="409715"/>
            </a:xfrm>
            <a:prstGeom prst="rightArrow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2144834" y="3155641"/>
              <a:ext cx="119063" cy="191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4" name="Grupa 123"/>
          <p:cNvGrpSpPr/>
          <p:nvPr/>
        </p:nvGrpSpPr>
        <p:grpSpPr>
          <a:xfrm>
            <a:off x="4487189" y="3415150"/>
            <a:ext cx="692150" cy="409715"/>
            <a:chOff x="2144834" y="3044001"/>
            <a:chExt cx="692150" cy="409715"/>
          </a:xfrm>
        </p:grpSpPr>
        <p:sp>
          <p:nvSpPr>
            <p:cNvPr id="125" name="Strzałka w prawo 124"/>
            <p:cNvSpPr/>
            <p:nvPr/>
          </p:nvSpPr>
          <p:spPr>
            <a:xfrm>
              <a:off x="2224298" y="3044001"/>
              <a:ext cx="612686" cy="409715"/>
            </a:xfrm>
            <a:prstGeom prst="rightArrow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6" name="Prostokąt 125"/>
            <p:cNvSpPr/>
            <p:nvPr/>
          </p:nvSpPr>
          <p:spPr>
            <a:xfrm>
              <a:off x="2144834" y="3153260"/>
              <a:ext cx="119063" cy="191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7" name="Grupa 126"/>
          <p:cNvGrpSpPr/>
          <p:nvPr/>
        </p:nvGrpSpPr>
        <p:grpSpPr>
          <a:xfrm>
            <a:off x="6847364" y="3392345"/>
            <a:ext cx="692150" cy="409715"/>
            <a:chOff x="2144834" y="3044001"/>
            <a:chExt cx="692150" cy="409715"/>
          </a:xfrm>
        </p:grpSpPr>
        <p:sp>
          <p:nvSpPr>
            <p:cNvPr id="128" name="Strzałka w prawo 127"/>
            <p:cNvSpPr/>
            <p:nvPr/>
          </p:nvSpPr>
          <p:spPr>
            <a:xfrm>
              <a:off x="2224298" y="3044001"/>
              <a:ext cx="612686" cy="409715"/>
            </a:xfrm>
            <a:prstGeom prst="rightArrow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" name="Prostokąt 128"/>
            <p:cNvSpPr/>
            <p:nvPr/>
          </p:nvSpPr>
          <p:spPr>
            <a:xfrm>
              <a:off x="2144834" y="3153260"/>
              <a:ext cx="119063" cy="191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30" name="Grupa 129"/>
          <p:cNvGrpSpPr/>
          <p:nvPr/>
        </p:nvGrpSpPr>
        <p:grpSpPr>
          <a:xfrm>
            <a:off x="9222505" y="3392345"/>
            <a:ext cx="692150" cy="409715"/>
            <a:chOff x="2144834" y="3044001"/>
            <a:chExt cx="692150" cy="409715"/>
          </a:xfrm>
        </p:grpSpPr>
        <p:sp>
          <p:nvSpPr>
            <p:cNvPr id="131" name="Strzałka w prawo 130"/>
            <p:cNvSpPr/>
            <p:nvPr/>
          </p:nvSpPr>
          <p:spPr>
            <a:xfrm>
              <a:off x="2224298" y="3044001"/>
              <a:ext cx="612686" cy="409715"/>
            </a:xfrm>
            <a:prstGeom prst="rightArrow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" name="Prostokąt 131"/>
            <p:cNvSpPr/>
            <p:nvPr/>
          </p:nvSpPr>
          <p:spPr>
            <a:xfrm>
              <a:off x="2144834" y="3153260"/>
              <a:ext cx="119063" cy="191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6847364" y="4549848"/>
            <a:ext cx="3069688" cy="409715"/>
            <a:chOff x="6847364" y="4549848"/>
            <a:chExt cx="3069688" cy="409715"/>
          </a:xfrm>
        </p:grpSpPr>
        <p:sp>
          <p:nvSpPr>
            <p:cNvPr id="137" name="Strzałka w prawo 136"/>
            <p:cNvSpPr/>
            <p:nvPr/>
          </p:nvSpPr>
          <p:spPr>
            <a:xfrm>
              <a:off x="6929227" y="4549848"/>
              <a:ext cx="2987825" cy="40971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8" name="Prostokąt 137"/>
            <p:cNvSpPr/>
            <p:nvPr/>
          </p:nvSpPr>
          <p:spPr>
            <a:xfrm>
              <a:off x="6847364" y="4661250"/>
              <a:ext cx="100539" cy="192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39" name="Grupa 138"/>
          <p:cNvGrpSpPr/>
          <p:nvPr/>
        </p:nvGrpSpPr>
        <p:grpSpPr>
          <a:xfrm>
            <a:off x="2050421" y="5847319"/>
            <a:ext cx="7864224" cy="409715"/>
            <a:chOff x="2095025" y="3044001"/>
            <a:chExt cx="752845" cy="409715"/>
          </a:xfrm>
        </p:grpSpPr>
        <p:sp>
          <p:nvSpPr>
            <p:cNvPr id="140" name="Strzałka w prawo 139"/>
            <p:cNvSpPr/>
            <p:nvPr/>
          </p:nvSpPr>
          <p:spPr>
            <a:xfrm>
              <a:off x="2111670" y="3044001"/>
              <a:ext cx="736200" cy="40971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1" name="Prostokąt 140"/>
            <p:cNvSpPr/>
            <p:nvPr/>
          </p:nvSpPr>
          <p:spPr>
            <a:xfrm>
              <a:off x="2095025" y="3153550"/>
              <a:ext cx="20183" cy="192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3" name="Grupa 62"/>
          <p:cNvGrpSpPr/>
          <p:nvPr/>
        </p:nvGrpSpPr>
        <p:grpSpPr>
          <a:xfrm>
            <a:off x="496471" y="1151504"/>
            <a:ext cx="1728949" cy="1410789"/>
            <a:chOff x="496471" y="1151504"/>
            <a:chExt cx="1728949" cy="1410789"/>
          </a:xfrm>
        </p:grpSpPr>
        <p:sp>
          <p:nvSpPr>
            <p:cNvPr id="109" name="Prostokąt 108"/>
            <p:cNvSpPr/>
            <p:nvPr/>
          </p:nvSpPr>
          <p:spPr>
            <a:xfrm>
              <a:off x="496471" y="1151504"/>
              <a:ext cx="1728949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Internal sources</a:t>
              </a:r>
            </a:p>
          </p:txBody>
        </p:sp>
        <p:grpSp>
          <p:nvGrpSpPr>
            <p:cNvPr id="56" name="Grupa 55"/>
            <p:cNvGrpSpPr/>
            <p:nvPr/>
          </p:nvGrpSpPr>
          <p:grpSpPr>
            <a:xfrm>
              <a:off x="708241" y="1445695"/>
              <a:ext cx="1267307" cy="1116598"/>
              <a:chOff x="708241" y="1489239"/>
              <a:chExt cx="1267307" cy="1116598"/>
            </a:xfrm>
          </p:grpSpPr>
          <p:grpSp>
            <p:nvGrpSpPr>
              <p:cNvPr id="47" name="Grupa 46"/>
              <p:cNvGrpSpPr/>
              <p:nvPr/>
            </p:nvGrpSpPr>
            <p:grpSpPr>
              <a:xfrm>
                <a:off x="1336088" y="1709505"/>
                <a:ext cx="639460" cy="671061"/>
                <a:chOff x="1101969" y="1578103"/>
                <a:chExt cx="1001243" cy="105321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5" name="Prostokąt 14"/>
                <p:cNvSpPr/>
                <p:nvPr/>
              </p:nvSpPr>
              <p:spPr>
                <a:xfrm>
                  <a:off x="1103466" y="1586168"/>
                  <a:ext cx="998250" cy="104385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32" name="Łącznik prosty 31"/>
                <p:cNvCxnSpPr>
                  <a:stCxn id="15" idx="0"/>
                  <a:endCxn id="15" idx="2"/>
                </p:cNvCxnSpPr>
                <p:nvPr/>
              </p:nvCxnSpPr>
              <p:spPr>
                <a:xfrm>
                  <a:off x="1602591" y="1586168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Łącznik prosty 192"/>
                <p:cNvCxnSpPr>
                  <a:stCxn id="15" idx="1"/>
                  <a:endCxn id="15" idx="3"/>
                </p:cNvCxnSpPr>
                <p:nvPr/>
              </p:nvCxnSpPr>
              <p:spPr>
                <a:xfrm>
                  <a:off x="1103466" y="2108097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Łącznik prosty 193"/>
                <p:cNvCxnSpPr/>
                <p:nvPr/>
              </p:nvCxnSpPr>
              <p:spPr>
                <a:xfrm>
                  <a:off x="1103466" y="2449434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Łącznik prosty 194"/>
                <p:cNvCxnSpPr/>
                <p:nvPr/>
              </p:nvCxnSpPr>
              <p:spPr>
                <a:xfrm>
                  <a:off x="1104962" y="2278407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Łącznik prosty 196"/>
                <p:cNvCxnSpPr/>
                <p:nvPr/>
              </p:nvCxnSpPr>
              <p:spPr>
                <a:xfrm>
                  <a:off x="1101969" y="1923788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Łącznik prosty 197"/>
                <p:cNvCxnSpPr/>
                <p:nvPr/>
              </p:nvCxnSpPr>
              <p:spPr>
                <a:xfrm>
                  <a:off x="1103466" y="1752761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Łącznik prosty 199"/>
                <p:cNvCxnSpPr/>
                <p:nvPr/>
              </p:nvCxnSpPr>
              <p:spPr>
                <a:xfrm>
                  <a:off x="1268837" y="1586095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Łącznik prosty 200"/>
                <p:cNvCxnSpPr/>
                <p:nvPr/>
              </p:nvCxnSpPr>
              <p:spPr>
                <a:xfrm>
                  <a:off x="1431163" y="1578103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Łącznik prosty 201"/>
                <p:cNvCxnSpPr/>
                <p:nvPr/>
              </p:nvCxnSpPr>
              <p:spPr>
                <a:xfrm>
                  <a:off x="1926270" y="1587454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Łącznik prosty 202"/>
                <p:cNvCxnSpPr/>
                <p:nvPr/>
              </p:nvCxnSpPr>
              <p:spPr>
                <a:xfrm>
                  <a:off x="1758343" y="1586168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5" name="Obraz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131" y="2023496"/>
                <a:ext cx="776455" cy="582341"/>
              </a:xfrm>
              <a:prstGeom prst="rect">
                <a:avLst/>
              </a:prstGeom>
            </p:spPr>
          </p:pic>
          <p:pic>
            <p:nvPicPr>
              <p:cNvPr id="50" name="Obraz 4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241" y="1489239"/>
                <a:ext cx="788103" cy="788103"/>
              </a:xfrm>
              <a:prstGeom prst="rect">
                <a:avLst/>
              </a:prstGeom>
            </p:spPr>
          </p:pic>
        </p:grpSp>
      </p:grpSp>
      <p:grpSp>
        <p:nvGrpSpPr>
          <p:cNvPr id="68" name="Grupa 67"/>
          <p:cNvGrpSpPr/>
          <p:nvPr/>
        </p:nvGrpSpPr>
        <p:grpSpPr>
          <a:xfrm>
            <a:off x="500137" y="4687573"/>
            <a:ext cx="1728949" cy="1417909"/>
            <a:chOff x="500137" y="4687573"/>
            <a:chExt cx="1728949" cy="1417909"/>
          </a:xfrm>
        </p:grpSpPr>
        <p:sp>
          <p:nvSpPr>
            <p:cNvPr id="33" name="Prostokąt 32"/>
            <p:cNvSpPr/>
            <p:nvPr/>
          </p:nvSpPr>
          <p:spPr>
            <a:xfrm>
              <a:off x="500137" y="4687573"/>
              <a:ext cx="1728949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External sources</a:t>
              </a:r>
            </a:p>
          </p:txBody>
        </p:sp>
        <p:grpSp>
          <p:nvGrpSpPr>
            <p:cNvPr id="206" name="Grupa 205"/>
            <p:cNvGrpSpPr/>
            <p:nvPr/>
          </p:nvGrpSpPr>
          <p:grpSpPr>
            <a:xfrm>
              <a:off x="702434" y="4988884"/>
              <a:ext cx="1267307" cy="1116598"/>
              <a:chOff x="708241" y="1489239"/>
              <a:chExt cx="1267307" cy="1116598"/>
            </a:xfrm>
          </p:grpSpPr>
          <p:grpSp>
            <p:nvGrpSpPr>
              <p:cNvPr id="207" name="Grupa 206"/>
              <p:cNvGrpSpPr/>
              <p:nvPr/>
            </p:nvGrpSpPr>
            <p:grpSpPr>
              <a:xfrm>
                <a:off x="1336088" y="1709505"/>
                <a:ext cx="639460" cy="671061"/>
                <a:chOff x="1101969" y="1578103"/>
                <a:chExt cx="1001243" cy="105321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10" name="Prostokąt 209"/>
                <p:cNvSpPr/>
                <p:nvPr/>
              </p:nvSpPr>
              <p:spPr>
                <a:xfrm>
                  <a:off x="1103466" y="1586168"/>
                  <a:ext cx="998250" cy="104385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211" name="Łącznik prosty 210"/>
                <p:cNvCxnSpPr>
                  <a:stCxn id="210" idx="0"/>
                  <a:endCxn id="210" idx="2"/>
                </p:cNvCxnSpPr>
                <p:nvPr/>
              </p:nvCxnSpPr>
              <p:spPr>
                <a:xfrm>
                  <a:off x="1602591" y="1586168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Łącznik prosty 211"/>
                <p:cNvCxnSpPr>
                  <a:stCxn id="210" idx="1"/>
                  <a:endCxn id="210" idx="3"/>
                </p:cNvCxnSpPr>
                <p:nvPr/>
              </p:nvCxnSpPr>
              <p:spPr>
                <a:xfrm>
                  <a:off x="1103466" y="2108097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Łącznik prosty 212"/>
                <p:cNvCxnSpPr/>
                <p:nvPr/>
              </p:nvCxnSpPr>
              <p:spPr>
                <a:xfrm>
                  <a:off x="1103466" y="2449434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Łącznik prosty 213"/>
                <p:cNvCxnSpPr/>
                <p:nvPr/>
              </p:nvCxnSpPr>
              <p:spPr>
                <a:xfrm>
                  <a:off x="1104962" y="2278407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Łącznik prosty 214"/>
                <p:cNvCxnSpPr/>
                <p:nvPr/>
              </p:nvCxnSpPr>
              <p:spPr>
                <a:xfrm>
                  <a:off x="1101969" y="1923788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Łącznik prosty 215"/>
                <p:cNvCxnSpPr/>
                <p:nvPr/>
              </p:nvCxnSpPr>
              <p:spPr>
                <a:xfrm>
                  <a:off x="1103466" y="1752761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Łącznik prosty 216"/>
                <p:cNvCxnSpPr/>
                <p:nvPr/>
              </p:nvCxnSpPr>
              <p:spPr>
                <a:xfrm>
                  <a:off x="1268837" y="1586095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Łącznik prosty 217"/>
                <p:cNvCxnSpPr/>
                <p:nvPr/>
              </p:nvCxnSpPr>
              <p:spPr>
                <a:xfrm>
                  <a:off x="1431163" y="1578103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Łącznik prosty 218"/>
                <p:cNvCxnSpPr/>
                <p:nvPr/>
              </p:nvCxnSpPr>
              <p:spPr>
                <a:xfrm>
                  <a:off x="1926270" y="1587454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Łącznik prosty 219"/>
                <p:cNvCxnSpPr/>
                <p:nvPr/>
              </p:nvCxnSpPr>
              <p:spPr>
                <a:xfrm>
                  <a:off x="1758343" y="1586168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08" name="Obraz 20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131" y="2023496"/>
                <a:ext cx="776455" cy="582341"/>
              </a:xfrm>
              <a:prstGeom prst="rect">
                <a:avLst/>
              </a:prstGeom>
            </p:spPr>
          </p:pic>
          <p:pic>
            <p:nvPicPr>
              <p:cNvPr id="209" name="Obraz 20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241" y="1489239"/>
                <a:ext cx="788103" cy="788103"/>
              </a:xfrm>
              <a:prstGeom prst="rect">
                <a:avLst/>
              </a:prstGeom>
            </p:spPr>
          </p:pic>
        </p:grpSp>
      </p:grpSp>
      <p:grpSp>
        <p:nvGrpSpPr>
          <p:cNvPr id="221" name="Grupa 220"/>
          <p:cNvGrpSpPr/>
          <p:nvPr/>
        </p:nvGrpSpPr>
        <p:grpSpPr>
          <a:xfrm>
            <a:off x="9871035" y="2489380"/>
            <a:ext cx="1728949" cy="1059243"/>
            <a:chOff x="9871035" y="2489380"/>
            <a:chExt cx="1728949" cy="1059243"/>
          </a:xfrm>
        </p:grpSpPr>
        <p:sp>
          <p:nvSpPr>
            <p:cNvPr id="118" name="Prostokąt 117"/>
            <p:cNvSpPr/>
            <p:nvPr/>
          </p:nvSpPr>
          <p:spPr>
            <a:xfrm>
              <a:off x="9871035" y="2489380"/>
              <a:ext cx="1728949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Reporting tools</a:t>
              </a:r>
            </a:p>
          </p:txBody>
        </p:sp>
        <p:pic>
          <p:nvPicPr>
            <p:cNvPr id="57" name="Obraz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5061" y="2801696"/>
              <a:ext cx="746927" cy="746927"/>
            </a:xfrm>
            <a:prstGeom prst="rect">
              <a:avLst/>
            </a:prstGeom>
          </p:spPr>
        </p:pic>
      </p:grpSp>
      <p:grpSp>
        <p:nvGrpSpPr>
          <p:cNvPr id="223" name="Grupa 222"/>
          <p:cNvGrpSpPr/>
          <p:nvPr/>
        </p:nvGrpSpPr>
        <p:grpSpPr>
          <a:xfrm>
            <a:off x="9933321" y="5222928"/>
            <a:ext cx="1718324" cy="1178080"/>
            <a:chOff x="9933321" y="5222928"/>
            <a:chExt cx="1718324" cy="1178080"/>
          </a:xfrm>
        </p:grpSpPr>
        <p:sp>
          <p:nvSpPr>
            <p:cNvPr id="120" name="Prostokąt 119"/>
            <p:cNvSpPr/>
            <p:nvPr/>
          </p:nvSpPr>
          <p:spPr>
            <a:xfrm>
              <a:off x="9933321" y="5222928"/>
              <a:ext cx="1718324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Data mining tools</a:t>
              </a:r>
            </a:p>
          </p:txBody>
        </p:sp>
        <p:pic>
          <p:nvPicPr>
            <p:cNvPr id="58" name="Obraz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6476" y="5402831"/>
              <a:ext cx="1411400" cy="998177"/>
            </a:xfrm>
            <a:prstGeom prst="rect">
              <a:avLst/>
            </a:prstGeom>
          </p:spPr>
        </p:pic>
      </p:grpSp>
      <p:grpSp>
        <p:nvGrpSpPr>
          <p:cNvPr id="222" name="Grupa 221"/>
          <p:cNvGrpSpPr/>
          <p:nvPr/>
        </p:nvGrpSpPr>
        <p:grpSpPr>
          <a:xfrm>
            <a:off x="9922856" y="3792232"/>
            <a:ext cx="1728789" cy="1249681"/>
            <a:chOff x="9922856" y="3792232"/>
            <a:chExt cx="1728789" cy="1249681"/>
          </a:xfrm>
        </p:grpSpPr>
        <p:sp>
          <p:nvSpPr>
            <p:cNvPr id="119" name="Prostokąt 118"/>
            <p:cNvSpPr/>
            <p:nvPr/>
          </p:nvSpPr>
          <p:spPr>
            <a:xfrm>
              <a:off x="9922856" y="3792232"/>
              <a:ext cx="1728789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Statistical tools</a:t>
              </a:r>
            </a:p>
          </p:txBody>
        </p:sp>
        <p:pic>
          <p:nvPicPr>
            <p:cNvPr id="59" name="Obraz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6159" y="4107077"/>
              <a:ext cx="1246448" cy="934836"/>
            </a:xfrm>
            <a:prstGeom prst="rect">
              <a:avLst/>
            </a:prstGeom>
          </p:spPr>
        </p:pic>
      </p:grpSp>
      <p:grpSp>
        <p:nvGrpSpPr>
          <p:cNvPr id="225" name="Grupa 224"/>
          <p:cNvGrpSpPr/>
          <p:nvPr/>
        </p:nvGrpSpPr>
        <p:grpSpPr>
          <a:xfrm>
            <a:off x="2846744" y="2767646"/>
            <a:ext cx="1728949" cy="1937156"/>
            <a:chOff x="2846744" y="2767646"/>
            <a:chExt cx="1728949" cy="1937156"/>
          </a:xfrm>
        </p:grpSpPr>
        <p:sp>
          <p:nvSpPr>
            <p:cNvPr id="113" name="Prostokąt 112"/>
            <p:cNvSpPr/>
            <p:nvPr/>
          </p:nvSpPr>
          <p:spPr>
            <a:xfrm>
              <a:off x="2846744" y="2767646"/>
              <a:ext cx="1728949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ETL</a:t>
              </a:r>
              <a:r>
                <a:rPr lang="pl-PL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process</a:t>
              </a:r>
            </a:p>
          </p:txBody>
        </p:sp>
        <p:pic>
          <p:nvPicPr>
            <p:cNvPr id="62" name="Obraz 6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37" y="3071347"/>
              <a:ext cx="1391566" cy="1633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275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3" grpId="0" animBg="1"/>
      <p:bldP spid="8" grpId="0" animBg="1"/>
      <p:bldP spid="10" grpId="0" animBg="1"/>
      <p:bldP spid="11" grpId="0" animBg="1"/>
      <p:bldP spid="12" grpId="0" animBg="1"/>
      <p:bldP spid="27" grpId="0"/>
      <p:bldP spid="28" grpId="0"/>
      <p:bldP spid="29" grpId="0"/>
      <p:bldP spid="30" grpId="0"/>
      <p:bldP spid="5" grpId="0" animBg="1"/>
      <p:bldP spid="121" grpId="0" animBg="1"/>
      <p:bldP spid="12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sz="4000" b="1" dirty="0"/>
              <a:t>Typowa architektura systemu hurtowni danych</a:t>
            </a:r>
            <a:endParaRPr lang="en-US" sz="4000" b="1" dirty="0"/>
          </a:p>
        </p:txBody>
      </p:sp>
      <p:sp>
        <p:nvSpPr>
          <p:cNvPr id="72" name="Prostokąt 71"/>
          <p:cNvSpPr/>
          <p:nvPr/>
        </p:nvSpPr>
        <p:spPr>
          <a:xfrm>
            <a:off x="4888750" y="6474482"/>
            <a:ext cx="2304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cs typeface="Calibri Light" panose="020F0302020204030204" pitchFamily="34" charset="0"/>
              </a:rPr>
              <a:t>Warstwa hurtowni</a:t>
            </a:r>
            <a:endParaRPr lang="en-US" b="1" dirty="0">
              <a:cs typeface="Calibri Light" panose="020F0302020204030204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480644" y="1008185"/>
            <a:ext cx="1735016" cy="54145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rostokąt zaokrąglony 7"/>
          <p:cNvSpPr/>
          <p:nvPr/>
        </p:nvSpPr>
        <p:spPr>
          <a:xfrm>
            <a:off x="2836984" y="1008185"/>
            <a:ext cx="1735016" cy="54145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5193324" y="1057554"/>
            <a:ext cx="1735016" cy="54145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7563766" y="1008185"/>
            <a:ext cx="1735016" cy="54145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9916629" y="1023362"/>
            <a:ext cx="2057068" cy="54145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2703653" y="6440670"/>
            <a:ext cx="1996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cs typeface="Calibri Light" panose="020F0302020204030204" pitchFamily="34" charset="0"/>
              </a:rPr>
              <a:t>Warstwa </a:t>
            </a:r>
            <a:r>
              <a:rPr lang="pl-PL" b="1" dirty="0" err="1">
                <a:cs typeface="Calibri Light" panose="020F0302020204030204" pitchFamily="34" charset="0"/>
              </a:rPr>
              <a:t>back</a:t>
            </a:r>
            <a:r>
              <a:rPr lang="pl-PL" b="1" dirty="0">
                <a:cs typeface="Calibri Light" panose="020F0302020204030204" pitchFamily="34" charset="0"/>
              </a:rPr>
              <a:t>-end</a:t>
            </a:r>
            <a:endParaRPr lang="en-US" b="1" dirty="0">
              <a:cs typeface="Calibri Light" panose="020F0302020204030204" pitchFamily="34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496472" y="6447860"/>
            <a:ext cx="1713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Źródła danych</a:t>
            </a:r>
            <a:endParaRPr lang="en-US" b="1" dirty="0"/>
          </a:p>
        </p:txBody>
      </p:sp>
      <p:sp>
        <p:nvSpPr>
          <p:cNvPr id="29" name="Prostokąt 28"/>
          <p:cNvSpPr/>
          <p:nvPr/>
        </p:nvSpPr>
        <p:spPr>
          <a:xfrm>
            <a:off x="7590506" y="6434504"/>
            <a:ext cx="1708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cs typeface="Calibri Light" panose="020F0302020204030204" pitchFamily="34" charset="0"/>
              </a:rPr>
              <a:t>Warstwa OLAP</a:t>
            </a:r>
            <a:endParaRPr lang="en-US" b="1" dirty="0">
              <a:cs typeface="Calibri Light" panose="020F0302020204030204" pitchFamily="34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9930633" y="6444553"/>
            <a:ext cx="2012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cs typeface="Calibri Light" panose="020F0302020204030204" pitchFamily="34" charset="0"/>
              </a:rPr>
              <a:t>Warstwa f</a:t>
            </a:r>
            <a:r>
              <a:rPr lang="en-US" b="1" dirty="0" err="1">
                <a:cs typeface="Calibri Light" panose="020F0302020204030204" pitchFamily="34" charset="0"/>
              </a:rPr>
              <a:t>ront</a:t>
            </a:r>
            <a:r>
              <a:rPr lang="en-US" b="1" dirty="0">
                <a:cs typeface="Calibri Light" panose="020F0302020204030204" pitchFamily="34" charset="0"/>
              </a:rPr>
              <a:t>-end</a:t>
            </a:r>
          </a:p>
        </p:txBody>
      </p:sp>
      <p:grpSp>
        <p:nvGrpSpPr>
          <p:cNvPr id="65" name="Grupa 64"/>
          <p:cNvGrpSpPr/>
          <p:nvPr/>
        </p:nvGrpSpPr>
        <p:grpSpPr>
          <a:xfrm>
            <a:off x="475565" y="2975886"/>
            <a:ext cx="1734027" cy="1391039"/>
            <a:chOff x="475565" y="2975886"/>
            <a:chExt cx="1734027" cy="1391039"/>
          </a:xfrm>
        </p:grpSpPr>
        <p:grpSp>
          <p:nvGrpSpPr>
            <p:cNvPr id="6" name="Grupa 5"/>
            <p:cNvGrpSpPr/>
            <p:nvPr/>
          </p:nvGrpSpPr>
          <p:grpSpPr>
            <a:xfrm>
              <a:off x="792374" y="3500220"/>
              <a:ext cx="1108341" cy="866705"/>
              <a:chOff x="792374" y="3053894"/>
              <a:chExt cx="1108341" cy="866705"/>
            </a:xfrm>
          </p:grpSpPr>
          <p:sp>
            <p:nvSpPr>
              <p:cNvPr id="2" name="Puszka 1"/>
              <p:cNvSpPr/>
              <p:nvPr/>
            </p:nvSpPr>
            <p:spPr>
              <a:xfrm>
                <a:off x="792374" y="3053894"/>
                <a:ext cx="609600" cy="572451"/>
              </a:xfrm>
              <a:prstGeom prst="can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Puszka 12"/>
              <p:cNvSpPr/>
              <p:nvPr/>
            </p:nvSpPr>
            <p:spPr>
              <a:xfrm>
                <a:off x="998520" y="3348148"/>
                <a:ext cx="609600" cy="572451"/>
              </a:xfrm>
              <a:prstGeom prst="can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uszka 13"/>
              <p:cNvSpPr/>
              <p:nvPr/>
            </p:nvSpPr>
            <p:spPr>
              <a:xfrm>
                <a:off x="1291115" y="3204829"/>
                <a:ext cx="609600" cy="572451"/>
              </a:xfrm>
              <a:prstGeom prst="can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10" name="Prostokąt 109"/>
            <p:cNvSpPr/>
            <p:nvPr/>
          </p:nvSpPr>
          <p:spPr>
            <a:xfrm>
              <a:off x="475565" y="2975886"/>
              <a:ext cx="1734027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Bazy operacyjne</a:t>
              </a:r>
              <a:endParaRPr lang="en-US" sz="17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24" name="Grupa 223"/>
          <p:cNvGrpSpPr/>
          <p:nvPr/>
        </p:nvGrpSpPr>
        <p:grpSpPr>
          <a:xfrm>
            <a:off x="2846744" y="1151504"/>
            <a:ext cx="1728949" cy="1004100"/>
            <a:chOff x="2846744" y="1151504"/>
            <a:chExt cx="1728949" cy="1004100"/>
          </a:xfrm>
        </p:grpSpPr>
        <p:sp>
          <p:nvSpPr>
            <p:cNvPr id="24" name="Schemat blokowy: dysk magnetyczny 23"/>
            <p:cNvSpPr/>
            <p:nvPr/>
          </p:nvSpPr>
          <p:spPr>
            <a:xfrm>
              <a:off x="3280159" y="1480690"/>
              <a:ext cx="815746" cy="674914"/>
            </a:xfrm>
            <a:prstGeom prst="flowChartMagneticDisk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/>
            <p:cNvSpPr/>
            <p:nvPr/>
          </p:nvSpPr>
          <p:spPr>
            <a:xfrm>
              <a:off x="2846744" y="1151504"/>
              <a:ext cx="1728949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Data staging</a:t>
              </a:r>
            </a:p>
          </p:txBody>
        </p:sp>
      </p:grpSp>
      <p:grpSp>
        <p:nvGrpSpPr>
          <p:cNvPr id="227" name="Grupa 226"/>
          <p:cNvGrpSpPr/>
          <p:nvPr/>
        </p:nvGrpSpPr>
        <p:grpSpPr>
          <a:xfrm>
            <a:off x="5188649" y="1162371"/>
            <a:ext cx="1728949" cy="1025891"/>
            <a:chOff x="5188649" y="1162371"/>
            <a:chExt cx="1728949" cy="1025891"/>
          </a:xfrm>
        </p:grpSpPr>
        <p:sp>
          <p:nvSpPr>
            <p:cNvPr id="4" name="Schemat blokowy: dysk magnetyczny 3"/>
            <p:cNvSpPr/>
            <p:nvPr/>
          </p:nvSpPr>
          <p:spPr>
            <a:xfrm>
              <a:off x="5633221" y="1513348"/>
              <a:ext cx="815746" cy="674914"/>
            </a:xfrm>
            <a:prstGeom prst="flowChartMagneticDisk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/>
            <p:cNvSpPr/>
            <p:nvPr/>
          </p:nvSpPr>
          <p:spPr>
            <a:xfrm>
              <a:off x="5188649" y="1162371"/>
              <a:ext cx="1728949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Metadane</a:t>
              </a:r>
              <a:endParaRPr lang="en-US" sz="17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26" name="Grupa 225"/>
          <p:cNvGrpSpPr/>
          <p:nvPr/>
        </p:nvGrpSpPr>
        <p:grpSpPr>
          <a:xfrm>
            <a:off x="5099517" y="2880140"/>
            <a:ext cx="1913259" cy="1115887"/>
            <a:chOff x="5099517" y="2880140"/>
            <a:chExt cx="1913259" cy="1115887"/>
          </a:xfrm>
        </p:grpSpPr>
        <p:sp>
          <p:nvSpPr>
            <p:cNvPr id="23" name="Puszka 22"/>
            <p:cNvSpPr/>
            <p:nvPr/>
          </p:nvSpPr>
          <p:spPr>
            <a:xfrm>
              <a:off x="5438541" y="3228422"/>
              <a:ext cx="1247798" cy="767605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/>
            <p:cNvSpPr/>
            <p:nvPr/>
          </p:nvSpPr>
          <p:spPr>
            <a:xfrm>
              <a:off x="5099517" y="2880140"/>
              <a:ext cx="1913259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Hurtownia globalna</a:t>
              </a:r>
              <a:endParaRPr lang="en-US" sz="17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28" name="Grupa 227"/>
          <p:cNvGrpSpPr/>
          <p:nvPr/>
        </p:nvGrpSpPr>
        <p:grpSpPr>
          <a:xfrm>
            <a:off x="5188648" y="4585001"/>
            <a:ext cx="1728949" cy="1174183"/>
            <a:chOff x="5188648" y="4585001"/>
            <a:chExt cx="1728949" cy="1174183"/>
          </a:xfrm>
        </p:grpSpPr>
        <p:grpSp>
          <p:nvGrpSpPr>
            <p:cNvPr id="7" name="Grupa 6"/>
            <p:cNvGrpSpPr/>
            <p:nvPr/>
          </p:nvGrpSpPr>
          <p:grpSpPr>
            <a:xfrm>
              <a:off x="5526337" y="4919441"/>
              <a:ext cx="1108341" cy="839743"/>
              <a:chOff x="5526337" y="5045181"/>
              <a:chExt cx="1108341" cy="839743"/>
            </a:xfrm>
            <a:solidFill>
              <a:srgbClr val="FFC000"/>
            </a:solidFill>
          </p:grpSpPr>
          <p:sp>
            <p:nvSpPr>
              <p:cNvPr id="16" name="Puszka 15"/>
              <p:cNvSpPr/>
              <p:nvPr/>
            </p:nvSpPr>
            <p:spPr>
              <a:xfrm>
                <a:off x="5526337" y="5045181"/>
                <a:ext cx="609600" cy="545489"/>
              </a:xfrm>
              <a:prstGeom prst="can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uszka 16"/>
              <p:cNvSpPr/>
              <p:nvPr/>
            </p:nvSpPr>
            <p:spPr>
              <a:xfrm>
                <a:off x="5732483" y="5339435"/>
                <a:ext cx="609600" cy="545489"/>
              </a:xfrm>
              <a:prstGeom prst="can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uszka 17"/>
              <p:cNvSpPr/>
              <p:nvPr/>
            </p:nvSpPr>
            <p:spPr>
              <a:xfrm>
                <a:off x="6025078" y="5196116"/>
                <a:ext cx="609600" cy="545489"/>
              </a:xfrm>
              <a:prstGeom prst="can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15" name="Prostokąt 114"/>
            <p:cNvSpPr/>
            <p:nvPr/>
          </p:nvSpPr>
          <p:spPr>
            <a:xfrm>
              <a:off x="5188648" y="4585001"/>
              <a:ext cx="1728949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Składnice danych</a:t>
              </a:r>
              <a:endParaRPr lang="en-US" sz="17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29" name="Grupa 228"/>
          <p:cNvGrpSpPr/>
          <p:nvPr/>
        </p:nvGrpSpPr>
        <p:grpSpPr>
          <a:xfrm>
            <a:off x="7590506" y="2197014"/>
            <a:ext cx="1697389" cy="1586651"/>
            <a:chOff x="7590506" y="2197014"/>
            <a:chExt cx="1697389" cy="1586651"/>
          </a:xfrm>
        </p:grpSpPr>
        <p:grpSp>
          <p:nvGrpSpPr>
            <p:cNvPr id="64" name="Grupa 63"/>
            <p:cNvGrpSpPr/>
            <p:nvPr/>
          </p:nvGrpSpPr>
          <p:grpSpPr>
            <a:xfrm>
              <a:off x="7780227" y="2530989"/>
              <a:ext cx="1244069" cy="1252676"/>
              <a:chOff x="7780227" y="2530989"/>
              <a:chExt cx="1244069" cy="1252676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6" name="Sześcian 25"/>
              <p:cNvSpPr/>
              <p:nvPr/>
            </p:nvSpPr>
            <p:spPr>
              <a:xfrm>
                <a:off x="7780227" y="2540515"/>
                <a:ext cx="1240970" cy="1243150"/>
              </a:xfrm>
              <a:prstGeom prst="cub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1" name="Łącznik prosty 30"/>
              <p:cNvCxnSpPr/>
              <p:nvPr/>
            </p:nvCxnSpPr>
            <p:spPr>
              <a:xfrm>
                <a:off x="7924629" y="2842618"/>
                <a:ext cx="7484" cy="9336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y 37"/>
              <p:cNvCxnSpPr/>
              <p:nvPr/>
            </p:nvCxnSpPr>
            <p:spPr>
              <a:xfrm>
                <a:off x="8076515" y="2850007"/>
                <a:ext cx="7484" cy="9336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Łącznik prosty 38"/>
              <p:cNvCxnSpPr/>
              <p:nvPr/>
            </p:nvCxnSpPr>
            <p:spPr>
              <a:xfrm>
                <a:off x="8376545" y="2850007"/>
                <a:ext cx="7484" cy="9336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/>
              <p:cNvCxnSpPr/>
              <p:nvPr/>
            </p:nvCxnSpPr>
            <p:spPr>
              <a:xfrm>
                <a:off x="8228401" y="2847651"/>
                <a:ext cx="7484" cy="9336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/>
              <p:cNvCxnSpPr/>
              <p:nvPr/>
            </p:nvCxnSpPr>
            <p:spPr>
              <a:xfrm>
                <a:off x="8532173" y="2850007"/>
                <a:ext cx="7484" cy="9336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/>
              <p:cNvCxnSpPr/>
              <p:nvPr/>
            </p:nvCxnSpPr>
            <p:spPr>
              <a:xfrm>
                <a:off x="8782469" y="2775269"/>
                <a:ext cx="7484" cy="9336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>
              <a:xfrm>
                <a:off x="8867016" y="2697450"/>
                <a:ext cx="7484" cy="9336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>
              <a:xfrm>
                <a:off x="8942037" y="2606865"/>
                <a:ext cx="7484" cy="9336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>
              <a:xfrm flipV="1">
                <a:off x="7924629" y="2540514"/>
                <a:ext cx="314067" cy="323059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>
              <a:xfrm flipV="1">
                <a:off x="8080257" y="2536931"/>
                <a:ext cx="322603" cy="313077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>
                <a:endCxn id="26" idx="0"/>
              </p:cNvCxnSpPr>
              <p:nvPr/>
            </p:nvCxnSpPr>
            <p:spPr>
              <a:xfrm flipV="1">
                <a:off x="8238696" y="2540515"/>
                <a:ext cx="317137" cy="31947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/>
              <p:cNvCxnSpPr/>
              <p:nvPr/>
            </p:nvCxnSpPr>
            <p:spPr>
              <a:xfrm flipV="1">
                <a:off x="8378762" y="2533346"/>
                <a:ext cx="329777" cy="32426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/>
              <p:cNvCxnSpPr/>
              <p:nvPr/>
            </p:nvCxnSpPr>
            <p:spPr>
              <a:xfrm flipV="1">
                <a:off x="8534118" y="2530989"/>
                <a:ext cx="335833" cy="323058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/>
              <p:cNvCxnSpPr/>
              <p:nvPr/>
            </p:nvCxnSpPr>
            <p:spPr>
              <a:xfrm flipV="1">
                <a:off x="7853363" y="2771775"/>
                <a:ext cx="914400" cy="349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Łącznik prosty 65"/>
              <p:cNvCxnSpPr/>
              <p:nvPr/>
            </p:nvCxnSpPr>
            <p:spPr>
              <a:xfrm flipV="1">
                <a:off x="7948836" y="2691983"/>
                <a:ext cx="914400" cy="349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Łącznik prosty 66"/>
              <p:cNvCxnSpPr/>
              <p:nvPr/>
            </p:nvCxnSpPr>
            <p:spPr>
              <a:xfrm flipV="1">
                <a:off x="8027637" y="2614096"/>
                <a:ext cx="914400" cy="349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y 68"/>
              <p:cNvCxnSpPr/>
              <p:nvPr/>
            </p:nvCxnSpPr>
            <p:spPr>
              <a:xfrm flipV="1">
                <a:off x="7782947" y="3005778"/>
                <a:ext cx="914400" cy="349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Łącznik prosty 69"/>
              <p:cNvCxnSpPr/>
              <p:nvPr/>
            </p:nvCxnSpPr>
            <p:spPr>
              <a:xfrm flipV="1">
                <a:off x="7791006" y="3162784"/>
                <a:ext cx="914400" cy="349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y 70"/>
              <p:cNvCxnSpPr/>
              <p:nvPr/>
            </p:nvCxnSpPr>
            <p:spPr>
              <a:xfrm flipV="1">
                <a:off x="7782947" y="3315890"/>
                <a:ext cx="914400" cy="349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Łącznik prosty 72"/>
              <p:cNvCxnSpPr/>
              <p:nvPr/>
            </p:nvCxnSpPr>
            <p:spPr>
              <a:xfrm flipV="1">
                <a:off x="7797066" y="3466825"/>
                <a:ext cx="914400" cy="349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Łącznik prosty 73"/>
              <p:cNvCxnSpPr/>
              <p:nvPr/>
            </p:nvCxnSpPr>
            <p:spPr>
              <a:xfrm flipV="1">
                <a:off x="7791006" y="3624694"/>
                <a:ext cx="914400" cy="349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Łącznik prosty 75"/>
              <p:cNvCxnSpPr/>
              <p:nvPr/>
            </p:nvCxnSpPr>
            <p:spPr>
              <a:xfrm flipV="1">
                <a:off x="8706202" y="2679203"/>
                <a:ext cx="314067" cy="323059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Łącznik prosty 76"/>
              <p:cNvCxnSpPr/>
              <p:nvPr/>
            </p:nvCxnSpPr>
            <p:spPr>
              <a:xfrm flipV="1">
                <a:off x="8705534" y="2840732"/>
                <a:ext cx="314067" cy="323059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Łącznik prosty 77"/>
              <p:cNvCxnSpPr/>
              <p:nvPr/>
            </p:nvCxnSpPr>
            <p:spPr>
              <a:xfrm flipV="1">
                <a:off x="8705534" y="2998026"/>
                <a:ext cx="314067" cy="323059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Łącznik prosty 78"/>
              <p:cNvCxnSpPr/>
              <p:nvPr/>
            </p:nvCxnSpPr>
            <p:spPr>
              <a:xfrm flipV="1">
                <a:off x="8702034" y="3146763"/>
                <a:ext cx="314067" cy="323059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Łącznik prosty 79"/>
              <p:cNvCxnSpPr/>
              <p:nvPr/>
            </p:nvCxnSpPr>
            <p:spPr>
              <a:xfrm flipV="1">
                <a:off x="8710229" y="3296949"/>
                <a:ext cx="314067" cy="323059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Prostokąt 115"/>
            <p:cNvSpPr/>
            <p:nvPr/>
          </p:nvSpPr>
          <p:spPr>
            <a:xfrm>
              <a:off x="7590506" y="2197014"/>
              <a:ext cx="1697389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Serwer </a:t>
              </a:r>
              <a:r>
                <a:rPr lang="en-US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OLAP</a:t>
              </a:r>
            </a:p>
          </p:txBody>
        </p:sp>
      </p:grpSp>
      <p:grpSp>
        <p:nvGrpSpPr>
          <p:cNvPr id="75" name="Grupa 74"/>
          <p:cNvGrpSpPr/>
          <p:nvPr/>
        </p:nvGrpSpPr>
        <p:grpSpPr>
          <a:xfrm>
            <a:off x="10087643" y="1173188"/>
            <a:ext cx="1737000" cy="1087237"/>
            <a:chOff x="9914645" y="1173188"/>
            <a:chExt cx="1737000" cy="1087237"/>
          </a:xfrm>
        </p:grpSpPr>
        <p:grpSp>
          <p:nvGrpSpPr>
            <p:cNvPr id="81" name="Grupa 80"/>
            <p:cNvGrpSpPr/>
            <p:nvPr/>
          </p:nvGrpSpPr>
          <p:grpSpPr>
            <a:xfrm>
              <a:off x="10382357" y="1476989"/>
              <a:ext cx="771619" cy="783436"/>
              <a:chOff x="7780227" y="2530989"/>
              <a:chExt cx="1244069" cy="1252676"/>
            </a:xfrm>
          </p:grpSpPr>
          <p:sp>
            <p:nvSpPr>
              <p:cNvPr id="82" name="Sześcian 81"/>
              <p:cNvSpPr/>
              <p:nvPr/>
            </p:nvSpPr>
            <p:spPr>
              <a:xfrm>
                <a:off x="7780227" y="2540515"/>
                <a:ext cx="1240970" cy="1243150"/>
              </a:xfrm>
              <a:prstGeom prst="cub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83" name="Łącznik prosty 82"/>
              <p:cNvCxnSpPr/>
              <p:nvPr/>
            </p:nvCxnSpPr>
            <p:spPr>
              <a:xfrm>
                <a:off x="7924629" y="2842618"/>
                <a:ext cx="7484" cy="9336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Łącznik prosty 83"/>
              <p:cNvCxnSpPr/>
              <p:nvPr/>
            </p:nvCxnSpPr>
            <p:spPr>
              <a:xfrm>
                <a:off x="8076515" y="2850007"/>
                <a:ext cx="7484" cy="9336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Łącznik prosty 84"/>
              <p:cNvCxnSpPr/>
              <p:nvPr/>
            </p:nvCxnSpPr>
            <p:spPr>
              <a:xfrm>
                <a:off x="8376545" y="2850007"/>
                <a:ext cx="7484" cy="9336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Łącznik prosty 85"/>
              <p:cNvCxnSpPr/>
              <p:nvPr/>
            </p:nvCxnSpPr>
            <p:spPr>
              <a:xfrm>
                <a:off x="8228401" y="2847651"/>
                <a:ext cx="7484" cy="9336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Łącznik prosty 86"/>
              <p:cNvCxnSpPr/>
              <p:nvPr/>
            </p:nvCxnSpPr>
            <p:spPr>
              <a:xfrm>
                <a:off x="8532173" y="2850007"/>
                <a:ext cx="7484" cy="9336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Łącznik prosty 87"/>
              <p:cNvCxnSpPr/>
              <p:nvPr/>
            </p:nvCxnSpPr>
            <p:spPr>
              <a:xfrm>
                <a:off x="8782469" y="2775269"/>
                <a:ext cx="7484" cy="9336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Łącznik prosty 88"/>
              <p:cNvCxnSpPr/>
              <p:nvPr/>
            </p:nvCxnSpPr>
            <p:spPr>
              <a:xfrm>
                <a:off x="8867016" y="2697450"/>
                <a:ext cx="7484" cy="9336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Łącznik prosty 89"/>
              <p:cNvCxnSpPr/>
              <p:nvPr/>
            </p:nvCxnSpPr>
            <p:spPr>
              <a:xfrm>
                <a:off x="8942037" y="2606865"/>
                <a:ext cx="7484" cy="9336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Łącznik prosty 90"/>
              <p:cNvCxnSpPr/>
              <p:nvPr/>
            </p:nvCxnSpPr>
            <p:spPr>
              <a:xfrm flipV="1">
                <a:off x="7924629" y="2540514"/>
                <a:ext cx="314067" cy="323059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Łącznik prosty 91"/>
              <p:cNvCxnSpPr/>
              <p:nvPr/>
            </p:nvCxnSpPr>
            <p:spPr>
              <a:xfrm flipV="1">
                <a:off x="8080257" y="2536931"/>
                <a:ext cx="322603" cy="313077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Łącznik prosty 92"/>
              <p:cNvCxnSpPr>
                <a:endCxn id="82" idx="0"/>
              </p:cNvCxnSpPr>
              <p:nvPr/>
            </p:nvCxnSpPr>
            <p:spPr>
              <a:xfrm flipV="1">
                <a:off x="8238696" y="2540515"/>
                <a:ext cx="317137" cy="31947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Łącznik prosty 93"/>
              <p:cNvCxnSpPr/>
              <p:nvPr/>
            </p:nvCxnSpPr>
            <p:spPr>
              <a:xfrm flipV="1">
                <a:off x="8378762" y="2533346"/>
                <a:ext cx="329777" cy="32426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Łącznik prosty 94"/>
              <p:cNvCxnSpPr/>
              <p:nvPr/>
            </p:nvCxnSpPr>
            <p:spPr>
              <a:xfrm flipV="1">
                <a:off x="8534118" y="2530989"/>
                <a:ext cx="335833" cy="323058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Łącznik prosty 95"/>
              <p:cNvCxnSpPr/>
              <p:nvPr/>
            </p:nvCxnSpPr>
            <p:spPr>
              <a:xfrm flipV="1">
                <a:off x="7853363" y="2771775"/>
                <a:ext cx="914400" cy="349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Łącznik prosty 96"/>
              <p:cNvCxnSpPr/>
              <p:nvPr/>
            </p:nvCxnSpPr>
            <p:spPr>
              <a:xfrm flipV="1">
                <a:off x="7948836" y="2691983"/>
                <a:ext cx="914400" cy="349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Łącznik prosty 97"/>
              <p:cNvCxnSpPr/>
              <p:nvPr/>
            </p:nvCxnSpPr>
            <p:spPr>
              <a:xfrm flipV="1">
                <a:off x="8027637" y="2614096"/>
                <a:ext cx="914400" cy="349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Łącznik prosty 98"/>
              <p:cNvCxnSpPr/>
              <p:nvPr/>
            </p:nvCxnSpPr>
            <p:spPr>
              <a:xfrm flipV="1">
                <a:off x="7782947" y="3005778"/>
                <a:ext cx="914400" cy="349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Łącznik prosty 99"/>
              <p:cNvCxnSpPr/>
              <p:nvPr/>
            </p:nvCxnSpPr>
            <p:spPr>
              <a:xfrm flipV="1">
                <a:off x="7791006" y="3162784"/>
                <a:ext cx="914400" cy="349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Łącznik prosty 100"/>
              <p:cNvCxnSpPr/>
              <p:nvPr/>
            </p:nvCxnSpPr>
            <p:spPr>
              <a:xfrm flipV="1">
                <a:off x="7782947" y="3315890"/>
                <a:ext cx="914400" cy="349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Łącznik prosty 101"/>
              <p:cNvCxnSpPr/>
              <p:nvPr/>
            </p:nvCxnSpPr>
            <p:spPr>
              <a:xfrm flipV="1">
                <a:off x="7797066" y="3466825"/>
                <a:ext cx="914400" cy="349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Łącznik prosty 102"/>
              <p:cNvCxnSpPr/>
              <p:nvPr/>
            </p:nvCxnSpPr>
            <p:spPr>
              <a:xfrm flipV="1">
                <a:off x="7791006" y="3624694"/>
                <a:ext cx="914400" cy="3494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Łącznik prosty 103"/>
              <p:cNvCxnSpPr/>
              <p:nvPr/>
            </p:nvCxnSpPr>
            <p:spPr>
              <a:xfrm flipV="1">
                <a:off x="8706202" y="2679203"/>
                <a:ext cx="314067" cy="323059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Łącznik prosty 104"/>
              <p:cNvCxnSpPr/>
              <p:nvPr/>
            </p:nvCxnSpPr>
            <p:spPr>
              <a:xfrm flipV="1">
                <a:off x="8705534" y="2840732"/>
                <a:ext cx="314067" cy="323059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Łącznik prosty 105"/>
              <p:cNvCxnSpPr/>
              <p:nvPr/>
            </p:nvCxnSpPr>
            <p:spPr>
              <a:xfrm flipV="1">
                <a:off x="8705534" y="2998026"/>
                <a:ext cx="314067" cy="323059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Łącznik prosty 106"/>
              <p:cNvCxnSpPr/>
              <p:nvPr/>
            </p:nvCxnSpPr>
            <p:spPr>
              <a:xfrm flipV="1">
                <a:off x="8702034" y="3146763"/>
                <a:ext cx="314067" cy="323059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Łącznik prosty 107"/>
              <p:cNvCxnSpPr/>
              <p:nvPr/>
            </p:nvCxnSpPr>
            <p:spPr>
              <a:xfrm flipV="1">
                <a:off x="8710229" y="3296949"/>
                <a:ext cx="314067" cy="323059"/>
              </a:xfrm>
              <a:prstGeom prst="line">
                <a:avLst/>
              </a:prstGeom>
              <a:ln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Prostokąt 116"/>
            <p:cNvSpPr/>
            <p:nvPr/>
          </p:nvSpPr>
          <p:spPr>
            <a:xfrm>
              <a:off x="9914645" y="1173188"/>
              <a:ext cx="1737000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Narzędzia </a:t>
              </a:r>
              <a:r>
                <a:rPr lang="en-US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OLAP</a:t>
              </a:r>
            </a:p>
          </p:txBody>
        </p:sp>
      </p:grpSp>
      <p:sp>
        <p:nvSpPr>
          <p:cNvPr id="5" name="Strzałka w górę i w dół 4"/>
          <p:cNvSpPr/>
          <p:nvPr/>
        </p:nvSpPr>
        <p:spPr>
          <a:xfrm>
            <a:off x="3591159" y="2298756"/>
            <a:ext cx="142639" cy="435179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1" name="Strzałka w górę i w dół 120"/>
          <p:cNvSpPr/>
          <p:nvPr/>
        </p:nvSpPr>
        <p:spPr>
          <a:xfrm>
            <a:off x="5965963" y="2346520"/>
            <a:ext cx="142639" cy="435179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3" name="Strzałka w górę i w dół 122"/>
          <p:cNvSpPr/>
          <p:nvPr/>
        </p:nvSpPr>
        <p:spPr>
          <a:xfrm>
            <a:off x="5974333" y="4094533"/>
            <a:ext cx="142639" cy="435179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2" name="Grupa 21"/>
          <p:cNvGrpSpPr/>
          <p:nvPr/>
        </p:nvGrpSpPr>
        <p:grpSpPr>
          <a:xfrm>
            <a:off x="2144834" y="3392346"/>
            <a:ext cx="692150" cy="409715"/>
            <a:chOff x="2144834" y="3044001"/>
            <a:chExt cx="692150" cy="409715"/>
          </a:xfrm>
        </p:grpSpPr>
        <p:sp>
          <p:nvSpPr>
            <p:cNvPr id="19" name="Strzałka w prawo 18"/>
            <p:cNvSpPr/>
            <p:nvPr/>
          </p:nvSpPr>
          <p:spPr>
            <a:xfrm>
              <a:off x="2224298" y="3044001"/>
              <a:ext cx="612686" cy="409715"/>
            </a:xfrm>
            <a:prstGeom prst="rightArrow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2144834" y="3155641"/>
              <a:ext cx="119063" cy="191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4" name="Grupa 123"/>
          <p:cNvGrpSpPr/>
          <p:nvPr/>
        </p:nvGrpSpPr>
        <p:grpSpPr>
          <a:xfrm>
            <a:off x="4487189" y="3415150"/>
            <a:ext cx="692150" cy="409715"/>
            <a:chOff x="2144834" y="3044001"/>
            <a:chExt cx="692150" cy="409715"/>
          </a:xfrm>
        </p:grpSpPr>
        <p:sp>
          <p:nvSpPr>
            <p:cNvPr id="125" name="Strzałka w prawo 124"/>
            <p:cNvSpPr/>
            <p:nvPr/>
          </p:nvSpPr>
          <p:spPr>
            <a:xfrm>
              <a:off x="2224298" y="3044001"/>
              <a:ext cx="612686" cy="409715"/>
            </a:xfrm>
            <a:prstGeom prst="rightArrow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6" name="Prostokąt 125"/>
            <p:cNvSpPr/>
            <p:nvPr/>
          </p:nvSpPr>
          <p:spPr>
            <a:xfrm>
              <a:off x="2144834" y="3153260"/>
              <a:ext cx="119063" cy="191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7" name="Grupa 126"/>
          <p:cNvGrpSpPr/>
          <p:nvPr/>
        </p:nvGrpSpPr>
        <p:grpSpPr>
          <a:xfrm>
            <a:off x="6847364" y="3392345"/>
            <a:ext cx="692150" cy="409715"/>
            <a:chOff x="2144834" y="3044001"/>
            <a:chExt cx="692150" cy="409715"/>
          </a:xfrm>
        </p:grpSpPr>
        <p:sp>
          <p:nvSpPr>
            <p:cNvPr id="128" name="Strzałka w prawo 127"/>
            <p:cNvSpPr/>
            <p:nvPr/>
          </p:nvSpPr>
          <p:spPr>
            <a:xfrm>
              <a:off x="2224298" y="3044001"/>
              <a:ext cx="612686" cy="409715"/>
            </a:xfrm>
            <a:prstGeom prst="rightArrow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" name="Prostokąt 128"/>
            <p:cNvSpPr/>
            <p:nvPr/>
          </p:nvSpPr>
          <p:spPr>
            <a:xfrm>
              <a:off x="2144834" y="3153260"/>
              <a:ext cx="119063" cy="191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30" name="Grupa 129"/>
          <p:cNvGrpSpPr/>
          <p:nvPr/>
        </p:nvGrpSpPr>
        <p:grpSpPr>
          <a:xfrm>
            <a:off x="9222505" y="3392345"/>
            <a:ext cx="692150" cy="409715"/>
            <a:chOff x="2144834" y="3044001"/>
            <a:chExt cx="692150" cy="409715"/>
          </a:xfrm>
        </p:grpSpPr>
        <p:sp>
          <p:nvSpPr>
            <p:cNvPr id="131" name="Strzałka w prawo 130"/>
            <p:cNvSpPr/>
            <p:nvPr/>
          </p:nvSpPr>
          <p:spPr>
            <a:xfrm>
              <a:off x="2224298" y="3044001"/>
              <a:ext cx="612686" cy="409715"/>
            </a:xfrm>
            <a:prstGeom prst="rightArrow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" name="Prostokąt 131"/>
            <p:cNvSpPr/>
            <p:nvPr/>
          </p:nvSpPr>
          <p:spPr>
            <a:xfrm>
              <a:off x="2144834" y="3153260"/>
              <a:ext cx="119063" cy="191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6847364" y="4549848"/>
            <a:ext cx="3069688" cy="409715"/>
            <a:chOff x="6847364" y="4549848"/>
            <a:chExt cx="3069688" cy="409715"/>
          </a:xfrm>
        </p:grpSpPr>
        <p:sp>
          <p:nvSpPr>
            <p:cNvPr id="137" name="Strzałka w prawo 136"/>
            <p:cNvSpPr/>
            <p:nvPr/>
          </p:nvSpPr>
          <p:spPr>
            <a:xfrm>
              <a:off x="6929227" y="4549848"/>
              <a:ext cx="2987825" cy="40971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8" name="Prostokąt 137"/>
            <p:cNvSpPr/>
            <p:nvPr/>
          </p:nvSpPr>
          <p:spPr>
            <a:xfrm>
              <a:off x="6847364" y="4661250"/>
              <a:ext cx="100539" cy="192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39" name="Grupa 138"/>
          <p:cNvGrpSpPr/>
          <p:nvPr/>
        </p:nvGrpSpPr>
        <p:grpSpPr>
          <a:xfrm>
            <a:off x="2050421" y="5847319"/>
            <a:ext cx="7864224" cy="409715"/>
            <a:chOff x="2095025" y="3044001"/>
            <a:chExt cx="752845" cy="409715"/>
          </a:xfrm>
        </p:grpSpPr>
        <p:sp>
          <p:nvSpPr>
            <p:cNvPr id="140" name="Strzałka w prawo 139"/>
            <p:cNvSpPr/>
            <p:nvPr/>
          </p:nvSpPr>
          <p:spPr>
            <a:xfrm>
              <a:off x="2111670" y="3044001"/>
              <a:ext cx="736200" cy="40971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1" name="Prostokąt 140"/>
            <p:cNvSpPr/>
            <p:nvPr/>
          </p:nvSpPr>
          <p:spPr>
            <a:xfrm>
              <a:off x="2095025" y="3153550"/>
              <a:ext cx="20183" cy="192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3" name="Grupa 62"/>
          <p:cNvGrpSpPr/>
          <p:nvPr/>
        </p:nvGrpSpPr>
        <p:grpSpPr>
          <a:xfrm>
            <a:off x="496471" y="1151504"/>
            <a:ext cx="1728949" cy="1410789"/>
            <a:chOff x="496471" y="1151504"/>
            <a:chExt cx="1728949" cy="1410789"/>
          </a:xfrm>
        </p:grpSpPr>
        <p:sp>
          <p:nvSpPr>
            <p:cNvPr id="109" name="Prostokąt 108"/>
            <p:cNvSpPr/>
            <p:nvPr/>
          </p:nvSpPr>
          <p:spPr>
            <a:xfrm>
              <a:off x="496471" y="1151504"/>
              <a:ext cx="1728949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Źródła własne</a:t>
              </a:r>
              <a:endParaRPr lang="en-US" sz="17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56" name="Grupa 55"/>
            <p:cNvGrpSpPr/>
            <p:nvPr/>
          </p:nvGrpSpPr>
          <p:grpSpPr>
            <a:xfrm>
              <a:off x="708241" y="1445695"/>
              <a:ext cx="1267307" cy="1116598"/>
              <a:chOff x="708241" y="1489239"/>
              <a:chExt cx="1267307" cy="1116598"/>
            </a:xfrm>
          </p:grpSpPr>
          <p:grpSp>
            <p:nvGrpSpPr>
              <p:cNvPr id="47" name="Grupa 46"/>
              <p:cNvGrpSpPr/>
              <p:nvPr/>
            </p:nvGrpSpPr>
            <p:grpSpPr>
              <a:xfrm>
                <a:off x="1336088" y="1709505"/>
                <a:ext cx="639460" cy="671061"/>
                <a:chOff x="1101969" y="1578103"/>
                <a:chExt cx="1001243" cy="105321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5" name="Prostokąt 14"/>
                <p:cNvSpPr/>
                <p:nvPr/>
              </p:nvSpPr>
              <p:spPr>
                <a:xfrm>
                  <a:off x="1103466" y="1586168"/>
                  <a:ext cx="998250" cy="104385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32" name="Łącznik prosty 31"/>
                <p:cNvCxnSpPr>
                  <a:stCxn id="15" idx="0"/>
                  <a:endCxn id="15" idx="2"/>
                </p:cNvCxnSpPr>
                <p:nvPr/>
              </p:nvCxnSpPr>
              <p:spPr>
                <a:xfrm>
                  <a:off x="1602591" y="1586168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Łącznik prosty 192"/>
                <p:cNvCxnSpPr>
                  <a:stCxn id="15" idx="1"/>
                  <a:endCxn id="15" idx="3"/>
                </p:cNvCxnSpPr>
                <p:nvPr/>
              </p:nvCxnSpPr>
              <p:spPr>
                <a:xfrm>
                  <a:off x="1103466" y="2108097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Łącznik prosty 193"/>
                <p:cNvCxnSpPr/>
                <p:nvPr/>
              </p:nvCxnSpPr>
              <p:spPr>
                <a:xfrm>
                  <a:off x="1103466" y="2449434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Łącznik prosty 194"/>
                <p:cNvCxnSpPr/>
                <p:nvPr/>
              </p:nvCxnSpPr>
              <p:spPr>
                <a:xfrm>
                  <a:off x="1104962" y="2278407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Łącznik prosty 196"/>
                <p:cNvCxnSpPr/>
                <p:nvPr/>
              </p:nvCxnSpPr>
              <p:spPr>
                <a:xfrm>
                  <a:off x="1101969" y="1923788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Łącznik prosty 197"/>
                <p:cNvCxnSpPr/>
                <p:nvPr/>
              </p:nvCxnSpPr>
              <p:spPr>
                <a:xfrm>
                  <a:off x="1103466" y="1752761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Łącznik prosty 199"/>
                <p:cNvCxnSpPr/>
                <p:nvPr/>
              </p:nvCxnSpPr>
              <p:spPr>
                <a:xfrm>
                  <a:off x="1268837" y="1586095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Łącznik prosty 200"/>
                <p:cNvCxnSpPr/>
                <p:nvPr/>
              </p:nvCxnSpPr>
              <p:spPr>
                <a:xfrm>
                  <a:off x="1431163" y="1578103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Łącznik prosty 201"/>
                <p:cNvCxnSpPr/>
                <p:nvPr/>
              </p:nvCxnSpPr>
              <p:spPr>
                <a:xfrm>
                  <a:off x="1926270" y="1587454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Łącznik prosty 202"/>
                <p:cNvCxnSpPr/>
                <p:nvPr/>
              </p:nvCxnSpPr>
              <p:spPr>
                <a:xfrm>
                  <a:off x="1758343" y="1586168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5" name="Obraz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131" y="2023496"/>
                <a:ext cx="776455" cy="582341"/>
              </a:xfrm>
              <a:prstGeom prst="rect">
                <a:avLst/>
              </a:prstGeom>
            </p:spPr>
          </p:pic>
          <p:pic>
            <p:nvPicPr>
              <p:cNvPr id="50" name="Obraz 4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241" y="1489239"/>
                <a:ext cx="788103" cy="788103"/>
              </a:xfrm>
              <a:prstGeom prst="rect">
                <a:avLst/>
              </a:prstGeom>
            </p:spPr>
          </p:pic>
        </p:grpSp>
      </p:grpSp>
      <p:grpSp>
        <p:nvGrpSpPr>
          <p:cNvPr id="68" name="Grupa 67"/>
          <p:cNvGrpSpPr/>
          <p:nvPr/>
        </p:nvGrpSpPr>
        <p:grpSpPr>
          <a:xfrm>
            <a:off x="370703" y="4687573"/>
            <a:ext cx="1921731" cy="1417909"/>
            <a:chOff x="370703" y="4687573"/>
            <a:chExt cx="1921731" cy="1417909"/>
          </a:xfrm>
        </p:grpSpPr>
        <p:sp>
          <p:nvSpPr>
            <p:cNvPr id="33" name="Prostokąt 32"/>
            <p:cNvSpPr/>
            <p:nvPr/>
          </p:nvSpPr>
          <p:spPr>
            <a:xfrm>
              <a:off x="370703" y="4687573"/>
              <a:ext cx="1921731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Źródła zewnętrzne</a:t>
              </a:r>
              <a:endParaRPr lang="en-US" sz="17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206" name="Grupa 205"/>
            <p:cNvGrpSpPr/>
            <p:nvPr/>
          </p:nvGrpSpPr>
          <p:grpSpPr>
            <a:xfrm>
              <a:off x="702434" y="4988884"/>
              <a:ext cx="1267307" cy="1116598"/>
              <a:chOff x="708241" y="1489239"/>
              <a:chExt cx="1267307" cy="1116598"/>
            </a:xfrm>
          </p:grpSpPr>
          <p:grpSp>
            <p:nvGrpSpPr>
              <p:cNvPr id="207" name="Grupa 206"/>
              <p:cNvGrpSpPr/>
              <p:nvPr/>
            </p:nvGrpSpPr>
            <p:grpSpPr>
              <a:xfrm>
                <a:off x="1336088" y="1709505"/>
                <a:ext cx="639460" cy="671061"/>
                <a:chOff x="1101969" y="1578103"/>
                <a:chExt cx="1001243" cy="105321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10" name="Prostokąt 209"/>
                <p:cNvSpPr/>
                <p:nvPr/>
              </p:nvSpPr>
              <p:spPr>
                <a:xfrm>
                  <a:off x="1103466" y="1586168"/>
                  <a:ext cx="998250" cy="104385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211" name="Łącznik prosty 210"/>
                <p:cNvCxnSpPr>
                  <a:stCxn id="210" idx="0"/>
                  <a:endCxn id="210" idx="2"/>
                </p:cNvCxnSpPr>
                <p:nvPr/>
              </p:nvCxnSpPr>
              <p:spPr>
                <a:xfrm>
                  <a:off x="1602591" y="1586168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Łącznik prosty 211"/>
                <p:cNvCxnSpPr>
                  <a:stCxn id="210" idx="1"/>
                  <a:endCxn id="210" idx="3"/>
                </p:cNvCxnSpPr>
                <p:nvPr/>
              </p:nvCxnSpPr>
              <p:spPr>
                <a:xfrm>
                  <a:off x="1103466" y="2108097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Łącznik prosty 212"/>
                <p:cNvCxnSpPr/>
                <p:nvPr/>
              </p:nvCxnSpPr>
              <p:spPr>
                <a:xfrm>
                  <a:off x="1103466" y="2449434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Łącznik prosty 213"/>
                <p:cNvCxnSpPr/>
                <p:nvPr/>
              </p:nvCxnSpPr>
              <p:spPr>
                <a:xfrm>
                  <a:off x="1104962" y="2278407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Łącznik prosty 214"/>
                <p:cNvCxnSpPr/>
                <p:nvPr/>
              </p:nvCxnSpPr>
              <p:spPr>
                <a:xfrm>
                  <a:off x="1101969" y="1923788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Łącznik prosty 215"/>
                <p:cNvCxnSpPr/>
                <p:nvPr/>
              </p:nvCxnSpPr>
              <p:spPr>
                <a:xfrm>
                  <a:off x="1103466" y="1752761"/>
                  <a:ext cx="99825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Łącznik prosty 216"/>
                <p:cNvCxnSpPr/>
                <p:nvPr/>
              </p:nvCxnSpPr>
              <p:spPr>
                <a:xfrm>
                  <a:off x="1268837" y="1586095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Łącznik prosty 217"/>
                <p:cNvCxnSpPr/>
                <p:nvPr/>
              </p:nvCxnSpPr>
              <p:spPr>
                <a:xfrm>
                  <a:off x="1431163" y="1578103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Łącznik prosty 218"/>
                <p:cNvCxnSpPr/>
                <p:nvPr/>
              </p:nvCxnSpPr>
              <p:spPr>
                <a:xfrm>
                  <a:off x="1926270" y="1587454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Łącznik prosty 219"/>
                <p:cNvCxnSpPr/>
                <p:nvPr/>
              </p:nvCxnSpPr>
              <p:spPr>
                <a:xfrm>
                  <a:off x="1758343" y="1586168"/>
                  <a:ext cx="0" cy="10438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08" name="Obraz 20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131" y="2023496"/>
                <a:ext cx="776455" cy="582341"/>
              </a:xfrm>
              <a:prstGeom prst="rect">
                <a:avLst/>
              </a:prstGeom>
            </p:spPr>
          </p:pic>
          <p:pic>
            <p:nvPicPr>
              <p:cNvPr id="209" name="Obraz 20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241" y="1489239"/>
                <a:ext cx="788103" cy="788103"/>
              </a:xfrm>
              <a:prstGeom prst="rect">
                <a:avLst/>
              </a:prstGeom>
            </p:spPr>
          </p:pic>
        </p:grpSp>
      </p:grpSp>
      <p:grpSp>
        <p:nvGrpSpPr>
          <p:cNvPr id="221" name="Grupa 220"/>
          <p:cNvGrpSpPr/>
          <p:nvPr/>
        </p:nvGrpSpPr>
        <p:grpSpPr>
          <a:xfrm>
            <a:off x="9920106" y="2489380"/>
            <a:ext cx="2088452" cy="1059243"/>
            <a:chOff x="9747108" y="2489380"/>
            <a:chExt cx="2088452" cy="1059243"/>
          </a:xfrm>
        </p:grpSpPr>
        <p:sp>
          <p:nvSpPr>
            <p:cNvPr id="118" name="Prostokąt 117"/>
            <p:cNvSpPr/>
            <p:nvPr/>
          </p:nvSpPr>
          <p:spPr>
            <a:xfrm>
              <a:off x="9747108" y="2489380"/>
              <a:ext cx="2088452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Narzędzia raportujące</a:t>
              </a:r>
              <a:endParaRPr lang="en-US" sz="17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57" name="Obraz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5061" y="2801696"/>
              <a:ext cx="746927" cy="746927"/>
            </a:xfrm>
            <a:prstGeom prst="rect">
              <a:avLst/>
            </a:prstGeom>
          </p:spPr>
        </p:pic>
      </p:grpSp>
      <p:grpSp>
        <p:nvGrpSpPr>
          <p:cNvPr id="223" name="Grupa 222"/>
          <p:cNvGrpSpPr/>
          <p:nvPr/>
        </p:nvGrpSpPr>
        <p:grpSpPr>
          <a:xfrm>
            <a:off x="9898142" y="5222928"/>
            <a:ext cx="2110416" cy="1178080"/>
            <a:chOff x="9725144" y="5222928"/>
            <a:chExt cx="2110416" cy="1178080"/>
          </a:xfrm>
        </p:grpSpPr>
        <p:sp>
          <p:nvSpPr>
            <p:cNvPr id="120" name="Prostokąt 119"/>
            <p:cNvSpPr/>
            <p:nvPr/>
          </p:nvSpPr>
          <p:spPr>
            <a:xfrm>
              <a:off x="9725144" y="5222928"/>
              <a:ext cx="2110416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Narzędzia data mining</a:t>
              </a:r>
              <a:endParaRPr lang="en-US" sz="17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58" name="Obraz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6476" y="5402831"/>
              <a:ext cx="1411400" cy="998177"/>
            </a:xfrm>
            <a:prstGeom prst="rect">
              <a:avLst/>
            </a:prstGeom>
          </p:spPr>
        </p:pic>
      </p:grpSp>
      <p:grpSp>
        <p:nvGrpSpPr>
          <p:cNvPr id="222" name="Grupa 221"/>
          <p:cNvGrpSpPr/>
          <p:nvPr/>
        </p:nvGrpSpPr>
        <p:grpSpPr>
          <a:xfrm>
            <a:off x="9881768" y="3792232"/>
            <a:ext cx="2126790" cy="1249681"/>
            <a:chOff x="9708770" y="3792232"/>
            <a:chExt cx="2126790" cy="1249681"/>
          </a:xfrm>
        </p:grpSpPr>
        <p:sp>
          <p:nvSpPr>
            <p:cNvPr id="119" name="Prostokąt 118"/>
            <p:cNvSpPr/>
            <p:nvPr/>
          </p:nvSpPr>
          <p:spPr>
            <a:xfrm>
              <a:off x="9708770" y="3792232"/>
              <a:ext cx="2126790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Narzędzia statystyczne</a:t>
              </a:r>
              <a:endParaRPr lang="en-US" sz="17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59" name="Obraz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6159" y="4107077"/>
              <a:ext cx="1246448" cy="934836"/>
            </a:xfrm>
            <a:prstGeom prst="rect">
              <a:avLst/>
            </a:prstGeom>
          </p:spPr>
        </p:pic>
      </p:grpSp>
      <p:grpSp>
        <p:nvGrpSpPr>
          <p:cNvPr id="225" name="Grupa 224"/>
          <p:cNvGrpSpPr/>
          <p:nvPr/>
        </p:nvGrpSpPr>
        <p:grpSpPr>
          <a:xfrm>
            <a:off x="2846744" y="2767646"/>
            <a:ext cx="1728949" cy="1937156"/>
            <a:chOff x="2846744" y="2767646"/>
            <a:chExt cx="1728949" cy="1937156"/>
          </a:xfrm>
        </p:grpSpPr>
        <p:sp>
          <p:nvSpPr>
            <p:cNvPr id="113" name="Prostokąt 112"/>
            <p:cNvSpPr/>
            <p:nvPr/>
          </p:nvSpPr>
          <p:spPr>
            <a:xfrm>
              <a:off x="2846744" y="2767646"/>
              <a:ext cx="1728949" cy="30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7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Proces ETL</a:t>
              </a:r>
              <a:endParaRPr lang="en-US" sz="17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62" name="Obraz 6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37" y="3071347"/>
              <a:ext cx="1391566" cy="1633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42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3" grpId="0" animBg="1"/>
      <p:bldP spid="8" grpId="0" animBg="1"/>
      <p:bldP spid="10" grpId="0" animBg="1"/>
      <p:bldP spid="11" grpId="0" animBg="1"/>
      <p:bldP spid="12" grpId="0" animBg="1"/>
      <p:bldP spid="27" grpId="0"/>
      <p:bldP spid="28" grpId="0"/>
      <p:bldP spid="29" grpId="0"/>
      <p:bldP spid="30" grpId="0"/>
      <p:bldP spid="5" grpId="0" animBg="1"/>
      <p:bldP spid="121" grpId="0" animBg="1"/>
      <p:bldP spid="1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sz="4000" b="1" dirty="0"/>
              <a:t>Data Warehouse Design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5600-046F-4146-81DD-8282D228377D}" type="datetime1">
              <a:rPr lang="pl-PL" smtClean="0"/>
              <a:t>2024-05-22</a:t>
            </a:fld>
            <a:endParaRPr lang="pl-PL"/>
          </a:p>
        </p:txBody>
      </p:sp>
      <p:sp>
        <p:nvSpPr>
          <p:cNvPr id="15" name="AutoShape 4" descr="mk:@MSITStore:E:\MSDN\backgrnd.chm::/html/sqlmsdw1.gif"/>
          <p:cNvSpPr>
            <a:spLocks noChangeAspect="1" noChangeArrowheads="1"/>
          </p:cNvSpPr>
          <p:nvPr/>
        </p:nvSpPr>
        <p:spPr bwMode="auto">
          <a:xfrm>
            <a:off x="4859792" y="2911248"/>
            <a:ext cx="362996" cy="3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522515" y="1136045"/>
            <a:ext cx="10918372" cy="457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en-US" sz="2400" dirty="0"/>
              <a:t>Like in operational databases</a:t>
            </a:r>
            <a:r>
              <a:rPr lang="pl-PL" sz="2400" dirty="0"/>
              <a:t>, </a:t>
            </a:r>
            <a:r>
              <a:rPr lang="en-US" sz="2400" dirty="0"/>
              <a:t>there are </a:t>
            </a:r>
            <a:r>
              <a:rPr lang="en-US" sz="2400" dirty="0">
                <a:solidFill>
                  <a:srgbClr val="FF0000"/>
                </a:solidFill>
              </a:rPr>
              <a:t>two major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methods </a:t>
            </a:r>
            <a:r>
              <a:rPr lang="en-US" sz="2400" dirty="0"/>
              <a:t>for the design of data warehouses and data marts. </a:t>
            </a:r>
            <a:endParaRPr lang="pl-PL" sz="2400" dirty="0"/>
          </a:p>
          <a:p>
            <a:pPr marL="342900" indent="-342900" algn="l" eaLnBrk="0" hangingPunct="0">
              <a:lnSpc>
                <a:spcPts val="2800"/>
              </a:lnSpc>
              <a:spcBef>
                <a:spcPts val="1800"/>
              </a:spcBef>
              <a:buFont typeface="Wingdings" panose="05000000000000000000" pitchFamily="2" charset="2"/>
              <a:buChar char="F"/>
            </a:pPr>
            <a:r>
              <a:rPr lang="en-US" sz="2400" dirty="0"/>
              <a:t>In the </a:t>
            </a:r>
            <a:r>
              <a:rPr lang="en-US" sz="2400" dirty="0">
                <a:solidFill>
                  <a:srgbClr val="FF0000"/>
                </a:solidFill>
              </a:rPr>
              <a:t>top</a:t>
            </a:r>
            <a:r>
              <a:rPr lang="pl-PL" sz="2400" dirty="0">
                <a:solidFill>
                  <a:srgbClr val="FF0000"/>
                </a:solidFill>
              </a:rPr>
              <a:t>-</a:t>
            </a:r>
            <a:r>
              <a:rPr lang="en-US" sz="2400" dirty="0">
                <a:solidFill>
                  <a:srgbClr val="FF0000"/>
                </a:solidFill>
              </a:rPr>
              <a:t>down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approach</a:t>
            </a:r>
            <a:r>
              <a:rPr lang="en-US" sz="2400" dirty="0"/>
              <a:t>, </a:t>
            </a:r>
            <a:endParaRPr lang="pl-PL" sz="2400" dirty="0"/>
          </a:p>
          <a:p>
            <a:pPr marL="719138" indent="-360363" algn="l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the </a:t>
            </a:r>
            <a:r>
              <a:rPr lang="en-US" sz="2100" dirty="0">
                <a:solidFill>
                  <a:srgbClr val="FF0000"/>
                </a:solidFill>
              </a:rPr>
              <a:t>requirements</a:t>
            </a:r>
            <a:r>
              <a:rPr lang="en-US" sz="2100" dirty="0"/>
              <a:t> of users at different organizational levels</a:t>
            </a:r>
            <a:r>
              <a:rPr lang="pl-PL" sz="2100" dirty="0"/>
              <a:t> </a:t>
            </a:r>
            <a:r>
              <a:rPr lang="en-US" sz="2100" dirty="0"/>
              <a:t>are </a:t>
            </a:r>
            <a:r>
              <a:rPr lang="en-US" sz="2100" dirty="0">
                <a:solidFill>
                  <a:srgbClr val="FF0000"/>
                </a:solidFill>
              </a:rPr>
              <a:t>merged </a:t>
            </a:r>
            <a:r>
              <a:rPr lang="en-US" sz="2100" dirty="0"/>
              <a:t>before the design process starts, and </a:t>
            </a:r>
            <a:endParaRPr lang="pl-PL" sz="2100" dirty="0"/>
          </a:p>
          <a:p>
            <a:pPr marL="719138" indent="-360363" algn="l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one schema for the </a:t>
            </a:r>
            <a:r>
              <a:rPr lang="en-US" sz="2100" dirty="0">
                <a:solidFill>
                  <a:srgbClr val="FF0000"/>
                </a:solidFill>
              </a:rPr>
              <a:t>entire</a:t>
            </a:r>
            <a:r>
              <a:rPr lang="pl-PL" sz="2100" dirty="0">
                <a:solidFill>
                  <a:srgbClr val="FF0000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data warehouse </a:t>
            </a:r>
            <a:r>
              <a:rPr lang="en-US" sz="2100" dirty="0"/>
              <a:t>is built, from which data marts can be </a:t>
            </a:r>
            <a:r>
              <a:rPr lang="en-US" sz="2100" dirty="0">
                <a:solidFill>
                  <a:srgbClr val="FF0000"/>
                </a:solidFill>
              </a:rPr>
              <a:t>obtained</a:t>
            </a:r>
            <a:r>
              <a:rPr lang="en-US" sz="2100" dirty="0"/>
              <a:t>. </a:t>
            </a:r>
            <a:endParaRPr lang="pl-PL" sz="2100" dirty="0"/>
          </a:p>
          <a:p>
            <a:pPr marL="342900" indent="-342900" algn="l" eaLnBrk="0" hangingPunct="0">
              <a:lnSpc>
                <a:spcPts val="2800"/>
              </a:lnSpc>
              <a:spcBef>
                <a:spcPts val="1800"/>
              </a:spcBef>
              <a:buFont typeface="Wingdings" panose="05000000000000000000" pitchFamily="2" charset="2"/>
              <a:buChar char="F"/>
            </a:pPr>
            <a:r>
              <a:rPr lang="en-US" sz="2400" dirty="0"/>
              <a:t>In the</a:t>
            </a:r>
            <a:r>
              <a:rPr lang="pl-PL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bottom-up approach</a:t>
            </a:r>
            <a:r>
              <a:rPr lang="en-US" sz="2400" dirty="0"/>
              <a:t>, </a:t>
            </a:r>
            <a:endParaRPr lang="pl-PL" sz="2400" dirty="0"/>
          </a:p>
          <a:p>
            <a:pPr marL="719138" indent="-360363" algn="l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a schema is built for </a:t>
            </a:r>
            <a:r>
              <a:rPr lang="en-US" sz="2100" dirty="0">
                <a:solidFill>
                  <a:srgbClr val="FF0000"/>
                </a:solidFill>
              </a:rPr>
              <a:t>each data mart</a:t>
            </a:r>
            <a:r>
              <a:rPr lang="en-US" sz="2100" dirty="0"/>
              <a:t>, according to</a:t>
            </a:r>
            <a:r>
              <a:rPr lang="pl-PL" sz="2100" dirty="0"/>
              <a:t> </a:t>
            </a:r>
            <a:r>
              <a:rPr lang="en-US" sz="2100" dirty="0"/>
              <a:t>the requirements of the users of each business area. </a:t>
            </a:r>
            <a:endParaRPr lang="pl-PL" sz="2100" dirty="0"/>
          </a:p>
          <a:p>
            <a:pPr marL="719138" indent="-360363" algn="l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The data mart schemas</a:t>
            </a:r>
            <a:r>
              <a:rPr lang="pl-PL" sz="2100" dirty="0"/>
              <a:t> </a:t>
            </a:r>
            <a:r>
              <a:rPr lang="en-US" sz="2100" dirty="0"/>
              <a:t>produced are then </a:t>
            </a:r>
            <a:r>
              <a:rPr lang="en-US" sz="2100" dirty="0">
                <a:solidFill>
                  <a:srgbClr val="FF0000"/>
                </a:solidFill>
              </a:rPr>
              <a:t>merged</a:t>
            </a:r>
            <a:r>
              <a:rPr lang="en-US" sz="2100" dirty="0"/>
              <a:t> in a global warehouse schema.</a:t>
            </a:r>
            <a:endParaRPr kumimoji="1" lang="en-AU" altLang="pl-PL" sz="2100" dirty="0"/>
          </a:p>
        </p:txBody>
      </p:sp>
    </p:spTree>
    <p:extLst>
      <p:ext uri="{BB962C8B-B14F-4D97-AF65-F5344CB8AC3E}">
        <p14:creationId xmlns:p14="http://schemas.microsoft.com/office/powerpoint/2010/main" val="40432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sz="4000" b="1" dirty="0"/>
              <a:t>Strategie projektowania hurtowni danych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5600-046F-4146-81DD-8282D228377D}" type="datetime1">
              <a:rPr lang="pl-PL" smtClean="0"/>
              <a:t>2024-05-22</a:t>
            </a:fld>
            <a:endParaRPr lang="pl-PL"/>
          </a:p>
        </p:txBody>
      </p:sp>
      <p:sp>
        <p:nvSpPr>
          <p:cNvPr id="15" name="AutoShape 4" descr="mk:@MSITStore:E:\MSDN\backgrnd.chm::/html/sqlmsdw1.gif"/>
          <p:cNvSpPr>
            <a:spLocks noChangeAspect="1" noChangeArrowheads="1"/>
          </p:cNvSpPr>
          <p:nvPr/>
        </p:nvSpPr>
        <p:spPr bwMode="auto">
          <a:xfrm>
            <a:off x="4859792" y="2911248"/>
            <a:ext cx="362996" cy="3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636814" y="1125160"/>
            <a:ext cx="11108872" cy="457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pl-PL" sz="2400" dirty="0"/>
              <a:t>Podobnie jak w przypadku baz operacyjnych, można wskazać na </a:t>
            </a:r>
            <a:r>
              <a:rPr lang="pl-PL" sz="2400" dirty="0">
                <a:solidFill>
                  <a:srgbClr val="FF0000"/>
                </a:solidFill>
              </a:rPr>
              <a:t>dwie podstawowe strategie</a:t>
            </a:r>
            <a:r>
              <a:rPr lang="pl-PL" sz="2400" dirty="0"/>
              <a:t> projektowania hurtowni danych i składnic danych</a:t>
            </a:r>
            <a:r>
              <a:rPr lang="en-US" sz="2400" dirty="0"/>
              <a:t>. </a:t>
            </a:r>
            <a:endParaRPr lang="pl-PL" sz="2400" dirty="0"/>
          </a:p>
          <a:p>
            <a:pPr marL="342900" indent="-342900" eaLnBrk="0" hangingPunct="0">
              <a:lnSpc>
                <a:spcPts val="2800"/>
              </a:lnSpc>
              <a:spcBef>
                <a:spcPts val="1800"/>
              </a:spcBef>
              <a:buFont typeface="Wingdings" panose="05000000000000000000" pitchFamily="2" charset="2"/>
              <a:buChar char="F"/>
            </a:pPr>
            <a:r>
              <a:rPr lang="pl-PL" sz="2400" dirty="0"/>
              <a:t>W podejściu </a:t>
            </a:r>
            <a:r>
              <a:rPr lang="pl-PL" sz="2400" dirty="0">
                <a:solidFill>
                  <a:srgbClr val="FF0000"/>
                </a:solidFill>
              </a:rPr>
              <a:t>zstępującym (</a:t>
            </a:r>
            <a:r>
              <a:rPr lang="pl-PL" sz="2400" i="1" dirty="0">
                <a:solidFill>
                  <a:srgbClr val="FF0000"/>
                </a:solidFill>
              </a:rPr>
              <a:t>top-down</a:t>
            </a:r>
            <a:r>
              <a:rPr lang="pl-PL" sz="2400" dirty="0">
                <a:solidFill>
                  <a:srgbClr val="FF0000"/>
                </a:solidFill>
              </a:rPr>
              <a:t>),</a:t>
            </a:r>
            <a:r>
              <a:rPr lang="en-US" sz="2400" dirty="0"/>
              <a:t> </a:t>
            </a:r>
            <a:endParaRPr lang="pl-PL" sz="2400" dirty="0"/>
          </a:p>
          <a:p>
            <a:pPr marL="719138" indent="-360363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rgbClr val="FF0000"/>
                </a:solidFill>
              </a:rPr>
              <a:t>wymagania</a:t>
            </a:r>
            <a:r>
              <a:rPr lang="pl-PL" sz="2100" dirty="0"/>
              <a:t> użytkowników z różnych obszarów i szczebli organizacji są zbierane w jedną </a:t>
            </a:r>
            <a:r>
              <a:rPr lang="pl-PL" sz="2100" dirty="0">
                <a:solidFill>
                  <a:srgbClr val="FF0000"/>
                </a:solidFill>
              </a:rPr>
              <a:t>spójną całość</a:t>
            </a:r>
            <a:r>
              <a:rPr lang="pl-PL" sz="2100" dirty="0"/>
              <a:t>, zanim zacznie się projektowanie, a następnie</a:t>
            </a:r>
          </a:p>
          <a:p>
            <a:pPr marL="719138" indent="-360363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dla </a:t>
            </a:r>
            <a:r>
              <a:rPr lang="pl-PL" sz="2100" dirty="0">
                <a:solidFill>
                  <a:srgbClr val="FF0000"/>
                </a:solidFill>
              </a:rPr>
              <a:t>całej hurtowni danych </a:t>
            </a:r>
            <a:r>
              <a:rPr lang="pl-PL" sz="2100" dirty="0"/>
              <a:t>jest konstruowany jeden schemat z którego można będzie </a:t>
            </a:r>
            <a:r>
              <a:rPr lang="pl-PL" sz="2100" dirty="0">
                <a:solidFill>
                  <a:srgbClr val="FF0000"/>
                </a:solidFill>
              </a:rPr>
              <a:t>wyodrębnić</a:t>
            </a:r>
            <a:r>
              <a:rPr lang="pl-PL" sz="2100" dirty="0"/>
              <a:t> składnice danych</a:t>
            </a:r>
            <a:r>
              <a:rPr lang="en-US" sz="2100" dirty="0"/>
              <a:t>. </a:t>
            </a:r>
            <a:endParaRPr lang="pl-PL" sz="2100" dirty="0"/>
          </a:p>
          <a:p>
            <a:pPr marL="342900" indent="-342900" eaLnBrk="0" hangingPunct="0">
              <a:lnSpc>
                <a:spcPts val="2800"/>
              </a:lnSpc>
              <a:spcBef>
                <a:spcPts val="1800"/>
              </a:spcBef>
              <a:buFont typeface="Wingdings" panose="05000000000000000000" pitchFamily="2" charset="2"/>
              <a:buChar char="F"/>
            </a:pPr>
            <a:r>
              <a:rPr lang="pl-PL" sz="2400" dirty="0"/>
              <a:t>W podejściu </a:t>
            </a:r>
            <a:r>
              <a:rPr lang="pl-PL" sz="2400" dirty="0">
                <a:solidFill>
                  <a:srgbClr val="FF0000"/>
                </a:solidFill>
              </a:rPr>
              <a:t>wstępującym (</a:t>
            </a:r>
            <a:r>
              <a:rPr lang="pl-PL" sz="2400" i="1" dirty="0" err="1">
                <a:solidFill>
                  <a:srgbClr val="FF0000"/>
                </a:solidFill>
              </a:rPr>
              <a:t>bottom-up</a:t>
            </a:r>
            <a:r>
              <a:rPr lang="pl-PL" sz="2400" dirty="0">
                <a:solidFill>
                  <a:srgbClr val="FF0000"/>
                </a:solidFill>
              </a:rPr>
              <a:t>),</a:t>
            </a:r>
            <a:r>
              <a:rPr lang="en-US" sz="2400" dirty="0"/>
              <a:t> </a:t>
            </a:r>
            <a:endParaRPr lang="pl-PL" sz="2400" dirty="0"/>
          </a:p>
          <a:p>
            <a:pPr marL="719138" indent="-360363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schemat jest konstruowany dla </a:t>
            </a:r>
            <a:r>
              <a:rPr lang="pl-PL" sz="2100" dirty="0">
                <a:solidFill>
                  <a:srgbClr val="FF0000"/>
                </a:solidFill>
              </a:rPr>
              <a:t>każdej składnicy danych</a:t>
            </a:r>
            <a:r>
              <a:rPr lang="pl-PL" sz="2100" dirty="0"/>
              <a:t>, zgodnie z wymaganiami użytkowników reprezentujących poszczególne obszary merytoryczne</a:t>
            </a:r>
            <a:r>
              <a:rPr lang="en-US" sz="2100" dirty="0"/>
              <a:t>. </a:t>
            </a:r>
            <a:endParaRPr lang="pl-PL" sz="2100" dirty="0"/>
          </a:p>
          <a:p>
            <a:pPr marL="719138" indent="-360363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100" dirty="0"/>
              <a:t>Otrzymane schematy składnic są następnie </a:t>
            </a:r>
            <a:r>
              <a:rPr lang="pl-PL" sz="2100" dirty="0">
                <a:solidFill>
                  <a:srgbClr val="FF0000"/>
                </a:solidFill>
              </a:rPr>
              <a:t>scalane</a:t>
            </a:r>
            <a:r>
              <a:rPr lang="pl-PL" sz="2100" dirty="0"/>
              <a:t> celem uzyskania schematu hurtowni globalnej</a:t>
            </a:r>
            <a:r>
              <a:rPr lang="en-US" sz="2100" dirty="0"/>
              <a:t>.</a:t>
            </a:r>
            <a:endParaRPr kumimoji="1" lang="en-AU" altLang="pl-PL" sz="2100" dirty="0"/>
          </a:p>
        </p:txBody>
      </p:sp>
    </p:spTree>
    <p:extLst>
      <p:ext uri="{BB962C8B-B14F-4D97-AF65-F5344CB8AC3E}">
        <p14:creationId xmlns:p14="http://schemas.microsoft.com/office/powerpoint/2010/main" val="10979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sz="4000" b="1" dirty="0" err="1"/>
              <a:t>Phases</a:t>
            </a:r>
            <a:r>
              <a:rPr lang="pl-PL" sz="4000" b="1" dirty="0"/>
              <a:t> in Data Warehouse Design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5600-046F-4146-81DD-8282D228377D}" type="datetime1">
              <a:rPr lang="pl-PL" smtClean="0"/>
              <a:t>2024-05-22</a:t>
            </a:fld>
            <a:endParaRPr lang="pl-PL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130630" y="1016525"/>
            <a:ext cx="11745684" cy="86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en-US" sz="2400" dirty="0"/>
              <a:t>One possible strategy is to use a </a:t>
            </a:r>
            <a:r>
              <a:rPr lang="en-US" sz="2400" dirty="0">
                <a:solidFill>
                  <a:srgbClr val="FF0000"/>
                </a:solidFill>
              </a:rPr>
              <a:t>model-based</a:t>
            </a:r>
            <a:r>
              <a:rPr lang="en-US" sz="2400" dirty="0"/>
              <a:t> approach for data warehouse design, which follows the traditional phases for designing operational databases</a:t>
            </a:r>
            <a:r>
              <a:rPr lang="pl-PL" sz="2400" dirty="0"/>
              <a:t>, as </a:t>
            </a:r>
            <a:r>
              <a:rPr lang="pl-PL" sz="2400" dirty="0" err="1"/>
              <a:t>shown</a:t>
            </a:r>
            <a:r>
              <a:rPr lang="pl-PL" sz="2400" dirty="0"/>
              <a:t> in the </a:t>
            </a:r>
            <a:r>
              <a:rPr lang="pl-PL" sz="2400" dirty="0" err="1"/>
              <a:t>figure</a:t>
            </a:r>
            <a:r>
              <a:rPr lang="pl-PL" sz="2400" dirty="0"/>
              <a:t>: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0630" y="3349585"/>
            <a:ext cx="11745684" cy="270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en-US" sz="2400" dirty="0"/>
              <a:t>In fact there are </a:t>
            </a:r>
            <a:r>
              <a:rPr lang="en-US" sz="2400" dirty="0">
                <a:solidFill>
                  <a:srgbClr val="FF0000"/>
                </a:solidFill>
              </a:rPr>
              <a:t>important differences </a:t>
            </a:r>
            <a:r>
              <a:rPr lang="en-US" sz="2400" dirty="0"/>
              <a:t>between the design</a:t>
            </a:r>
            <a:r>
              <a:rPr lang="pl-PL" sz="2400" dirty="0"/>
              <a:t> </a:t>
            </a:r>
            <a:r>
              <a:rPr lang="en-US" sz="2400" dirty="0"/>
              <a:t>phases for databases and data warehouses, arising from their different nature.</a:t>
            </a:r>
            <a:endParaRPr lang="pl-PL" sz="2400" dirty="0"/>
          </a:p>
          <a:p>
            <a:pPr marL="342900" indent="-342900" algn="l" eaLnBrk="0" hangingPunct="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pl-PL" sz="2400" dirty="0"/>
              <a:t>A</a:t>
            </a:r>
            <a:r>
              <a:rPr lang="en-US" sz="2400" dirty="0" err="1"/>
              <a:t>lthough</a:t>
            </a:r>
            <a:r>
              <a:rPr lang="en-US" sz="2400" dirty="0"/>
              <a:t>, for simplicity, the phases in </a:t>
            </a:r>
            <a:r>
              <a:rPr lang="pl-PL" sz="2400" dirty="0" err="1"/>
              <a:t>our</a:t>
            </a:r>
            <a:r>
              <a:rPr lang="pl-PL" sz="2400" dirty="0"/>
              <a:t> </a:t>
            </a:r>
            <a:r>
              <a:rPr lang="pl-PL" sz="2400" dirty="0" err="1"/>
              <a:t>figure</a:t>
            </a:r>
            <a:r>
              <a:rPr lang="pl-PL" sz="2400" dirty="0"/>
              <a:t> </a:t>
            </a:r>
            <a:r>
              <a:rPr lang="en-US" sz="2400" dirty="0"/>
              <a:t>are depicted</a:t>
            </a:r>
            <a:r>
              <a:rPr lang="pl-PL" sz="2400" dirty="0"/>
              <a:t> </a:t>
            </a:r>
            <a:r>
              <a:rPr lang="en-US" sz="2400" dirty="0"/>
              <a:t>consecutively, actually there are </a:t>
            </a:r>
            <a:r>
              <a:rPr lang="en-US" sz="2400" dirty="0">
                <a:solidFill>
                  <a:srgbClr val="FF0000"/>
                </a:solidFill>
              </a:rPr>
              <a:t>multiple interactions </a:t>
            </a:r>
            <a:r>
              <a:rPr lang="en-US" sz="2400" dirty="0"/>
              <a:t>between them. </a:t>
            </a:r>
            <a:endParaRPr lang="pl-PL" sz="2400" dirty="0"/>
          </a:p>
          <a:p>
            <a:pPr marL="342900" indent="-342900" algn="l" eaLnBrk="0" hangingPunct="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pl-PL" sz="2400" dirty="0"/>
              <a:t>T</a:t>
            </a:r>
            <a:r>
              <a:rPr lang="en-US" sz="2400" dirty="0"/>
              <a:t>he phases in </a:t>
            </a:r>
            <a:r>
              <a:rPr lang="pl-PL" sz="2400" dirty="0" err="1"/>
              <a:t>figure</a:t>
            </a:r>
            <a:r>
              <a:rPr lang="en-US" sz="2400" dirty="0"/>
              <a:t> may be applied to define </a:t>
            </a:r>
            <a:r>
              <a:rPr lang="en-US" sz="2400" dirty="0">
                <a:solidFill>
                  <a:srgbClr val="FF0000"/>
                </a:solidFill>
              </a:rPr>
              <a:t>either</a:t>
            </a:r>
            <a:r>
              <a:rPr lang="en-US" sz="2400" dirty="0"/>
              <a:t> the</a:t>
            </a:r>
            <a:r>
              <a:rPr lang="pl-PL" sz="2400" dirty="0"/>
              <a:t> </a:t>
            </a:r>
            <a:r>
              <a:rPr lang="en-US" sz="2400" dirty="0"/>
              <a:t>schema of the overall schema of the </a:t>
            </a:r>
            <a:r>
              <a:rPr lang="en-US" sz="2400" dirty="0">
                <a:solidFill>
                  <a:srgbClr val="FF0000"/>
                </a:solidFill>
              </a:rPr>
              <a:t>organizational data warehouse or</a:t>
            </a:r>
            <a:r>
              <a:rPr lang="en-US" sz="2400" dirty="0"/>
              <a:t> the</a:t>
            </a:r>
            <a:r>
              <a:rPr lang="pl-PL" sz="2400" dirty="0"/>
              <a:t> </a:t>
            </a:r>
            <a:r>
              <a:rPr lang="en-US" sz="2400" dirty="0"/>
              <a:t>schemas of </a:t>
            </a:r>
            <a:r>
              <a:rPr lang="en-US" sz="2400" dirty="0">
                <a:solidFill>
                  <a:srgbClr val="FF0000"/>
                </a:solidFill>
              </a:rPr>
              <a:t>individual data marts</a:t>
            </a:r>
            <a:r>
              <a:rPr lang="en-US" sz="2400" dirty="0"/>
              <a:t>.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1856742" y="2220362"/>
            <a:ext cx="1698171" cy="734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Requirement specification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3554913" y="2220362"/>
            <a:ext cx="2155371" cy="734332"/>
            <a:chOff x="3554913" y="2220362"/>
            <a:chExt cx="2155371" cy="734332"/>
          </a:xfrm>
        </p:grpSpPr>
        <p:cxnSp>
          <p:nvCxnSpPr>
            <p:cNvPr id="5" name="Łącznik prosty ze strzałką 4"/>
            <p:cNvCxnSpPr>
              <a:stCxn id="3" idx="3"/>
            </p:cNvCxnSpPr>
            <p:nvPr/>
          </p:nvCxnSpPr>
          <p:spPr>
            <a:xfrm>
              <a:off x="3554913" y="2587528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rostokąt zaokrąglony 12"/>
            <p:cNvSpPr/>
            <p:nvPr/>
          </p:nvSpPr>
          <p:spPr>
            <a:xfrm>
              <a:off x="4012113" y="2220362"/>
              <a:ext cx="1698171" cy="73433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err="1">
                  <a:solidFill>
                    <a:schemeClr val="tx1"/>
                  </a:solidFill>
                </a:rPr>
                <a:t>Conceptual</a:t>
              </a:r>
              <a:r>
                <a:rPr lang="pl-PL" sz="2000" dirty="0">
                  <a:solidFill>
                    <a:schemeClr val="tx1"/>
                  </a:solidFill>
                </a:rPr>
                <a:t> design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5710284" y="2205079"/>
            <a:ext cx="2155371" cy="734332"/>
            <a:chOff x="5710284" y="2205079"/>
            <a:chExt cx="2155371" cy="734332"/>
          </a:xfrm>
        </p:grpSpPr>
        <p:cxnSp>
          <p:nvCxnSpPr>
            <p:cNvPr id="14" name="Łącznik prosty ze strzałką 13"/>
            <p:cNvCxnSpPr>
              <a:stCxn id="13" idx="3"/>
            </p:cNvCxnSpPr>
            <p:nvPr/>
          </p:nvCxnSpPr>
          <p:spPr>
            <a:xfrm>
              <a:off x="5710284" y="2587528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rostokąt zaokrąglony 15"/>
            <p:cNvSpPr/>
            <p:nvPr/>
          </p:nvSpPr>
          <p:spPr>
            <a:xfrm>
              <a:off x="6167484" y="2205079"/>
              <a:ext cx="1698171" cy="73433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err="1">
                  <a:solidFill>
                    <a:schemeClr val="tx1"/>
                  </a:solidFill>
                </a:rPr>
                <a:t>Logical</a:t>
              </a:r>
              <a:r>
                <a:rPr lang="pl-PL" sz="2000" dirty="0">
                  <a:solidFill>
                    <a:schemeClr val="tx1"/>
                  </a:solidFill>
                </a:rPr>
                <a:t> design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7865655" y="2232804"/>
            <a:ext cx="2155371" cy="734332"/>
            <a:chOff x="7865655" y="2232804"/>
            <a:chExt cx="2155371" cy="734332"/>
          </a:xfrm>
        </p:grpSpPr>
        <p:cxnSp>
          <p:nvCxnSpPr>
            <p:cNvPr id="17" name="Łącznik prosty ze strzałką 16"/>
            <p:cNvCxnSpPr>
              <a:stCxn id="16" idx="3"/>
            </p:cNvCxnSpPr>
            <p:nvPr/>
          </p:nvCxnSpPr>
          <p:spPr>
            <a:xfrm>
              <a:off x="7865655" y="257224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rostokąt zaokrąglony 17"/>
            <p:cNvSpPr/>
            <p:nvPr/>
          </p:nvSpPr>
          <p:spPr>
            <a:xfrm>
              <a:off x="8322855" y="2232804"/>
              <a:ext cx="1698171" cy="73433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err="1">
                  <a:solidFill>
                    <a:schemeClr val="tx1"/>
                  </a:solidFill>
                </a:rPr>
                <a:t>Physical</a:t>
              </a:r>
              <a:r>
                <a:rPr lang="pl-PL" sz="2000" dirty="0">
                  <a:solidFill>
                    <a:schemeClr val="tx1"/>
                  </a:solidFill>
                </a:rPr>
                <a:t> design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50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sz="4000" b="1" dirty="0"/>
              <a:t>Etapy opracowania hurtowni danych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5600-046F-4146-81DD-8282D228377D}" type="datetime1">
              <a:rPr lang="pl-PL" smtClean="0"/>
              <a:t>2024-05-22</a:t>
            </a:fld>
            <a:endParaRPr lang="pl-PL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157843" y="957856"/>
            <a:ext cx="11876313" cy="86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pl-PL" sz="2300" dirty="0"/>
              <a:t>Jedną z możliwych strategii jest zastosowanie podejścia opartego na </a:t>
            </a:r>
            <a:r>
              <a:rPr lang="pl-PL" sz="2300" dirty="0">
                <a:solidFill>
                  <a:srgbClr val="FF0000"/>
                </a:solidFill>
              </a:rPr>
              <a:t>modelowaniu</a:t>
            </a:r>
            <a:r>
              <a:rPr lang="pl-PL" sz="2300" dirty="0"/>
              <a:t>, które nawiązuje do tradycyjnego postępowania stosowanego przy konstruowaniu baz operacyjnych.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7843" y="3470886"/>
            <a:ext cx="11745684" cy="270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pl-PL" sz="2300" dirty="0"/>
              <a:t>W rzeczywistości występują </a:t>
            </a:r>
            <a:r>
              <a:rPr lang="pl-PL" sz="2300" dirty="0">
                <a:solidFill>
                  <a:srgbClr val="FF0000"/>
                </a:solidFill>
              </a:rPr>
              <a:t>istotne różnice </a:t>
            </a:r>
            <a:r>
              <a:rPr lang="pl-PL" sz="2300" dirty="0"/>
              <a:t>pomiędzy operacjami związanymi z opracowaniem baz danych a opracowaniem hurtowni wynikające z odrębnej natury tych systemów</a:t>
            </a:r>
            <a:r>
              <a:rPr lang="en-US" sz="2300" dirty="0"/>
              <a:t>.</a:t>
            </a:r>
            <a:endParaRPr lang="pl-PL" sz="2300" dirty="0"/>
          </a:p>
          <a:p>
            <a:pPr marL="342900" indent="-342900" algn="l" eaLnBrk="0" hangingPunct="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pl-PL" sz="2300" dirty="0"/>
              <a:t>Dla zachowania prostoty, etapy opracowania na naszym rysunku zostały przedstawione w układzie sekwencyjnym. Warto jednak pamiętać, że w praktyce wzajemne powiązania pomiędzy nimi mogą okazać się znacznie </a:t>
            </a:r>
            <a:r>
              <a:rPr lang="pl-PL" sz="2300" dirty="0">
                <a:solidFill>
                  <a:srgbClr val="FF0000"/>
                </a:solidFill>
              </a:rPr>
              <a:t>bardziej rozbudowane</a:t>
            </a:r>
            <a:r>
              <a:rPr lang="en-US" sz="2300" dirty="0"/>
              <a:t>. </a:t>
            </a:r>
            <a:endParaRPr lang="pl-PL" sz="2300" dirty="0"/>
          </a:p>
          <a:p>
            <a:pPr marL="342900" indent="-342900" algn="l" eaLnBrk="0" hangingPunct="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pl-PL" sz="2300" dirty="0"/>
              <a:t>Pokazany tutaj proces może mieć zastosowanie </a:t>
            </a:r>
            <a:r>
              <a:rPr lang="pl-PL" sz="2300" dirty="0">
                <a:solidFill>
                  <a:srgbClr val="FF0000"/>
                </a:solidFill>
              </a:rPr>
              <a:t>zarówno</a:t>
            </a:r>
            <a:r>
              <a:rPr lang="pl-PL" sz="2300" dirty="0"/>
              <a:t> w odniesieniu do opracowania </a:t>
            </a:r>
            <a:r>
              <a:rPr lang="pl-PL" sz="2300" dirty="0">
                <a:solidFill>
                  <a:srgbClr val="FF0000"/>
                </a:solidFill>
              </a:rPr>
              <a:t>globalnej hurtowni </a:t>
            </a:r>
            <a:r>
              <a:rPr lang="pl-PL" sz="2300" dirty="0"/>
              <a:t>dla całej organizacji, </a:t>
            </a:r>
            <a:r>
              <a:rPr lang="pl-PL" sz="2300" dirty="0">
                <a:solidFill>
                  <a:srgbClr val="FF0000"/>
                </a:solidFill>
              </a:rPr>
              <a:t>jak też </a:t>
            </a:r>
            <a:r>
              <a:rPr lang="pl-PL" sz="2300" dirty="0"/>
              <a:t>opracowania </a:t>
            </a:r>
            <a:r>
              <a:rPr lang="pl-PL" sz="2300" dirty="0">
                <a:solidFill>
                  <a:srgbClr val="FF0000"/>
                </a:solidFill>
              </a:rPr>
              <a:t>odrębnych składnic danych</a:t>
            </a:r>
            <a:r>
              <a:rPr lang="en-US" sz="2300" dirty="0"/>
              <a:t>.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1676400" y="2149359"/>
            <a:ext cx="1878328" cy="9318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pl-PL" sz="1900" dirty="0">
                <a:solidFill>
                  <a:schemeClr val="tx1"/>
                </a:solidFill>
              </a:rPr>
              <a:t>Specyfikacja wymagań</a:t>
            </a:r>
            <a:endParaRPr lang="en-US" sz="1900" dirty="0">
              <a:solidFill>
                <a:schemeClr val="tx1"/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554728" y="2149359"/>
            <a:ext cx="2384032" cy="931855"/>
            <a:chOff x="3554913" y="2220362"/>
            <a:chExt cx="2155371" cy="734332"/>
          </a:xfrm>
        </p:grpSpPr>
        <p:cxnSp>
          <p:nvCxnSpPr>
            <p:cNvPr id="5" name="Łącznik prosty ze strzałką 4"/>
            <p:cNvCxnSpPr/>
            <p:nvPr/>
          </p:nvCxnSpPr>
          <p:spPr>
            <a:xfrm>
              <a:off x="3554913" y="2587547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rostokąt zaokrąglony 12"/>
            <p:cNvSpPr/>
            <p:nvPr/>
          </p:nvSpPr>
          <p:spPr>
            <a:xfrm>
              <a:off x="4012113" y="2220362"/>
              <a:ext cx="1698171" cy="73433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r>
                <a:rPr lang="pl-PL" sz="1900" dirty="0">
                  <a:solidFill>
                    <a:schemeClr val="tx1"/>
                  </a:solidFill>
                </a:rPr>
                <a:t>Opracowanie modelu konceptualnego</a:t>
              </a:r>
              <a:endParaRPr lang="en-US" sz="1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5938760" y="2129965"/>
            <a:ext cx="2384032" cy="931855"/>
            <a:chOff x="5710284" y="2205079"/>
            <a:chExt cx="2155371" cy="734332"/>
          </a:xfrm>
        </p:grpSpPr>
        <p:cxnSp>
          <p:nvCxnSpPr>
            <p:cNvPr id="14" name="Łącznik prosty ze strzałką 13"/>
            <p:cNvCxnSpPr/>
            <p:nvPr/>
          </p:nvCxnSpPr>
          <p:spPr>
            <a:xfrm>
              <a:off x="5710284" y="2569527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rostokąt zaokrąglony 15"/>
            <p:cNvSpPr/>
            <p:nvPr/>
          </p:nvSpPr>
          <p:spPr>
            <a:xfrm>
              <a:off x="6167484" y="2205079"/>
              <a:ext cx="1698171" cy="73433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r>
                <a:rPr lang="pl-PL" sz="1900" dirty="0">
                  <a:solidFill>
                    <a:schemeClr val="tx1"/>
                  </a:solidFill>
                </a:rPr>
                <a:t>Opracowanie modelu logicznego</a:t>
              </a:r>
              <a:endParaRPr lang="en-US" sz="1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8322792" y="2131420"/>
            <a:ext cx="2384032" cy="931855"/>
            <a:chOff x="8322792" y="1994260"/>
            <a:chExt cx="2384032" cy="931855"/>
          </a:xfrm>
        </p:grpSpPr>
        <p:cxnSp>
          <p:nvCxnSpPr>
            <p:cNvPr id="17" name="Łącznik prosty ze strzałką 16"/>
            <p:cNvCxnSpPr/>
            <p:nvPr/>
          </p:nvCxnSpPr>
          <p:spPr>
            <a:xfrm>
              <a:off x="8322792" y="2460188"/>
              <a:ext cx="5057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rostokąt zaokrąglony 17"/>
            <p:cNvSpPr/>
            <p:nvPr/>
          </p:nvSpPr>
          <p:spPr>
            <a:xfrm>
              <a:off x="8828496" y="1994260"/>
              <a:ext cx="1878328" cy="9318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r>
                <a:rPr lang="pl-PL" sz="1900" dirty="0">
                  <a:solidFill>
                    <a:schemeClr val="tx1"/>
                  </a:solidFill>
                </a:rPr>
                <a:t>Opracowanie modelu fizycznego</a:t>
              </a:r>
              <a:endParaRPr lang="en-US" sz="19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4000" b="1" dirty="0"/>
              <a:t>Conceptual Modeling of Data Warehouses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5600-046F-4146-81DD-8282D228377D}" type="datetime1">
              <a:rPr lang="pl-PL" smtClean="0"/>
              <a:t>2024-05-22</a:t>
            </a:fld>
            <a:endParaRPr lang="pl-PL"/>
          </a:p>
        </p:txBody>
      </p:sp>
      <p:sp>
        <p:nvSpPr>
          <p:cNvPr id="15" name="AutoShape 4" descr="mk:@MSITStore:E:\MSDN\backgrnd.chm::/html/sqlmsdw1.gif"/>
          <p:cNvSpPr>
            <a:spLocks noChangeAspect="1" noChangeArrowheads="1"/>
          </p:cNvSpPr>
          <p:nvPr/>
        </p:nvSpPr>
        <p:spPr bwMode="auto">
          <a:xfrm>
            <a:off x="4859792" y="2911248"/>
            <a:ext cx="362996" cy="3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343613" y="2081692"/>
            <a:ext cx="11506200" cy="463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indent="-361950" algn="l" eaLnBrk="0" hangingPunct="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en-US" sz="2300" dirty="0"/>
              <a:t>A </a:t>
            </a:r>
            <a:r>
              <a:rPr lang="en-US" sz="2300" dirty="0">
                <a:solidFill>
                  <a:srgbClr val="FF0000"/>
                </a:solidFill>
              </a:rPr>
              <a:t>conceptual schema </a:t>
            </a:r>
            <a:r>
              <a:rPr lang="en-US" sz="2300" dirty="0"/>
              <a:t>is a concise description of the users’</a:t>
            </a:r>
            <a:r>
              <a:rPr lang="pl-PL" sz="2300" dirty="0"/>
              <a:t> </a:t>
            </a:r>
            <a:r>
              <a:rPr lang="en-US" sz="2300" dirty="0"/>
              <a:t>data requirements without taking into account implementation details.</a:t>
            </a:r>
            <a:endParaRPr lang="pl-PL" sz="2300" dirty="0"/>
          </a:p>
          <a:p>
            <a:pPr marL="342900" indent="-342900" algn="l" eaLnBrk="0" hangingPunct="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en-US" sz="2300" dirty="0"/>
              <a:t>The </a:t>
            </a:r>
            <a:r>
              <a:rPr lang="en-US" sz="2300" dirty="0">
                <a:solidFill>
                  <a:srgbClr val="FF0000"/>
                </a:solidFill>
              </a:rPr>
              <a:t>advantages</a:t>
            </a:r>
            <a:r>
              <a:rPr lang="en-US" sz="2300" dirty="0"/>
              <a:t> of using conceptual models for designing databases are</a:t>
            </a:r>
            <a:r>
              <a:rPr lang="pl-PL" sz="2300" dirty="0"/>
              <a:t> </a:t>
            </a:r>
            <a:r>
              <a:rPr lang="en-US" sz="2300" dirty="0"/>
              <a:t>well known.</a:t>
            </a:r>
            <a:endParaRPr lang="pl-PL" sz="2300" dirty="0"/>
          </a:p>
          <a:p>
            <a:pPr marL="720725" indent="-342900" algn="l" eaLnBrk="0" hangingPunct="0">
              <a:lnSpc>
                <a:spcPts val="2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Conceptual models </a:t>
            </a:r>
            <a:r>
              <a:rPr lang="en-US" sz="2000" dirty="0">
                <a:solidFill>
                  <a:srgbClr val="FF0000"/>
                </a:solidFill>
              </a:rPr>
              <a:t>facilitate communication </a:t>
            </a:r>
            <a:r>
              <a:rPr lang="en-US" sz="2000" dirty="0"/>
              <a:t>between users</a:t>
            </a:r>
            <a:r>
              <a:rPr lang="pl-PL" sz="2000" dirty="0"/>
              <a:t> </a:t>
            </a:r>
            <a:r>
              <a:rPr lang="en-US" sz="2000" dirty="0"/>
              <a:t>and designers since they do not require knowledge about specific features</a:t>
            </a:r>
            <a:r>
              <a:rPr lang="pl-PL" sz="2000" dirty="0"/>
              <a:t> </a:t>
            </a:r>
            <a:r>
              <a:rPr lang="en-US" sz="2000" dirty="0"/>
              <a:t>of the underlying implementation platform. </a:t>
            </a:r>
            <a:endParaRPr lang="pl-PL" sz="2000" dirty="0"/>
          </a:p>
          <a:p>
            <a:pPr marL="720725" indent="-342900" algn="l" eaLnBrk="0" hangingPunct="0">
              <a:lnSpc>
                <a:spcPts val="2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S</a:t>
            </a:r>
            <a:r>
              <a:rPr lang="en-US" sz="2000" dirty="0" err="1"/>
              <a:t>chemas</a:t>
            </a:r>
            <a:r>
              <a:rPr lang="en-US" sz="2000" dirty="0"/>
              <a:t> developed</a:t>
            </a:r>
            <a:r>
              <a:rPr lang="pl-PL" sz="2000" dirty="0"/>
              <a:t> </a:t>
            </a:r>
            <a:r>
              <a:rPr lang="en-US" sz="2000" dirty="0"/>
              <a:t>using conceptual models </a:t>
            </a:r>
            <a:r>
              <a:rPr lang="en-US" sz="2000" dirty="0">
                <a:solidFill>
                  <a:srgbClr val="FF0000"/>
                </a:solidFill>
              </a:rPr>
              <a:t>can be mapped to various logical models</a:t>
            </a:r>
            <a:r>
              <a:rPr lang="en-US" sz="2000" dirty="0"/>
              <a:t>, such</a:t>
            </a:r>
            <a:r>
              <a:rPr lang="pl-PL" sz="2000" dirty="0"/>
              <a:t> </a:t>
            </a:r>
            <a:r>
              <a:rPr lang="en-US" sz="2000" dirty="0"/>
              <a:t>as relational, object-relational, or object-oriented models, thus simplifying</a:t>
            </a:r>
            <a:r>
              <a:rPr lang="pl-PL" sz="2000" dirty="0"/>
              <a:t> </a:t>
            </a:r>
            <a:r>
              <a:rPr lang="en-US" sz="2000" dirty="0"/>
              <a:t>responses to changes in the technology used. </a:t>
            </a:r>
            <a:endParaRPr lang="pl-PL" sz="2000" dirty="0"/>
          </a:p>
          <a:p>
            <a:pPr marL="720725" indent="-342900" algn="l" eaLnBrk="0" hangingPunct="0">
              <a:lnSpc>
                <a:spcPts val="2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C</a:t>
            </a:r>
            <a:r>
              <a:rPr lang="en-US" sz="2000" dirty="0" err="1"/>
              <a:t>onceptual</a:t>
            </a:r>
            <a:r>
              <a:rPr lang="en-US" sz="2000" dirty="0"/>
              <a:t> models</a:t>
            </a:r>
            <a:r>
              <a:rPr lang="pl-PL" sz="2000" dirty="0"/>
              <a:t> </a:t>
            </a:r>
            <a:r>
              <a:rPr lang="en-US" sz="2000" dirty="0"/>
              <a:t>facilitate the database </a:t>
            </a:r>
            <a:r>
              <a:rPr lang="en-US" sz="2000" dirty="0">
                <a:solidFill>
                  <a:srgbClr val="FF0000"/>
                </a:solidFill>
              </a:rPr>
              <a:t>maintenance and evolution</a:t>
            </a:r>
            <a:r>
              <a:rPr lang="en-US" sz="2000" dirty="0"/>
              <a:t>, since they </a:t>
            </a:r>
            <a:r>
              <a:rPr lang="en-US" sz="2000" dirty="0">
                <a:solidFill>
                  <a:srgbClr val="FF0000"/>
                </a:solidFill>
              </a:rPr>
              <a:t>focus on users’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requirements</a:t>
            </a:r>
            <a:r>
              <a:rPr lang="en-US" sz="2000" dirty="0"/>
              <a:t>; as a consequence, they provide better support for subsequent</a:t>
            </a:r>
            <a:r>
              <a:rPr lang="pl-PL" sz="2000" dirty="0"/>
              <a:t> </a:t>
            </a:r>
            <a:r>
              <a:rPr lang="en-US" sz="2000" dirty="0"/>
              <a:t>changes in the logical and physical schemas.</a:t>
            </a:r>
            <a:endParaRPr lang="pl-PL" sz="2000" dirty="0"/>
          </a:p>
        </p:txBody>
      </p:sp>
      <p:sp>
        <p:nvSpPr>
          <p:cNvPr id="3" name="Prostokąt 2"/>
          <p:cNvSpPr/>
          <p:nvPr/>
        </p:nvSpPr>
        <p:spPr>
          <a:xfrm>
            <a:off x="590550" y="1127360"/>
            <a:ext cx="11010900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conventional database design process includes the creation of database schemas at three different levels: </a:t>
            </a:r>
            <a:r>
              <a:rPr lang="en-US" sz="2400" dirty="0">
                <a:solidFill>
                  <a:srgbClr val="FF0000"/>
                </a:solidFill>
              </a:rPr>
              <a:t>conceptual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logical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0000"/>
                </a:solidFill>
              </a:rPr>
              <a:t>physical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31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sz="4000" b="1" dirty="0"/>
              <a:t>Modelowanie konceptualne hurtowni danych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5600-046F-4146-81DD-8282D228377D}" type="datetime1">
              <a:rPr lang="pl-PL" smtClean="0"/>
              <a:t>2024-05-22</a:t>
            </a:fld>
            <a:endParaRPr lang="pl-PL"/>
          </a:p>
        </p:txBody>
      </p:sp>
      <p:sp>
        <p:nvSpPr>
          <p:cNvPr id="15" name="AutoShape 4" descr="mk:@MSITStore:E:\MSDN\backgrnd.chm::/html/sqlmsdw1.gif"/>
          <p:cNvSpPr>
            <a:spLocks noChangeAspect="1" noChangeArrowheads="1"/>
          </p:cNvSpPr>
          <p:nvPr/>
        </p:nvSpPr>
        <p:spPr bwMode="auto">
          <a:xfrm>
            <a:off x="4859792" y="2911248"/>
            <a:ext cx="362996" cy="3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436688" y="2181770"/>
            <a:ext cx="11510010" cy="393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1950" indent="-361950" algn="l" eaLnBrk="0" hangingPunct="0">
              <a:lnSpc>
                <a:spcPts val="23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pl-PL" sz="2300" dirty="0">
                <a:solidFill>
                  <a:srgbClr val="FF0000"/>
                </a:solidFill>
              </a:rPr>
              <a:t>Schemat konceptualny </a:t>
            </a:r>
            <a:r>
              <a:rPr lang="pl-PL" sz="2300" dirty="0"/>
              <a:t>stanowi zwięzły opis wymagań odnośnie danych użytkowników bez zajmowania się szczegółami implementacji</a:t>
            </a:r>
            <a:r>
              <a:rPr lang="en-US" sz="2300" dirty="0"/>
              <a:t>.</a:t>
            </a:r>
            <a:endParaRPr lang="pl-PL" sz="2300" dirty="0"/>
          </a:p>
          <a:p>
            <a:pPr marL="342900" indent="-342900" algn="l" eaLnBrk="0" hangingPunct="0">
              <a:lnSpc>
                <a:spcPts val="2300"/>
              </a:lnSpc>
              <a:spcBef>
                <a:spcPts val="1800"/>
              </a:spcBef>
              <a:buFont typeface="Wingdings" panose="05000000000000000000" pitchFamily="2" charset="2"/>
              <a:buChar char="F"/>
            </a:pPr>
            <a:r>
              <a:rPr lang="pl-PL" sz="2300" dirty="0">
                <a:solidFill>
                  <a:srgbClr val="FF0000"/>
                </a:solidFill>
              </a:rPr>
              <a:t>Zalety</a:t>
            </a:r>
            <a:r>
              <a:rPr lang="pl-PL" sz="2300" dirty="0"/>
              <a:t> używania modeli konceptualnych w procesie opracowania baz są powszechnie znane</a:t>
            </a:r>
            <a:r>
              <a:rPr lang="en-US" sz="2300" dirty="0"/>
              <a:t>.</a:t>
            </a:r>
            <a:endParaRPr lang="pl-PL" sz="2300" dirty="0"/>
          </a:p>
          <a:p>
            <a:pPr marL="720725" indent="-342900" algn="l" eaLnBrk="0" hangingPunct="0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Modele konceptualne </a:t>
            </a:r>
            <a:r>
              <a:rPr lang="pl-PL" sz="2000" dirty="0">
                <a:solidFill>
                  <a:srgbClr val="FF0000"/>
                </a:solidFill>
              </a:rPr>
              <a:t>ułatwiają komunikację </a:t>
            </a:r>
            <a:r>
              <a:rPr lang="pl-PL" sz="2000" dirty="0"/>
              <a:t>pomiędzy użytkownikami i konstruktorami gdyż nie wymagają one wiedzy w zakresie specyfiki przyszłej platformy realizacji</a:t>
            </a:r>
            <a:r>
              <a:rPr lang="en-US" sz="2000" dirty="0"/>
              <a:t>. </a:t>
            </a:r>
            <a:endParaRPr lang="pl-PL" sz="2000" dirty="0"/>
          </a:p>
          <a:p>
            <a:pPr marL="720725" indent="-342900" algn="l" eaLnBrk="0" hangingPunct="0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Schematy opracowane przy użyciu modeli konceptualnych </a:t>
            </a:r>
            <a:r>
              <a:rPr lang="pl-PL" sz="2000" dirty="0">
                <a:solidFill>
                  <a:srgbClr val="FF0000"/>
                </a:solidFill>
              </a:rPr>
              <a:t>można odwzorować na różne modele logiczne</a:t>
            </a:r>
            <a:r>
              <a:rPr lang="pl-PL" sz="2000" dirty="0"/>
              <a:t>, takie jak: model relacyjny, obiektowo-relacyjny lub obiektowy, co ułatwia reagowanie na zmiany w zastosowanej technologii</a:t>
            </a:r>
            <a:r>
              <a:rPr lang="en-US" sz="2000" dirty="0"/>
              <a:t>. </a:t>
            </a:r>
            <a:endParaRPr lang="pl-PL" sz="2000" dirty="0"/>
          </a:p>
          <a:p>
            <a:pPr marL="720725" indent="-342900" algn="l" eaLnBrk="0" hangingPunct="0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Modele konceptualne ułatwiają </a:t>
            </a:r>
            <a:r>
              <a:rPr lang="pl-PL" sz="2000" dirty="0">
                <a:solidFill>
                  <a:srgbClr val="FF0000"/>
                </a:solidFill>
              </a:rPr>
              <a:t>utrzymanie</a:t>
            </a:r>
            <a:r>
              <a:rPr lang="pl-PL" sz="2000" dirty="0"/>
              <a:t> oraz </a:t>
            </a:r>
            <a:r>
              <a:rPr lang="pl-PL" sz="2000" dirty="0">
                <a:solidFill>
                  <a:srgbClr val="FF0000"/>
                </a:solidFill>
              </a:rPr>
              <a:t>rozwijanie</a:t>
            </a:r>
            <a:r>
              <a:rPr lang="pl-PL" sz="2000" dirty="0"/>
              <a:t> bazy, ponieważ </a:t>
            </a:r>
            <a:r>
              <a:rPr lang="pl-PL" sz="2000" dirty="0">
                <a:solidFill>
                  <a:srgbClr val="FF0000"/>
                </a:solidFill>
              </a:rPr>
              <a:t>koncentrują się na wymaganiach użytkownika</a:t>
            </a:r>
            <a:r>
              <a:rPr lang="pl-PL" sz="2000" dirty="0"/>
              <a:t>; w konsekwencji zapewniają one lepsze wsparcie dla przyszłych zmian w schematach logicznych i fizycznych</a:t>
            </a:r>
            <a:r>
              <a:rPr lang="en-US" sz="2000" dirty="0"/>
              <a:t>.</a:t>
            </a:r>
            <a:endParaRPr lang="pl-PL" sz="2000" dirty="0"/>
          </a:p>
        </p:txBody>
      </p:sp>
      <p:sp>
        <p:nvSpPr>
          <p:cNvPr id="3" name="Prostokąt 2"/>
          <p:cNvSpPr/>
          <p:nvPr/>
        </p:nvSpPr>
        <p:spPr>
          <a:xfrm>
            <a:off x="838200" y="1112100"/>
            <a:ext cx="10857614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Typowy proces opracowania bazy danych zakłada konstruowanie modeli (schematów) na trzech różnych poziomach: </a:t>
            </a:r>
            <a:r>
              <a:rPr lang="pl-PL" sz="2400" dirty="0">
                <a:solidFill>
                  <a:srgbClr val="FF0000"/>
                </a:solidFill>
              </a:rPr>
              <a:t>konceptualnym</a:t>
            </a:r>
            <a:r>
              <a:rPr lang="pl-PL" sz="2400" dirty="0"/>
              <a:t>, </a:t>
            </a:r>
            <a:r>
              <a:rPr lang="pl-PL" sz="2400" dirty="0">
                <a:solidFill>
                  <a:srgbClr val="FF0000"/>
                </a:solidFill>
              </a:rPr>
              <a:t>logicznym</a:t>
            </a:r>
            <a:r>
              <a:rPr lang="pl-PL" sz="2400" dirty="0"/>
              <a:t> oraz </a:t>
            </a:r>
            <a:r>
              <a:rPr lang="pl-PL" sz="2400" dirty="0">
                <a:solidFill>
                  <a:srgbClr val="FF0000"/>
                </a:solidFill>
              </a:rPr>
              <a:t>fizycznym</a:t>
            </a:r>
            <a:r>
              <a:rPr lang="pl-PL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986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sz="4000" b="1" dirty="0" err="1"/>
              <a:t>Logical</a:t>
            </a:r>
            <a:r>
              <a:rPr lang="pl-PL" sz="4000" b="1" dirty="0"/>
              <a:t> Modeling of Data </a:t>
            </a:r>
            <a:r>
              <a:rPr lang="pl-PL" sz="4000" b="1" dirty="0" err="1"/>
              <a:t>Warehouses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5600-046F-4146-81DD-8282D228377D}" type="datetime1">
              <a:rPr lang="pl-PL" smtClean="0"/>
              <a:t>2024-05-22</a:t>
            </a:fld>
            <a:endParaRPr lang="pl-PL"/>
          </a:p>
        </p:txBody>
      </p:sp>
      <p:sp>
        <p:nvSpPr>
          <p:cNvPr id="15" name="AutoShape 4" descr="mk:@MSITStore:E:\MSDN\backgrnd.chm::/html/sqlmsdw1.gif"/>
          <p:cNvSpPr>
            <a:spLocks noChangeAspect="1" noChangeArrowheads="1"/>
          </p:cNvSpPr>
          <p:nvPr/>
        </p:nvSpPr>
        <p:spPr bwMode="auto">
          <a:xfrm>
            <a:off x="4859792" y="2911248"/>
            <a:ext cx="362996" cy="3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sz="1600"/>
          </a:p>
        </p:txBody>
      </p:sp>
      <p:sp>
        <p:nvSpPr>
          <p:cNvPr id="10" name="Prostokąt 9"/>
          <p:cNvSpPr/>
          <p:nvPr/>
        </p:nvSpPr>
        <p:spPr>
          <a:xfrm>
            <a:off x="135255" y="906476"/>
            <a:ext cx="1192149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One possible </a:t>
            </a:r>
            <a:r>
              <a:rPr lang="pl-PL" sz="2300" dirty="0" err="1"/>
              <a:t>logical</a:t>
            </a:r>
            <a:r>
              <a:rPr lang="pl-PL" sz="2300" dirty="0"/>
              <a:t> (</a:t>
            </a:r>
            <a:r>
              <a:rPr lang="en-US" sz="2300" dirty="0"/>
              <a:t>relational</a:t>
            </a:r>
            <a:r>
              <a:rPr lang="pl-PL" sz="2300" dirty="0"/>
              <a:t>) </a:t>
            </a:r>
            <a:r>
              <a:rPr lang="en-US" sz="2300" dirty="0"/>
              <a:t>representation of the multidimensional model is based</a:t>
            </a:r>
            <a:r>
              <a:rPr lang="pl-PL" sz="2300" dirty="0"/>
              <a:t> </a:t>
            </a:r>
            <a:r>
              <a:rPr lang="en-US" sz="2300" dirty="0"/>
              <a:t>on the </a:t>
            </a:r>
            <a:r>
              <a:rPr lang="en-US" sz="2300" dirty="0">
                <a:solidFill>
                  <a:srgbClr val="FF0000"/>
                </a:solidFill>
              </a:rPr>
              <a:t>star schema</a:t>
            </a:r>
            <a:r>
              <a:rPr lang="en-US" sz="2300" dirty="0"/>
              <a:t>, where there is one central </a:t>
            </a:r>
            <a:r>
              <a:rPr lang="en-US" sz="2300" dirty="0">
                <a:solidFill>
                  <a:srgbClr val="FF0000"/>
                </a:solidFill>
              </a:rPr>
              <a:t>fact table</a:t>
            </a:r>
            <a:r>
              <a:rPr lang="en-US" sz="2300" dirty="0"/>
              <a:t>, and a set of</a:t>
            </a:r>
            <a:r>
              <a:rPr lang="pl-PL" sz="2300" dirty="0"/>
              <a:t> </a:t>
            </a:r>
            <a:r>
              <a:rPr lang="en-US" sz="2300" dirty="0">
                <a:solidFill>
                  <a:srgbClr val="FF0000"/>
                </a:solidFill>
              </a:rPr>
              <a:t>dimension tables</a:t>
            </a:r>
            <a:r>
              <a:rPr lang="en-US" sz="2300" dirty="0"/>
              <a:t>, one for each dimension.</a:t>
            </a:r>
            <a:endParaRPr lang="pl-PL" sz="2300" dirty="0"/>
          </a:p>
        </p:txBody>
      </p:sp>
      <p:sp>
        <p:nvSpPr>
          <p:cNvPr id="8" name="Prostokąt 7"/>
          <p:cNvSpPr/>
          <p:nvPr/>
        </p:nvSpPr>
        <p:spPr>
          <a:xfrm>
            <a:off x="135255" y="2109864"/>
            <a:ext cx="53854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100" dirty="0">
                <a:solidFill>
                  <a:srgbClr val="FF0000"/>
                </a:solidFill>
              </a:rPr>
              <a:t>An example </a:t>
            </a:r>
            <a:r>
              <a:rPr lang="en-US" sz="2100" dirty="0"/>
              <a:t>is given in </a:t>
            </a:r>
            <a:r>
              <a:rPr lang="pl-PL" sz="2100" dirty="0" err="1"/>
              <a:t>figure</a:t>
            </a:r>
            <a:r>
              <a:rPr lang="en-US" sz="2100" dirty="0"/>
              <a:t>,</a:t>
            </a:r>
            <a:r>
              <a:rPr lang="pl-PL" sz="2100" dirty="0"/>
              <a:t> </a:t>
            </a:r>
            <a:r>
              <a:rPr lang="en-US" sz="2100" dirty="0"/>
              <a:t>where the fact table is depicted in gray and the dimension tables are depicted</a:t>
            </a:r>
            <a:r>
              <a:rPr lang="pl-PL" sz="2100" dirty="0"/>
              <a:t> </a:t>
            </a:r>
            <a:r>
              <a:rPr lang="en-US" sz="2100" dirty="0"/>
              <a:t>in white. </a:t>
            </a:r>
            <a:endParaRPr lang="pl-PL" sz="2100" dirty="0"/>
          </a:p>
          <a:p>
            <a:pPr marL="72072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100" dirty="0"/>
              <a:t>The fact table contains the </a:t>
            </a:r>
            <a:r>
              <a:rPr lang="en-US" sz="2100" dirty="0">
                <a:solidFill>
                  <a:srgbClr val="FF0000"/>
                </a:solidFill>
              </a:rPr>
              <a:t>foreign keys </a:t>
            </a:r>
            <a:r>
              <a:rPr lang="en-US" sz="2100" dirty="0"/>
              <a:t>of the related dimension</a:t>
            </a:r>
            <a:r>
              <a:rPr lang="pl-PL" sz="2100" dirty="0"/>
              <a:t> </a:t>
            </a:r>
            <a:r>
              <a:rPr lang="en-US" sz="2100" dirty="0"/>
              <a:t>tables, namely, ProductKey, </a:t>
            </a:r>
            <a:r>
              <a:rPr lang="en-US" sz="2100" dirty="0" err="1"/>
              <a:t>StoreKey</a:t>
            </a:r>
            <a:r>
              <a:rPr lang="en-US" sz="2100" dirty="0"/>
              <a:t>, </a:t>
            </a:r>
            <a:r>
              <a:rPr lang="en-US" sz="2100" dirty="0" err="1"/>
              <a:t>PromotionKey</a:t>
            </a:r>
            <a:r>
              <a:rPr lang="en-US" sz="2100" dirty="0"/>
              <a:t>, and </a:t>
            </a:r>
            <a:r>
              <a:rPr lang="en-US" sz="2100" dirty="0" err="1"/>
              <a:t>TimeKey</a:t>
            </a:r>
            <a:r>
              <a:rPr lang="en-US" sz="2100" dirty="0"/>
              <a:t>, and the</a:t>
            </a:r>
            <a:r>
              <a:rPr lang="pl-PL" sz="2100" dirty="0"/>
              <a:t> </a:t>
            </a:r>
            <a:r>
              <a:rPr lang="en-US" sz="2100" dirty="0">
                <a:solidFill>
                  <a:srgbClr val="FF0000"/>
                </a:solidFill>
              </a:rPr>
              <a:t>measures</a:t>
            </a:r>
            <a:r>
              <a:rPr lang="en-US" sz="2100" dirty="0"/>
              <a:t>, namely, Amount and Quantity.</a:t>
            </a:r>
            <a:endParaRPr lang="pl-PL" sz="2100" dirty="0"/>
          </a:p>
          <a:p>
            <a:pPr marL="72072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100" dirty="0"/>
              <a:t> As shown in the figure, </a:t>
            </a:r>
            <a:r>
              <a:rPr lang="en-US" sz="2100" dirty="0">
                <a:solidFill>
                  <a:srgbClr val="FF0000"/>
                </a:solidFill>
              </a:rPr>
              <a:t>referential</a:t>
            </a:r>
            <a:r>
              <a:rPr lang="pl-PL" sz="2100" dirty="0">
                <a:solidFill>
                  <a:srgbClr val="FF0000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integrity </a:t>
            </a:r>
            <a:r>
              <a:rPr lang="en-US" sz="2100" dirty="0"/>
              <a:t>constraints are specified between the fact table and each of the</a:t>
            </a:r>
            <a:r>
              <a:rPr lang="pl-PL" sz="2100" dirty="0"/>
              <a:t> </a:t>
            </a:r>
            <a:r>
              <a:rPr lang="pl-PL" sz="2100" dirty="0" err="1"/>
              <a:t>dimension</a:t>
            </a:r>
            <a:r>
              <a:rPr lang="pl-PL" sz="2100" dirty="0"/>
              <a:t> </a:t>
            </a:r>
            <a:r>
              <a:rPr lang="pl-PL" sz="2100" dirty="0" err="1"/>
              <a:t>tables</a:t>
            </a:r>
            <a:r>
              <a:rPr lang="pl-PL" sz="2100" dirty="0"/>
              <a:t>.</a:t>
            </a:r>
            <a:endParaRPr lang="en-US" sz="2100" dirty="0"/>
          </a:p>
        </p:txBody>
      </p:sp>
      <p:grpSp>
        <p:nvGrpSpPr>
          <p:cNvPr id="109" name="Grupa 108"/>
          <p:cNvGrpSpPr/>
          <p:nvPr/>
        </p:nvGrpSpPr>
        <p:grpSpPr>
          <a:xfrm>
            <a:off x="5728615" y="1845079"/>
            <a:ext cx="6021303" cy="4840529"/>
            <a:chOff x="5717041" y="1826400"/>
            <a:chExt cx="6021303" cy="4840529"/>
          </a:xfrm>
        </p:grpSpPr>
        <p:grpSp>
          <p:nvGrpSpPr>
            <p:cNvPr id="104" name="Grupa 103"/>
            <p:cNvGrpSpPr/>
            <p:nvPr/>
          </p:nvGrpSpPr>
          <p:grpSpPr>
            <a:xfrm>
              <a:off x="5717041" y="1826400"/>
              <a:ext cx="2172457" cy="2428136"/>
              <a:chOff x="5717041" y="1826400"/>
              <a:chExt cx="2172457" cy="2428136"/>
            </a:xfrm>
          </p:grpSpPr>
          <p:sp>
            <p:nvSpPr>
              <p:cNvPr id="45" name="Prostokąt 44"/>
              <p:cNvSpPr/>
              <p:nvPr/>
            </p:nvSpPr>
            <p:spPr>
              <a:xfrm>
                <a:off x="5728116" y="1829759"/>
                <a:ext cx="1497330" cy="24133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46" name="pole tekstowe 45"/>
              <p:cNvSpPr txBox="1"/>
              <p:nvPr/>
            </p:nvSpPr>
            <p:spPr>
              <a:xfrm>
                <a:off x="5736021" y="1826400"/>
                <a:ext cx="14848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Product</a:t>
                </a:r>
              </a:p>
            </p:txBody>
          </p:sp>
          <p:sp>
            <p:nvSpPr>
              <p:cNvPr id="50" name="pole tekstowe 49"/>
              <p:cNvSpPr txBox="1"/>
              <p:nvPr/>
            </p:nvSpPr>
            <p:spPr>
              <a:xfrm>
                <a:off x="5728116" y="2097270"/>
                <a:ext cx="14992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/>
                  <a:t>ProductKey</a:t>
                </a:r>
              </a:p>
            </p:txBody>
          </p:sp>
          <p:sp>
            <p:nvSpPr>
              <p:cNvPr id="51" name="pole tekstowe 50"/>
              <p:cNvSpPr txBox="1"/>
              <p:nvPr/>
            </p:nvSpPr>
            <p:spPr>
              <a:xfrm>
                <a:off x="5728115" y="2316066"/>
                <a:ext cx="17066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ProductNumber</a:t>
                </a:r>
              </a:p>
            </p:txBody>
          </p:sp>
          <p:sp>
            <p:nvSpPr>
              <p:cNvPr id="52" name="pole tekstowe 51"/>
              <p:cNvSpPr txBox="1"/>
              <p:nvPr/>
            </p:nvSpPr>
            <p:spPr>
              <a:xfrm>
                <a:off x="5728116" y="2539109"/>
                <a:ext cx="15235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dirty="0"/>
                  <a:t>ProductName</a:t>
                </a:r>
                <a:endParaRPr lang="en-US" sz="1600" dirty="0"/>
              </a:p>
            </p:txBody>
          </p:sp>
          <p:sp>
            <p:nvSpPr>
              <p:cNvPr id="53" name="pole tekstowe 52"/>
              <p:cNvSpPr txBox="1"/>
              <p:nvPr/>
            </p:nvSpPr>
            <p:spPr>
              <a:xfrm>
                <a:off x="5728116" y="2763768"/>
                <a:ext cx="14992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dirty="0"/>
                  <a:t>Description</a:t>
                </a:r>
                <a:endParaRPr lang="en-US" sz="1600" dirty="0"/>
              </a:p>
            </p:txBody>
          </p:sp>
          <p:sp>
            <p:nvSpPr>
              <p:cNvPr id="54" name="pole tekstowe 53"/>
              <p:cNvSpPr txBox="1"/>
              <p:nvPr/>
            </p:nvSpPr>
            <p:spPr>
              <a:xfrm>
                <a:off x="5728116" y="3005995"/>
                <a:ext cx="5054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/>
                  <a:t>Size</a:t>
                </a:r>
                <a:endParaRPr lang="en-US" sz="1600" dirty="0"/>
              </a:p>
            </p:txBody>
          </p:sp>
          <p:sp>
            <p:nvSpPr>
              <p:cNvPr id="55" name="pole tekstowe 54"/>
              <p:cNvSpPr txBox="1"/>
              <p:nvPr/>
            </p:nvSpPr>
            <p:spPr>
              <a:xfrm>
                <a:off x="5728116" y="3256240"/>
                <a:ext cx="1535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/>
                  <a:t>CathegoryName</a:t>
                </a:r>
                <a:endParaRPr lang="en-US" sz="1600" dirty="0"/>
              </a:p>
            </p:txBody>
          </p:sp>
          <p:cxnSp>
            <p:nvCxnSpPr>
              <p:cNvPr id="48" name="Łącznik prosty 47"/>
              <p:cNvCxnSpPr/>
              <p:nvPr/>
            </p:nvCxnSpPr>
            <p:spPr>
              <a:xfrm>
                <a:off x="5728116" y="2137071"/>
                <a:ext cx="1497330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pole tekstowe 48"/>
              <p:cNvSpPr txBox="1"/>
              <p:nvPr/>
            </p:nvSpPr>
            <p:spPr>
              <a:xfrm>
                <a:off x="5742530" y="3915982"/>
                <a:ext cx="431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. . .</a:t>
                </a:r>
              </a:p>
            </p:txBody>
          </p:sp>
          <p:sp>
            <p:nvSpPr>
              <p:cNvPr id="71" name="pole tekstowe 70"/>
              <p:cNvSpPr txBox="1"/>
              <p:nvPr/>
            </p:nvSpPr>
            <p:spPr>
              <a:xfrm>
                <a:off x="5717041" y="3507496"/>
                <a:ext cx="1535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/>
                  <a:t>CathegoryName</a:t>
                </a:r>
                <a:endParaRPr lang="en-US" sz="1600" dirty="0"/>
              </a:p>
            </p:txBody>
          </p:sp>
          <p:sp>
            <p:nvSpPr>
              <p:cNvPr id="72" name="pole tekstowe 71"/>
              <p:cNvSpPr txBox="1"/>
              <p:nvPr/>
            </p:nvSpPr>
            <p:spPr>
              <a:xfrm>
                <a:off x="5717041" y="3757741"/>
                <a:ext cx="1535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/>
                  <a:t>CathegoryName</a:t>
                </a:r>
                <a:endParaRPr lang="en-US" sz="1600" dirty="0"/>
              </a:p>
            </p:txBody>
          </p:sp>
          <p:cxnSp>
            <p:nvCxnSpPr>
              <p:cNvPr id="85" name="Łącznik prosty ze strzałką 84"/>
              <p:cNvCxnSpPr/>
              <p:nvPr/>
            </p:nvCxnSpPr>
            <p:spPr>
              <a:xfrm flipH="1">
                <a:off x="7231164" y="2339342"/>
                <a:ext cx="658334" cy="305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Łącznik prosty 95"/>
              <p:cNvCxnSpPr>
                <a:endCxn id="3" idx="1"/>
              </p:cNvCxnSpPr>
              <p:nvPr/>
            </p:nvCxnSpPr>
            <p:spPr>
              <a:xfrm>
                <a:off x="7554612" y="3082361"/>
                <a:ext cx="3348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Łącznik prosty ze strzałką 85"/>
            <p:cNvCxnSpPr/>
            <p:nvPr/>
          </p:nvCxnSpPr>
          <p:spPr>
            <a:xfrm flipH="1">
              <a:off x="7249675" y="4766908"/>
              <a:ext cx="310656" cy="36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Łącznik prosty 94"/>
            <p:cNvCxnSpPr/>
            <p:nvPr/>
          </p:nvCxnSpPr>
          <p:spPr>
            <a:xfrm flipV="1">
              <a:off x="7560331" y="3092746"/>
              <a:ext cx="0" cy="16778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a 26"/>
            <p:cNvGrpSpPr/>
            <p:nvPr/>
          </p:nvGrpSpPr>
          <p:grpSpPr>
            <a:xfrm>
              <a:off x="7889498" y="2166446"/>
              <a:ext cx="1523583" cy="1820944"/>
              <a:chOff x="7889498" y="2329730"/>
              <a:chExt cx="1523583" cy="1820944"/>
            </a:xfrm>
          </p:grpSpPr>
          <p:sp>
            <p:nvSpPr>
              <p:cNvPr id="3" name="Prostokąt 2"/>
              <p:cNvSpPr/>
              <p:nvPr/>
            </p:nvSpPr>
            <p:spPr>
              <a:xfrm>
                <a:off x="7889498" y="2340616"/>
                <a:ext cx="1497330" cy="181005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/>
              </a:p>
            </p:txBody>
          </p:sp>
          <p:sp>
            <p:nvSpPr>
              <p:cNvPr id="4" name="pole tekstowe 3"/>
              <p:cNvSpPr txBox="1"/>
              <p:nvPr/>
            </p:nvSpPr>
            <p:spPr>
              <a:xfrm>
                <a:off x="8308585" y="2329730"/>
                <a:ext cx="6174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/>
                  <a:t>Sales</a:t>
                </a:r>
              </a:p>
            </p:txBody>
          </p:sp>
          <p:grpSp>
            <p:nvGrpSpPr>
              <p:cNvPr id="5" name="Grupa 4"/>
              <p:cNvGrpSpPr/>
              <p:nvPr/>
            </p:nvGrpSpPr>
            <p:grpSpPr>
              <a:xfrm>
                <a:off x="7889498" y="2600600"/>
                <a:ext cx="1523583" cy="1519296"/>
                <a:chOff x="9233510" y="3183550"/>
                <a:chExt cx="1523583" cy="1519296"/>
              </a:xfrm>
            </p:grpSpPr>
            <p:sp>
              <p:nvSpPr>
                <p:cNvPr id="11" name="pole tekstowe 10"/>
                <p:cNvSpPr txBox="1"/>
                <p:nvPr/>
              </p:nvSpPr>
              <p:spPr>
                <a:xfrm>
                  <a:off x="9233510" y="3183550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u="sng" dirty="0"/>
                    <a:t>ProductKey</a:t>
                  </a:r>
                </a:p>
              </p:txBody>
            </p:sp>
            <p:sp>
              <p:nvSpPr>
                <p:cNvPr id="13" name="pole tekstowe 12"/>
                <p:cNvSpPr txBox="1"/>
                <p:nvPr/>
              </p:nvSpPr>
              <p:spPr>
                <a:xfrm>
                  <a:off x="9233510" y="3412253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u="sng" dirty="0"/>
                    <a:t>StoreKey</a:t>
                  </a:r>
                </a:p>
              </p:txBody>
            </p:sp>
            <p:sp>
              <p:nvSpPr>
                <p:cNvPr id="14" name="pole tekstowe 13"/>
                <p:cNvSpPr txBox="1"/>
                <p:nvPr/>
              </p:nvSpPr>
              <p:spPr>
                <a:xfrm>
                  <a:off x="9233510" y="3635296"/>
                  <a:ext cx="15235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u="sng" dirty="0"/>
                    <a:t>PromotionKey</a:t>
                  </a:r>
                </a:p>
              </p:txBody>
            </p:sp>
            <p:sp>
              <p:nvSpPr>
                <p:cNvPr id="16" name="pole tekstowe 15"/>
                <p:cNvSpPr txBox="1"/>
                <p:nvPr/>
              </p:nvSpPr>
              <p:spPr>
                <a:xfrm>
                  <a:off x="9233510" y="3871675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u="sng" dirty="0"/>
                    <a:t>TimeKey</a:t>
                  </a:r>
                </a:p>
              </p:txBody>
            </p:sp>
            <p:sp>
              <p:nvSpPr>
                <p:cNvPr id="17" name="pole tekstowe 16"/>
                <p:cNvSpPr txBox="1"/>
                <p:nvPr/>
              </p:nvSpPr>
              <p:spPr>
                <a:xfrm>
                  <a:off x="9233510" y="4114047"/>
                  <a:ext cx="85760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Amount</a:t>
                  </a:r>
                </a:p>
              </p:txBody>
            </p:sp>
            <p:sp>
              <p:nvSpPr>
                <p:cNvPr id="18" name="pole tekstowe 17"/>
                <p:cNvSpPr txBox="1"/>
                <p:nvPr/>
              </p:nvSpPr>
              <p:spPr>
                <a:xfrm>
                  <a:off x="9233510" y="4364292"/>
                  <a:ext cx="9105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 err="1"/>
                    <a:t>Quantity</a:t>
                  </a:r>
                  <a:endParaRPr lang="pl-PL" sz="1600" dirty="0"/>
                </a:p>
              </p:txBody>
            </p:sp>
          </p:grpSp>
          <p:cxnSp>
            <p:nvCxnSpPr>
              <p:cNvPr id="7" name="Łącznik prosty 6"/>
              <p:cNvCxnSpPr/>
              <p:nvPr/>
            </p:nvCxnSpPr>
            <p:spPr>
              <a:xfrm>
                <a:off x="7889498" y="2629515"/>
                <a:ext cx="1497330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a 27"/>
            <p:cNvGrpSpPr/>
            <p:nvPr/>
          </p:nvGrpSpPr>
          <p:grpSpPr>
            <a:xfrm>
              <a:off x="7889498" y="4646965"/>
              <a:ext cx="1523583" cy="2019964"/>
              <a:chOff x="7889498" y="4546207"/>
              <a:chExt cx="1523583" cy="2019964"/>
            </a:xfrm>
          </p:grpSpPr>
          <p:sp>
            <p:nvSpPr>
              <p:cNvPr id="30" name="Prostokąt 29"/>
              <p:cNvSpPr/>
              <p:nvPr/>
            </p:nvSpPr>
            <p:spPr>
              <a:xfrm>
                <a:off x="7889498" y="4546207"/>
                <a:ext cx="1497330" cy="20199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/>
              </a:p>
            </p:txBody>
          </p:sp>
          <p:sp>
            <p:nvSpPr>
              <p:cNvPr id="31" name="pole tekstowe 30"/>
              <p:cNvSpPr txBox="1"/>
              <p:nvPr/>
            </p:nvSpPr>
            <p:spPr>
              <a:xfrm>
                <a:off x="7915752" y="4564076"/>
                <a:ext cx="14710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/>
                  <a:t>Time</a:t>
                </a:r>
              </a:p>
            </p:txBody>
          </p:sp>
          <p:grpSp>
            <p:nvGrpSpPr>
              <p:cNvPr id="32" name="Grupa 31"/>
              <p:cNvGrpSpPr/>
              <p:nvPr/>
            </p:nvGrpSpPr>
            <p:grpSpPr>
              <a:xfrm>
                <a:off x="7889498" y="4877946"/>
                <a:ext cx="1523583" cy="1508954"/>
                <a:chOff x="9233510" y="3193892"/>
                <a:chExt cx="1523583" cy="1508954"/>
              </a:xfrm>
            </p:grpSpPr>
            <p:sp>
              <p:nvSpPr>
                <p:cNvPr id="34" name="pole tekstowe 33"/>
                <p:cNvSpPr txBox="1"/>
                <p:nvPr/>
              </p:nvSpPr>
              <p:spPr>
                <a:xfrm>
                  <a:off x="9233510" y="3193892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u="sng" dirty="0"/>
                    <a:t>TimeKey</a:t>
                  </a:r>
                </a:p>
              </p:txBody>
            </p:sp>
            <p:sp>
              <p:nvSpPr>
                <p:cNvPr id="35" name="pole tekstowe 34"/>
                <p:cNvSpPr txBox="1"/>
                <p:nvPr/>
              </p:nvSpPr>
              <p:spPr>
                <a:xfrm>
                  <a:off x="9233510" y="3435113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Date</a:t>
                  </a:r>
                </a:p>
              </p:txBody>
            </p:sp>
            <p:sp>
              <p:nvSpPr>
                <p:cNvPr id="36" name="pole tekstowe 35"/>
                <p:cNvSpPr txBox="1"/>
                <p:nvPr/>
              </p:nvSpPr>
              <p:spPr>
                <a:xfrm>
                  <a:off x="9233510" y="3658156"/>
                  <a:ext cx="15235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Event</a:t>
                  </a:r>
                </a:p>
              </p:txBody>
            </p:sp>
            <p:sp>
              <p:nvSpPr>
                <p:cNvPr id="37" name="pole tekstowe 36"/>
                <p:cNvSpPr txBox="1"/>
                <p:nvPr/>
              </p:nvSpPr>
              <p:spPr>
                <a:xfrm>
                  <a:off x="9233510" y="3894535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WeekDayFlag</a:t>
                  </a:r>
                </a:p>
              </p:txBody>
            </p:sp>
            <p:sp>
              <p:nvSpPr>
                <p:cNvPr id="38" name="pole tekstowe 37"/>
                <p:cNvSpPr txBox="1"/>
                <p:nvPr/>
              </p:nvSpPr>
              <p:spPr>
                <a:xfrm>
                  <a:off x="9233510" y="4136907"/>
                  <a:ext cx="130388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WeekendFlag</a:t>
                  </a:r>
                </a:p>
              </p:txBody>
            </p:sp>
            <p:sp>
              <p:nvSpPr>
                <p:cNvPr id="39" name="pole tekstowe 38"/>
                <p:cNvSpPr txBox="1"/>
                <p:nvPr/>
              </p:nvSpPr>
              <p:spPr>
                <a:xfrm>
                  <a:off x="9233510" y="4364292"/>
                  <a:ext cx="7761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Season</a:t>
                  </a:r>
                </a:p>
              </p:txBody>
            </p:sp>
          </p:grpSp>
          <p:cxnSp>
            <p:nvCxnSpPr>
              <p:cNvPr id="33" name="Łącznik prosty 32"/>
              <p:cNvCxnSpPr/>
              <p:nvPr/>
            </p:nvCxnSpPr>
            <p:spPr>
              <a:xfrm>
                <a:off x="7889498" y="4896519"/>
                <a:ext cx="1497330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pole tekstowe 40"/>
              <p:cNvSpPr txBox="1"/>
              <p:nvPr/>
            </p:nvSpPr>
            <p:spPr>
              <a:xfrm>
                <a:off x="7965700" y="6227617"/>
                <a:ext cx="431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/>
                  <a:t>. . .</a:t>
                </a:r>
              </a:p>
            </p:txBody>
          </p:sp>
        </p:grpSp>
        <p:grpSp>
          <p:nvGrpSpPr>
            <p:cNvPr id="57" name="Grupa 56"/>
            <p:cNvGrpSpPr/>
            <p:nvPr/>
          </p:nvGrpSpPr>
          <p:grpSpPr>
            <a:xfrm>
              <a:off x="5753079" y="4584891"/>
              <a:ext cx="1706685" cy="1947666"/>
              <a:chOff x="7889497" y="4531418"/>
              <a:chExt cx="1706685" cy="1947666"/>
            </a:xfrm>
          </p:grpSpPr>
          <p:sp>
            <p:nvSpPr>
              <p:cNvPr id="58" name="Prostokąt 57"/>
              <p:cNvSpPr/>
              <p:nvPr/>
            </p:nvSpPr>
            <p:spPr>
              <a:xfrm>
                <a:off x="7889498" y="4546208"/>
                <a:ext cx="1484845" cy="1932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59" name="pole tekstowe 58"/>
              <p:cNvSpPr txBox="1"/>
              <p:nvPr/>
            </p:nvSpPr>
            <p:spPr>
              <a:xfrm>
                <a:off x="7908077" y="4531418"/>
                <a:ext cx="14662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Pr</a:t>
                </a:r>
                <a:r>
                  <a:rPr lang="pl-PL" sz="1600" b="1" dirty="0"/>
                  <a:t>omotion</a:t>
                </a:r>
                <a:endParaRPr lang="en-US" sz="1600" b="1" dirty="0"/>
              </a:p>
            </p:txBody>
          </p:sp>
          <p:grpSp>
            <p:nvGrpSpPr>
              <p:cNvPr id="60" name="Grupa 59"/>
              <p:cNvGrpSpPr/>
              <p:nvPr/>
            </p:nvGrpSpPr>
            <p:grpSpPr>
              <a:xfrm>
                <a:off x="7889497" y="4824060"/>
                <a:ext cx="1706685" cy="1473098"/>
                <a:chOff x="9233509" y="3140006"/>
                <a:chExt cx="1706685" cy="1473098"/>
              </a:xfrm>
            </p:grpSpPr>
            <p:sp>
              <p:nvSpPr>
                <p:cNvPr id="64" name="pole tekstowe 63"/>
                <p:cNvSpPr txBox="1"/>
                <p:nvPr/>
              </p:nvSpPr>
              <p:spPr>
                <a:xfrm>
                  <a:off x="9233510" y="3140006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u="sng" dirty="0"/>
                    <a:t>Pro</a:t>
                  </a:r>
                  <a:r>
                    <a:rPr lang="pl-PL" sz="1600" u="sng" dirty="0" err="1"/>
                    <a:t>motion</a:t>
                  </a:r>
                  <a:r>
                    <a:rPr lang="en-US" sz="1600" u="sng" dirty="0"/>
                    <a:t>Key</a:t>
                  </a:r>
                </a:p>
              </p:txBody>
            </p:sp>
            <p:sp>
              <p:nvSpPr>
                <p:cNvPr id="65" name="pole tekstowe 64"/>
                <p:cNvSpPr txBox="1"/>
                <p:nvPr/>
              </p:nvSpPr>
              <p:spPr>
                <a:xfrm>
                  <a:off x="9233509" y="3379595"/>
                  <a:ext cx="170668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Pro</a:t>
                  </a:r>
                  <a:r>
                    <a:rPr lang="pl-PL" sz="1600" dirty="0"/>
                    <a:t>motionDescr</a:t>
                  </a:r>
                  <a:endParaRPr lang="en-US" sz="1600" dirty="0"/>
                </a:p>
              </p:txBody>
            </p:sp>
            <p:sp>
              <p:nvSpPr>
                <p:cNvPr id="66" name="pole tekstowe 65"/>
                <p:cNvSpPr txBox="1"/>
                <p:nvPr/>
              </p:nvSpPr>
              <p:spPr>
                <a:xfrm>
                  <a:off x="9233510" y="3580866"/>
                  <a:ext cx="15235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DiscountPerc</a:t>
                  </a:r>
                  <a:endParaRPr lang="en-US" sz="1600" dirty="0"/>
                </a:p>
              </p:txBody>
            </p:sp>
            <p:sp>
              <p:nvSpPr>
                <p:cNvPr id="67" name="pole tekstowe 66"/>
                <p:cNvSpPr txBox="1"/>
                <p:nvPr/>
              </p:nvSpPr>
              <p:spPr>
                <a:xfrm>
                  <a:off x="9233510" y="3806359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Type</a:t>
                  </a:r>
                  <a:endParaRPr lang="en-US" sz="1600" dirty="0"/>
                </a:p>
              </p:txBody>
            </p:sp>
            <p:sp>
              <p:nvSpPr>
                <p:cNvPr id="69" name="pole tekstowe 68"/>
                <p:cNvSpPr txBox="1"/>
                <p:nvPr/>
              </p:nvSpPr>
              <p:spPr>
                <a:xfrm>
                  <a:off x="9248890" y="4029041"/>
                  <a:ext cx="148484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StartDate</a:t>
                  </a:r>
                  <a:endParaRPr lang="en-US" sz="1600" dirty="0"/>
                </a:p>
              </p:txBody>
            </p:sp>
            <p:sp>
              <p:nvSpPr>
                <p:cNvPr id="70" name="pole tekstowe 69"/>
                <p:cNvSpPr txBox="1"/>
                <p:nvPr/>
              </p:nvSpPr>
              <p:spPr>
                <a:xfrm>
                  <a:off x="9251753" y="4274550"/>
                  <a:ext cx="8922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EndDate</a:t>
                  </a:r>
                  <a:endParaRPr lang="en-US" sz="1600" dirty="0"/>
                </a:p>
              </p:txBody>
            </p:sp>
          </p:grpSp>
          <p:cxnSp>
            <p:nvCxnSpPr>
              <p:cNvPr id="61" name="Łącznik prosty 60"/>
              <p:cNvCxnSpPr/>
              <p:nvPr/>
            </p:nvCxnSpPr>
            <p:spPr>
              <a:xfrm>
                <a:off x="7889498" y="4831203"/>
                <a:ext cx="1497330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pole tekstowe 62"/>
              <p:cNvSpPr txBox="1"/>
              <p:nvPr/>
            </p:nvSpPr>
            <p:spPr>
              <a:xfrm>
                <a:off x="7965700" y="6140529"/>
                <a:ext cx="431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. . .</a:t>
                </a:r>
              </a:p>
            </p:txBody>
          </p:sp>
        </p:grpSp>
        <p:cxnSp>
          <p:nvCxnSpPr>
            <p:cNvPr id="88" name="Łącznik prosty ze strzałką 87"/>
            <p:cNvCxnSpPr/>
            <p:nvPr/>
          </p:nvCxnSpPr>
          <p:spPr>
            <a:xfrm rot="5400000">
              <a:off x="8344446" y="4321806"/>
              <a:ext cx="658334" cy="30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upa 106"/>
            <p:cNvGrpSpPr/>
            <p:nvPr/>
          </p:nvGrpSpPr>
          <p:grpSpPr>
            <a:xfrm>
              <a:off x="9386828" y="1843775"/>
              <a:ext cx="2351516" cy="3089301"/>
              <a:chOff x="9386828" y="1843775"/>
              <a:chExt cx="2351516" cy="3089301"/>
            </a:xfrm>
          </p:grpSpPr>
          <p:cxnSp>
            <p:nvCxnSpPr>
              <p:cNvPr id="87" name="Łącznik prosty ze strzałką 86"/>
              <p:cNvCxnSpPr/>
              <p:nvPr/>
            </p:nvCxnSpPr>
            <p:spPr>
              <a:xfrm>
                <a:off x="9386828" y="2338706"/>
                <a:ext cx="658334" cy="305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upa 105"/>
              <p:cNvGrpSpPr/>
              <p:nvPr/>
            </p:nvGrpSpPr>
            <p:grpSpPr>
              <a:xfrm>
                <a:off x="10031659" y="1843775"/>
                <a:ext cx="1706685" cy="3089301"/>
                <a:chOff x="10031659" y="1843775"/>
                <a:chExt cx="1706685" cy="3089301"/>
              </a:xfrm>
            </p:grpSpPr>
            <p:sp>
              <p:nvSpPr>
                <p:cNvPr id="74" name="Prostokąt 73"/>
                <p:cNvSpPr/>
                <p:nvPr/>
              </p:nvSpPr>
              <p:spPr>
                <a:xfrm>
                  <a:off x="10031660" y="1858564"/>
                  <a:ext cx="1497330" cy="30745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75" name="pole tekstowe 74"/>
                <p:cNvSpPr txBox="1"/>
                <p:nvPr/>
              </p:nvSpPr>
              <p:spPr>
                <a:xfrm>
                  <a:off x="10039565" y="1843775"/>
                  <a:ext cx="148484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600" b="1" dirty="0"/>
                    <a:t>Store</a:t>
                  </a:r>
                  <a:endParaRPr lang="en-US" sz="1600" b="1" dirty="0"/>
                </a:p>
              </p:txBody>
            </p:sp>
            <p:sp>
              <p:nvSpPr>
                <p:cNvPr id="79" name="pole tekstowe 78"/>
                <p:cNvSpPr txBox="1"/>
                <p:nvPr/>
              </p:nvSpPr>
              <p:spPr>
                <a:xfrm>
                  <a:off x="10031660" y="2114645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u="sng" dirty="0"/>
                    <a:t>Store</a:t>
                  </a:r>
                  <a:r>
                    <a:rPr lang="en-US" sz="1600" u="sng" dirty="0"/>
                    <a:t>Key</a:t>
                  </a:r>
                </a:p>
              </p:txBody>
            </p:sp>
            <p:sp>
              <p:nvSpPr>
                <p:cNvPr id="80" name="pole tekstowe 79"/>
                <p:cNvSpPr txBox="1"/>
                <p:nvPr/>
              </p:nvSpPr>
              <p:spPr>
                <a:xfrm>
                  <a:off x="10031659" y="2344436"/>
                  <a:ext cx="170668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Store</a:t>
                  </a:r>
                  <a:r>
                    <a:rPr lang="en-US" sz="1600" dirty="0"/>
                    <a:t>Number</a:t>
                  </a:r>
                </a:p>
              </p:txBody>
            </p:sp>
            <p:sp>
              <p:nvSpPr>
                <p:cNvPr id="81" name="pole tekstowe 80"/>
                <p:cNvSpPr txBox="1"/>
                <p:nvPr/>
              </p:nvSpPr>
              <p:spPr>
                <a:xfrm>
                  <a:off x="10031660" y="2557137"/>
                  <a:ext cx="15235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StoreName</a:t>
                  </a:r>
                  <a:endParaRPr lang="en-US" sz="1600" dirty="0"/>
                </a:p>
              </p:txBody>
            </p:sp>
            <p:sp>
              <p:nvSpPr>
                <p:cNvPr id="82" name="pole tekstowe 81"/>
                <p:cNvSpPr txBox="1"/>
                <p:nvPr/>
              </p:nvSpPr>
              <p:spPr>
                <a:xfrm>
                  <a:off x="10031660" y="2782086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StoreAddress</a:t>
                  </a:r>
                  <a:endParaRPr lang="en-US" sz="1600" dirty="0"/>
                </a:p>
              </p:txBody>
            </p:sp>
            <p:sp>
              <p:nvSpPr>
                <p:cNvPr id="83" name="pole tekstowe 82"/>
                <p:cNvSpPr txBox="1"/>
                <p:nvPr/>
              </p:nvSpPr>
              <p:spPr>
                <a:xfrm>
                  <a:off x="10031660" y="3013028"/>
                  <a:ext cx="99899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CityName</a:t>
                  </a:r>
                  <a:endParaRPr lang="en-US" sz="1600" dirty="0"/>
                </a:p>
              </p:txBody>
            </p:sp>
            <p:sp>
              <p:nvSpPr>
                <p:cNvPr id="84" name="pole tekstowe 83"/>
                <p:cNvSpPr txBox="1"/>
                <p:nvPr/>
              </p:nvSpPr>
              <p:spPr>
                <a:xfrm>
                  <a:off x="10031660" y="3251843"/>
                  <a:ext cx="14017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CityPopulation</a:t>
                  </a:r>
                  <a:endParaRPr lang="en-US" sz="1600" dirty="0"/>
                </a:p>
              </p:txBody>
            </p:sp>
            <p:cxnSp>
              <p:nvCxnSpPr>
                <p:cNvPr id="77" name="Łącznik prosty 76"/>
                <p:cNvCxnSpPr/>
                <p:nvPr/>
              </p:nvCxnSpPr>
              <p:spPr>
                <a:xfrm>
                  <a:off x="10031660" y="2154446"/>
                  <a:ext cx="1497330" cy="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pole tekstowe 77"/>
                <p:cNvSpPr txBox="1"/>
                <p:nvPr/>
              </p:nvSpPr>
              <p:spPr>
                <a:xfrm>
                  <a:off x="10038401" y="4594522"/>
                  <a:ext cx="43152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. . .</a:t>
                  </a:r>
                </a:p>
              </p:txBody>
            </p:sp>
            <p:sp>
              <p:nvSpPr>
                <p:cNvPr id="89" name="pole tekstowe 88"/>
                <p:cNvSpPr txBox="1"/>
                <p:nvPr/>
              </p:nvSpPr>
              <p:spPr>
                <a:xfrm>
                  <a:off x="10031660" y="3498780"/>
                  <a:ext cx="89050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CityArea</a:t>
                  </a:r>
                  <a:endParaRPr lang="en-US" sz="1600" dirty="0"/>
                </a:p>
              </p:txBody>
            </p:sp>
            <p:sp>
              <p:nvSpPr>
                <p:cNvPr id="90" name="pole tekstowe 89"/>
                <p:cNvSpPr txBox="1"/>
                <p:nvPr/>
              </p:nvSpPr>
              <p:spPr>
                <a:xfrm>
                  <a:off x="10031660" y="3741879"/>
                  <a:ext cx="110780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StateName</a:t>
                  </a:r>
                  <a:endParaRPr lang="en-US" sz="1600" dirty="0"/>
                </a:p>
              </p:txBody>
            </p:sp>
            <p:sp>
              <p:nvSpPr>
                <p:cNvPr id="91" name="pole tekstowe 90"/>
                <p:cNvSpPr txBox="1"/>
                <p:nvPr/>
              </p:nvSpPr>
              <p:spPr>
                <a:xfrm>
                  <a:off x="10048317" y="3981697"/>
                  <a:ext cx="151054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StatePopulation</a:t>
                  </a:r>
                  <a:endParaRPr lang="en-US" sz="1600" dirty="0"/>
                </a:p>
              </p:txBody>
            </p:sp>
            <p:sp>
              <p:nvSpPr>
                <p:cNvPr id="92" name="pole tekstowe 91"/>
                <p:cNvSpPr txBox="1"/>
                <p:nvPr/>
              </p:nvSpPr>
              <p:spPr>
                <a:xfrm>
                  <a:off x="10045528" y="4224565"/>
                  <a:ext cx="9993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StateArea</a:t>
                  </a:r>
                  <a:endParaRPr lang="en-US" sz="1600" dirty="0"/>
                </a:p>
              </p:txBody>
            </p:sp>
            <p:sp>
              <p:nvSpPr>
                <p:cNvPr id="93" name="pole tekstowe 92"/>
                <p:cNvSpPr txBox="1"/>
                <p:nvPr/>
              </p:nvSpPr>
              <p:spPr>
                <a:xfrm>
                  <a:off x="10045524" y="4464053"/>
                  <a:ext cx="9993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StateArea</a:t>
                  </a:r>
                  <a:endParaRPr lang="en-US" sz="16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5911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93914" y="990699"/>
            <a:ext cx="1140822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 err="1">
                <a:solidFill>
                  <a:srgbClr val="FF0000"/>
                </a:solidFill>
              </a:rPr>
              <a:t>Typical</a:t>
            </a:r>
            <a:r>
              <a:rPr lang="pl-PL" sz="2400" dirty="0">
                <a:solidFill>
                  <a:srgbClr val="FF0000"/>
                </a:solidFill>
              </a:rPr>
              <a:t> OLAP </a:t>
            </a:r>
            <a:r>
              <a:rPr lang="pl-PL" sz="2400" dirty="0" err="1">
                <a:solidFill>
                  <a:srgbClr val="FF0000"/>
                </a:solidFill>
              </a:rPr>
              <a:t>queries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would ask, for example, for the </a:t>
            </a:r>
            <a:r>
              <a:rPr lang="en-US" sz="2400" dirty="0">
                <a:solidFill>
                  <a:srgbClr val="FF0000"/>
                </a:solidFill>
              </a:rPr>
              <a:t>total sales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amount </a:t>
            </a:r>
            <a:r>
              <a:rPr lang="en-US" sz="2400" dirty="0"/>
              <a:t>by product and by customer or for the most ordered products by</a:t>
            </a:r>
            <a:r>
              <a:rPr lang="pl-PL" sz="2400" dirty="0"/>
              <a:t> </a:t>
            </a:r>
            <a:r>
              <a:rPr lang="en-US" sz="2400" dirty="0"/>
              <a:t>customer. </a:t>
            </a:r>
            <a:endParaRPr lang="pl-PL" sz="2400" dirty="0"/>
          </a:p>
          <a:p>
            <a:pPr marL="719138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These kinds of queries involve </a:t>
            </a:r>
            <a:r>
              <a:rPr lang="en-US" sz="2000" dirty="0">
                <a:solidFill>
                  <a:srgbClr val="FF0000"/>
                </a:solidFill>
              </a:rPr>
              <a:t>aggregation</a:t>
            </a:r>
            <a:r>
              <a:rPr lang="en-US" sz="2000" dirty="0"/>
              <a:t>, and thus, processing</a:t>
            </a:r>
            <a:r>
              <a:rPr lang="pl-PL" sz="2000" dirty="0"/>
              <a:t> </a:t>
            </a:r>
            <a:r>
              <a:rPr lang="en-US" sz="2000" dirty="0"/>
              <a:t>them will require, most of the time, </a:t>
            </a:r>
            <a:r>
              <a:rPr lang="en-US" sz="2000" dirty="0">
                <a:solidFill>
                  <a:srgbClr val="FF0000"/>
                </a:solidFill>
              </a:rPr>
              <a:t>traversing all the records </a:t>
            </a:r>
            <a:r>
              <a:rPr lang="en-US" sz="2000" dirty="0"/>
              <a:t>in a database</a:t>
            </a:r>
            <a:r>
              <a:rPr lang="pl-PL" sz="2000" dirty="0"/>
              <a:t> </a:t>
            </a:r>
            <a:r>
              <a:rPr lang="en-US" sz="2000" dirty="0"/>
              <a:t>table. </a:t>
            </a:r>
            <a:endParaRPr lang="pl-PL" sz="2000" dirty="0"/>
          </a:p>
          <a:p>
            <a:pPr marL="719138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Indexing techniques aimed at OLTP are </a:t>
            </a:r>
            <a:r>
              <a:rPr lang="en-US" sz="2000" dirty="0">
                <a:solidFill>
                  <a:srgbClr val="FF0000"/>
                </a:solidFill>
              </a:rPr>
              <a:t>not efficient </a:t>
            </a:r>
            <a:r>
              <a:rPr lang="en-US" sz="2000" dirty="0"/>
              <a:t>in this case: </a:t>
            </a:r>
            <a:r>
              <a:rPr lang="en-US" sz="2000" dirty="0">
                <a:solidFill>
                  <a:srgbClr val="FF0000"/>
                </a:solidFill>
              </a:rPr>
              <a:t>new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indexing </a:t>
            </a:r>
            <a:r>
              <a:rPr lang="en-US" sz="2000" dirty="0"/>
              <a:t>and</a:t>
            </a:r>
            <a:r>
              <a:rPr lang="en-US" sz="2000" dirty="0">
                <a:solidFill>
                  <a:srgbClr val="FF0000"/>
                </a:solidFill>
              </a:rPr>
              <a:t> query optimization </a:t>
            </a:r>
            <a:r>
              <a:rPr lang="en-US" sz="2000" dirty="0"/>
              <a:t>techniques are required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for OLAP. </a:t>
            </a:r>
            <a:endParaRPr lang="pl-PL" sz="2000" dirty="0"/>
          </a:p>
          <a:p>
            <a:pPr marL="719138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It is easy</a:t>
            </a:r>
            <a:r>
              <a:rPr lang="pl-PL" sz="2000" dirty="0"/>
              <a:t> </a:t>
            </a:r>
            <a:r>
              <a:rPr lang="en-US" sz="2000" dirty="0"/>
              <a:t>to see that normalization is </a:t>
            </a:r>
            <a:r>
              <a:rPr lang="en-US" sz="2000" dirty="0">
                <a:solidFill>
                  <a:srgbClr val="FF0000"/>
                </a:solidFill>
              </a:rPr>
              <a:t>not good </a:t>
            </a:r>
            <a:r>
              <a:rPr lang="en-US" sz="2000" dirty="0"/>
              <a:t>for these queries, since it partitions the</a:t>
            </a:r>
            <a:r>
              <a:rPr lang="pl-PL" sz="2000" dirty="0"/>
              <a:t> </a:t>
            </a:r>
            <a:r>
              <a:rPr lang="en-US" sz="2000" dirty="0"/>
              <a:t>database into many tables. Reconstructing the data would require a </a:t>
            </a:r>
            <a:r>
              <a:rPr lang="en-US" sz="2000" dirty="0">
                <a:solidFill>
                  <a:srgbClr val="FF0000"/>
                </a:solidFill>
              </a:rPr>
              <a:t>high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pl-PL" sz="2000" dirty="0" err="1">
                <a:solidFill>
                  <a:srgbClr val="FF0000"/>
                </a:solidFill>
              </a:rPr>
              <a:t>number</a:t>
            </a:r>
            <a:r>
              <a:rPr lang="pl-PL" sz="2000" dirty="0">
                <a:solidFill>
                  <a:srgbClr val="FF0000"/>
                </a:solidFill>
              </a:rPr>
              <a:t> of </a:t>
            </a:r>
            <a:r>
              <a:rPr lang="pl-PL" sz="2000" dirty="0" err="1">
                <a:solidFill>
                  <a:srgbClr val="FF0000"/>
                </a:solidFill>
              </a:rPr>
              <a:t>joins</a:t>
            </a:r>
            <a:r>
              <a:rPr lang="pl-PL" sz="2000" dirty="0"/>
              <a:t>.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Therefore, the </a:t>
            </a:r>
            <a:r>
              <a:rPr lang="en-US" sz="2300" dirty="0">
                <a:solidFill>
                  <a:srgbClr val="FF0000"/>
                </a:solidFill>
              </a:rPr>
              <a:t>need for a different database model </a:t>
            </a:r>
            <a:r>
              <a:rPr lang="en-US" sz="2300" dirty="0"/>
              <a:t>to support OLAP</a:t>
            </a:r>
            <a:r>
              <a:rPr lang="pl-PL" sz="2300" dirty="0"/>
              <a:t> </a:t>
            </a:r>
            <a:r>
              <a:rPr lang="en-US" sz="2300" dirty="0"/>
              <a:t>led to the notion of </a:t>
            </a:r>
            <a:r>
              <a:rPr lang="en-US" sz="2300" dirty="0">
                <a:solidFill>
                  <a:srgbClr val="FF0000"/>
                </a:solidFill>
              </a:rPr>
              <a:t>data warehouses</a:t>
            </a:r>
            <a:r>
              <a:rPr lang="en-US" sz="2300" dirty="0"/>
              <a:t>, which </a:t>
            </a:r>
            <a:endParaRPr lang="pl-PL" sz="2300" dirty="0"/>
          </a:p>
          <a:p>
            <a:pPr marL="719138" indent="-36036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are (usually)</a:t>
            </a:r>
            <a:r>
              <a:rPr lang="pl-PL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large </a:t>
            </a:r>
            <a:r>
              <a:rPr lang="en-US" sz="2000" dirty="0"/>
              <a:t>repositories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that </a:t>
            </a:r>
            <a:r>
              <a:rPr lang="en-US" sz="2000" dirty="0">
                <a:solidFill>
                  <a:srgbClr val="FF0000"/>
                </a:solidFill>
              </a:rPr>
              <a:t>consolidate</a:t>
            </a:r>
            <a:r>
              <a:rPr lang="en-US" sz="2000" dirty="0"/>
              <a:t> data from </a:t>
            </a:r>
            <a:r>
              <a:rPr lang="en-US" sz="2000" dirty="0">
                <a:solidFill>
                  <a:srgbClr val="FF0000"/>
                </a:solidFill>
              </a:rPr>
              <a:t>different sources </a:t>
            </a:r>
            <a:r>
              <a:rPr lang="en-US" sz="2000" dirty="0"/>
              <a:t>(internal and</a:t>
            </a:r>
            <a:r>
              <a:rPr lang="pl-PL" sz="2000" dirty="0"/>
              <a:t> </a:t>
            </a:r>
            <a:r>
              <a:rPr lang="en-US" sz="2000" dirty="0"/>
              <a:t>external to the organization)</a:t>
            </a:r>
            <a:r>
              <a:rPr lang="pl-PL" sz="2000" dirty="0"/>
              <a:t>, </a:t>
            </a:r>
            <a:r>
              <a:rPr lang="en-US" sz="2000" dirty="0"/>
              <a:t>and </a:t>
            </a:r>
            <a:endParaRPr lang="pl-PL" sz="2000" dirty="0"/>
          </a:p>
          <a:p>
            <a:pPr marL="719138" indent="-36036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follow</a:t>
            </a:r>
            <a:r>
              <a:rPr lang="pl-PL" sz="2000" dirty="0"/>
              <a:t>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multidimensional</a:t>
            </a:r>
            <a:r>
              <a:rPr lang="en-US" sz="2000" dirty="0"/>
              <a:t> data model.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/>
              <a:t>The Need for Data Warehouses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4A1-0863-4441-A2EA-9DB4F24FC58B}" type="datetime1">
              <a:rPr lang="pl-PL" smtClean="0"/>
              <a:t>2024-05-22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sz="4000" b="1" dirty="0"/>
              <a:t>Modelowanie logiczne hurtowni danych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5600-046F-4146-81DD-8282D228377D}" type="datetime1">
              <a:rPr lang="pl-PL" smtClean="0"/>
              <a:t>2024-05-22</a:t>
            </a:fld>
            <a:endParaRPr lang="pl-PL"/>
          </a:p>
        </p:txBody>
      </p:sp>
      <p:sp>
        <p:nvSpPr>
          <p:cNvPr id="15" name="AutoShape 4" descr="mk:@MSITStore:E:\MSDN\backgrnd.chm::/html/sqlmsdw1.gif"/>
          <p:cNvSpPr>
            <a:spLocks noChangeAspect="1" noChangeArrowheads="1"/>
          </p:cNvSpPr>
          <p:nvPr/>
        </p:nvSpPr>
        <p:spPr bwMode="auto">
          <a:xfrm>
            <a:off x="4859792" y="2911248"/>
            <a:ext cx="362996" cy="3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sz="1600"/>
          </a:p>
        </p:txBody>
      </p:sp>
      <p:sp>
        <p:nvSpPr>
          <p:cNvPr id="8" name="Prostokąt 7"/>
          <p:cNvSpPr/>
          <p:nvPr/>
        </p:nvSpPr>
        <p:spPr>
          <a:xfrm>
            <a:off x="135255" y="2109864"/>
            <a:ext cx="55011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pl-PL" sz="2000" dirty="0">
                <a:solidFill>
                  <a:srgbClr val="FF0000"/>
                </a:solidFill>
              </a:rPr>
              <a:t>Przykład </a:t>
            </a:r>
            <a:r>
              <a:rPr lang="pl-PL" sz="2000" dirty="0"/>
              <a:t>pokazano na rysunku, gdzie tabela faktów ma kolor szary, a tabele wymiarów mają kolor biały</a:t>
            </a:r>
            <a:r>
              <a:rPr lang="en-US" sz="2000" dirty="0"/>
              <a:t>. </a:t>
            </a:r>
            <a:endParaRPr lang="pl-PL" sz="2000" dirty="0"/>
          </a:p>
          <a:p>
            <a:pPr marL="72072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pl-PL" sz="2000" dirty="0"/>
              <a:t>Tabela faktów zawiera </a:t>
            </a:r>
            <a:r>
              <a:rPr lang="pl-PL" sz="2000" dirty="0">
                <a:solidFill>
                  <a:srgbClr val="FF0000"/>
                </a:solidFill>
              </a:rPr>
              <a:t>klucze obce </a:t>
            </a:r>
            <a:r>
              <a:rPr lang="pl-PL" sz="2000" dirty="0"/>
              <a:t>zapewniające powiązania z tabelami wymiarów, takie jak: </a:t>
            </a:r>
            <a:r>
              <a:rPr lang="en-US" sz="2000" dirty="0" err="1">
                <a:solidFill>
                  <a:prstClr val="black"/>
                </a:solidFill>
              </a:rPr>
              <a:t>ProductKey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StoreKey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PromotionKey</a:t>
            </a:r>
            <a:r>
              <a:rPr lang="pl-PL" sz="2000" dirty="0">
                <a:solidFill>
                  <a:prstClr val="black"/>
                </a:solidFill>
              </a:rPr>
              <a:t> oraz </a:t>
            </a:r>
            <a:r>
              <a:rPr lang="en-US" sz="2000" dirty="0" err="1">
                <a:solidFill>
                  <a:prstClr val="black"/>
                </a:solidFill>
              </a:rPr>
              <a:t>TimeKey</a:t>
            </a:r>
            <a:r>
              <a:rPr lang="pl-PL" sz="2000" dirty="0">
                <a:solidFill>
                  <a:prstClr val="black"/>
                </a:solidFill>
              </a:rPr>
              <a:t>. Ponadto tabela faktów zawiera </a:t>
            </a:r>
            <a:r>
              <a:rPr lang="pl-PL" sz="2000" dirty="0">
                <a:solidFill>
                  <a:srgbClr val="FF0000"/>
                </a:solidFill>
              </a:rPr>
              <a:t>miary</a:t>
            </a:r>
            <a:r>
              <a:rPr lang="pl-PL" sz="2000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Amount and Quantity</a:t>
            </a:r>
            <a:r>
              <a:rPr lang="en-US" sz="2000" dirty="0"/>
              <a:t>.</a:t>
            </a:r>
            <a:endParaRPr lang="pl-PL" sz="2000" dirty="0"/>
          </a:p>
          <a:p>
            <a:pPr marL="720725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pl-PL" sz="2000" dirty="0"/>
              <a:t>Jak pokazano na rysunku, </a:t>
            </a:r>
            <a:r>
              <a:rPr lang="pl-PL" sz="2000" dirty="0">
                <a:solidFill>
                  <a:srgbClr val="FF0000"/>
                </a:solidFill>
              </a:rPr>
              <a:t>ograniczenia integralnościowe</a:t>
            </a:r>
            <a:r>
              <a:rPr lang="pl-PL" sz="2000" dirty="0"/>
              <a:t> występują pomiędzy tabelą faktów i każdą z tabel wymiarów.</a:t>
            </a:r>
            <a:endParaRPr lang="en-US" sz="2000" dirty="0"/>
          </a:p>
        </p:txBody>
      </p:sp>
      <p:grpSp>
        <p:nvGrpSpPr>
          <p:cNvPr id="109" name="Grupa 108"/>
          <p:cNvGrpSpPr/>
          <p:nvPr/>
        </p:nvGrpSpPr>
        <p:grpSpPr>
          <a:xfrm>
            <a:off x="6160770" y="1920240"/>
            <a:ext cx="6031230" cy="4765368"/>
            <a:chOff x="5717041" y="1826400"/>
            <a:chExt cx="6021303" cy="4840529"/>
          </a:xfrm>
        </p:grpSpPr>
        <p:grpSp>
          <p:nvGrpSpPr>
            <p:cNvPr id="104" name="Grupa 103"/>
            <p:cNvGrpSpPr/>
            <p:nvPr/>
          </p:nvGrpSpPr>
          <p:grpSpPr>
            <a:xfrm>
              <a:off x="5717041" y="1826400"/>
              <a:ext cx="2172457" cy="2428136"/>
              <a:chOff x="5717041" y="1826400"/>
              <a:chExt cx="2172457" cy="2428136"/>
            </a:xfrm>
          </p:grpSpPr>
          <p:sp>
            <p:nvSpPr>
              <p:cNvPr id="45" name="Prostokąt 44"/>
              <p:cNvSpPr/>
              <p:nvPr/>
            </p:nvSpPr>
            <p:spPr>
              <a:xfrm>
                <a:off x="5728116" y="1829759"/>
                <a:ext cx="1497330" cy="24133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46" name="pole tekstowe 45"/>
              <p:cNvSpPr txBox="1"/>
              <p:nvPr/>
            </p:nvSpPr>
            <p:spPr>
              <a:xfrm>
                <a:off x="5736021" y="1826400"/>
                <a:ext cx="14848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Product</a:t>
                </a:r>
              </a:p>
            </p:txBody>
          </p:sp>
          <p:sp>
            <p:nvSpPr>
              <p:cNvPr id="50" name="pole tekstowe 49"/>
              <p:cNvSpPr txBox="1"/>
              <p:nvPr/>
            </p:nvSpPr>
            <p:spPr>
              <a:xfrm>
                <a:off x="5728116" y="2097270"/>
                <a:ext cx="14992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/>
                  <a:t>ProductKey</a:t>
                </a:r>
              </a:p>
            </p:txBody>
          </p:sp>
          <p:sp>
            <p:nvSpPr>
              <p:cNvPr id="51" name="pole tekstowe 50"/>
              <p:cNvSpPr txBox="1"/>
              <p:nvPr/>
            </p:nvSpPr>
            <p:spPr>
              <a:xfrm>
                <a:off x="5728115" y="2316066"/>
                <a:ext cx="17066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ProductNumber</a:t>
                </a:r>
              </a:p>
            </p:txBody>
          </p:sp>
          <p:sp>
            <p:nvSpPr>
              <p:cNvPr id="52" name="pole tekstowe 51"/>
              <p:cNvSpPr txBox="1"/>
              <p:nvPr/>
            </p:nvSpPr>
            <p:spPr>
              <a:xfrm>
                <a:off x="5728116" y="2539109"/>
                <a:ext cx="15235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dirty="0"/>
                  <a:t>ProductName</a:t>
                </a:r>
                <a:endParaRPr lang="en-US" sz="1600" dirty="0"/>
              </a:p>
            </p:txBody>
          </p:sp>
          <p:sp>
            <p:nvSpPr>
              <p:cNvPr id="53" name="pole tekstowe 52"/>
              <p:cNvSpPr txBox="1"/>
              <p:nvPr/>
            </p:nvSpPr>
            <p:spPr>
              <a:xfrm>
                <a:off x="5728116" y="2763768"/>
                <a:ext cx="14992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dirty="0"/>
                  <a:t>Description</a:t>
                </a:r>
                <a:endParaRPr lang="en-US" sz="1600" dirty="0"/>
              </a:p>
            </p:txBody>
          </p:sp>
          <p:sp>
            <p:nvSpPr>
              <p:cNvPr id="54" name="pole tekstowe 53"/>
              <p:cNvSpPr txBox="1"/>
              <p:nvPr/>
            </p:nvSpPr>
            <p:spPr>
              <a:xfrm>
                <a:off x="5728116" y="3005995"/>
                <a:ext cx="5054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/>
                  <a:t>Size</a:t>
                </a:r>
                <a:endParaRPr lang="en-US" sz="1600" dirty="0"/>
              </a:p>
            </p:txBody>
          </p:sp>
          <p:sp>
            <p:nvSpPr>
              <p:cNvPr id="55" name="pole tekstowe 54"/>
              <p:cNvSpPr txBox="1"/>
              <p:nvPr/>
            </p:nvSpPr>
            <p:spPr>
              <a:xfrm>
                <a:off x="5728116" y="3256240"/>
                <a:ext cx="1535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/>
                  <a:t>CathegoryName</a:t>
                </a:r>
                <a:endParaRPr lang="en-US" sz="1600" dirty="0"/>
              </a:p>
            </p:txBody>
          </p:sp>
          <p:cxnSp>
            <p:nvCxnSpPr>
              <p:cNvPr id="48" name="Łącznik prosty 47"/>
              <p:cNvCxnSpPr/>
              <p:nvPr/>
            </p:nvCxnSpPr>
            <p:spPr>
              <a:xfrm>
                <a:off x="5728116" y="2137071"/>
                <a:ext cx="1497330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pole tekstowe 48"/>
              <p:cNvSpPr txBox="1"/>
              <p:nvPr/>
            </p:nvSpPr>
            <p:spPr>
              <a:xfrm>
                <a:off x="5742530" y="3915982"/>
                <a:ext cx="431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. . .</a:t>
                </a:r>
              </a:p>
            </p:txBody>
          </p:sp>
          <p:sp>
            <p:nvSpPr>
              <p:cNvPr id="71" name="pole tekstowe 70"/>
              <p:cNvSpPr txBox="1"/>
              <p:nvPr/>
            </p:nvSpPr>
            <p:spPr>
              <a:xfrm>
                <a:off x="5717041" y="3507496"/>
                <a:ext cx="1535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/>
                  <a:t>CathegoryName</a:t>
                </a:r>
                <a:endParaRPr lang="en-US" sz="1600" dirty="0"/>
              </a:p>
            </p:txBody>
          </p:sp>
          <p:sp>
            <p:nvSpPr>
              <p:cNvPr id="72" name="pole tekstowe 71"/>
              <p:cNvSpPr txBox="1"/>
              <p:nvPr/>
            </p:nvSpPr>
            <p:spPr>
              <a:xfrm>
                <a:off x="5717041" y="3757741"/>
                <a:ext cx="1535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/>
                  <a:t>CathegoryName</a:t>
                </a:r>
                <a:endParaRPr lang="en-US" sz="1600" dirty="0"/>
              </a:p>
            </p:txBody>
          </p:sp>
          <p:cxnSp>
            <p:nvCxnSpPr>
              <p:cNvPr id="85" name="Łącznik prosty ze strzałką 84"/>
              <p:cNvCxnSpPr/>
              <p:nvPr/>
            </p:nvCxnSpPr>
            <p:spPr>
              <a:xfrm flipH="1">
                <a:off x="7231164" y="2339342"/>
                <a:ext cx="658334" cy="305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Łącznik prosty 95"/>
              <p:cNvCxnSpPr>
                <a:endCxn id="3" idx="1"/>
              </p:cNvCxnSpPr>
              <p:nvPr/>
            </p:nvCxnSpPr>
            <p:spPr>
              <a:xfrm>
                <a:off x="7554612" y="3082361"/>
                <a:ext cx="3348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Łącznik prosty ze strzałką 85"/>
            <p:cNvCxnSpPr/>
            <p:nvPr/>
          </p:nvCxnSpPr>
          <p:spPr>
            <a:xfrm flipH="1">
              <a:off x="7249675" y="4766908"/>
              <a:ext cx="310656" cy="36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Łącznik prosty 94"/>
            <p:cNvCxnSpPr/>
            <p:nvPr/>
          </p:nvCxnSpPr>
          <p:spPr>
            <a:xfrm flipV="1">
              <a:off x="7560331" y="3092746"/>
              <a:ext cx="0" cy="16778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a 26"/>
            <p:cNvGrpSpPr/>
            <p:nvPr/>
          </p:nvGrpSpPr>
          <p:grpSpPr>
            <a:xfrm>
              <a:off x="7889498" y="2166446"/>
              <a:ext cx="1523583" cy="1820944"/>
              <a:chOff x="7889498" y="2329730"/>
              <a:chExt cx="1523583" cy="1820944"/>
            </a:xfrm>
          </p:grpSpPr>
          <p:sp>
            <p:nvSpPr>
              <p:cNvPr id="3" name="Prostokąt 2"/>
              <p:cNvSpPr/>
              <p:nvPr/>
            </p:nvSpPr>
            <p:spPr>
              <a:xfrm>
                <a:off x="7889498" y="2340616"/>
                <a:ext cx="1497330" cy="181005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/>
              </a:p>
            </p:txBody>
          </p:sp>
          <p:sp>
            <p:nvSpPr>
              <p:cNvPr id="4" name="pole tekstowe 3"/>
              <p:cNvSpPr txBox="1"/>
              <p:nvPr/>
            </p:nvSpPr>
            <p:spPr>
              <a:xfrm>
                <a:off x="8308585" y="2329730"/>
                <a:ext cx="6174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/>
                  <a:t>Sales</a:t>
                </a:r>
              </a:p>
            </p:txBody>
          </p:sp>
          <p:grpSp>
            <p:nvGrpSpPr>
              <p:cNvPr id="5" name="Grupa 4"/>
              <p:cNvGrpSpPr/>
              <p:nvPr/>
            </p:nvGrpSpPr>
            <p:grpSpPr>
              <a:xfrm>
                <a:off x="7889498" y="2600600"/>
                <a:ext cx="1523583" cy="1519296"/>
                <a:chOff x="9233510" y="3183550"/>
                <a:chExt cx="1523583" cy="1519296"/>
              </a:xfrm>
            </p:grpSpPr>
            <p:sp>
              <p:nvSpPr>
                <p:cNvPr id="11" name="pole tekstowe 10"/>
                <p:cNvSpPr txBox="1"/>
                <p:nvPr/>
              </p:nvSpPr>
              <p:spPr>
                <a:xfrm>
                  <a:off x="9233510" y="3183550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u="sng" dirty="0"/>
                    <a:t>ProductKey</a:t>
                  </a:r>
                </a:p>
              </p:txBody>
            </p:sp>
            <p:sp>
              <p:nvSpPr>
                <p:cNvPr id="13" name="pole tekstowe 12"/>
                <p:cNvSpPr txBox="1"/>
                <p:nvPr/>
              </p:nvSpPr>
              <p:spPr>
                <a:xfrm>
                  <a:off x="9233510" y="3412253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u="sng" dirty="0"/>
                    <a:t>StoreKey</a:t>
                  </a:r>
                </a:p>
              </p:txBody>
            </p:sp>
            <p:sp>
              <p:nvSpPr>
                <p:cNvPr id="14" name="pole tekstowe 13"/>
                <p:cNvSpPr txBox="1"/>
                <p:nvPr/>
              </p:nvSpPr>
              <p:spPr>
                <a:xfrm>
                  <a:off x="9233510" y="3635296"/>
                  <a:ext cx="15235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u="sng" dirty="0"/>
                    <a:t>PromotionKey</a:t>
                  </a:r>
                </a:p>
              </p:txBody>
            </p:sp>
            <p:sp>
              <p:nvSpPr>
                <p:cNvPr id="16" name="pole tekstowe 15"/>
                <p:cNvSpPr txBox="1"/>
                <p:nvPr/>
              </p:nvSpPr>
              <p:spPr>
                <a:xfrm>
                  <a:off x="9233510" y="3871675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u="sng" dirty="0"/>
                    <a:t>TimeKey</a:t>
                  </a:r>
                </a:p>
              </p:txBody>
            </p:sp>
            <p:sp>
              <p:nvSpPr>
                <p:cNvPr id="17" name="pole tekstowe 16"/>
                <p:cNvSpPr txBox="1"/>
                <p:nvPr/>
              </p:nvSpPr>
              <p:spPr>
                <a:xfrm>
                  <a:off x="9233510" y="4114047"/>
                  <a:ext cx="85760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Amount</a:t>
                  </a:r>
                </a:p>
              </p:txBody>
            </p:sp>
            <p:sp>
              <p:nvSpPr>
                <p:cNvPr id="18" name="pole tekstowe 17"/>
                <p:cNvSpPr txBox="1"/>
                <p:nvPr/>
              </p:nvSpPr>
              <p:spPr>
                <a:xfrm>
                  <a:off x="9233510" y="4364292"/>
                  <a:ext cx="9105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 err="1"/>
                    <a:t>Quantity</a:t>
                  </a:r>
                  <a:endParaRPr lang="pl-PL" sz="1600" dirty="0"/>
                </a:p>
              </p:txBody>
            </p:sp>
          </p:grpSp>
          <p:cxnSp>
            <p:nvCxnSpPr>
              <p:cNvPr id="7" name="Łącznik prosty 6"/>
              <p:cNvCxnSpPr/>
              <p:nvPr/>
            </p:nvCxnSpPr>
            <p:spPr>
              <a:xfrm>
                <a:off x="7889498" y="2629515"/>
                <a:ext cx="1497330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a 27"/>
            <p:cNvGrpSpPr/>
            <p:nvPr/>
          </p:nvGrpSpPr>
          <p:grpSpPr>
            <a:xfrm>
              <a:off x="7889498" y="4646965"/>
              <a:ext cx="1523583" cy="2019964"/>
              <a:chOff x="7889498" y="4546207"/>
              <a:chExt cx="1523583" cy="2019964"/>
            </a:xfrm>
          </p:grpSpPr>
          <p:sp>
            <p:nvSpPr>
              <p:cNvPr id="30" name="Prostokąt 29"/>
              <p:cNvSpPr/>
              <p:nvPr/>
            </p:nvSpPr>
            <p:spPr>
              <a:xfrm>
                <a:off x="7889498" y="4546207"/>
                <a:ext cx="1497330" cy="20199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/>
              </a:p>
            </p:txBody>
          </p:sp>
          <p:sp>
            <p:nvSpPr>
              <p:cNvPr id="31" name="pole tekstowe 30"/>
              <p:cNvSpPr txBox="1"/>
              <p:nvPr/>
            </p:nvSpPr>
            <p:spPr>
              <a:xfrm>
                <a:off x="7915752" y="4564076"/>
                <a:ext cx="14710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/>
                  <a:t>Time</a:t>
                </a:r>
              </a:p>
            </p:txBody>
          </p:sp>
          <p:grpSp>
            <p:nvGrpSpPr>
              <p:cNvPr id="32" name="Grupa 31"/>
              <p:cNvGrpSpPr/>
              <p:nvPr/>
            </p:nvGrpSpPr>
            <p:grpSpPr>
              <a:xfrm>
                <a:off x="7889498" y="4877946"/>
                <a:ext cx="1523583" cy="1508954"/>
                <a:chOff x="9233510" y="3193892"/>
                <a:chExt cx="1523583" cy="1508954"/>
              </a:xfrm>
            </p:grpSpPr>
            <p:sp>
              <p:nvSpPr>
                <p:cNvPr id="34" name="pole tekstowe 33"/>
                <p:cNvSpPr txBox="1"/>
                <p:nvPr/>
              </p:nvSpPr>
              <p:spPr>
                <a:xfrm>
                  <a:off x="9233510" y="3193892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u="sng" dirty="0"/>
                    <a:t>TimeKey</a:t>
                  </a:r>
                </a:p>
              </p:txBody>
            </p:sp>
            <p:sp>
              <p:nvSpPr>
                <p:cNvPr id="35" name="pole tekstowe 34"/>
                <p:cNvSpPr txBox="1"/>
                <p:nvPr/>
              </p:nvSpPr>
              <p:spPr>
                <a:xfrm>
                  <a:off x="9233510" y="3435113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Date</a:t>
                  </a:r>
                </a:p>
              </p:txBody>
            </p:sp>
            <p:sp>
              <p:nvSpPr>
                <p:cNvPr id="36" name="pole tekstowe 35"/>
                <p:cNvSpPr txBox="1"/>
                <p:nvPr/>
              </p:nvSpPr>
              <p:spPr>
                <a:xfrm>
                  <a:off x="9233510" y="3658156"/>
                  <a:ext cx="15235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Event</a:t>
                  </a:r>
                </a:p>
              </p:txBody>
            </p:sp>
            <p:sp>
              <p:nvSpPr>
                <p:cNvPr id="37" name="pole tekstowe 36"/>
                <p:cNvSpPr txBox="1"/>
                <p:nvPr/>
              </p:nvSpPr>
              <p:spPr>
                <a:xfrm>
                  <a:off x="9233510" y="3894535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WeekDayFlag</a:t>
                  </a:r>
                </a:p>
              </p:txBody>
            </p:sp>
            <p:sp>
              <p:nvSpPr>
                <p:cNvPr id="38" name="pole tekstowe 37"/>
                <p:cNvSpPr txBox="1"/>
                <p:nvPr/>
              </p:nvSpPr>
              <p:spPr>
                <a:xfrm>
                  <a:off x="9233510" y="4136907"/>
                  <a:ext cx="130388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WeekendFlag</a:t>
                  </a:r>
                </a:p>
              </p:txBody>
            </p:sp>
            <p:sp>
              <p:nvSpPr>
                <p:cNvPr id="39" name="pole tekstowe 38"/>
                <p:cNvSpPr txBox="1"/>
                <p:nvPr/>
              </p:nvSpPr>
              <p:spPr>
                <a:xfrm>
                  <a:off x="9233510" y="4364292"/>
                  <a:ext cx="7761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Season</a:t>
                  </a:r>
                </a:p>
              </p:txBody>
            </p:sp>
          </p:grpSp>
          <p:cxnSp>
            <p:nvCxnSpPr>
              <p:cNvPr id="33" name="Łącznik prosty 32"/>
              <p:cNvCxnSpPr/>
              <p:nvPr/>
            </p:nvCxnSpPr>
            <p:spPr>
              <a:xfrm>
                <a:off x="7889498" y="4896519"/>
                <a:ext cx="1497330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pole tekstowe 40"/>
              <p:cNvSpPr txBox="1"/>
              <p:nvPr/>
            </p:nvSpPr>
            <p:spPr>
              <a:xfrm>
                <a:off x="7965700" y="6227617"/>
                <a:ext cx="431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/>
                  <a:t>. . .</a:t>
                </a:r>
              </a:p>
            </p:txBody>
          </p:sp>
        </p:grpSp>
        <p:grpSp>
          <p:nvGrpSpPr>
            <p:cNvPr id="57" name="Grupa 56"/>
            <p:cNvGrpSpPr/>
            <p:nvPr/>
          </p:nvGrpSpPr>
          <p:grpSpPr>
            <a:xfrm>
              <a:off x="5753079" y="4584891"/>
              <a:ext cx="1706685" cy="1947666"/>
              <a:chOff x="7889497" y="4531418"/>
              <a:chExt cx="1706685" cy="1947666"/>
            </a:xfrm>
          </p:grpSpPr>
          <p:sp>
            <p:nvSpPr>
              <p:cNvPr id="58" name="Prostokąt 57"/>
              <p:cNvSpPr/>
              <p:nvPr/>
            </p:nvSpPr>
            <p:spPr>
              <a:xfrm>
                <a:off x="7889498" y="4546208"/>
                <a:ext cx="1484845" cy="1932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59" name="pole tekstowe 58"/>
              <p:cNvSpPr txBox="1"/>
              <p:nvPr/>
            </p:nvSpPr>
            <p:spPr>
              <a:xfrm>
                <a:off x="7908077" y="4531418"/>
                <a:ext cx="14662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Pr</a:t>
                </a:r>
                <a:r>
                  <a:rPr lang="pl-PL" sz="1600" b="1" dirty="0"/>
                  <a:t>omotion</a:t>
                </a:r>
                <a:endParaRPr lang="en-US" sz="1600" b="1" dirty="0"/>
              </a:p>
            </p:txBody>
          </p:sp>
          <p:grpSp>
            <p:nvGrpSpPr>
              <p:cNvPr id="60" name="Grupa 59"/>
              <p:cNvGrpSpPr/>
              <p:nvPr/>
            </p:nvGrpSpPr>
            <p:grpSpPr>
              <a:xfrm>
                <a:off x="7889497" y="4824060"/>
                <a:ext cx="1706685" cy="1473098"/>
                <a:chOff x="9233509" y="3140006"/>
                <a:chExt cx="1706685" cy="1473098"/>
              </a:xfrm>
            </p:grpSpPr>
            <p:sp>
              <p:nvSpPr>
                <p:cNvPr id="64" name="pole tekstowe 63"/>
                <p:cNvSpPr txBox="1"/>
                <p:nvPr/>
              </p:nvSpPr>
              <p:spPr>
                <a:xfrm>
                  <a:off x="9233510" y="3140006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u="sng" dirty="0"/>
                    <a:t>Pro</a:t>
                  </a:r>
                  <a:r>
                    <a:rPr lang="pl-PL" sz="1600" u="sng" dirty="0" err="1"/>
                    <a:t>motion</a:t>
                  </a:r>
                  <a:r>
                    <a:rPr lang="en-US" sz="1600" u="sng" dirty="0"/>
                    <a:t>Key</a:t>
                  </a:r>
                </a:p>
              </p:txBody>
            </p:sp>
            <p:sp>
              <p:nvSpPr>
                <p:cNvPr id="65" name="pole tekstowe 64"/>
                <p:cNvSpPr txBox="1"/>
                <p:nvPr/>
              </p:nvSpPr>
              <p:spPr>
                <a:xfrm>
                  <a:off x="9233509" y="3379595"/>
                  <a:ext cx="170668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Pro</a:t>
                  </a:r>
                  <a:r>
                    <a:rPr lang="pl-PL" sz="1600" dirty="0"/>
                    <a:t>motionDescr</a:t>
                  </a:r>
                  <a:endParaRPr lang="en-US" sz="1600" dirty="0"/>
                </a:p>
              </p:txBody>
            </p:sp>
            <p:sp>
              <p:nvSpPr>
                <p:cNvPr id="66" name="pole tekstowe 65"/>
                <p:cNvSpPr txBox="1"/>
                <p:nvPr/>
              </p:nvSpPr>
              <p:spPr>
                <a:xfrm>
                  <a:off x="9233510" y="3580866"/>
                  <a:ext cx="15235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DiscountPerc</a:t>
                  </a:r>
                  <a:endParaRPr lang="en-US" sz="1600" dirty="0"/>
                </a:p>
              </p:txBody>
            </p:sp>
            <p:sp>
              <p:nvSpPr>
                <p:cNvPr id="67" name="pole tekstowe 66"/>
                <p:cNvSpPr txBox="1"/>
                <p:nvPr/>
              </p:nvSpPr>
              <p:spPr>
                <a:xfrm>
                  <a:off x="9233510" y="3806359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Type</a:t>
                  </a:r>
                  <a:endParaRPr lang="en-US" sz="1600" dirty="0"/>
                </a:p>
              </p:txBody>
            </p:sp>
            <p:sp>
              <p:nvSpPr>
                <p:cNvPr id="69" name="pole tekstowe 68"/>
                <p:cNvSpPr txBox="1"/>
                <p:nvPr/>
              </p:nvSpPr>
              <p:spPr>
                <a:xfrm>
                  <a:off x="9248890" y="4029041"/>
                  <a:ext cx="148484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StartDate</a:t>
                  </a:r>
                  <a:endParaRPr lang="en-US" sz="1600" dirty="0"/>
                </a:p>
              </p:txBody>
            </p:sp>
            <p:sp>
              <p:nvSpPr>
                <p:cNvPr id="70" name="pole tekstowe 69"/>
                <p:cNvSpPr txBox="1"/>
                <p:nvPr/>
              </p:nvSpPr>
              <p:spPr>
                <a:xfrm>
                  <a:off x="9251753" y="4274550"/>
                  <a:ext cx="8922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EndDate</a:t>
                  </a:r>
                  <a:endParaRPr lang="en-US" sz="1600" dirty="0"/>
                </a:p>
              </p:txBody>
            </p:sp>
          </p:grpSp>
          <p:cxnSp>
            <p:nvCxnSpPr>
              <p:cNvPr id="61" name="Łącznik prosty 60"/>
              <p:cNvCxnSpPr/>
              <p:nvPr/>
            </p:nvCxnSpPr>
            <p:spPr>
              <a:xfrm>
                <a:off x="7889498" y="4831203"/>
                <a:ext cx="1497330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pole tekstowe 62"/>
              <p:cNvSpPr txBox="1"/>
              <p:nvPr/>
            </p:nvSpPr>
            <p:spPr>
              <a:xfrm>
                <a:off x="7965700" y="6140529"/>
                <a:ext cx="431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. . .</a:t>
                </a:r>
              </a:p>
            </p:txBody>
          </p:sp>
        </p:grpSp>
        <p:cxnSp>
          <p:nvCxnSpPr>
            <p:cNvPr id="88" name="Łącznik prosty ze strzałką 87"/>
            <p:cNvCxnSpPr/>
            <p:nvPr/>
          </p:nvCxnSpPr>
          <p:spPr>
            <a:xfrm rot="5400000">
              <a:off x="8344446" y="4321806"/>
              <a:ext cx="658334" cy="30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upa 106"/>
            <p:cNvGrpSpPr/>
            <p:nvPr/>
          </p:nvGrpSpPr>
          <p:grpSpPr>
            <a:xfrm>
              <a:off x="9386828" y="1843775"/>
              <a:ext cx="2351516" cy="3089301"/>
              <a:chOff x="9386828" y="1843775"/>
              <a:chExt cx="2351516" cy="3089301"/>
            </a:xfrm>
          </p:grpSpPr>
          <p:cxnSp>
            <p:nvCxnSpPr>
              <p:cNvPr id="87" name="Łącznik prosty ze strzałką 86"/>
              <p:cNvCxnSpPr/>
              <p:nvPr/>
            </p:nvCxnSpPr>
            <p:spPr>
              <a:xfrm>
                <a:off x="9386828" y="2338706"/>
                <a:ext cx="658334" cy="305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upa 105"/>
              <p:cNvGrpSpPr/>
              <p:nvPr/>
            </p:nvGrpSpPr>
            <p:grpSpPr>
              <a:xfrm>
                <a:off x="10031659" y="1843775"/>
                <a:ext cx="1706685" cy="3089301"/>
                <a:chOff x="10031659" y="1843775"/>
                <a:chExt cx="1706685" cy="3089301"/>
              </a:xfrm>
            </p:grpSpPr>
            <p:sp>
              <p:nvSpPr>
                <p:cNvPr id="74" name="Prostokąt 73"/>
                <p:cNvSpPr/>
                <p:nvPr/>
              </p:nvSpPr>
              <p:spPr>
                <a:xfrm>
                  <a:off x="10031660" y="1858564"/>
                  <a:ext cx="1497330" cy="30745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75" name="pole tekstowe 74"/>
                <p:cNvSpPr txBox="1"/>
                <p:nvPr/>
              </p:nvSpPr>
              <p:spPr>
                <a:xfrm>
                  <a:off x="10039565" y="1843775"/>
                  <a:ext cx="148484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600" b="1" dirty="0"/>
                    <a:t>Store</a:t>
                  </a:r>
                  <a:endParaRPr lang="en-US" sz="1600" b="1" dirty="0"/>
                </a:p>
              </p:txBody>
            </p:sp>
            <p:sp>
              <p:nvSpPr>
                <p:cNvPr id="79" name="pole tekstowe 78"/>
                <p:cNvSpPr txBox="1"/>
                <p:nvPr/>
              </p:nvSpPr>
              <p:spPr>
                <a:xfrm>
                  <a:off x="10031660" y="2114645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u="sng" dirty="0"/>
                    <a:t>Store</a:t>
                  </a:r>
                  <a:r>
                    <a:rPr lang="en-US" sz="1600" u="sng" dirty="0"/>
                    <a:t>Key</a:t>
                  </a:r>
                </a:p>
              </p:txBody>
            </p:sp>
            <p:sp>
              <p:nvSpPr>
                <p:cNvPr id="80" name="pole tekstowe 79"/>
                <p:cNvSpPr txBox="1"/>
                <p:nvPr/>
              </p:nvSpPr>
              <p:spPr>
                <a:xfrm>
                  <a:off x="10031659" y="2344436"/>
                  <a:ext cx="170668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Store</a:t>
                  </a:r>
                  <a:r>
                    <a:rPr lang="en-US" sz="1600" dirty="0"/>
                    <a:t>Number</a:t>
                  </a:r>
                </a:p>
              </p:txBody>
            </p:sp>
            <p:sp>
              <p:nvSpPr>
                <p:cNvPr id="81" name="pole tekstowe 80"/>
                <p:cNvSpPr txBox="1"/>
                <p:nvPr/>
              </p:nvSpPr>
              <p:spPr>
                <a:xfrm>
                  <a:off x="10031660" y="2557137"/>
                  <a:ext cx="15235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StoreName</a:t>
                  </a:r>
                  <a:endParaRPr lang="en-US" sz="1600" dirty="0"/>
                </a:p>
              </p:txBody>
            </p:sp>
            <p:sp>
              <p:nvSpPr>
                <p:cNvPr id="82" name="pole tekstowe 81"/>
                <p:cNvSpPr txBox="1"/>
                <p:nvPr/>
              </p:nvSpPr>
              <p:spPr>
                <a:xfrm>
                  <a:off x="10031660" y="2782086"/>
                  <a:ext cx="1499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dirty="0"/>
                    <a:t>StoreAddress</a:t>
                  </a:r>
                  <a:endParaRPr lang="en-US" sz="1600" dirty="0"/>
                </a:p>
              </p:txBody>
            </p:sp>
            <p:sp>
              <p:nvSpPr>
                <p:cNvPr id="83" name="pole tekstowe 82"/>
                <p:cNvSpPr txBox="1"/>
                <p:nvPr/>
              </p:nvSpPr>
              <p:spPr>
                <a:xfrm>
                  <a:off x="10031660" y="3013028"/>
                  <a:ext cx="99899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CityName</a:t>
                  </a:r>
                  <a:endParaRPr lang="en-US" sz="1600" dirty="0"/>
                </a:p>
              </p:txBody>
            </p:sp>
            <p:sp>
              <p:nvSpPr>
                <p:cNvPr id="84" name="pole tekstowe 83"/>
                <p:cNvSpPr txBox="1"/>
                <p:nvPr/>
              </p:nvSpPr>
              <p:spPr>
                <a:xfrm>
                  <a:off x="10031660" y="3251843"/>
                  <a:ext cx="14017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CityPopulation</a:t>
                  </a:r>
                  <a:endParaRPr lang="en-US" sz="1600" dirty="0"/>
                </a:p>
              </p:txBody>
            </p:sp>
            <p:cxnSp>
              <p:nvCxnSpPr>
                <p:cNvPr id="77" name="Łącznik prosty 76"/>
                <p:cNvCxnSpPr/>
                <p:nvPr/>
              </p:nvCxnSpPr>
              <p:spPr>
                <a:xfrm>
                  <a:off x="10031660" y="2154446"/>
                  <a:ext cx="1497330" cy="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pole tekstowe 77"/>
                <p:cNvSpPr txBox="1"/>
                <p:nvPr/>
              </p:nvSpPr>
              <p:spPr>
                <a:xfrm>
                  <a:off x="10038401" y="4594522"/>
                  <a:ext cx="43152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. . .</a:t>
                  </a:r>
                </a:p>
              </p:txBody>
            </p:sp>
            <p:sp>
              <p:nvSpPr>
                <p:cNvPr id="89" name="pole tekstowe 88"/>
                <p:cNvSpPr txBox="1"/>
                <p:nvPr/>
              </p:nvSpPr>
              <p:spPr>
                <a:xfrm>
                  <a:off x="10031660" y="3498780"/>
                  <a:ext cx="89050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CityArea</a:t>
                  </a:r>
                  <a:endParaRPr lang="en-US" sz="1600" dirty="0"/>
                </a:p>
              </p:txBody>
            </p:sp>
            <p:sp>
              <p:nvSpPr>
                <p:cNvPr id="90" name="pole tekstowe 89"/>
                <p:cNvSpPr txBox="1"/>
                <p:nvPr/>
              </p:nvSpPr>
              <p:spPr>
                <a:xfrm>
                  <a:off x="10031660" y="3741879"/>
                  <a:ext cx="110780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StateName</a:t>
                  </a:r>
                  <a:endParaRPr lang="en-US" sz="1600" dirty="0"/>
                </a:p>
              </p:txBody>
            </p:sp>
            <p:sp>
              <p:nvSpPr>
                <p:cNvPr id="91" name="pole tekstowe 90"/>
                <p:cNvSpPr txBox="1"/>
                <p:nvPr/>
              </p:nvSpPr>
              <p:spPr>
                <a:xfrm>
                  <a:off x="10048317" y="3981697"/>
                  <a:ext cx="151054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StatePopulation</a:t>
                  </a:r>
                  <a:endParaRPr lang="en-US" sz="1600" dirty="0"/>
                </a:p>
              </p:txBody>
            </p:sp>
            <p:sp>
              <p:nvSpPr>
                <p:cNvPr id="92" name="pole tekstowe 91"/>
                <p:cNvSpPr txBox="1"/>
                <p:nvPr/>
              </p:nvSpPr>
              <p:spPr>
                <a:xfrm>
                  <a:off x="10045528" y="4224565"/>
                  <a:ext cx="9993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StateArea</a:t>
                  </a:r>
                  <a:endParaRPr lang="en-US" sz="1600" dirty="0"/>
                </a:p>
              </p:txBody>
            </p:sp>
            <p:sp>
              <p:nvSpPr>
                <p:cNvPr id="93" name="pole tekstowe 92"/>
                <p:cNvSpPr txBox="1"/>
                <p:nvPr/>
              </p:nvSpPr>
              <p:spPr>
                <a:xfrm>
                  <a:off x="10045524" y="4464053"/>
                  <a:ext cx="9993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600" dirty="0"/>
                    <a:t>StateArea</a:t>
                  </a:r>
                  <a:endParaRPr lang="en-US" sz="1600" dirty="0"/>
                </a:p>
              </p:txBody>
            </p:sp>
          </p:grpSp>
        </p:grpSp>
      </p:grpSp>
      <p:sp>
        <p:nvSpPr>
          <p:cNvPr id="10" name="Prostokąt 9"/>
          <p:cNvSpPr/>
          <p:nvPr/>
        </p:nvSpPr>
        <p:spPr>
          <a:xfrm>
            <a:off x="135255" y="906476"/>
            <a:ext cx="1192149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Jedną z możliwych logicznych (relacyjnych) reprezentacji modelu wielowymiarowego jest </a:t>
            </a:r>
            <a:r>
              <a:rPr lang="pl-PL" sz="2300" dirty="0">
                <a:solidFill>
                  <a:srgbClr val="FF0000"/>
                </a:solidFill>
              </a:rPr>
              <a:t>schemat gwiazdy</a:t>
            </a:r>
            <a:r>
              <a:rPr lang="pl-PL" sz="2300" dirty="0"/>
              <a:t>, w którym występuje jedna, centralna, </a:t>
            </a:r>
            <a:r>
              <a:rPr lang="pl-PL" sz="2300" dirty="0">
                <a:solidFill>
                  <a:srgbClr val="FF0000"/>
                </a:solidFill>
              </a:rPr>
              <a:t>tabela faktów </a:t>
            </a:r>
            <a:r>
              <a:rPr lang="pl-PL" sz="2300" dirty="0"/>
              <a:t>oraz pewna liczba </a:t>
            </a:r>
            <a:r>
              <a:rPr lang="pl-PL" sz="2300" dirty="0">
                <a:solidFill>
                  <a:srgbClr val="FF0000"/>
                </a:solidFill>
              </a:rPr>
              <a:t>tabel wymiarów </a:t>
            </a:r>
            <a:r>
              <a:rPr lang="pl-PL" sz="2300" dirty="0"/>
              <a:t>– po jednej dla każdego wymiaru.</a:t>
            </a:r>
          </a:p>
        </p:txBody>
      </p:sp>
    </p:spTree>
    <p:extLst>
      <p:ext uri="{BB962C8B-B14F-4D97-AF65-F5344CB8AC3E}">
        <p14:creationId xmlns:p14="http://schemas.microsoft.com/office/powerpoint/2010/main" val="13872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sz="4000" b="1" dirty="0" err="1"/>
              <a:t>Physical</a:t>
            </a:r>
            <a:r>
              <a:rPr lang="pl-PL" sz="4000" b="1" dirty="0"/>
              <a:t> Modeling of Data </a:t>
            </a:r>
            <a:r>
              <a:rPr lang="pl-PL" sz="4000" b="1" dirty="0" err="1"/>
              <a:t>Warehouses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19492" y="6515845"/>
            <a:ext cx="2743200" cy="365125"/>
          </a:xfrm>
        </p:spPr>
        <p:txBody>
          <a:bodyPr/>
          <a:lstStyle/>
          <a:p>
            <a:fld id="{AB105600-046F-4146-81DD-8282D228377D}" type="datetime1">
              <a:rPr lang="pl-PL" smtClean="0"/>
              <a:t>2024-05-22</a:t>
            </a:fld>
            <a:endParaRPr lang="pl-PL" dirty="0"/>
          </a:p>
        </p:txBody>
      </p:sp>
      <p:sp>
        <p:nvSpPr>
          <p:cNvPr id="15" name="AutoShape 4" descr="mk:@MSITStore:E:\MSDN\backgrnd.chm::/html/sqlmsdw1.gif"/>
          <p:cNvSpPr>
            <a:spLocks noChangeAspect="1" noChangeArrowheads="1"/>
          </p:cNvSpPr>
          <p:nvPr/>
        </p:nvSpPr>
        <p:spPr bwMode="auto">
          <a:xfrm>
            <a:off x="4859792" y="2911248"/>
            <a:ext cx="362996" cy="3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sz="1600"/>
          </a:p>
        </p:txBody>
      </p:sp>
      <p:sp>
        <p:nvSpPr>
          <p:cNvPr id="10" name="Prostokąt 9"/>
          <p:cNvSpPr/>
          <p:nvPr/>
        </p:nvSpPr>
        <p:spPr>
          <a:xfrm>
            <a:off x="267874" y="912208"/>
            <a:ext cx="1165625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The physical design of data warehouses is </a:t>
            </a:r>
            <a:r>
              <a:rPr lang="en-US" sz="2300" dirty="0">
                <a:solidFill>
                  <a:srgbClr val="FF0000"/>
                </a:solidFill>
              </a:rPr>
              <a:t>crucial</a:t>
            </a:r>
            <a:r>
              <a:rPr lang="en-US" sz="2300" dirty="0"/>
              <a:t> to ensure adequate query</a:t>
            </a:r>
            <a:r>
              <a:rPr lang="pl-PL" sz="2300" dirty="0"/>
              <a:t> </a:t>
            </a:r>
            <a:r>
              <a:rPr lang="en-US" sz="2300" dirty="0">
                <a:solidFill>
                  <a:srgbClr val="FF0000"/>
                </a:solidFill>
              </a:rPr>
              <a:t>response time</a:t>
            </a:r>
            <a:r>
              <a:rPr lang="en-US" sz="2300" dirty="0"/>
              <a:t>. </a:t>
            </a:r>
            <a:endParaRPr lang="pl-PL" sz="23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There are typically </a:t>
            </a:r>
            <a:r>
              <a:rPr lang="en-US" sz="2300" dirty="0">
                <a:solidFill>
                  <a:srgbClr val="FF0000"/>
                </a:solidFill>
              </a:rPr>
              <a:t>three common techniques </a:t>
            </a:r>
            <a:r>
              <a:rPr lang="en-US" sz="2300" dirty="0"/>
              <a:t>for improving</a:t>
            </a:r>
            <a:r>
              <a:rPr lang="pl-PL" sz="2300" dirty="0"/>
              <a:t> </a:t>
            </a:r>
            <a:r>
              <a:rPr lang="en-US" sz="2300" dirty="0"/>
              <a:t>performance in data warehouse systems: materialized views, indexing, and</a:t>
            </a:r>
            <a:r>
              <a:rPr lang="pl-PL" sz="2300" dirty="0"/>
              <a:t> </a:t>
            </a:r>
            <a:r>
              <a:rPr lang="en-US" sz="2300" dirty="0"/>
              <a:t>partitioning. </a:t>
            </a:r>
            <a:endParaRPr lang="pl-PL" sz="23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>
                <a:solidFill>
                  <a:srgbClr val="FF0000"/>
                </a:solidFill>
              </a:rPr>
              <a:t>A materialized view </a:t>
            </a:r>
            <a:r>
              <a:rPr lang="en-US" sz="2300" dirty="0"/>
              <a:t>is a view that is physically stored in a</a:t>
            </a:r>
            <a:r>
              <a:rPr lang="pl-PL" sz="2300" dirty="0"/>
              <a:t> </a:t>
            </a:r>
            <a:r>
              <a:rPr lang="en-US" sz="2300" dirty="0"/>
              <a:t>database, which enhances query performance by </a:t>
            </a:r>
            <a:r>
              <a:rPr lang="en-US" sz="2300" dirty="0" err="1"/>
              <a:t>precalculating</a:t>
            </a:r>
            <a:r>
              <a:rPr lang="en-US" sz="2300" dirty="0"/>
              <a:t> costly operations</a:t>
            </a:r>
            <a:r>
              <a:rPr lang="pl-PL" sz="2300" dirty="0"/>
              <a:t> </a:t>
            </a:r>
            <a:r>
              <a:rPr lang="en-US" sz="2300" dirty="0"/>
              <a:t>such as joins and aggregations. </a:t>
            </a:r>
            <a:endParaRPr lang="pl-PL" sz="23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With respect to </a:t>
            </a:r>
            <a:r>
              <a:rPr lang="en-US" sz="2300" dirty="0">
                <a:solidFill>
                  <a:srgbClr val="FF0000"/>
                </a:solidFill>
              </a:rPr>
              <a:t>indexing</a:t>
            </a:r>
            <a:r>
              <a:rPr lang="en-US" sz="2300" dirty="0"/>
              <a:t>, traditional</a:t>
            </a:r>
            <a:r>
              <a:rPr lang="pl-PL" sz="2300" dirty="0"/>
              <a:t> </a:t>
            </a:r>
            <a:r>
              <a:rPr lang="en-US" sz="2300" dirty="0"/>
              <a:t>techniques used in OLTP systems are not appropriate for multidimensional</a:t>
            </a:r>
            <a:r>
              <a:rPr lang="pl-PL" sz="2300" dirty="0"/>
              <a:t> </a:t>
            </a:r>
            <a:r>
              <a:rPr lang="en-US" sz="2300" dirty="0"/>
              <a:t>data. Thus, alternative indexing mechanisms are used in data warehouses,</a:t>
            </a:r>
            <a:r>
              <a:rPr lang="pl-PL" sz="2300" dirty="0"/>
              <a:t> </a:t>
            </a:r>
            <a:r>
              <a:rPr lang="en-US" sz="2300" dirty="0"/>
              <a:t>typically bitmap and join indexes.</a:t>
            </a:r>
            <a:endParaRPr lang="pl-PL" sz="2300" dirty="0"/>
          </a:p>
          <a:p>
            <a:pPr marL="712788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FF0000"/>
                </a:solidFill>
              </a:rPr>
              <a:t>bitmap index </a:t>
            </a:r>
            <a:r>
              <a:rPr lang="en-US" sz="2000" dirty="0"/>
              <a:t>is a special kind of database index that uses bitmaps.</a:t>
            </a:r>
            <a:r>
              <a:rPr lang="pl-PL" sz="2000" dirty="0"/>
              <a:t> They are particularly </a:t>
            </a:r>
            <a:r>
              <a:rPr lang="en-US" sz="2000" dirty="0"/>
              <a:t>useful for columns with a low number of distinct values</a:t>
            </a:r>
            <a:r>
              <a:rPr lang="pl-PL" sz="2000" dirty="0"/>
              <a:t>.</a:t>
            </a:r>
          </a:p>
          <a:p>
            <a:pPr marL="712788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>
                <a:solidFill>
                  <a:srgbClr val="FF0000"/>
                </a:solidFill>
              </a:rPr>
              <a:t>J</a:t>
            </a:r>
            <a:r>
              <a:rPr lang="en-US" sz="2000" dirty="0" err="1">
                <a:solidFill>
                  <a:srgbClr val="FF0000"/>
                </a:solidFill>
              </a:rPr>
              <a:t>oin</a:t>
            </a:r>
            <a:r>
              <a:rPr lang="en-US" sz="2000" dirty="0">
                <a:solidFill>
                  <a:srgbClr val="FF0000"/>
                </a:solidFill>
              </a:rPr>
              <a:t> indexes </a:t>
            </a:r>
            <a:r>
              <a:rPr lang="en-US" sz="2000" dirty="0"/>
              <a:t>materialize a relational join between</a:t>
            </a:r>
            <a:r>
              <a:rPr lang="pl-PL" sz="2000" dirty="0"/>
              <a:t> </a:t>
            </a:r>
            <a:r>
              <a:rPr lang="en-US" sz="2000" dirty="0"/>
              <a:t>two tables by keeping pairs of row identifiers that participate in the join.</a:t>
            </a:r>
            <a:endParaRPr lang="pl-PL" sz="20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Finally, </a:t>
            </a:r>
            <a:r>
              <a:rPr lang="en-US" sz="2300" dirty="0">
                <a:solidFill>
                  <a:srgbClr val="FF0000"/>
                </a:solidFill>
              </a:rPr>
              <a:t>partitioning or fragmentation</a:t>
            </a:r>
            <a:r>
              <a:rPr lang="pl-PL" sz="2300" dirty="0">
                <a:solidFill>
                  <a:srgbClr val="FF0000"/>
                </a:solidFill>
              </a:rPr>
              <a:t> </a:t>
            </a:r>
            <a:r>
              <a:rPr lang="en-US" sz="2300" dirty="0"/>
              <a:t>divides the contents of a relation into several files, typically based on a range</a:t>
            </a:r>
            <a:r>
              <a:rPr lang="pl-PL" sz="2300" dirty="0"/>
              <a:t> </a:t>
            </a:r>
            <a:r>
              <a:rPr lang="en-US" sz="2300" dirty="0"/>
              <a:t>of values of an attribute.</a:t>
            </a:r>
          </a:p>
        </p:txBody>
      </p:sp>
    </p:spTree>
    <p:extLst>
      <p:ext uri="{BB962C8B-B14F-4D97-AF65-F5344CB8AC3E}">
        <p14:creationId xmlns:p14="http://schemas.microsoft.com/office/powerpoint/2010/main" val="299097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sz="4000" b="1" dirty="0"/>
              <a:t>Model fizyczny hurtowni danych</a:t>
            </a:r>
            <a:endParaRPr lang="en-US" sz="4000" b="1" dirty="0"/>
          </a:p>
        </p:txBody>
      </p:sp>
      <p:sp>
        <p:nvSpPr>
          <p:cNvPr id="15" name="AutoShape 4" descr="mk:@MSITStore:E:\MSDN\backgrnd.chm::/html/sqlmsdw1.gif"/>
          <p:cNvSpPr>
            <a:spLocks noChangeAspect="1" noChangeArrowheads="1"/>
          </p:cNvSpPr>
          <p:nvPr/>
        </p:nvSpPr>
        <p:spPr bwMode="auto">
          <a:xfrm>
            <a:off x="4859792" y="2911248"/>
            <a:ext cx="362996" cy="3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sz="1600"/>
          </a:p>
        </p:txBody>
      </p:sp>
      <p:sp>
        <p:nvSpPr>
          <p:cNvPr id="10" name="Prostokąt 9"/>
          <p:cNvSpPr/>
          <p:nvPr/>
        </p:nvSpPr>
        <p:spPr>
          <a:xfrm>
            <a:off x="267874" y="912208"/>
            <a:ext cx="116562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200" dirty="0"/>
              <a:t>Projekt fizyczny hurtowni jest </a:t>
            </a:r>
            <a:r>
              <a:rPr lang="pl-PL" sz="2200" dirty="0">
                <a:solidFill>
                  <a:srgbClr val="FF0000"/>
                </a:solidFill>
              </a:rPr>
              <a:t>kluczowy</a:t>
            </a:r>
            <a:r>
              <a:rPr lang="pl-PL" sz="2200" dirty="0"/>
              <a:t> dla zapewnienia zadowalającego </a:t>
            </a:r>
            <a:r>
              <a:rPr lang="pl-PL" sz="2200" dirty="0">
                <a:solidFill>
                  <a:srgbClr val="FF0000"/>
                </a:solidFill>
              </a:rPr>
              <a:t>czasu odpowiedzi</a:t>
            </a:r>
            <a:r>
              <a:rPr lang="en-US" sz="2200" dirty="0"/>
              <a:t>. </a:t>
            </a:r>
            <a:endParaRPr lang="pl-PL" sz="22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200" dirty="0"/>
              <a:t>Trzy</a:t>
            </a:r>
            <a:r>
              <a:rPr lang="pl-PL" sz="2200" dirty="0">
                <a:solidFill>
                  <a:srgbClr val="FF0000"/>
                </a:solidFill>
              </a:rPr>
              <a:t> popularne techniki </a:t>
            </a:r>
            <a:r>
              <a:rPr lang="pl-PL" sz="2200" dirty="0"/>
              <a:t>mające poprawić wydajność systemów hurtowni danych to: widoki zmaterializowane (</a:t>
            </a:r>
            <a:r>
              <a:rPr lang="en-US" sz="2200" i="1" dirty="0"/>
              <a:t>materialized views</a:t>
            </a:r>
            <a:r>
              <a:rPr lang="pl-PL" sz="2200" dirty="0"/>
              <a:t>), indeksy oraz partycjonowanie</a:t>
            </a:r>
            <a:r>
              <a:rPr lang="en-US" sz="2200" dirty="0"/>
              <a:t>. </a:t>
            </a:r>
            <a:endParaRPr lang="pl-PL" sz="22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200" dirty="0">
                <a:solidFill>
                  <a:srgbClr val="FF0000"/>
                </a:solidFill>
              </a:rPr>
              <a:t>Widok zmaterializowany </a:t>
            </a:r>
            <a:r>
              <a:rPr lang="pl-PL" sz="2200" dirty="0"/>
              <a:t>to widok fizycznie przechowywany w bazie, który poprawia wykonywanie zapytań, dzięki </a:t>
            </a:r>
            <a:r>
              <a:rPr lang="pl-PL" sz="2200" dirty="0" err="1"/>
              <a:t>pre</a:t>
            </a:r>
            <a:r>
              <a:rPr lang="pl-PL" sz="2200" dirty="0"/>
              <a:t>-kalkulacji (wcześniejszemu wykonaniu) kosztownych operacji takich jak połączenia i agregacje</a:t>
            </a:r>
            <a:r>
              <a:rPr lang="en-US" sz="2200" dirty="0"/>
              <a:t>. </a:t>
            </a:r>
            <a:endParaRPr lang="pl-PL" sz="22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200" dirty="0"/>
              <a:t>Jeśli chodzi o </a:t>
            </a:r>
            <a:r>
              <a:rPr lang="pl-PL" sz="2200" dirty="0">
                <a:solidFill>
                  <a:srgbClr val="FF0000"/>
                </a:solidFill>
              </a:rPr>
              <a:t>indeksowanie</a:t>
            </a:r>
            <a:r>
              <a:rPr lang="pl-PL" sz="2200" dirty="0"/>
              <a:t>, to tradycyjne techniki stosowane w systemach OLTP nie są odpowiednie dla danych wielowymiarowych. Stąd w hurtowniach danych stosuje się alternatywne sposoby indeksowania, którymi zwykle są: indeksy bitmapowe i indeksy połączeń</a:t>
            </a:r>
            <a:r>
              <a:rPr lang="en-US" sz="2200" dirty="0"/>
              <a:t>.</a:t>
            </a:r>
            <a:endParaRPr lang="pl-PL" sz="2200" dirty="0"/>
          </a:p>
          <a:p>
            <a:pPr marL="712788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>
                <a:solidFill>
                  <a:srgbClr val="FF0000"/>
                </a:solidFill>
              </a:rPr>
              <a:t>Indeks bitmapowy </a:t>
            </a:r>
            <a:r>
              <a:rPr lang="pl-PL" sz="2000" dirty="0"/>
              <a:t>to specjalny rodzaj indeksu w bazie danych, wykorzystujący mapy bitowe. Indeksy te są szczególnie przydatne w przypadku kolumn z małą liczbą unikalnych wartości.</a:t>
            </a:r>
          </a:p>
          <a:p>
            <a:pPr marL="712788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>
                <a:solidFill>
                  <a:srgbClr val="FF0000"/>
                </a:solidFill>
              </a:rPr>
              <a:t>Indeksy połączeń (</a:t>
            </a:r>
            <a:r>
              <a:rPr lang="pl-PL" sz="2000" i="1" dirty="0" err="1">
                <a:solidFill>
                  <a:srgbClr val="FF0000"/>
                </a:solidFill>
              </a:rPr>
              <a:t>join</a:t>
            </a:r>
            <a:r>
              <a:rPr lang="pl-PL" sz="2000" i="1" dirty="0">
                <a:solidFill>
                  <a:srgbClr val="FF0000"/>
                </a:solidFill>
              </a:rPr>
              <a:t> </a:t>
            </a:r>
            <a:r>
              <a:rPr lang="pl-PL" sz="2000" i="1" dirty="0" err="1">
                <a:solidFill>
                  <a:srgbClr val="FF0000"/>
                </a:solidFill>
              </a:rPr>
              <a:t>indexes</a:t>
            </a:r>
            <a:r>
              <a:rPr lang="pl-PL" sz="2000" dirty="0">
                <a:solidFill>
                  <a:srgbClr val="FF0000"/>
                </a:solidFill>
              </a:rPr>
              <a:t>) </a:t>
            </a:r>
            <a:r>
              <a:rPr lang="pl-PL" sz="2000" dirty="0"/>
              <a:t>materializują pewne połączenie relacyjne pomiędzy dwiema tabelami, przechowując pary identyfikatorów wierszy uczestniczących w tym połączeniu</a:t>
            </a:r>
            <a:r>
              <a:rPr lang="en-US" sz="2000" dirty="0"/>
              <a:t>.</a:t>
            </a:r>
            <a:endParaRPr lang="pl-PL" sz="20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200" dirty="0"/>
              <a:t>I na koniec, </a:t>
            </a:r>
            <a:r>
              <a:rPr lang="pl-PL" sz="2200" dirty="0">
                <a:solidFill>
                  <a:srgbClr val="FF0000"/>
                </a:solidFill>
              </a:rPr>
              <a:t>partycjonowanie lub fragmentacja </a:t>
            </a:r>
            <a:r>
              <a:rPr lang="pl-PL" sz="2200" dirty="0"/>
              <a:t>dzieli zawartość pewnej relacji (tabeli) na kilka plików, kierując się zazwyczaj zakresem wartości pewnego atrybutu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7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73529" y="1060322"/>
            <a:ext cx="1124494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In the </a:t>
            </a:r>
            <a:r>
              <a:rPr lang="en-US" sz="2300" dirty="0">
                <a:solidFill>
                  <a:srgbClr val="FF0000"/>
                </a:solidFill>
              </a:rPr>
              <a:t>early days </a:t>
            </a:r>
            <a:r>
              <a:rPr lang="en-US" sz="2300" dirty="0"/>
              <a:t>of Decision Support Systems, manager let their staff do some </a:t>
            </a:r>
            <a:r>
              <a:rPr lang="en-US" sz="2300" dirty="0">
                <a:solidFill>
                  <a:srgbClr val="FF0000"/>
                </a:solidFill>
              </a:rPr>
              <a:t>supportive analysis </a:t>
            </a:r>
            <a:r>
              <a:rPr lang="en-US" sz="2300" dirty="0"/>
              <a:t>by using DSS tools.</a:t>
            </a:r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As PC technology advanced, a </a:t>
            </a:r>
            <a:r>
              <a:rPr lang="en-US" sz="2300" dirty="0">
                <a:solidFill>
                  <a:srgbClr val="FF0000"/>
                </a:solidFill>
              </a:rPr>
              <a:t>new generation of managers </a:t>
            </a:r>
            <a:r>
              <a:rPr lang="en-US" sz="2300" dirty="0"/>
              <a:t>evolved – one that was </a:t>
            </a:r>
            <a:r>
              <a:rPr lang="en-US" sz="2300" dirty="0">
                <a:solidFill>
                  <a:srgbClr val="FF0000"/>
                </a:solidFill>
              </a:rPr>
              <a:t>comfortable</a:t>
            </a:r>
            <a:r>
              <a:rPr lang="en-US" sz="2300" dirty="0"/>
              <a:t> with computing and knew that technology can directly </a:t>
            </a:r>
            <a:r>
              <a:rPr lang="en-US" sz="2300" dirty="0">
                <a:solidFill>
                  <a:srgbClr val="FF0000"/>
                </a:solidFill>
              </a:rPr>
              <a:t>help</a:t>
            </a:r>
            <a:r>
              <a:rPr lang="en-US" sz="2300" dirty="0"/>
              <a:t> make intelligent business decision faster.</a:t>
            </a:r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>
                <a:solidFill>
                  <a:srgbClr val="FF0000"/>
                </a:solidFill>
              </a:rPr>
              <a:t>New tools </a:t>
            </a:r>
            <a:r>
              <a:rPr lang="en-US" sz="2300" dirty="0"/>
              <a:t>such as OLAP, data warehousing, data mining and intelligent systems, delivered via Web technology added promised capabilities and easy access to tools, models and data for computer-aided decision making. </a:t>
            </a:r>
            <a:endParaRPr lang="pl-PL" sz="2300" dirty="0"/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These tools started to appear under the names </a:t>
            </a:r>
            <a:r>
              <a:rPr lang="en-US" sz="2300" dirty="0">
                <a:solidFill>
                  <a:srgbClr val="FF0000"/>
                </a:solidFill>
              </a:rPr>
              <a:t>Business Intelligence (BI) </a:t>
            </a:r>
            <a:r>
              <a:rPr lang="en-US" sz="2300" dirty="0"/>
              <a:t>and </a:t>
            </a:r>
            <a:r>
              <a:rPr lang="en-US" sz="2300" dirty="0">
                <a:solidFill>
                  <a:srgbClr val="FF0000"/>
                </a:solidFill>
              </a:rPr>
              <a:t>business analytics </a:t>
            </a:r>
            <a:r>
              <a:rPr lang="en-US" sz="2300" dirty="0"/>
              <a:t>in the mid-1990s.</a:t>
            </a:r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Next we will try to </a:t>
            </a:r>
            <a:r>
              <a:rPr lang="en-US" sz="2300" dirty="0">
                <a:solidFill>
                  <a:srgbClr val="FF0000"/>
                </a:solidFill>
              </a:rPr>
              <a:t>relate</a:t>
            </a:r>
            <a:r>
              <a:rPr lang="en-US" sz="2300" dirty="0"/>
              <a:t> the DSS, data warehouses and Business Intelligence concepts.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/>
              <a:t>Evolution of DSS into Business Intelligence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4A1-0863-4441-A2EA-9DB4F24FC58B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476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81000" y="857250"/>
            <a:ext cx="11609613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We </a:t>
            </a:r>
            <a:r>
              <a:rPr lang="pl-PL" sz="2300" dirty="0">
                <a:solidFill>
                  <a:srgbClr val="FF0000"/>
                </a:solidFill>
              </a:rPr>
              <a:t>wczesnej fazie </a:t>
            </a:r>
            <a:r>
              <a:rPr lang="pl-PL" sz="2300" dirty="0"/>
              <a:t>rozwoju systemów wspomagania decyzji kierownictwo dopuszczało, aby personel prowadził pewne </a:t>
            </a:r>
            <a:r>
              <a:rPr lang="pl-PL" sz="2300" dirty="0">
                <a:solidFill>
                  <a:srgbClr val="FF0000"/>
                </a:solidFill>
              </a:rPr>
              <a:t>analizy wspomagające </a:t>
            </a:r>
            <a:r>
              <a:rPr lang="pl-PL" sz="2300" dirty="0"/>
              <a:t>przy pomocy narzędzi DSS</a:t>
            </a:r>
            <a:r>
              <a:rPr lang="en-US" sz="2300" dirty="0"/>
              <a:t>.</a:t>
            </a:r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Wraz z pojawieniem się komputerów osobistych, wyłoniła się </a:t>
            </a:r>
            <a:r>
              <a:rPr lang="pl-PL" sz="2300" dirty="0">
                <a:solidFill>
                  <a:srgbClr val="FF0000"/>
                </a:solidFill>
              </a:rPr>
              <a:t>nowa generacja kadry zarządzającej</a:t>
            </a:r>
            <a:r>
              <a:rPr lang="pl-PL" sz="2300" dirty="0"/>
              <a:t> – przychylnie </a:t>
            </a:r>
            <a:r>
              <a:rPr lang="pl-PL" sz="2300" dirty="0">
                <a:solidFill>
                  <a:srgbClr val="FF0000"/>
                </a:solidFill>
              </a:rPr>
              <a:t>nastawiona</a:t>
            </a:r>
            <a:r>
              <a:rPr lang="pl-PL" sz="2300" dirty="0"/>
              <a:t> do obliczeń oraz rozumiejąca, że ta technika może bezpośrednio </a:t>
            </a:r>
            <a:r>
              <a:rPr lang="pl-PL" sz="2300" dirty="0">
                <a:solidFill>
                  <a:srgbClr val="FF0000"/>
                </a:solidFill>
              </a:rPr>
              <a:t>pomóc </a:t>
            </a:r>
            <a:r>
              <a:rPr lang="pl-PL" sz="2300" dirty="0"/>
              <a:t>w szybszym podejmowaniu inteligentnych decyzji</a:t>
            </a:r>
            <a:r>
              <a:rPr lang="en-US" sz="2300" dirty="0"/>
              <a:t>.</a:t>
            </a:r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>
                <a:solidFill>
                  <a:srgbClr val="FF0000"/>
                </a:solidFill>
              </a:rPr>
              <a:t>Nowe narzędzia </a:t>
            </a:r>
            <a:r>
              <a:rPr lang="pl-PL" sz="2300" dirty="0"/>
              <a:t>takie jak OLAP, hurtownie danych, eksploracja danych (</a:t>
            </a:r>
            <a:r>
              <a:rPr lang="pl-PL" sz="2300" i="1" dirty="0"/>
              <a:t>data mining</a:t>
            </a:r>
            <a:r>
              <a:rPr lang="pl-PL" sz="2300" dirty="0"/>
              <a:t>) czy systemy inteligentne dostarczane za pośrednictwem sieci Web zagwarantowały odpowiednie możliwości oraz zapewniły łatwy dostęp do operacji, modeli i danych z przeznaczeniem dla komputerowo-wspomaganego podejmowania decyzji</a:t>
            </a:r>
            <a:r>
              <a:rPr lang="en-US" sz="2300" dirty="0"/>
              <a:t>. </a:t>
            </a:r>
            <a:endParaRPr lang="pl-PL" sz="2300" dirty="0"/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W połowie lat 90-ch XX w. narzędzia te zaczęły występować pod nazwami </a:t>
            </a:r>
            <a:r>
              <a:rPr lang="pl-PL" sz="2300" dirty="0">
                <a:solidFill>
                  <a:srgbClr val="FF0000"/>
                </a:solidFill>
              </a:rPr>
              <a:t>Business Intelligence (BI) </a:t>
            </a:r>
            <a:r>
              <a:rPr lang="pl-PL" sz="2300" dirty="0"/>
              <a:t>oraz</a:t>
            </a:r>
            <a:r>
              <a:rPr lang="pl-PL" sz="2300" dirty="0">
                <a:solidFill>
                  <a:srgbClr val="FF0000"/>
                </a:solidFill>
              </a:rPr>
              <a:t> analityka biznesowa</a:t>
            </a:r>
            <a:r>
              <a:rPr lang="en-US" sz="2300" dirty="0">
                <a:solidFill>
                  <a:srgbClr val="FF0000"/>
                </a:solidFill>
              </a:rPr>
              <a:t>.</a:t>
            </a:r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Na kolejnym slajdzie podejmiemy próbę </a:t>
            </a:r>
            <a:r>
              <a:rPr lang="pl-PL" sz="2300" dirty="0">
                <a:solidFill>
                  <a:srgbClr val="FF0000"/>
                </a:solidFill>
              </a:rPr>
              <a:t>wzajemnego odniesienia </a:t>
            </a:r>
            <a:r>
              <a:rPr lang="pl-PL" sz="2300" dirty="0"/>
              <a:t>pojęć: system DSS, hurtownia danych oraz Business Intelligence</a:t>
            </a:r>
            <a:r>
              <a:rPr lang="en-US" sz="2300" dirty="0"/>
              <a:t>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3300" b="1" dirty="0"/>
              <a:t>Ewolucja systemów wspomagania decyzji w stronę </a:t>
            </a:r>
            <a:r>
              <a:rPr lang="en-US" sz="3300" b="1" dirty="0"/>
              <a:t>Business Intelligence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4A1-0863-4441-A2EA-9DB4F24FC58B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772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38200" y="1049437"/>
            <a:ext cx="1126972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>
                <a:solidFill>
                  <a:srgbClr val="FF0000"/>
                </a:solidFill>
              </a:rPr>
              <a:t>Business intelligence </a:t>
            </a:r>
            <a:r>
              <a:rPr lang="en-US" sz="2300" dirty="0"/>
              <a:t>comprises a collection of methodologies, processes, architectures, and technologies that transform raw data into meaningful and useful information for </a:t>
            </a:r>
            <a:r>
              <a:rPr lang="en-US" sz="2300" dirty="0">
                <a:solidFill>
                  <a:srgbClr val="FF0000"/>
                </a:solidFill>
              </a:rPr>
              <a:t>decision making</a:t>
            </a:r>
            <a:r>
              <a:rPr lang="en-US" sz="2300" dirty="0"/>
              <a:t>. 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/>
              <a:t>Business intelligence and </a:t>
            </a:r>
            <a:r>
              <a:rPr lang="en-US" sz="2300" dirty="0">
                <a:solidFill>
                  <a:srgbClr val="FF0000"/>
                </a:solidFill>
              </a:rPr>
              <a:t>decision-support systems </a:t>
            </a:r>
            <a:r>
              <a:rPr lang="en-US" sz="2300" dirty="0"/>
              <a:t>provide assistance to managers at various organizational levels for analyzing strategic information. </a:t>
            </a:r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These systems collect vast amounts of data and </a:t>
            </a:r>
            <a:r>
              <a:rPr lang="en-US" sz="2000" dirty="0">
                <a:solidFill>
                  <a:srgbClr val="FF0000"/>
                </a:solidFill>
              </a:rPr>
              <a:t>reduce </a:t>
            </a:r>
            <a:r>
              <a:rPr lang="en-US" sz="2000" dirty="0"/>
              <a:t>them to a form that can be used </a:t>
            </a:r>
            <a:r>
              <a:rPr lang="en-US" sz="2000" dirty="0">
                <a:solidFill>
                  <a:srgbClr val="FF0000"/>
                </a:solidFill>
              </a:rPr>
              <a:t>to analyze organizational behavior</a:t>
            </a:r>
            <a:r>
              <a:rPr lang="en-US" sz="2000" dirty="0"/>
              <a:t>. </a:t>
            </a:r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000" dirty="0"/>
              <a:t>This data </a:t>
            </a:r>
            <a:r>
              <a:rPr lang="en-US" sz="2000" dirty="0">
                <a:solidFill>
                  <a:srgbClr val="FF0000"/>
                </a:solidFill>
              </a:rPr>
              <a:t>transformation</a:t>
            </a:r>
            <a:r>
              <a:rPr lang="en-US" sz="2000" dirty="0"/>
              <a:t> comprises a set of tasks that take the data from the sources and, through extraction, transformation, integration, and cleansing processes, store the data in a common repository called a </a:t>
            </a:r>
            <a:r>
              <a:rPr lang="en-US" sz="2000" dirty="0">
                <a:solidFill>
                  <a:srgbClr val="FF0000"/>
                </a:solidFill>
              </a:rPr>
              <a:t>data warehouse</a:t>
            </a:r>
            <a:r>
              <a:rPr lang="en-US" sz="2000" dirty="0"/>
              <a:t>. 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300" dirty="0">
                <a:solidFill>
                  <a:srgbClr val="FF0000"/>
                </a:solidFill>
              </a:rPr>
              <a:t>Data warehouses </a:t>
            </a:r>
            <a:r>
              <a:rPr lang="en-US" sz="2300" dirty="0"/>
              <a:t>have been developed and deployed as an integral part of decision support systems to provide an infrastructure that enables users to obtain efficient and accurate responses to complex queries.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300" b="1" dirty="0"/>
              <a:t>Business Intelligence</a:t>
            </a:r>
            <a:r>
              <a:rPr lang="pl-PL" sz="3300" b="1" dirty="0"/>
              <a:t>,</a:t>
            </a:r>
            <a:r>
              <a:rPr lang="en-US" sz="3300" b="1" dirty="0"/>
              <a:t> Decision Support Systems</a:t>
            </a:r>
            <a:r>
              <a:rPr lang="pl-PL" sz="3300" b="1" dirty="0"/>
              <a:t> and Data </a:t>
            </a:r>
            <a:r>
              <a:rPr lang="pl-PL" sz="3300" b="1" dirty="0" err="1"/>
              <a:t>Warehousing</a:t>
            </a:r>
            <a:endParaRPr lang="en-US" sz="33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4A1-0863-4441-A2EA-9DB4F24FC58B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147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44285" y="1035727"/>
            <a:ext cx="11269727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>
                <a:solidFill>
                  <a:srgbClr val="FF0000"/>
                </a:solidFill>
              </a:rPr>
              <a:t>Business Intelligence (analityka biznesowa) </a:t>
            </a:r>
            <a:r>
              <a:rPr lang="pl-PL" sz="2300" dirty="0"/>
              <a:t>jest ogólnym pojęciem obejmującym metody, procesy, architektury i technologie umożliwiające przekształcenie surowych danych w pożyteczne informacje przydatne w </a:t>
            </a:r>
            <a:r>
              <a:rPr lang="pl-PL" sz="2300" dirty="0">
                <a:solidFill>
                  <a:srgbClr val="FF0000"/>
                </a:solidFill>
              </a:rPr>
              <a:t>podejmowaniu decyzji</a:t>
            </a:r>
            <a:r>
              <a:rPr lang="en-US" sz="2300" dirty="0"/>
              <a:t>. </a:t>
            </a:r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Business Intelligence oraz </a:t>
            </a:r>
            <a:r>
              <a:rPr lang="pl-PL" sz="2300" dirty="0">
                <a:solidFill>
                  <a:srgbClr val="FF0000"/>
                </a:solidFill>
              </a:rPr>
              <a:t>systemy wspomagania decyzji </a:t>
            </a:r>
            <a:r>
              <a:rPr lang="pl-PL" sz="2300" dirty="0"/>
              <a:t>stanowią pomoc dla kierownictwa na różnych szczeblach zarządzania w zakresie analizy informacji strategicznych</a:t>
            </a:r>
            <a:r>
              <a:rPr lang="en-US" sz="2300" dirty="0"/>
              <a:t>. </a:t>
            </a:r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Systemy te gromadzą duże ilości danych a następnie dokonują </a:t>
            </a:r>
            <a:r>
              <a:rPr lang="pl-PL" sz="2000" dirty="0">
                <a:solidFill>
                  <a:srgbClr val="FF0000"/>
                </a:solidFill>
              </a:rPr>
              <a:t>redukcji</a:t>
            </a:r>
            <a:r>
              <a:rPr lang="pl-PL" sz="2000" dirty="0"/>
              <a:t> tych danych do postaci, która może posłużyć do </a:t>
            </a:r>
            <a:r>
              <a:rPr lang="pl-PL" sz="2000" dirty="0">
                <a:solidFill>
                  <a:srgbClr val="FF0000"/>
                </a:solidFill>
              </a:rPr>
              <a:t>analizy funkcjonowania organizacji</a:t>
            </a:r>
            <a:r>
              <a:rPr lang="en-US" sz="2000" dirty="0"/>
              <a:t>. </a:t>
            </a:r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>
                <a:solidFill>
                  <a:srgbClr val="FF0000"/>
                </a:solidFill>
              </a:rPr>
              <a:t>Transformacja</a:t>
            </a:r>
            <a:r>
              <a:rPr lang="pl-PL" sz="2000" dirty="0"/>
              <a:t> danych obejmuje szereg czynności polegających na zlokalizowaniu danych źródłowych, poddaniu ich procesom ekstrakcji, integracji i czyszczenia a następnie umieszczeniu we wspólnym repozytorium nazywanym </a:t>
            </a:r>
            <a:r>
              <a:rPr lang="pl-PL" sz="2000" dirty="0">
                <a:solidFill>
                  <a:srgbClr val="FF0000"/>
                </a:solidFill>
              </a:rPr>
              <a:t>hurtownią danych</a:t>
            </a:r>
            <a:r>
              <a:rPr lang="en-US" sz="2000" dirty="0"/>
              <a:t>. </a:t>
            </a:r>
          </a:p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>
                <a:solidFill>
                  <a:srgbClr val="FF0000"/>
                </a:solidFill>
              </a:rPr>
              <a:t>Hurtownie danych </a:t>
            </a:r>
            <a:r>
              <a:rPr lang="pl-PL" sz="2300" dirty="0"/>
              <a:t>opracowano i wdrożono jako integralną część systemów wspomagania decyzji. Tworzą one infrastrukturę, dzięki której użytkownicy mają możliwość uzyskiwania skutecznych i precyzyjnych odpowiedzi na złożone zapytania</a:t>
            </a:r>
            <a:r>
              <a:rPr lang="en-US" sz="2300" dirty="0"/>
              <a:t>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300" b="1" dirty="0"/>
              <a:t>Business Intelligence</a:t>
            </a:r>
            <a:r>
              <a:rPr lang="pl-PL" sz="3300" b="1" dirty="0"/>
              <a:t> i hurtownie danych we wspomaganiu decyzji</a:t>
            </a:r>
            <a:endParaRPr lang="en-US" sz="33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4A1-0863-4441-A2EA-9DB4F24FC58B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65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10343" y="1484866"/>
            <a:ext cx="1023257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en-US" sz="2400" dirty="0"/>
              <a:t>A Business Intelligence system has </a:t>
            </a:r>
            <a:r>
              <a:rPr lang="en-US" sz="2400" dirty="0">
                <a:solidFill>
                  <a:srgbClr val="FF0000"/>
                </a:solidFill>
              </a:rPr>
              <a:t>four</a:t>
            </a:r>
            <a:r>
              <a:rPr lang="en-US" sz="2400" dirty="0"/>
              <a:t> major </a:t>
            </a:r>
            <a:r>
              <a:rPr lang="en-US" sz="2400" dirty="0">
                <a:solidFill>
                  <a:srgbClr val="FF0000"/>
                </a:solidFill>
              </a:rPr>
              <a:t>components: </a:t>
            </a:r>
          </a:p>
          <a:p>
            <a:pPr marL="719138" indent="-360363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>
                <a:solidFill>
                  <a:srgbClr val="FF0000"/>
                </a:solidFill>
              </a:rPr>
              <a:t>a data warehouse</a:t>
            </a:r>
            <a:r>
              <a:rPr lang="en-US" sz="2100" dirty="0"/>
              <a:t>, with its source data</a:t>
            </a:r>
          </a:p>
          <a:p>
            <a:pPr marL="719138" indent="-360363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2100" dirty="0">
                <a:solidFill>
                  <a:srgbClr val="FF0000"/>
                </a:solidFill>
              </a:rPr>
              <a:t>business analytics</a:t>
            </a:r>
            <a:r>
              <a:rPr lang="en-US" sz="2100" dirty="0"/>
              <a:t>, a collection of tools for manipulating, mining, and analyzing the data in the data warehouse</a:t>
            </a:r>
            <a:endParaRPr lang="pl-PL" sz="2100" dirty="0"/>
          </a:p>
          <a:p>
            <a:pPr marL="719138" indent="-360363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>
                <a:solidFill>
                  <a:srgbClr val="FF0000"/>
                </a:solidFill>
              </a:rPr>
              <a:t>business performance management (BPM)</a:t>
            </a:r>
            <a:r>
              <a:rPr lang="pl-PL" sz="2100" dirty="0"/>
              <a:t> for monitoring and analyzing performance</a:t>
            </a:r>
          </a:p>
          <a:p>
            <a:pPr marL="719138" indent="-360363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>
                <a:solidFill>
                  <a:srgbClr val="FF0000"/>
                </a:solidFill>
              </a:rPr>
              <a:t>a </a:t>
            </a:r>
            <a:r>
              <a:rPr lang="pl-PL" sz="2100" dirty="0" err="1">
                <a:solidFill>
                  <a:srgbClr val="FF0000"/>
                </a:solidFill>
              </a:rPr>
              <a:t>user</a:t>
            </a:r>
            <a:r>
              <a:rPr lang="pl-PL" sz="2100" dirty="0">
                <a:solidFill>
                  <a:srgbClr val="FF0000"/>
                </a:solidFill>
              </a:rPr>
              <a:t> </a:t>
            </a:r>
            <a:r>
              <a:rPr lang="pl-PL" sz="2100" dirty="0" err="1">
                <a:solidFill>
                  <a:srgbClr val="FF0000"/>
                </a:solidFill>
              </a:rPr>
              <a:t>interface</a:t>
            </a:r>
            <a:r>
              <a:rPr lang="pl-PL" sz="2100" dirty="0">
                <a:solidFill>
                  <a:srgbClr val="FF0000"/>
                </a:solidFill>
              </a:rPr>
              <a:t> </a:t>
            </a:r>
            <a:r>
              <a:rPr lang="pl-PL" sz="2100" dirty="0"/>
              <a:t>(</a:t>
            </a:r>
            <a:r>
              <a:rPr lang="pl-PL" sz="2100" dirty="0" err="1"/>
              <a:t>e.g</a:t>
            </a:r>
            <a:r>
              <a:rPr lang="pl-PL" sz="2100" dirty="0"/>
              <a:t>. </a:t>
            </a:r>
            <a:r>
              <a:rPr lang="pl-PL" sz="2100" dirty="0" err="1"/>
              <a:t>dashboard</a:t>
            </a:r>
            <a:r>
              <a:rPr lang="pl-PL" sz="2100" dirty="0"/>
              <a:t>).</a:t>
            </a:r>
            <a:endParaRPr lang="en-US" sz="2100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3300" b="1" dirty="0"/>
              <a:t>The High Level Architecture of BI    (1/2)</a:t>
            </a:r>
            <a:endParaRPr lang="en-US" sz="33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4A1-0863-4441-A2EA-9DB4F24FC58B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51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38200" y="1376009"/>
            <a:ext cx="1087482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8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/>
              <a:t>System Business Intelligence obejmuje </a:t>
            </a:r>
            <a:r>
              <a:rPr lang="pl-PL" sz="2400" dirty="0">
                <a:solidFill>
                  <a:srgbClr val="FF0000"/>
                </a:solidFill>
              </a:rPr>
              <a:t>cztery</a:t>
            </a:r>
            <a:r>
              <a:rPr lang="pl-PL" sz="2400" dirty="0"/>
              <a:t> podstawowe </a:t>
            </a:r>
            <a:r>
              <a:rPr lang="pl-PL" sz="2400" dirty="0">
                <a:solidFill>
                  <a:srgbClr val="FF0000"/>
                </a:solidFill>
              </a:rPr>
              <a:t>składowe, którymi są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</a:p>
          <a:p>
            <a:pPr marL="719138" indent="-360363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>
                <a:solidFill>
                  <a:srgbClr val="FF0000"/>
                </a:solidFill>
              </a:rPr>
              <a:t>hurtownia danych </a:t>
            </a:r>
            <a:r>
              <a:rPr lang="pl-PL" sz="2100" dirty="0"/>
              <a:t>wraz z jej danymi źródłowymi,</a:t>
            </a:r>
            <a:endParaRPr lang="en-US" sz="2100" dirty="0"/>
          </a:p>
          <a:p>
            <a:pPr marL="719138" indent="-360363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>
                <a:solidFill>
                  <a:srgbClr val="FF0000"/>
                </a:solidFill>
              </a:rPr>
              <a:t>analityka biznesowa </a:t>
            </a:r>
            <a:r>
              <a:rPr lang="pl-PL" sz="2100" dirty="0"/>
              <a:t>stanowiąca zbiór narzędzi do manipulowania, drążenia (</a:t>
            </a:r>
            <a:r>
              <a:rPr lang="pl-PL" sz="2100" i="1" dirty="0"/>
              <a:t>mining</a:t>
            </a:r>
            <a:r>
              <a:rPr lang="pl-PL" sz="2100" dirty="0"/>
              <a:t>) oraz analizowania danych w hurtowni,</a:t>
            </a:r>
          </a:p>
          <a:p>
            <a:pPr marL="719138" indent="-360363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>
                <a:solidFill>
                  <a:srgbClr val="FF0000"/>
                </a:solidFill>
              </a:rPr>
              <a:t>business performance management (BPM)</a:t>
            </a:r>
            <a:r>
              <a:rPr lang="pl-PL" sz="2100" dirty="0"/>
              <a:t> do monitorowania i analizy funkcjonowania przedsiębiorstwa,</a:t>
            </a:r>
          </a:p>
          <a:p>
            <a:pPr marL="719138" indent="-360363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100" dirty="0">
                <a:solidFill>
                  <a:srgbClr val="FF0000"/>
                </a:solidFill>
              </a:rPr>
              <a:t>interfejs użytkownika</a:t>
            </a:r>
            <a:r>
              <a:rPr lang="pl-PL" sz="2100" dirty="0"/>
              <a:t> - na przykład w postaci panelu zarządczego (</a:t>
            </a:r>
            <a:r>
              <a:rPr lang="pl-PL" sz="2100" i="1" dirty="0" err="1"/>
              <a:t>dashboard</a:t>
            </a:r>
            <a:r>
              <a:rPr lang="pl-PL" sz="2100" dirty="0"/>
              <a:t>).</a:t>
            </a:r>
            <a:endParaRPr lang="en-US" sz="2100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3300" b="1" dirty="0"/>
              <a:t>Ogólna architektura systemu BI    (1/2)</a:t>
            </a:r>
            <a:endParaRPr lang="en-US" sz="33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4A1-0863-4441-A2EA-9DB4F24FC58B}" type="datetime1">
              <a:rPr lang="pl-PL" smtClean="0"/>
              <a:t>2024-05-22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909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3300" b="1" dirty="0"/>
              <a:t>The High Level Architecture of BI    (2/2)</a:t>
            </a:r>
            <a:endParaRPr lang="en-US" sz="33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4A1-0863-4441-A2EA-9DB4F24FC58B}" type="datetime1">
              <a:rPr lang="pl-PL" smtClean="0"/>
              <a:t>2024-05-22</a:t>
            </a:fld>
            <a:endParaRPr lang="pl-PL" dirty="0"/>
          </a:p>
        </p:txBody>
      </p:sp>
      <p:grpSp>
        <p:nvGrpSpPr>
          <p:cNvPr id="13" name="Grupa 12"/>
          <p:cNvGrpSpPr/>
          <p:nvPr/>
        </p:nvGrpSpPr>
        <p:grpSpPr>
          <a:xfrm>
            <a:off x="282616" y="1993186"/>
            <a:ext cx="1491343" cy="1678191"/>
            <a:chOff x="838200" y="1643742"/>
            <a:chExt cx="1491343" cy="1570513"/>
          </a:xfrm>
        </p:grpSpPr>
        <p:sp>
          <p:nvSpPr>
            <p:cNvPr id="4" name="Prostokąt zaokrąglony 3"/>
            <p:cNvSpPr/>
            <p:nvPr/>
          </p:nvSpPr>
          <p:spPr>
            <a:xfrm>
              <a:off x="838200" y="1643742"/>
              <a:ext cx="1491343" cy="157051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038273" y="1643742"/>
              <a:ext cx="10911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200" b="1" dirty="0"/>
                <a:t>Data</a:t>
              </a:r>
            </a:p>
            <a:p>
              <a:pPr algn="ctr"/>
              <a:r>
                <a:rPr lang="pl-PL" sz="2200" b="1" dirty="0"/>
                <a:t>Sources</a:t>
              </a:r>
            </a:p>
          </p:txBody>
        </p:sp>
        <p:cxnSp>
          <p:nvCxnSpPr>
            <p:cNvPr id="7" name="Łącznik prosty ze strzałką 6"/>
            <p:cNvCxnSpPr/>
            <p:nvPr/>
          </p:nvCxnSpPr>
          <p:spPr>
            <a:xfrm>
              <a:off x="1525995" y="2500850"/>
              <a:ext cx="6342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ze strzałką 10"/>
            <p:cNvCxnSpPr/>
            <p:nvPr/>
          </p:nvCxnSpPr>
          <p:spPr>
            <a:xfrm>
              <a:off x="1027590" y="2694813"/>
              <a:ext cx="6342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ze strzałką 11"/>
            <p:cNvCxnSpPr/>
            <p:nvPr/>
          </p:nvCxnSpPr>
          <p:spPr>
            <a:xfrm>
              <a:off x="1309133" y="2930340"/>
              <a:ext cx="6342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ole tekstowe 13"/>
          <p:cNvSpPr txBox="1"/>
          <p:nvPr/>
        </p:nvSpPr>
        <p:spPr>
          <a:xfrm>
            <a:off x="2920841" y="1201001"/>
            <a:ext cx="2395277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pl-PL" sz="2200" dirty="0">
                <a:solidFill>
                  <a:srgbClr val="EE4F08"/>
                </a:solidFill>
              </a:rPr>
              <a:t>Data Warehouse Environment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5744863" y="1199183"/>
            <a:ext cx="2395277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pl-PL" sz="2200" dirty="0">
                <a:solidFill>
                  <a:srgbClr val="EE4F08"/>
                </a:solidFill>
              </a:rPr>
              <a:t>Business Analytics Environment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8585116" y="1199183"/>
            <a:ext cx="2395277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pl-PL" sz="2200" dirty="0">
                <a:solidFill>
                  <a:srgbClr val="EE4F08"/>
                </a:solidFill>
              </a:rPr>
              <a:t>Performance and Strategy</a:t>
            </a:r>
          </a:p>
        </p:txBody>
      </p:sp>
      <p:sp>
        <p:nvSpPr>
          <p:cNvPr id="17" name="Elipsa 16"/>
          <p:cNvSpPr/>
          <p:nvPr/>
        </p:nvSpPr>
        <p:spPr>
          <a:xfrm>
            <a:off x="1994522" y="1993186"/>
            <a:ext cx="4302103" cy="1678191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4813113" y="1976286"/>
            <a:ext cx="4302103" cy="1678191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7631704" y="1976285"/>
            <a:ext cx="4302103" cy="1678191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chemat blokowy: dysk magnetyczny 24"/>
          <p:cNvSpPr/>
          <p:nvPr/>
        </p:nvSpPr>
        <p:spPr>
          <a:xfrm>
            <a:off x="5243157" y="2502332"/>
            <a:ext cx="737519" cy="682906"/>
          </a:xfrm>
          <a:prstGeom prst="flowChartMagneticDis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DW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2027132" y="2550376"/>
            <a:ext cx="3160783" cy="412934"/>
            <a:chOff x="2027132" y="2550376"/>
            <a:chExt cx="3160783" cy="412934"/>
          </a:xfrm>
        </p:grpSpPr>
        <p:cxnSp>
          <p:nvCxnSpPr>
            <p:cNvPr id="23" name="Łącznik prosty ze strzałką 22"/>
            <p:cNvCxnSpPr/>
            <p:nvPr/>
          </p:nvCxnSpPr>
          <p:spPr>
            <a:xfrm>
              <a:off x="2059171" y="2914846"/>
              <a:ext cx="3128744" cy="9988"/>
            </a:xfrm>
            <a:prstGeom prst="straightConnector1">
              <a:avLst/>
            </a:prstGeom>
            <a:ln w="22225">
              <a:solidFill>
                <a:srgbClr val="CC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ole tekstowe 29"/>
            <p:cNvSpPr txBox="1"/>
            <p:nvPr/>
          </p:nvSpPr>
          <p:spPr>
            <a:xfrm>
              <a:off x="2027132" y="2550376"/>
              <a:ext cx="2823339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pl-PL" sz="1900" dirty="0">
                  <a:solidFill>
                    <a:schemeClr val="accent5"/>
                  </a:solidFill>
                </a:rPr>
                <a:t>Built the data warehouse</a:t>
              </a:r>
            </a:p>
          </p:txBody>
        </p:sp>
      </p:grpSp>
      <p:grpSp>
        <p:nvGrpSpPr>
          <p:cNvPr id="56" name="Grupa 55"/>
          <p:cNvGrpSpPr/>
          <p:nvPr/>
        </p:nvGrpSpPr>
        <p:grpSpPr>
          <a:xfrm>
            <a:off x="6691849" y="2909064"/>
            <a:ext cx="1011811" cy="361637"/>
            <a:chOff x="6691849" y="2909064"/>
            <a:chExt cx="1011811" cy="361637"/>
          </a:xfrm>
        </p:grpSpPr>
        <p:sp>
          <p:nvSpPr>
            <p:cNvPr id="37" name="pole tekstowe 36"/>
            <p:cNvSpPr txBox="1"/>
            <p:nvPr/>
          </p:nvSpPr>
          <p:spPr>
            <a:xfrm>
              <a:off x="6691849" y="2909064"/>
              <a:ext cx="1011811" cy="3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pl-PL" sz="1900" dirty="0">
                  <a:solidFill>
                    <a:schemeClr val="accent5"/>
                  </a:solidFill>
                </a:rPr>
                <a:t>Results</a:t>
              </a:r>
            </a:p>
          </p:txBody>
        </p:sp>
        <p:cxnSp>
          <p:nvCxnSpPr>
            <p:cNvPr id="40" name="Łącznik prosty ze strzałką 39"/>
            <p:cNvCxnSpPr/>
            <p:nvPr/>
          </p:nvCxnSpPr>
          <p:spPr>
            <a:xfrm>
              <a:off x="6791745" y="2951281"/>
              <a:ext cx="852198" cy="2462"/>
            </a:xfrm>
            <a:prstGeom prst="straightConnector1">
              <a:avLst/>
            </a:prstGeom>
            <a:ln w="22225">
              <a:solidFill>
                <a:srgbClr val="CC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a 56"/>
          <p:cNvGrpSpPr/>
          <p:nvPr/>
        </p:nvGrpSpPr>
        <p:grpSpPr>
          <a:xfrm>
            <a:off x="6300118" y="2385639"/>
            <a:ext cx="954468" cy="412934"/>
            <a:chOff x="6300118" y="2385639"/>
            <a:chExt cx="954468" cy="412934"/>
          </a:xfrm>
        </p:grpSpPr>
        <p:cxnSp>
          <p:nvCxnSpPr>
            <p:cNvPr id="42" name="Łącznik prosty ze strzałką 41"/>
            <p:cNvCxnSpPr/>
            <p:nvPr/>
          </p:nvCxnSpPr>
          <p:spPr>
            <a:xfrm flipH="1" flipV="1">
              <a:off x="6300118" y="2735758"/>
              <a:ext cx="916476" cy="3800"/>
            </a:xfrm>
            <a:prstGeom prst="straightConnector1">
              <a:avLst/>
            </a:prstGeom>
            <a:ln w="22225">
              <a:solidFill>
                <a:srgbClr val="CC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pole tekstowe 42"/>
            <p:cNvSpPr txBox="1"/>
            <p:nvPr/>
          </p:nvSpPr>
          <p:spPr>
            <a:xfrm>
              <a:off x="6373746" y="2385639"/>
              <a:ext cx="880840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pl-PL" sz="1900" dirty="0">
                  <a:solidFill>
                    <a:schemeClr val="accent5"/>
                  </a:solidFill>
                </a:rPr>
                <a:t>Access</a:t>
              </a:r>
            </a:p>
          </p:txBody>
        </p:sp>
      </p:grpSp>
      <p:grpSp>
        <p:nvGrpSpPr>
          <p:cNvPr id="52" name="Grupa 51"/>
          <p:cNvGrpSpPr/>
          <p:nvPr/>
        </p:nvGrpSpPr>
        <p:grpSpPr>
          <a:xfrm>
            <a:off x="9191200" y="2533091"/>
            <a:ext cx="1828979" cy="412934"/>
            <a:chOff x="9191200" y="2533091"/>
            <a:chExt cx="1828979" cy="412934"/>
          </a:xfrm>
        </p:grpSpPr>
        <p:cxnSp>
          <p:nvCxnSpPr>
            <p:cNvPr id="44" name="Łącznik prosty ze strzałką 43"/>
            <p:cNvCxnSpPr/>
            <p:nvPr/>
          </p:nvCxnSpPr>
          <p:spPr>
            <a:xfrm flipH="1" flipV="1">
              <a:off x="9191200" y="2899511"/>
              <a:ext cx="1796179" cy="9548"/>
            </a:xfrm>
            <a:prstGeom prst="straightConnector1">
              <a:avLst/>
            </a:prstGeom>
            <a:ln w="22225">
              <a:solidFill>
                <a:srgbClr val="CC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pole tekstowe 44"/>
            <p:cNvSpPr txBox="1"/>
            <p:nvPr/>
          </p:nvSpPr>
          <p:spPr>
            <a:xfrm>
              <a:off x="9311016" y="2533091"/>
              <a:ext cx="1709163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pl-PL" sz="1900" dirty="0">
                  <a:solidFill>
                    <a:schemeClr val="accent5"/>
                  </a:solidFill>
                </a:rPr>
                <a:t>BPM strategies</a:t>
              </a:r>
            </a:p>
          </p:txBody>
        </p:sp>
      </p:grpSp>
      <p:grpSp>
        <p:nvGrpSpPr>
          <p:cNvPr id="58" name="Grupa 57"/>
          <p:cNvGrpSpPr/>
          <p:nvPr/>
        </p:nvGrpSpPr>
        <p:grpSpPr>
          <a:xfrm>
            <a:off x="7749380" y="3609360"/>
            <a:ext cx="2059214" cy="873883"/>
            <a:chOff x="7749380" y="3609360"/>
            <a:chExt cx="2059214" cy="873883"/>
          </a:xfrm>
        </p:grpSpPr>
        <p:cxnSp>
          <p:nvCxnSpPr>
            <p:cNvPr id="49" name="Łącznik prosty ze strzałką 48"/>
            <p:cNvCxnSpPr/>
            <p:nvPr/>
          </p:nvCxnSpPr>
          <p:spPr>
            <a:xfrm>
              <a:off x="7749380" y="3609360"/>
              <a:ext cx="653840" cy="873883"/>
            </a:xfrm>
            <a:prstGeom prst="straightConnector1">
              <a:avLst/>
            </a:prstGeom>
            <a:ln w="22225">
              <a:solidFill>
                <a:srgbClr val="CC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ze strzałką 50"/>
            <p:cNvCxnSpPr/>
            <p:nvPr/>
          </p:nvCxnSpPr>
          <p:spPr>
            <a:xfrm flipH="1">
              <a:off x="9115215" y="3664458"/>
              <a:ext cx="693379" cy="808132"/>
            </a:xfrm>
            <a:prstGeom prst="straightConnector1">
              <a:avLst/>
            </a:prstGeom>
            <a:ln w="22225">
              <a:solidFill>
                <a:srgbClr val="CC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pole tekstowe 26"/>
          <p:cNvSpPr txBox="1"/>
          <p:nvPr/>
        </p:nvSpPr>
        <p:spPr>
          <a:xfrm>
            <a:off x="2871839" y="2120542"/>
            <a:ext cx="201038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Technical </a:t>
            </a:r>
            <a:r>
              <a:rPr lang="pl-PL" sz="2000" dirty="0" err="1">
                <a:solidFill>
                  <a:schemeClr val="accent6">
                    <a:lumMod val="50000"/>
                  </a:schemeClr>
                </a:solidFill>
              </a:rPr>
              <a:t>staff</a:t>
            </a:r>
            <a:endParaRPr lang="pl-PL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3321279" y="2915358"/>
            <a:ext cx="142484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Organizing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Summarizing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Standardizing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5818305" y="2088489"/>
            <a:ext cx="241959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Business users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8782468" y="2099569"/>
            <a:ext cx="258429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Managers / executives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2187614" y="4472591"/>
            <a:ext cx="3908385" cy="16437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7"/>
          <p:cNvCxnSpPr/>
          <p:nvPr/>
        </p:nvCxnSpPr>
        <p:spPr>
          <a:xfrm flipH="1">
            <a:off x="5243157" y="3626260"/>
            <a:ext cx="1048362" cy="846331"/>
          </a:xfrm>
          <a:prstGeom prst="line">
            <a:avLst/>
          </a:prstGeom>
          <a:ln w="222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>
            <a:endCxn id="3" idx="3"/>
          </p:cNvCxnSpPr>
          <p:nvPr/>
        </p:nvCxnSpPr>
        <p:spPr>
          <a:xfrm flipH="1">
            <a:off x="6095999" y="5294462"/>
            <a:ext cx="1281859" cy="1"/>
          </a:xfrm>
          <a:prstGeom prst="line">
            <a:avLst/>
          </a:prstGeom>
          <a:ln w="22225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/>
          <p:cNvSpPr txBox="1"/>
          <p:nvPr/>
        </p:nvSpPr>
        <p:spPr>
          <a:xfrm>
            <a:off x="2537610" y="4661518"/>
            <a:ext cx="148093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Future component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intelligent systems</a:t>
            </a:r>
          </a:p>
        </p:txBody>
      </p:sp>
      <p:sp>
        <p:nvSpPr>
          <p:cNvPr id="39" name="Prostokąt zaokrąglony 38"/>
          <p:cNvSpPr/>
          <p:nvPr/>
        </p:nvSpPr>
        <p:spPr>
          <a:xfrm>
            <a:off x="7398028" y="4537901"/>
            <a:ext cx="3908385" cy="16437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/>
          <p:cNvSpPr txBox="1"/>
          <p:nvPr/>
        </p:nvSpPr>
        <p:spPr>
          <a:xfrm>
            <a:off x="7398028" y="4719236"/>
            <a:ext cx="201038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User </a:t>
            </a:r>
            <a:r>
              <a:rPr lang="pl-PL" sz="2000" dirty="0" err="1">
                <a:solidFill>
                  <a:schemeClr val="accent6">
                    <a:lumMod val="50000"/>
                  </a:schemeClr>
                </a:solidFill>
              </a:rPr>
              <a:t>interface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7749380" y="5132170"/>
            <a:ext cx="186216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Browser</a:t>
            </a:r>
          </a:p>
          <a:p>
            <a:pPr>
              <a:lnSpc>
                <a:spcPts val="21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Portal</a:t>
            </a:r>
          </a:p>
          <a:p>
            <a:pPr>
              <a:lnSpc>
                <a:spcPts val="21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Dashboard</a:t>
            </a:r>
          </a:p>
        </p:txBody>
      </p:sp>
      <p:pic>
        <p:nvPicPr>
          <p:cNvPr id="47" name="Obraz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43" y="4691815"/>
            <a:ext cx="1495232" cy="1371819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98" y="4635877"/>
            <a:ext cx="1514089" cy="13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3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20" grpId="0" animBg="1"/>
      <p:bldP spid="21" grpId="0" animBg="1"/>
      <p:bldP spid="25" grpId="0" animBg="1"/>
      <p:bldP spid="27" grpId="0"/>
      <p:bldP spid="29" grpId="0"/>
      <p:bldP spid="31" grpId="0"/>
      <p:bldP spid="3" grpId="0" animBg="1"/>
      <p:bldP spid="38" grpId="0"/>
      <p:bldP spid="39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41514" y="948690"/>
            <a:ext cx="1190897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10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400" dirty="0">
                <a:solidFill>
                  <a:srgbClr val="FF0000"/>
                </a:solidFill>
              </a:rPr>
              <a:t>Typowe zapytania OLAP </a:t>
            </a:r>
            <a:r>
              <a:rPr lang="pl-PL" sz="2400" dirty="0"/>
              <a:t>mogą dotyczyć, na przykład, całkowitej </a:t>
            </a:r>
            <a:r>
              <a:rPr lang="pl-PL" sz="2400" dirty="0">
                <a:solidFill>
                  <a:srgbClr val="FF0000"/>
                </a:solidFill>
              </a:rPr>
              <a:t>wartości sprzedaży </a:t>
            </a:r>
            <a:r>
              <a:rPr lang="pl-PL" sz="2400" dirty="0"/>
              <a:t>pokazanej dla poszczególnych produktów i klientów lub dla najczęściej zamawianych produktów w rozbiciu na klientów</a:t>
            </a:r>
            <a:r>
              <a:rPr lang="en-US" sz="2400" dirty="0"/>
              <a:t>. </a:t>
            </a:r>
            <a:endParaRPr lang="pl-PL" sz="2400" dirty="0"/>
          </a:p>
          <a:p>
            <a:pPr marL="719138" indent="-3429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Ten rodzaj zapytań obejmuje </a:t>
            </a:r>
            <a:r>
              <a:rPr lang="pl-PL" sz="2000" dirty="0">
                <a:solidFill>
                  <a:srgbClr val="FF0000"/>
                </a:solidFill>
              </a:rPr>
              <a:t>agregację</a:t>
            </a:r>
            <a:r>
              <a:rPr lang="pl-PL" sz="2000" dirty="0"/>
              <a:t>, a zatem przetwarzanie w dużej mierze polega na </a:t>
            </a:r>
            <a:r>
              <a:rPr lang="pl-PL" sz="2000" dirty="0">
                <a:solidFill>
                  <a:srgbClr val="FF0000"/>
                </a:solidFill>
              </a:rPr>
              <a:t>przeglądaniu wszystkich rekordów</a:t>
            </a:r>
            <a:r>
              <a:rPr lang="pl-PL" sz="2000" dirty="0"/>
              <a:t> w tabeli bazy danych</a:t>
            </a:r>
            <a:r>
              <a:rPr lang="en-US" sz="2000" dirty="0"/>
              <a:t>. </a:t>
            </a:r>
            <a:endParaRPr lang="pl-PL" sz="2000" dirty="0"/>
          </a:p>
          <a:p>
            <a:pPr marL="719138" indent="-3429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Techniki indeksowania przeznaczone dla systemów OLTP są tutaj </a:t>
            </a:r>
            <a:r>
              <a:rPr lang="pl-PL" sz="2000" dirty="0">
                <a:solidFill>
                  <a:srgbClr val="FF0000"/>
                </a:solidFill>
              </a:rPr>
              <a:t>niewystarczające</a:t>
            </a:r>
            <a:r>
              <a:rPr lang="pl-PL" sz="2000" dirty="0"/>
              <a:t>; w przypadku OLAP zachodzi potrzeba zastosowania </a:t>
            </a:r>
            <a:r>
              <a:rPr lang="pl-PL" sz="2000" dirty="0">
                <a:solidFill>
                  <a:srgbClr val="FF0000"/>
                </a:solidFill>
              </a:rPr>
              <a:t>nowych technik indeksowania </a:t>
            </a:r>
            <a:r>
              <a:rPr lang="pl-PL" sz="2000" dirty="0"/>
              <a:t>oraz </a:t>
            </a:r>
            <a:r>
              <a:rPr lang="pl-PL" sz="2000" dirty="0">
                <a:solidFill>
                  <a:srgbClr val="FF0000"/>
                </a:solidFill>
              </a:rPr>
              <a:t>optymalizacji zapytań</a:t>
            </a:r>
            <a:r>
              <a:rPr lang="en-US" sz="2000" dirty="0"/>
              <a:t>. </a:t>
            </a:r>
            <a:endParaRPr lang="pl-PL" sz="2000" dirty="0"/>
          </a:p>
          <a:p>
            <a:pPr marL="719138" indent="-3429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Łatwo zauważyć, że normalizacja </a:t>
            </a:r>
            <a:r>
              <a:rPr lang="pl-PL" sz="2000" dirty="0">
                <a:solidFill>
                  <a:srgbClr val="FF0000"/>
                </a:solidFill>
              </a:rPr>
              <a:t>nie jest </a:t>
            </a:r>
            <a:r>
              <a:rPr lang="pl-PL" sz="2000" dirty="0"/>
              <a:t>korzystna dla takich zapytań, gdyż wiąże się ona z rozmieszczeniem bazy danych w wielu tabelach. Składanie danych w jedną całość wymagałoby dużej liczby operacji połączenia (</a:t>
            </a:r>
            <a:r>
              <a:rPr lang="pl-PL" sz="2000" dirty="0" err="1">
                <a:solidFill>
                  <a:srgbClr val="FF0000"/>
                </a:solidFill>
              </a:rPr>
              <a:t>join</a:t>
            </a:r>
            <a:r>
              <a:rPr lang="pl-PL" sz="2000" dirty="0"/>
              <a:t>).</a:t>
            </a:r>
          </a:p>
          <a:p>
            <a:pPr marL="358775" indent="-358775">
              <a:spcBef>
                <a:spcPts val="1000"/>
              </a:spcBef>
              <a:buFont typeface="Wingdings" panose="05000000000000000000" pitchFamily="2" charset="2"/>
              <a:buChar char="F"/>
              <a:tabLst>
                <a:tab pos="358775" algn="l"/>
              </a:tabLst>
            </a:pPr>
            <a:r>
              <a:rPr lang="pl-PL" sz="2300" dirty="0"/>
              <a:t>W konsekwencji wskazana </a:t>
            </a:r>
            <a:r>
              <a:rPr lang="pl-PL" sz="2300" dirty="0">
                <a:solidFill>
                  <a:srgbClr val="FF0000"/>
                </a:solidFill>
              </a:rPr>
              <a:t>potrzeba użycia odmiennego modelu </a:t>
            </a:r>
            <a:r>
              <a:rPr lang="pl-PL" sz="2300" dirty="0"/>
              <a:t>bazy, który skutecznie wspierałby OLAP doprowadziła do pojawienia się </a:t>
            </a:r>
            <a:r>
              <a:rPr lang="pl-PL" sz="2300" dirty="0">
                <a:solidFill>
                  <a:srgbClr val="FF0000"/>
                </a:solidFill>
              </a:rPr>
              <a:t>hurtowni danych</a:t>
            </a:r>
            <a:r>
              <a:rPr lang="pl-PL" sz="2300" dirty="0"/>
              <a:t>, które</a:t>
            </a:r>
            <a:r>
              <a:rPr lang="en-US" sz="2300" dirty="0"/>
              <a:t> </a:t>
            </a:r>
            <a:endParaRPr lang="pl-PL" sz="2300" dirty="0"/>
          </a:p>
          <a:p>
            <a:pPr marL="719138" indent="-360363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stanowią (zazwyczaj) </a:t>
            </a:r>
            <a:r>
              <a:rPr lang="pl-PL" sz="2000" dirty="0">
                <a:solidFill>
                  <a:srgbClr val="FF0000"/>
                </a:solidFill>
              </a:rPr>
              <a:t>duże</a:t>
            </a:r>
            <a:r>
              <a:rPr lang="pl-PL" sz="2000" dirty="0"/>
              <a:t> repozytoria </a:t>
            </a:r>
            <a:r>
              <a:rPr lang="pl-PL" sz="2000" dirty="0">
                <a:solidFill>
                  <a:srgbClr val="FF0000"/>
                </a:solidFill>
              </a:rPr>
              <a:t>konsolidujące</a:t>
            </a:r>
            <a:r>
              <a:rPr lang="pl-PL" sz="2000" dirty="0"/>
              <a:t> dane pochodzące z </a:t>
            </a:r>
            <a:r>
              <a:rPr lang="pl-PL" sz="2000" dirty="0">
                <a:solidFill>
                  <a:srgbClr val="FF0000"/>
                </a:solidFill>
              </a:rPr>
              <a:t>różnych źródeł </a:t>
            </a:r>
            <a:r>
              <a:rPr lang="pl-PL" sz="2000" dirty="0"/>
              <a:t>(wewnętrznych lub zewnętrznych dla pewnej organizacji) oraz</a:t>
            </a:r>
          </a:p>
          <a:p>
            <a:pPr marL="719138" indent="-360363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2000" dirty="0"/>
              <a:t>są skonstruowane w oparciu o </a:t>
            </a:r>
            <a:r>
              <a:rPr lang="pl-PL" sz="2000" dirty="0">
                <a:solidFill>
                  <a:srgbClr val="FF0000"/>
                </a:solidFill>
              </a:rPr>
              <a:t>wielowymiarowy</a:t>
            </a:r>
            <a:r>
              <a:rPr lang="pl-PL" sz="2000" dirty="0"/>
              <a:t> model danych</a:t>
            </a:r>
            <a:r>
              <a:rPr lang="en-US" sz="2000" dirty="0"/>
              <a:t>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Potrzeba tworzenia hurtowni danych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244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3300" b="1" dirty="0"/>
              <a:t>Ogólna architektura systemu BI    (2/2)</a:t>
            </a:r>
            <a:endParaRPr lang="en-US" sz="33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4A1-0863-4441-A2EA-9DB4F24FC58B}" type="datetime1">
              <a:rPr lang="pl-PL" smtClean="0"/>
              <a:t>2024-05-22</a:t>
            </a:fld>
            <a:endParaRPr lang="pl-PL" dirty="0"/>
          </a:p>
        </p:txBody>
      </p:sp>
      <p:grpSp>
        <p:nvGrpSpPr>
          <p:cNvPr id="13" name="Grupa 12"/>
          <p:cNvGrpSpPr/>
          <p:nvPr/>
        </p:nvGrpSpPr>
        <p:grpSpPr>
          <a:xfrm>
            <a:off x="282616" y="1993186"/>
            <a:ext cx="1491343" cy="1678191"/>
            <a:chOff x="838200" y="1643742"/>
            <a:chExt cx="1491343" cy="1570513"/>
          </a:xfrm>
        </p:grpSpPr>
        <p:sp>
          <p:nvSpPr>
            <p:cNvPr id="4" name="Prostokąt zaokrąglony 3"/>
            <p:cNvSpPr/>
            <p:nvPr/>
          </p:nvSpPr>
          <p:spPr>
            <a:xfrm>
              <a:off x="838200" y="1643742"/>
              <a:ext cx="1491343" cy="157051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074277" y="1643742"/>
              <a:ext cx="1019190" cy="720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200" b="1" dirty="0" err="1"/>
                <a:t>Źrodła</a:t>
              </a:r>
              <a:endParaRPr lang="pl-PL" sz="2200" b="1" dirty="0"/>
            </a:p>
            <a:p>
              <a:pPr algn="ctr"/>
              <a:r>
                <a:rPr lang="pl-PL" sz="2200" b="1" dirty="0"/>
                <a:t>danych</a:t>
              </a:r>
            </a:p>
          </p:txBody>
        </p:sp>
        <p:cxnSp>
          <p:nvCxnSpPr>
            <p:cNvPr id="7" name="Łącznik prosty ze strzałką 6"/>
            <p:cNvCxnSpPr/>
            <p:nvPr/>
          </p:nvCxnSpPr>
          <p:spPr>
            <a:xfrm>
              <a:off x="1525995" y="2500850"/>
              <a:ext cx="6342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ze strzałką 10"/>
            <p:cNvCxnSpPr/>
            <p:nvPr/>
          </p:nvCxnSpPr>
          <p:spPr>
            <a:xfrm>
              <a:off x="1027590" y="2694813"/>
              <a:ext cx="6342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ze strzałką 11"/>
            <p:cNvCxnSpPr/>
            <p:nvPr/>
          </p:nvCxnSpPr>
          <p:spPr>
            <a:xfrm>
              <a:off x="1309133" y="2930340"/>
              <a:ext cx="6342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ole tekstowe 13"/>
          <p:cNvSpPr txBox="1"/>
          <p:nvPr/>
        </p:nvSpPr>
        <p:spPr>
          <a:xfrm>
            <a:off x="2920841" y="1201001"/>
            <a:ext cx="2395277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pl-PL" sz="2200" dirty="0">
                <a:solidFill>
                  <a:srgbClr val="EE4F08"/>
                </a:solidFill>
              </a:rPr>
              <a:t>Strefa </a:t>
            </a:r>
          </a:p>
          <a:p>
            <a:pPr algn="ctr">
              <a:lnSpc>
                <a:spcPts val="2300"/>
              </a:lnSpc>
            </a:pPr>
            <a:r>
              <a:rPr lang="pl-PL" sz="2200" dirty="0">
                <a:solidFill>
                  <a:srgbClr val="EE4F08"/>
                </a:solidFill>
              </a:rPr>
              <a:t>hurtowni danych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030627" y="1210355"/>
            <a:ext cx="199495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pl-PL" sz="2200" dirty="0">
                <a:solidFill>
                  <a:srgbClr val="EE4F08"/>
                </a:solidFill>
              </a:rPr>
              <a:t>Strefa</a:t>
            </a:r>
          </a:p>
          <a:p>
            <a:pPr algn="ctr">
              <a:lnSpc>
                <a:spcPts val="2300"/>
              </a:lnSpc>
            </a:pPr>
            <a:r>
              <a:rPr lang="pl-PL" sz="2200" dirty="0">
                <a:solidFill>
                  <a:srgbClr val="EE4F08"/>
                </a:solidFill>
              </a:rPr>
              <a:t>analityki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8585116" y="1199183"/>
            <a:ext cx="2395277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pl-PL" sz="2200" dirty="0">
                <a:solidFill>
                  <a:srgbClr val="EE4F08"/>
                </a:solidFill>
              </a:rPr>
              <a:t>Funkcjonowanie</a:t>
            </a:r>
          </a:p>
          <a:p>
            <a:pPr algn="ctr">
              <a:lnSpc>
                <a:spcPts val="2300"/>
              </a:lnSpc>
            </a:pPr>
            <a:r>
              <a:rPr lang="pl-PL" sz="2200" dirty="0">
                <a:solidFill>
                  <a:srgbClr val="EE4F08"/>
                </a:solidFill>
              </a:rPr>
              <a:t>i strategia</a:t>
            </a:r>
            <a:endParaRPr lang="en-US" sz="2200" dirty="0">
              <a:solidFill>
                <a:srgbClr val="EE4F08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1994522" y="1993186"/>
            <a:ext cx="4302103" cy="1678191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4813113" y="1976286"/>
            <a:ext cx="4302103" cy="1678191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7631704" y="1976285"/>
            <a:ext cx="4302103" cy="1678191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chemat blokowy: dysk magnetyczny 24"/>
          <p:cNvSpPr/>
          <p:nvPr/>
        </p:nvSpPr>
        <p:spPr>
          <a:xfrm>
            <a:off x="5243157" y="2502332"/>
            <a:ext cx="737519" cy="682906"/>
          </a:xfrm>
          <a:prstGeom prst="flowChartMagneticDis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DW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2027132" y="2550376"/>
            <a:ext cx="3160783" cy="412934"/>
            <a:chOff x="2027132" y="2550376"/>
            <a:chExt cx="3160783" cy="412934"/>
          </a:xfrm>
        </p:grpSpPr>
        <p:cxnSp>
          <p:nvCxnSpPr>
            <p:cNvPr id="23" name="Łącznik prosty ze strzałką 22"/>
            <p:cNvCxnSpPr/>
            <p:nvPr/>
          </p:nvCxnSpPr>
          <p:spPr>
            <a:xfrm>
              <a:off x="2059171" y="2914846"/>
              <a:ext cx="3128744" cy="9988"/>
            </a:xfrm>
            <a:prstGeom prst="straightConnector1">
              <a:avLst/>
            </a:prstGeom>
            <a:ln w="22225">
              <a:solidFill>
                <a:srgbClr val="CC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ole tekstowe 29"/>
            <p:cNvSpPr txBox="1"/>
            <p:nvPr/>
          </p:nvSpPr>
          <p:spPr>
            <a:xfrm>
              <a:off x="2027132" y="2550376"/>
              <a:ext cx="2823339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pl-PL" sz="1900" dirty="0">
                  <a:solidFill>
                    <a:schemeClr val="accent5"/>
                  </a:solidFill>
                </a:rPr>
                <a:t>Built the data warehouse</a:t>
              </a:r>
            </a:p>
          </p:txBody>
        </p:sp>
      </p:grpSp>
      <p:grpSp>
        <p:nvGrpSpPr>
          <p:cNvPr id="56" name="Grupa 55"/>
          <p:cNvGrpSpPr/>
          <p:nvPr/>
        </p:nvGrpSpPr>
        <p:grpSpPr>
          <a:xfrm>
            <a:off x="6691849" y="2909064"/>
            <a:ext cx="1011811" cy="361637"/>
            <a:chOff x="6691849" y="2909064"/>
            <a:chExt cx="1011811" cy="361637"/>
          </a:xfrm>
        </p:grpSpPr>
        <p:sp>
          <p:nvSpPr>
            <p:cNvPr id="37" name="pole tekstowe 36"/>
            <p:cNvSpPr txBox="1"/>
            <p:nvPr/>
          </p:nvSpPr>
          <p:spPr>
            <a:xfrm>
              <a:off x="6691849" y="2909064"/>
              <a:ext cx="1011811" cy="3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pl-PL" sz="1900" dirty="0">
                  <a:solidFill>
                    <a:schemeClr val="accent5"/>
                  </a:solidFill>
                </a:rPr>
                <a:t>Wyniki</a:t>
              </a:r>
            </a:p>
          </p:txBody>
        </p:sp>
        <p:cxnSp>
          <p:nvCxnSpPr>
            <p:cNvPr id="40" name="Łącznik prosty ze strzałką 39"/>
            <p:cNvCxnSpPr/>
            <p:nvPr/>
          </p:nvCxnSpPr>
          <p:spPr>
            <a:xfrm>
              <a:off x="6791745" y="2951281"/>
              <a:ext cx="852198" cy="2462"/>
            </a:xfrm>
            <a:prstGeom prst="straightConnector1">
              <a:avLst/>
            </a:prstGeom>
            <a:ln w="22225">
              <a:solidFill>
                <a:srgbClr val="CC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a 56"/>
          <p:cNvGrpSpPr/>
          <p:nvPr/>
        </p:nvGrpSpPr>
        <p:grpSpPr>
          <a:xfrm>
            <a:off x="6300118" y="2385639"/>
            <a:ext cx="954468" cy="412934"/>
            <a:chOff x="6300118" y="2385639"/>
            <a:chExt cx="954468" cy="412934"/>
          </a:xfrm>
        </p:grpSpPr>
        <p:cxnSp>
          <p:nvCxnSpPr>
            <p:cNvPr id="42" name="Łącznik prosty ze strzałką 41"/>
            <p:cNvCxnSpPr/>
            <p:nvPr/>
          </p:nvCxnSpPr>
          <p:spPr>
            <a:xfrm flipH="1" flipV="1">
              <a:off x="6300118" y="2735758"/>
              <a:ext cx="916476" cy="3800"/>
            </a:xfrm>
            <a:prstGeom prst="straightConnector1">
              <a:avLst/>
            </a:prstGeom>
            <a:ln w="22225">
              <a:solidFill>
                <a:srgbClr val="CC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pole tekstowe 42"/>
            <p:cNvSpPr txBox="1"/>
            <p:nvPr/>
          </p:nvSpPr>
          <p:spPr>
            <a:xfrm>
              <a:off x="6373746" y="2385639"/>
              <a:ext cx="880840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pl-PL" sz="1900" dirty="0">
                  <a:solidFill>
                    <a:schemeClr val="accent5"/>
                  </a:solidFill>
                </a:rPr>
                <a:t>Dostęp</a:t>
              </a:r>
            </a:p>
          </p:txBody>
        </p:sp>
      </p:grpSp>
      <p:grpSp>
        <p:nvGrpSpPr>
          <p:cNvPr id="52" name="Grupa 51"/>
          <p:cNvGrpSpPr/>
          <p:nvPr/>
        </p:nvGrpSpPr>
        <p:grpSpPr>
          <a:xfrm>
            <a:off x="9191200" y="2533091"/>
            <a:ext cx="1828979" cy="412934"/>
            <a:chOff x="9191200" y="2533091"/>
            <a:chExt cx="1828979" cy="412934"/>
          </a:xfrm>
        </p:grpSpPr>
        <p:cxnSp>
          <p:nvCxnSpPr>
            <p:cNvPr id="44" name="Łącznik prosty ze strzałką 43"/>
            <p:cNvCxnSpPr/>
            <p:nvPr/>
          </p:nvCxnSpPr>
          <p:spPr>
            <a:xfrm flipH="1" flipV="1">
              <a:off x="9191200" y="2899511"/>
              <a:ext cx="1796179" cy="9548"/>
            </a:xfrm>
            <a:prstGeom prst="straightConnector1">
              <a:avLst/>
            </a:prstGeom>
            <a:ln w="22225">
              <a:solidFill>
                <a:srgbClr val="CC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pole tekstowe 44"/>
            <p:cNvSpPr txBox="1"/>
            <p:nvPr/>
          </p:nvSpPr>
          <p:spPr>
            <a:xfrm>
              <a:off x="9311016" y="2533091"/>
              <a:ext cx="1709163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pl-PL" sz="1900" dirty="0">
                  <a:solidFill>
                    <a:schemeClr val="accent5"/>
                  </a:solidFill>
                </a:rPr>
                <a:t>Strategie BPM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7749380" y="3609360"/>
            <a:ext cx="2059214" cy="873883"/>
            <a:chOff x="7749380" y="3609360"/>
            <a:chExt cx="2059214" cy="873883"/>
          </a:xfrm>
        </p:grpSpPr>
        <p:cxnSp>
          <p:nvCxnSpPr>
            <p:cNvPr id="49" name="Łącznik prosty ze strzałką 48"/>
            <p:cNvCxnSpPr/>
            <p:nvPr/>
          </p:nvCxnSpPr>
          <p:spPr>
            <a:xfrm>
              <a:off x="7749380" y="3609360"/>
              <a:ext cx="653840" cy="873883"/>
            </a:xfrm>
            <a:prstGeom prst="straightConnector1">
              <a:avLst/>
            </a:prstGeom>
            <a:ln w="22225">
              <a:solidFill>
                <a:srgbClr val="CC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ze strzałką 50"/>
            <p:cNvCxnSpPr/>
            <p:nvPr/>
          </p:nvCxnSpPr>
          <p:spPr>
            <a:xfrm flipH="1">
              <a:off x="9115215" y="3664458"/>
              <a:ext cx="693379" cy="808132"/>
            </a:xfrm>
            <a:prstGeom prst="straightConnector1">
              <a:avLst/>
            </a:prstGeom>
            <a:ln w="22225">
              <a:solidFill>
                <a:srgbClr val="CC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pole tekstowe 26"/>
          <p:cNvSpPr txBox="1"/>
          <p:nvPr/>
        </p:nvSpPr>
        <p:spPr>
          <a:xfrm>
            <a:off x="2761542" y="2135716"/>
            <a:ext cx="226830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Personel techniczny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3370303" y="2915358"/>
            <a:ext cx="1637088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Organizowanie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Agregowanie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Standaryzowanie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818305" y="2088489"/>
            <a:ext cx="241959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Użytkownicy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8782468" y="2167809"/>
            <a:ext cx="258429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Kierownictwo/Zarząd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2187614" y="4472591"/>
            <a:ext cx="3908385" cy="16437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7"/>
          <p:cNvCxnSpPr/>
          <p:nvPr/>
        </p:nvCxnSpPr>
        <p:spPr>
          <a:xfrm flipH="1">
            <a:off x="5243157" y="3626260"/>
            <a:ext cx="1048362" cy="846331"/>
          </a:xfrm>
          <a:prstGeom prst="line">
            <a:avLst/>
          </a:prstGeom>
          <a:ln w="222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>
            <a:endCxn id="3" idx="3"/>
          </p:cNvCxnSpPr>
          <p:nvPr/>
        </p:nvCxnSpPr>
        <p:spPr>
          <a:xfrm flipH="1">
            <a:off x="6095999" y="5294462"/>
            <a:ext cx="1281859" cy="1"/>
          </a:xfrm>
          <a:prstGeom prst="line">
            <a:avLst/>
          </a:prstGeom>
          <a:ln w="22225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/>
          <p:cNvSpPr txBox="1"/>
          <p:nvPr/>
        </p:nvSpPr>
        <p:spPr>
          <a:xfrm>
            <a:off x="2392602" y="4548789"/>
            <a:ext cx="196917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Zaawansowana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składowa: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Prostokąt zaokrąglony 38"/>
          <p:cNvSpPr/>
          <p:nvPr/>
        </p:nvSpPr>
        <p:spPr>
          <a:xfrm>
            <a:off x="7458379" y="4484708"/>
            <a:ext cx="3908385" cy="16437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/>
          <p:cNvSpPr txBox="1"/>
          <p:nvPr/>
        </p:nvSpPr>
        <p:spPr>
          <a:xfrm>
            <a:off x="7728342" y="4527248"/>
            <a:ext cx="170516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Interfejs użytkownika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7967747" y="5186762"/>
            <a:ext cx="165459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Przeglądarka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1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Portal</a:t>
            </a:r>
          </a:p>
          <a:p>
            <a:pPr>
              <a:lnSpc>
                <a:spcPts val="2100"/>
              </a:lnSpc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Panel zarządczy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7" name="Obraz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59" y="4637385"/>
            <a:ext cx="1495232" cy="1371819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74" y="4635877"/>
            <a:ext cx="1514089" cy="1360714"/>
          </a:xfrm>
          <a:prstGeom prst="rect">
            <a:avLst/>
          </a:prstGeom>
        </p:spPr>
      </p:pic>
      <p:sp>
        <p:nvSpPr>
          <p:cNvPr id="46" name="pole tekstowe 45"/>
          <p:cNvSpPr txBox="1"/>
          <p:nvPr/>
        </p:nvSpPr>
        <p:spPr>
          <a:xfrm>
            <a:off x="2595581" y="5183838"/>
            <a:ext cx="133855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systemy inteligentne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20" grpId="0" animBg="1"/>
      <p:bldP spid="21" grpId="0" animBg="1"/>
      <p:bldP spid="25" grpId="0" animBg="1"/>
      <p:bldP spid="27" grpId="0"/>
      <p:bldP spid="29" grpId="0"/>
      <p:bldP spid="31" grpId="0"/>
      <p:bldP spid="3" grpId="0" animBg="1"/>
      <p:bldP spid="38" grpId="0"/>
      <p:bldP spid="39" grpId="0" animBg="1"/>
      <p:bldP spid="41" grpId="0"/>
      <p:bldP spid="4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sz="4000" b="1" dirty="0"/>
              <a:t>Business Intelligence Reporting Solutions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60AD-54BD-4734-9415-BBF788146D09}" type="datetime1">
              <a:rPr lang="pl-PL" smtClean="0"/>
              <a:t>2024-05-22</a:t>
            </a:fld>
            <a:endParaRPr lang="pl-PL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5770" y="1065016"/>
            <a:ext cx="4926330" cy="488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en-US" sz="2200" dirty="0"/>
              <a:t>The end goal of a BI solution is to convert data into usable information, and that information is routinely represented </a:t>
            </a:r>
            <a:r>
              <a:rPr lang="en-US" sz="2200" dirty="0">
                <a:solidFill>
                  <a:srgbClr val="FF3300"/>
                </a:solidFill>
              </a:rPr>
              <a:t>within reports</a:t>
            </a:r>
            <a:r>
              <a:rPr lang="en-US" sz="2200" dirty="0"/>
              <a:t>.</a:t>
            </a:r>
          </a:p>
          <a:p>
            <a:pPr marL="342900" indent="-342900" eaLnBrk="0" hangingPunct="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en-US" sz="2200" dirty="0"/>
              <a:t>We will treat here the term business intelligence solutions as </a:t>
            </a:r>
            <a:r>
              <a:rPr lang="en-US" sz="2200" dirty="0">
                <a:solidFill>
                  <a:srgbClr val="FF0000"/>
                </a:solidFill>
              </a:rPr>
              <a:t>business reporting solutions</a:t>
            </a:r>
            <a:r>
              <a:rPr lang="en-US" altLang="pl-PL" sz="2200" dirty="0"/>
              <a:t>.</a:t>
            </a:r>
          </a:p>
          <a:p>
            <a:pPr marL="342900" indent="-342900" eaLnBrk="0" hangingPunct="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en-US" sz="2200" dirty="0"/>
              <a:t>A company may begin by selecting report data directly from </a:t>
            </a:r>
            <a:r>
              <a:rPr lang="en-US" sz="2200" dirty="0">
                <a:solidFill>
                  <a:srgbClr val="FF3300"/>
                </a:solidFill>
              </a:rPr>
              <a:t>OLTP relational tables</a:t>
            </a:r>
            <a:r>
              <a:rPr lang="en-US" sz="2200" dirty="0"/>
              <a:t>.</a:t>
            </a:r>
          </a:p>
          <a:p>
            <a:pPr marL="342900" indent="-342900" eaLnBrk="0" hangingPunct="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en-US" sz="2200" dirty="0"/>
              <a:t>The use of </a:t>
            </a:r>
            <a:r>
              <a:rPr lang="en-US" sz="2200" dirty="0">
                <a:solidFill>
                  <a:srgbClr val="FF3300"/>
                </a:solidFill>
              </a:rPr>
              <a:t>data warehouses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FF3300"/>
                </a:solidFill>
              </a:rPr>
              <a:t>data cubes</a:t>
            </a:r>
            <a:r>
              <a:rPr lang="en-US" sz="2200" dirty="0"/>
              <a:t> is an appropriate way to provide </a:t>
            </a:r>
            <a:r>
              <a:rPr lang="en-US" sz="2200" dirty="0">
                <a:solidFill>
                  <a:srgbClr val="FF3300"/>
                </a:solidFill>
              </a:rPr>
              <a:t>efficient</a:t>
            </a:r>
            <a:r>
              <a:rPr lang="en-US" sz="2200" dirty="0"/>
              <a:t> reporting.</a:t>
            </a:r>
            <a:endParaRPr lang="en-US" altLang="pl-PL" sz="2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855075" y="1146908"/>
            <a:ext cx="540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Reporting data sources change over time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5856954" y="1940177"/>
            <a:ext cx="2248304" cy="960031"/>
            <a:chOff x="5693664" y="1809545"/>
            <a:chExt cx="2248304" cy="960031"/>
          </a:xfrm>
        </p:grpSpPr>
        <p:grpSp>
          <p:nvGrpSpPr>
            <p:cNvPr id="10" name="Grupa 9"/>
            <p:cNvGrpSpPr/>
            <p:nvPr/>
          </p:nvGrpSpPr>
          <p:grpSpPr>
            <a:xfrm rot="5400000">
              <a:off x="7240972" y="2068581"/>
              <a:ext cx="960031" cy="441960"/>
              <a:chOff x="6501284" y="2366963"/>
              <a:chExt cx="5002675" cy="2627068"/>
            </a:xfrm>
          </p:grpSpPr>
          <p:sp>
            <p:nvSpPr>
              <p:cNvPr id="14" name="Prostokąt ze ściętym rogiem 13"/>
              <p:cNvSpPr/>
              <p:nvPr/>
            </p:nvSpPr>
            <p:spPr>
              <a:xfrm>
                <a:off x="6501284" y="2371411"/>
                <a:ext cx="5002675" cy="2622620"/>
              </a:xfrm>
              <a:prstGeom prst="snip1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Reports</a:t>
                </a:r>
              </a:p>
            </p:txBody>
          </p:sp>
          <p:cxnSp>
            <p:nvCxnSpPr>
              <p:cNvPr id="15" name="Łącznik prosty 14"/>
              <p:cNvCxnSpPr/>
              <p:nvPr/>
            </p:nvCxnSpPr>
            <p:spPr>
              <a:xfrm>
                <a:off x="11128686" y="2366963"/>
                <a:ext cx="0" cy="4381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11128686" y="2805113"/>
                <a:ext cx="369208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Łącznik prosty ze strzałką 11"/>
            <p:cNvCxnSpPr/>
            <p:nvPr/>
          </p:nvCxnSpPr>
          <p:spPr>
            <a:xfrm flipV="1">
              <a:off x="5791948" y="2763415"/>
              <a:ext cx="1621536" cy="116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ole tekstowe 12"/>
            <p:cNvSpPr txBox="1"/>
            <p:nvPr/>
          </p:nvSpPr>
          <p:spPr>
            <a:xfrm>
              <a:off x="5693664" y="2341457"/>
              <a:ext cx="1534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Existing Tables</a:t>
              </a: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5856954" y="2559904"/>
            <a:ext cx="3478949" cy="960031"/>
            <a:chOff x="5693664" y="2429272"/>
            <a:chExt cx="3478949" cy="960031"/>
          </a:xfrm>
        </p:grpSpPr>
        <p:grpSp>
          <p:nvGrpSpPr>
            <p:cNvPr id="18" name="Grupa 17"/>
            <p:cNvGrpSpPr/>
            <p:nvPr/>
          </p:nvGrpSpPr>
          <p:grpSpPr>
            <a:xfrm rot="5400000">
              <a:off x="8471617" y="2688308"/>
              <a:ext cx="960031" cy="441960"/>
              <a:chOff x="6501284" y="2366963"/>
              <a:chExt cx="5002675" cy="2627068"/>
            </a:xfrm>
          </p:grpSpPr>
          <p:sp>
            <p:nvSpPr>
              <p:cNvPr id="21" name="Prostokąt ze ściętym rogiem 20"/>
              <p:cNvSpPr/>
              <p:nvPr/>
            </p:nvSpPr>
            <p:spPr>
              <a:xfrm>
                <a:off x="6501284" y="2371411"/>
                <a:ext cx="5002675" cy="2622620"/>
              </a:xfrm>
              <a:prstGeom prst="snip1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Reports</a:t>
                </a:r>
              </a:p>
            </p:txBody>
          </p:sp>
          <p:cxnSp>
            <p:nvCxnSpPr>
              <p:cNvPr id="22" name="Łącznik prosty 21"/>
              <p:cNvCxnSpPr/>
              <p:nvPr/>
            </p:nvCxnSpPr>
            <p:spPr>
              <a:xfrm>
                <a:off x="11128686" y="2366963"/>
                <a:ext cx="0" cy="4381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/>
              <p:cNvCxnSpPr/>
              <p:nvPr/>
            </p:nvCxnSpPr>
            <p:spPr>
              <a:xfrm>
                <a:off x="11128688" y="2805117"/>
                <a:ext cx="36920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Łącznik prosty ze strzałką 18"/>
            <p:cNvCxnSpPr/>
            <p:nvPr/>
          </p:nvCxnSpPr>
          <p:spPr>
            <a:xfrm flipV="1">
              <a:off x="5791200" y="3382719"/>
              <a:ext cx="2819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le tekstowe 19"/>
            <p:cNvSpPr txBox="1"/>
            <p:nvPr/>
          </p:nvSpPr>
          <p:spPr>
            <a:xfrm>
              <a:off x="5693664" y="2956187"/>
              <a:ext cx="2769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Stored Procedures or Views</a:t>
              </a: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5856206" y="3221446"/>
            <a:ext cx="4296560" cy="960031"/>
            <a:chOff x="5692916" y="3090814"/>
            <a:chExt cx="4296560" cy="960031"/>
          </a:xfrm>
        </p:grpSpPr>
        <p:grpSp>
          <p:nvGrpSpPr>
            <p:cNvPr id="25" name="Grupa 24"/>
            <p:cNvGrpSpPr/>
            <p:nvPr/>
          </p:nvGrpSpPr>
          <p:grpSpPr>
            <a:xfrm rot="5400000">
              <a:off x="9288480" y="3349850"/>
              <a:ext cx="960031" cy="441960"/>
              <a:chOff x="6501284" y="2366963"/>
              <a:chExt cx="5002675" cy="2627068"/>
            </a:xfrm>
          </p:grpSpPr>
          <p:sp>
            <p:nvSpPr>
              <p:cNvPr id="28" name="Prostokąt ze ściętym rogiem 27"/>
              <p:cNvSpPr/>
              <p:nvPr/>
            </p:nvSpPr>
            <p:spPr>
              <a:xfrm>
                <a:off x="6501284" y="2371411"/>
                <a:ext cx="5002675" cy="2622620"/>
              </a:xfrm>
              <a:prstGeom prst="snip1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Reports</a:t>
                </a:r>
              </a:p>
            </p:txBody>
          </p:sp>
          <p:cxnSp>
            <p:nvCxnSpPr>
              <p:cNvPr id="29" name="Łącznik prosty 28"/>
              <p:cNvCxnSpPr/>
              <p:nvPr/>
            </p:nvCxnSpPr>
            <p:spPr>
              <a:xfrm>
                <a:off x="11128686" y="2366963"/>
                <a:ext cx="0" cy="4381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>
              <a:xfrm>
                <a:off x="11128686" y="2805113"/>
                <a:ext cx="369208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Łącznik prosty ze strzałką 25"/>
            <p:cNvCxnSpPr/>
            <p:nvPr/>
          </p:nvCxnSpPr>
          <p:spPr>
            <a:xfrm flipV="1">
              <a:off x="5790452" y="4049258"/>
              <a:ext cx="3684100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ole tekstowe 26"/>
            <p:cNvSpPr txBox="1"/>
            <p:nvPr/>
          </p:nvSpPr>
          <p:spPr>
            <a:xfrm>
              <a:off x="5692916" y="3622726"/>
              <a:ext cx="2912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Separate Reporting Database</a:t>
              </a:r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5900591" y="3894183"/>
            <a:ext cx="5003696" cy="960031"/>
            <a:chOff x="5737301" y="3763551"/>
            <a:chExt cx="5003696" cy="960031"/>
          </a:xfrm>
        </p:grpSpPr>
        <p:grpSp>
          <p:nvGrpSpPr>
            <p:cNvPr id="32" name="Grupa 31"/>
            <p:cNvGrpSpPr/>
            <p:nvPr/>
          </p:nvGrpSpPr>
          <p:grpSpPr>
            <a:xfrm rot="5400000">
              <a:off x="10040001" y="4022587"/>
              <a:ext cx="960031" cy="441960"/>
              <a:chOff x="6501284" y="2366963"/>
              <a:chExt cx="5002675" cy="2627068"/>
            </a:xfrm>
          </p:grpSpPr>
          <p:sp>
            <p:nvSpPr>
              <p:cNvPr id="35" name="Prostokąt ze ściętym rogiem 34"/>
              <p:cNvSpPr/>
              <p:nvPr/>
            </p:nvSpPr>
            <p:spPr>
              <a:xfrm>
                <a:off x="6501284" y="2371411"/>
                <a:ext cx="5002675" cy="2622620"/>
              </a:xfrm>
              <a:prstGeom prst="snip1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Reports</a:t>
                </a:r>
              </a:p>
            </p:txBody>
          </p:sp>
          <p:cxnSp>
            <p:nvCxnSpPr>
              <p:cNvPr id="36" name="Łącznik prosty 35"/>
              <p:cNvCxnSpPr/>
              <p:nvPr/>
            </p:nvCxnSpPr>
            <p:spPr>
              <a:xfrm>
                <a:off x="11128686" y="2366963"/>
                <a:ext cx="0" cy="4381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>
              <a:xfrm>
                <a:off x="11128686" y="2805113"/>
                <a:ext cx="369208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Łącznik prosty ze strzałką 32"/>
            <p:cNvCxnSpPr/>
            <p:nvPr/>
          </p:nvCxnSpPr>
          <p:spPr>
            <a:xfrm flipV="1">
              <a:off x="5834837" y="4721995"/>
              <a:ext cx="4391236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ole tekstowe 33"/>
            <p:cNvSpPr txBox="1"/>
            <p:nvPr/>
          </p:nvSpPr>
          <p:spPr>
            <a:xfrm>
              <a:off x="5737301" y="4295463"/>
              <a:ext cx="4334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Warehouse with Procedures and Views</a:t>
              </a:r>
            </a:p>
          </p:txBody>
        </p:sp>
      </p:grpSp>
      <p:grpSp>
        <p:nvGrpSpPr>
          <p:cNvPr id="38" name="Grupa 37"/>
          <p:cNvGrpSpPr/>
          <p:nvPr/>
        </p:nvGrpSpPr>
        <p:grpSpPr>
          <a:xfrm>
            <a:off x="5870692" y="4586765"/>
            <a:ext cx="5797545" cy="960031"/>
            <a:chOff x="5707402" y="4456133"/>
            <a:chExt cx="5797545" cy="960031"/>
          </a:xfrm>
        </p:grpSpPr>
        <p:grpSp>
          <p:nvGrpSpPr>
            <p:cNvPr id="39" name="Grupa 38"/>
            <p:cNvGrpSpPr/>
            <p:nvPr/>
          </p:nvGrpSpPr>
          <p:grpSpPr>
            <a:xfrm rot="5400000">
              <a:off x="10803951" y="4715169"/>
              <a:ext cx="960031" cy="441960"/>
              <a:chOff x="6501284" y="2366963"/>
              <a:chExt cx="5002675" cy="2627068"/>
            </a:xfrm>
          </p:grpSpPr>
          <p:sp>
            <p:nvSpPr>
              <p:cNvPr id="42" name="Prostokąt ze ściętym rogiem 41"/>
              <p:cNvSpPr/>
              <p:nvPr/>
            </p:nvSpPr>
            <p:spPr>
              <a:xfrm>
                <a:off x="6501284" y="2371411"/>
                <a:ext cx="5002675" cy="2622620"/>
              </a:xfrm>
              <a:prstGeom prst="snip1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Reports</a:t>
                </a:r>
              </a:p>
            </p:txBody>
          </p:sp>
          <p:cxnSp>
            <p:nvCxnSpPr>
              <p:cNvPr id="43" name="Łącznik prosty 42"/>
              <p:cNvCxnSpPr/>
              <p:nvPr/>
            </p:nvCxnSpPr>
            <p:spPr>
              <a:xfrm>
                <a:off x="11128686" y="2366963"/>
                <a:ext cx="0" cy="4381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>
              <a:xfrm>
                <a:off x="11128686" y="2805113"/>
                <a:ext cx="369208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Łącznik prosty ze strzałką 39"/>
            <p:cNvCxnSpPr/>
            <p:nvPr/>
          </p:nvCxnSpPr>
          <p:spPr>
            <a:xfrm flipV="1">
              <a:off x="5855075" y="5414577"/>
              <a:ext cx="5134948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ole tekstowe 40"/>
            <p:cNvSpPr txBox="1"/>
            <p:nvPr/>
          </p:nvSpPr>
          <p:spPr>
            <a:xfrm>
              <a:off x="5707402" y="4963653"/>
              <a:ext cx="5366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Warehouse with Procedures and Views and Cubes</a:t>
              </a:r>
            </a:p>
          </p:txBody>
        </p:sp>
      </p:grpSp>
      <p:grpSp>
        <p:nvGrpSpPr>
          <p:cNvPr id="45" name="Grupa 44"/>
          <p:cNvGrpSpPr/>
          <p:nvPr/>
        </p:nvGrpSpPr>
        <p:grpSpPr>
          <a:xfrm rot="16200000">
            <a:off x="4033251" y="3919019"/>
            <a:ext cx="3030692" cy="369332"/>
            <a:chOff x="8783356" y="1579163"/>
            <a:chExt cx="3030692" cy="369332"/>
          </a:xfrm>
        </p:grpSpPr>
        <p:cxnSp>
          <p:nvCxnSpPr>
            <p:cNvPr id="46" name="Łącznik prosty ze strzałką 45"/>
            <p:cNvCxnSpPr/>
            <p:nvPr/>
          </p:nvCxnSpPr>
          <p:spPr>
            <a:xfrm>
              <a:off x="8783356" y="1926336"/>
              <a:ext cx="303069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pole tekstowe 46"/>
            <p:cNvSpPr txBox="1"/>
            <p:nvPr/>
          </p:nvSpPr>
          <p:spPr>
            <a:xfrm>
              <a:off x="9695555" y="1579163"/>
              <a:ext cx="1152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Over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39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sz="4000" b="1" dirty="0"/>
              <a:t>Aplikacje raportujące Business Intelligence</a:t>
            </a:r>
            <a:endParaRPr lang="en-US" sz="40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69DF-4204-435F-990C-E87EC10C7B1D}" type="datetime1">
              <a:rPr lang="pl-PL" smtClean="0"/>
              <a:t>2024-05-22</a:t>
            </a:fld>
            <a:endParaRPr lang="pl-PL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8505" y="1077208"/>
            <a:ext cx="4926330" cy="488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pl-PL" sz="2200" dirty="0"/>
              <a:t>Końcowym efektem aplikacji BI jest przekształcenie danych na użyteczną informację, która zwykle jest prezentowana w postaci </a:t>
            </a:r>
            <a:r>
              <a:rPr lang="pl-PL" sz="2200" dirty="0">
                <a:solidFill>
                  <a:srgbClr val="FF0000"/>
                </a:solidFill>
              </a:rPr>
              <a:t>raportów</a:t>
            </a:r>
            <a:r>
              <a:rPr lang="pl-PL" sz="2200" dirty="0"/>
              <a:t>.</a:t>
            </a:r>
          </a:p>
          <a:p>
            <a:pPr marL="342900" indent="-342900" eaLnBrk="0" hangingPunct="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pl-PL" sz="2200" dirty="0"/>
              <a:t>W tym rozdziale pojęcie aplikacji BI ograniczymy do </a:t>
            </a:r>
            <a:r>
              <a:rPr lang="pl-PL" sz="2200" dirty="0">
                <a:solidFill>
                  <a:srgbClr val="FF0000"/>
                </a:solidFill>
              </a:rPr>
              <a:t>aplikacji raportujących o różnym stopniu zaawansowania</a:t>
            </a:r>
            <a:r>
              <a:rPr lang="en-US" altLang="pl-PL" sz="2200" dirty="0"/>
              <a:t>.</a:t>
            </a:r>
          </a:p>
          <a:p>
            <a:pPr marL="342900" indent="-342900" eaLnBrk="0" hangingPunct="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pl-PL" sz="2200" dirty="0"/>
              <a:t>Na początkowym etapie dane raportujące mogą pochodzić bezpośrednio z </a:t>
            </a:r>
            <a:r>
              <a:rPr lang="pl-PL" sz="2200" dirty="0">
                <a:solidFill>
                  <a:srgbClr val="FF0000"/>
                </a:solidFill>
              </a:rPr>
              <a:t>baz relacyjnych OLTP</a:t>
            </a:r>
            <a:r>
              <a:rPr lang="pl-PL" sz="2200" dirty="0"/>
              <a:t>.</a:t>
            </a:r>
          </a:p>
          <a:p>
            <a:pPr marL="342900" indent="-342900" eaLnBrk="0" hangingPunct="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F"/>
            </a:pPr>
            <a:r>
              <a:rPr lang="pl-PL" sz="2200" dirty="0"/>
              <a:t>Użycie </a:t>
            </a:r>
            <a:r>
              <a:rPr lang="pl-PL" sz="2200" dirty="0">
                <a:solidFill>
                  <a:srgbClr val="FF0000"/>
                </a:solidFill>
              </a:rPr>
              <a:t>hurtowni danych</a:t>
            </a:r>
            <a:r>
              <a:rPr lang="pl-PL" sz="2200" dirty="0"/>
              <a:t> i </a:t>
            </a:r>
            <a:r>
              <a:rPr lang="pl-PL" sz="2200" dirty="0">
                <a:solidFill>
                  <a:srgbClr val="FF0000"/>
                </a:solidFill>
              </a:rPr>
              <a:t>kostek danych</a:t>
            </a:r>
            <a:r>
              <a:rPr lang="pl-PL" sz="2200" dirty="0"/>
              <a:t> ma zapewnić </a:t>
            </a:r>
            <a:r>
              <a:rPr lang="pl-PL" sz="2200" dirty="0">
                <a:solidFill>
                  <a:srgbClr val="FF0000"/>
                </a:solidFill>
              </a:rPr>
              <a:t>efektywne</a:t>
            </a:r>
            <a:r>
              <a:rPr lang="pl-PL" sz="2200" dirty="0"/>
              <a:t> raportowanie.</a:t>
            </a:r>
            <a:endParaRPr lang="en-US" altLang="pl-PL" sz="2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372100" y="1052802"/>
            <a:ext cx="613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0070C0"/>
                </a:solidFill>
              </a:rPr>
              <a:t>Ewolucja systemów raportujących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61" name="Grupa 60"/>
          <p:cNvGrpSpPr/>
          <p:nvPr/>
        </p:nvGrpSpPr>
        <p:grpSpPr>
          <a:xfrm>
            <a:off x="5693664" y="1809545"/>
            <a:ext cx="2248304" cy="960031"/>
            <a:chOff x="5693664" y="1809545"/>
            <a:chExt cx="2248304" cy="960031"/>
          </a:xfrm>
        </p:grpSpPr>
        <p:grpSp>
          <p:nvGrpSpPr>
            <p:cNvPr id="14" name="Grupa 13"/>
            <p:cNvGrpSpPr/>
            <p:nvPr/>
          </p:nvGrpSpPr>
          <p:grpSpPr>
            <a:xfrm rot="5400000">
              <a:off x="7240972" y="2068581"/>
              <a:ext cx="960031" cy="441960"/>
              <a:chOff x="6501284" y="2366963"/>
              <a:chExt cx="5002675" cy="2627068"/>
            </a:xfrm>
          </p:grpSpPr>
          <p:sp>
            <p:nvSpPr>
              <p:cNvPr id="6" name="Prostokąt ze ściętym rogiem 5"/>
              <p:cNvSpPr/>
              <p:nvPr/>
            </p:nvSpPr>
            <p:spPr>
              <a:xfrm>
                <a:off x="6501284" y="2371411"/>
                <a:ext cx="5002675" cy="2622620"/>
              </a:xfrm>
              <a:prstGeom prst="snip1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>
                    <a:solidFill>
                      <a:schemeClr val="tx1"/>
                    </a:solidFill>
                  </a:rPr>
                  <a:t>Raporty</a:t>
                </a:r>
              </a:p>
            </p:txBody>
          </p:sp>
          <p:cxnSp>
            <p:nvCxnSpPr>
              <p:cNvPr id="10" name="Łącznik prosty 9"/>
              <p:cNvCxnSpPr/>
              <p:nvPr/>
            </p:nvCxnSpPr>
            <p:spPr>
              <a:xfrm>
                <a:off x="11128686" y="2366963"/>
                <a:ext cx="0" cy="4381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/>
              <p:cNvCxnSpPr/>
              <p:nvPr/>
            </p:nvCxnSpPr>
            <p:spPr>
              <a:xfrm>
                <a:off x="11128686" y="2805113"/>
                <a:ext cx="369208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Łącznik prosty ze strzałką 18"/>
            <p:cNvCxnSpPr/>
            <p:nvPr/>
          </p:nvCxnSpPr>
          <p:spPr>
            <a:xfrm flipV="1">
              <a:off x="5791948" y="2763415"/>
              <a:ext cx="1621536" cy="116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le tekstowe 19"/>
            <p:cNvSpPr txBox="1"/>
            <p:nvPr/>
          </p:nvSpPr>
          <p:spPr>
            <a:xfrm>
              <a:off x="5693664" y="2341457"/>
              <a:ext cx="1718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Istniejące tabele</a:t>
              </a: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5727954" y="2440158"/>
            <a:ext cx="3837439" cy="960031"/>
            <a:chOff x="5693664" y="2440158"/>
            <a:chExt cx="3837439" cy="960031"/>
          </a:xfrm>
        </p:grpSpPr>
        <p:grpSp>
          <p:nvGrpSpPr>
            <p:cNvPr id="22" name="Grupa 21"/>
            <p:cNvGrpSpPr/>
            <p:nvPr/>
          </p:nvGrpSpPr>
          <p:grpSpPr>
            <a:xfrm rot="5400000">
              <a:off x="8830481" y="2699568"/>
              <a:ext cx="960031" cy="441212"/>
              <a:chOff x="6558010" y="2306701"/>
              <a:chExt cx="5002675" cy="2622622"/>
            </a:xfrm>
          </p:grpSpPr>
          <p:sp>
            <p:nvSpPr>
              <p:cNvPr id="23" name="Prostokąt ze ściętym rogiem 22"/>
              <p:cNvSpPr/>
              <p:nvPr/>
            </p:nvSpPr>
            <p:spPr>
              <a:xfrm>
                <a:off x="6558010" y="2306701"/>
                <a:ext cx="5002675" cy="2622622"/>
              </a:xfrm>
              <a:prstGeom prst="snip1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>
                    <a:solidFill>
                      <a:schemeClr val="tx1"/>
                    </a:solidFill>
                  </a:rPr>
                  <a:t>Raporty</a:t>
                </a:r>
              </a:p>
            </p:txBody>
          </p:sp>
          <p:cxnSp>
            <p:nvCxnSpPr>
              <p:cNvPr id="24" name="Łącznik prosty 23"/>
              <p:cNvCxnSpPr/>
              <p:nvPr/>
            </p:nvCxnSpPr>
            <p:spPr>
              <a:xfrm>
                <a:off x="11128687" y="2431670"/>
                <a:ext cx="0" cy="43814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/>
              <p:cNvCxnSpPr/>
              <p:nvPr/>
            </p:nvCxnSpPr>
            <p:spPr>
              <a:xfrm>
                <a:off x="11128689" y="2869821"/>
                <a:ext cx="36920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Łącznik prosty ze strzałką 25"/>
            <p:cNvCxnSpPr/>
            <p:nvPr/>
          </p:nvCxnSpPr>
          <p:spPr>
            <a:xfrm>
              <a:off x="5791200" y="3384307"/>
              <a:ext cx="3235812" cy="38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ole tekstowe 26"/>
            <p:cNvSpPr txBox="1"/>
            <p:nvPr/>
          </p:nvSpPr>
          <p:spPr>
            <a:xfrm>
              <a:off x="5693664" y="2956187"/>
              <a:ext cx="3333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Procedury składowane lub widoki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5692916" y="3090814"/>
            <a:ext cx="4383648" cy="960031"/>
            <a:chOff x="5692916" y="3090814"/>
            <a:chExt cx="4383648" cy="960031"/>
          </a:xfrm>
        </p:grpSpPr>
        <p:grpSp>
          <p:nvGrpSpPr>
            <p:cNvPr id="30" name="Grupa 29"/>
            <p:cNvGrpSpPr/>
            <p:nvPr/>
          </p:nvGrpSpPr>
          <p:grpSpPr>
            <a:xfrm rot="5400000">
              <a:off x="9375568" y="3349850"/>
              <a:ext cx="960031" cy="441960"/>
              <a:chOff x="6501284" y="2366963"/>
              <a:chExt cx="5002675" cy="2627068"/>
            </a:xfrm>
          </p:grpSpPr>
          <p:sp>
            <p:nvSpPr>
              <p:cNvPr id="31" name="Prostokąt ze ściętym rogiem 30"/>
              <p:cNvSpPr/>
              <p:nvPr/>
            </p:nvSpPr>
            <p:spPr>
              <a:xfrm>
                <a:off x="6501284" y="2371411"/>
                <a:ext cx="5002675" cy="2622620"/>
              </a:xfrm>
              <a:prstGeom prst="snip1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>
                    <a:solidFill>
                      <a:schemeClr val="tx1"/>
                    </a:solidFill>
                  </a:rPr>
                  <a:t>Raporty</a:t>
                </a:r>
              </a:p>
            </p:txBody>
          </p:sp>
          <p:cxnSp>
            <p:nvCxnSpPr>
              <p:cNvPr id="32" name="Łącznik prosty 31"/>
              <p:cNvCxnSpPr/>
              <p:nvPr/>
            </p:nvCxnSpPr>
            <p:spPr>
              <a:xfrm>
                <a:off x="11128686" y="2366963"/>
                <a:ext cx="0" cy="4381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/>
              <p:cNvCxnSpPr/>
              <p:nvPr/>
            </p:nvCxnSpPr>
            <p:spPr>
              <a:xfrm>
                <a:off x="11128686" y="2805113"/>
                <a:ext cx="369208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Łącznik prosty ze strzałką 33"/>
            <p:cNvCxnSpPr/>
            <p:nvPr/>
          </p:nvCxnSpPr>
          <p:spPr>
            <a:xfrm flipV="1">
              <a:off x="5790452" y="4049258"/>
              <a:ext cx="3684100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ole tekstowe 34"/>
            <p:cNvSpPr txBox="1"/>
            <p:nvPr/>
          </p:nvSpPr>
          <p:spPr>
            <a:xfrm>
              <a:off x="5692916" y="3622726"/>
              <a:ext cx="3370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Wydzielona baza do raportowania</a:t>
              </a:r>
            </a:p>
          </p:txBody>
        </p:sp>
      </p:grpSp>
      <p:grpSp>
        <p:nvGrpSpPr>
          <p:cNvPr id="64" name="Grupa 63"/>
          <p:cNvGrpSpPr/>
          <p:nvPr/>
        </p:nvGrpSpPr>
        <p:grpSpPr>
          <a:xfrm>
            <a:off x="5737301" y="3763551"/>
            <a:ext cx="5003696" cy="960031"/>
            <a:chOff x="5737301" y="3763551"/>
            <a:chExt cx="5003696" cy="960031"/>
          </a:xfrm>
        </p:grpSpPr>
        <p:grpSp>
          <p:nvGrpSpPr>
            <p:cNvPr id="43" name="Grupa 42"/>
            <p:cNvGrpSpPr/>
            <p:nvPr/>
          </p:nvGrpSpPr>
          <p:grpSpPr>
            <a:xfrm rot="5400000">
              <a:off x="10040001" y="4022587"/>
              <a:ext cx="960031" cy="441960"/>
              <a:chOff x="6501284" y="2366963"/>
              <a:chExt cx="5002675" cy="2627068"/>
            </a:xfrm>
          </p:grpSpPr>
          <p:sp>
            <p:nvSpPr>
              <p:cNvPr id="44" name="Prostokąt ze ściętym rogiem 43"/>
              <p:cNvSpPr/>
              <p:nvPr/>
            </p:nvSpPr>
            <p:spPr>
              <a:xfrm>
                <a:off x="6501284" y="2371411"/>
                <a:ext cx="5002675" cy="2622620"/>
              </a:xfrm>
              <a:prstGeom prst="snip1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>
                    <a:solidFill>
                      <a:schemeClr val="tx1"/>
                    </a:solidFill>
                  </a:rPr>
                  <a:t>Raporty</a:t>
                </a:r>
              </a:p>
            </p:txBody>
          </p:sp>
          <p:cxnSp>
            <p:nvCxnSpPr>
              <p:cNvPr id="45" name="Łącznik prosty 44"/>
              <p:cNvCxnSpPr/>
              <p:nvPr/>
            </p:nvCxnSpPr>
            <p:spPr>
              <a:xfrm>
                <a:off x="11128686" y="2366963"/>
                <a:ext cx="0" cy="4381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>
              <a:xfrm>
                <a:off x="11128686" y="2805113"/>
                <a:ext cx="369208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Łącznik prosty ze strzałką 46"/>
            <p:cNvCxnSpPr/>
            <p:nvPr/>
          </p:nvCxnSpPr>
          <p:spPr>
            <a:xfrm flipV="1">
              <a:off x="5834837" y="4721995"/>
              <a:ext cx="4391236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pole tekstowe 47"/>
            <p:cNvSpPr txBox="1"/>
            <p:nvPr/>
          </p:nvSpPr>
          <p:spPr>
            <a:xfrm>
              <a:off x="5737301" y="4295463"/>
              <a:ext cx="4366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Hurtownia danych z procedurami i widokami</a:t>
              </a:r>
            </a:p>
          </p:txBody>
        </p:sp>
      </p:grpSp>
      <p:grpSp>
        <p:nvGrpSpPr>
          <p:cNvPr id="65" name="Grupa 64"/>
          <p:cNvGrpSpPr/>
          <p:nvPr/>
        </p:nvGrpSpPr>
        <p:grpSpPr>
          <a:xfrm>
            <a:off x="5707402" y="4456133"/>
            <a:ext cx="5797545" cy="960031"/>
            <a:chOff x="5707402" y="4456133"/>
            <a:chExt cx="5797545" cy="960031"/>
          </a:xfrm>
        </p:grpSpPr>
        <p:grpSp>
          <p:nvGrpSpPr>
            <p:cNvPr id="50" name="Grupa 49"/>
            <p:cNvGrpSpPr/>
            <p:nvPr/>
          </p:nvGrpSpPr>
          <p:grpSpPr>
            <a:xfrm rot="5400000">
              <a:off x="10803951" y="4715169"/>
              <a:ext cx="960031" cy="441960"/>
              <a:chOff x="6501284" y="2366963"/>
              <a:chExt cx="5002675" cy="2627068"/>
            </a:xfrm>
          </p:grpSpPr>
          <p:sp>
            <p:nvSpPr>
              <p:cNvPr id="51" name="Prostokąt ze ściętym rogiem 50"/>
              <p:cNvSpPr/>
              <p:nvPr/>
            </p:nvSpPr>
            <p:spPr>
              <a:xfrm>
                <a:off x="6501284" y="2371411"/>
                <a:ext cx="5002675" cy="2622620"/>
              </a:xfrm>
              <a:prstGeom prst="snip1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>
                    <a:solidFill>
                      <a:schemeClr val="tx1"/>
                    </a:solidFill>
                  </a:rPr>
                  <a:t>Raporty</a:t>
                </a:r>
              </a:p>
            </p:txBody>
          </p:sp>
          <p:cxnSp>
            <p:nvCxnSpPr>
              <p:cNvPr id="52" name="Łącznik prosty 51"/>
              <p:cNvCxnSpPr/>
              <p:nvPr/>
            </p:nvCxnSpPr>
            <p:spPr>
              <a:xfrm>
                <a:off x="11128686" y="2366963"/>
                <a:ext cx="0" cy="43815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/>
              <p:cNvCxnSpPr/>
              <p:nvPr/>
            </p:nvCxnSpPr>
            <p:spPr>
              <a:xfrm>
                <a:off x="11128686" y="2805113"/>
                <a:ext cx="369208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Łącznik prosty ze strzałką 53"/>
            <p:cNvCxnSpPr/>
            <p:nvPr/>
          </p:nvCxnSpPr>
          <p:spPr>
            <a:xfrm flipV="1">
              <a:off x="5855075" y="5414577"/>
              <a:ext cx="5134948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pole tekstowe 54"/>
            <p:cNvSpPr txBox="1"/>
            <p:nvPr/>
          </p:nvSpPr>
          <p:spPr>
            <a:xfrm>
              <a:off x="5707402" y="4963653"/>
              <a:ext cx="5307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Hurtownia danych z procedurami, widokami i kostkami</a:t>
              </a:r>
            </a:p>
          </p:txBody>
        </p:sp>
      </p:grpSp>
      <p:grpSp>
        <p:nvGrpSpPr>
          <p:cNvPr id="60" name="Grupa 59"/>
          <p:cNvGrpSpPr/>
          <p:nvPr/>
        </p:nvGrpSpPr>
        <p:grpSpPr>
          <a:xfrm rot="16200000">
            <a:off x="3869955" y="3799273"/>
            <a:ext cx="3030692" cy="369332"/>
            <a:chOff x="8783356" y="1579157"/>
            <a:chExt cx="3030692" cy="369332"/>
          </a:xfrm>
        </p:grpSpPr>
        <p:cxnSp>
          <p:nvCxnSpPr>
            <p:cNvPr id="58" name="Łącznik prosty ze strzałką 57"/>
            <p:cNvCxnSpPr/>
            <p:nvPr/>
          </p:nvCxnSpPr>
          <p:spPr>
            <a:xfrm>
              <a:off x="8783356" y="1926336"/>
              <a:ext cx="303069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pole tekstowe 58"/>
            <p:cNvSpPr txBox="1"/>
            <p:nvPr/>
          </p:nvSpPr>
          <p:spPr>
            <a:xfrm>
              <a:off x="9973676" y="1579157"/>
              <a:ext cx="595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FF0000"/>
                  </a:solidFill>
                </a:rPr>
                <a:t>Czas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972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ęciokąt 35"/>
          <p:cNvSpPr/>
          <p:nvPr/>
        </p:nvSpPr>
        <p:spPr>
          <a:xfrm>
            <a:off x="3706505" y="1980846"/>
            <a:ext cx="1334826" cy="307316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T</a:t>
            </a:r>
            <a:r>
              <a:rPr lang="en-US" sz="4000" b="1" dirty="0"/>
              <a:t>he BI solution life cycle</a:t>
            </a:r>
            <a:endParaRPr lang="pl-PL" sz="38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A5C-2CE8-457D-94E9-94E08C59EB8C}" type="datetime1">
              <a:rPr lang="pl-PL" smtClean="0"/>
              <a:t>2024-05-22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644390" y="961320"/>
            <a:ext cx="315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pl-PL" b="1" dirty="0"/>
              <a:t>Interview and </a:t>
            </a:r>
            <a:r>
              <a:rPr lang="pl-PL" b="1" dirty="0" err="1"/>
              <a:t>Identify</a:t>
            </a:r>
            <a:r>
              <a:rPr lang="pl-PL" b="1" dirty="0"/>
              <a:t> Data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8137462" y="1912548"/>
            <a:ext cx="156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pl-PL" b="1" dirty="0"/>
              <a:t>Plan the  BI Solution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8713470" y="3315212"/>
            <a:ext cx="18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pl-PL" b="1" dirty="0" err="1"/>
              <a:t>Create</a:t>
            </a:r>
            <a:r>
              <a:rPr lang="pl-PL" b="1" dirty="0"/>
              <a:t> a Data Warehouse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160332" y="5813564"/>
            <a:ext cx="18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5"/>
            </a:pPr>
            <a:r>
              <a:rPr lang="pl-PL" b="1" dirty="0" err="1"/>
              <a:t>Create</a:t>
            </a:r>
            <a:r>
              <a:rPr lang="pl-PL" b="1" dirty="0"/>
              <a:t> </a:t>
            </a:r>
            <a:r>
              <a:rPr lang="pl-PL" b="1" dirty="0" err="1"/>
              <a:t>Cubes</a:t>
            </a:r>
            <a:endParaRPr lang="pl-PL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2600300" y="4549931"/>
            <a:ext cx="133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6"/>
            </a:pPr>
            <a:r>
              <a:rPr lang="pl-PL" b="1" dirty="0" err="1"/>
              <a:t>Create</a:t>
            </a:r>
            <a:r>
              <a:rPr lang="pl-PL" b="1" dirty="0"/>
              <a:t> </a:t>
            </a:r>
            <a:r>
              <a:rPr lang="pl-PL" b="1" dirty="0" err="1"/>
              <a:t>Reports</a:t>
            </a:r>
            <a:endParaRPr lang="pl-PL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411792" y="3396994"/>
            <a:ext cx="18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7"/>
            </a:pPr>
            <a:r>
              <a:rPr lang="pl-PL" b="1" dirty="0"/>
              <a:t>Test and </a:t>
            </a:r>
            <a:r>
              <a:rPr lang="pl-PL" b="1" dirty="0" err="1"/>
              <a:t>Tune</a:t>
            </a:r>
            <a:r>
              <a:rPr lang="pl-PL" b="1" dirty="0"/>
              <a:t> the Solution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1816497" y="1616010"/>
            <a:ext cx="18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8"/>
            </a:pPr>
            <a:r>
              <a:rPr lang="pl-PL" b="1" dirty="0" err="1"/>
              <a:t>Approve</a:t>
            </a:r>
            <a:r>
              <a:rPr lang="pl-PL" b="1" dirty="0"/>
              <a:t>, </a:t>
            </a:r>
            <a:r>
              <a:rPr lang="pl-PL" b="1" dirty="0" err="1"/>
              <a:t>Release</a:t>
            </a:r>
            <a:r>
              <a:rPr lang="pl-PL" b="1" dirty="0"/>
              <a:t>, and </a:t>
            </a:r>
            <a:r>
              <a:rPr lang="pl-PL" b="1" dirty="0" err="1"/>
              <a:t>Prepare</a:t>
            </a:r>
            <a:r>
              <a:rPr lang="pl-PL" b="1" dirty="0"/>
              <a:t> for Next Version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50" y="1330652"/>
            <a:ext cx="775861" cy="581896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98" y="1762475"/>
            <a:ext cx="917258" cy="109851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13" y="4285670"/>
            <a:ext cx="1170969" cy="117096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521282" y="4547988"/>
            <a:ext cx="18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4"/>
            </a:pPr>
            <a:r>
              <a:rPr lang="pl-PL" b="1" dirty="0" err="1"/>
              <a:t>Create</a:t>
            </a:r>
            <a:r>
              <a:rPr lang="pl-PL" b="1" dirty="0"/>
              <a:t> </a:t>
            </a:r>
            <a:r>
              <a:rPr lang="pl-PL" b="1" dirty="0" err="1"/>
              <a:t>an</a:t>
            </a:r>
            <a:r>
              <a:rPr lang="pl-PL" b="1" dirty="0"/>
              <a:t> ETL </a:t>
            </a:r>
            <a:r>
              <a:rPr lang="pl-PL" b="1" dirty="0" err="1"/>
              <a:t>Process</a:t>
            </a:r>
            <a:endParaRPr lang="pl-PL" b="1" dirty="0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93" y="3311111"/>
            <a:ext cx="662940" cy="650432"/>
          </a:xfrm>
          <a:prstGeom prst="rect">
            <a:avLst/>
          </a:prstGeom>
        </p:spPr>
      </p:pic>
      <p:sp>
        <p:nvSpPr>
          <p:cNvPr id="28" name="Strzałka zakrzywiona w lewo 27"/>
          <p:cNvSpPr/>
          <p:nvPr/>
        </p:nvSpPr>
        <p:spPr>
          <a:xfrm>
            <a:off x="5992278" y="2086002"/>
            <a:ext cx="1391502" cy="2740012"/>
          </a:xfrm>
          <a:prstGeom prst="curved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9" name="Strzałka zakrzywiona w lewo 28"/>
          <p:cNvSpPr/>
          <p:nvPr/>
        </p:nvSpPr>
        <p:spPr>
          <a:xfrm rot="10800000">
            <a:off x="4600473" y="1980846"/>
            <a:ext cx="1298649" cy="2656766"/>
          </a:xfrm>
          <a:prstGeom prst="curved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0" name="Sześcian 29"/>
          <p:cNvSpPr/>
          <p:nvPr/>
        </p:nvSpPr>
        <p:spPr>
          <a:xfrm>
            <a:off x="5836750" y="5137714"/>
            <a:ext cx="637121" cy="5921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chemat blokowy: wiele dokumentów 30"/>
          <p:cNvSpPr/>
          <p:nvPr/>
        </p:nvSpPr>
        <p:spPr>
          <a:xfrm>
            <a:off x="3984001" y="4637612"/>
            <a:ext cx="718242" cy="527483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73" y="3301108"/>
            <a:ext cx="816173" cy="816173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08" y="1805050"/>
            <a:ext cx="663607" cy="6484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525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/>
      <p:bldP spid="11" grpId="0"/>
      <p:bldP spid="13" grpId="0"/>
      <p:bldP spid="16" grpId="0"/>
      <p:bldP spid="17" grpId="0"/>
      <p:bldP spid="18" grpId="0"/>
      <p:bldP spid="19" grpId="0"/>
      <p:bldP spid="15" grpId="0"/>
      <p:bldP spid="28" grpId="0" animBg="1"/>
      <p:bldP spid="29" grpId="0" animBg="1"/>
      <p:bldP spid="30" grpId="0" animBg="1"/>
      <p:bldP spid="3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ęciokąt 35"/>
          <p:cNvSpPr/>
          <p:nvPr/>
        </p:nvSpPr>
        <p:spPr>
          <a:xfrm>
            <a:off x="3706505" y="2242106"/>
            <a:ext cx="1334826" cy="307316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Cykl życia aplikacji analitycznej BI</a:t>
            </a:r>
            <a:endParaRPr lang="pl-PL" sz="38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430-C36E-40C6-BC8C-6745D0DD341E}" type="datetime1">
              <a:rPr lang="pl-PL" smtClean="0"/>
              <a:t>2024-05-22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762589" y="1008272"/>
            <a:ext cx="278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pl-PL" b="1" dirty="0"/>
              <a:t>Wywiady i rozpoznanie jakie dane są dostępne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8137462" y="2173808"/>
            <a:ext cx="166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pl-PL" b="1" dirty="0"/>
              <a:t>Planowanie aplikacji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8713470" y="3576472"/>
            <a:ext cx="18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pl-PL" b="1" dirty="0"/>
              <a:t>Tworzenie hurtowni danych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160331" y="6074824"/>
            <a:ext cx="218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5"/>
            </a:pPr>
            <a:r>
              <a:rPr lang="pl-PL" b="1" dirty="0"/>
              <a:t>Tworzenie kostek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2389913" y="4790459"/>
            <a:ext cx="163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6"/>
            </a:pPr>
            <a:r>
              <a:rPr lang="pl-PL" b="1" dirty="0"/>
              <a:t>Tworzenie raportów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838200" y="3658254"/>
            <a:ext cx="244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7"/>
            </a:pPr>
            <a:r>
              <a:rPr lang="pl-PL" b="1" dirty="0"/>
              <a:t>Testowanie i </a:t>
            </a:r>
            <a:r>
              <a:rPr lang="pl-PL" b="1" dirty="0" err="1"/>
              <a:t>dostro</a:t>
            </a:r>
            <a:r>
              <a:rPr lang="pl-PL" b="1" dirty="0"/>
              <a:t>-jenie aplikacji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800102" y="1877270"/>
            <a:ext cx="295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8"/>
            </a:pPr>
            <a:r>
              <a:rPr lang="pl-PL" b="1" dirty="0"/>
              <a:t>Zatwierdzenie, udostę-pnienie i przygotowanie się do nowej wersji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50" y="1591912"/>
            <a:ext cx="775861" cy="581896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98" y="2023735"/>
            <a:ext cx="917258" cy="109851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13" y="4546930"/>
            <a:ext cx="1170969" cy="117096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521282" y="4809248"/>
            <a:ext cx="18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4"/>
            </a:pPr>
            <a:r>
              <a:rPr lang="pl-PL" b="1" dirty="0"/>
              <a:t>Tworzenie procesu ETL</a:t>
            </a: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93" y="3572371"/>
            <a:ext cx="662940" cy="650432"/>
          </a:xfrm>
          <a:prstGeom prst="rect">
            <a:avLst/>
          </a:prstGeom>
        </p:spPr>
      </p:pic>
      <p:sp>
        <p:nvSpPr>
          <p:cNvPr id="28" name="Strzałka zakrzywiona w lewo 27"/>
          <p:cNvSpPr/>
          <p:nvPr/>
        </p:nvSpPr>
        <p:spPr>
          <a:xfrm>
            <a:off x="5992278" y="2347262"/>
            <a:ext cx="1391502" cy="2740012"/>
          </a:xfrm>
          <a:prstGeom prst="curved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9" name="Strzałka zakrzywiona w lewo 28"/>
          <p:cNvSpPr/>
          <p:nvPr/>
        </p:nvSpPr>
        <p:spPr>
          <a:xfrm rot="10800000">
            <a:off x="4600473" y="2242106"/>
            <a:ext cx="1298649" cy="2656766"/>
          </a:xfrm>
          <a:prstGeom prst="curved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0" name="Sześcian 29"/>
          <p:cNvSpPr/>
          <p:nvPr/>
        </p:nvSpPr>
        <p:spPr>
          <a:xfrm>
            <a:off x="5836750" y="5398974"/>
            <a:ext cx="637121" cy="59216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chemat blokowy: wiele dokumentów 30"/>
          <p:cNvSpPr/>
          <p:nvPr/>
        </p:nvSpPr>
        <p:spPr>
          <a:xfrm>
            <a:off x="3984001" y="4898872"/>
            <a:ext cx="718242" cy="527483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73" y="3562368"/>
            <a:ext cx="816173" cy="816173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08" y="2066310"/>
            <a:ext cx="663607" cy="6484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5092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/>
      <p:bldP spid="11" grpId="0"/>
      <p:bldP spid="13" grpId="0"/>
      <p:bldP spid="16" grpId="0"/>
      <p:bldP spid="17" grpId="0"/>
      <p:bldP spid="18" grpId="0"/>
      <p:bldP spid="19" grpId="0"/>
      <p:bldP spid="15" grpId="0"/>
      <p:bldP spid="28" grpId="0" animBg="1"/>
      <p:bldP spid="29" grpId="0" animBg="1"/>
      <p:bldP spid="30" grpId="0" animBg="1"/>
      <p:bldP spid="3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40139" y="1008653"/>
            <a:ext cx="11329347" cy="5196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spcBef>
                <a:spcPts val="600"/>
              </a:spcBef>
              <a:buFont typeface="Wingdings" panose="05000000000000000000" pitchFamily="2" charset="2"/>
              <a:buChar char="F"/>
            </a:pPr>
            <a:r>
              <a:rPr lang="en-US" sz="2400" dirty="0"/>
              <a:t>Nowadays, the </a:t>
            </a:r>
            <a:r>
              <a:rPr lang="en-US" sz="2400" dirty="0">
                <a:solidFill>
                  <a:srgbClr val="FF0000"/>
                </a:solidFill>
              </a:rPr>
              <a:t>offer</a:t>
            </a:r>
            <a:r>
              <a:rPr lang="en-US" sz="2400" dirty="0"/>
              <a:t> in business intelligence tools is quite </a:t>
            </a:r>
            <a:r>
              <a:rPr lang="en-US" sz="2400" dirty="0">
                <a:solidFill>
                  <a:srgbClr val="FF0000"/>
                </a:solidFill>
              </a:rPr>
              <a:t>large</a:t>
            </a:r>
            <a:r>
              <a:rPr lang="en-US" sz="2400" dirty="0"/>
              <a:t>. </a:t>
            </a:r>
            <a:endParaRPr lang="pl-PL" sz="2400" dirty="0"/>
          </a:p>
          <a:p>
            <a:pPr marL="363538" indent="-363538">
              <a:spcBef>
                <a:spcPts val="1800"/>
              </a:spcBef>
              <a:buFont typeface="Wingdings" panose="05000000000000000000" pitchFamily="2" charset="2"/>
              <a:buChar char="F"/>
            </a:pPr>
            <a:r>
              <a:rPr lang="en-US" sz="2400" dirty="0"/>
              <a:t>The major</a:t>
            </a:r>
            <a:r>
              <a:rPr lang="pl-PL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database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providers</a:t>
            </a:r>
            <a:r>
              <a:rPr lang="en-US" sz="2400" dirty="0"/>
              <a:t>, such as Microsoft, Oracle, IBM, and Teradata, have their</a:t>
            </a:r>
            <a:r>
              <a:rPr lang="pl-PL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own</a:t>
            </a:r>
            <a:r>
              <a:rPr lang="en-US" sz="2400" dirty="0"/>
              <a:t> suite of business intelligence tools. </a:t>
            </a:r>
            <a:endParaRPr lang="pl-PL" sz="2400" dirty="0"/>
          </a:p>
          <a:p>
            <a:pPr marL="719138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Other</a:t>
            </a:r>
            <a:r>
              <a:rPr lang="en-US" sz="2000" dirty="0"/>
              <a:t> popular tools include SAP,</a:t>
            </a:r>
            <a:r>
              <a:rPr lang="pl-PL" sz="2000" dirty="0"/>
              <a:t> </a:t>
            </a:r>
            <a:r>
              <a:rPr lang="en-US" sz="2000" dirty="0" err="1"/>
              <a:t>MicroStrategy</a:t>
            </a:r>
            <a:r>
              <a:rPr lang="en-US" sz="2000" dirty="0"/>
              <a:t>, and </a:t>
            </a:r>
            <a:r>
              <a:rPr lang="en-US" sz="2000" dirty="0" err="1"/>
              <a:t>Targit</a:t>
            </a:r>
            <a:r>
              <a:rPr lang="en-US" sz="2000" dirty="0"/>
              <a:t>. </a:t>
            </a:r>
            <a:endParaRPr lang="pl-PL" sz="2000" dirty="0"/>
          </a:p>
          <a:p>
            <a:pPr marL="719138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In addition </a:t>
            </a:r>
            <a:r>
              <a:rPr lang="en-US" sz="2000" dirty="0"/>
              <a:t>to the above commercial tools, there</a:t>
            </a:r>
            <a:r>
              <a:rPr lang="pl-PL" sz="2000" dirty="0"/>
              <a:t> </a:t>
            </a:r>
            <a:r>
              <a:rPr lang="en-US" sz="2000" dirty="0"/>
              <a:t>are also </a:t>
            </a:r>
            <a:r>
              <a:rPr lang="en-US" sz="2000" dirty="0">
                <a:solidFill>
                  <a:srgbClr val="FF0000"/>
                </a:solidFill>
              </a:rPr>
              <a:t>open-source</a:t>
            </a:r>
            <a:r>
              <a:rPr lang="en-US" sz="2000" dirty="0"/>
              <a:t> tools, of which Pentaho is the most popular one.</a:t>
            </a:r>
            <a:endParaRPr lang="pl-PL" sz="2000" dirty="0"/>
          </a:p>
          <a:p>
            <a:pPr marL="363538" indent="-363538">
              <a:spcBef>
                <a:spcPts val="1800"/>
              </a:spcBef>
              <a:buFont typeface="Wingdings" panose="05000000000000000000" pitchFamily="2" charset="2"/>
              <a:buChar char="F"/>
            </a:pPr>
            <a:r>
              <a:rPr lang="pl-PL" sz="2400" dirty="0">
                <a:solidFill>
                  <a:srgbClr val="FF0000"/>
                </a:solidFill>
              </a:rPr>
              <a:t>For </a:t>
            </a:r>
            <a:r>
              <a:rPr lang="pl-PL" sz="2400" dirty="0" err="1">
                <a:solidFill>
                  <a:srgbClr val="FF0000"/>
                </a:solidFill>
              </a:rPr>
              <a:t>example</a:t>
            </a:r>
            <a:r>
              <a:rPr lang="pl-PL" sz="2400" dirty="0"/>
              <a:t>, </a:t>
            </a:r>
            <a:r>
              <a:rPr lang="en-US" sz="2400" dirty="0"/>
              <a:t>Microsoft SQL Server provides an integrated platform for building analytical</a:t>
            </a:r>
            <a:r>
              <a:rPr lang="pl-PL" sz="2400" dirty="0"/>
              <a:t> </a:t>
            </a:r>
            <a:r>
              <a:rPr lang="en-US" sz="2400" dirty="0"/>
              <a:t>applications. It is composed of three main components:</a:t>
            </a:r>
            <a:endParaRPr lang="pl-PL" sz="2400" dirty="0"/>
          </a:p>
          <a:p>
            <a:pPr marL="719138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Analysis Services </a:t>
            </a:r>
            <a:r>
              <a:rPr lang="en-US" sz="2000" dirty="0"/>
              <a:t>is an OLAP tool that provides analytical and data</a:t>
            </a:r>
            <a:r>
              <a:rPr lang="pl-PL" sz="2000" dirty="0"/>
              <a:t> mining </a:t>
            </a:r>
            <a:r>
              <a:rPr lang="pl-PL" sz="2000" dirty="0" err="1"/>
              <a:t>capabilities</a:t>
            </a:r>
            <a:r>
              <a:rPr lang="pl-PL" sz="2000" dirty="0"/>
              <a:t>.</a:t>
            </a:r>
          </a:p>
          <a:p>
            <a:pPr marL="719138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Integration Services </a:t>
            </a:r>
            <a:r>
              <a:rPr lang="en-US" sz="2000" dirty="0"/>
              <a:t>supports ETL processes, which are used for loading</a:t>
            </a:r>
            <a:r>
              <a:rPr lang="pl-PL" sz="2000" dirty="0"/>
              <a:t> </a:t>
            </a:r>
            <a:r>
              <a:rPr lang="en-US" sz="2000" dirty="0"/>
              <a:t>and refreshing data warehouses on a periodic basis.</a:t>
            </a:r>
            <a:r>
              <a:rPr lang="pl-PL" sz="2000" dirty="0"/>
              <a:t> </a:t>
            </a:r>
          </a:p>
          <a:p>
            <a:pPr marL="719138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Reporting Services </a:t>
            </a:r>
            <a:r>
              <a:rPr lang="en-US" sz="2000" dirty="0"/>
              <a:t>is used to define, generate, store, and manage</a:t>
            </a:r>
            <a:r>
              <a:rPr lang="pl-PL" sz="2000" dirty="0"/>
              <a:t> </a:t>
            </a:r>
            <a:r>
              <a:rPr lang="pl-PL" sz="2000" dirty="0" err="1"/>
              <a:t>reports</a:t>
            </a:r>
            <a:r>
              <a:rPr lang="pl-PL" sz="2000" dirty="0"/>
              <a:t>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/>
              <a:t>Business Intelligence Tools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5B66-080A-4DCA-9003-3AB8CD4A9506}" type="datetime1">
              <a:rPr lang="pl-PL" smtClean="0"/>
              <a:t>2024-05-22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01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2469" y="983939"/>
            <a:ext cx="11547061" cy="556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spcBef>
                <a:spcPts val="600"/>
              </a:spcBef>
              <a:buFont typeface="Wingdings" panose="05000000000000000000" pitchFamily="2" charset="2"/>
              <a:buChar char="F"/>
            </a:pPr>
            <a:r>
              <a:rPr lang="pl-PL" sz="2400" dirty="0"/>
              <a:t>Aktualna </a:t>
            </a:r>
            <a:r>
              <a:rPr lang="pl-PL" sz="2400" dirty="0">
                <a:solidFill>
                  <a:srgbClr val="FF0000"/>
                </a:solidFill>
              </a:rPr>
              <a:t>oferta</a:t>
            </a:r>
            <a:r>
              <a:rPr lang="pl-PL" sz="2400" dirty="0"/>
              <a:t> w zakresie narzędzi klasy Business Intelligence jest imponująca. </a:t>
            </a:r>
          </a:p>
          <a:p>
            <a:pPr marL="363538" indent="-363538">
              <a:spcBef>
                <a:spcPts val="1800"/>
              </a:spcBef>
              <a:buFont typeface="Wingdings" panose="05000000000000000000" pitchFamily="2" charset="2"/>
              <a:buChar char="F"/>
            </a:pPr>
            <a:r>
              <a:rPr lang="pl-PL" sz="2400" dirty="0"/>
              <a:t>Główni </a:t>
            </a:r>
            <a:r>
              <a:rPr lang="pl-PL" sz="2400" dirty="0">
                <a:solidFill>
                  <a:srgbClr val="FF0000"/>
                </a:solidFill>
              </a:rPr>
              <a:t>dostawcy systemów zarządzania bazami danych</a:t>
            </a:r>
            <a:r>
              <a:rPr lang="pl-PL" sz="2400" dirty="0"/>
              <a:t>, jak: Microsoft, Oracle, IBM i </a:t>
            </a:r>
            <a:r>
              <a:rPr lang="pl-PL" sz="2400" dirty="0" err="1"/>
              <a:t>Teradata</a:t>
            </a:r>
            <a:r>
              <a:rPr lang="pl-PL" sz="2400" dirty="0"/>
              <a:t> oferują </a:t>
            </a:r>
            <a:r>
              <a:rPr lang="pl-PL" sz="2400" dirty="0">
                <a:solidFill>
                  <a:srgbClr val="FF0000"/>
                </a:solidFill>
              </a:rPr>
              <a:t>własne zestawy </a:t>
            </a:r>
            <a:r>
              <a:rPr lang="pl-PL" sz="2400" dirty="0"/>
              <a:t>narzędzi Business Intelligence. </a:t>
            </a:r>
          </a:p>
          <a:p>
            <a:pPr marL="719138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0000"/>
                </a:solidFill>
              </a:rPr>
              <a:t>Inne </a:t>
            </a:r>
            <a:r>
              <a:rPr lang="pl-PL" sz="2000" dirty="0"/>
              <a:t>znane rozwiązania to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pl-PL" sz="2000" dirty="0"/>
              <a:t>SAP, </a:t>
            </a:r>
            <a:r>
              <a:rPr lang="pl-PL" sz="2000" dirty="0" err="1"/>
              <a:t>MicroStrategy</a:t>
            </a:r>
            <a:r>
              <a:rPr lang="pl-PL" sz="2000" dirty="0"/>
              <a:t> i </a:t>
            </a:r>
            <a:r>
              <a:rPr lang="pl-PL" sz="2000" dirty="0" err="1"/>
              <a:t>Targit</a:t>
            </a:r>
            <a:r>
              <a:rPr lang="pl-PL" sz="2000" dirty="0"/>
              <a:t>. </a:t>
            </a:r>
          </a:p>
          <a:p>
            <a:pPr marL="719138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Uzupełnieniem wspomnianych systemów komercyjnych, są istniejące narzędzia </a:t>
            </a:r>
            <a:r>
              <a:rPr lang="pl-PL" sz="2000" dirty="0">
                <a:solidFill>
                  <a:srgbClr val="FF0000"/>
                </a:solidFill>
              </a:rPr>
              <a:t>open-</a:t>
            </a:r>
            <a:r>
              <a:rPr lang="pl-PL" sz="2000" dirty="0" err="1">
                <a:solidFill>
                  <a:srgbClr val="FF0000"/>
                </a:solidFill>
              </a:rPr>
              <a:t>source</a:t>
            </a:r>
            <a:r>
              <a:rPr lang="pl-PL" sz="2000" dirty="0"/>
              <a:t>, jak, na przykład </a:t>
            </a:r>
            <a:r>
              <a:rPr lang="pl-PL" sz="2000" dirty="0" err="1"/>
              <a:t>Pentaho</a:t>
            </a:r>
            <a:r>
              <a:rPr lang="pl-PL" sz="2000" dirty="0"/>
              <a:t>.</a:t>
            </a:r>
          </a:p>
          <a:p>
            <a:pPr marL="363538" indent="-363538">
              <a:spcBef>
                <a:spcPts val="1800"/>
              </a:spcBef>
              <a:buFont typeface="Wingdings" panose="05000000000000000000" pitchFamily="2" charset="2"/>
              <a:buChar char="F"/>
            </a:pPr>
            <a:r>
              <a:rPr lang="pl-PL" sz="2400" dirty="0"/>
              <a:t>Reprezentatywnym przykładem jest środowisko </a:t>
            </a:r>
            <a:r>
              <a:rPr lang="pl-PL" sz="2400" dirty="0">
                <a:solidFill>
                  <a:srgbClr val="FF0000"/>
                </a:solidFill>
              </a:rPr>
              <a:t>Microsoft SQL Server </a:t>
            </a:r>
            <a:r>
              <a:rPr lang="pl-PL" sz="2400" dirty="0"/>
              <a:t>udostępniające zintegrowaną platformę do budowy aplikacji analitycznych, złożoną z 3-ch głównych komponentów:</a:t>
            </a:r>
          </a:p>
          <a:p>
            <a:pPr marL="719138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0000"/>
                </a:solidFill>
              </a:rPr>
              <a:t>Integration Services </a:t>
            </a:r>
            <a:r>
              <a:rPr lang="pl-PL" sz="2000" dirty="0"/>
              <a:t>wspiera procesy ETL, potrzebne do zapełniania hurtowni danymi oraz okresowego odświeżania ich zawartości. </a:t>
            </a:r>
            <a:endParaRPr lang="pl-PL" sz="2000" dirty="0">
              <a:solidFill>
                <a:srgbClr val="FF0000"/>
              </a:solidFill>
            </a:endParaRPr>
          </a:p>
          <a:p>
            <a:pPr marL="719138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0000"/>
                </a:solidFill>
              </a:rPr>
              <a:t>Analysis Services </a:t>
            </a:r>
            <a:r>
              <a:rPr lang="pl-PL" sz="2000" dirty="0"/>
              <a:t>jest narzędziem OLAP, które zapewnia realizację funkcji analitycznych i data mining.</a:t>
            </a:r>
          </a:p>
          <a:p>
            <a:pPr marL="719138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0000"/>
                </a:solidFill>
              </a:rPr>
              <a:t>Reporting Services </a:t>
            </a:r>
            <a:r>
              <a:rPr lang="pl-PL" sz="2000" dirty="0"/>
              <a:t>służy do definiowania, generowania, składowania oraz zarządzania raportami.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Narzędzia i środowiska do budowy aplikacji BI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42163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T</a:t>
            </a:r>
            <a:r>
              <a:rPr lang="en-US" sz="4000" b="1" dirty="0"/>
              <a:t>he</a:t>
            </a:r>
            <a:r>
              <a:rPr lang="pl-PL" sz="4000" b="1" dirty="0"/>
              <a:t> Microsoft </a:t>
            </a:r>
            <a:r>
              <a:rPr lang="en-US" sz="4000" b="1" dirty="0"/>
              <a:t>BI </a:t>
            </a:r>
            <a:r>
              <a:rPr lang="pl-PL" sz="4000" b="1" dirty="0"/>
              <a:t>Suite</a:t>
            </a:r>
            <a:endParaRPr lang="pl-PL" sz="38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8175-94E0-4411-954F-F177047DC26A}" type="datetime1">
              <a:rPr lang="pl-PL" smtClean="0"/>
              <a:t>2024-05-22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081669" y="1157966"/>
            <a:ext cx="264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SQL Database Engine (SS)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648976" y="1157966"/>
            <a:ext cx="264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Integration Server (SSIS)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424990" y="1157966"/>
            <a:ext cx="264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SQL Database Engine (SS)</a:t>
            </a:r>
          </a:p>
        </p:txBody>
      </p:sp>
      <p:grpSp>
        <p:nvGrpSpPr>
          <p:cNvPr id="71" name="Grupa 70"/>
          <p:cNvGrpSpPr/>
          <p:nvPr/>
        </p:nvGrpSpPr>
        <p:grpSpPr>
          <a:xfrm>
            <a:off x="1583466" y="1592867"/>
            <a:ext cx="1605776" cy="1050588"/>
            <a:chOff x="1405050" y="1403300"/>
            <a:chExt cx="1605776" cy="1050588"/>
          </a:xfrm>
        </p:grpSpPr>
        <p:sp>
          <p:nvSpPr>
            <p:cNvPr id="8" name="Puszka 7"/>
            <p:cNvSpPr/>
            <p:nvPr/>
          </p:nvSpPr>
          <p:spPr>
            <a:xfrm>
              <a:off x="1405050" y="1403300"/>
              <a:ext cx="1605776" cy="55756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OLTP</a:t>
              </a:r>
            </a:p>
          </p:txBody>
        </p:sp>
        <p:sp>
          <p:nvSpPr>
            <p:cNvPr id="13" name="Puszka 12"/>
            <p:cNvSpPr/>
            <p:nvPr/>
          </p:nvSpPr>
          <p:spPr>
            <a:xfrm>
              <a:off x="1405050" y="1896327"/>
              <a:ext cx="1605776" cy="55756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OLTP</a:t>
              </a:r>
            </a:p>
          </p:txBody>
        </p:sp>
      </p:grpSp>
      <p:sp>
        <p:nvSpPr>
          <p:cNvPr id="14" name="Puszka 13"/>
          <p:cNvSpPr/>
          <p:nvPr/>
        </p:nvSpPr>
        <p:spPr>
          <a:xfrm>
            <a:off x="8989741" y="1581715"/>
            <a:ext cx="1605776" cy="1050589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DW</a:t>
            </a:r>
          </a:p>
          <a:p>
            <a:pPr algn="ctr"/>
            <a:r>
              <a:rPr lang="pl-PL" dirty="0"/>
              <a:t>(OLAP)</a:t>
            </a:r>
          </a:p>
        </p:txBody>
      </p:sp>
      <p:sp>
        <p:nvSpPr>
          <p:cNvPr id="15" name="Elipsa 14"/>
          <p:cNvSpPr/>
          <p:nvPr/>
        </p:nvSpPr>
        <p:spPr>
          <a:xfrm>
            <a:off x="4678864" y="1682074"/>
            <a:ext cx="2642839" cy="8721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3568637" y="2117624"/>
            <a:ext cx="5285678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5527041" y="1697760"/>
            <a:ext cx="94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SSIS</a:t>
            </a:r>
          </a:p>
        </p:txBody>
      </p:sp>
      <p:sp>
        <p:nvSpPr>
          <p:cNvPr id="21" name="Elipsa 20"/>
          <p:cNvSpPr/>
          <p:nvPr/>
        </p:nvSpPr>
        <p:spPr>
          <a:xfrm>
            <a:off x="4131377" y="3322623"/>
            <a:ext cx="3737811" cy="302461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1014978" y="4375128"/>
            <a:ext cx="307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/>
              <a:t>Reporting Server (SSRS)</a:t>
            </a:r>
          </a:p>
          <a:p>
            <a:pPr algn="r"/>
            <a:r>
              <a:rPr lang="pl-PL" b="1" dirty="0"/>
              <a:t>And </a:t>
            </a:r>
            <a:r>
              <a:rPr lang="pl-PL" b="1" dirty="0" err="1"/>
              <a:t>Other</a:t>
            </a:r>
            <a:r>
              <a:rPr lang="pl-PL" b="1" dirty="0"/>
              <a:t> Reporting </a:t>
            </a:r>
            <a:r>
              <a:rPr lang="pl-PL" b="1" dirty="0" err="1"/>
              <a:t>Options</a:t>
            </a:r>
            <a:endParaRPr lang="pl-PL" b="1" dirty="0"/>
          </a:p>
        </p:txBody>
      </p:sp>
      <p:cxnSp>
        <p:nvCxnSpPr>
          <p:cNvPr id="25" name="Łącznik prosty ze strzałką 24"/>
          <p:cNvCxnSpPr/>
          <p:nvPr/>
        </p:nvCxnSpPr>
        <p:spPr>
          <a:xfrm flipH="1">
            <a:off x="7588483" y="2649800"/>
            <a:ext cx="1401258" cy="11258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a 45"/>
          <p:cNvGrpSpPr/>
          <p:nvPr/>
        </p:nvGrpSpPr>
        <p:grpSpPr>
          <a:xfrm>
            <a:off x="4651311" y="3956845"/>
            <a:ext cx="1112355" cy="1177935"/>
            <a:chOff x="9033661" y="3985399"/>
            <a:chExt cx="1112355" cy="1177935"/>
          </a:xfrm>
        </p:grpSpPr>
        <p:sp>
          <p:nvSpPr>
            <p:cNvPr id="32" name="Prostokąt ze ściętym rogiem 31"/>
            <p:cNvSpPr/>
            <p:nvPr/>
          </p:nvSpPr>
          <p:spPr>
            <a:xfrm>
              <a:off x="9033661" y="4113735"/>
              <a:ext cx="1112355" cy="1049599"/>
            </a:xfrm>
            <a:prstGeom prst="snip1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tx1"/>
                  </a:solidFill>
                </a:rPr>
                <a:t>Excel</a:t>
              </a:r>
            </a:p>
            <a:p>
              <a:pPr algn="ctr"/>
              <a:r>
                <a:rPr lang="pl-PL" dirty="0" err="1">
                  <a:solidFill>
                    <a:schemeClr val="tx1"/>
                  </a:solidFill>
                </a:rPr>
                <a:t>Reports</a:t>
              </a:r>
              <a:endParaRPr lang="pl-PL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Łącznik łamany 38"/>
            <p:cNvCxnSpPr/>
            <p:nvPr/>
          </p:nvCxnSpPr>
          <p:spPr>
            <a:xfrm>
              <a:off x="9951244" y="3985399"/>
              <a:ext cx="181111" cy="174603"/>
            </a:xfrm>
            <a:prstGeom prst="bentConnector3">
              <a:avLst>
                <a:gd name="adj1" fmla="val 1352"/>
              </a:avLst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a 46"/>
          <p:cNvGrpSpPr/>
          <p:nvPr/>
        </p:nvGrpSpPr>
        <p:grpSpPr>
          <a:xfrm>
            <a:off x="5563719" y="3601078"/>
            <a:ext cx="1114736" cy="1049599"/>
            <a:chOff x="9017619" y="3985399"/>
            <a:chExt cx="1114736" cy="104959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8" name="Prostokąt ze ściętym rogiem 47"/>
            <p:cNvSpPr/>
            <p:nvPr/>
          </p:nvSpPr>
          <p:spPr>
            <a:xfrm>
              <a:off x="9017619" y="3985399"/>
              <a:ext cx="1112355" cy="1049599"/>
            </a:xfrm>
            <a:prstGeom prst="snip1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tx1"/>
                  </a:solidFill>
                </a:rPr>
                <a:t>SSRS</a:t>
              </a:r>
            </a:p>
            <a:p>
              <a:pPr algn="ctr"/>
              <a:r>
                <a:rPr lang="pl-PL" dirty="0" err="1">
                  <a:solidFill>
                    <a:schemeClr val="tx1"/>
                  </a:solidFill>
                </a:rPr>
                <a:t>Reports</a:t>
              </a:r>
              <a:endParaRPr lang="pl-PL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Łącznik łamany 48"/>
            <p:cNvCxnSpPr/>
            <p:nvPr/>
          </p:nvCxnSpPr>
          <p:spPr>
            <a:xfrm>
              <a:off x="9951244" y="3985399"/>
              <a:ext cx="181111" cy="174603"/>
            </a:xfrm>
            <a:prstGeom prst="bentConnector3">
              <a:avLst>
                <a:gd name="adj1" fmla="val 1352"/>
              </a:avLst>
            </a:prstGeom>
            <a:grpFill/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a 50"/>
          <p:cNvGrpSpPr/>
          <p:nvPr/>
        </p:nvGrpSpPr>
        <p:grpSpPr>
          <a:xfrm>
            <a:off x="6353860" y="4211686"/>
            <a:ext cx="1114736" cy="1049599"/>
            <a:chOff x="9017619" y="3985399"/>
            <a:chExt cx="1114736" cy="1049599"/>
          </a:xfrm>
          <a:solidFill>
            <a:srgbClr val="FFFF00"/>
          </a:solidFill>
        </p:grpSpPr>
        <p:sp>
          <p:nvSpPr>
            <p:cNvPr id="52" name="Prostokąt ze ściętym rogiem 51"/>
            <p:cNvSpPr/>
            <p:nvPr/>
          </p:nvSpPr>
          <p:spPr>
            <a:xfrm>
              <a:off x="9017619" y="3985399"/>
              <a:ext cx="1112355" cy="1049599"/>
            </a:xfrm>
            <a:prstGeom prst="snip1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err="1">
                  <a:solidFill>
                    <a:schemeClr val="tx1"/>
                  </a:solidFill>
                </a:rPr>
                <a:t>Custom</a:t>
              </a:r>
              <a:endParaRPr lang="pl-PL" dirty="0">
                <a:solidFill>
                  <a:schemeClr val="tx1"/>
                </a:solidFill>
              </a:endParaRPr>
            </a:p>
            <a:p>
              <a:pPr algn="ctr"/>
              <a:r>
                <a:rPr lang="pl-PL" dirty="0">
                  <a:solidFill>
                    <a:schemeClr val="tx1"/>
                  </a:solidFill>
                </a:rPr>
                <a:t>.Net</a:t>
              </a:r>
            </a:p>
            <a:p>
              <a:pPr algn="ctr"/>
              <a:r>
                <a:rPr lang="pl-PL" dirty="0" err="1">
                  <a:solidFill>
                    <a:schemeClr val="tx1"/>
                  </a:solidFill>
                </a:rPr>
                <a:t>Reports</a:t>
              </a:r>
              <a:endParaRPr lang="pl-PL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Łącznik łamany 52"/>
            <p:cNvCxnSpPr/>
            <p:nvPr/>
          </p:nvCxnSpPr>
          <p:spPr>
            <a:xfrm>
              <a:off x="9951244" y="3985399"/>
              <a:ext cx="181111" cy="174603"/>
            </a:xfrm>
            <a:prstGeom prst="bentConnector3">
              <a:avLst>
                <a:gd name="adj1" fmla="val 1352"/>
              </a:avLst>
            </a:prstGeom>
            <a:grpFill/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a 53"/>
          <p:cNvGrpSpPr/>
          <p:nvPr/>
        </p:nvGrpSpPr>
        <p:grpSpPr>
          <a:xfrm>
            <a:off x="5331245" y="5013281"/>
            <a:ext cx="1114736" cy="1049599"/>
            <a:chOff x="9017619" y="3985399"/>
            <a:chExt cx="1114736" cy="104959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5" name="Prostokąt ze ściętym rogiem 54"/>
            <p:cNvSpPr/>
            <p:nvPr/>
          </p:nvSpPr>
          <p:spPr>
            <a:xfrm>
              <a:off x="9017619" y="3985399"/>
              <a:ext cx="1112355" cy="1049599"/>
            </a:xfrm>
            <a:prstGeom prst="snip1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err="1">
                  <a:solidFill>
                    <a:schemeClr val="tx1"/>
                  </a:solidFill>
                </a:rPr>
                <a:t>Other</a:t>
              </a:r>
              <a:endParaRPr lang="pl-PL" dirty="0">
                <a:solidFill>
                  <a:schemeClr val="tx1"/>
                </a:solidFill>
              </a:endParaRPr>
            </a:p>
            <a:p>
              <a:pPr algn="ctr"/>
              <a:r>
                <a:rPr lang="pl-PL" dirty="0" err="1">
                  <a:solidFill>
                    <a:schemeClr val="tx1"/>
                  </a:solidFill>
                </a:rPr>
                <a:t>Custom</a:t>
              </a:r>
              <a:endParaRPr lang="pl-PL" dirty="0">
                <a:solidFill>
                  <a:schemeClr val="tx1"/>
                </a:solidFill>
              </a:endParaRPr>
            </a:p>
            <a:p>
              <a:pPr algn="ctr"/>
              <a:r>
                <a:rPr lang="pl-PL" dirty="0" err="1">
                  <a:solidFill>
                    <a:schemeClr val="tx1"/>
                  </a:solidFill>
                </a:rPr>
                <a:t>Reports</a:t>
              </a:r>
              <a:endParaRPr lang="pl-PL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Łącznik łamany 55"/>
            <p:cNvCxnSpPr/>
            <p:nvPr/>
          </p:nvCxnSpPr>
          <p:spPr>
            <a:xfrm>
              <a:off x="9951244" y="3985399"/>
              <a:ext cx="181111" cy="174603"/>
            </a:xfrm>
            <a:prstGeom prst="bentConnector3">
              <a:avLst>
                <a:gd name="adj1" fmla="val 1352"/>
              </a:avLst>
            </a:prstGeom>
            <a:grpFill/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pole tekstowe 57"/>
          <p:cNvSpPr txBox="1"/>
          <p:nvPr/>
        </p:nvSpPr>
        <p:spPr>
          <a:xfrm>
            <a:off x="8437756" y="5563139"/>
            <a:ext cx="264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Analysis Server (SSAS)</a:t>
            </a:r>
          </a:p>
        </p:txBody>
      </p:sp>
      <p:cxnSp>
        <p:nvCxnSpPr>
          <p:cNvPr id="59" name="Łącznik prosty ze strzałką 58"/>
          <p:cNvCxnSpPr/>
          <p:nvPr/>
        </p:nvCxnSpPr>
        <p:spPr>
          <a:xfrm>
            <a:off x="2938264" y="2528613"/>
            <a:ext cx="1612597" cy="1247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62"/>
          <p:cNvCxnSpPr/>
          <p:nvPr/>
        </p:nvCxnSpPr>
        <p:spPr>
          <a:xfrm flipH="1">
            <a:off x="7958178" y="4386289"/>
            <a:ext cx="93362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upa 74"/>
          <p:cNvGrpSpPr/>
          <p:nvPr/>
        </p:nvGrpSpPr>
        <p:grpSpPr>
          <a:xfrm>
            <a:off x="9027801" y="2665141"/>
            <a:ext cx="1489562" cy="2203243"/>
            <a:chOff x="9027801" y="2665141"/>
            <a:chExt cx="1489562" cy="2203243"/>
          </a:xfrm>
        </p:grpSpPr>
        <p:sp>
          <p:nvSpPr>
            <p:cNvPr id="61" name="Sześcian 60"/>
            <p:cNvSpPr/>
            <p:nvPr/>
          </p:nvSpPr>
          <p:spPr>
            <a:xfrm>
              <a:off x="9027801" y="3634531"/>
              <a:ext cx="1489562" cy="1233853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SSAS</a:t>
              </a:r>
            </a:p>
            <a:p>
              <a:pPr algn="ctr"/>
              <a:r>
                <a:rPr lang="pl-PL" dirty="0"/>
                <a:t>Data </a:t>
              </a:r>
              <a:r>
                <a:rPr lang="pl-PL" dirty="0" err="1"/>
                <a:t>Cubes</a:t>
              </a:r>
              <a:endParaRPr lang="pl-PL" dirty="0"/>
            </a:p>
          </p:txBody>
        </p:sp>
        <p:cxnSp>
          <p:nvCxnSpPr>
            <p:cNvPr id="65" name="Łącznik prosty ze strzałką 64"/>
            <p:cNvCxnSpPr/>
            <p:nvPr/>
          </p:nvCxnSpPr>
          <p:spPr>
            <a:xfrm>
              <a:off x="9781477" y="2665141"/>
              <a:ext cx="0" cy="924786"/>
            </a:xfrm>
            <a:prstGeom prst="straightConnector1">
              <a:avLst/>
            </a:prstGeom>
            <a:ln w="34925">
              <a:solidFill>
                <a:srgbClr val="92D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Elipsa 61"/>
          <p:cNvSpPr/>
          <p:nvPr/>
        </p:nvSpPr>
        <p:spPr>
          <a:xfrm>
            <a:off x="9870595" y="4610678"/>
            <a:ext cx="1251285" cy="80159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Data </a:t>
            </a:r>
            <a:r>
              <a:rPr lang="pl-PL" dirty="0" err="1"/>
              <a:t>MIning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485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 animBg="1"/>
      <p:bldP spid="15" grpId="0" animBg="1"/>
      <p:bldP spid="20" grpId="0"/>
      <p:bldP spid="21" grpId="0" animBg="1"/>
      <p:bldP spid="22" grpId="0"/>
      <p:bldP spid="58" grpId="0"/>
      <p:bldP spid="6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4000" b="1" dirty="0"/>
              <a:t>Zestaw narzędzi analitycznych firmy Microsoft</a:t>
            </a:r>
            <a:endParaRPr lang="pl-PL" sz="3800" b="1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8175-94E0-4411-954F-F177047DC26A}" type="datetime1">
              <a:rPr lang="pl-PL" smtClean="0"/>
              <a:t>2024-05-22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081669" y="1157966"/>
            <a:ext cx="264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SQL Database Engine (SS)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648976" y="1157966"/>
            <a:ext cx="264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Integration Server (SSIS)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424990" y="1157966"/>
            <a:ext cx="264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SQL Database Engine (SS)</a:t>
            </a:r>
          </a:p>
        </p:txBody>
      </p:sp>
      <p:grpSp>
        <p:nvGrpSpPr>
          <p:cNvPr id="71" name="Grupa 70"/>
          <p:cNvGrpSpPr/>
          <p:nvPr/>
        </p:nvGrpSpPr>
        <p:grpSpPr>
          <a:xfrm>
            <a:off x="1583466" y="1592867"/>
            <a:ext cx="1605776" cy="1050588"/>
            <a:chOff x="1405050" y="1403300"/>
            <a:chExt cx="1605776" cy="1050588"/>
          </a:xfrm>
        </p:grpSpPr>
        <p:sp>
          <p:nvSpPr>
            <p:cNvPr id="8" name="Puszka 7"/>
            <p:cNvSpPr/>
            <p:nvPr/>
          </p:nvSpPr>
          <p:spPr>
            <a:xfrm>
              <a:off x="1405050" y="1403300"/>
              <a:ext cx="1605776" cy="55756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OLTP</a:t>
              </a:r>
            </a:p>
          </p:txBody>
        </p:sp>
        <p:sp>
          <p:nvSpPr>
            <p:cNvPr id="13" name="Puszka 12"/>
            <p:cNvSpPr/>
            <p:nvPr/>
          </p:nvSpPr>
          <p:spPr>
            <a:xfrm>
              <a:off x="1405050" y="1896327"/>
              <a:ext cx="1605776" cy="55756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OLTP</a:t>
              </a:r>
            </a:p>
          </p:txBody>
        </p:sp>
      </p:grpSp>
      <p:sp>
        <p:nvSpPr>
          <p:cNvPr id="14" name="Puszka 13"/>
          <p:cNvSpPr/>
          <p:nvPr/>
        </p:nvSpPr>
        <p:spPr>
          <a:xfrm>
            <a:off x="8989741" y="1581715"/>
            <a:ext cx="1605776" cy="1050589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DW</a:t>
            </a:r>
          </a:p>
          <a:p>
            <a:pPr algn="ctr"/>
            <a:r>
              <a:rPr lang="pl-PL" dirty="0"/>
              <a:t>(OLAP)</a:t>
            </a:r>
          </a:p>
        </p:txBody>
      </p:sp>
      <p:sp>
        <p:nvSpPr>
          <p:cNvPr id="15" name="Elipsa 14"/>
          <p:cNvSpPr/>
          <p:nvPr/>
        </p:nvSpPr>
        <p:spPr>
          <a:xfrm>
            <a:off x="4678864" y="1682074"/>
            <a:ext cx="2642839" cy="8721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3568637" y="2117624"/>
            <a:ext cx="5285678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5527041" y="1697760"/>
            <a:ext cx="94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SSIS</a:t>
            </a:r>
          </a:p>
        </p:txBody>
      </p:sp>
      <p:sp>
        <p:nvSpPr>
          <p:cNvPr id="21" name="Elipsa 20"/>
          <p:cNvSpPr/>
          <p:nvPr/>
        </p:nvSpPr>
        <p:spPr>
          <a:xfrm>
            <a:off x="4131377" y="3322623"/>
            <a:ext cx="3737811" cy="302461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1137942" y="4365144"/>
            <a:ext cx="289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/>
              <a:t>Reporting Server (SSRS)</a:t>
            </a:r>
          </a:p>
          <a:p>
            <a:pPr algn="r"/>
            <a:r>
              <a:rPr lang="pl-PL" b="1" dirty="0"/>
              <a:t>i inne narzędzia raportujące</a:t>
            </a:r>
          </a:p>
        </p:txBody>
      </p:sp>
      <p:cxnSp>
        <p:nvCxnSpPr>
          <p:cNvPr id="25" name="Łącznik prosty ze strzałką 24"/>
          <p:cNvCxnSpPr/>
          <p:nvPr/>
        </p:nvCxnSpPr>
        <p:spPr>
          <a:xfrm flipH="1">
            <a:off x="7588483" y="2649800"/>
            <a:ext cx="1401258" cy="11258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a 45"/>
          <p:cNvGrpSpPr/>
          <p:nvPr/>
        </p:nvGrpSpPr>
        <p:grpSpPr>
          <a:xfrm>
            <a:off x="4651311" y="3956845"/>
            <a:ext cx="1112355" cy="1177935"/>
            <a:chOff x="9033661" y="3985399"/>
            <a:chExt cx="1112355" cy="1177935"/>
          </a:xfrm>
        </p:grpSpPr>
        <p:sp>
          <p:nvSpPr>
            <p:cNvPr id="32" name="Prostokąt ze ściętym rogiem 31"/>
            <p:cNvSpPr/>
            <p:nvPr/>
          </p:nvSpPr>
          <p:spPr>
            <a:xfrm>
              <a:off x="9033661" y="4113735"/>
              <a:ext cx="1112355" cy="1049599"/>
            </a:xfrm>
            <a:prstGeom prst="snip1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tx1"/>
                  </a:solidFill>
                </a:rPr>
                <a:t>Raporty arkusza</a:t>
              </a:r>
            </a:p>
            <a:p>
              <a:pPr algn="ctr"/>
              <a:r>
                <a:rPr lang="pl-PL" dirty="0">
                  <a:solidFill>
                    <a:schemeClr val="tx1"/>
                  </a:solidFill>
                </a:rPr>
                <a:t>Excel</a:t>
              </a:r>
            </a:p>
          </p:txBody>
        </p:sp>
        <p:cxnSp>
          <p:nvCxnSpPr>
            <p:cNvPr id="39" name="Łącznik łamany 38"/>
            <p:cNvCxnSpPr/>
            <p:nvPr/>
          </p:nvCxnSpPr>
          <p:spPr>
            <a:xfrm>
              <a:off x="9951244" y="3985399"/>
              <a:ext cx="181111" cy="174603"/>
            </a:xfrm>
            <a:prstGeom prst="bentConnector3">
              <a:avLst>
                <a:gd name="adj1" fmla="val 1352"/>
              </a:avLst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a 46"/>
          <p:cNvGrpSpPr/>
          <p:nvPr/>
        </p:nvGrpSpPr>
        <p:grpSpPr>
          <a:xfrm>
            <a:off x="5563719" y="3601078"/>
            <a:ext cx="1114736" cy="1049599"/>
            <a:chOff x="9017619" y="3985399"/>
            <a:chExt cx="1114736" cy="104959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8" name="Prostokąt ze ściętym rogiem 47"/>
            <p:cNvSpPr/>
            <p:nvPr/>
          </p:nvSpPr>
          <p:spPr>
            <a:xfrm>
              <a:off x="9017619" y="3985399"/>
              <a:ext cx="1112355" cy="1049599"/>
            </a:xfrm>
            <a:prstGeom prst="snip1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tx1"/>
                  </a:solidFill>
                </a:rPr>
                <a:t>Raporty SSRS</a:t>
              </a:r>
            </a:p>
          </p:txBody>
        </p:sp>
        <p:cxnSp>
          <p:nvCxnSpPr>
            <p:cNvPr id="49" name="Łącznik łamany 48"/>
            <p:cNvCxnSpPr/>
            <p:nvPr/>
          </p:nvCxnSpPr>
          <p:spPr>
            <a:xfrm>
              <a:off x="9951244" y="3985399"/>
              <a:ext cx="181111" cy="174603"/>
            </a:xfrm>
            <a:prstGeom prst="bentConnector3">
              <a:avLst>
                <a:gd name="adj1" fmla="val 1352"/>
              </a:avLst>
            </a:prstGeom>
            <a:grpFill/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a 50"/>
          <p:cNvGrpSpPr/>
          <p:nvPr/>
        </p:nvGrpSpPr>
        <p:grpSpPr>
          <a:xfrm>
            <a:off x="6353860" y="4211686"/>
            <a:ext cx="1114736" cy="1049599"/>
            <a:chOff x="9017619" y="3985399"/>
            <a:chExt cx="1114736" cy="1049599"/>
          </a:xfrm>
          <a:solidFill>
            <a:srgbClr val="FFFF00"/>
          </a:solidFill>
        </p:grpSpPr>
        <p:sp>
          <p:nvSpPr>
            <p:cNvPr id="52" name="Prostokąt ze ściętym rogiem 51"/>
            <p:cNvSpPr/>
            <p:nvPr/>
          </p:nvSpPr>
          <p:spPr>
            <a:xfrm>
              <a:off x="9017619" y="3985399"/>
              <a:ext cx="1112355" cy="1049599"/>
            </a:xfrm>
            <a:prstGeom prst="snip1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tx1"/>
                  </a:solidFill>
                </a:rPr>
                <a:t>Raporty pakietu Power BI</a:t>
              </a:r>
            </a:p>
          </p:txBody>
        </p:sp>
        <p:cxnSp>
          <p:nvCxnSpPr>
            <p:cNvPr id="53" name="Łącznik łamany 52"/>
            <p:cNvCxnSpPr/>
            <p:nvPr/>
          </p:nvCxnSpPr>
          <p:spPr>
            <a:xfrm>
              <a:off x="9951244" y="3985399"/>
              <a:ext cx="181111" cy="174603"/>
            </a:xfrm>
            <a:prstGeom prst="bentConnector3">
              <a:avLst>
                <a:gd name="adj1" fmla="val 1352"/>
              </a:avLst>
            </a:prstGeom>
            <a:grpFill/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a 53"/>
          <p:cNvGrpSpPr/>
          <p:nvPr/>
        </p:nvGrpSpPr>
        <p:grpSpPr>
          <a:xfrm>
            <a:off x="5331245" y="5013281"/>
            <a:ext cx="1114736" cy="1049599"/>
            <a:chOff x="9017619" y="3985399"/>
            <a:chExt cx="1114736" cy="104959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5" name="Prostokąt ze ściętym rogiem 54"/>
            <p:cNvSpPr/>
            <p:nvPr/>
          </p:nvSpPr>
          <p:spPr>
            <a:xfrm>
              <a:off x="9017619" y="3985399"/>
              <a:ext cx="1112355" cy="1049599"/>
            </a:xfrm>
            <a:prstGeom prst="snip1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tx1"/>
                  </a:solidFill>
                </a:rPr>
                <a:t>Raporty</a:t>
              </a:r>
            </a:p>
            <a:p>
              <a:pPr algn="ctr"/>
              <a:r>
                <a:rPr lang="pl-PL" dirty="0">
                  <a:solidFill>
                    <a:schemeClr val="tx1"/>
                  </a:solidFill>
                </a:rPr>
                <a:t>Innych</a:t>
              </a:r>
            </a:p>
            <a:p>
              <a:pPr algn="ctr"/>
              <a:r>
                <a:rPr lang="pl-PL" dirty="0">
                  <a:solidFill>
                    <a:schemeClr val="tx1"/>
                  </a:solidFill>
                </a:rPr>
                <a:t>narzędzi</a:t>
              </a:r>
            </a:p>
          </p:txBody>
        </p:sp>
        <p:cxnSp>
          <p:nvCxnSpPr>
            <p:cNvPr id="56" name="Łącznik łamany 55"/>
            <p:cNvCxnSpPr/>
            <p:nvPr/>
          </p:nvCxnSpPr>
          <p:spPr>
            <a:xfrm>
              <a:off x="9951244" y="3985399"/>
              <a:ext cx="181111" cy="174603"/>
            </a:xfrm>
            <a:prstGeom prst="bentConnector3">
              <a:avLst>
                <a:gd name="adj1" fmla="val 1352"/>
              </a:avLst>
            </a:prstGeom>
            <a:grpFill/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pole tekstowe 57"/>
          <p:cNvSpPr txBox="1"/>
          <p:nvPr/>
        </p:nvSpPr>
        <p:spPr>
          <a:xfrm>
            <a:off x="8437756" y="5563139"/>
            <a:ext cx="264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Analysis Server (SSAS)</a:t>
            </a:r>
          </a:p>
        </p:txBody>
      </p:sp>
      <p:cxnSp>
        <p:nvCxnSpPr>
          <p:cNvPr id="59" name="Łącznik prosty ze strzałką 58"/>
          <p:cNvCxnSpPr/>
          <p:nvPr/>
        </p:nvCxnSpPr>
        <p:spPr>
          <a:xfrm>
            <a:off x="2938264" y="2528613"/>
            <a:ext cx="1612597" cy="1247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62"/>
          <p:cNvCxnSpPr/>
          <p:nvPr/>
        </p:nvCxnSpPr>
        <p:spPr>
          <a:xfrm flipH="1">
            <a:off x="7958178" y="4386289"/>
            <a:ext cx="93362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upa 74"/>
          <p:cNvGrpSpPr/>
          <p:nvPr/>
        </p:nvGrpSpPr>
        <p:grpSpPr>
          <a:xfrm>
            <a:off x="9027801" y="2665141"/>
            <a:ext cx="1489562" cy="2203243"/>
            <a:chOff x="9027801" y="2665141"/>
            <a:chExt cx="1489562" cy="2203243"/>
          </a:xfrm>
        </p:grpSpPr>
        <p:sp>
          <p:nvSpPr>
            <p:cNvPr id="61" name="Sześcian 60"/>
            <p:cNvSpPr/>
            <p:nvPr/>
          </p:nvSpPr>
          <p:spPr>
            <a:xfrm>
              <a:off x="9027801" y="3634531"/>
              <a:ext cx="1489562" cy="1233853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Kostki danych</a:t>
              </a:r>
            </a:p>
            <a:p>
              <a:pPr algn="ctr"/>
              <a:r>
                <a:rPr lang="pl-PL" dirty="0"/>
                <a:t>SSAS</a:t>
              </a:r>
            </a:p>
          </p:txBody>
        </p:sp>
        <p:cxnSp>
          <p:nvCxnSpPr>
            <p:cNvPr id="65" name="Łącznik prosty ze strzałką 64"/>
            <p:cNvCxnSpPr/>
            <p:nvPr/>
          </p:nvCxnSpPr>
          <p:spPr>
            <a:xfrm>
              <a:off x="9781477" y="2665141"/>
              <a:ext cx="0" cy="924786"/>
            </a:xfrm>
            <a:prstGeom prst="straightConnector1">
              <a:avLst/>
            </a:prstGeom>
            <a:ln w="34925">
              <a:solidFill>
                <a:srgbClr val="92D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Elipsa 61"/>
          <p:cNvSpPr/>
          <p:nvPr/>
        </p:nvSpPr>
        <p:spPr>
          <a:xfrm>
            <a:off x="9870595" y="4610678"/>
            <a:ext cx="1251285" cy="80159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Data </a:t>
            </a:r>
            <a:r>
              <a:rPr lang="pl-PL" dirty="0" err="1"/>
              <a:t>MIning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9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 animBg="1"/>
      <p:bldP spid="15" grpId="0" animBg="1"/>
      <p:bldP spid="20" grpId="0"/>
      <p:bldP spid="21" grpId="0" animBg="1"/>
      <p:bldP spid="22" grpId="0"/>
      <p:bldP spid="58" grpId="0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4295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pl-PL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pl-PL" sz="4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Concept</a:t>
            </a:r>
            <a:r>
              <a:rPr lang="pl-PL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of Data </a:t>
            </a:r>
            <a:r>
              <a:rPr lang="pl-PL" sz="4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Warehousing</a:t>
            </a:r>
            <a:endParaRPr lang="pl-PL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pole tekstowe 4"/>
          <p:cNvSpPr txBox="1">
            <a:spLocks noChangeArrowheads="1"/>
          </p:cNvSpPr>
          <p:nvPr/>
        </p:nvSpPr>
        <p:spPr bwMode="auto">
          <a:xfrm>
            <a:off x="6617155" y="5214743"/>
            <a:ext cx="4557942" cy="1361911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sz="2400" dirty="0"/>
              <a:t>Contain </a:t>
            </a:r>
            <a:r>
              <a:rPr lang="en-US" sz="2400" dirty="0">
                <a:solidFill>
                  <a:srgbClr val="FF0000"/>
                </a:solidFill>
              </a:rPr>
              <a:t>more data</a:t>
            </a:r>
            <a:endParaRPr lang="en-US" sz="2400" dirty="0"/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sz="2400" dirty="0"/>
              <a:t>Data is </a:t>
            </a:r>
            <a:r>
              <a:rPr lang="en-US" sz="2400" dirty="0">
                <a:solidFill>
                  <a:srgbClr val="FF0000"/>
                </a:solidFill>
              </a:rPr>
              <a:t>only for reading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Time </a:t>
            </a:r>
            <a:r>
              <a:rPr lang="en-US" sz="2400" dirty="0"/>
              <a:t>is particularly respected.</a:t>
            </a:r>
          </a:p>
        </p:txBody>
      </p:sp>
      <p:sp>
        <p:nvSpPr>
          <p:cNvPr id="9" name="Puszka 8"/>
          <p:cNvSpPr/>
          <p:nvPr/>
        </p:nvSpPr>
        <p:spPr>
          <a:xfrm>
            <a:off x="5953125" y="1258024"/>
            <a:ext cx="5640924" cy="12597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Data warehouse</a:t>
            </a:r>
          </a:p>
        </p:txBody>
      </p:sp>
      <p:sp>
        <p:nvSpPr>
          <p:cNvPr id="11" name="Strzałka w górę 10"/>
          <p:cNvSpPr/>
          <p:nvPr/>
        </p:nvSpPr>
        <p:spPr>
          <a:xfrm>
            <a:off x="6302828" y="2517812"/>
            <a:ext cx="209474" cy="42103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górę 11"/>
          <p:cNvSpPr/>
          <p:nvPr/>
        </p:nvSpPr>
        <p:spPr>
          <a:xfrm>
            <a:off x="7820129" y="2553130"/>
            <a:ext cx="209474" cy="42103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górę 12"/>
          <p:cNvSpPr/>
          <p:nvPr/>
        </p:nvSpPr>
        <p:spPr>
          <a:xfrm>
            <a:off x="10293411" y="2562488"/>
            <a:ext cx="209474" cy="42103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uszka 14"/>
          <p:cNvSpPr/>
          <p:nvPr/>
        </p:nvSpPr>
        <p:spPr>
          <a:xfrm>
            <a:off x="9580379" y="3024667"/>
            <a:ext cx="1635538" cy="737962"/>
          </a:xfrm>
          <a:prstGeom prst="ca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Demographic</a:t>
            </a:r>
            <a:r>
              <a:rPr lang="pl-PL" dirty="0"/>
              <a:t> data</a:t>
            </a:r>
          </a:p>
        </p:txBody>
      </p:sp>
      <p:sp>
        <p:nvSpPr>
          <p:cNvPr id="16" name="Puszka 15"/>
          <p:cNvSpPr/>
          <p:nvPr/>
        </p:nvSpPr>
        <p:spPr>
          <a:xfrm>
            <a:off x="7214986" y="3024667"/>
            <a:ext cx="1419761" cy="737962"/>
          </a:xfrm>
          <a:prstGeom prst="ca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Product data</a:t>
            </a:r>
          </a:p>
        </p:txBody>
      </p:sp>
      <p:sp>
        <p:nvSpPr>
          <p:cNvPr id="17" name="Puszka 16"/>
          <p:cNvSpPr/>
          <p:nvPr/>
        </p:nvSpPr>
        <p:spPr>
          <a:xfrm>
            <a:off x="5797293" y="3024667"/>
            <a:ext cx="1228785" cy="737962"/>
          </a:xfrm>
          <a:prstGeom prst="ca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Client data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657278" y="3960124"/>
            <a:ext cx="172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In-house data</a:t>
            </a:r>
          </a:p>
        </p:txBody>
      </p:sp>
      <p:sp>
        <p:nvSpPr>
          <p:cNvPr id="7" name="Prostokąt 6"/>
          <p:cNvSpPr/>
          <p:nvPr/>
        </p:nvSpPr>
        <p:spPr>
          <a:xfrm>
            <a:off x="5482209" y="4617821"/>
            <a:ext cx="6657278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80"/>
              </a:lnSpc>
              <a:spcBef>
                <a:spcPts val="600"/>
              </a:spcBef>
            </a:pPr>
            <a:r>
              <a:rPr lang="en-US" sz="2200" b="1" dirty="0"/>
              <a:t>Data warehouse</a:t>
            </a:r>
            <a:r>
              <a:rPr lang="pl-PL" sz="2200" b="1" dirty="0"/>
              <a:t>s</a:t>
            </a:r>
            <a:r>
              <a:rPr lang="en-US" sz="2200" b="1" dirty="0"/>
              <a:t> vs. operational database</a:t>
            </a:r>
            <a:r>
              <a:rPr lang="pl-PL" sz="2200" b="1" dirty="0"/>
              <a:t>s</a:t>
            </a:r>
            <a:r>
              <a:rPr lang="en-US" sz="2200" b="1" dirty="0"/>
              <a:t>: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9344952" y="3963755"/>
            <a:ext cx="210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External</a:t>
            </a:r>
            <a:r>
              <a:rPr lang="pl-PL" b="1" dirty="0"/>
              <a:t> data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8521977" y="3320504"/>
            <a:ext cx="821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. . 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11186535" y="3320504"/>
            <a:ext cx="659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. . .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13043" y="1118282"/>
            <a:ext cx="5131365" cy="284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ts val="600"/>
              </a:spcBef>
              <a:buFont typeface="Wingdings" panose="05000000000000000000" pitchFamily="2" charset="2"/>
              <a:buChar char="F"/>
            </a:pPr>
            <a:r>
              <a:rPr lang="en-US" sz="2300" dirty="0"/>
              <a:t>The concept of data warehousing has evolved out of the need for </a:t>
            </a:r>
            <a:r>
              <a:rPr lang="en-US" sz="2300" dirty="0">
                <a:solidFill>
                  <a:srgbClr val="FF0000"/>
                </a:solidFill>
              </a:rPr>
              <a:t>easy access </a:t>
            </a:r>
            <a:r>
              <a:rPr lang="en-US" sz="2300" dirty="0"/>
              <a:t>to</a:t>
            </a:r>
            <a:r>
              <a:rPr lang="pl-PL" sz="2300" dirty="0"/>
              <a:t> </a:t>
            </a:r>
            <a:r>
              <a:rPr lang="en-US" sz="2300" dirty="0"/>
              <a:t>a</a:t>
            </a:r>
            <a:r>
              <a:rPr lang="pl-PL" sz="2300" dirty="0"/>
              <a:t> </a:t>
            </a:r>
            <a:r>
              <a:rPr lang="en-US" sz="2300" dirty="0"/>
              <a:t>structured store of </a:t>
            </a:r>
            <a:r>
              <a:rPr lang="en-US" sz="2300" dirty="0">
                <a:solidFill>
                  <a:srgbClr val="FF0000"/>
                </a:solidFill>
              </a:rPr>
              <a:t>quality data </a:t>
            </a:r>
            <a:r>
              <a:rPr lang="en-US" sz="2300" dirty="0"/>
              <a:t>that can be used for decision making.</a:t>
            </a:r>
            <a:endParaRPr lang="pl-PL" sz="2300" dirty="0"/>
          </a:p>
          <a:p>
            <a:pPr marL="719138" indent="-342900" algn="l" eaLnBrk="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Organizations </a:t>
            </a:r>
            <a:r>
              <a:rPr lang="en-US" sz="2000" dirty="0">
                <a:solidFill>
                  <a:srgbClr val="FF0000"/>
                </a:solidFill>
              </a:rPr>
              <a:t>have</a:t>
            </a:r>
            <a:r>
              <a:rPr lang="en-US" sz="2000" dirty="0"/>
              <a:t> vast amounts of data but have found it</a:t>
            </a:r>
            <a:r>
              <a:rPr lang="pl-PL" sz="2000" dirty="0"/>
              <a:t> </a:t>
            </a:r>
            <a:r>
              <a:rPr lang="en-US" sz="2000" dirty="0"/>
              <a:t>increasingly difficult to access it and </a:t>
            </a:r>
            <a:r>
              <a:rPr lang="en-US" sz="2000" dirty="0">
                <a:solidFill>
                  <a:srgbClr val="FF0000"/>
                </a:solidFill>
              </a:rPr>
              <a:t>make use </a:t>
            </a:r>
            <a:r>
              <a:rPr lang="en-US" sz="2000" dirty="0"/>
              <a:t>of it.</a:t>
            </a:r>
            <a:endParaRPr kumimoji="1" lang="en-AU" altLang="pl-PL" sz="2000" dirty="0"/>
          </a:p>
        </p:txBody>
      </p:sp>
      <p:sp>
        <p:nvSpPr>
          <p:cNvPr id="19" name="pole tekstowe 29"/>
          <p:cNvSpPr txBox="1">
            <a:spLocks noChangeArrowheads="1"/>
          </p:cNvSpPr>
          <p:nvPr/>
        </p:nvSpPr>
        <p:spPr bwMode="auto">
          <a:xfrm>
            <a:off x="113043" y="4144790"/>
            <a:ext cx="536916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F"/>
            </a:pPr>
            <a:r>
              <a:rPr lang="en-US" sz="2300" dirty="0"/>
              <a:t>A </a:t>
            </a:r>
            <a:r>
              <a:rPr lang="en-US" sz="2300" dirty="0">
                <a:solidFill>
                  <a:srgbClr val="FF0000"/>
                </a:solidFill>
              </a:rPr>
              <a:t>data warehouse </a:t>
            </a:r>
            <a:r>
              <a:rPr lang="en-US" sz="2300" dirty="0"/>
              <a:t>is a database for the specific purpose of </a:t>
            </a:r>
            <a:r>
              <a:rPr lang="en-US" sz="2300" dirty="0">
                <a:solidFill>
                  <a:srgbClr val="FF0000"/>
                </a:solidFill>
              </a:rPr>
              <a:t>data analysis</a:t>
            </a:r>
            <a:r>
              <a:rPr lang="en-US" sz="2300" dirty="0"/>
              <a:t>. </a:t>
            </a:r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Data warehouses are constructed </a:t>
            </a:r>
            <a:r>
              <a:rPr lang="en-US" sz="2000" dirty="0">
                <a:solidFill>
                  <a:srgbClr val="FF0000"/>
                </a:solidFill>
              </a:rPr>
              <a:t>with use of database technology</a:t>
            </a:r>
            <a:r>
              <a:rPr lang="en-US" sz="2000" dirty="0"/>
              <a:t>. </a:t>
            </a:r>
          </a:p>
          <a:p>
            <a:pPr marL="719138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Data could be obtained from </a:t>
            </a:r>
            <a:r>
              <a:rPr lang="en-US" sz="2000" dirty="0">
                <a:solidFill>
                  <a:srgbClr val="FF0000"/>
                </a:solidFill>
              </a:rPr>
              <a:t>several sources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16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3" grpId="0"/>
      <p:bldP spid="7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100967</TotalTime>
  <Words>9968</Words>
  <Application>Microsoft Office PowerPoint</Application>
  <PresentationFormat>Panoramiczny</PresentationFormat>
  <Paragraphs>1471</Paragraphs>
  <Slides>88</Slides>
  <Notes>18</Notes>
  <HiddenSlides>44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88</vt:i4>
      </vt:variant>
    </vt:vector>
  </HeadingPairs>
  <TitlesOfParts>
    <vt:vector size="100" baseType="lpstr">
      <vt:lpstr>Arial</vt:lpstr>
      <vt:lpstr>Arial Narrow</vt:lpstr>
      <vt:lpstr>Calibri</vt:lpstr>
      <vt:lpstr>Calibri Light</vt:lpstr>
      <vt:lpstr>Cambria Math</vt:lpstr>
      <vt:lpstr>Courier New</vt:lpstr>
      <vt:lpstr>Monoid</vt:lpstr>
      <vt:lpstr>Source Sans Pro Light</vt:lpstr>
      <vt:lpstr>Times New Roman</vt:lpstr>
      <vt:lpstr>Wingdings</vt:lpstr>
      <vt:lpstr>Motyw pakietu Office</vt:lpstr>
      <vt:lpstr>Fotografia Photo Editor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The Concept of Data Warehousing</vt:lpstr>
      <vt:lpstr>Idea hurtowni danych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Współczesne metody i narzędzia pracy z dużymi zbiorami danych</dc:title>
  <dc:creator>Krzysztof Świder</dc:creator>
  <cp:lastModifiedBy>Krzysztof Świder</cp:lastModifiedBy>
  <cp:revision>1658</cp:revision>
  <cp:lastPrinted>2019-05-21T12:37:17Z</cp:lastPrinted>
  <dcterms:created xsi:type="dcterms:W3CDTF">2016-10-04T15:31:38Z</dcterms:created>
  <dcterms:modified xsi:type="dcterms:W3CDTF">2024-05-23T10:36:47Z</dcterms:modified>
</cp:coreProperties>
</file>